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9" r:id="rId4"/>
  </p:sldMasterIdLst>
  <p:notesMasterIdLst>
    <p:notesMasterId r:id="rId36"/>
  </p:notesMasterIdLst>
  <p:sldIdLst>
    <p:sldId id="301" r:id="rId5"/>
    <p:sldId id="388" r:id="rId6"/>
    <p:sldId id="365" r:id="rId7"/>
    <p:sldId id="347" r:id="rId8"/>
    <p:sldId id="390" r:id="rId9"/>
    <p:sldId id="360" r:id="rId10"/>
    <p:sldId id="363" r:id="rId11"/>
    <p:sldId id="391" r:id="rId12"/>
    <p:sldId id="392" r:id="rId13"/>
    <p:sldId id="393" r:id="rId14"/>
    <p:sldId id="394" r:id="rId15"/>
    <p:sldId id="395" r:id="rId16"/>
    <p:sldId id="396" r:id="rId17"/>
    <p:sldId id="397" r:id="rId18"/>
    <p:sldId id="345" r:id="rId19"/>
    <p:sldId id="398" r:id="rId20"/>
    <p:sldId id="372" r:id="rId21"/>
    <p:sldId id="376" r:id="rId22"/>
    <p:sldId id="399" r:id="rId23"/>
    <p:sldId id="400" r:id="rId24"/>
    <p:sldId id="401" r:id="rId25"/>
    <p:sldId id="374" r:id="rId26"/>
    <p:sldId id="389" r:id="rId27"/>
    <p:sldId id="402" r:id="rId28"/>
    <p:sldId id="403" r:id="rId29"/>
    <p:sldId id="373" r:id="rId30"/>
    <p:sldId id="381" r:id="rId31"/>
    <p:sldId id="351" r:id="rId32"/>
    <p:sldId id="380" r:id="rId33"/>
    <p:sldId id="404" r:id="rId34"/>
    <p:sldId id="315"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range" id="{3DF31241-BB9C-3C4D-9D28-95F31B2A680B}">
          <p14:sldIdLst>
            <p14:sldId id="301"/>
            <p14:sldId id="388"/>
            <p14:sldId id="365"/>
            <p14:sldId id="347"/>
            <p14:sldId id="390"/>
            <p14:sldId id="360"/>
            <p14:sldId id="363"/>
            <p14:sldId id="391"/>
            <p14:sldId id="392"/>
            <p14:sldId id="393"/>
            <p14:sldId id="394"/>
            <p14:sldId id="395"/>
            <p14:sldId id="396"/>
            <p14:sldId id="397"/>
            <p14:sldId id="345"/>
            <p14:sldId id="398"/>
            <p14:sldId id="372"/>
            <p14:sldId id="376"/>
            <p14:sldId id="399"/>
            <p14:sldId id="400"/>
            <p14:sldId id="401"/>
            <p14:sldId id="374"/>
            <p14:sldId id="389"/>
            <p14:sldId id="402"/>
            <p14:sldId id="403"/>
            <p14:sldId id="373"/>
            <p14:sldId id="381"/>
            <p14:sldId id="351"/>
            <p14:sldId id="380"/>
            <p14:sldId id="404"/>
            <p14:sldId id="315"/>
          </p14:sldIdLst>
        </p14:section>
      </p14:sectionLst>
    </p:ext>
    <p:ext uri="{EFAFB233-063F-42B5-8137-9DF3F51BA10A}">
      <p15:sldGuideLst xmlns:p15="http://schemas.microsoft.com/office/powerpoint/2012/main">
        <p15:guide id="1" orient="horz" pos="644">
          <p15:clr>
            <a:srgbClr val="A4A3A4"/>
          </p15:clr>
        </p15:guide>
        <p15:guide id="2" orient="horz" pos="2898">
          <p15:clr>
            <a:srgbClr val="A4A3A4"/>
          </p15:clr>
        </p15:guide>
        <p15:guide id="3" orient="horz" pos="2412">
          <p15:clr>
            <a:srgbClr val="A4A3A4"/>
          </p15:clr>
        </p15:guide>
        <p15:guide id="4" orient="horz" pos="3196">
          <p15:clr>
            <a:srgbClr val="A4A3A4"/>
          </p15:clr>
        </p15:guide>
        <p15:guide id="5" orient="horz" pos="1350">
          <p15:clr>
            <a:srgbClr val="A4A3A4"/>
          </p15:clr>
        </p15:guide>
        <p15:guide id="6" orient="horz" pos="1378">
          <p15:clr>
            <a:srgbClr val="A4A3A4"/>
          </p15:clr>
        </p15:guide>
        <p15:guide id="7" orient="horz" pos="2078">
          <p15:clr>
            <a:srgbClr val="A4A3A4"/>
          </p15:clr>
        </p15:guide>
        <p15:guide id="8" orient="horz" pos="125">
          <p15:clr>
            <a:srgbClr val="A4A3A4"/>
          </p15:clr>
        </p15:guide>
        <p15:guide id="9" orient="horz" pos="2106">
          <p15:clr>
            <a:srgbClr val="A4A3A4"/>
          </p15:clr>
        </p15:guide>
        <p15:guide id="10" orient="horz" pos="2859">
          <p15:clr>
            <a:srgbClr val="A4A3A4"/>
          </p15:clr>
        </p15:guide>
        <p15:guide id="11" pos="960">
          <p15:clr>
            <a:srgbClr val="A4A3A4"/>
          </p15:clr>
        </p15:guide>
        <p15:guide id="12" pos="1755">
          <p15:clr>
            <a:srgbClr val="A4A3A4"/>
          </p15:clr>
        </p15:guide>
        <p15:guide id="13" pos="2883">
          <p15:clr>
            <a:srgbClr val="A4A3A4"/>
          </p15:clr>
        </p15:guide>
        <p15:guide id="14" pos="2519">
          <p15:clr>
            <a:srgbClr val="A4A3A4"/>
          </p15:clr>
        </p15:guide>
        <p15:guide id="15" pos="4790">
          <p15:clr>
            <a:srgbClr val="A4A3A4"/>
          </p15:clr>
        </p15:guide>
        <p15:guide id="16" pos="2487">
          <p15:clr>
            <a:srgbClr val="A4A3A4"/>
          </p15:clr>
        </p15:guide>
        <p15:guide id="17" pos="1722">
          <p15:clr>
            <a:srgbClr val="A4A3A4"/>
          </p15:clr>
        </p15:guide>
        <p15:guide id="18" pos="987">
          <p15:clr>
            <a:srgbClr val="A4A3A4"/>
          </p15:clr>
        </p15:guide>
        <p15:guide id="19" pos="4818">
          <p15:clr>
            <a:srgbClr val="A4A3A4"/>
          </p15:clr>
        </p15:guide>
        <p15:guide id="20" pos="3257">
          <p15:clr>
            <a:srgbClr val="A4A3A4"/>
          </p15:clr>
        </p15:guide>
        <p15:guide id="21">
          <p15:clr>
            <a:srgbClr val="A4A3A4"/>
          </p15:clr>
        </p15:guide>
        <p15:guide id="22" pos="3285">
          <p15:clr>
            <a:srgbClr val="A4A3A4"/>
          </p15:clr>
        </p15:guide>
        <p15:guide id="23" pos="4022">
          <p15:clr>
            <a:srgbClr val="A4A3A4"/>
          </p15:clr>
        </p15:guide>
        <p15:guide id="24" pos="4053">
          <p15:clr>
            <a:srgbClr val="A4A3A4"/>
          </p15:clr>
        </p15:guide>
        <p15:guide id="25" pos="5544">
          <p15:clr>
            <a:srgbClr val="A4A3A4"/>
          </p15:clr>
        </p15:guide>
        <p15:guide id="26" pos="220">
          <p15:clr>
            <a:srgbClr val="A4A3A4"/>
          </p15:clr>
        </p15:guide>
        <p15:guide id="27" pos="348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00FF"/>
    <a:srgbClr val="505153"/>
    <a:srgbClr val="595A5D"/>
    <a:srgbClr val="414042"/>
    <a:srgbClr val="DCDCDC"/>
    <a:srgbClr val="4F81BD"/>
    <a:srgbClr val="0C9B2E"/>
    <a:srgbClr val="FFFAD0"/>
    <a:srgbClr val="FFF8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24" autoAdjust="0"/>
    <p:restoredTop sz="94840" autoAdjust="0"/>
  </p:normalViewPr>
  <p:slideViewPr>
    <p:cSldViewPr snapToGrid="0" showGuides="1">
      <p:cViewPr varScale="1">
        <p:scale>
          <a:sx n="70" d="100"/>
          <a:sy n="70" d="100"/>
        </p:scale>
        <p:origin x="523" y="48"/>
      </p:cViewPr>
      <p:guideLst>
        <p:guide orient="horz" pos="644"/>
        <p:guide orient="horz" pos="2898"/>
        <p:guide orient="horz" pos="2412"/>
        <p:guide orient="horz" pos="3196"/>
        <p:guide orient="horz" pos="1350"/>
        <p:guide orient="horz" pos="1378"/>
        <p:guide orient="horz" pos="2078"/>
        <p:guide orient="horz" pos="125"/>
        <p:guide orient="horz" pos="2106"/>
        <p:guide orient="horz" pos="2859"/>
        <p:guide pos="960"/>
        <p:guide pos="1755"/>
        <p:guide pos="2883"/>
        <p:guide pos="2519"/>
        <p:guide pos="4790"/>
        <p:guide pos="2487"/>
        <p:guide pos="1722"/>
        <p:guide pos="987"/>
        <p:guide pos="4818"/>
        <p:guide pos="3257"/>
        <p:guide/>
        <p:guide pos="3285"/>
        <p:guide pos="4022"/>
        <p:guide pos="4053"/>
        <p:guide pos="5544"/>
        <p:guide pos="220"/>
        <p:guide pos="34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0B25AC41-3BEC-9247-8322-91B80C013F2D}" type="datetimeFigureOut">
              <a:rPr lang="en-US" smtClean="0"/>
              <a:pPr/>
              <a:t>11/29/2017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SID341 - Using AWS CloudTrail Logs for Scalable, Automated Anomaly Detection </a:t>
            </a:r>
          </a:p>
          <a:p>
            <a:endParaRPr lang="en-US" dirty="0"/>
          </a:p>
          <a:p>
            <a:r>
              <a:rPr lang="en-US" dirty="0"/>
              <a:t>This workshop gives you an opportunity to develop a solution that can continuously monitor for and detect a realistic threat by analyzing AWS CloudTrail log data. Participants are provided with a CloudTrail data source and some clues to get started. Then you have to design a system that can process the logs, detect the threat, and trigger an alarm. You can make use of any AWS services that can assist in this endeavor, such as AWS Lambda for serverless detection logic, Amazon CloudWatch or Amazon SNS for alarming and notification, Amazon S3 for data and configuration storage, and more.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a:t>
            </a:fld>
            <a:endParaRPr lang="en-US" dirty="0"/>
          </a:p>
        </p:txBody>
      </p:sp>
    </p:spTree>
    <p:extLst>
      <p:ext uri="{BB962C8B-B14F-4D97-AF65-F5344CB8AC3E}">
        <p14:creationId xmlns:p14="http://schemas.microsoft.com/office/powerpoint/2010/main" val="99271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84195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98031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21093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91940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9C3F2ED-74C5-7D4F-8560-0CC253E9A436}" type="slidenum">
              <a:rPr lang="en-US" smtClean="0"/>
              <a:pPr/>
              <a:t>16</a:t>
            </a:fld>
            <a:endParaRPr lang="en-US" dirty="0"/>
          </a:p>
        </p:txBody>
      </p:sp>
    </p:spTree>
    <p:extLst>
      <p:ext uri="{BB962C8B-B14F-4D97-AF65-F5344CB8AC3E}">
        <p14:creationId xmlns:p14="http://schemas.microsoft.com/office/powerpoint/2010/main" val="2149929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19</a:t>
            </a:fld>
            <a:endParaRPr lang="en-US" dirty="0"/>
          </a:p>
        </p:txBody>
      </p:sp>
    </p:spTree>
    <p:extLst>
      <p:ext uri="{BB962C8B-B14F-4D97-AF65-F5344CB8AC3E}">
        <p14:creationId xmlns:p14="http://schemas.microsoft.com/office/powerpoint/2010/main" val="2188963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23</a:t>
            </a:fld>
            <a:endParaRPr lang="en-US" dirty="0"/>
          </a:p>
        </p:txBody>
      </p:sp>
    </p:spTree>
    <p:extLst>
      <p:ext uri="{BB962C8B-B14F-4D97-AF65-F5344CB8AC3E}">
        <p14:creationId xmlns:p14="http://schemas.microsoft.com/office/powerpoint/2010/main" val="757860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5916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4725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28</a:t>
            </a:fld>
            <a:endParaRPr lang="en-US" dirty="0"/>
          </a:p>
        </p:txBody>
      </p:sp>
    </p:spTree>
    <p:extLst>
      <p:ext uri="{BB962C8B-B14F-4D97-AF65-F5344CB8AC3E}">
        <p14:creationId xmlns:p14="http://schemas.microsoft.com/office/powerpoint/2010/main" val="656643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a:t>
            </a:fld>
            <a:endParaRPr lang="en-US" dirty="0"/>
          </a:p>
        </p:txBody>
      </p:sp>
    </p:spTree>
    <p:extLst>
      <p:ext uri="{BB962C8B-B14F-4D97-AF65-F5344CB8AC3E}">
        <p14:creationId xmlns:p14="http://schemas.microsoft.com/office/powerpoint/2010/main" val="615880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29</a:t>
            </a:fld>
            <a:endParaRPr lang="en-US" dirty="0"/>
          </a:p>
        </p:txBody>
      </p:sp>
    </p:spTree>
    <p:extLst>
      <p:ext uri="{BB962C8B-B14F-4D97-AF65-F5344CB8AC3E}">
        <p14:creationId xmlns:p14="http://schemas.microsoft.com/office/powerpoint/2010/main" val="122621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30</a:t>
            </a:fld>
            <a:endParaRPr lang="en-US" dirty="0"/>
          </a:p>
        </p:txBody>
      </p:sp>
    </p:spTree>
    <p:extLst>
      <p:ext uri="{BB962C8B-B14F-4D97-AF65-F5344CB8AC3E}">
        <p14:creationId xmlns:p14="http://schemas.microsoft.com/office/powerpoint/2010/main" val="344063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a:t>
            </a:fld>
            <a:endParaRPr lang="en-US" dirty="0"/>
          </a:p>
        </p:txBody>
      </p:sp>
    </p:spTree>
    <p:extLst>
      <p:ext uri="{BB962C8B-B14F-4D97-AF65-F5344CB8AC3E}">
        <p14:creationId xmlns:p14="http://schemas.microsoft.com/office/powerpoint/2010/main" val="208049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a:t>
            </a:fld>
            <a:endParaRPr lang="en-US" dirty="0"/>
          </a:p>
        </p:txBody>
      </p:sp>
    </p:spTree>
    <p:extLst>
      <p:ext uri="{BB962C8B-B14F-4D97-AF65-F5344CB8AC3E}">
        <p14:creationId xmlns:p14="http://schemas.microsoft.com/office/powerpoint/2010/main" val="249691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6</a:t>
            </a:fld>
            <a:endParaRPr lang="en-US" dirty="0"/>
          </a:p>
        </p:txBody>
      </p:sp>
    </p:spTree>
    <p:extLst>
      <p:ext uri="{BB962C8B-B14F-4D97-AF65-F5344CB8AC3E}">
        <p14:creationId xmlns:p14="http://schemas.microsoft.com/office/powerpoint/2010/main" val="898932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7</a:t>
            </a:fld>
            <a:endParaRPr lang="en-US" dirty="0"/>
          </a:p>
        </p:txBody>
      </p:sp>
    </p:spTree>
    <p:extLst>
      <p:ext uri="{BB962C8B-B14F-4D97-AF65-F5344CB8AC3E}">
        <p14:creationId xmlns:p14="http://schemas.microsoft.com/office/powerpoint/2010/main" val="49105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0162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06288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96681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Oran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26" b="29324"/>
          <a:stretch/>
        </p:blipFill>
        <p:spPr>
          <a:xfrm>
            <a:off x="3269" y="-1"/>
            <a:ext cx="9144000" cy="5143501"/>
          </a:xfrm>
          <a:prstGeom prst="rect">
            <a:avLst/>
          </a:prstGeom>
        </p:spPr>
      </p:pic>
      <p:sp>
        <p:nvSpPr>
          <p:cNvPr id="16"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5" name="Text Placeholder 4"/>
          <p:cNvSpPr>
            <a:spLocks noGrp="1"/>
          </p:cNvSpPr>
          <p:nvPr>
            <p:ph type="body" sz="quarter" idx="10" hasCustomPrompt="1"/>
          </p:nvPr>
        </p:nvSpPr>
        <p:spPr>
          <a:xfrm>
            <a:off x="929390" y="1521500"/>
            <a:ext cx="7306748" cy="704539"/>
          </a:xfrm>
        </p:spPr>
        <p:txBody>
          <a:bodyPr lIns="0" tIns="0" rIns="0" bIns="0"/>
          <a:lstStyle>
            <a:lvl1pPr>
              <a:defRPr sz="6000" b="0" i="0" spc="300">
                <a:latin typeface="Amazon Ember Light" charset="0"/>
                <a:ea typeface="Amazon Ember Light" charset="0"/>
                <a:cs typeface="Amazon Ember Light"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sp>
        <p:nvSpPr>
          <p:cNvPr id="11" name="Text Placeholder 4"/>
          <p:cNvSpPr>
            <a:spLocks noGrp="1"/>
          </p:cNvSpPr>
          <p:nvPr>
            <p:ph type="body" sz="quarter" idx="11" hasCustomPrompt="1"/>
          </p:nvPr>
        </p:nvSpPr>
        <p:spPr>
          <a:xfrm>
            <a:off x="929390" y="2507149"/>
            <a:ext cx="7306748" cy="382250"/>
          </a:xfrm>
        </p:spPr>
        <p:txBody>
          <a:bodyPr lIns="0" tIns="0" rIns="0" bIns="0"/>
          <a:lstStyle>
            <a:lvl1pPr>
              <a:defRPr sz="2800" b="0" i="0" spc="30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sp>
        <p:nvSpPr>
          <p:cNvPr id="12" name="Text Placeholder 4"/>
          <p:cNvSpPr>
            <a:spLocks noGrp="1"/>
          </p:cNvSpPr>
          <p:nvPr>
            <p:ph type="body" sz="quarter" idx="12" hasCustomPrompt="1"/>
          </p:nvPr>
        </p:nvSpPr>
        <p:spPr>
          <a:xfrm>
            <a:off x="929391" y="2953738"/>
            <a:ext cx="7306747" cy="209863"/>
          </a:xfrm>
        </p:spPr>
        <p:txBody>
          <a:bodyPr lIns="0" tIns="0" rIns="0" bIns="0"/>
          <a:lstStyle>
            <a:lvl1pPr>
              <a:defRPr sz="1200" b="0" i="0" spc="300" baseline="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sp>
        <p:nvSpPr>
          <p:cNvPr id="13" name="Text Placeholder 4"/>
          <p:cNvSpPr>
            <a:spLocks noGrp="1"/>
          </p:cNvSpPr>
          <p:nvPr>
            <p:ph type="body" sz="quarter" idx="13" hasCustomPrompt="1"/>
          </p:nvPr>
        </p:nvSpPr>
        <p:spPr>
          <a:xfrm>
            <a:off x="929390" y="972510"/>
            <a:ext cx="7315199" cy="468442"/>
          </a:xfrm>
        </p:spPr>
        <p:txBody>
          <a:bodyPr lIns="0" tIns="0" rIns="0" bIns="0" anchor="b"/>
          <a:lstStyle>
            <a:lvl1pPr>
              <a:defRPr sz="1200" b="0" i="0" spc="300" baseline="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6 Content Graphics Orange">
    <p:spTree>
      <p:nvGrpSpPr>
        <p:cNvPr id="1" name=""/>
        <p:cNvGrpSpPr/>
        <p:nvPr/>
      </p:nvGrpSpPr>
      <p:grpSpPr>
        <a:xfrm>
          <a:off x="0" y="0"/>
          <a:ext cx="0" cy="0"/>
          <a:chOff x="0" y="0"/>
          <a:chExt cx="0" cy="0"/>
        </a:xfrm>
      </p:grpSpPr>
      <p:sp>
        <p:nvSpPr>
          <p:cNvPr id="26"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6" name="Picture Placeholder 5"/>
          <p:cNvSpPr>
            <a:spLocks noGrp="1"/>
          </p:cNvSpPr>
          <p:nvPr>
            <p:ph type="pic" sz="quarter" idx="14"/>
          </p:nvPr>
        </p:nvSpPr>
        <p:spPr>
          <a:xfrm>
            <a:off x="478133" y="2928327"/>
            <a:ext cx="2417999" cy="1065358"/>
          </a:xfrm>
        </p:spPr>
        <p:txBody>
          <a:bodyPr/>
          <a:lstStyle>
            <a:lvl1pPr>
              <a:defRPr sz="1200"/>
            </a:lvl1pPr>
          </a:lstStyle>
          <a:p>
            <a:endParaRPr lang="en-US" dirty="0"/>
          </a:p>
        </p:txBody>
      </p:sp>
      <p:sp>
        <p:nvSpPr>
          <p:cNvPr id="13" name="Picture Placeholder 5"/>
          <p:cNvSpPr>
            <a:spLocks noGrp="1"/>
          </p:cNvSpPr>
          <p:nvPr>
            <p:ph type="pic" sz="quarter" idx="15"/>
          </p:nvPr>
        </p:nvSpPr>
        <p:spPr>
          <a:xfrm>
            <a:off x="3365658" y="2928327"/>
            <a:ext cx="2417342" cy="1065358"/>
          </a:xfrm>
        </p:spPr>
        <p:txBody>
          <a:bodyPr/>
          <a:lstStyle>
            <a:lvl1pPr>
              <a:defRPr sz="1200"/>
            </a:lvl1pPr>
          </a:lstStyle>
          <a:p>
            <a:endParaRPr lang="en-US" dirty="0"/>
          </a:p>
        </p:txBody>
      </p:sp>
      <p:sp>
        <p:nvSpPr>
          <p:cNvPr id="14" name="Picture Placeholder 5"/>
          <p:cNvSpPr>
            <a:spLocks noGrp="1"/>
          </p:cNvSpPr>
          <p:nvPr>
            <p:ph type="pic" sz="quarter" idx="16"/>
          </p:nvPr>
        </p:nvSpPr>
        <p:spPr>
          <a:xfrm>
            <a:off x="6252526" y="2928327"/>
            <a:ext cx="2417342" cy="1065358"/>
          </a:xfrm>
        </p:spPr>
        <p:txBody>
          <a:bodyPr/>
          <a:lstStyle>
            <a:lvl1pPr>
              <a:defRPr sz="1200"/>
            </a:lvl1pPr>
          </a:lstStyle>
          <a:p>
            <a:endParaRPr lang="en-US" dirty="0"/>
          </a:p>
        </p:txBody>
      </p:sp>
      <p:sp>
        <p:nvSpPr>
          <p:cNvPr id="22" name="Picture Placeholder 5"/>
          <p:cNvSpPr>
            <a:spLocks noGrp="1"/>
          </p:cNvSpPr>
          <p:nvPr>
            <p:ph type="pic" sz="quarter" idx="21"/>
          </p:nvPr>
        </p:nvSpPr>
        <p:spPr>
          <a:xfrm>
            <a:off x="478133" y="1319129"/>
            <a:ext cx="2417999" cy="1063855"/>
          </a:xfrm>
        </p:spPr>
        <p:txBody>
          <a:bodyPr/>
          <a:lstStyle>
            <a:lvl1pPr>
              <a:defRPr sz="1200"/>
            </a:lvl1pPr>
          </a:lstStyle>
          <a:p>
            <a:endParaRPr lang="en-US" dirty="0"/>
          </a:p>
        </p:txBody>
      </p:sp>
      <p:sp>
        <p:nvSpPr>
          <p:cNvPr id="23" name="Picture Placeholder 5"/>
          <p:cNvSpPr>
            <a:spLocks noGrp="1"/>
          </p:cNvSpPr>
          <p:nvPr>
            <p:ph type="pic" sz="quarter" idx="22"/>
          </p:nvPr>
        </p:nvSpPr>
        <p:spPr>
          <a:xfrm>
            <a:off x="3365658" y="1319129"/>
            <a:ext cx="2417342" cy="1063855"/>
          </a:xfrm>
        </p:spPr>
        <p:txBody>
          <a:bodyPr/>
          <a:lstStyle>
            <a:lvl1pPr>
              <a:defRPr sz="1200"/>
            </a:lvl1pPr>
          </a:lstStyle>
          <a:p>
            <a:endParaRPr lang="en-US" dirty="0"/>
          </a:p>
        </p:txBody>
      </p:sp>
      <p:sp>
        <p:nvSpPr>
          <p:cNvPr id="24" name="Picture Placeholder 5"/>
          <p:cNvSpPr>
            <a:spLocks noGrp="1"/>
          </p:cNvSpPr>
          <p:nvPr>
            <p:ph type="pic" sz="quarter" idx="23"/>
          </p:nvPr>
        </p:nvSpPr>
        <p:spPr>
          <a:xfrm>
            <a:off x="6252526" y="1319129"/>
            <a:ext cx="2417342" cy="1063855"/>
          </a:xfrm>
        </p:spPr>
        <p:txBody>
          <a:bodyPr/>
          <a:lstStyle>
            <a:lvl1pPr>
              <a:defRPr sz="1200"/>
            </a:lvl1pPr>
          </a:lstStyle>
          <a:p>
            <a:endParaRPr lang="en-US" dirty="0"/>
          </a:p>
        </p:txBody>
      </p:sp>
      <p:sp>
        <p:nvSpPr>
          <p:cNvPr id="7" name="Content Placeholder 6"/>
          <p:cNvSpPr>
            <a:spLocks noGrp="1"/>
          </p:cNvSpPr>
          <p:nvPr>
            <p:ph sz="quarter" idx="10" hasCustomPrompt="1"/>
          </p:nvPr>
        </p:nvSpPr>
        <p:spPr>
          <a:xfrm>
            <a:off x="374922" y="4031577"/>
            <a:ext cx="2622278" cy="182880"/>
          </a:xfrm>
        </p:spPr>
        <p:txBody>
          <a:bodyPr/>
          <a:lstStyle>
            <a:lvl1pPr>
              <a:defRPr sz="8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10" name="Content Placeholder 6"/>
          <p:cNvSpPr>
            <a:spLocks noGrp="1"/>
          </p:cNvSpPr>
          <p:nvPr>
            <p:ph sz="quarter" idx="11" hasCustomPrompt="1"/>
          </p:nvPr>
        </p:nvSpPr>
        <p:spPr>
          <a:xfrm>
            <a:off x="3253181" y="4031577"/>
            <a:ext cx="2622278" cy="182880"/>
          </a:xfrm>
        </p:spPr>
        <p:txBody>
          <a:bodyPr/>
          <a:lstStyle>
            <a:lvl1pPr>
              <a:defRPr sz="8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12" name="Content Placeholder 6"/>
          <p:cNvSpPr>
            <a:spLocks noGrp="1"/>
          </p:cNvSpPr>
          <p:nvPr>
            <p:ph sz="quarter" idx="12" hasCustomPrompt="1"/>
          </p:nvPr>
        </p:nvSpPr>
        <p:spPr>
          <a:xfrm>
            <a:off x="6131439" y="4031577"/>
            <a:ext cx="2622278" cy="182880"/>
          </a:xfrm>
        </p:spPr>
        <p:txBody>
          <a:bodyPr/>
          <a:lstStyle>
            <a:lvl1pPr>
              <a:defRPr sz="8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19" name="Content Placeholder 6"/>
          <p:cNvSpPr>
            <a:spLocks noGrp="1"/>
          </p:cNvSpPr>
          <p:nvPr>
            <p:ph sz="quarter" idx="18" hasCustomPrompt="1"/>
          </p:nvPr>
        </p:nvSpPr>
        <p:spPr>
          <a:xfrm>
            <a:off x="374922" y="2422039"/>
            <a:ext cx="2622278" cy="182880"/>
          </a:xfrm>
        </p:spPr>
        <p:txBody>
          <a:bodyPr/>
          <a:lstStyle>
            <a:lvl1pPr>
              <a:defRPr sz="8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20" name="Content Placeholder 6"/>
          <p:cNvSpPr>
            <a:spLocks noGrp="1"/>
          </p:cNvSpPr>
          <p:nvPr>
            <p:ph sz="quarter" idx="19" hasCustomPrompt="1"/>
          </p:nvPr>
        </p:nvSpPr>
        <p:spPr>
          <a:xfrm>
            <a:off x="3253181" y="2422039"/>
            <a:ext cx="2622278" cy="182880"/>
          </a:xfrm>
        </p:spPr>
        <p:txBody>
          <a:bodyPr/>
          <a:lstStyle>
            <a:lvl1pPr>
              <a:defRPr sz="8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21" name="Content Placeholder 6"/>
          <p:cNvSpPr>
            <a:spLocks noGrp="1"/>
          </p:cNvSpPr>
          <p:nvPr>
            <p:ph sz="quarter" idx="20" hasCustomPrompt="1"/>
          </p:nvPr>
        </p:nvSpPr>
        <p:spPr>
          <a:xfrm>
            <a:off x="6131439" y="2422039"/>
            <a:ext cx="2622278" cy="182880"/>
          </a:xfrm>
        </p:spPr>
        <p:txBody>
          <a:bodyPr/>
          <a:lstStyle>
            <a:lvl1pPr>
              <a:defRPr sz="8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29" name="Title 1"/>
          <p:cNvSpPr>
            <a:spLocks noGrp="1"/>
          </p:cNvSpPr>
          <p:nvPr>
            <p:ph type="title" hasCustomPrompt="1"/>
          </p:nvPr>
        </p:nvSpPr>
        <p:spPr>
          <a:xfrm>
            <a:off x="356615" y="347472"/>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r>
              <a:rPr lang="en-US" dirty="0"/>
              <a:t>CLICK TO EDIT MASTER TITLE STYLE</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de Snippet Orange">
    <p:spTree>
      <p:nvGrpSpPr>
        <p:cNvPr id="1" name=""/>
        <p:cNvGrpSpPr/>
        <p:nvPr/>
      </p:nvGrpSpPr>
      <p:grpSpPr>
        <a:xfrm>
          <a:off x="0" y="0"/>
          <a:ext cx="0" cy="0"/>
          <a:chOff x="0" y="0"/>
          <a:chExt cx="0" cy="0"/>
        </a:xfrm>
      </p:grpSpPr>
      <p:sp>
        <p:nvSpPr>
          <p:cNvPr id="10"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7" name="Content Placeholder 6"/>
          <p:cNvSpPr>
            <a:spLocks noGrp="1"/>
          </p:cNvSpPr>
          <p:nvPr>
            <p:ph sz="quarter" idx="10" hasCustomPrompt="1"/>
          </p:nvPr>
        </p:nvSpPr>
        <p:spPr>
          <a:xfrm>
            <a:off x="356615" y="978196"/>
            <a:ext cx="8449055" cy="3232560"/>
          </a:xfrm>
        </p:spPr>
        <p:txBody>
          <a:bodyPr/>
          <a:lstStyle>
            <a:lvl1pPr>
              <a:defRPr sz="900" b="0" i="0" spc="0" baseline="0">
                <a:solidFill>
                  <a:schemeClr val="accent2"/>
                </a:solidFill>
                <a:latin typeface="Lucida Console" charset="0"/>
                <a:ea typeface="Lucida Console" charset="0"/>
                <a:cs typeface="Lucida Console" charset="0"/>
              </a:defRPr>
            </a:lvl1pPr>
            <a:lvl2pPr>
              <a:defRPr sz="1200" b="0" i="0" spc="0" baseline="0">
                <a:latin typeface="Lucida Console" charset="0"/>
                <a:ea typeface="Lucida Console" charset="0"/>
                <a:cs typeface="Lucida Console" charset="0"/>
              </a:defRPr>
            </a:lvl2pPr>
            <a:lvl3pPr>
              <a:defRPr sz="1200" b="0" i="0" spc="0" baseline="0">
                <a:latin typeface="Lucida Console" charset="0"/>
                <a:ea typeface="Lucida Console" charset="0"/>
                <a:cs typeface="Lucida Console" charset="0"/>
              </a:defRPr>
            </a:lvl3pPr>
            <a:lvl4pPr>
              <a:defRPr sz="1200" b="0" i="0" spc="0" baseline="0">
                <a:latin typeface="Lucida Console" charset="0"/>
                <a:ea typeface="Lucida Console" charset="0"/>
                <a:cs typeface="Lucida Console" charset="0"/>
              </a:defRPr>
            </a:lvl4pPr>
            <a:lvl5pPr>
              <a:defRPr sz="1200" b="0" i="0" spc="0" baseline="0">
                <a:latin typeface="Lucida Console" charset="0"/>
                <a:ea typeface="Lucida Console" charset="0"/>
                <a:cs typeface="Lucida Console" charset="0"/>
              </a:defRPr>
            </a:lvl5pPr>
          </a:lstStyle>
          <a:p>
            <a:pPr lvl="0"/>
            <a:r>
              <a:rPr lang="en-US" dirty="0"/>
              <a:t>; Syntax Test file for 68k Assembly code</a:t>
            </a:r>
          </a:p>
          <a:p>
            <a:pPr lvl="0"/>
            <a:r>
              <a:rPr lang="en-US" dirty="0"/>
              <a:t>; Some comments about this file</a:t>
            </a:r>
          </a:p>
          <a:p>
            <a:pPr lvl="0"/>
            <a:r>
              <a:rPr lang="en-US" dirty="0"/>
              <a:t>.D0 00000000</a:t>
            </a:r>
          </a:p>
          <a:p>
            <a:pPr lvl="0"/>
            <a:r>
              <a:rPr lang="en-US" dirty="0"/>
              <a:t>MS 2100 00000002</a:t>
            </a:r>
          </a:p>
          <a:p>
            <a:pPr lvl="0"/>
            <a:r>
              <a:rPr lang="en-US" dirty="0"/>
              <a:t>MM 2000;DI</a:t>
            </a:r>
          </a:p>
          <a:p>
            <a:pPr lvl="0"/>
            <a:r>
              <a:rPr lang="en-US" dirty="0"/>
              <a:t>LEA.L $002100,A1</a:t>
            </a:r>
          </a:p>
          <a:p>
            <a:pPr lvl="0"/>
            <a:r>
              <a:rPr lang="en-US" dirty="0"/>
              <a:t>MOVE.L #2,-(A1)</a:t>
            </a:r>
          </a:p>
          <a:p>
            <a:pPr lvl="0"/>
            <a:r>
              <a:rPr lang="en-US" dirty="0"/>
              <a:t>BSR $00002050</a:t>
            </a:r>
          </a:p>
          <a:p>
            <a:pPr lvl="0"/>
            <a:r>
              <a:rPr lang="en-US" dirty="0"/>
              <a:t>MM 2050:DI</a:t>
            </a:r>
          </a:p>
          <a:p>
            <a:pPr lvl="0"/>
            <a:r>
              <a:rPr lang="en-US" dirty="0"/>
              <a:t>MOVE.L (A1)+,D1</a:t>
            </a:r>
          </a:p>
          <a:p>
            <a:pPr lvl="0"/>
            <a:r>
              <a:rPr lang="en-US" dirty="0"/>
              <a:t>MOVE.L (A1),D2</a:t>
            </a:r>
          </a:p>
          <a:p>
            <a:pPr lvl="0"/>
            <a:r>
              <a:rPr lang="en-US" dirty="0"/>
              <a:t>ADD.L D1,D2</a:t>
            </a:r>
          </a:p>
          <a:p>
            <a:pPr lvl="0"/>
            <a:r>
              <a:rPr lang="en-US" dirty="0"/>
              <a:t>MOVE.L D2,D0</a:t>
            </a:r>
          </a:p>
          <a:p>
            <a:pPr lvl="0"/>
            <a:r>
              <a:rPr lang="en-US" dirty="0"/>
              <a:t>RTS</a:t>
            </a:r>
          </a:p>
        </p:txBody>
      </p:sp>
      <p:sp>
        <p:nvSpPr>
          <p:cNvPr id="11" name="Title 1"/>
          <p:cNvSpPr>
            <a:spLocks noGrp="1"/>
          </p:cNvSpPr>
          <p:nvPr>
            <p:ph type="title" hasCustomPrompt="1"/>
          </p:nvPr>
        </p:nvSpPr>
        <p:spPr>
          <a:xfrm>
            <a:off x="356615" y="347472"/>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Placeholders Orange">
    <p:spTree>
      <p:nvGrpSpPr>
        <p:cNvPr id="1" name=""/>
        <p:cNvGrpSpPr/>
        <p:nvPr/>
      </p:nvGrpSpPr>
      <p:grpSpPr>
        <a:xfrm>
          <a:off x="0" y="0"/>
          <a:ext cx="0" cy="0"/>
          <a:chOff x="0" y="0"/>
          <a:chExt cx="0" cy="0"/>
        </a:xfrm>
      </p:grpSpPr>
      <p:sp>
        <p:nvSpPr>
          <p:cNvPr id="7"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Oran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36764" b="6986"/>
          <a:stretch/>
        </p:blipFill>
        <p:spPr>
          <a:xfrm>
            <a:off x="0" y="0"/>
            <a:ext cx="9144000" cy="5143501"/>
          </a:xfrm>
          <a:prstGeom prst="rect">
            <a:avLst/>
          </a:prstGeom>
        </p:spPr>
      </p:pic>
      <p:sp>
        <p:nvSpPr>
          <p:cNvPr id="7"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Invent Title Slide Oran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4426" b="29324"/>
          <a:stretch/>
        </p:blipFill>
        <p:spPr>
          <a:xfrm>
            <a:off x="3269" y="-1"/>
            <a:ext cx="9144000" cy="5143501"/>
          </a:xfrm>
          <a:prstGeom prst="rect">
            <a:avLst/>
          </a:prstGeom>
        </p:spPr>
      </p:pic>
      <p:sp>
        <p:nvSpPr>
          <p:cNvPr id="17"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11" name="Text Placeholder 4"/>
          <p:cNvSpPr>
            <a:spLocks noGrp="1"/>
          </p:cNvSpPr>
          <p:nvPr>
            <p:ph type="body" sz="quarter" idx="11" hasCustomPrompt="1"/>
          </p:nvPr>
        </p:nvSpPr>
        <p:spPr>
          <a:xfrm>
            <a:off x="929390" y="2507149"/>
            <a:ext cx="7306748" cy="382250"/>
          </a:xfrm>
        </p:spPr>
        <p:txBody>
          <a:bodyPr lIns="0" tIns="0" rIns="0" bIns="0"/>
          <a:lstStyle>
            <a:lvl1pPr>
              <a:defRPr sz="2800" b="0" i="0" spc="30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sp>
        <p:nvSpPr>
          <p:cNvPr id="12" name="Text Placeholder 4"/>
          <p:cNvSpPr>
            <a:spLocks noGrp="1"/>
          </p:cNvSpPr>
          <p:nvPr>
            <p:ph type="body" sz="quarter" idx="12" hasCustomPrompt="1"/>
          </p:nvPr>
        </p:nvSpPr>
        <p:spPr>
          <a:xfrm>
            <a:off x="929391" y="2953738"/>
            <a:ext cx="7306747" cy="209863"/>
          </a:xfrm>
        </p:spPr>
        <p:txBody>
          <a:bodyPr lIns="0" tIns="0" rIns="0" bIns="0"/>
          <a:lstStyle>
            <a:lvl1pPr>
              <a:defRPr sz="1200" b="0" i="0" spc="300" baseline="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sp>
        <p:nvSpPr>
          <p:cNvPr id="13" name="Text Placeholder 4"/>
          <p:cNvSpPr>
            <a:spLocks noGrp="1"/>
          </p:cNvSpPr>
          <p:nvPr>
            <p:ph type="body" sz="quarter" idx="13" hasCustomPrompt="1"/>
          </p:nvPr>
        </p:nvSpPr>
        <p:spPr>
          <a:xfrm>
            <a:off x="929390" y="972510"/>
            <a:ext cx="7315199" cy="468442"/>
          </a:xfrm>
        </p:spPr>
        <p:txBody>
          <a:bodyPr lIns="0" tIns="0" rIns="0" bIns="0" anchor="b"/>
          <a:lstStyle>
            <a:lvl1pPr>
              <a:defRPr sz="1200" b="0" i="0" spc="300" baseline="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9390" y="1633258"/>
            <a:ext cx="3188181" cy="657205"/>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Oran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6764" b="6986"/>
          <a:stretch/>
        </p:blipFill>
        <p:spPr>
          <a:xfrm>
            <a:off x="3269" y="-1"/>
            <a:ext cx="9144000" cy="5143501"/>
          </a:xfrm>
          <a:prstGeom prst="rect">
            <a:avLst/>
          </a:prstGeom>
        </p:spPr>
      </p:pic>
      <p:sp>
        <p:nvSpPr>
          <p:cNvPr id="11"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5" name="Text Placeholder 4"/>
          <p:cNvSpPr>
            <a:spLocks noGrp="1"/>
          </p:cNvSpPr>
          <p:nvPr>
            <p:ph type="body" sz="quarter" idx="10" hasCustomPrompt="1"/>
          </p:nvPr>
        </p:nvSpPr>
        <p:spPr>
          <a:xfrm>
            <a:off x="929390" y="1988861"/>
            <a:ext cx="7306748" cy="429220"/>
          </a:xfrm>
        </p:spPr>
        <p:txBody>
          <a:bodyPr lIns="0" tIns="0" rIns="0" bIns="0"/>
          <a:lstStyle>
            <a:lvl1pPr>
              <a:defRPr sz="2800" b="0" i="0" spc="300">
                <a:latin typeface="Amazon Ember Light" charset="0"/>
                <a:ea typeface="Amazon Ember Light" charset="0"/>
                <a:cs typeface="Amazon Ember Light"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sp>
        <p:nvSpPr>
          <p:cNvPr id="7" name="Text Placeholder 4"/>
          <p:cNvSpPr>
            <a:spLocks noGrp="1"/>
          </p:cNvSpPr>
          <p:nvPr>
            <p:ph type="body" sz="quarter" idx="12" hasCustomPrompt="1"/>
          </p:nvPr>
        </p:nvSpPr>
        <p:spPr>
          <a:xfrm>
            <a:off x="929391" y="2555240"/>
            <a:ext cx="7306747" cy="1188720"/>
          </a:xfrm>
        </p:spPr>
        <p:txBody>
          <a:bodyPr lIns="0" tIns="0" rIns="0" bIns="0"/>
          <a:lstStyle>
            <a:lvl1pPr>
              <a:lnSpc>
                <a:spcPct val="150000"/>
              </a:lnSpc>
              <a:defRPr sz="900" b="0" i="0" spc="50" baseline="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sp>
        <p:nvSpPr>
          <p:cNvPr id="8" name="Text Placeholder 4"/>
          <p:cNvSpPr>
            <a:spLocks noGrp="1"/>
          </p:cNvSpPr>
          <p:nvPr>
            <p:ph type="body" sz="quarter" idx="13" hasCustomPrompt="1"/>
          </p:nvPr>
        </p:nvSpPr>
        <p:spPr>
          <a:xfrm>
            <a:off x="929390" y="1439870"/>
            <a:ext cx="7315199" cy="468442"/>
          </a:xfrm>
        </p:spPr>
        <p:txBody>
          <a:bodyPr lIns="0" tIns="0" rIns="0" bIns="0" anchor="b"/>
          <a:lstStyle>
            <a:lvl1pPr>
              <a:defRPr sz="1200" b="0" i="0" spc="300" baseline="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Orange">
    <p:spTree>
      <p:nvGrpSpPr>
        <p:cNvPr id="1" name=""/>
        <p:cNvGrpSpPr/>
        <p:nvPr/>
      </p:nvGrpSpPr>
      <p:grpSpPr>
        <a:xfrm>
          <a:off x="0" y="0"/>
          <a:ext cx="0" cy="0"/>
          <a:chOff x="0" y="0"/>
          <a:chExt cx="0" cy="0"/>
        </a:xfrm>
      </p:grpSpPr>
      <p:sp>
        <p:nvSpPr>
          <p:cNvPr id="9" name="Title 1"/>
          <p:cNvSpPr>
            <a:spLocks noGrp="1"/>
          </p:cNvSpPr>
          <p:nvPr>
            <p:ph type="title"/>
          </p:nvPr>
        </p:nvSpPr>
        <p:spPr>
          <a:xfrm>
            <a:off x="352323" y="347868"/>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endParaRPr lang="en-US" dirty="0"/>
          </a:p>
        </p:txBody>
      </p:sp>
      <p:sp>
        <p:nvSpPr>
          <p:cNvPr id="8"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Orange">
    <p:spTree>
      <p:nvGrpSpPr>
        <p:cNvPr id="1" name=""/>
        <p:cNvGrpSpPr/>
        <p:nvPr/>
      </p:nvGrpSpPr>
      <p:grpSpPr>
        <a:xfrm>
          <a:off x="0" y="0"/>
          <a:ext cx="0" cy="0"/>
          <a:chOff x="0" y="0"/>
          <a:chExt cx="0" cy="0"/>
        </a:xfrm>
      </p:grpSpPr>
      <p:sp>
        <p:nvSpPr>
          <p:cNvPr id="10"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2" name="Title 1"/>
          <p:cNvSpPr>
            <a:spLocks noGrp="1"/>
          </p:cNvSpPr>
          <p:nvPr>
            <p:ph type="title" hasCustomPrompt="1"/>
          </p:nvPr>
        </p:nvSpPr>
        <p:spPr>
          <a:xfrm>
            <a:off x="356615" y="347472"/>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r>
              <a:rPr lang="en-US" dirty="0"/>
              <a:t>CLICK TO EDIT MASTER TITLE STYLE</a:t>
            </a:r>
          </a:p>
        </p:txBody>
      </p:sp>
      <p:sp>
        <p:nvSpPr>
          <p:cNvPr id="7" name="Content Placeholder 6"/>
          <p:cNvSpPr>
            <a:spLocks noGrp="1"/>
          </p:cNvSpPr>
          <p:nvPr>
            <p:ph sz="quarter" idx="10"/>
          </p:nvPr>
        </p:nvSpPr>
        <p:spPr>
          <a:xfrm>
            <a:off x="356615" y="978195"/>
            <a:ext cx="8449055" cy="3232297"/>
          </a:xfrm>
        </p:spPr>
        <p:txBody>
          <a:bodyPr/>
          <a:lstStyle>
            <a:lvl1pPr>
              <a:defRPr sz="1200" b="0" i="0" spc="50" baseline="0">
                <a:latin typeface="Amazon Ember" charset="0"/>
                <a:ea typeface="Amazon Ember" charset="0"/>
                <a:cs typeface="Amazon Ember" charset="0"/>
              </a:defRPr>
            </a:lvl1pPr>
            <a:lvl2pPr>
              <a:defRPr sz="1200" b="0" i="0" spc="50" baseline="0">
                <a:latin typeface="Amazon Ember" charset="0"/>
                <a:ea typeface="Amazon Ember" charset="0"/>
                <a:cs typeface="Amazon Ember" charset="0"/>
              </a:defRPr>
            </a:lvl2pPr>
            <a:lvl3pPr>
              <a:defRPr sz="1200" b="0" i="0" spc="50" baseline="0">
                <a:latin typeface="Amazon Ember" charset="0"/>
                <a:ea typeface="Amazon Ember" charset="0"/>
                <a:cs typeface="Amazon Ember" charset="0"/>
              </a:defRPr>
            </a:lvl3pPr>
            <a:lvl4pPr>
              <a:defRPr sz="1200" b="0" i="0" spc="50" baseline="0">
                <a:latin typeface="Amazon Ember" charset="0"/>
                <a:ea typeface="Amazon Ember" charset="0"/>
                <a:cs typeface="Amazon Ember" charset="0"/>
              </a:defRPr>
            </a:lvl4pPr>
            <a:lvl5pPr>
              <a:defRPr sz="1200" b="0" i="0" spc="50" baseline="0">
                <a:latin typeface="Amazon Ember" charset="0"/>
                <a:ea typeface="Amazon Ember" charset="0"/>
                <a:cs typeface="Amazon Embe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Orange">
    <p:spTree>
      <p:nvGrpSpPr>
        <p:cNvPr id="1" name=""/>
        <p:cNvGrpSpPr/>
        <p:nvPr/>
      </p:nvGrpSpPr>
      <p:grpSpPr>
        <a:xfrm>
          <a:off x="0" y="0"/>
          <a:ext cx="0" cy="0"/>
          <a:chOff x="0" y="0"/>
          <a:chExt cx="0" cy="0"/>
        </a:xfrm>
      </p:grpSpPr>
      <p:sp>
        <p:nvSpPr>
          <p:cNvPr id="13"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7" name="Content Placeholder 6"/>
          <p:cNvSpPr>
            <a:spLocks noGrp="1"/>
          </p:cNvSpPr>
          <p:nvPr>
            <p:ph sz="quarter" idx="10"/>
          </p:nvPr>
        </p:nvSpPr>
        <p:spPr>
          <a:xfrm>
            <a:off x="356615" y="978407"/>
            <a:ext cx="4171299" cy="3227832"/>
          </a:xfrm>
        </p:spPr>
        <p:txBody>
          <a:bodyPr/>
          <a:lstStyle>
            <a:lvl1pPr>
              <a:defRPr sz="1200" b="0" i="0" spc="50" baseline="0">
                <a:latin typeface="Amazon Ember" charset="0"/>
                <a:ea typeface="Amazon Ember" charset="0"/>
                <a:cs typeface="Amazon Ember" charset="0"/>
              </a:defRPr>
            </a:lvl1pPr>
            <a:lvl2pPr>
              <a:defRPr sz="1200" b="0" i="0" spc="50" baseline="0">
                <a:latin typeface="Amazon Ember" charset="0"/>
                <a:ea typeface="Amazon Ember" charset="0"/>
                <a:cs typeface="Amazon Ember" charset="0"/>
              </a:defRPr>
            </a:lvl2pPr>
            <a:lvl3pPr>
              <a:defRPr sz="1200" b="0" i="0" spc="50" baseline="0">
                <a:latin typeface="Amazon Ember" charset="0"/>
                <a:ea typeface="Amazon Ember" charset="0"/>
                <a:cs typeface="Amazon Ember" charset="0"/>
              </a:defRPr>
            </a:lvl3pPr>
            <a:lvl4pPr>
              <a:defRPr sz="1200" b="0" i="0" spc="50" baseline="0">
                <a:latin typeface="Amazon Ember" charset="0"/>
                <a:ea typeface="Amazon Ember" charset="0"/>
                <a:cs typeface="Amazon Ember" charset="0"/>
              </a:defRPr>
            </a:lvl4pPr>
            <a:lvl5pPr>
              <a:defRPr sz="1200" b="0" i="0" spc="50" baseline="0">
                <a:latin typeface="Amazon Ember" charset="0"/>
                <a:ea typeface="Amazon Ember" charset="0"/>
                <a:cs typeface="Amazon Embe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quarter" idx="11"/>
          </p:nvPr>
        </p:nvSpPr>
        <p:spPr>
          <a:xfrm>
            <a:off x="4592177" y="978407"/>
            <a:ext cx="4213493" cy="3232085"/>
          </a:xfrm>
        </p:spPr>
        <p:txBody>
          <a:bodyPr/>
          <a:lstStyle>
            <a:lvl1pPr>
              <a:defRPr sz="1200" b="0" i="0" spc="50" baseline="0">
                <a:latin typeface="Amazon Ember" charset="0"/>
                <a:ea typeface="Amazon Ember" charset="0"/>
                <a:cs typeface="Amazon Ember" charset="0"/>
              </a:defRPr>
            </a:lvl1pPr>
            <a:lvl2pPr>
              <a:defRPr sz="1200" b="0" i="0" spc="50" baseline="0">
                <a:latin typeface="Amazon Ember" charset="0"/>
                <a:ea typeface="Amazon Ember" charset="0"/>
                <a:cs typeface="Amazon Ember" charset="0"/>
              </a:defRPr>
            </a:lvl2pPr>
            <a:lvl3pPr>
              <a:defRPr sz="1200" b="0" i="0" spc="50" baseline="0">
                <a:latin typeface="Amazon Ember" charset="0"/>
                <a:ea typeface="Amazon Ember" charset="0"/>
                <a:cs typeface="Amazon Ember" charset="0"/>
              </a:defRPr>
            </a:lvl3pPr>
            <a:lvl4pPr>
              <a:defRPr sz="1200" b="0" i="0" spc="50" baseline="0">
                <a:latin typeface="Amazon Ember" charset="0"/>
                <a:ea typeface="Amazon Ember" charset="0"/>
                <a:cs typeface="Amazon Ember" charset="0"/>
              </a:defRPr>
            </a:lvl4pPr>
            <a:lvl5pPr>
              <a:defRPr sz="1200" b="0" i="0" spc="50" baseline="0">
                <a:latin typeface="Amazon Ember" charset="0"/>
                <a:ea typeface="Amazon Ember" charset="0"/>
                <a:cs typeface="Amazon Embe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356615" y="347472"/>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Orange">
    <p:spTree>
      <p:nvGrpSpPr>
        <p:cNvPr id="1" name=""/>
        <p:cNvGrpSpPr/>
        <p:nvPr/>
      </p:nvGrpSpPr>
      <p:grpSpPr>
        <a:xfrm>
          <a:off x="0" y="0"/>
          <a:ext cx="0" cy="0"/>
          <a:chOff x="0" y="0"/>
          <a:chExt cx="0" cy="0"/>
        </a:xfrm>
      </p:grpSpPr>
      <p:sp>
        <p:nvSpPr>
          <p:cNvPr id="15"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7" name="Content Placeholder 6"/>
          <p:cNvSpPr>
            <a:spLocks noGrp="1"/>
          </p:cNvSpPr>
          <p:nvPr>
            <p:ph sz="quarter" idx="10"/>
          </p:nvPr>
        </p:nvSpPr>
        <p:spPr>
          <a:xfrm>
            <a:off x="356613" y="1351892"/>
            <a:ext cx="4171300" cy="2858601"/>
          </a:xfrm>
        </p:spPr>
        <p:txBody>
          <a:bodyPr/>
          <a:lstStyle>
            <a:lvl1pPr>
              <a:defRPr sz="1200" b="0" i="0" spc="50" baseline="0">
                <a:latin typeface="Amazon Ember" charset="0"/>
                <a:ea typeface="Amazon Ember" charset="0"/>
                <a:cs typeface="Amazon Ember" charset="0"/>
              </a:defRPr>
            </a:lvl1pPr>
            <a:lvl2pPr>
              <a:defRPr sz="1200" b="0" i="0" spc="50" baseline="0">
                <a:latin typeface="Amazon Ember" charset="0"/>
                <a:ea typeface="Amazon Ember" charset="0"/>
                <a:cs typeface="Amazon Ember" charset="0"/>
              </a:defRPr>
            </a:lvl2pPr>
            <a:lvl3pPr>
              <a:defRPr sz="1200" b="0" i="0" spc="50" baseline="0">
                <a:latin typeface="Amazon Ember" charset="0"/>
                <a:ea typeface="Amazon Ember" charset="0"/>
                <a:cs typeface="Amazon Ember" charset="0"/>
              </a:defRPr>
            </a:lvl3pPr>
            <a:lvl4pPr>
              <a:defRPr sz="1200" b="0" i="0" spc="50" baseline="0">
                <a:latin typeface="Amazon Ember" charset="0"/>
                <a:ea typeface="Amazon Ember" charset="0"/>
                <a:cs typeface="Amazon Ember" charset="0"/>
              </a:defRPr>
            </a:lvl4pPr>
            <a:lvl5pPr>
              <a:defRPr sz="1200" b="0" i="0" spc="50" baseline="0">
                <a:latin typeface="Amazon Ember" charset="0"/>
                <a:ea typeface="Amazon Ember" charset="0"/>
                <a:cs typeface="Amazon Embe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quarter" idx="11"/>
          </p:nvPr>
        </p:nvSpPr>
        <p:spPr>
          <a:xfrm>
            <a:off x="4592178" y="1351892"/>
            <a:ext cx="4213492" cy="2858601"/>
          </a:xfrm>
        </p:spPr>
        <p:txBody>
          <a:bodyPr/>
          <a:lstStyle>
            <a:lvl1pPr>
              <a:defRPr sz="1200" b="0" i="0" spc="50" baseline="0">
                <a:latin typeface="Amazon Ember" charset="0"/>
                <a:ea typeface="Amazon Ember" charset="0"/>
                <a:cs typeface="Amazon Ember" charset="0"/>
              </a:defRPr>
            </a:lvl1pPr>
            <a:lvl2pPr>
              <a:defRPr sz="1200" b="0" i="0" spc="50" baseline="0">
                <a:latin typeface="Amazon Ember" charset="0"/>
                <a:ea typeface="Amazon Ember" charset="0"/>
                <a:cs typeface="Amazon Ember" charset="0"/>
              </a:defRPr>
            </a:lvl2pPr>
            <a:lvl3pPr>
              <a:defRPr sz="1200" b="0" i="0" spc="50" baseline="0">
                <a:latin typeface="Amazon Ember" charset="0"/>
                <a:ea typeface="Amazon Ember" charset="0"/>
                <a:cs typeface="Amazon Ember" charset="0"/>
              </a:defRPr>
            </a:lvl3pPr>
            <a:lvl4pPr>
              <a:defRPr sz="1200" b="0" i="0" spc="50" baseline="0">
                <a:latin typeface="Amazon Ember" charset="0"/>
                <a:ea typeface="Amazon Ember" charset="0"/>
                <a:cs typeface="Amazon Ember" charset="0"/>
              </a:defRPr>
            </a:lvl4pPr>
            <a:lvl5pPr>
              <a:defRPr sz="1200" b="0" i="0" spc="50" baseline="0">
                <a:latin typeface="Amazon Ember" charset="0"/>
                <a:ea typeface="Amazon Ember" charset="0"/>
                <a:cs typeface="Amazon Embe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hasCustomPrompt="1"/>
          </p:nvPr>
        </p:nvSpPr>
        <p:spPr>
          <a:xfrm>
            <a:off x="4592177" y="978195"/>
            <a:ext cx="4213493" cy="373697"/>
          </a:xfrm>
        </p:spPr>
        <p:txBody>
          <a:bodyPr/>
          <a:lstStyle>
            <a:lvl1pPr>
              <a:defRPr sz="1800" b="0" i="0" spc="300">
                <a:latin typeface="Amazon Ember" charset="0"/>
                <a:ea typeface="Amazon Ember" charset="0"/>
                <a:cs typeface="Amazon Ember" charset="0"/>
              </a:defRPr>
            </a:lvl1pPr>
          </a:lstStyle>
          <a:p>
            <a:pPr lvl="0"/>
            <a:r>
              <a:rPr lang="en-US" dirty="0"/>
              <a:t>CLICK TO EDIT MASTER TEXT STYLES</a:t>
            </a:r>
          </a:p>
        </p:txBody>
      </p:sp>
      <p:sp>
        <p:nvSpPr>
          <p:cNvPr id="11" name="Content Placeholder 5"/>
          <p:cNvSpPr>
            <a:spLocks noGrp="1"/>
          </p:cNvSpPr>
          <p:nvPr>
            <p:ph sz="quarter" idx="13" hasCustomPrompt="1"/>
          </p:nvPr>
        </p:nvSpPr>
        <p:spPr>
          <a:xfrm>
            <a:off x="356614" y="978195"/>
            <a:ext cx="4171299" cy="373697"/>
          </a:xfrm>
        </p:spPr>
        <p:txBody>
          <a:bodyPr/>
          <a:lstStyle>
            <a:lvl1pPr>
              <a:defRPr sz="1800" b="0" i="0" spc="300">
                <a:latin typeface="Amazon Ember" charset="0"/>
                <a:ea typeface="Amazon Ember" charset="0"/>
                <a:cs typeface="Amazon Ember" charset="0"/>
              </a:defRPr>
            </a:lvl1pPr>
          </a:lstStyle>
          <a:p>
            <a:pPr lvl="0"/>
            <a:r>
              <a:rPr lang="en-US" dirty="0"/>
              <a:t>CLICK TO EDIT MASTER TEXT STYLES</a:t>
            </a:r>
          </a:p>
        </p:txBody>
      </p:sp>
      <p:sp>
        <p:nvSpPr>
          <p:cNvPr id="13" name="Title 1"/>
          <p:cNvSpPr>
            <a:spLocks noGrp="1"/>
          </p:cNvSpPr>
          <p:nvPr>
            <p:ph type="title" hasCustomPrompt="1"/>
          </p:nvPr>
        </p:nvSpPr>
        <p:spPr>
          <a:xfrm>
            <a:off x="356615" y="347472"/>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3 Content Orange">
    <p:spTree>
      <p:nvGrpSpPr>
        <p:cNvPr id="1" name=""/>
        <p:cNvGrpSpPr/>
        <p:nvPr/>
      </p:nvGrpSpPr>
      <p:grpSpPr>
        <a:xfrm>
          <a:off x="0" y="0"/>
          <a:ext cx="0" cy="0"/>
          <a:chOff x="0" y="0"/>
          <a:chExt cx="0" cy="0"/>
        </a:xfrm>
      </p:grpSpPr>
      <p:sp>
        <p:nvSpPr>
          <p:cNvPr id="14"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7" name="Content Placeholder 6"/>
          <p:cNvSpPr>
            <a:spLocks noGrp="1"/>
          </p:cNvSpPr>
          <p:nvPr>
            <p:ph sz="quarter" idx="10"/>
          </p:nvPr>
        </p:nvSpPr>
        <p:spPr>
          <a:xfrm>
            <a:off x="356615" y="978195"/>
            <a:ext cx="2770632" cy="3232561"/>
          </a:xfrm>
        </p:spPr>
        <p:txBody>
          <a:bodyPr/>
          <a:lstStyle>
            <a:lvl1pPr>
              <a:defRPr sz="1200" b="0" i="0" spc="50" baseline="0">
                <a:latin typeface="Amazon Ember" charset="0"/>
                <a:ea typeface="Amazon Ember" charset="0"/>
                <a:cs typeface="Amazon Ember" charset="0"/>
              </a:defRPr>
            </a:lvl1pPr>
            <a:lvl2pPr>
              <a:defRPr sz="1200" b="0" i="0" spc="50" baseline="0">
                <a:latin typeface="Amazon Ember" charset="0"/>
                <a:ea typeface="Amazon Ember" charset="0"/>
                <a:cs typeface="Amazon Ember" charset="0"/>
              </a:defRPr>
            </a:lvl2pPr>
            <a:lvl3pPr>
              <a:defRPr sz="1200" b="0" i="0" spc="50" baseline="0">
                <a:latin typeface="Amazon Ember" charset="0"/>
                <a:ea typeface="Amazon Ember" charset="0"/>
                <a:cs typeface="Amazon Ember" charset="0"/>
              </a:defRPr>
            </a:lvl3pPr>
            <a:lvl4pPr>
              <a:defRPr sz="1200" b="0" i="0" spc="50" baseline="0">
                <a:latin typeface="Amazon Ember" charset="0"/>
                <a:ea typeface="Amazon Ember" charset="0"/>
                <a:cs typeface="Amazon Ember" charset="0"/>
              </a:defRPr>
            </a:lvl4pPr>
            <a:lvl5pPr>
              <a:defRPr sz="1200" b="0" i="0" spc="50" baseline="0">
                <a:latin typeface="Amazon Ember" charset="0"/>
                <a:ea typeface="Amazon Ember" charset="0"/>
                <a:cs typeface="Amazon Embe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quarter" idx="11"/>
          </p:nvPr>
        </p:nvSpPr>
        <p:spPr>
          <a:xfrm>
            <a:off x="3195827" y="978195"/>
            <a:ext cx="2770632" cy="3232561"/>
          </a:xfrm>
        </p:spPr>
        <p:txBody>
          <a:bodyPr/>
          <a:lstStyle>
            <a:lvl1pPr>
              <a:defRPr sz="1200" b="0" i="0" spc="50" baseline="0">
                <a:latin typeface="Amazon Ember" charset="0"/>
                <a:ea typeface="Amazon Ember" charset="0"/>
                <a:cs typeface="Amazon Ember" charset="0"/>
              </a:defRPr>
            </a:lvl1pPr>
            <a:lvl2pPr>
              <a:defRPr sz="1200" b="0" i="0" spc="50" baseline="0">
                <a:latin typeface="Amazon Ember" charset="0"/>
                <a:ea typeface="Amazon Ember" charset="0"/>
                <a:cs typeface="Amazon Ember" charset="0"/>
              </a:defRPr>
            </a:lvl2pPr>
            <a:lvl3pPr>
              <a:defRPr sz="1200" b="0" i="0" spc="50" baseline="0">
                <a:latin typeface="Amazon Ember" charset="0"/>
                <a:ea typeface="Amazon Ember" charset="0"/>
                <a:cs typeface="Amazon Ember" charset="0"/>
              </a:defRPr>
            </a:lvl3pPr>
            <a:lvl4pPr>
              <a:defRPr sz="1200" b="0" i="0" spc="50" baseline="0">
                <a:latin typeface="Amazon Ember" charset="0"/>
                <a:ea typeface="Amazon Ember" charset="0"/>
                <a:cs typeface="Amazon Ember" charset="0"/>
              </a:defRPr>
            </a:lvl4pPr>
            <a:lvl5pPr>
              <a:defRPr sz="1200" b="0" i="0" spc="50" baseline="0">
                <a:latin typeface="Amazon Ember" charset="0"/>
                <a:ea typeface="Amazon Ember" charset="0"/>
                <a:cs typeface="Amazon Embe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6"/>
          <p:cNvSpPr>
            <a:spLocks noGrp="1"/>
          </p:cNvSpPr>
          <p:nvPr>
            <p:ph sz="quarter" idx="12"/>
          </p:nvPr>
        </p:nvSpPr>
        <p:spPr>
          <a:xfrm>
            <a:off x="6035039" y="978195"/>
            <a:ext cx="2770632" cy="3232561"/>
          </a:xfrm>
        </p:spPr>
        <p:txBody>
          <a:bodyPr/>
          <a:lstStyle>
            <a:lvl1pPr>
              <a:defRPr sz="1200" b="0" i="0" spc="50" baseline="0">
                <a:latin typeface="Amazon Ember" charset="0"/>
                <a:ea typeface="Amazon Ember" charset="0"/>
                <a:cs typeface="Amazon Ember" charset="0"/>
              </a:defRPr>
            </a:lvl1pPr>
            <a:lvl2pPr>
              <a:defRPr sz="1200" b="0" i="0" spc="50" baseline="0">
                <a:latin typeface="Amazon Ember" charset="0"/>
                <a:ea typeface="Amazon Ember" charset="0"/>
                <a:cs typeface="Amazon Ember" charset="0"/>
              </a:defRPr>
            </a:lvl2pPr>
            <a:lvl3pPr>
              <a:defRPr sz="1200" b="0" i="0" spc="50" baseline="0">
                <a:latin typeface="Amazon Ember" charset="0"/>
                <a:ea typeface="Amazon Ember" charset="0"/>
                <a:cs typeface="Amazon Ember" charset="0"/>
              </a:defRPr>
            </a:lvl3pPr>
            <a:lvl4pPr>
              <a:defRPr sz="1200" b="0" i="0" spc="50" baseline="0">
                <a:latin typeface="Amazon Ember" charset="0"/>
                <a:ea typeface="Amazon Ember" charset="0"/>
                <a:cs typeface="Amazon Ember" charset="0"/>
              </a:defRPr>
            </a:lvl4pPr>
            <a:lvl5pPr>
              <a:defRPr sz="1200" b="0" i="0" spc="50" baseline="0">
                <a:latin typeface="Amazon Ember" charset="0"/>
                <a:ea typeface="Amazon Ember" charset="0"/>
                <a:cs typeface="Amazon Embe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6615" y="347472"/>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4 Content Graphics Orange">
    <p:spTree>
      <p:nvGrpSpPr>
        <p:cNvPr id="1" name=""/>
        <p:cNvGrpSpPr/>
        <p:nvPr/>
      </p:nvGrpSpPr>
      <p:grpSpPr>
        <a:xfrm>
          <a:off x="0" y="0"/>
          <a:ext cx="0" cy="0"/>
          <a:chOff x="0" y="0"/>
          <a:chExt cx="0" cy="0"/>
        </a:xfrm>
      </p:grpSpPr>
      <p:sp>
        <p:nvSpPr>
          <p:cNvPr id="20"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7" name="Content Placeholder 6"/>
          <p:cNvSpPr>
            <a:spLocks noGrp="1"/>
          </p:cNvSpPr>
          <p:nvPr>
            <p:ph sz="quarter" idx="10" hasCustomPrompt="1"/>
          </p:nvPr>
        </p:nvSpPr>
        <p:spPr>
          <a:xfrm>
            <a:off x="367903" y="3611348"/>
            <a:ext cx="1946319" cy="299258"/>
          </a:xfrm>
        </p:spPr>
        <p:txBody>
          <a:bodyPr/>
          <a:lstStyle>
            <a:lvl1pPr>
              <a:defRPr sz="12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10" name="Content Placeholder 6"/>
          <p:cNvSpPr>
            <a:spLocks noGrp="1"/>
          </p:cNvSpPr>
          <p:nvPr>
            <p:ph sz="quarter" idx="11" hasCustomPrompt="1"/>
          </p:nvPr>
        </p:nvSpPr>
        <p:spPr>
          <a:xfrm>
            <a:off x="2512605" y="3611348"/>
            <a:ext cx="1947672" cy="299258"/>
          </a:xfrm>
        </p:spPr>
        <p:txBody>
          <a:bodyPr/>
          <a:lstStyle>
            <a:lvl1pPr>
              <a:defRPr sz="12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12" name="Content Placeholder 6"/>
          <p:cNvSpPr>
            <a:spLocks noGrp="1"/>
          </p:cNvSpPr>
          <p:nvPr>
            <p:ph sz="quarter" idx="12" hasCustomPrompt="1"/>
          </p:nvPr>
        </p:nvSpPr>
        <p:spPr>
          <a:xfrm>
            <a:off x="4658660" y="3611348"/>
            <a:ext cx="1947672" cy="299258"/>
          </a:xfrm>
        </p:spPr>
        <p:txBody>
          <a:bodyPr/>
          <a:lstStyle>
            <a:lvl1pPr>
              <a:defRPr sz="12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9" name="Content Placeholder 6"/>
          <p:cNvSpPr>
            <a:spLocks noGrp="1"/>
          </p:cNvSpPr>
          <p:nvPr>
            <p:ph sz="quarter" idx="13" hasCustomPrompt="1"/>
          </p:nvPr>
        </p:nvSpPr>
        <p:spPr>
          <a:xfrm>
            <a:off x="6804716" y="3611348"/>
            <a:ext cx="1947672" cy="299258"/>
          </a:xfrm>
        </p:spPr>
        <p:txBody>
          <a:bodyPr/>
          <a:lstStyle>
            <a:lvl1pPr>
              <a:defRPr sz="1200" b="0" i="0" spc="50" baseline="0">
                <a:latin typeface="Amazon Ember" charset="0"/>
                <a:ea typeface="Amazon Ember" charset="0"/>
                <a:cs typeface="Amazon Ember" charset="0"/>
              </a:defRPr>
            </a:lvl1pPr>
            <a:lvl2pPr>
              <a:defRPr sz="1200" b="0" i="0" spc="50" baseline="0">
                <a:latin typeface="Roboto Condensed" charset="0"/>
                <a:ea typeface="Roboto Condensed" charset="0"/>
                <a:cs typeface="Roboto Condensed" charset="0"/>
              </a:defRPr>
            </a:lvl2pPr>
            <a:lvl3pPr>
              <a:defRPr sz="1200" b="0" i="0" spc="50" baseline="0">
                <a:latin typeface="Roboto Condensed" charset="0"/>
                <a:ea typeface="Roboto Condensed" charset="0"/>
                <a:cs typeface="Roboto Condensed" charset="0"/>
              </a:defRPr>
            </a:lvl3pPr>
            <a:lvl4pPr>
              <a:defRPr sz="1200" b="0" i="0" spc="50" baseline="0">
                <a:latin typeface="Roboto Condensed" charset="0"/>
                <a:ea typeface="Roboto Condensed" charset="0"/>
                <a:cs typeface="Roboto Condensed" charset="0"/>
              </a:defRPr>
            </a:lvl4pPr>
            <a:lvl5pPr>
              <a:defRPr sz="1200" b="0" i="0" spc="50" baseline="0">
                <a:latin typeface="Roboto Condensed" charset="0"/>
                <a:ea typeface="Roboto Condensed" charset="0"/>
                <a:cs typeface="Roboto Condensed" charset="0"/>
              </a:defRPr>
            </a:lvl5pPr>
          </a:lstStyle>
          <a:p>
            <a:pPr lvl="0"/>
            <a:r>
              <a:rPr lang="en-US" dirty="0"/>
              <a:t>CLICK TO EDIT MASTER TEXT STYLES</a:t>
            </a:r>
          </a:p>
        </p:txBody>
      </p:sp>
      <p:sp>
        <p:nvSpPr>
          <p:cNvPr id="6" name="Picture Placeholder 5"/>
          <p:cNvSpPr>
            <a:spLocks noGrp="1"/>
          </p:cNvSpPr>
          <p:nvPr>
            <p:ph type="pic" sz="quarter" idx="14"/>
          </p:nvPr>
        </p:nvSpPr>
        <p:spPr>
          <a:xfrm>
            <a:off x="463149" y="1648208"/>
            <a:ext cx="1746504" cy="1746504"/>
          </a:xfrm>
        </p:spPr>
        <p:txBody>
          <a:bodyPr/>
          <a:lstStyle>
            <a:lvl1pPr>
              <a:defRPr sz="1800"/>
            </a:lvl1pPr>
          </a:lstStyle>
          <a:p>
            <a:endParaRPr lang="en-US" dirty="0"/>
          </a:p>
        </p:txBody>
      </p:sp>
      <p:sp>
        <p:nvSpPr>
          <p:cNvPr id="13" name="Picture Placeholder 5"/>
          <p:cNvSpPr>
            <a:spLocks noGrp="1" noChangeAspect="1"/>
          </p:cNvSpPr>
          <p:nvPr>
            <p:ph type="pic" sz="quarter" idx="15"/>
          </p:nvPr>
        </p:nvSpPr>
        <p:spPr>
          <a:xfrm>
            <a:off x="2614635" y="1648208"/>
            <a:ext cx="1746504" cy="1746504"/>
          </a:xfrm>
        </p:spPr>
        <p:txBody>
          <a:bodyPr/>
          <a:lstStyle>
            <a:lvl1pPr>
              <a:defRPr sz="1800"/>
            </a:lvl1pPr>
          </a:lstStyle>
          <a:p>
            <a:endParaRPr lang="en-US" dirty="0"/>
          </a:p>
        </p:txBody>
      </p:sp>
      <p:sp>
        <p:nvSpPr>
          <p:cNvPr id="14" name="Picture Placeholder 5"/>
          <p:cNvSpPr>
            <a:spLocks noGrp="1" noChangeAspect="1"/>
          </p:cNvSpPr>
          <p:nvPr>
            <p:ph type="pic" sz="quarter" idx="16"/>
          </p:nvPr>
        </p:nvSpPr>
        <p:spPr>
          <a:xfrm>
            <a:off x="4766121" y="1648208"/>
            <a:ext cx="1746504" cy="1746504"/>
          </a:xfrm>
        </p:spPr>
        <p:txBody>
          <a:bodyPr/>
          <a:lstStyle>
            <a:lvl1pPr>
              <a:defRPr sz="1800"/>
            </a:lvl1pPr>
          </a:lstStyle>
          <a:p>
            <a:endParaRPr lang="en-US" dirty="0"/>
          </a:p>
        </p:txBody>
      </p:sp>
      <p:sp>
        <p:nvSpPr>
          <p:cNvPr id="15" name="Picture Placeholder 5"/>
          <p:cNvSpPr>
            <a:spLocks noGrp="1" noChangeAspect="1"/>
          </p:cNvSpPr>
          <p:nvPr>
            <p:ph type="pic" sz="quarter" idx="17"/>
          </p:nvPr>
        </p:nvSpPr>
        <p:spPr>
          <a:xfrm>
            <a:off x="6917606" y="1648208"/>
            <a:ext cx="1746504" cy="1746504"/>
          </a:xfrm>
        </p:spPr>
        <p:txBody>
          <a:bodyPr/>
          <a:lstStyle>
            <a:lvl1pPr>
              <a:defRPr sz="1800"/>
            </a:lvl1pPr>
          </a:lstStyle>
          <a:p>
            <a:endParaRPr lang="en-US" dirty="0"/>
          </a:p>
        </p:txBody>
      </p:sp>
      <p:sp>
        <p:nvSpPr>
          <p:cNvPr id="17" name="Title 1"/>
          <p:cNvSpPr>
            <a:spLocks noGrp="1"/>
          </p:cNvSpPr>
          <p:nvPr>
            <p:ph type="title" hasCustomPrompt="1"/>
          </p:nvPr>
        </p:nvSpPr>
        <p:spPr>
          <a:xfrm>
            <a:off x="356615" y="347472"/>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r>
              <a:rPr lang="en-US" dirty="0"/>
              <a:t>CLICK TO EDIT MASTER TITLE STYLE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592" y="152082"/>
            <a:ext cx="8205304" cy="85725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1847640"/>
      </p:ext>
    </p:extLst>
  </p:cSld>
  <p:clrMap bg1="dk1" tx1="lt1" bg2="dk2" tx2="lt2" accent1="accent1" accent2="accent2" accent3="accent3" accent4="accent4" accent5="accent5" accent6="accent6" hlink="hlink" folHlink="folHlink"/>
  <p:sldLayoutIdLst>
    <p:sldLayoutId id="2147483853" r:id="rId1"/>
    <p:sldLayoutId id="2147483858" r:id="rId2"/>
    <p:sldLayoutId id="2147483893"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03" r:id="rId13"/>
    <p:sldLayoutId id="2147483980" r:id="rId14"/>
  </p:sldLayoutIdLst>
  <p:txStyles>
    <p:titleStyle>
      <a:lvl1pPr algn="l" defTabSz="457200" rtl="0" eaLnBrk="1" latinLnBrk="0" hangingPunct="1">
        <a:spcBef>
          <a:spcPct val="0"/>
        </a:spcBef>
        <a:buNone/>
        <a:defRPr sz="2800" b="1" i="0" kern="1200">
          <a:solidFill>
            <a:schemeClr val="tx1">
              <a:lumMod val="95000"/>
            </a:schemeClr>
          </a:solidFill>
          <a:latin typeface="Amazon Ember" charset="0"/>
          <a:ea typeface="Amazon Ember" charset="0"/>
          <a:cs typeface="Amazon Ember" charset="0"/>
        </a:defRPr>
      </a:lvl1pPr>
    </p:titleStyle>
    <p:bodyStyle>
      <a:lvl1pPr marL="0" indent="0" algn="l" defTabSz="457200" rtl="0" eaLnBrk="1" latinLnBrk="0" hangingPunct="1">
        <a:spcBef>
          <a:spcPct val="20000"/>
        </a:spcBef>
        <a:buFontTx/>
        <a:buNone/>
        <a:defRPr sz="2400" b="0" i="0" kern="120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AWS re:INVENT</a:t>
            </a:r>
          </a:p>
        </p:txBody>
      </p:sp>
      <p:sp>
        <p:nvSpPr>
          <p:cNvPr id="3" name="Text Placeholder 2"/>
          <p:cNvSpPr>
            <a:spLocks noGrp="1"/>
          </p:cNvSpPr>
          <p:nvPr>
            <p:ph type="body" sz="quarter" idx="11"/>
          </p:nvPr>
        </p:nvSpPr>
        <p:spPr/>
        <p:txBody>
          <a:bodyPr/>
          <a:lstStyle/>
          <a:p>
            <a:r>
              <a:rPr lang="en-US" sz="2400" dirty="0"/>
              <a:t>Using AWS CloudTrail Logs for Scalable, Automated Anomaly Detection</a:t>
            </a:r>
          </a:p>
        </p:txBody>
      </p:sp>
      <p:sp>
        <p:nvSpPr>
          <p:cNvPr id="4" name="Text Placeholder 3"/>
          <p:cNvSpPr>
            <a:spLocks noGrp="1"/>
          </p:cNvSpPr>
          <p:nvPr>
            <p:ph type="body" sz="quarter" idx="12"/>
          </p:nvPr>
        </p:nvSpPr>
        <p:spPr>
          <a:xfrm>
            <a:off x="929391" y="3463308"/>
            <a:ext cx="7306747" cy="209863"/>
          </a:xfrm>
        </p:spPr>
        <p:txBody>
          <a:bodyPr/>
          <a:lstStyle/>
          <a:p>
            <a:r>
              <a:rPr lang="en-US" dirty="0"/>
              <a:t>Jeff Puchalski, AWS Security</a:t>
            </a:r>
          </a:p>
        </p:txBody>
      </p:sp>
      <p:sp>
        <p:nvSpPr>
          <p:cNvPr id="7" name="Text Placeholder 4">
            <a:extLst>
              <a:ext uri="{FF2B5EF4-FFF2-40B4-BE49-F238E27FC236}">
                <a16:creationId xmlns:a16="http://schemas.microsoft.com/office/drawing/2014/main" id="{DEBB83B7-5530-44CB-AB14-C0306E790928}"/>
              </a:ext>
            </a:extLst>
          </p:cNvPr>
          <p:cNvSpPr txBox="1">
            <a:spLocks/>
          </p:cNvSpPr>
          <p:nvPr/>
        </p:nvSpPr>
        <p:spPr>
          <a:xfrm>
            <a:off x="975261" y="3672806"/>
            <a:ext cx="7315199" cy="468442"/>
          </a:xfrm>
          <a:prstGeom prst="rect">
            <a:avLst/>
          </a:prstGeom>
        </p:spPr>
        <p:txBody>
          <a:bodyPr vert="horz" lIns="0" tIns="0" rIns="0" bIns="0" rtlCol="0" anchor="b">
            <a:noAutofit/>
          </a:bodyPr>
          <a:lstStyle>
            <a:lvl1pPr marL="0" indent="0" algn="l" defTabSz="457200" rtl="0" eaLnBrk="1" latinLnBrk="0" hangingPunct="1">
              <a:spcBef>
                <a:spcPct val="20000"/>
              </a:spcBef>
              <a:buFontTx/>
              <a:buNone/>
              <a:defRPr sz="1200" b="0" i="0" kern="1200" spc="30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tx1"/>
                </a:solidFill>
                <a:latin typeface="Roboto Condensed Light" charset="0"/>
                <a:ea typeface="Roboto Condensed Light" charset="0"/>
                <a:cs typeface="Roboto Condensed Light" charset="0"/>
              </a:defRPr>
            </a:lvl2pPr>
            <a:lvl3pPr marL="1143000" indent="-228600" algn="l" defTabSz="457200" rtl="0" eaLnBrk="1" latinLnBrk="0" hangingPunct="1">
              <a:spcBef>
                <a:spcPct val="20000"/>
              </a:spcBef>
              <a:buFont typeface="Arial"/>
              <a:buChar char="•"/>
              <a:defRPr sz="1800" b="0" i="0" kern="1200">
                <a:solidFill>
                  <a:schemeClr val="tx1"/>
                </a:solidFill>
                <a:latin typeface="Roboto Condensed Light" charset="0"/>
                <a:ea typeface="Roboto Condensed Light" charset="0"/>
                <a:cs typeface="Roboto Condensed Light" charset="0"/>
              </a:defRPr>
            </a:lvl3pPr>
            <a:lvl4pPr marL="1600200" indent="-228600" algn="l" defTabSz="457200" rtl="0" eaLnBrk="1" latinLnBrk="0" hangingPunct="1">
              <a:spcBef>
                <a:spcPct val="20000"/>
              </a:spcBef>
              <a:buFont typeface="Arial"/>
              <a:buChar char="–"/>
              <a:defRPr sz="1600" b="0" i="0" kern="1200">
                <a:solidFill>
                  <a:schemeClr val="tx1"/>
                </a:solidFill>
                <a:latin typeface="Roboto Condensed Light" charset="0"/>
                <a:ea typeface="Roboto Condensed Light" charset="0"/>
                <a:cs typeface="Roboto Condensed Light" charset="0"/>
              </a:defRPr>
            </a:lvl4pPr>
            <a:lvl5pPr marL="2057400" indent="-228600" algn="l" defTabSz="457200" rtl="0" eaLnBrk="1" latinLnBrk="0" hangingPunct="1">
              <a:spcBef>
                <a:spcPct val="20000"/>
              </a:spcBef>
              <a:buFont typeface="Arial"/>
              <a:buChar char="»"/>
              <a:defRPr sz="1600" b="0" i="0" kern="1200">
                <a:solidFill>
                  <a:schemeClr val="tx1"/>
                </a:solidFill>
                <a:latin typeface="Roboto Condensed Light" charset="0"/>
                <a:ea typeface="Roboto Condensed Light" charset="0"/>
                <a:cs typeface="Roboto Condensed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a:t>November </a:t>
            </a:r>
            <a:r>
              <a:rPr lang="en-US" sz="1400" smtClean="0"/>
              <a:t>30</a:t>
            </a:r>
            <a:r>
              <a:rPr lang="en-US" sz="1400" smtClean="0"/>
              <a:t>, </a:t>
            </a:r>
            <a:r>
              <a:rPr lang="en-US" sz="1400" dirty="0"/>
              <a:t>2017</a:t>
            </a:r>
          </a:p>
        </p:txBody>
      </p:sp>
      <p:sp>
        <p:nvSpPr>
          <p:cNvPr id="8" name="Text Placeholder 4">
            <a:extLst>
              <a:ext uri="{FF2B5EF4-FFF2-40B4-BE49-F238E27FC236}">
                <a16:creationId xmlns:a16="http://schemas.microsoft.com/office/drawing/2014/main" id="{A85FA368-F0BE-4095-B43F-E12A9E3D678F}"/>
              </a:ext>
            </a:extLst>
          </p:cNvPr>
          <p:cNvSpPr txBox="1">
            <a:spLocks/>
          </p:cNvSpPr>
          <p:nvPr/>
        </p:nvSpPr>
        <p:spPr>
          <a:xfrm>
            <a:off x="929390" y="972510"/>
            <a:ext cx="7315199" cy="468442"/>
          </a:xfrm>
          <a:prstGeom prst="rect">
            <a:avLst/>
          </a:prstGeom>
        </p:spPr>
        <p:txBody>
          <a:bodyPr vert="horz" lIns="0" tIns="0" rIns="0" bIns="0" rtlCol="0" anchor="b">
            <a:noAutofit/>
          </a:bodyPr>
          <a:lstStyle>
            <a:lvl1pPr marL="0" indent="0" algn="l" defTabSz="457200" rtl="0" eaLnBrk="1" latinLnBrk="0" hangingPunct="1">
              <a:spcBef>
                <a:spcPct val="20000"/>
              </a:spcBef>
              <a:buFontTx/>
              <a:buNone/>
              <a:defRPr sz="1200" b="0" i="0" kern="1200" spc="30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tx1"/>
                </a:solidFill>
                <a:latin typeface="Roboto Condensed Light" charset="0"/>
                <a:ea typeface="Roboto Condensed Light" charset="0"/>
                <a:cs typeface="Roboto Condensed Light" charset="0"/>
              </a:defRPr>
            </a:lvl2pPr>
            <a:lvl3pPr marL="1143000" indent="-228600" algn="l" defTabSz="457200" rtl="0" eaLnBrk="1" latinLnBrk="0" hangingPunct="1">
              <a:spcBef>
                <a:spcPct val="20000"/>
              </a:spcBef>
              <a:buFont typeface="Arial"/>
              <a:buChar char="•"/>
              <a:defRPr sz="1800" b="0" i="0" kern="1200">
                <a:solidFill>
                  <a:schemeClr val="tx1"/>
                </a:solidFill>
                <a:latin typeface="Roboto Condensed Light" charset="0"/>
                <a:ea typeface="Roboto Condensed Light" charset="0"/>
                <a:cs typeface="Roboto Condensed Light" charset="0"/>
              </a:defRPr>
            </a:lvl3pPr>
            <a:lvl4pPr marL="1600200" indent="-228600" algn="l" defTabSz="457200" rtl="0" eaLnBrk="1" latinLnBrk="0" hangingPunct="1">
              <a:spcBef>
                <a:spcPct val="20000"/>
              </a:spcBef>
              <a:buFont typeface="Arial"/>
              <a:buChar char="–"/>
              <a:defRPr sz="1600" b="0" i="0" kern="1200">
                <a:solidFill>
                  <a:schemeClr val="tx1"/>
                </a:solidFill>
                <a:latin typeface="Roboto Condensed Light" charset="0"/>
                <a:ea typeface="Roboto Condensed Light" charset="0"/>
                <a:cs typeface="Roboto Condensed Light" charset="0"/>
              </a:defRPr>
            </a:lvl4pPr>
            <a:lvl5pPr marL="2057400" indent="-228600" algn="l" defTabSz="457200" rtl="0" eaLnBrk="1" latinLnBrk="0" hangingPunct="1">
              <a:spcBef>
                <a:spcPct val="20000"/>
              </a:spcBef>
              <a:buFont typeface="Arial"/>
              <a:buChar char="»"/>
              <a:defRPr sz="1600" b="0" i="0" kern="1200">
                <a:solidFill>
                  <a:schemeClr val="tx1"/>
                </a:solidFill>
                <a:latin typeface="Roboto Condensed Light" charset="0"/>
                <a:ea typeface="Roboto Condensed Light" charset="0"/>
                <a:cs typeface="Roboto Condensed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b="1" dirty="0"/>
              <a:t>SID341</a:t>
            </a:r>
          </a:p>
        </p:txBody>
      </p:sp>
    </p:spTree>
    <p:extLst>
      <p:ext uri="{BB962C8B-B14F-4D97-AF65-F5344CB8AC3E}">
        <p14:creationId xmlns:p14="http://schemas.microsoft.com/office/powerpoint/2010/main" val="33767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196"/>
            <a:ext cx="8449055" cy="3218900"/>
          </a:xfrm>
        </p:spPr>
        <p:txBody>
          <a:bodyPr/>
          <a:lstStyle/>
          <a:p>
            <a:r>
              <a:rPr lang="en-US" dirty="0"/>
              <a:t>{"Records": </a:t>
            </a:r>
            <a:r>
              <a:rPr lang="en-US" dirty="0" smtClean="0"/>
              <a:t>[{</a:t>
            </a:r>
          </a:p>
          <a:p>
            <a:r>
              <a:rPr lang="en-US" dirty="0"/>
              <a:t> </a:t>
            </a:r>
            <a:r>
              <a:rPr lang="en-US" dirty="0" smtClean="0"/>
              <a:t>   "</a:t>
            </a:r>
            <a:r>
              <a:rPr lang="en-US" dirty="0"/>
              <a:t>eventVersion": "1.0</a:t>
            </a:r>
            <a:r>
              <a:rPr lang="en-US" dirty="0" smtClean="0"/>
              <a:t>",</a:t>
            </a:r>
          </a:p>
          <a:p>
            <a:r>
              <a:rPr lang="en-US" dirty="0"/>
              <a:t> </a:t>
            </a:r>
            <a:r>
              <a:rPr lang="en-US" dirty="0" smtClean="0"/>
              <a:t>   "</a:t>
            </a:r>
            <a:r>
              <a:rPr lang="en-US" dirty="0"/>
              <a:t>userIdentity": </a:t>
            </a:r>
            <a:r>
              <a:rPr lang="en-US" dirty="0" smtClean="0"/>
              <a:t>{</a:t>
            </a:r>
          </a:p>
          <a:p>
            <a:r>
              <a:rPr lang="en-US" dirty="0"/>
              <a:t> </a:t>
            </a:r>
            <a:r>
              <a:rPr lang="en-US" dirty="0" smtClean="0"/>
              <a:t>       "</a:t>
            </a:r>
            <a:r>
              <a:rPr lang="en-US" dirty="0"/>
              <a:t>type": "IAMUser</a:t>
            </a:r>
            <a:r>
              <a:rPr lang="en-US" dirty="0" smtClean="0"/>
              <a:t>",</a:t>
            </a:r>
          </a:p>
          <a:p>
            <a:r>
              <a:rPr lang="en-US" dirty="0"/>
              <a:t> </a:t>
            </a:r>
            <a:r>
              <a:rPr lang="en-US" dirty="0" smtClean="0"/>
              <a:t>       "</a:t>
            </a:r>
            <a:r>
              <a:rPr lang="en-US" dirty="0"/>
              <a:t>principalId": </a:t>
            </a:r>
            <a:r>
              <a:rPr lang="en-US" dirty="0" smtClean="0"/>
              <a:t>"EX_PRINCIPAL_ID",</a:t>
            </a:r>
          </a:p>
          <a:p>
            <a:r>
              <a:rPr lang="en-US" dirty="0"/>
              <a:t> </a:t>
            </a:r>
            <a:r>
              <a:rPr lang="en-US" dirty="0" smtClean="0"/>
              <a:t>       "</a:t>
            </a:r>
            <a:r>
              <a:rPr lang="en-US" dirty="0"/>
              <a:t>arn": "arn:aws:iam</a:t>
            </a:r>
            <a:r>
              <a:rPr lang="en-US" dirty="0" smtClean="0"/>
              <a:t>::123456789012:user/Alice",</a:t>
            </a:r>
          </a:p>
          <a:p>
            <a:r>
              <a:rPr lang="en-US" dirty="0"/>
              <a:t> </a:t>
            </a:r>
            <a:r>
              <a:rPr lang="en-US" dirty="0" smtClean="0"/>
              <a:t>       "</a:t>
            </a:r>
            <a:r>
              <a:rPr lang="en-US" dirty="0"/>
              <a:t>accountId": "123456789012</a:t>
            </a:r>
            <a:r>
              <a:rPr lang="en-US" dirty="0" smtClean="0"/>
              <a:t>",</a:t>
            </a:r>
          </a:p>
          <a:p>
            <a:r>
              <a:rPr lang="en-US" dirty="0"/>
              <a:t> </a:t>
            </a:r>
            <a:r>
              <a:rPr lang="en-US" dirty="0" smtClean="0"/>
              <a:t>       "</a:t>
            </a:r>
            <a:r>
              <a:rPr lang="en-US" dirty="0"/>
              <a:t>accessKeyId": "EXAMPLE_KEY_ID</a:t>
            </a:r>
            <a:r>
              <a:rPr lang="en-US" dirty="0" smtClean="0"/>
              <a:t>",</a:t>
            </a:r>
          </a:p>
          <a:p>
            <a:r>
              <a:rPr lang="en-US" dirty="0"/>
              <a:t> </a:t>
            </a:r>
            <a:r>
              <a:rPr lang="en-US" dirty="0" smtClean="0"/>
              <a:t>       "</a:t>
            </a:r>
            <a:r>
              <a:rPr lang="en-US" dirty="0"/>
              <a:t>userName": </a:t>
            </a:r>
            <a:r>
              <a:rPr lang="en-US" dirty="0" smtClean="0"/>
              <a:t>"Alice”</a:t>
            </a:r>
          </a:p>
          <a:p>
            <a:r>
              <a:rPr lang="en-US" dirty="0"/>
              <a:t> </a:t>
            </a:r>
            <a:r>
              <a:rPr lang="en-US" dirty="0" smtClean="0"/>
              <a:t>   },</a:t>
            </a:r>
          </a:p>
          <a:p>
            <a:r>
              <a:rPr lang="en-US" dirty="0"/>
              <a:t> </a:t>
            </a:r>
            <a:r>
              <a:rPr lang="en-US" dirty="0" smtClean="0"/>
              <a:t>   </a:t>
            </a:r>
            <a:r>
              <a:rPr lang="en-US" dirty="0" smtClean="0">
                <a:solidFill>
                  <a:schemeClr val="accent6"/>
                </a:solidFill>
              </a:rPr>
              <a:t>"</a:t>
            </a:r>
            <a:r>
              <a:rPr lang="en-US" dirty="0">
                <a:solidFill>
                  <a:schemeClr val="accent6"/>
                </a:solidFill>
              </a:rPr>
              <a:t>eventTime": "</a:t>
            </a:r>
            <a:r>
              <a:rPr lang="en-US" dirty="0" smtClean="0">
                <a:solidFill>
                  <a:schemeClr val="accent6"/>
                </a:solidFill>
              </a:rPr>
              <a:t>2017-11-29T11:29:42Z",</a:t>
            </a:r>
          </a:p>
          <a:p>
            <a:r>
              <a:rPr lang="en-US" dirty="0">
                <a:solidFill>
                  <a:schemeClr val="accent1"/>
                </a:solidFill>
              </a:rPr>
              <a:t> </a:t>
            </a:r>
            <a:r>
              <a:rPr lang="en-US" dirty="0" smtClean="0">
                <a:solidFill>
                  <a:schemeClr val="accent1"/>
                </a:solidFill>
              </a:rPr>
              <a:t>   "</a:t>
            </a:r>
            <a:r>
              <a:rPr lang="en-US" dirty="0">
                <a:solidFill>
                  <a:schemeClr val="accent1"/>
                </a:solidFill>
              </a:rPr>
              <a:t>eventSource": "</a:t>
            </a:r>
            <a:r>
              <a:rPr lang="en-US" dirty="0" smtClean="0">
                <a:solidFill>
                  <a:schemeClr val="accent1"/>
                </a:solidFill>
              </a:rPr>
              <a:t>iam.amazonaws.com",</a:t>
            </a:r>
          </a:p>
          <a:p>
            <a:r>
              <a:rPr lang="en-US" dirty="0">
                <a:solidFill>
                  <a:schemeClr val="accent1"/>
                </a:solidFill>
              </a:rPr>
              <a:t> </a:t>
            </a:r>
            <a:r>
              <a:rPr lang="en-US" dirty="0" smtClean="0">
                <a:solidFill>
                  <a:schemeClr val="accent1"/>
                </a:solidFill>
              </a:rPr>
              <a:t>   "</a:t>
            </a:r>
            <a:r>
              <a:rPr lang="en-US" b="1" dirty="0">
                <a:solidFill>
                  <a:schemeClr val="accent1"/>
                </a:solidFill>
              </a:rPr>
              <a:t>eventName</a:t>
            </a:r>
            <a:r>
              <a:rPr lang="en-US" dirty="0">
                <a:solidFill>
                  <a:schemeClr val="accent1"/>
                </a:solidFill>
              </a:rPr>
              <a:t>": </a:t>
            </a:r>
            <a:r>
              <a:rPr lang="en-US" dirty="0" smtClean="0">
                <a:solidFill>
                  <a:schemeClr val="accent1"/>
                </a:solidFill>
              </a:rPr>
              <a:t>"</a:t>
            </a:r>
            <a:r>
              <a:rPr lang="en-US" b="1" dirty="0" smtClean="0">
                <a:solidFill>
                  <a:schemeClr val="accent1"/>
                </a:solidFill>
              </a:rPr>
              <a:t>CreateUser</a:t>
            </a:r>
            <a:r>
              <a:rPr lang="en-US" dirty="0" smtClean="0">
                <a:solidFill>
                  <a:schemeClr val="accent1"/>
                </a:solidFill>
              </a:rPr>
              <a:t>",</a:t>
            </a:r>
          </a:p>
          <a:p>
            <a:r>
              <a:rPr lang="en-US" dirty="0"/>
              <a:t> </a:t>
            </a:r>
            <a:r>
              <a:rPr lang="en-US" dirty="0" smtClean="0"/>
              <a:t>   "</a:t>
            </a:r>
            <a:r>
              <a:rPr lang="en-US" dirty="0"/>
              <a:t>awsRegion": "</a:t>
            </a:r>
            <a:r>
              <a:rPr lang="en-US" dirty="0" smtClean="0"/>
              <a:t>us-east-1",</a:t>
            </a:r>
          </a:p>
          <a:p>
            <a:r>
              <a:rPr lang="en-US" dirty="0"/>
              <a:t> </a:t>
            </a:r>
            <a:r>
              <a:rPr lang="en-US" dirty="0" smtClean="0"/>
              <a:t>   "</a:t>
            </a:r>
            <a:r>
              <a:rPr lang="en-US" dirty="0"/>
              <a:t>sourceIPAddress": </a:t>
            </a:r>
            <a:r>
              <a:rPr lang="en-US" dirty="0" smtClean="0"/>
              <a:t>”192.168.0.1",</a:t>
            </a:r>
          </a:p>
          <a:p>
            <a:r>
              <a:rPr lang="en-US" dirty="0"/>
              <a:t> </a:t>
            </a:r>
            <a:r>
              <a:rPr lang="en-US" dirty="0" smtClean="0"/>
              <a:t>   "</a:t>
            </a:r>
            <a:r>
              <a:rPr lang="en-US" dirty="0"/>
              <a:t>userAgent": "aws-cli/1.3.2 Python/2.7.5 Windows/7</a:t>
            </a:r>
            <a:r>
              <a:rPr lang="en-US" dirty="0" smtClean="0"/>
              <a:t>",</a:t>
            </a:r>
          </a:p>
          <a:p>
            <a:r>
              <a:rPr lang="en-US" dirty="0"/>
              <a:t> </a:t>
            </a:r>
            <a:r>
              <a:rPr lang="en-US" dirty="0" smtClean="0"/>
              <a:t>   "</a:t>
            </a:r>
            <a:r>
              <a:rPr lang="en-US" dirty="0"/>
              <a:t>requestParameters": </a:t>
            </a:r>
            <a:r>
              <a:rPr lang="en-US" dirty="0" smtClean="0"/>
              <a:t>{"</a:t>
            </a:r>
            <a:r>
              <a:rPr lang="en-US" dirty="0"/>
              <a:t>userName": </a:t>
            </a:r>
            <a:r>
              <a:rPr lang="en-US" dirty="0" smtClean="0"/>
              <a:t>"Bob”},</a:t>
            </a:r>
          </a:p>
          <a:p>
            <a:r>
              <a:rPr lang="en-US" dirty="0"/>
              <a:t> </a:t>
            </a:r>
            <a:r>
              <a:rPr lang="en-US" dirty="0" smtClean="0"/>
              <a:t>   "</a:t>
            </a:r>
            <a:r>
              <a:rPr lang="en-US" dirty="0"/>
              <a:t>responseElements": </a:t>
            </a:r>
            <a:r>
              <a:rPr lang="en-US" dirty="0" smtClean="0"/>
              <a:t>{"</a:t>
            </a:r>
            <a:r>
              <a:rPr lang="en-US" dirty="0"/>
              <a:t>user": </a:t>
            </a:r>
            <a:r>
              <a:rPr lang="en-US" dirty="0" smtClean="0"/>
              <a:t>{"</a:t>
            </a:r>
            <a:r>
              <a:rPr lang="en-US" dirty="0"/>
              <a:t>createDate": </a:t>
            </a:r>
            <a:r>
              <a:rPr lang="en-US" dirty="0" smtClean="0"/>
              <a:t>”Nov 29, 2017 11:29:42 AM", "</a:t>
            </a:r>
            <a:r>
              <a:rPr lang="en-US" dirty="0"/>
              <a:t>userName": </a:t>
            </a:r>
            <a:r>
              <a:rPr lang="en-US" dirty="0" smtClean="0"/>
              <a:t>"Bob",</a:t>
            </a:r>
          </a:p>
          <a:p>
            <a:r>
              <a:rPr lang="en-US" dirty="0"/>
              <a:t> </a:t>
            </a:r>
            <a:r>
              <a:rPr lang="en-US" dirty="0" smtClean="0"/>
              <a:t>       "</a:t>
            </a:r>
            <a:r>
              <a:rPr lang="en-US" dirty="0"/>
              <a:t>arn": "arn:aws:iam::123456789012:user/Bob", "path": "/", "userId": "EXAMPLEUSERID</a:t>
            </a:r>
            <a:r>
              <a:rPr lang="en-US" dirty="0" smtClean="0"/>
              <a:t>"}</a:t>
            </a:r>
          </a:p>
          <a:p>
            <a:r>
              <a:rPr lang="en-US" dirty="0"/>
              <a:t> </a:t>
            </a:r>
            <a:r>
              <a:rPr lang="en-US" dirty="0" smtClean="0"/>
              <a:t>   }</a:t>
            </a:r>
          </a:p>
          <a:p>
            <a:r>
              <a:rPr lang="en-US" dirty="0" smtClean="0"/>
              <a:t>}]}</a:t>
            </a:r>
          </a:p>
        </p:txBody>
      </p:sp>
      <p:sp>
        <p:nvSpPr>
          <p:cNvPr id="6" name="Title 5"/>
          <p:cNvSpPr>
            <a:spLocks noGrp="1"/>
          </p:cNvSpPr>
          <p:nvPr>
            <p:ph type="title"/>
          </p:nvPr>
        </p:nvSpPr>
        <p:spPr/>
        <p:txBody>
          <a:bodyPr/>
          <a:lstStyle/>
          <a:p>
            <a:r>
              <a:rPr lang="en-US" dirty="0"/>
              <a:t>What </a:t>
            </a:r>
            <a:r>
              <a:rPr lang="en-US" dirty="0" smtClean="0"/>
              <a:t>do </a:t>
            </a:r>
            <a:r>
              <a:rPr lang="en-US" dirty="0"/>
              <a:t>CloudTrail logs look like?</a:t>
            </a:r>
          </a:p>
        </p:txBody>
      </p:sp>
    </p:spTree>
    <p:extLst>
      <p:ext uri="{BB962C8B-B14F-4D97-AF65-F5344CB8AC3E}">
        <p14:creationId xmlns:p14="http://schemas.microsoft.com/office/powerpoint/2010/main" val="2785929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196"/>
            <a:ext cx="8449055" cy="3218900"/>
          </a:xfrm>
        </p:spPr>
        <p:txBody>
          <a:bodyPr/>
          <a:lstStyle/>
          <a:p>
            <a:r>
              <a:rPr lang="en-US" dirty="0"/>
              <a:t>{"Records": </a:t>
            </a:r>
            <a:r>
              <a:rPr lang="en-US" dirty="0" smtClean="0"/>
              <a:t>[{</a:t>
            </a:r>
          </a:p>
          <a:p>
            <a:r>
              <a:rPr lang="en-US" dirty="0"/>
              <a:t> </a:t>
            </a:r>
            <a:r>
              <a:rPr lang="en-US" dirty="0" smtClean="0"/>
              <a:t>   "</a:t>
            </a:r>
            <a:r>
              <a:rPr lang="en-US" dirty="0"/>
              <a:t>eventVersion": "1.0</a:t>
            </a:r>
            <a:r>
              <a:rPr lang="en-US" dirty="0" smtClean="0"/>
              <a:t>",</a:t>
            </a:r>
          </a:p>
          <a:p>
            <a:r>
              <a:rPr lang="en-US" dirty="0"/>
              <a:t> </a:t>
            </a:r>
            <a:r>
              <a:rPr lang="en-US" dirty="0" smtClean="0"/>
              <a:t>   "</a:t>
            </a:r>
            <a:r>
              <a:rPr lang="en-US" dirty="0"/>
              <a:t>userIdentity": </a:t>
            </a:r>
            <a:r>
              <a:rPr lang="en-US" dirty="0" smtClean="0"/>
              <a:t>{</a:t>
            </a:r>
          </a:p>
          <a:p>
            <a:r>
              <a:rPr lang="en-US" dirty="0"/>
              <a:t> </a:t>
            </a:r>
            <a:r>
              <a:rPr lang="en-US" dirty="0" smtClean="0"/>
              <a:t>       "</a:t>
            </a:r>
            <a:r>
              <a:rPr lang="en-US" dirty="0"/>
              <a:t>type": "IAMUser</a:t>
            </a:r>
            <a:r>
              <a:rPr lang="en-US" dirty="0" smtClean="0"/>
              <a:t>",</a:t>
            </a:r>
          </a:p>
          <a:p>
            <a:r>
              <a:rPr lang="en-US" dirty="0"/>
              <a:t> </a:t>
            </a:r>
            <a:r>
              <a:rPr lang="en-US" dirty="0" smtClean="0"/>
              <a:t>       "</a:t>
            </a:r>
            <a:r>
              <a:rPr lang="en-US" dirty="0"/>
              <a:t>principalId": </a:t>
            </a:r>
            <a:r>
              <a:rPr lang="en-US" dirty="0" smtClean="0"/>
              <a:t>"EX_PRINCIPAL_ID",</a:t>
            </a:r>
          </a:p>
          <a:p>
            <a:r>
              <a:rPr lang="en-US" dirty="0"/>
              <a:t> </a:t>
            </a:r>
            <a:r>
              <a:rPr lang="en-US" dirty="0" smtClean="0"/>
              <a:t>       "</a:t>
            </a:r>
            <a:r>
              <a:rPr lang="en-US" dirty="0"/>
              <a:t>arn": "arn:aws:iam</a:t>
            </a:r>
            <a:r>
              <a:rPr lang="en-US" dirty="0" smtClean="0"/>
              <a:t>::123456789012:user/Alice",</a:t>
            </a:r>
          </a:p>
          <a:p>
            <a:r>
              <a:rPr lang="en-US" dirty="0"/>
              <a:t> </a:t>
            </a:r>
            <a:r>
              <a:rPr lang="en-US" dirty="0" smtClean="0"/>
              <a:t>       "</a:t>
            </a:r>
            <a:r>
              <a:rPr lang="en-US" dirty="0"/>
              <a:t>accountId": "123456789012</a:t>
            </a:r>
            <a:r>
              <a:rPr lang="en-US" dirty="0" smtClean="0"/>
              <a:t>",</a:t>
            </a:r>
          </a:p>
          <a:p>
            <a:r>
              <a:rPr lang="en-US" dirty="0"/>
              <a:t> </a:t>
            </a:r>
            <a:r>
              <a:rPr lang="en-US" dirty="0" smtClean="0"/>
              <a:t>       "</a:t>
            </a:r>
            <a:r>
              <a:rPr lang="en-US" dirty="0"/>
              <a:t>accessKeyId": "EXAMPLE_KEY_ID</a:t>
            </a:r>
            <a:r>
              <a:rPr lang="en-US" dirty="0" smtClean="0"/>
              <a:t>",</a:t>
            </a:r>
          </a:p>
          <a:p>
            <a:r>
              <a:rPr lang="en-US" dirty="0"/>
              <a:t> </a:t>
            </a:r>
            <a:r>
              <a:rPr lang="en-US" dirty="0" smtClean="0"/>
              <a:t>       "</a:t>
            </a:r>
            <a:r>
              <a:rPr lang="en-US" dirty="0"/>
              <a:t>userName": </a:t>
            </a:r>
            <a:r>
              <a:rPr lang="en-US" dirty="0" smtClean="0"/>
              <a:t>"Alice”</a:t>
            </a:r>
          </a:p>
          <a:p>
            <a:r>
              <a:rPr lang="en-US" dirty="0"/>
              <a:t> </a:t>
            </a:r>
            <a:r>
              <a:rPr lang="en-US" dirty="0" smtClean="0"/>
              <a:t>   },</a:t>
            </a:r>
          </a:p>
          <a:p>
            <a:r>
              <a:rPr lang="en-US" dirty="0">
                <a:solidFill>
                  <a:schemeClr val="accent6"/>
                </a:solidFill>
              </a:rPr>
              <a:t> </a:t>
            </a:r>
            <a:r>
              <a:rPr lang="en-US" dirty="0" smtClean="0">
                <a:solidFill>
                  <a:schemeClr val="accent6"/>
                </a:solidFill>
              </a:rPr>
              <a:t>   "</a:t>
            </a:r>
            <a:r>
              <a:rPr lang="en-US" dirty="0">
                <a:solidFill>
                  <a:schemeClr val="accent6"/>
                </a:solidFill>
              </a:rPr>
              <a:t>eventTime": "</a:t>
            </a:r>
            <a:r>
              <a:rPr lang="en-US" dirty="0" smtClean="0">
                <a:solidFill>
                  <a:schemeClr val="accent6"/>
                </a:solidFill>
              </a:rPr>
              <a:t>2017-11-29T11:29:42Z",</a:t>
            </a:r>
          </a:p>
          <a:p>
            <a:r>
              <a:rPr lang="en-US" dirty="0">
                <a:solidFill>
                  <a:schemeClr val="accent1"/>
                </a:solidFill>
              </a:rPr>
              <a:t> </a:t>
            </a:r>
            <a:r>
              <a:rPr lang="en-US" dirty="0" smtClean="0">
                <a:solidFill>
                  <a:schemeClr val="accent1"/>
                </a:solidFill>
              </a:rPr>
              <a:t>   "</a:t>
            </a:r>
            <a:r>
              <a:rPr lang="en-US" dirty="0">
                <a:solidFill>
                  <a:schemeClr val="accent1"/>
                </a:solidFill>
              </a:rPr>
              <a:t>eventSource": "</a:t>
            </a:r>
            <a:r>
              <a:rPr lang="en-US" dirty="0" smtClean="0">
                <a:solidFill>
                  <a:schemeClr val="accent1"/>
                </a:solidFill>
              </a:rPr>
              <a:t>iam.amazonaws.com",</a:t>
            </a:r>
          </a:p>
          <a:p>
            <a:r>
              <a:rPr lang="en-US" dirty="0">
                <a:solidFill>
                  <a:schemeClr val="accent1"/>
                </a:solidFill>
              </a:rPr>
              <a:t> </a:t>
            </a:r>
            <a:r>
              <a:rPr lang="en-US" dirty="0" smtClean="0">
                <a:solidFill>
                  <a:schemeClr val="accent1"/>
                </a:solidFill>
              </a:rPr>
              <a:t>   "</a:t>
            </a:r>
            <a:r>
              <a:rPr lang="en-US" b="1" dirty="0">
                <a:solidFill>
                  <a:schemeClr val="accent1"/>
                </a:solidFill>
              </a:rPr>
              <a:t>eventName</a:t>
            </a:r>
            <a:r>
              <a:rPr lang="en-US" dirty="0">
                <a:solidFill>
                  <a:schemeClr val="accent1"/>
                </a:solidFill>
              </a:rPr>
              <a:t>": </a:t>
            </a:r>
            <a:r>
              <a:rPr lang="en-US" dirty="0" smtClean="0">
                <a:solidFill>
                  <a:schemeClr val="accent1"/>
                </a:solidFill>
              </a:rPr>
              <a:t>"</a:t>
            </a:r>
            <a:r>
              <a:rPr lang="en-US" b="1" dirty="0" smtClean="0">
                <a:solidFill>
                  <a:schemeClr val="accent1"/>
                </a:solidFill>
              </a:rPr>
              <a:t>CreateUser</a:t>
            </a:r>
            <a:r>
              <a:rPr lang="en-US" dirty="0" smtClean="0">
                <a:solidFill>
                  <a:schemeClr val="accent1"/>
                </a:solidFill>
              </a:rPr>
              <a:t>",</a:t>
            </a:r>
          </a:p>
          <a:p>
            <a:r>
              <a:rPr lang="en-US" dirty="0">
                <a:solidFill>
                  <a:schemeClr val="accent3"/>
                </a:solidFill>
              </a:rPr>
              <a:t> </a:t>
            </a:r>
            <a:r>
              <a:rPr lang="en-US" dirty="0" smtClean="0">
                <a:solidFill>
                  <a:schemeClr val="accent3"/>
                </a:solidFill>
              </a:rPr>
              <a:t>   "</a:t>
            </a:r>
            <a:r>
              <a:rPr lang="en-US" dirty="0">
                <a:solidFill>
                  <a:schemeClr val="accent3"/>
                </a:solidFill>
              </a:rPr>
              <a:t>awsRegion": "</a:t>
            </a:r>
            <a:r>
              <a:rPr lang="en-US" dirty="0" smtClean="0">
                <a:solidFill>
                  <a:schemeClr val="accent3"/>
                </a:solidFill>
              </a:rPr>
              <a:t>us-east-1",</a:t>
            </a:r>
          </a:p>
          <a:p>
            <a:r>
              <a:rPr lang="en-US" dirty="0"/>
              <a:t> </a:t>
            </a:r>
            <a:r>
              <a:rPr lang="en-US" dirty="0" smtClean="0"/>
              <a:t>   "</a:t>
            </a:r>
            <a:r>
              <a:rPr lang="en-US" dirty="0"/>
              <a:t>sourceIPAddress": "</a:t>
            </a:r>
            <a:r>
              <a:rPr lang="en-US" dirty="0" smtClean="0"/>
              <a:t>192.168.0.1",</a:t>
            </a:r>
          </a:p>
          <a:p>
            <a:r>
              <a:rPr lang="en-US" dirty="0"/>
              <a:t> </a:t>
            </a:r>
            <a:r>
              <a:rPr lang="en-US" dirty="0" smtClean="0"/>
              <a:t>   "</a:t>
            </a:r>
            <a:r>
              <a:rPr lang="en-US" dirty="0"/>
              <a:t>userAgent": "aws-cli/1.3.2 Python/2.7.5 Windows/7</a:t>
            </a:r>
            <a:r>
              <a:rPr lang="en-US" dirty="0" smtClean="0"/>
              <a:t>",</a:t>
            </a:r>
          </a:p>
          <a:p>
            <a:r>
              <a:rPr lang="en-US" dirty="0"/>
              <a:t> </a:t>
            </a:r>
            <a:r>
              <a:rPr lang="en-US" dirty="0" smtClean="0"/>
              <a:t>   "</a:t>
            </a:r>
            <a:r>
              <a:rPr lang="en-US" dirty="0"/>
              <a:t>requestParameters": </a:t>
            </a:r>
            <a:r>
              <a:rPr lang="en-US" dirty="0" smtClean="0"/>
              <a:t>{"</a:t>
            </a:r>
            <a:r>
              <a:rPr lang="en-US" dirty="0"/>
              <a:t>userName": </a:t>
            </a:r>
            <a:r>
              <a:rPr lang="en-US" dirty="0" smtClean="0"/>
              <a:t>"Bob”},</a:t>
            </a:r>
          </a:p>
          <a:p>
            <a:r>
              <a:rPr lang="en-US" dirty="0"/>
              <a:t> </a:t>
            </a:r>
            <a:r>
              <a:rPr lang="en-US" dirty="0" smtClean="0"/>
              <a:t>   "</a:t>
            </a:r>
            <a:r>
              <a:rPr lang="en-US" dirty="0"/>
              <a:t>responseElements": </a:t>
            </a:r>
            <a:r>
              <a:rPr lang="en-US" dirty="0" smtClean="0"/>
              <a:t>{"</a:t>
            </a:r>
            <a:r>
              <a:rPr lang="en-US" dirty="0"/>
              <a:t>user": </a:t>
            </a:r>
            <a:r>
              <a:rPr lang="en-US" dirty="0" smtClean="0"/>
              <a:t>{"</a:t>
            </a:r>
            <a:r>
              <a:rPr lang="en-US" dirty="0"/>
              <a:t>createDate": </a:t>
            </a:r>
            <a:r>
              <a:rPr lang="en-US" dirty="0" smtClean="0"/>
              <a:t>”Nov 29, 2017 11:29:42 AM", "</a:t>
            </a:r>
            <a:r>
              <a:rPr lang="en-US" dirty="0"/>
              <a:t>userName": </a:t>
            </a:r>
            <a:r>
              <a:rPr lang="en-US" dirty="0" smtClean="0"/>
              <a:t>"Bob",</a:t>
            </a:r>
          </a:p>
          <a:p>
            <a:r>
              <a:rPr lang="en-US" dirty="0"/>
              <a:t> </a:t>
            </a:r>
            <a:r>
              <a:rPr lang="en-US" dirty="0" smtClean="0"/>
              <a:t>       "</a:t>
            </a:r>
            <a:r>
              <a:rPr lang="en-US" dirty="0"/>
              <a:t>arn": "arn:aws:iam::123456789012:user/Bob", "path": "/", "userId": "EXAMPLEUSERID</a:t>
            </a:r>
            <a:r>
              <a:rPr lang="en-US" dirty="0" smtClean="0"/>
              <a:t>"}</a:t>
            </a:r>
          </a:p>
          <a:p>
            <a:r>
              <a:rPr lang="en-US" dirty="0"/>
              <a:t> </a:t>
            </a:r>
            <a:r>
              <a:rPr lang="en-US" dirty="0" smtClean="0"/>
              <a:t>   }</a:t>
            </a:r>
          </a:p>
          <a:p>
            <a:r>
              <a:rPr lang="en-US" dirty="0" smtClean="0"/>
              <a:t>}]}</a:t>
            </a:r>
          </a:p>
        </p:txBody>
      </p:sp>
      <p:sp>
        <p:nvSpPr>
          <p:cNvPr id="6" name="Title 5"/>
          <p:cNvSpPr>
            <a:spLocks noGrp="1"/>
          </p:cNvSpPr>
          <p:nvPr>
            <p:ph type="title"/>
          </p:nvPr>
        </p:nvSpPr>
        <p:spPr/>
        <p:txBody>
          <a:bodyPr/>
          <a:lstStyle/>
          <a:p>
            <a:r>
              <a:rPr lang="en-US" dirty="0"/>
              <a:t>What </a:t>
            </a:r>
            <a:r>
              <a:rPr lang="en-US" dirty="0" smtClean="0"/>
              <a:t>do </a:t>
            </a:r>
            <a:r>
              <a:rPr lang="en-US" dirty="0"/>
              <a:t>CloudTrail logs look like?</a:t>
            </a:r>
          </a:p>
        </p:txBody>
      </p:sp>
    </p:spTree>
    <p:extLst>
      <p:ext uri="{BB962C8B-B14F-4D97-AF65-F5344CB8AC3E}">
        <p14:creationId xmlns:p14="http://schemas.microsoft.com/office/powerpoint/2010/main" val="2672141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196"/>
            <a:ext cx="8449055" cy="3218900"/>
          </a:xfrm>
        </p:spPr>
        <p:txBody>
          <a:bodyPr/>
          <a:lstStyle/>
          <a:p>
            <a:r>
              <a:rPr lang="en-US" dirty="0"/>
              <a:t>{"Records": </a:t>
            </a:r>
            <a:r>
              <a:rPr lang="en-US" dirty="0" smtClean="0"/>
              <a:t>[{</a:t>
            </a:r>
          </a:p>
          <a:p>
            <a:r>
              <a:rPr lang="en-US" dirty="0"/>
              <a:t> </a:t>
            </a:r>
            <a:r>
              <a:rPr lang="en-US" dirty="0" smtClean="0"/>
              <a:t>   "</a:t>
            </a:r>
            <a:r>
              <a:rPr lang="en-US" dirty="0"/>
              <a:t>eventVersion": "1.0</a:t>
            </a:r>
            <a:r>
              <a:rPr lang="en-US" dirty="0" smtClean="0"/>
              <a:t>",</a:t>
            </a:r>
          </a:p>
          <a:p>
            <a:r>
              <a:rPr lang="en-US" dirty="0"/>
              <a:t> </a:t>
            </a:r>
            <a:r>
              <a:rPr lang="en-US" dirty="0" smtClean="0"/>
              <a:t>   "</a:t>
            </a:r>
            <a:r>
              <a:rPr lang="en-US" dirty="0"/>
              <a:t>userIdentity": </a:t>
            </a:r>
            <a:r>
              <a:rPr lang="en-US" dirty="0" smtClean="0"/>
              <a:t>{</a:t>
            </a:r>
          </a:p>
          <a:p>
            <a:r>
              <a:rPr lang="en-US" dirty="0"/>
              <a:t> </a:t>
            </a:r>
            <a:r>
              <a:rPr lang="en-US" dirty="0" smtClean="0"/>
              <a:t>       "</a:t>
            </a:r>
            <a:r>
              <a:rPr lang="en-US" dirty="0"/>
              <a:t>type": "IAMUser</a:t>
            </a:r>
            <a:r>
              <a:rPr lang="en-US" dirty="0" smtClean="0"/>
              <a:t>",</a:t>
            </a:r>
          </a:p>
          <a:p>
            <a:r>
              <a:rPr lang="en-US" dirty="0"/>
              <a:t> </a:t>
            </a:r>
            <a:r>
              <a:rPr lang="en-US" dirty="0" smtClean="0"/>
              <a:t>       "</a:t>
            </a:r>
            <a:r>
              <a:rPr lang="en-US" dirty="0"/>
              <a:t>principalId": </a:t>
            </a:r>
            <a:r>
              <a:rPr lang="en-US" dirty="0" smtClean="0"/>
              <a:t>"EX_PRINCIPAL_ID",</a:t>
            </a:r>
          </a:p>
          <a:p>
            <a:r>
              <a:rPr lang="en-US" dirty="0"/>
              <a:t> </a:t>
            </a:r>
            <a:r>
              <a:rPr lang="en-US" dirty="0" smtClean="0"/>
              <a:t>       "</a:t>
            </a:r>
            <a:r>
              <a:rPr lang="en-US" dirty="0"/>
              <a:t>arn": "arn:aws:iam</a:t>
            </a:r>
            <a:r>
              <a:rPr lang="en-US" dirty="0" smtClean="0"/>
              <a:t>::123456789012:user/Alice",</a:t>
            </a:r>
          </a:p>
          <a:p>
            <a:r>
              <a:rPr lang="en-US" dirty="0"/>
              <a:t> </a:t>
            </a:r>
            <a:r>
              <a:rPr lang="en-US" dirty="0" smtClean="0"/>
              <a:t>       "</a:t>
            </a:r>
            <a:r>
              <a:rPr lang="en-US" dirty="0"/>
              <a:t>accountId": "123456789012</a:t>
            </a:r>
            <a:r>
              <a:rPr lang="en-US" dirty="0" smtClean="0"/>
              <a:t>",</a:t>
            </a:r>
          </a:p>
          <a:p>
            <a:r>
              <a:rPr lang="en-US" dirty="0"/>
              <a:t> </a:t>
            </a:r>
            <a:r>
              <a:rPr lang="en-US" dirty="0" smtClean="0"/>
              <a:t>       "</a:t>
            </a:r>
            <a:r>
              <a:rPr lang="en-US" dirty="0"/>
              <a:t>accessKeyId": "EXAMPLE_KEY_ID</a:t>
            </a:r>
            <a:r>
              <a:rPr lang="en-US" dirty="0" smtClean="0"/>
              <a:t>",</a:t>
            </a:r>
          </a:p>
          <a:p>
            <a:r>
              <a:rPr lang="en-US" dirty="0"/>
              <a:t> </a:t>
            </a:r>
            <a:r>
              <a:rPr lang="en-US" dirty="0" smtClean="0"/>
              <a:t>       "</a:t>
            </a:r>
            <a:r>
              <a:rPr lang="en-US" dirty="0"/>
              <a:t>userName": </a:t>
            </a:r>
            <a:r>
              <a:rPr lang="en-US" dirty="0" smtClean="0"/>
              <a:t>"Alice”</a:t>
            </a:r>
          </a:p>
          <a:p>
            <a:r>
              <a:rPr lang="en-US" dirty="0"/>
              <a:t> </a:t>
            </a:r>
            <a:r>
              <a:rPr lang="en-US" dirty="0" smtClean="0"/>
              <a:t>   },</a:t>
            </a:r>
          </a:p>
          <a:p>
            <a:r>
              <a:rPr lang="en-US" dirty="0">
                <a:solidFill>
                  <a:schemeClr val="accent6"/>
                </a:solidFill>
              </a:rPr>
              <a:t> </a:t>
            </a:r>
            <a:r>
              <a:rPr lang="en-US" dirty="0" smtClean="0">
                <a:solidFill>
                  <a:schemeClr val="accent6"/>
                </a:solidFill>
              </a:rPr>
              <a:t>   "</a:t>
            </a:r>
            <a:r>
              <a:rPr lang="en-US" dirty="0">
                <a:solidFill>
                  <a:schemeClr val="accent6"/>
                </a:solidFill>
              </a:rPr>
              <a:t>eventTime": "</a:t>
            </a:r>
            <a:r>
              <a:rPr lang="en-US" dirty="0" smtClean="0">
                <a:solidFill>
                  <a:schemeClr val="accent6"/>
                </a:solidFill>
              </a:rPr>
              <a:t>2017-11-29T11:29:42Z",</a:t>
            </a:r>
          </a:p>
          <a:p>
            <a:r>
              <a:rPr lang="en-US" dirty="0">
                <a:solidFill>
                  <a:schemeClr val="accent1"/>
                </a:solidFill>
              </a:rPr>
              <a:t> </a:t>
            </a:r>
            <a:r>
              <a:rPr lang="en-US" dirty="0" smtClean="0">
                <a:solidFill>
                  <a:schemeClr val="accent1"/>
                </a:solidFill>
              </a:rPr>
              <a:t>   "</a:t>
            </a:r>
            <a:r>
              <a:rPr lang="en-US" dirty="0">
                <a:solidFill>
                  <a:schemeClr val="accent1"/>
                </a:solidFill>
              </a:rPr>
              <a:t>eventSource": "</a:t>
            </a:r>
            <a:r>
              <a:rPr lang="en-US" dirty="0" smtClean="0">
                <a:solidFill>
                  <a:schemeClr val="accent1"/>
                </a:solidFill>
              </a:rPr>
              <a:t>iam.amazonaws.com",</a:t>
            </a:r>
          </a:p>
          <a:p>
            <a:r>
              <a:rPr lang="en-US" dirty="0">
                <a:solidFill>
                  <a:schemeClr val="accent1"/>
                </a:solidFill>
              </a:rPr>
              <a:t> </a:t>
            </a:r>
            <a:r>
              <a:rPr lang="en-US" dirty="0" smtClean="0">
                <a:solidFill>
                  <a:schemeClr val="accent1"/>
                </a:solidFill>
              </a:rPr>
              <a:t>   "</a:t>
            </a:r>
            <a:r>
              <a:rPr lang="en-US" b="1" dirty="0">
                <a:solidFill>
                  <a:schemeClr val="accent1"/>
                </a:solidFill>
              </a:rPr>
              <a:t>eventName</a:t>
            </a:r>
            <a:r>
              <a:rPr lang="en-US" dirty="0">
                <a:solidFill>
                  <a:schemeClr val="accent1"/>
                </a:solidFill>
              </a:rPr>
              <a:t>": </a:t>
            </a:r>
            <a:r>
              <a:rPr lang="en-US" dirty="0" smtClean="0">
                <a:solidFill>
                  <a:schemeClr val="accent1"/>
                </a:solidFill>
              </a:rPr>
              <a:t>"</a:t>
            </a:r>
            <a:r>
              <a:rPr lang="en-US" b="1" dirty="0" smtClean="0">
                <a:solidFill>
                  <a:schemeClr val="accent1"/>
                </a:solidFill>
              </a:rPr>
              <a:t>CreateUser</a:t>
            </a:r>
            <a:r>
              <a:rPr lang="en-US" dirty="0" smtClean="0">
                <a:solidFill>
                  <a:schemeClr val="accent1"/>
                </a:solidFill>
              </a:rPr>
              <a:t>",</a:t>
            </a:r>
          </a:p>
          <a:p>
            <a:r>
              <a:rPr lang="en-US" dirty="0">
                <a:solidFill>
                  <a:schemeClr val="accent3"/>
                </a:solidFill>
              </a:rPr>
              <a:t> </a:t>
            </a:r>
            <a:r>
              <a:rPr lang="en-US" dirty="0" smtClean="0">
                <a:solidFill>
                  <a:schemeClr val="accent3"/>
                </a:solidFill>
              </a:rPr>
              <a:t>   "</a:t>
            </a:r>
            <a:r>
              <a:rPr lang="en-US" dirty="0">
                <a:solidFill>
                  <a:schemeClr val="accent3"/>
                </a:solidFill>
              </a:rPr>
              <a:t>awsRegion": "</a:t>
            </a:r>
            <a:r>
              <a:rPr lang="en-US" dirty="0" smtClean="0">
                <a:solidFill>
                  <a:schemeClr val="accent3"/>
                </a:solidFill>
              </a:rPr>
              <a:t>us-east-1",</a:t>
            </a:r>
          </a:p>
          <a:p>
            <a:r>
              <a:rPr lang="en-US" dirty="0">
                <a:solidFill>
                  <a:schemeClr val="accent5"/>
                </a:solidFill>
              </a:rPr>
              <a:t> </a:t>
            </a:r>
            <a:r>
              <a:rPr lang="en-US" dirty="0" smtClean="0">
                <a:solidFill>
                  <a:schemeClr val="accent5"/>
                </a:solidFill>
              </a:rPr>
              <a:t>   "</a:t>
            </a:r>
            <a:r>
              <a:rPr lang="en-US" dirty="0">
                <a:solidFill>
                  <a:schemeClr val="accent5"/>
                </a:solidFill>
              </a:rPr>
              <a:t>sourceIPAddress": "</a:t>
            </a:r>
            <a:r>
              <a:rPr lang="en-US" dirty="0" smtClean="0">
                <a:solidFill>
                  <a:schemeClr val="accent5"/>
                </a:solidFill>
              </a:rPr>
              <a:t>192.168.0.1",</a:t>
            </a:r>
          </a:p>
          <a:p>
            <a:r>
              <a:rPr lang="en-US" dirty="0"/>
              <a:t> </a:t>
            </a:r>
            <a:r>
              <a:rPr lang="en-US" dirty="0" smtClean="0"/>
              <a:t>   "</a:t>
            </a:r>
            <a:r>
              <a:rPr lang="en-US" dirty="0"/>
              <a:t>userAgent": "aws-cli/1.3.2 Python/2.7.5 Windows/7</a:t>
            </a:r>
            <a:r>
              <a:rPr lang="en-US" dirty="0" smtClean="0"/>
              <a:t>",</a:t>
            </a:r>
          </a:p>
          <a:p>
            <a:r>
              <a:rPr lang="en-US" dirty="0"/>
              <a:t> </a:t>
            </a:r>
            <a:r>
              <a:rPr lang="en-US" dirty="0" smtClean="0"/>
              <a:t>   "</a:t>
            </a:r>
            <a:r>
              <a:rPr lang="en-US" dirty="0"/>
              <a:t>requestParameters": </a:t>
            </a:r>
            <a:r>
              <a:rPr lang="en-US" dirty="0" smtClean="0"/>
              <a:t>{"</a:t>
            </a:r>
            <a:r>
              <a:rPr lang="en-US" dirty="0"/>
              <a:t>userName": </a:t>
            </a:r>
            <a:r>
              <a:rPr lang="en-US" dirty="0" smtClean="0"/>
              <a:t>"Bob”},</a:t>
            </a:r>
          </a:p>
          <a:p>
            <a:r>
              <a:rPr lang="en-US" dirty="0"/>
              <a:t> </a:t>
            </a:r>
            <a:r>
              <a:rPr lang="en-US" dirty="0" smtClean="0"/>
              <a:t>   "</a:t>
            </a:r>
            <a:r>
              <a:rPr lang="en-US" dirty="0"/>
              <a:t>responseElements": </a:t>
            </a:r>
            <a:r>
              <a:rPr lang="en-US" dirty="0" smtClean="0"/>
              <a:t>{"</a:t>
            </a:r>
            <a:r>
              <a:rPr lang="en-US" dirty="0"/>
              <a:t>user": </a:t>
            </a:r>
            <a:r>
              <a:rPr lang="en-US" dirty="0" smtClean="0"/>
              <a:t>{"</a:t>
            </a:r>
            <a:r>
              <a:rPr lang="en-US" dirty="0"/>
              <a:t>createDate": </a:t>
            </a:r>
            <a:r>
              <a:rPr lang="en-US" dirty="0" smtClean="0"/>
              <a:t>”Nov 29, 2017 11:29:42 AM", "</a:t>
            </a:r>
            <a:r>
              <a:rPr lang="en-US" dirty="0"/>
              <a:t>userName": </a:t>
            </a:r>
            <a:r>
              <a:rPr lang="en-US" dirty="0" smtClean="0"/>
              <a:t>"Bob",</a:t>
            </a:r>
          </a:p>
          <a:p>
            <a:r>
              <a:rPr lang="en-US" dirty="0"/>
              <a:t> </a:t>
            </a:r>
            <a:r>
              <a:rPr lang="en-US" dirty="0" smtClean="0"/>
              <a:t>       "</a:t>
            </a:r>
            <a:r>
              <a:rPr lang="en-US" dirty="0"/>
              <a:t>arn": "arn:aws:iam::123456789012:user/Bob", "path": "/", "userId": "EXAMPLEUSERID</a:t>
            </a:r>
            <a:r>
              <a:rPr lang="en-US" dirty="0" smtClean="0"/>
              <a:t>"}</a:t>
            </a:r>
          </a:p>
          <a:p>
            <a:r>
              <a:rPr lang="en-US" dirty="0"/>
              <a:t> </a:t>
            </a:r>
            <a:r>
              <a:rPr lang="en-US" dirty="0" smtClean="0"/>
              <a:t>   }</a:t>
            </a:r>
          </a:p>
          <a:p>
            <a:r>
              <a:rPr lang="en-US" dirty="0" smtClean="0"/>
              <a:t>}]}</a:t>
            </a:r>
          </a:p>
        </p:txBody>
      </p:sp>
      <p:sp>
        <p:nvSpPr>
          <p:cNvPr id="6" name="Title 5"/>
          <p:cNvSpPr>
            <a:spLocks noGrp="1"/>
          </p:cNvSpPr>
          <p:nvPr>
            <p:ph type="title"/>
          </p:nvPr>
        </p:nvSpPr>
        <p:spPr/>
        <p:txBody>
          <a:bodyPr/>
          <a:lstStyle/>
          <a:p>
            <a:r>
              <a:rPr lang="en-US" dirty="0"/>
              <a:t>What </a:t>
            </a:r>
            <a:r>
              <a:rPr lang="en-US" dirty="0" smtClean="0"/>
              <a:t>do </a:t>
            </a:r>
            <a:r>
              <a:rPr lang="en-US" dirty="0"/>
              <a:t>CloudTrail logs look like?</a:t>
            </a:r>
          </a:p>
        </p:txBody>
      </p:sp>
    </p:spTree>
    <p:extLst>
      <p:ext uri="{BB962C8B-B14F-4D97-AF65-F5344CB8AC3E}">
        <p14:creationId xmlns:p14="http://schemas.microsoft.com/office/powerpoint/2010/main" val="3882603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196"/>
            <a:ext cx="8449055" cy="3218900"/>
          </a:xfrm>
        </p:spPr>
        <p:txBody>
          <a:bodyPr/>
          <a:lstStyle/>
          <a:p>
            <a:r>
              <a:rPr lang="en-US" dirty="0"/>
              <a:t>{"Records": </a:t>
            </a:r>
            <a:r>
              <a:rPr lang="en-US" dirty="0" smtClean="0"/>
              <a:t>[{</a:t>
            </a:r>
          </a:p>
          <a:p>
            <a:r>
              <a:rPr lang="en-US" dirty="0"/>
              <a:t> </a:t>
            </a:r>
            <a:r>
              <a:rPr lang="en-US" dirty="0" smtClean="0"/>
              <a:t>   "</a:t>
            </a:r>
            <a:r>
              <a:rPr lang="en-US" dirty="0"/>
              <a:t>eventVersion": "1.0</a:t>
            </a:r>
            <a:r>
              <a:rPr lang="en-US" dirty="0" smtClean="0"/>
              <a:t>",</a:t>
            </a:r>
          </a:p>
          <a:p>
            <a:r>
              <a:rPr lang="en-US" dirty="0">
                <a:solidFill>
                  <a:schemeClr val="tx2"/>
                </a:solidFill>
              </a:rPr>
              <a:t> </a:t>
            </a:r>
            <a:r>
              <a:rPr lang="en-US" dirty="0" smtClean="0">
                <a:solidFill>
                  <a:schemeClr val="tx2"/>
                </a:solidFill>
              </a:rPr>
              <a:t>   "</a:t>
            </a:r>
            <a:r>
              <a:rPr lang="en-US" dirty="0">
                <a:solidFill>
                  <a:schemeClr val="tx2"/>
                </a:solidFill>
              </a:rPr>
              <a:t>userIdentity": </a:t>
            </a:r>
            <a:r>
              <a:rPr lang="en-US" dirty="0" smtClean="0">
                <a:solidFill>
                  <a:schemeClr val="tx2"/>
                </a:solidFill>
              </a:rPr>
              <a:t>{</a:t>
            </a:r>
          </a:p>
          <a:p>
            <a:r>
              <a:rPr lang="en-US" dirty="0">
                <a:solidFill>
                  <a:schemeClr val="tx2"/>
                </a:solidFill>
              </a:rPr>
              <a:t> </a:t>
            </a:r>
            <a:r>
              <a:rPr lang="en-US" dirty="0" smtClean="0">
                <a:solidFill>
                  <a:schemeClr val="tx2"/>
                </a:solidFill>
              </a:rPr>
              <a:t>       "</a:t>
            </a:r>
            <a:r>
              <a:rPr lang="en-US" dirty="0">
                <a:solidFill>
                  <a:schemeClr val="tx2"/>
                </a:solidFill>
              </a:rPr>
              <a:t>type": "IAMUser</a:t>
            </a:r>
            <a:r>
              <a:rPr lang="en-US" dirty="0" smtClean="0">
                <a:solidFill>
                  <a:schemeClr val="tx2"/>
                </a:solidFill>
              </a:rPr>
              <a:t>",</a:t>
            </a:r>
          </a:p>
          <a:p>
            <a:r>
              <a:rPr lang="en-US" dirty="0">
                <a:solidFill>
                  <a:schemeClr val="tx2"/>
                </a:solidFill>
              </a:rPr>
              <a:t> </a:t>
            </a:r>
            <a:r>
              <a:rPr lang="en-US" dirty="0" smtClean="0">
                <a:solidFill>
                  <a:schemeClr val="tx2"/>
                </a:solidFill>
              </a:rPr>
              <a:t>       "</a:t>
            </a:r>
            <a:r>
              <a:rPr lang="en-US" dirty="0">
                <a:solidFill>
                  <a:schemeClr val="tx2"/>
                </a:solidFill>
              </a:rPr>
              <a:t>principalId": </a:t>
            </a:r>
            <a:r>
              <a:rPr lang="en-US" dirty="0" smtClean="0">
                <a:solidFill>
                  <a:schemeClr val="tx2"/>
                </a:solidFill>
              </a:rPr>
              <a:t>"EX_PRINCIPAL_ID",</a:t>
            </a:r>
          </a:p>
          <a:p>
            <a:r>
              <a:rPr lang="en-US" dirty="0">
                <a:solidFill>
                  <a:schemeClr val="tx2"/>
                </a:solidFill>
              </a:rPr>
              <a:t> </a:t>
            </a:r>
            <a:r>
              <a:rPr lang="en-US" dirty="0" smtClean="0">
                <a:solidFill>
                  <a:schemeClr val="tx2"/>
                </a:solidFill>
              </a:rPr>
              <a:t>       "</a:t>
            </a:r>
            <a:r>
              <a:rPr lang="en-US" dirty="0">
                <a:solidFill>
                  <a:schemeClr val="tx2"/>
                </a:solidFill>
              </a:rPr>
              <a:t>arn": "arn:aws:iam</a:t>
            </a:r>
            <a:r>
              <a:rPr lang="en-US" dirty="0" smtClean="0">
                <a:solidFill>
                  <a:schemeClr val="tx2"/>
                </a:solidFill>
              </a:rPr>
              <a:t>::123456789012:user/Alice",</a:t>
            </a:r>
          </a:p>
          <a:p>
            <a:r>
              <a:rPr lang="en-US" dirty="0">
                <a:solidFill>
                  <a:schemeClr val="tx2"/>
                </a:solidFill>
              </a:rPr>
              <a:t> </a:t>
            </a:r>
            <a:r>
              <a:rPr lang="en-US" dirty="0" smtClean="0">
                <a:solidFill>
                  <a:schemeClr val="tx2"/>
                </a:solidFill>
              </a:rPr>
              <a:t>       "</a:t>
            </a:r>
            <a:r>
              <a:rPr lang="en-US" dirty="0">
                <a:solidFill>
                  <a:schemeClr val="tx2"/>
                </a:solidFill>
              </a:rPr>
              <a:t>accountId": "123456789012</a:t>
            </a:r>
            <a:r>
              <a:rPr lang="en-US" dirty="0" smtClean="0">
                <a:solidFill>
                  <a:schemeClr val="tx2"/>
                </a:solidFill>
              </a:rPr>
              <a:t>",</a:t>
            </a:r>
          </a:p>
          <a:p>
            <a:r>
              <a:rPr lang="en-US" dirty="0">
                <a:solidFill>
                  <a:schemeClr val="tx2"/>
                </a:solidFill>
              </a:rPr>
              <a:t> </a:t>
            </a:r>
            <a:r>
              <a:rPr lang="en-US" dirty="0" smtClean="0">
                <a:solidFill>
                  <a:schemeClr val="tx2"/>
                </a:solidFill>
              </a:rPr>
              <a:t>       "</a:t>
            </a:r>
            <a:r>
              <a:rPr lang="en-US" dirty="0">
                <a:solidFill>
                  <a:schemeClr val="tx2"/>
                </a:solidFill>
              </a:rPr>
              <a:t>accessKeyId": "EXAMPLE_KEY_ID</a:t>
            </a:r>
            <a:r>
              <a:rPr lang="en-US" dirty="0" smtClean="0">
                <a:solidFill>
                  <a:schemeClr val="tx2"/>
                </a:solidFill>
              </a:rPr>
              <a:t>",</a:t>
            </a:r>
          </a:p>
          <a:p>
            <a:r>
              <a:rPr lang="en-US" dirty="0">
                <a:solidFill>
                  <a:schemeClr val="tx2"/>
                </a:solidFill>
              </a:rPr>
              <a:t> </a:t>
            </a:r>
            <a:r>
              <a:rPr lang="en-US" dirty="0" smtClean="0">
                <a:solidFill>
                  <a:schemeClr val="tx2"/>
                </a:solidFill>
              </a:rPr>
              <a:t>       "</a:t>
            </a:r>
            <a:r>
              <a:rPr lang="en-US" dirty="0">
                <a:solidFill>
                  <a:schemeClr val="tx2"/>
                </a:solidFill>
              </a:rPr>
              <a:t>userName": </a:t>
            </a:r>
            <a:r>
              <a:rPr lang="en-US" dirty="0" smtClean="0">
                <a:solidFill>
                  <a:schemeClr val="tx2"/>
                </a:solidFill>
              </a:rPr>
              <a:t>"Alice”</a:t>
            </a:r>
          </a:p>
          <a:p>
            <a:r>
              <a:rPr lang="en-US" dirty="0">
                <a:solidFill>
                  <a:schemeClr val="tx2"/>
                </a:solidFill>
              </a:rPr>
              <a:t> </a:t>
            </a:r>
            <a:r>
              <a:rPr lang="en-US" dirty="0" smtClean="0">
                <a:solidFill>
                  <a:schemeClr val="tx2"/>
                </a:solidFill>
              </a:rPr>
              <a:t>   },</a:t>
            </a:r>
          </a:p>
          <a:p>
            <a:r>
              <a:rPr lang="en-US" dirty="0">
                <a:solidFill>
                  <a:schemeClr val="accent6"/>
                </a:solidFill>
              </a:rPr>
              <a:t> </a:t>
            </a:r>
            <a:r>
              <a:rPr lang="en-US" dirty="0" smtClean="0">
                <a:solidFill>
                  <a:schemeClr val="accent6"/>
                </a:solidFill>
              </a:rPr>
              <a:t>   "</a:t>
            </a:r>
            <a:r>
              <a:rPr lang="en-US" dirty="0">
                <a:solidFill>
                  <a:schemeClr val="accent6"/>
                </a:solidFill>
              </a:rPr>
              <a:t>eventTime": "</a:t>
            </a:r>
            <a:r>
              <a:rPr lang="en-US" dirty="0" smtClean="0">
                <a:solidFill>
                  <a:schemeClr val="accent6"/>
                </a:solidFill>
              </a:rPr>
              <a:t>2017-11-29T11:29:42Z",</a:t>
            </a:r>
          </a:p>
          <a:p>
            <a:r>
              <a:rPr lang="en-US" dirty="0">
                <a:solidFill>
                  <a:schemeClr val="accent1"/>
                </a:solidFill>
              </a:rPr>
              <a:t> </a:t>
            </a:r>
            <a:r>
              <a:rPr lang="en-US" dirty="0" smtClean="0">
                <a:solidFill>
                  <a:schemeClr val="accent1"/>
                </a:solidFill>
              </a:rPr>
              <a:t>   "</a:t>
            </a:r>
            <a:r>
              <a:rPr lang="en-US" dirty="0">
                <a:solidFill>
                  <a:schemeClr val="accent1"/>
                </a:solidFill>
              </a:rPr>
              <a:t>eventSource": "</a:t>
            </a:r>
            <a:r>
              <a:rPr lang="en-US" dirty="0" smtClean="0">
                <a:solidFill>
                  <a:schemeClr val="accent1"/>
                </a:solidFill>
              </a:rPr>
              <a:t>iam.amazonaws.com",</a:t>
            </a:r>
          </a:p>
          <a:p>
            <a:r>
              <a:rPr lang="en-US" dirty="0">
                <a:solidFill>
                  <a:schemeClr val="accent1"/>
                </a:solidFill>
              </a:rPr>
              <a:t> </a:t>
            </a:r>
            <a:r>
              <a:rPr lang="en-US" dirty="0" smtClean="0">
                <a:solidFill>
                  <a:schemeClr val="accent1"/>
                </a:solidFill>
              </a:rPr>
              <a:t>   "</a:t>
            </a:r>
            <a:r>
              <a:rPr lang="en-US" b="1" dirty="0">
                <a:solidFill>
                  <a:schemeClr val="accent1"/>
                </a:solidFill>
              </a:rPr>
              <a:t>eventName</a:t>
            </a:r>
            <a:r>
              <a:rPr lang="en-US" dirty="0">
                <a:solidFill>
                  <a:schemeClr val="accent1"/>
                </a:solidFill>
              </a:rPr>
              <a:t>": </a:t>
            </a:r>
            <a:r>
              <a:rPr lang="en-US" dirty="0" smtClean="0">
                <a:solidFill>
                  <a:schemeClr val="accent1"/>
                </a:solidFill>
              </a:rPr>
              <a:t>"</a:t>
            </a:r>
            <a:r>
              <a:rPr lang="en-US" b="1" dirty="0" smtClean="0">
                <a:solidFill>
                  <a:schemeClr val="accent1"/>
                </a:solidFill>
              </a:rPr>
              <a:t>CreateUser</a:t>
            </a:r>
            <a:r>
              <a:rPr lang="en-US" dirty="0" smtClean="0">
                <a:solidFill>
                  <a:schemeClr val="accent1"/>
                </a:solidFill>
              </a:rPr>
              <a:t>",</a:t>
            </a:r>
          </a:p>
          <a:p>
            <a:r>
              <a:rPr lang="en-US" dirty="0">
                <a:solidFill>
                  <a:schemeClr val="accent3"/>
                </a:solidFill>
              </a:rPr>
              <a:t> </a:t>
            </a:r>
            <a:r>
              <a:rPr lang="en-US" dirty="0" smtClean="0">
                <a:solidFill>
                  <a:schemeClr val="accent3"/>
                </a:solidFill>
              </a:rPr>
              <a:t>   "</a:t>
            </a:r>
            <a:r>
              <a:rPr lang="en-US" dirty="0">
                <a:solidFill>
                  <a:schemeClr val="accent3"/>
                </a:solidFill>
              </a:rPr>
              <a:t>awsRegion": "</a:t>
            </a:r>
            <a:r>
              <a:rPr lang="en-US" dirty="0" smtClean="0">
                <a:solidFill>
                  <a:schemeClr val="accent3"/>
                </a:solidFill>
              </a:rPr>
              <a:t>us-east-1",</a:t>
            </a:r>
          </a:p>
          <a:p>
            <a:r>
              <a:rPr lang="en-US" dirty="0">
                <a:solidFill>
                  <a:schemeClr val="accent5"/>
                </a:solidFill>
              </a:rPr>
              <a:t> </a:t>
            </a:r>
            <a:r>
              <a:rPr lang="en-US" dirty="0" smtClean="0">
                <a:solidFill>
                  <a:schemeClr val="accent5"/>
                </a:solidFill>
              </a:rPr>
              <a:t>   "</a:t>
            </a:r>
            <a:r>
              <a:rPr lang="en-US" dirty="0">
                <a:solidFill>
                  <a:schemeClr val="accent5"/>
                </a:solidFill>
              </a:rPr>
              <a:t>sourceIPAddress": </a:t>
            </a:r>
            <a:r>
              <a:rPr lang="en-US" dirty="0" smtClean="0">
                <a:solidFill>
                  <a:schemeClr val="accent5"/>
                </a:solidFill>
              </a:rPr>
              <a:t>"192.168.0.1",</a:t>
            </a:r>
          </a:p>
          <a:p>
            <a:r>
              <a:rPr lang="en-US" dirty="0"/>
              <a:t> </a:t>
            </a:r>
            <a:r>
              <a:rPr lang="en-US" dirty="0" smtClean="0"/>
              <a:t>   "</a:t>
            </a:r>
            <a:r>
              <a:rPr lang="en-US" dirty="0"/>
              <a:t>userAgent": "aws-cli/1.3.2 Python/2.7.5 Windows/7</a:t>
            </a:r>
            <a:r>
              <a:rPr lang="en-US" dirty="0" smtClean="0"/>
              <a:t>",</a:t>
            </a:r>
          </a:p>
          <a:p>
            <a:r>
              <a:rPr lang="en-US" dirty="0"/>
              <a:t> </a:t>
            </a:r>
            <a:r>
              <a:rPr lang="en-US" dirty="0" smtClean="0"/>
              <a:t>   "</a:t>
            </a:r>
            <a:r>
              <a:rPr lang="en-US" dirty="0"/>
              <a:t>requestParameters": </a:t>
            </a:r>
            <a:r>
              <a:rPr lang="en-US" dirty="0" smtClean="0"/>
              <a:t>{"</a:t>
            </a:r>
            <a:r>
              <a:rPr lang="en-US" dirty="0"/>
              <a:t>userName": </a:t>
            </a:r>
            <a:r>
              <a:rPr lang="en-US" dirty="0" smtClean="0"/>
              <a:t>"Bob”},</a:t>
            </a:r>
          </a:p>
          <a:p>
            <a:r>
              <a:rPr lang="en-US" dirty="0"/>
              <a:t> </a:t>
            </a:r>
            <a:r>
              <a:rPr lang="en-US" dirty="0" smtClean="0"/>
              <a:t>   "</a:t>
            </a:r>
            <a:r>
              <a:rPr lang="en-US" dirty="0"/>
              <a:t>responseElements": </a:t>
            </a:r>
            <a:r>
              <a:rPr lang="en-US" dirty="0" smtClean="0"/>
              <a:t>{"</a:t>
            </a:r>
            <a:r>
              <a:rPr lang="en-US" dirty="0"/>
              <a:t>user": </a:t>
            </a:r>
            <a:r>
              <a:rPr lang="en-US" dirty="0" smtClean="0"/>
              <a:t>{"</a:t>
            </a:r>
            <a:r>
              <a:rPr lang="en-US" dirty="0"/>
              <a:t>createDate": </a:t>
            </a:r>
            <a:r>
              <a:rPr lang="en-US" dirty="0" smtClean="0"/>
              <a:t>”Nov 29, 2017 11:29:42 AM", "</a:t>
            </a:r>
            <a:r>
              <a:rPr lang="en-US" dirty="0"/>
              <a:t>userName": </a:t>
            </a:r>
            <a:r>
              <a:rPr lang="en-US" dirty="0" smtClean="0"/>
              <a:t>"Bob",</a:t>
            </a:r>
          </a:p>
          <a:p>
            <a:r>
              <a:rPr lang="en-US" dirty="0"/>
              <a:t> </a:t>
            </a:r>
            <a:r>
              <a:rPr lang="en-US" dirty="0" smtClean="0"/>
              <a:t>       "</a:t>
            </a:r>
            <a:r>
              <a:rPr lang="en-US" dirty="0"/>
              <a:t>arn": "arn:aws:iam::123456789012:user/Bob", "path": "/", "userId": "EXAMPLEUSERID</a:t>
            </a:r>
            <a:r>
              <a:rPr lang="en-US" dirty="0" smtClean="0"/>
              <a:t>"}</a:t>
            </a:r>
          </a:p>
          <a:p>
            <a:r>
              <a:rPr lang="en-US" dirty="0"/>
              <a:t> </a:t>
            </a:r>
            <a:r>
              <a:rPr lang="en-US" dirty="0" smtClean="0"/>
              <a:t>   }</a:t>
            </a:r>
          </a:p>
          <a:p>
            <a:r>
              <a:rPr lang="en-US" dirty="0" smtClean="0"/>
              <a:t>}]}</a:t>
            </a:r>
          </a:p>
        </p:txBody>
      </p:sp>
      <p:sp>
        <p:nvSpPr>
          <p:cNvPr id="6" name="Title 5"/>
          <p:cNvSpPr>
            <a:spLocks noGrp="1"/>
          </p:cNvSpPr>
          <p:nvPr>
            <p:ph type="title"/>
          </p:nvPr>
        </p:nvSpPr>
        <p:spPr/>
        <p:txBody>
          <a:bodyPr/>
          <a:lstStyle/>
          <a:p>
            <a:r>
              <a:rPr lang="en-US" dirty="0"/>
              <a:t>What </a:t>
            </a:r>
            <a:r>
              <a:rPr lang="en-US" dirty="0" smtClean="0"/>
              <a:t>do </a:t>
            </a:r>
            <a:r>
              <a:rPr lang="en-US" dirty="0"/>
              <a:t>CloudTrail logs look like?</a:t>
            </a:r>
          </a:p>
        </p:txBody>
      </p:sp>
    </p:spTree>
    <p:extLst>
      <p:ext uri="{BB962C8B-B14F-4D97-AF65-F5344CB8AC3E}">
        <p14:creationId xmlns:p14="http://schemas.microsoft.com/office/powerpoint/2010/main" val="1861670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196"/>
            <a:ext cx="8449055" cy="3218900"/>
          </a:xfrm>
        </p:spPr>
        <p:txBody>
          <a:bodyPr/>
          <a:lstStyle/>
          <a:p>
            <a:r>
              <a:rPr lang="en-US" dirty="0"/>
              <a:t>{"Records": </a:t>
            </a:r>
            <a:r>
              <a:rPr lang="en-US" dirty="0" smtClean="0"/>
              <a:t>[{</a:t>
            </a:r>
          </a:p>
          <a:p>
            <a:r>
              <a:rPr lang="en-US" dirty="0"/>
              <a:t> </a:t>
            </a:r>
            <a:r>
              <a:rPr lang="en-US" dirty="0" smtClean="0"/>
              <a:t>   "</a:t>
            </a:r>
            <a:r>
              <a:rPr lang="en-US" dirty="0"/>
              <a:t>eventVersion": "1.0</a:t>
            </a:r>
            <a:r>
              <a:rPr lang="en-US" dirty="0" smtClean="0"/>
              <a:t>",</a:t>
            </a:r>
          </a:p>
          <a:p>
            <a:r>
              <a:rPr lang="en-US" dirty="0">
                <a:solidFill>
                  <a:schemeClr val="tx2"/>
                </a:solidFill>
              </a:rPr>
              <a:t> </a:t>
            </a:r>
            <a:r>
              <a:rPr lang="en-US" dirty="0" smtClean="0">
                <a:solidFill>
                  <a:schemeClr val="tx2"/>
                </a:solidFill>
              </a:rPr>
              <a:t>   "</a:t>
            </a:r>
            <a:r>
              <a:rPr lang="en-US" dirty="0">
                <a:solidFill>
                  <a:schemeClr val="tx2"/>
                </a:solidFill>
              </a:rPr>
              <a:t>userIdentity": </a:t>
            </a:r>
            <a:r>
              <a:rPr lang="en-US" dirty="0" smtClean="0">
                <a:solidFill>
                  <a:schemeClr val="tx2"/>
                </a:solidFill>
              </a:rPr>
              <a:t>{</a:t>
            </a:r>
          </a:p>
          <a:p>
            <a:r>
              <a:rPr lang="en-US" dirty="0">
                <a:solidFill>
                  <a:schemeClr val="tx2"/>
                </a:solidFill>
              </a:rPr>
              <a:t> </a:t>
            </a:r>
            <a:r>
              <a:rPr lang="en-US" dirty="0" smtClean="0">
                <a:solidFill>
                  <a:schemeClr val="tx2"/>
                </a:solidFill>
              </a:rPr>
              <a:t>       "</a:t>
            </a:r>
            <a:r>
              <a:rPr lang="en-US" dirty="0">
                <a:solidFill>
                  <a:schemeClr val="tx2"/>
                </a:solidFill>
              </a:rPr>
              <a:t>type": "IAMUser</a:t>
            </a:r>
            <a:r>
              <a:rPr lang="en-US" dirty="0" smtClean="0">
                <a:solidFill>
                  <a:schemeClr val="tx2"/>
                </a:solidFill>
              </a:rPr>
              <a:t>",</a:t>
            </a:r>
          </a:p>
          <a:p>
            <a:r>
              <a:rPr lang="en-US" dirty="0">
                <a:solidFill>
                  <a:schemeClr val="tx2"/>
                </a:solidFill>
              </a:rPr>
              <a:t> </a:t>
            </a:r>
            <a:r>
              <a:rPr lang="en-US" dirty="0" smtClean="0">
                <a:solidFill>
                  <a:schemeClr val="tx2"/>
                </a:solidFill>
              </a:rPr>
              <a:t>       "</a:t>
            </a:r>
            <a:r>
              <a:rPr lang="en-US" dirty="0">
                <a:solidFill>
                  <a:schemeClr val="tx2"/>
                </a:solidFill>
              </a:rPr>
              <a:t>principalId": </a:t>
            </a:r>
            <a:r>
              <a:rPr lang="en-US" dirty="0" smtClean="0">
                <a:solidFill>
                  <a:schemeClr val="tx2"/>
                </a:solidFill>
              </a:rPr>
              <a:t>"EX_PRINCIPAL_ID",</a:t>
            </a:r>
          </a:p>
          <a:p>
            <a:r>
              <a:rPr lang="en-US" dirty="0">
                <a:solidFill>
                  <a:schemeClr val="tx2"/>
                </a:solidFill>
              </a:rPr>
              <a:t> </a:t>
            </a:r>
            <a:r>
              <a:rPr lang="en-US" dirty="0" smtClean="0">
                <a:solidFill>
                  <a:schemeClr val="tx2"/>
                </a:solidFill>
              </a:rPr>
              <a:t>       "</a:t>
            </a:r>
            <a:r>
              <a:rPr lang="en-US" dirty="0">
                <a:solidFill>
                  <a:schemeClr val="tx2"/>
                </a:solidFill>
              </a:rPr>
              <a:t>arn": "arn:aws:iam</a:t>
            </a:r>
            <a:r>
              <a:rPr lang="en-US" dirty="0" smtClean="0">
                <a:solidFill>
                  <a:schemeClr val="tx2"/>
                </a:solidFill>
              </a:rPr>
              <a:t>::123456789012:user/Alice",</a:t>
            </a:r>
          </a:p>
          <a:p>
            <a:r>
              <a:rPr lang="en-US" dirty="0">
                <a:solidFill>
                  <a:schemeClr val="tx2"/>
                </a:solidFill>
              </a:rPr>
              <a:t> </a:t>
            </a:r>
            <a:r>
              <a:rPr lang="en-US" dirty="0" smtClean="0">
                <a:solidFill>
                  <a:schemeClr val="tx2"/>
                </a:solidFill>
              </a:rPr>
              <a:t>       "</a:t>
            </a:r>
            <a:r>
              <a:rPr lang="en-US" dirty="0">
                <a:solidFill>
                  <a:schemeClr val="tx2"/>
                </a:solidFill>
              </a:rPr>
              <a:t>accountId": "123456789012</a:t>
            </a:r>
            <a:r>
              <a:rPr lang="en-US" dirty="0" smtClean="0">
                <a:solidFill>
                  <a:schemeClr val="tx2"/>
                </a:solidFill>
              </a:rPr>
              <a:t>",</a:t>
            </a:r>
          </a:p>
          <a:p>
            <a:r>
              <a:rPr lang="en-US" dirty="0">
                <a:solidFill>
                  <a:schemeClr val="tx2"/>
                </a:solidFill>
              </a:rPr>
              <a:t> </a:t>
            </a:r>
            <a:r>
              <a:rPr lang="en-US" dirty="0" smtClean="0">
                <a:solidFill>
                  <a:schemeClr val="tx2"/>
                </a:solidFill>
              </a:rPr>
              <a:t>       "</a:t>
            </a:r>
            <a:r>
              <a:rPr lang="en-US" dirty="0">
                <a:solidFill>
                  <a:schemeClr val="tx2"/>
                </a:solidFill>
              </a:rPr>
              <a:t>accessKeyId": "EXAMPLE_KEY_ID</a:t>
            </a:r>
            <a:r>
              <a:rPr lang="en-US" dirty="0" smtClean="0">
                <a:solidFill>
                  <a:schemeClr val="tx2"/>
                </a:solidFill>
              </a:rPr>
              <a:t>",</a:t>
            </a:r>
          </a:p>
          <a:p>
            <a:r>
              <a:rPr lang="en-US" dirty="0">
                <a:solidFill>
                  <a:schemeClr val="tx2"/>
                </a:solidFill>
              </a:rPr>
              <a:t> </a:t>
            </a:r>
            <a:r>
              <a:rPr lang="en-US" dirty="0" smtClean="0">
                <a:solidFill>
                  <a:schemeClr val="tx2"/>
                </a:solidFill>
              </a:rPr>
              <a:t>       "</a:t>
            </a:r>
            <a:r>
              <a:rPr lang="en-US" dirty="0">
                <a:solidFill>
                  <a:schemeClr val="tx2"/>
                </a:solidFill>
              </a:rPr>
              <a:t>userName": </a:t>
            </a:r>
            <a:r>
              <a:rPr lang="en-US" dirty="0" smtClean="0">
                <a:solidFill>
                  <a:schemeClr val="tx2"/>
                </a:solidFill>
              </a:rPr>
              <a:t>"Alice”</a:t>
            </a:r>
          </a:p>
          <a:p>
            <a:r>
              <a:rPr lang="en-US" dirty="0">
                <a:solidFill>
                  <a:schemeClr val="tx2"/>
                </a:solidFill>
              </a:rPr>
              <a:t> </a:t>
            </a:r>
            <a:r>
              <a:rPr lang="en-US" dirty="0" smtClean="0">
                <a:solidFill>
                  <a:schemeClr val="tx2"/>
                </a:solidFill>
              </a:rPr>
              <a:t>   },</a:t>
            </a:r>
          </a:p>
          <a:p>
            <a:r>
              <a:rPr lang="en-US" dirty="0">
                <a:solidFill>
                  <a:schemeClr val="accent6"/>
                </a:solidFill>
              </a:rPr>
              <a:t> </a:t>
            </a:r>
            <a:r>
              <a:rPr lang="en-US" dirty="0" smtClean="0">
                <a:solidFill>
                  <a:schemeClr val="accent6"/>
                </a:solidFill>
              </a:rPr>
              <a:t>   "</a:t>
            </a:r>
            <a:r>
              <a:rPr lang="en-US" dirty="0">
                <a:solidFill>
                  <a:schemeClr val="accent6"/>
                </a:solidFill>
              </a:rPr>
              <a:t>eventTime": "</a:t>
            </a:r>
            <a:r>
              <a:rPr lang="en-US" dirty="0" smtClean="0">
                <a:solidFill>
                  <a:schemeClr val="accent6"/>
                </a:solidFill>
              </a:rPr>
              <a:t>2017-11-29T11:29:42Z",</a:t>
            </a:r>
          </a:p>
          <a:p>
            <a:r>
              <a:rPr lang="en-US" dirty="0">
                <a:solidFill>
                  <a:schemeClr val="accent1"/>
                </a:solidFill>
              </a:rPr>
              <a:t> </a:t>
            </a:r>
            <a:r>
              <a:rPr lang="en-US" dirty="0" smtClean="0">
                <a:solidFill>
                  <a:schemeClr val="accent1"/>
                </a:solidFill>
              </a:rPr>
              <a:t>   "</a:t>
            </a:r>
            <a:r>
              <a:rPr lang="en-US" dirty="0">
                <a:solidFill>
                  <a:schemeClr val="accent1"/>
                </a:solidFill>
              </a:rPr>
              <a:t>eventSource": "</a:t>
            </a:r>
            <a:r>
              <a:rPr lang="en-US" dirty="0" smtClean="0">
                <a:solidFill>
                  <a:schemeClr val="accent1"/>
                </a:solidFill>
              </a:rPr>
              <a:t>iam.amazonaws.com",</a:t>
            </a:r>
          </a:p>
          <a:p>
            <a:r>
              <a:rPr lang="en-US" dirty="0">
                <a:solidFill>
                  <a:schemeClr val="accent1"/>
                </a:solidFill>
              </a:rPr>
              <a:t> </a:t>
            </a:r>
            <a:r>
              <a:rPr lang="en-US" dirty="0" smtClean="0">
                <a:solidFill>
                  <a:schemeClr val="accent1"/>
                </a:solidFill>
              </a:rPr>
              <a:t>   "</a:t>
            </a:r>
            <a:r>
              <a:rPr lang="en-US" b="1" dirty="0">
                <a:solidFill>
                  <a:schemeClr val="accent1"/>
                </a:solidFill>
              </a:rPr>
              <a:t>eventName</a:t>
            </a:r>
            <a:r>
              <a:rPr lang="en-US" dirty="0">
                <a:solidFill>
                  <a:schemeClr val="accent1"/>
                </a:solidFill>
              </a:rPr>
              <a:t>": </a:t>
            </a:r>
            <a:r>
              <a:rPr lang="en-US" dirty="0" smtClean="0">
                <a:solidFill>
                  <a:schemeClr val="accent1"/>
                </a:solidFill>
              </a:rPr>
              <a:t>"</a:t>
            </a:r>
            <a:r>
              <a:rPr lang="en-US" b="1" dirty="0" smtClean="0">
                <a:solidFill>
                  <a:schemeClr val="accent1"/>
                </a:solidFill>
              </a:rPr>
              <a:t>CreateUser</a:t>
            </a:r>
            <a:r>
              <a:rPr lang="en-US" dirty="0" smtClean="0">
                <a:solidFill>
                  <a:schemeClr val="accent1"/>
                </a:solidFill>
              </a:rPr>
              <a:t>",</a:t>
            </a:r>
          </a:p>
          <a:p>
            <a:r>
              <a:rPr lang="en-US" dirty="0">
                <a:solidFill>
                  <a:schemeClr val="accent3"/>
                </a:solidFill>
              </a:rPr>
              <a:t> </a:t>
            </a:r>
            <a:r>
              <a:rPr lang="en-US" dirty="0" smtClean="0">
                <a:solidFill>
                  <a:schemeClr val="accent3"/>
                </a:solidFill>
              </a:rPr>
              <a:t>   "</a:t>
            </a:r>
            <a:r>
              <a:rPr lang="en-US" dirty="0">
                <a:solidFill>
                  <a:schemeClr val="accent3"/>
                </a:solidFill>
              </a:rPr>
              <a:t>awsRegion": </a:t>
            </a:r>
            <a:r>
              <a:rPr lang="en-US">
                <a:solidFill>
                  <a:schemeClr val="accent3"/>
                </a:solidFill>
              </a:rPr>
              <a:t>"</a:t>
            </a:r>
            <a:r>
              <a:rPr lang="en-US" smtClean="0">
                <a:solidFill>
                  <a:schemeClr val="accent3"/>
                </a:solidFill>
              </a:rPr>
              <a:t>us-east-1",</a:t>
            </a:r>
            <a:endParaRPr lang="en-US" dirty="0" smtClean="0">
              <a:solidFill>
                <a:schemeClr val="accent3"/>
              </a:solidFill>
            </a:endParaRPr>
          </a:p>
          <a:p>
            <a:r>
              <a:rPr lang="en-US" dirty="0">
                <a:solidFill>
                  <a:schemeClr val="accent5"/>
                </a:solidFill>
              </a:rPr>
              <a:t> </a:t>
            </a:r>
            <a:r>
              <a:rPr lang="en-US" dirty="0" smtClean="0">
                <a:solidFill>
                  <a:schemeClr val="accent5"/>
                </a:solidFill>
              </a:rPr>
              <a:t>   "</a:t>
            </a:r>
            <a:r>
              <a:rPr lang="en-US" dirty="0">
                <a:solidFill>
                  <a:schemeClr val="accent5"/>
                </a:solidFill>
              </a:rPr>
              <a:t>sourceIPAddress": </a:t>
            </a:r>
            <a:r>
              <a:rPr lang="en-US" dirty="0" smtClean="0">
                <a:solidFill>
                  <a:schemeClr val="accent5"/>
                </a:solidFill>
              </a:rPr>
              <a:t>”192.168.0.1",</a:t>
            </a:r>
          </a:p>
          <a:p>
            <a:r>
              <a:rPr lang="en-US" dirty="0"/>
              <a:t> </a:t>
            </a:r>
            <a:r>
              <a:rPr lang="en-US" dirty="0" smtClean="0"/>
              <a:t>   "</a:t>
            </a:r>
            <a:r>
              <a:rPr lang="en-US" dirty="0"/>
              <a:t>userAgent": "aws-cli/1.3.2 Python/2.7.5 Windows/7</a:t>
            </a:r>
            <a:r>
              <a:rPr lang="en-US" dirty="0" smtClean="0"/>
              <a:t>",</a:t>
            </a:r>
          </a:p>
          <a:p>
            <a:r>
              <a:rPr lang="en-US" dirty="0">
                <a:solidFill>
                  <a:schemeClr val="accent4"/>
                </a:solidFill>
              </a:rPr>
              <a:t> </a:t>
            </a:r>
            <a:r>
              <a:rPr lang="en-US" dirty="0" smtClean="0">
                <a:solidFill>
                  <a:schemeClr val="accent4"/>
                </a:solidFill>
              </a:rPr>
              <a:t>   "</a:t>
            </a:r>
            <a:r>
              <a:rPr lang="en-US" dirty="0">
                <a:solidFill>
                  <a:schemeClr val="accent4"/>
                </a:solidFill>
              </a:rPr>
              <a:t>requestParameters": </a:t>
            </a:r>
            <a:r>
              <a:rPr lang="en-US" dirty="0" smtClean="0">
                <a:solidFill>
                  <a:schemeClr val="accent4"/>
                </a:solidFill>
              </a:rPr>
              <a:t>{"</a:t>
            </a:r>
            <a:r>
              <a:rPr lang="en-US" dirty="0">
                <a:solidFill>
                  <a:schemeClr val="accent4"/>
                </a:solidFill>
              </a:rPr>
              <a:t>userName": </a:t>
            </a:r>
            <a:r>
              <a:rPr lang="en-US" dirty="0" smtClean="0">
                <a:solidFill>
                  <a:schemeClr val="accent4"/>
                </a:solidFill>
              </a:rPr>
              <a:t>"Bob”},</a:t>
            </a:r>
          </a:p>
          <a:p>
            <a:r>
              <a:rPr lang="en-US" dirty="0">
                <a:solidFill>
                  <a:schemeClr val="accent4"/>
                </a:solidFill>
              </a:rPr>
              <a:t> </a:t>
            </a:r>
            <a:r>
              <a:rPr lang="en-US" dirty="0" smtClean="0">
                <a:solidFill>
                  <a:schemeClr val="accent4"/>
                </a:solidFill>
              </a:rPr>
              <a:t>   "</a:t>
            </a:r>
            <a:r>
              <a:rPr lang="en-US" dirty="0">
                <a:solidFill>
                  <a:schemeClr val="accent4"/>
                </a:solidFill>
              </a:rPr>
              <a:t>responseElements": </a:t>
            </a:r>
            <a:r>
              <a:rPr lang="en-US" dirty="0" smtClean="0">
                <a:solidFill>
                  <a:schemeClr val="accent4"/>
                </a:solidFill>
              </a:rPr>
              <a:t>{"</a:t>
            </a:r>
            <a:r>
              <a:rPr lang="en-US" dirty="0">
                <a:solidFill>
                  <a:schemeClr val="accent4"/>
                </a:solidFill>
              </a:rPr>
              <a:t>user": </a:t>
            </a:r>
            <a:r>
              <a:rPr lang="en-US" dirty="0" smtClean="0">
                <a:solidFill>
                  <a:schemeClr val="accent4"/>
                </a:solidFill>
              </a:rPr>
              <a:t>{"</a:t>
            </a:r>
            <a:r>
              <a:rPr lang="en-US" dirty="0">
                <a:solidFill>
                  <a:schemeClr val="accent4"/>
                </a:solidFill>
              </a:rPr>
              <a:t>createDate": </a:t>
            </a:r>
            <a:r>
              <a:rPr lang="en-US" dirty="0" smtClean="0">
                <a:solidFill>
                  <a:schemeClr val="accent4"/>
                </a:solidFill>
              </a:rPr>
              <a:t>”Nov 29, 2017 11:29:42 AM", "</a:t>
            </a:r>
            <a:r>
              <a:rPr lang="en-US" dirty="0">
                <a:solidFill>
                  <a:schemeClr val="accent4"/>
                </a:solidFill>
              </a:rPr>
              <a:t>userName": </a:t>
            </a:r>
            <a:r>
              <a:rPr lang="en-US" dirty="0" smtClean="0">
                <a:solidFill>
                  <a:schemeClr val="accent4"/>
                </a:solidFill>
              </a:rPr>
              <a:t>"Bob",</a:t>
            </a:r>
          </a:p>
          <a:p>
            <a:r>
              <a:rPr lang="en-US" dirty="0">
                <a:solidFill>
                  <a:schemeClr val="accent4"/>
                </a:solidFill>
              </a:rPr>
              <a:t> </a:t>
            </a:r>
            <a:r>
              <a:rPr lang="en-US" dirty="0" smtClean="0">
                <a:solidFill>
                  <a:schemeClr val="accent4"/>
                </a:solidFill>
              </a:rPr>
              <a:t>       "</a:t>
            </a:r>
            <a:r>
              <a:rPr lang="en-US" dirty="0">
                <a:solidFill>
                  <a:schemeClr val="accent4"/>
                </a:solidFill>
              </a:rPr>
              <a:t>arn": "arn:aws:iam::123456789012:user/Bob", "path": "/", "userId": "EXAMPLEUSERID</a:t>
            </a:r>
            <a:r>
              <a:rPr lang="en-US" dirty="0" smtClean="0">
                <a:solidFill>
                  <a:schemeClr val="accent4"/>
                </a:solidFill>
              </a:rPr>
              <a:t>"}</a:t>
            </a:r>
          </a:p>
          <a:p>
            <a:r>
              <a:rPr lang="en-US" dirty="0">
                <a:solidFill>
                  <a:schemeClr val="accent4"/>
                </a:solidFill>
              </a:rPr>
              <a:t> </a:t>
            </a:r>
            <a:r>
              <a:rPr lang="en-US" dirty="0" smtClean="0">
                <a:solidFill>
                  <a:schemeClr val="accent4"/>
                </a:solidFill>
              </a:rPr>
              <a:t>   }</a:t>
            </a:r>
          </a:p>
          <a:p>
            <a:r>
              <a:rPr lang="en-US" dirty="0" smtClean="0"/>
              <a:t>}]}</a:t>
            </a:r>
          </a:p>
        </p:txBody>
      </p:sp>
      <p:sp>
        <p:nvSpPr>
          <p:cNvPr id="6" name="Title 5"/>
          <p:cNvSpPr>
            <a:spLocks noGrp="1"/>
          </p:cNvSpPr>
          <p:nvPr>
            <p:ph type="title"/>
          </p:nvPr>
        </p:nvSpPr>
        <p:spPr/>
        <p:txBody>
          <a:bodyPr/>
          <a:lstStyle/>
          <a:p>
            <a:r>
              <a:rPr lang="en-US" dirty="0"/>
              <a:t>What </a:t>
            </a:r>
            <a:r>
              <a:rPr lang="en-US" dirty="0" smtClean="0"/>
              <a:t>do </a:t>
            </a:r>
            <a:r>
              <a:rPr lang="en-US" dirty="0"/>
              <a:t>CloudTrail logs look like?</a:t>
            </a:r>
          </a:p>
        </p:txBody>
      </p:sp>
    </p:spTree>
    <p:extLst>
      <p:ext uri="{BB962C8B-B14F-4D97-AF65-F5344CB8AC3E}">
        <p14:creationId xmlns:p14="http://schemas.microsoft.com/office/powerpoint/2010/main" val="3777512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Examining CloudTrail logs</a:t>
            </a:r>
          </a:p>
        </p:txBody>
      </p:sp>
      <p:sp>
        <p:nvSpPr>
          <p:cNvPr id="6" name="Text Placeholder 5"/>
          <p:cNvSpPr>
            <a:spLocks noGrp="1"/>
          </p:cNvSpPr>
          <p:nvPr>
            <p:ph type="body" sz="quarter" idx="13"/>
          </p:nvPr>
        </p:nvSpPr>
        <p:spPr/>
        <p:txBody>
          <a:bodyPr/>
          <a:lstStyle/>
          <a:p>
            <a:r>
              <a:rPr lang="en-US" dirty="0"/>
              <a:t>Hands-on exercise</a:t>
            </a:r>
          </a:p>
        </p:txBody>
      </p:sp>
    </p:spTree>
    <p:extLst>
      <p:ext uri="{BB962C8B-B14F-4D97-AF65-F5344CB8AC3E}">
        <p14:creationId xmlns:p14="http://schemas.microsoft.com/office/powerpoint/2010/main" val="1512268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Hands-on: Examining CloudTrail logs</a:t>
            </a:r>
            <a:endParaRPr lang="en-US" dirty="0"/>
          </a:p>
        </p:txBody>
      </p:sp>
      <p:sp>
        <p:nvSpPr>
          <p:cNvPr id="3" name="Content Placeholder 2"/>
          <p:cNvSpPr>
            <a:spLocks noGrp="1"/>
          </p:cNvSpPr>
          <p:nvPr>
            <p:ph sz="quarter" idx="10"/>
          </p:nvPr>
        </p:nvSpPr>
        <p:spPr/>
        <p:txBody>
          <a:bodyPr/>
          <a:lstStyle/>
          <a:p>
            <a:pPr marR="0" lvl="0" defTabSz="914400" eaLnBrk="1" fontAlgn="auto" latinLnBrk="0" hangingPunct="1">
              <a:lnSpc>
                <a:spcPct val="100000"/>
              </a:lnSpc>
              <a:spcBef>
                <a:spcPts val="0"/>
              </a:spcBef>
              <a:spcAft>
                <a:spcPts val="0"/>
              </a:spcAft>
              <a:buClrTx/>
              <a:buSzTx/>
              <a:tabLst/>
              <a:defRPr/>
            </a:pPr>
            <a:r>
              <a:rPr lang="en-US" dirty="0" smtClean="0"/>
              <a:t>In this exercise, you will be using the CloudTrail Event history viewer in the AWS console to view</a:t>
            </a:r>
          </a:p>
          <a:p>
            <a:pPr marR="0" lvl="0" defTabSz="914400" eaLnBrk="1" fontAlgn="auto" latinLnBrk="0" hangingPunct="1">
              <a:lnSpc>
                <a:spcPct val="100000"/>
              </a:lnSpc>
              <a:spcBef>
                <a:spcPts val="0"/>
              </a:spcBef>
              <a:spcAft>
                <a:spcPts val="0"/>
              </a:spcAft>
              <a:buClrTx/>
              <a:buSzTx/>
              <a:tabLst/>
              <a:defRPr/>
            </a:pPr>
            <a:r>
              <a:rPr lang="en-US" dirty="0" smtClean="0"/>
              <a:t>CloudTrail logs for your account</a:t>
            </a:r>
          </a:p>
          <a:p>
            <a:pPr marR="0" lvl="0" defTabSz="914400" eaLnBrk="1" fontAlgn="auto" latinLnBrk="0" hangingPunct="1">
              <a:lnSpc>
                <a:spcPct val="100000"/>
              </a:lnSpc>
              <a:spcBef>
                <a:spcPts val="0"/>
              </a:spcBef>
              <a:spcAft>
                <a:spcPts val="0"/>
              </a:spcAft>
              <a:buClrTx/>
              <a:buSzTx/>
              <a:tabLst/>
              <a:defRPr/>
            </a:pPr>
            <a:endParaRPr lang="en-US" dirty="0"/>
          </a:p>
          <a:p>
            <a:pPr marR="0" lvl="0" defTabSz="914400" eaLnBrk="1" fontAlgn="auto" latinLnBrk="0" hangingPunct="1">
              <a:lnSpc>
                <a:spcPct val="100000"/>
              </a:lnSpc>
              <a:spcBef>
                <a:spcPts val="0"/>
              </a:spcBef>
              <a:spcAft>
                <a:spcPts val="0"/>
              </a:spcAft>
              <a:buClrTx/>
              <a:buSzTx/>
              <a:tabLst/>
              <a:defRPr/>
            </a:pPr>
            <a:r>
              <a:rPr lang="en-US" dirty="0" smtClean="0"/>
              <a:t>The goal of this exercise is to gain familiarity with, and understanding of, how to examine CloudTrail log event records</a:t>
            </a:r>
          </a:p>
          <a:p>
            <a:pPr marR="0" lvl="0" defTabSz="914400" eaLnBrk="1" fontAlgn="auto" latinLnBrk="0" hangingPunct="1">
              <a:lnSpc>
                <a:spcPct val="100000"/>
              </a:lnSpc>
              <a:spcBef>
                <a:spcPts val="0"/>
              </a:spcBef>
              <a:spcAft>
                <a:spcPts val="0"/>
              </a:spcAft>
              <a:buClrTx/>
              <a:buSzTx/>
              <a:tabLst/>
              <a:defRPr/>
            </a:pPr>
            <a:endParaRPr lang="en-US" dirty="0"/>
          </a:p>
          <a:p>
            <a:pPr marR="0" lvl="0" defTabSz="914400" eaLnBrk="1" fontAlgn="auto" latinLnBrk="0" hangingPunct="1">
              <a:lnSpc>
                <a:spcPct val="100000"/>
              </a:lnSpc>
              <a:spcBef>
                <a:spcPts val="0"/>
              </a:spcBef>
              <a:spcAft>
                <a:spcPts val="0"/>
              </a:spcAft>
              <a:buClrTx/>
              <a:buSzTx/>
              <a:tabLst/>
              <a:defRPr/>
            </a:pPr>
            <a:r>
              <a:rPr lang="en-US" dirty="0" smtClean="0"/>
              <a:t>The README file in the code repository contains detailed information on this exercise, including </a:t>
            </a:r>
          </a:p>
          <a:p>
            <a:pPr marR="0" lvl="0" defTabSz="914400" eaLnBrk="1" fontAlgn="auto" latinLnBrk="0" hangingPunct="1">
              <a:lnSpc>
                <a:spcPct val="100000"/>
              </a:lnSpc>
              <a:spcBef>
                <a:spcPts val="0"/>
              </a:spcBef>
              <a:spcAft>
                <a:spcPts val="0"/>
              </a:spcAft>
              <a:buClrTx/>
              <a:buSzTx/>
              <a:tabLst/>
              <a:defRPr/>
            </a:pPr>
            <a:r>
              <a:rPr lang="en-US" dirty="0" smtClean="0"/>
              <a:t>guidance on things to pay attention to and look for in the records</a:t>
            </a:r>
          </a:p>
          <a:p>
            <a:pPr marR="0" lvl="0" defTabSz="914400" eaLnBrk="1" fontAlgn="auto" latinLnBrk="0" hangingPunct="1">
              <a:lnSpc>
                <a:spcPct val="100000"/>
              </a:lnSpc>
              <a:spcBef>
                <a:spcPts val="0"/>
              </a:spcBef>
              <a:spcAft>
                <a:spcPts val="0"/>
              </a:spcAft>
              <a:buClrTx/>
              <a:buSzTx/>
              <a:tabLst/>
              <a:defRPr/>
            </a:pPr>
            <a:endParaRPr lang="en-US" dirty="0"/>
          </a:p>
          <a:p>
            <a:pPr lvl="0" defTabSz="914400">
              <a:spcBef>
                <a:spcPts val="0"/>
              </a:spcBef>
              <a:defRPr/>
            </a:pPr>
            <a:r>
              <a:rPr lang="en-US" dirty="0"/>
              <a:t>Code repository </a:t>
            </a:r>
            <a:r>
              <a:rPr lang="en-US" dirty="0" smtClean="0"/>
              <a:t>URL: </a:t>
            </a:r>
            <a:r>
              <a:rPr lang="en-US" dirty="0">
                <a:solidFill>
                  <a:schemeClr val="accent5"/>
                </a:solidFill>
              </a:rPr>
              <a:t>amzn.to/sid341repo</a:t>
            </a:r>
          </a:p>
          <a:p>
            <a:pPr marR="0" lvl="0" defTabSz="914400" eaLnBrk="1" fontAlgn="auto" latinLnBrk="0" hangingPunct="1">
              <a:lnSpc>
                <a:spcPct val="100000"/>
              </a:lnSpc>
              <a:spcBef>
                <a:spcPts val="0"/>
              </a:spcBef>
              <a:spcAft>
                <a:spcPts val="0"/>
              </a:spcAft>
              <a:buClrTx/>
              <a:buSzTx/>
              <a:tabLst/>
              <a:defRPr/>
            </a:pPr>
            <a:endParaRPr lang="en-US" dirty="0" smtClean="0"/>
          </a:p>
          <a:p>
            <a:pPr marR="0" lvl="0" defTabSz="914400" eaLnBrk="1" fontAlgn="auto" latinLnBrk="0" hangingPunct="1">
              <a:lnSpc>
                <a:spcPct val="100000"/>
              </a:lnSpc>
              <a:spcBef>
                <a:spcPts val="0"/>
              </a:spcBef>
              <a:spcAft>
                <a:spcPts val="0"/>
              </a:spcAft>
              <a:buClrTx/>
              <a:buSzTx/>
              <a:tabLst/>
              <a:defRPr/>
            </a:pPr>
            <a:r>
              <a:rPr lang="en-US" dirty="0" smtClean="0">
                <a:solidFill>
                  <a:schemeClr val="accent1"/>
                </a:solidFill>
              </a:rPr>
              <a:t>Please ask questions! We are here to help </a:t>
            </a:r>
            <a:r>
              <a:rPr lang="en-US" dirty="0" smtClean="0">
                <a:solidFill>
                  <a:schemeClr val="accent1"/>
                </a:solidFill>
                <a:sym typeface="Wingdings"/>
              </a:rPr>
              <a:t></a:t>
            </a:r>
            <a:endParaRPr lang="en-US" dirty="0">
              <a:solidFill>
                <a:schemeClr val="accent1"/>
              </a:solidFill>
            </a:endParaRPr>
          </a:p>
        </p:txBody>
      </p:sp>
      <p:cxnSp>
        <p:nvCxnSpPr>
          <p:cNvPr id="12" name="Straight Connector 11"/>
          <p:cNvCxnSpPr/>
          <p:nvPr/>
        </p:nvCxnSpPr>
        <p:spPr>
          <a:xfrm>
            <a:off x="434340" y="2585405"/>
            <a:ext cx="7772400" cy="0"/>
          </a:xfrm>
          <a:prstGeom prst="line">
            <a:avLst/>
          </a:prstGeom>
          <a:ln w="31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354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Examining CloudTrail logs</a:t>
            </a:r>
          </a:p>
        </p:txBody>
      </p:sp>
      <p:sp>
        <p:nvSpPr>
          <p:cNvPr id="6" name="Text Placeholder 5"/>
          <p:cNvSpPr>
            <a:spLocks noGrp="1"/>
          </p:cNvSpPr>
          <p:nvPr>
            <p:ph type="body" sz="quarter" idx="13"/>
          </p:nvPr>
        </p:nvSpPr>
        <p:spPr/>
        <p:txBody>
          <a:bodyPr/>
          <a:lstStyle/>
          <a:p>
            <a:r>
              <a:rPr lang="en-US" dirty="0"/>
              <a:t>Exercise debrief</a:t>
            </a:r>
          </a:p>
        </p:txBody>
      </p:sp>
    </p:spTree>
    <p:extLst>
      <p:ext uri="{BB962C8B-B14F-4D97-AF65-F5344CB8AC3E}">
        <p14:creationId xmlns:p14="http://schemas.microsoft.com/office/powerpoint/2010/main" val="2135857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Using AWS Lambda for detection</a:t>
            </a:r>
          </a:p>
        </p:txBody>
      </p:sp>
    </p:spTree>
    <p:extLst>
      <p:ext uri="{BB962C8B-B14F-4D97-AF65-F5344CB8AC3E}">
        <p14:creationId xmlns:p14="http://schemas.microsoft.com/office/powerpoint/2010/main" val="42688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Using AWS Lambda for detection</a:t>
            </a:r>
            <a:endParaRPr lang="en-US" dirty="0"/>
          </a:p>
        </p:txBody>
      </p:sp>
      <p:sp>
        <p:nvSpPr>
          <p:cNvPr id="3" name="Content Placeholder 2"/>
          <p:cNvSpPr>
            <a:spLocks noGrp="1"/>
          </p:cNvSpPr>
          <p:nvPr>
            <p:ph sz="quarter" idx="10"/>
          </p:nvPr>
        </p:nvSpPr>
        <p:spPr/>
        <p:txBody>
          <a:bodyPr/>
          <a:lstStyle/>
          <a:p>
            <a:r>
              <a:rPr lang="en-US" dirty="0" smtClean="0"/>
              <a:t>AWS Lambda enables serverless compute</a:t>
            </a:r>
          </a:p>
          <a:p>
            <a:pPr marL="171450" indent="-171450">
              <a:buFont typeface="Arial" charset="0"/>
              <a:buChar char="•"/>
            </a:pPr>
            <a:r>
              <a:rPr lang="en-US" dirty="0" smtClean="0"/>
              <a:t>Run code in Lambda functions without needing to provision an instance</a:t>
            </a:r>
          </a:p>
          <a:p>
            <a:endParaRPr lang="en-US" dirty="0"/>
          </a:p>
          <a:p>
            <a:r>
              <a:rPr lang="en-US" dirty="0" smtClean="0"/>
              <a:t>AWS Lambda scales automatically because it is event-driven</a:t>
            </a:r>
          </a:p>
          <a:p>
            <a:pPr marL="171450" indent="-171450">
              <a:buFont typeface="Arial" charset="0"/>
              <a:buChar char="•"/>
            </a:pPr>
            <a:r>
              <a:rPr lang="en-US" dirty="0" smtClean="0"/>
              <a:t>Invocations run in response to event triggers</a:t>
            </a:r>
          </a:p>
          <a:p>
            <a:pPr marL="171450" indent="-171450">
              <a:buFont typeface="Arial" charset="0"/>
              <a:buChar char="•"/>
            </a:pPr>
            <a:r>
              <a:rPr lang="en-US" dirty="0" smtClean="0"/>
              <a:t>Example:</a:t>
            </a:r>
          </a:p>
          <a:p>
            <a:pPr marL="171450" indent="-171450">
              <a:buFont typeface="Arial" charset="0"/>
              <a:buChar char="•"/>
            </a:pPr>
            <a:endParaRPr lang="en-US" dirty="0"/>
          </a:p>
          <a:p>
            <a:pPr marL="171450" indent="-171450">
              <a:buFont typeface="Arial" charset="0"/>
              <a:buChar char="•"/>
            </a:pPr>
            <a:endParaRPr lang="en-US" dirty="0" smtClean="0"/>
          </a:p>
          <a:p>
            <a:pPr marL="171450" indent="-171450">
              <a:buFont typeface="Arial" charset="0"/>
              <a:buChar char="•"/>
            </a:pPr>
            <a:endParaRPr lang="en-US" dirty="0" smtClean="0"/>
          </a:p>
          <a:p>
            <a:pPr marL="171450" indent="-171450">
              <a:buFont typeface="Arial" charset="0"/>
              <a:buChar char="•"/>
            </a:pPr>
            <a:endParaRPr lang="en-US" dirty="0" smtClean="0"/>
          </a:p>
          <a:p>
            <a:endParaRPr lang="en-US" dirty="0" smtClean="0"/>
          </a:p>
          <a:p>
            <a:endParaRPr lang="en-US" dirty="0" smtClean="0"/>
          </a:p>
          <a:p>
            <a:r>
              <a:rPr lang="en-US" dirty="0" smtClean="0"/>
              <a:t>For our use case, the Lambda function can receive notifications directly from the S3 bucket when new CloudTrail log files are created!</a:t>
            </a:r>
          </a:p>
          <a:p>
            <a:pPr marL="228600" indent="-228600">
              <a:buFont typeface="Wingdings" charset="2"/>
              <a:buChar char="§"/>
            </a:pPr>
            <a:r>
              <a:rPr lang="en-US" dirty="0" smtClean="0"/>
              <a:t>Enables automated stream-based processing and analysis</a:t>
            </a:r>
            <a:endParaRPr lang="en-US" dirty="0"/>
          </a:p>
          <a:p>
            <a:pPr marL="171450" indent="-171450">
              <a:buFont typeface="Arial" charset="0"/>
              <a:buChar char="•"/>
            </a:pPr>
            <a:endParaRPr lang="en-US" dirty="0" smtClean="0"/>
          </a:p>
        </p:txBody>
      </p:sp>
      <p:grpSp>
        <p:nvGrpSpPr>
          <p:cNvPr id="15" name="Group 14"/>
          <p:cNvGrpSpPr/>
          <p:nvPr/>
        </p:nvGrpSpPr>
        <p:grpSpPr>
          <a:xfrm>
            <a:off x="1406145" y="2309355"/>
            <a:ext cx="2821354" cy="1079261"/>
            <a:chOff x="2994914" y="2480805"/>
            <a:chExt cx="3474320" cy="125558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356" y="2480805"/>
              <a:ext cx="711200" cy="8534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914" y="2551925"/>
              <a:ext cx="711200" cy="711200"/>
            </a:xfrm>
            <a:prstGeom prst="rect">
              <a:avLst/>
            </a:prstGeom>
          </p:spPr>
        </p:pic>
        <p:cxnSp>
          <p:nvCxnSpPr>
            <p:cNvPr id="8" name="Straight Arrow Connector 7"/>
            <p:cNvCxnSpPr/>
            <p:nvPr/>
          </p:nvCxnSpPr>
          <p:spPr>
            <a:xfrm>
              <a:off x="3712464" y="2907525"/>
              <a:ext cx="1548892" cy="0"/>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13869" y="2942053"/>
              <a:ext cx="1386141" cy="286446"/>
            </a:xfrm>
            <a:prstGeom prst="rect">
              <a:avLst/>
            </a:prstGeom>
            <a:noFill/>
          </p:spPr>
          <p:txBody>
            <a:bodyPr wrap="none" rtlCol="0">
              <a:spAutoFit/>
            </a:bodyPr>
            <a:lstStyle/>
            <a:p>
              <a:r>
                <a:rPr lang="en-US" sz="1000" dirty="0" smtClean="0">
                  <a:latin typeface="Amazon Ember" charset="0"/>
                  <a:ea typeface="Amazon Ember" charset="0"/>
                  <a:cs typeface="Amazon Ember" charset="0"/>
                </a:rPr>
                <a:t>SNS notification</a:t>
              </a:r>
              <a:endParaRPr lang="en-US" sz="1000" dirty="0">
                <a:latin typeface="Amazon Ember" charset="0"/>
                <a:ea typeface="Amazon Ember" charset="0"/>
                <a:cs typeface="Amazon Ember" charset="0"/>
              </a:endParaRPr>
            </a:p>
          </p:txBody>
        </p:sp>
        <p:sp>
          <p:nvSpPr>
            <p:cNvPr id="12" name="TextBox 11"/>
            <p:cNvSpPr txBox="1"/>
            <p:nvPr/>
          </p:nvSpPr>
          <p:spPr>
            <a:xfrm>
              <a:off x="3068225" y="3378327"/>
              <a:ext cx="637996" cy="358059"/>
            </a:xfrm>
            <a:prstGeom prst="rect">
              <a:avLst/>
            </a:prstGeom>
            <a:noFill/>
          </p:spPr>
          <p:txBody>
            <a:bodyPr wrap="none" rtlCol="0">
              <a:spAutoFit/>
            </a:bodyPr>
            <a:lstStyle/>
            <a:p>
              <a:r>
                <a:rPr lang="en-US" sz="1400" dirty="0" smtClean="0">
                  <a:latin typeface="Amazon Ember" charset="0"/>
                  <a:ea typeface="Amazon Ember" charset="0"/>
                  <a:cs typeface="Amazon Ember" charset="0"/>
                </a:rPr>
                <a:t>SNS</a:t>
              </a:r>
              <a:endParaRPr lang="en-US" sz="1400" dirty="0">
                <a:latin typeface="Amazon Ember" charset="0"/>
                <a:ea typeface="Amazon Ember" charset="0"/>
                <a:cs typeface="Amazon Ember" charset="0"/>
              </a:endParaRPr>
            </a:p>
          </p:txBody>
        </p:sp>
        <p:sp>
          <p:nvSpPr>
            <p:cNvPr id="14" name="TextBox 13"/>
            <p:cNvSpPr txBox="1"/>
            <p:nvPr/>
          </p:nvSpPr>
          <p:spPr>
            <a:xfrm>
              <a:off x="4903459" y="3378327"/>
              <a:ext cx="1565775" cy="358059"/>
            </a:xfrm>
            <a:prstGeom prst="rect">
              <a:avLst/>
            </a:prstGeom>
            <a:noFill/>
          </p:spPr>
          <p:txBody>
            <a:bodyPr wrap="none" rtlCol="0">
              <a:spAutoFit/>
            </a:bodyPr>
            <a:lstStyle/>
            <a:p>
              <a:r>
                <a:rPr lang="en-US" sz="1400" dirty="0" smtClean="0">
                  <a:latin typeface="Amazon Ember" charset="0"/>
                  <a:ea typeface="Amazon Ember" charset="0"/>
                  <a:cs typeface="Amazon Ember" charset="0"/>
                </a:rPr>
                <a:t>AWS Lambda</a:t>
              </a:r>
              <a:endParaRPr lang="en-US" sz="1400" dirty="0">
                <a:latin typeface="Amazon Ember" charset="0"/>
                <a:ea typeface="Amazon Ember" charset="0"/>
                <a:cs typeface="Amazon Ember" charset="0"/>
              </a:endParaRPr>
            </a:p>
          </p:txBody>
        </p:sp>
      </p:grpSp>
    </p:spTree>
    <p:extLst>
      <p:ext uri="{BB962C8B-B14F-4D97-AF65-F5344CB8AC3E}">
        <p14:creationId xmlns:p14="http://schemas.microsoft.com/office/powerpoint/2010/main" val="2084988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we will cover</a:t>
            </a:r>
            <a:endParaRPr lang="en-US" dirty="0"/>
          </a:p>
        </p:txBody>
      </p:sp>
      <p:sp>
        <p:nvSpPr>
          <p:cNvPr id="3" name="Content Placeholder 2"/>
          <p:cNvSpPr>
            <a:spLocks noGrp="1"/>
          </p:cNvSpPr>
          <p:nvPr>
            <p:ph sz="quarter" idx="10"/>
          </p:nvPr>
        </p:nvSpPr>
        <p:spPr/>
        <p:txBody>
          <a:bodyPr/>
          <a:lstStyle/>
          <a:p>
            <a:r>
              <a:rPr lang="en-US" dirty="0" smtClean="0"/>
              <a:t>Logging with AWS CloudTrail</a:t>
            </a:r>
          </a:p>
          <a:p>
            <a:pPr marL="171450" indent="-171450">
              <a:buFont typeface="Arial" charset="0"/>
              <a:buChar char="•"/>
            </a:pPr>
            <a:r>
              <a:rPr lang="en-US" dirty="0" smtClean="0">
                <a:solidFill>
                  <a:schemeClr val="accent3"/>
                </a:solidFill>
              </a:rPr>
              <a:t>Hands-on exercise: </a:t>
            </a:r>
            <a:r>
              <a:rPr lang="en-US" dirty="0" smtClean="0"/>
              <a:t>examining CloudTrail logs</a:t>
            </a:r>
          </a:p>
          <a:p>
            <a:pPr marL="171450" indent="-171450">
              <a:buFont typeface="Arial" charset="0"/>
              <a:buChar char="•"/>
            </a:pPr>
            <a:endParaRPr lang="en-US" dirty="0" smtClean="0"/>
          </a:p>
          <a:p>
            <a:r>
              <a:rPr lang="en-US" dirty="0" smtClean="0"/>
              <a:t>Using AWS Lambda for CloudTrail log analysis</a:t>
            </a:r>
          </a:p>
          <a:p>
            <a:pPr marL="171450" indent="-171450">
              <a:buFont typeface="Arial" charset="0"/>
              <a:buChar char="•"/>
            </a:pPr>
            <a:r>
              <a:rPr lang="en-US" dirty="0" smtClean="0">
                <a:solidFill>
                  <a:schemeClr val="accent3"/>
                </a:solidFill>
              </a:rPr>
              <a:t>Hands-on exercise: </a:t>
            </a:r>
            <a:r>
              <a:rPr lang="en-US" dirty="0"/>
              <a:t>a</a:t>
            </a:r>
            <a:r>
              <a:rPr lang="en-US" dirty="0" smtClean="0"/>
              <a:t>utomating detection</a:t>
            </a:r>
          </a:p>
          <a:p>
            <a:pPr marL="171450" indent="-171450">
              <a:buFont typeface="Arial" charset="0"/>
              <a:buChar char="•"/>
            </a:pPr>
            <a:endParaRPr lang="en-US" dirty="0" smtClean="0"/>
          </a:p>
          <a:p>
            <a:r>
              <a:rPr lang="en-US" dirty="0" smtClean="0"/>
              <a:t>Simplifying detection with AWS security services</a:t>
            </a:r>
          </a:p>
        </p:txBody>
      </p:sp>
    </p:spTree>
    <p:extLst>
      <p:ext uri="{BB962C8B-B14F-4D97-AF65-F5344CB8AC3E}">
        <p14:creationId xmlns:p14="http://schemas.microsoft.com/office/powerpoint/2010/main" val="4400917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196"/>
            <a:ext cx="8449055" cy="3218900"/>
          </a:xfrm>
        </p:spPr>
        <p:txBody>
          <a:bodyPr/>
          <a:lstStyle/>
          <a:p>
            <a:r>
              <a:rPr lang="en-US" dirty="0" smtClean="0">
                <a:solidFill>
                  <a:schemeClr val="accent6"/>
                </a:solidFill>
              </a:rPr>
              <a:t># Assumes event uses the following JSON format:</a:t>
            </a:r>
          </a:p>
          <a:p>
            <a:r>
              <a:rPr lang="en-US" dirty="0" smtClean="0">
                <a:solidFill>
                  <a:schemeClr val="accent6"/>
                </a:solidFill>
              </a:rPr>
              <a:t># {</a:t>
            </a:r>
          </a:p>
          <a:p>
            <a:r>
              <a:rPr lang="en-US" dirty="0" smtClean="0">
                <a:solidFill>
                  <a:schemeClr val="accent6"/>
                </a:solidFill>
              </a:rPr>
              <a:t>#    “first_name”: “Inigo”,</a:t>
            </a:r>
          </a:p>
          <a:p>
            <a:r>
              <a:rPr lang="en-US" dirty="0" smtClean="0">
                <a:solidFill>
                  <a:schemeClr val="accent6"/>
                </a:solidFill>
              </a:rPr>
              <a:t>#    “last_name”: ”Montoya”</a:t>
            </a:r>
          </a:p>
          <a:p>
            <a:r>
              <a:rPr lang="en-US" dirty="0" smtClean="0">
                <a:solidFill>
                  <a:schemeClr val="accent6"/>
                </a:solidFill>
              </a:rPr>
              <a:t># }</a:t>
            </a:r>
          </a:p>
          <a:p>
            <a:r>
              <a:rPr lang="en-US" dirty="0"/>
              <a:t>d</a:t>
            </a:r>
            <a:r>
              <a:rPr lang="en-US" dirty="0" smtClean="0"/>
              <a:t>ef handler(</a:t>
            </a:r>
            <a:r>
              <a:rPr lang="en-US" dirty="0" smtClean="0">
                <a:solidFill>
                  <a:schemeClr val="accent1"/>
                </a:solidFill>
              </a:rPr>
              <a:t>event</a:t>
            </a:r>
            <a:r>
              <a:rPr lang="en-US" dirty="0"/>
              <a:t>, context</a:t>
            </a:r>
            <a:r>
              <a:rPr lang="en-US" dirty="0" smtClean="0"/>
              <a:t>):</a:t>
            </a:r>
          </a:p>
          <a:p>
            <a:r>
              <a:rPr lang="en-US" dirty="0"/>
              <a:t> </a:t>
            </a:r>
            <a:r>
              <a:rPr lang="en-US" dirty="0" smtClean="0"/>
              <a:t>   message </a:t>
            </a:r>
            <a:r>
              <a:rPr lang="en-US" dirty="0"/>
              <a:t>= </a:t>
            </a:r>
            <a:r>
              <a:rPr lang="en-US" dirty="0" smtClean="0"/>
              <a:t>’Hello from re:Invent 2017, {} </a:t>
            </a:r>
            <a:r>
              <a:rPr lang="en-US" dirty="0"/>
              <a:t>{}!'.format(</a:t>
            </a:r>
            <a:r>
              <a:rPr lang="en-US" dirty="0">
                <a:solidFill>
                  <a:schemeClr val="accent1"/>
                </a:solidFill>
              </a:rPr>
              <a:t>event</a:t>
            </a:r>
            <a:r>
              <a:rPr lang="en-US" dirty="0"/>
              <a:t>['first_name'], </a:t>
            </a:r>
            <a:r>
              <a:rPr lang="en-US" dirty="0" smtClean="0">
                <a:solidFill>
                  <a:schemeClr val="accent1"/>
                </a:solidFill>
              </a:rPr>
              <a:t>event</a:t>
            </a:r>
            <a:r>
              <a:rPr lang="en-US" dirty="0"/>
              <a:t>['last_name</a:t>
            </a:r>
            <a:r>
              <a:rPr lang="en-US" dirty="0" smtClean="0"/>
              <a:t>'])</a:t>
            </a:r>
          </a:p>
          <a:p>
            <a:r>
              <a:rPr lang="en-US" dirty="0" smtClean="0"/>
              <a:t>    return </a:t>
            </a:r>
            <a:r>
              <a:rPr lang="en-US" dirty="0"/>
              <a:t>{ 'message' : message </a:t>
            </a:r>
            <a:r>
              <a:rPr lang="en-US" dirty="0" smtClean="0"/>
              <a:t>}</a:t>
            </a:r>
          </a:p>
          <a:p>
            <a:endParaRPr lang="en-US" dirty="0" smtClean="0"/>
          </a:p>
        </p:txBody>
      </p:sp>
      <p:sp>
        <p:nvSpPr>
          <p:cNvPr id="6" name="Title 5"/>
          <p:cNvSpPr>
            <a:spLocks noGrp="1"/>
          </p:cNvSpPr>
          <p:nvPr>
            <p:ph type="title"/>
          </p:nvPr>
        </p:nvSpPr>
        <p:spPr/>
        <p:txBody>
          <a:bodyPr/>
          <a:lstStyle/>
          <a:p>
            <a:r>
              <a:rPr lang="en-US" dirty="0" smtClean="0"/>
              <a:t>Hello world handler in Python</a:t>
            </a:r>
            <a:endParaRPr lang="en-US" dirty="0"/>
          </a:p>
        </p:txBody>
      </p:sp>
    </p:spTree>
    <p:extLst>
      <p:ext uri="{BB962C8B-B14F-4D97-AF65-F5344CB8AC3E}">
        <p14:creationId xmlns:p14="http://schemas.microsoft.com/office/powerpoint/2010/main" val="2022514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196"/>
            <a:ext cx="8449055" cy="3388064"/>
          </a:xfrm>
        </p:spPr>
        <p:txBody>
          <a:bodyPr/>
          <a:lstStyle/>
          <a:p>
            <a:r>
              <a:rPr lang="en-US" dirty="0" smtClean="0"/>
              <a:t>import boto3</a:t>
            </a:r>
          </a:p>
          <a:p>
            <a:r>
              <a:rPr lang="en-US" dirty="0"/>
              <a:t>i</a:t>
            </a:r>
            <a:r>
              <a:rPr lang="en-US" dirty="0" smtClean="0"/>
              <a:t>mport gzip</a:t>
            </a:r>
          </a:p>
          <a:p>
            <a:r>
              <a:rPr lang="en-US" dirty="0"/>
              <a:t>i</a:t>
            </a:r>
            <a:r>
              <a:rPr lang="en-US" dirty="0" smtClean="0"/>
              <a:t>mport io</a:t>
            </a:r>
          </a:p>
          <a:p>
            <a:r>
              <a:rPr lang="en-US" dirty="0"/>
              <a:t>i</a:t>
            </a:r>
            <a:r>
              <a:rPr lang="en-US" dirty="0" smtClean="0"/>
              <a:t>mport json</a:t>
            </a:r>
          </a:p>
          <a:p>
            <a:endParaRPr lang="en-US" dirty="0"/>
          </a:p>
          <a:p>
            <a:r>
              <a:rPr lang="en-US" dirty="0" smtClean="0"/>
              <a:t>def handler(</a:t>
            </a:r>
            <a:r>
              <a:rPr lang="en-US" dirty="0" smtClean="0">
                <a:solidFill>
                  <a:schemeClr val="accent1"/>
                </a:solidFill>
              </a:rPr>
              <a:t>event</a:t>
            </a:r>
            <a:r>
              <a:rPr lang="en-US" dirty="0" smtClean="0"/>
              <a:t>, context):</a:t>
            </a:r>
            <a:endParaRPr lang="en-US" dirty="0"/>
          </a:p>
          <a:p>
            <a:r>
              <a:rPr lang="en-US" dirty="0"/>
              <a:t>    </a:t>
            </a:r>
            <a:r>
              <a:rPr lang="en-US" dirty="0" smtClean="0"/>
              <a:t>s3 = boto3.client(’s3’)</a:t>
            </a:r>
          </a:p>
          <a:p>
            <a:endParaRPr lang="en-US" dirty="0" smtClean="0"/>
          </a:p>
          <a:p>
            <a:r>
              <a:rPr lang="en-US" dirty="0"/>
              <a:t>    for event_record in </a:t>
            </a:r>
            <a:r>
              <a:rPr lang="en-US" dirty="0">
                <a:solidFill>
                  <a:schemeClr val="accent1"/>
                </a:solidFill>
              </a:rPr>
              <a:t>event</a:t>
            </a:r>
            <a:r>
              <a:rPr lang="en-US" dirty="0" smtClean="0"/>
              <a:t>[</a:t>
            </a:r>
            <a:r>
              <a:rPr lang="en-US" dirty="0"/>
              <a:t>'Records</a:t>
            </a:r>
            <a:r>
              <a:rPr lang="en-US" dirty="0" smtClean="0"/>
              <a:t>']:  			</a:t>
            </a:r>
            <a:r>
              <a:rPr lang="en-US" dirty="0" smtClean="0">
                <a:solidFill>
                  <a:schemeClr val="accent6"/>
                </a:solidFill>
              </a:rPr>
              <a:t># this </a:t>
            </a:r>
            <a:r>
              <a:rPr lang="en-US" dirty="0" smtClean="0">
                <a:solidFill>
                  <a:schemeClr val="accent1"/>
                </a:solidFill>
              </a:rPr>
              <a:t>event</a:t>
            </a:r>
            <a:r>
              <a:rPr lang="en-US" dirty="0" smtClean="0">
                <a:solidFill>
                  <a:schemeClr val="accent6"/>
                </a:solidFill>
              </a:rPr>
              <a:t> is </a:t>
            </a:r>
            <a:r>
              <a:rPr lang="en-US" dirty="0">
                <a:solidFill>
                  <a:schemeClr val="accent6"/>
                </a:solidFill>
              </a:rPr>
              <a:t>an </a:t>
            </a:r>
            <a:r>
              <a:rPr lang="en-US" dirty="0" smtClean="0">
                <a:solidFill>
                  <a:schemeClr val="accent6"/>
                </a:solidFill>
              </a:rPr>
              <a:t>s3:ObjectCreated:Put notification</a:t>
            </a:r>
            <a:endParaRPr lang="en-US" dirty="0" smtClean="0"/>
          </a:p>
          <a:p>
            <a:r>
              <a:rPr lang="en-US" dirty="0" smtClean="0"/>
              <a:t>        </a:t>
            </a:r>
            <a:r>
              <a:rPr lang="en-US" dirty="0">
                <a:solidFill>
                  <a:schemeClr val="accent3"/>
                </a:solidFill>
              </a:rPr>
              <a:t>bucket </a:t>
            </a:r>
            <a:r>
              <a:rPr lang="en-US" dirty="0" smtClean="0"/>
              <a:t>= </a:t>
            </a:r>
            <a:r>
              <a:rPr lang="en-US" dirty="0"/>
              <a:t>event_record['s3']['bucket']['name</a:t>
            </a:r>
            <a:r>
              <a:rPr lang="en-US" dirty="0" smtClean="0"/>
              <a:t>']     	</a:t>
            </a:r>
            <a:r>
              <a:rPr lang="en-US" dirty="0" smtClean="0">
                <a:solidFill>
                  <a:schemeClr val="accent6"/>
                </a:solidFill>
              </a:rPr>
              <a:t># extract the </a:t>
            </a:r>
            <a:r>
              <a:rPr lang="en-US" dirty="0" smtClean="0">
                <a:solidFill>
                  <a:schemeClr val="accent3"/>
                </a:solidFill>
              </a:rPr>
              <a:t>bucket</a:t>
            </a:r>
            <a:r>
              <a:rPr lang="en-US" dirty="0" smtClean="0">
                <a:solidFill>
                  <a:schemeClr val="accent6"/>
                </a:solidFill>
              </a:rPr>
              <a:t> name...</a:t>
            </a:r>
          </a:p>
          <a:p>
            <a:r>
              <a:rPr lang="en-US" dirty="0" smtClean="0"/>
              <a:t>        </a:t>
            </a:r>
            <a:r>
              <a:rPr lang="en-US" dirty="0">
                <a:solidFill>
                  <a:schemeClr val="accent3"/>
                </a:solidFill>
              </a:rPr>
              <a:t>key </a:t>
            </a:r>
            <a:r>
              <a:rPr lang="en-US" dirty="0" smtClean="0"/>
              <a:t>= </a:t>
            </a:r>
            <a:r>
              <a:rPr lang="en-US" dirty="0"/>
              <a:t>event_record['s3']['object'][</a:t>
            </a:r>
            <a:r>
              <a:rPr lang="en-US" dirty="0" smtClean="0"/>
              <a:t>'key’]        	</a:t>
            </a:r>
            <a:r>
              <a:rPr lang="en-US" dirty="0" smtClean="0">
                <a:solidFill>
                  <a:schemeClr val="accent6"/>
                </a:solidFill>
              </a:rPr>
              <a:t># ...and </a:t>
            </a:r>
            <a:r>
              <a:rPr lang="en-US" dirty="0" smtClean="0">
                <a:solidFill>
                  <a:schemeClr val="accent3"/>
                </a:solidFill>
              </a:rPr>
              <a:t>key</a:t>
            </a:r>
            <a:r>
              <a:rPr lang="en-US" dirty="0" smtClean="0">
                <a:solidFill>
                  <a:schemeClr val="accent6"/>
                </a:solidFill>
              </a:rPr>
              <a:t> name</a:t>
            </a:r>
          </a:p>
          <a:p>
            <a:endParaRPr lang="en-US" dirty="0" smtClean="0"/>
          </a:p>
          <a:p>
            <a:r>
              <a:rPr lang="en-US" dirty="0" smtClean="0"/>
              <a:t>        response </a:t>
            </a:r>
            <a:r>
              <a:rPr lang="en-US" dirty="0"/>
              <a:t>= </a:t>
            </a:r>
            <a:r>
              <a:rPr lang="en-US" dirty="0" smtClean="0"/>
              <a:t>s3.get_object(Bucket=</a:t>
            </a:r>
            <a:r>
              <a:rPr lang="en-US" dirty="0" smtClean="0">
                <a:solidFill>
                  <a:schemeClr val="accent3"/>
                </a:solidFill>
              </a:rPr>
              <a:t>bucket</a:t>
            </a:r>
            <a:r>
              <a:rPr lang="en-US" dirty="0" smtClean="0"/>
              <a:t>, </a:t>
            </a:r>
            <a:r>
              <a:rPr lang="en-US" dirty="0"/>
              <a:t>Key=</a:t>
            </a:r>
            <a:r>
              <a:rPr lang="en-US" dirty="0">
                <a:solidFill>
                  <a:schemeClr val="accent3"/>
                </a:solidFill>
              </a:rPr>
              <a:t>key</a:t>
            </a:r>
            <a:r>
              <a:rPr lang="en-US" dirty="0" smtClean="0"/>
              <a:t>)  	</a:t>
            </a:r>
            <a:r>
              <a:rPr lang="en-US" dirty="0" smtClean="0">
                <a:solidFill>
                  <a:schemeClr val="accent6"/>
                </a:solidFill>
              </a:rPr>
              <a:t># fetch the log file from S3</a:t>
            </a:r>
          </a:p>
          <a:p>
            <a:r>
              <a:rPr lang="en-US" dirty="0"/>
              <a:t> </a:t>
            </a:r>
            <a:r>
              <a:rPr lang="en-US" dirty="0" smtClean="0"/>
              <a:t>       with io.BytesIO(response[‘Body’].read()) as obj:  	</a:t>
            </a:r>
            <a:r>
              <a:rPr lang="en-US" dirty="0" smtClean="0">
                <a:solidFill>
                  <a:schemeClr val="accent6"/>
                </a:solidFill>
              </a:rPr>
              <a:t># bytes of gzipped file</a:t>
            </a:r>
          </a:p>
          <a:p>
            <a:r>
              <a:rPr lang="en-US" dirty="0"/>
              <a:t> </a:t>
            </a:r>
            <a:r>
              <a:rPr lang="en-US" dirty="0" smtClean="0"/>
              <a:t>           with gzip.GzipFile(fileobj=obj) as </a:t>
            </a:r>
            <a:r>
              <a:rPr lang="en-US" dirty="0"/>
              <a:t>logfile :  </a:t>
            </a:r>
            <a:r>
              <a:rPr lang="en-US" dirty="0" smtClean="0"/>
              <a:t>	</a:t>
            </a:r>
            <a:r>
              <a:rPr lang="en-US" dirty="0" smtClean="0">
                <a:solidFill>
                  <a:schemeClr val="accent6"/>
                </a:solidFill>
              </a:rPr>
              <a:t># unzip the file</a:t>
            </a:r>
          </a:p>
          <a:p>
            <a:r>
              <a:rPr lang="en-US" dirty="0"/>
              <a:t> </a:t>
            </a:r>
            <a:r>
              <a:rPr lang="en-US" dirty="0" smtClean="0"/>
              <a:t>               </a:t>
            </a:r>
            <a:r>
              <a:rPr lang="en-US" dirty="0" smtClean="0">
                <a:solidFill>
                  <a:schemeClr val="accent4"/>
                </a:solidFill>
              </a:rPr>
              <a:t>cloudtrail_log </a:t>
            </a:r>
            <a:r>
              <a:rPr lang="en-US" dirty="0" smtClean="0"/>
              <a:t>= json.load(logfile)       	</a:t>
            </a:r>
            <a:r>
              <a:rPr lang="en-US" dirty="0" smtClean="0">
                <a:solidFill>
                  <a:schemeClr val="accent6"/>
                </a:solidFill>
              </a:rPr>
              <a:t># load the </a:t>
            </a:r>
            <a:r>
              <a:rPr lang="en-US" dirty="0" smtClean="0">
                <a:solidFill>
                  <a:schemeClr val="accent4"/>
                </a:solidFill>
              </a:rPr>
              <a:t>CloudTrail log JSON</a:t>
            </a:r>
          </a:p>
          <a:p>
            <a:r>
              <a:rPr lang="en-US" dirty="0"/>
              <a:t> </a:t>
            </a:r>
            <a:r>
              <a:rPr lang="en-US" dirty="0" smtClean="0"/>
              <a:t>               for </a:t>
            </a:r>
            <a:r>
              <a:rPr lang="en-US" dirty="0" smtClean="0">
                <a:solidFill>
                  <a:schemeClr val="accent5"/>
                </a:solidFill>
              </a:rPr>
              <a:t>record </a:t>
            </a:r>
            <a:r>
              <a:rPr lang="en-US" dirty="0" smtClean="0"/>
              <a:t>in </a:t>
            </a:r>
            <a:r>
              <a:rPr lang="en-US" dirty="0" smtClean="0">
                <a:solidFill>
                  <a:schemeClr val="accent4"/>
                </a:solidFill>
              </a:rPr>
              <a:t>cloudtrail_log</a:t>
            </a:r>
            <a:r>
              <a:rPr lang="en-US" dirty="0" smtClean="0"/>
              <a:t>[‘Records’]:  	</a:t>
            </a:r>
            <a:r>
              <a:rPr lang="en-US" dirty="0" smtClean="0">
                <a:solidFill>
                  <a:schemeClr val="accent6"/>
                </a:solidFill>
              </a:rPr>
              <a:t># iterate over the </a:t>
            </a:r>
            <a:r>
              <a:rPr lang="en-US" dirty="0" smtClean="0">
                <a:solidFill>
                  <a:schemeClr val="accent5"/>
                </a:solidFill>
              </a:rPr>
              <a:t>CloudTrail records</a:t>
            </a:r>
          </a:p>
          <a:p>
            <a:r>
              <a:rPr lang="en-US" dirty="0"/>
              <a:t> </a:t>
            </a:r>
            <a:r>
              <a:rPr lang="en-US" dirty="0" smtClean="0"/>
              <a:t>                   print(</a:t>
            </a:r>
            <a:r>
              <a:rPr lang="en-US" dirty="0" smtClean="0">
                <a:solidFill>
                  <a:schemeClr val="accent5"/>
                </a:solidFill>
              </a:rPr>
              <a:t>record</a:t>
            </a:r>
            <a:r>
              <a:rPr lang="en-US" dirty="0" smtClean="0"/>
              <a:t>)                         	</a:t>
            </a:r>
            <a:r>
              <a:rPr lang="en-US" dirty="0" smtClean="0">
                <a:solidFill>
                  <a:schemeClr val="accent6"/>
                </a:solidFill>
              </a:rPr>
              <a:t># do stuff with each record </a:t>
            </a:r>
            <a:r>
              <a:rPr lang="en-US" dirty="0" smtClean="0">
                <a:solidFill>
                  <a:schemeClr val="accent6"/>
                </a:solidFill>
                <a:sym typeface="Wingdings"/>
              </a:rPr>
              <a:t>:)</a:t>
            </a:r>
          </a:p>
          <a:p>
            <a:endParaRPr lang="en-US" dirty="0" smtClean="0">
              <a:solidFill>
                <a:schemeClr val="accent6"/>
              </a:solidFill>
            </a:endParaRPr>
          </a:p>
        </p:txBody>
      </p:sp>
      <p:sp>
        <p:nvSpPr>
          <p:cNvPr id="6" name="Title 5"/>
          <p:cNvSpPr>
            <a:spLocks noGrp="1"/>
          </p:cNvSpPr>
          <p:nvPr>
            <p:ph type="title"/>
          </p:nvPr>
        </p:nvSpPr>
        <p:spPr/>
        <p:txBody>
          <a:bodyPr/>
          <a:lstStyle/>
          <a:p>
            <a:r>
              <a:rPr lang="en-US" dirty="0" smtClean="0"/>
              <a:t>CloudTrail ingest handler in Python</a:t>
            </a:r>
            <a:endParaRPr lang="en-US" dirty="0"/>
          </a:p>
        </p:txBody>
      </p:sp>
    </p:spTree>
    <p:extLst>
      <p:ext uri="{BB962C8B-B14F-4D97-AF65-F5344CB8AC3E}">
        <p14:creationId xmlns:p14="http://schemas.microsoft.com/office/powerpoint/2010/main" val="62256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Automated detection</a:t>
            </a:r>
          </a:p>
        </p:txBody>
      </p:sp>
      <p:sp>
        <p:nvSpPr>
          <p:cNvPr id="6" name="Text Placeholder 5"/>
          <p:cNvSpPr>
            <a:spLocks noGrp="1"/>
          </p:cNvSpPr>
          <p:nvPr>
            <p:ph type="body" sz="quarter" idx="13"/>
          </p:nvPr>
        </p:nvSpPr>
        <p:spPr/>
        <p:txBody>
          <a:bodyPr/>
          <a:lstStyle/>
          <a:p>
            <a:r>
              <a:rPr lang="en-US" dirty="0"/>
              <a:t>Hands-on exercise</a:t>
            </a:r>
          </a:p>
        </p:txBody>
      </p:sp>
    </p:spTree>
    <p:extLst>
      <p:ext uri="{BB962C8B-B14F-4D97-AF65-F5344CB8AC3E}">
        <p14:creationId xmlns:p14="http://schemas.microsoft.com/office/powerpoint/2010/main" val="13046611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Hands-on exercise preparations</a:t>
            </a:r>
            <a:endParaRPr lang="en-US" dirty="0"/>
          </a:p>
        </p:txBody>
      </p:sp>
      <p:sp>
        <p:nvSpPr>
          <p:cNvPr id="3" name="Content Placeholder 2"/>
          <p:cNvSpPr>
            <a:spLocks noGrp="1"/>
          </p:cNvSpPr>
          <p:nvPr>
            <p:ph sz="quarter" idx="10"/>
          </p:nvPr>
        </p:nvSpPr>
        <p:spPr/>
        <p:txBody>
          <a:bodyPr/>
          <a:lstStyle/>
          <a:p>
            <a:pPr marL="228600" marR="0" lvl="0" indent="-228600" defTabSz="914400" eaLnBrk="1" fontAlgn="auto" latinLnBrk="0" hangingPunct="1">
              <a:lnSpc>
                <a:spcPct val="100000"/>
              </a:lnSpc>
              <a:spcBef>
                <a:spcPts val="0"/>
              </a:spcBef>
              <a:spcAft>
                <a:spcPts val="0"/>
              </a:spcAft>
              <a:buClrTx/>
              <a:buSzTx/>
              <a:buFontTx/>
              <a:buNone/>
              <a:tabLst/>
              <a:defRPr/>
            </a:pPr>
            <a:r>
              <a:rPr lang="en-US" dirty="0" smtClean="0"/>
              <a:t>In this workshop we will be doing some hands-on exercises that use AWS CloudTrail logs</a:t>
            </a:r>
          </a:p>
          <a:p>
            <a:pPr marL="228600" marR="0" lvl="0" indent="-228600" defTabSz="914400" eaLnBrk="1" fontAlgn="auto" latinLnBrk="0" hangingPunct="1">
              <a:lnSpc>
                <a:spcPct val="100000"/>
              </a:lnSpc>
              <a:spcBef>
                <a:spcPts val="0"/>
              </a:spcBef>
              <a:spcAft>
                <a:spcPts val="0"/>
              </a:spcAft>
              <a:buClrTx/>
              <a:buSzTx/>
              <a:buFontTx/>
              <a:buNone/>
              <a:tabLst/>
              <a:defRPr/>
            </a:pPr>
            <a:endParaRPr lang="en-US" dirty="0"/>
          </a:p>
          <a:p>
            <a:pPr marL="228600" marR="0" lvl="0" indent="-228600" defTabSz="914400" eaLnBrk="1" fontAlgn="auto" latinLnBrk="0" hangingPunct="1">
              <a:lnSpc>
                <a:spcPct val="100000"/>
              </a:lnSpc>
              <a:spcBef>
                <a:spcPts val="0"/>
              </a:spcBef>
              <a:spcAft>
                <a:spcPts val="0"/>
              </a:spcAft>
              <a:buClrTx/>
              <a:buSzTx/>
              <a:buFontTx/>
              <a:buNone/>
              <a:tabLst/>
              <a:defRPr/>
            </a:pPr>
            <a:r>
              <a:rPr lang="en-US" dirty="0" smtClean="0"/>
              <a:t>A provided AWS CloudFormation template will create 2 stacks of resources for the following purposes:</a:t>
            </a:r>
          </a:p>
          <a:p>
            <a:pPr marL="228600" marR="0" lvl="0" indent="-228600" defTabSz="914400" eaLnBrk="1" fontAlgn="auto" latinLnBrk="0" hangingPunct="1">
              <a:lnSpc>
                <a:spcPct val="100000"/>
              </a:lnSpc>
              <a:spcBef>
                <a:spcPts val="0"/>
              </a:spcBef>
              <a:spcAft>
                <a:spcPts val="0"/>
              </a:spcAft>
              <a:buClrTx/>
              <a:buSzTx/>
              <a:buFont typeface="Arial" charset="0"/>
              <a:buChar char="•"/>
              <a:tabLst/>
              <a:defRPr/>
            </a:pPr>
            <a:r>
              <a:rPr lang="en-US" dirty="0" smtClean="0"/>
              <a:t>Analysis of CloudTrail logs using an AWS Lambda function</a:t>
            </a:r>
          </a:p>
          <a:p>
            <a:pPr marL="228600" marR="0" lvl="0" indent="-228600" defTabSz="914400" eaLnBrk="1" fontAlgn="auto" latinLnBrk="0" hangingPunct="1">
              <a:lnSpc>
                <a:spcPct val="100000"/>
              </a:lnSpc>
              <a:spcBef>
                <a:spcPts val="0"/>
              </a:spcBef>
              <a:spcAft>
                <a:spcPts val="0"/>
              </a:spcAft>
              <a:buClrTx/>
              <a:buSzTx/>
              <a:buFont typeface="Arial" charset="0"/>
              <a:buChar char="•"/>
              <a:tabLst/>
              <a:defRPr/>
            </a:pPr>
            <a:r>
              <a:rPr lang="en-US" dirty="0" smtClean="0"/>
              <a:t>Activity generation to produce CloudTrail logs for analysis</a:t>
            </a:r>
          </a:p>
          <a:p>
            <a:pPr marL="228600" marR="0" lvl="0" indent="-228600" defTabSz="914400" eaLnBrk="1" fontAlgn="auto" latinLnBrk="0" hangingPunct="1">
              <a:lnSpc>
                <a:spcPct val="100000"/>
              </a:lnSpc>
              <a:spcBef>
                <a:spcPts val="0"/>
              </a:spcBef>
              <a:spcAft>
                <a:spcPts val="0"/>
              </a:spcAft>
              <a:buClrTx/>
              <a:buSzTx/>
              <a:buFontTx/>
              <a:buNone/>
              <a:tabLst/>
              <a:defRPr/>
            </a:pPr>
            <a:endParaRPr lang="en-US" dirty="0" smtClean="0"/>
          </a:p>
          <a:p>
            <a:pPr marL="228600" marR="0" lvl="0" indent="-228600" defTabSz="914400" eaLnBrk="1" fontAlgn="auto" latinLnBrk="0" hangingPunct="1">
              <a:lnSpc>
                <a:spcPct val="100000"/>
              </a:lnSpc>
              <a:spcBef>
                <a:spcPts val="0"/>
              </a:spcBef>
              <a:spcAft>
                <a:spcPts val="0"/>
              </a:spcAft>
              <a:buClrTx/>
              <a:buSzTx/>
              <a:buFontTx/>
              <a:buNone/>
              <a:tabLst/>
              <a:defRPr/>
            </a:pPr>
            <a:r>
              <a:rPr lang="en-US" dirty="0" smtClean="0"/>
              <a:t>The events take a bit of time to be created and show up in CloudTrail (~5 mins)</a:t>
            </a:r>
          </a:p>
          <a:p>
            <a:pPr marL="228600" marR="0" lvl="0" indent="-228600" defTabSz="914400" eaLnBrk="1" fontAlgn="auto" latinLnBrk="0" hangingPunct="1">
              <a:lnSpc>
                <a:spcPct val="100000"/>
              </a:lnSpc>
              <a:spcBef>
                <a:spcPts val="0"/>
              </a:spcBef>
              <a:spcAft>
                <a:spcPts val="0"/>
              </a:spcAft>
              <a:buClrTx/>
              <a:buSzTx/>
              <a:buFontTx/>
              <a:buNone/>
              <a:tabLst/>
              <a:defRPr/>
            </a:pPr>
            <a:endParaRPr lang="en-US" dirty="0"/>
          </a:p>
          <a:p>
            <a:pPr marL="228600" marR="0" lvl="0" indent="-228600" defTabSz="914400" eaLnBrk="1" fontAlgn="auto" latinLnBrk="0" hangingPunct="1">
              <a:lnSpc>
                <a:spcPct val="100000"/>
              </a:lnSpc>
              <a:spcBef>
                <a:spcPts val="0"/>
              </a:spcBef>
              <a:spcAft>
                <a:spcPts val="0"/>
              </a:spcAft>
              <a:buClrTx/>
              <a:buSzTx/>
              <a:buFontTx/>
              <a:buNone/>
              <a:tabLst/>
              <a:defRPr/>
            </a:pPr>
            <a:r>
              <a:rPr lang="en-US" dirty="0" smtClean="0"/>
              <a:t>Therefore, we will run the CloudFormation template now so the logs will be ready later </a:t>
            </a:r>
            <a:r>
              <a:rPr lang="en-US" dirty="0" smtClean="0">
                <a:sym typeface="Wingdings"/>
              </a:rPr>
              <a:t></a:t>
            </a:r>
            <a:endParaRPr lang="en-US" dirty="0">
              <a:sym typeface="Wingdings"/>
            </a:endParaRPr>
          </a:p>
          <a:p>
            <a:pPr marL="228600" marR="0" lvl="0" indent="-228600" defTabSz="914400" eaLnBrk="1" fontAlgn="auto" latinLnBrk="0" hangingPunct="1">
              <a:lnSpc>
                <a:spcPct val="100000"/>
              </a:lnSpc>
              <a:spcBef>
                <a:spcPts val="0"/>
              </a:spcBef>
              <a:spcAft>
                <a:spcPts val="0"/>
              </a:spcAft>
              <a:buClrTx/>
              <a:buSzTx/>
              <a:buFontTx/>
              <a:buNone/>
              <a:tabLst/>
              <a:defRPr/>
            </a:pPr>
            <a:endParaRPr lang="en-US" dirty="0"/>
          </a:p>
          <a:p>
            <a:pPr marR="0" lvl="0" defTabSz="914400" eaLnBrk="1" fontAlgn="auto" latinLnBrk="0" hangingPunct="1">
              <a:lnSpc>
                <a:spcPct val="100000"/>
              </a:lnSpc>
              <a:spcBef>
                <a:spcPts val="0"/>
              </a:spcBef>
              <a:spcAft>
                <a:spcPts val="0"/>
              </a:spcAft>
              <a:buClrTx/>
              <a:buSzTx/>
              <a:tabLst/>
              <a:defRPr/>
            </a:pPr>
            <a:r>
              <a:rPr lang="en-US" dirty="0" smtClean="0">
                <a:solidFill>
                  <a:schemeClr val="accent1"/>
                </a:solidFill>
              </a:rPr>
              <a:t>Please browse to the following URI for CloudFormation stack creation:</a:t>
            </a:r>
          </a:p>
          <a:p>
            <a:pPr marR="0" lvl="0" defTabSz="914400" eaLnBrk="1" fontAlgn="auto" latinLnBrk="0" hangingPunct="1">
              <a:lnSpc>
                <a:spcPct val="100000"/>
              </a:lnSpc>
              <a:spcBef>
                <a:spcPts val="0"/>
              </a:spcBef>
              <a:spcAft>
                <a:spcPts val="0"/>
              </a:spcAft>
              <a:buClrTx/>
              <a:buSzTx/>
              <a:tabLst/>
              <a:defRPr/>
            </a:pPr>
            <a:endParaRPr lang="en-US" dirty="0" smtClean="0">
              <a:solidFill>
                <a:schemeClr val="accent1"/>
              </a:solidFill>
            </a:endParaRPr>
          </a:p>
          <a:p>
            <a:pPr lvl="0" defTabSz="914400">
              <a:spcBef>
                <a:spcPts val="0"/>
              </a:spcBef>
              <a:defRPr/>
            </a:pPr>
            <a:r>
              <a:rPr lang="en-US" sz="1800" dirty="0">
                <a:solidFill>
                  <a:schemeClr val="accent5"/>
                </a:solidFill>
              </a:rPr>
              <a:t>amzn.to/sid341cfn</a:t>
            </a:r>
          </a:p>
          <a:p>
            <a:pPr lvl="0" defTabSz="914400">
              <a:spcBef>
                <a:spcPts val="0"/>
              </a:spcBef>
              <a:defRPr/>
            </a:pPr>
            <a:endParaRPr lang="en-US" dirty="0" smtClean="0">
              <a:solidFill>
                <a:schemeClr val="accent1"/>
              </a:solidFill>
            </a:endParaRPr>
          </a:p>
          <a:p>
            <a:pPr lvl="0" defTabSz="914400">
              <a:spcBef>
                <a:spcPts val="0"/>
              </a:spcBef>
              <a:defRPr/>
            </a:pPr>
            <a:endParaRPr lang="en-US" dirty="0" smtClean="0">
              <a:solidFill>
                <a:schemeClr val="accent1"/>
              </a:solidFill>
            </a:endParaRPr>
          </a:p>
          <a:p>
            <a:pPr lvl="0" defTabSz="914400">
              <a:spcBef>
                <a:spcPts val="0"/>
              </a:spcBef>
              <a:defRPr/>
            </a:pPr>
            <a:r>
              <a:rPr lang="en-US" dirty="0" smtClean="0"/>
              <a:t>Code repository URL: </a:t>
            </a:r>
            <a:r>
              <a:rPr lang="en-US" dirty="0">
                <a:solidFill>
                  <a:schemeClr val="accent5"/>
                </a:solidFill>
              </a:rPr>
              <a:t>amzn.to/sid341repo</a:t>
            </a:r>
          </a:p>
          <a:p>
            <a:pPr marR="0" lvl="0" defTabSz="914400" eaLnBrk="1" fontAlgn="auto" latinLnBrk="0" hangingPunct="1">
              <a:lnSpc>
                <a:spcPct val="100000"/>
              </a:lnSpc>
              <a:spcBef>
                <a:spcPts val="0"/>
              </a:spcBef>
              <a:spcAft>
                <a:spcPts val="0"/>
              </a:spcAft>
              <a:buClrTx/>
              <a:buSzTx/>
              <a:tabLst/>
              <a:defRPr/>
            </a:pPr>
            <a:endParaRPr lang="en-US" dirty="0" smtClean="0"/>
          </a:p>
        </p:txBody>
      </p:sp>
      <p:cxnSp>
        <p:nvCxnSpPr>
          <p:cNvPr id="4" name="Straight Connector 3"/>
          <p:cNvCxnSpPr/>
          <p:nvPr/>
        </p:nvCxnSpPr>
        <p:spPr>
          <a:xfrm>
            <a:off x="434340" y="2768730"/>
            <a:ext cx="7772400" cy="0"/>
          </a:xfrm>
          <a:prstGeom prst="line">
            <a:avLst/>
          </a:prstGeom>
          <a:ln w="31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1340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Hands-on: Automated detection</a:t>
            </a:r>
            <a:endParaRPr lang="en-US" dirty="0"/>
          </a:p>
        </p:txBody>
      </p:sp>
      <p:sp>
        <p:nvSpPr>
          <p:cNvPr id="3" name="Content Placeholder 2"/>
          <p:cNvSpPr>
            <a:spLocks noGrp="1"/>
          </p:cNvSpPr>
          <p:nvPr>
            <p:ph sz="quarter" idx="10"/>
          </p:nvPr>
        </p:nvSpPr>
        <p:spPr/>
        <p:txBody>
          <a:bodyPr/>
          <a:lstStyle/>
          <a:p>
            <a:pPr marL="228600" lvl="0" indent="-228600" defTabSz="914400">
              <a:spcBef>
                <a:spcPts val="0"/>
              </a:spcBef>
              <a:defRPr/>
            </a:pPr>
            <a:r>
              <a:rPr lang="en-US" dirty="0" smtClean="0"/>
              <a:t>You </a:t>
            </a:r>
            <a:r>
              <a:rPr lang="en-US" dirty="0"/>
              <a:t>have been asked by your security operations team to create an automated solution to analyze </a:t>
            </a:r>
            <a:endParaRPr lang="en-US" dirty="0" smtClean="0"/>
          </a:p>
          <a:p>
            <a:pPr marL="228600" lvl="0" indent="-228600" defTabSz="914400">
              <a:spcBef>
                <a:spcPts val="0"/>
              </a:spcBef>
              <a:defRPr/>
            </a:pPr>
            <a:r>
              <a:rPr lang="en-US" dirty="0" smtClean="0"/>
              <a:t>CloudTrail logs in an AWS account where some evil shenanigans may be occurring</a:t>
            </a:r>
          </a:p>
          <a:p>
            <a:pPr marL="228600" lvl="0" indent="-228600" defTabSz="914400">
              <a:spcBef>
                <a:spcPts val="0"/>
              </a:spcBef>
              <a:defRPr/>
            </a:pPr>
            <a:endParaRPr lang="en-US" dirty="0" smtClean="0"/>
          </a:p>
          <a:p>
            <a:pPr marL="228600" lvl="0" indent="-228600" defTabSz="914400">
              <a:spcBef>
                <a:spcPts val="0"/>
              </a:spcBef>
              <a:defRPr/>
            </a:pPr>
            <a:r>
              <a:rPr lang="en-US" dirty="0"/>
              <a:t>Your mission, should you choose to accept it, is to build a simple detection engine to </a:t>
            </a:r>
            <a:r>
              <a:rPr lang="en-US" dirty="0" smtClean="0"/>
              <a:t>automatically</a:t>
            </a:r>
          </a:p>
          <a:p>
            <a:pPr marL="228600" lvl="0" indent="-228600" defTabSz="914400">
              <a:spcBef>
                <a:spcPts val="0"/>
              </a:spcBef>
              <a:defRPr/>
            </a:pPr>
            <a:r>
              <a:rPr lang="en-US" dirty="0"/>
              <a:t>i</a:t>
            </a:r>
            <a:r>
              <a:rPr lang="en-US" dirty="0" smtClean="0"/>
              <a:t>ngest and analyze CloudTrail logs for indicators of suspicious activity</a:t>
            </a:r>
          </a:p>
        </p:txBody>
      </p:sp>
    </p:spTree>
    <p:extLst>
      <p:ext uri="{BB962C8B-B14F-4D97-AF65-F5344CB8AC3E}">
        <p14:creationId xmlns:p14="http://schemas.microsoft.com/office/powerpoint/2010/main" val="18404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3000"/>
                                        <p:tgtEl>
                                          <p:spTgt spid="3">
                                            <p:txEl>
                                              <p:pRg st="0" end="0"/>
                                            </p:txEl>
                                          </p:spTgt>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Right)">
                                      <p:cBhvr>
                                        <p:cTn id="10" dur="3000"/>
                                        <p:tgtEl>
                                          <p:spTgt spid="3">
                                            <p:txEl>
                                              <p:pRg st="1" end="1"/>
                                            </p:txEl>
                                          </p:spTgt>
                                        </p:tgtEl>
                                      </p:cBhvr>
                                    </p:animEffect>
                                  </p:childTnLst>
                                </p:cTn>
                              </p:par>
                            </p:childTnLst>
                          </p:cTn>
                        </p:par>
                        <p:par>
                          <p:cTn id="11" fill="hold">
                            <p:stCondLst>
                              <p:cond delay="3000"/>
                            </p:stCondLst>
                            <p:childTnLst>
                              <p:par>
                                <p:cTn id="12" presetID="18" presetClass="entr" presetSubtype="6" fill="hold" grpId="0"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strips(downRight)">
                                      <p:cBhvr>
                                        <p:cTn id="14" dur="4000"/>
                                        <p:tgtEl>
                                          <p:spTgt spid="3">
                                            <p:txEl>
                                              <p:pRg st="3" end="3"/>
                                            </p:txEl>
                                          </p:spTgt>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Right)">
                                      <p:cBhvr>
                                        <p:cTn id="17" dur="3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Hands-on: Automated detection</a:t>
            </a:r>
            <a:endParaRPr lang="en-US" dirty="0"/>
          </a:p>
        </p:txBody>
      </p:sp>
      <p:sp>
        <p:nvSpPr>
          <p:cNvPr id="3" name="Content Placeholder 2"/>
          <p:cNvSpPr>
            <a:spLocks noGrp="1"/>
          </p:cNvSpPr>
          <p:nvPr>
            <p:ph sz="quarter" idx="10"/>
          </p:nvPr>
        </p:nvSpPr>
        <p:spPr/>
        <p:txBody>
          <a:bodyPr/>
          <a:lstStyle/>
          <a:p>
            <a:pPr marL="228600" marR="0" lvl="0" indent="-228600" defTabSz="914400" eaLnBrk="1" fontAlgn="auto" latinLnBrk="0" hangingPunct="1">
              <a:lnSpc>
                <a:spcPct val="100000"/>
              </a:lnSpc>
              <a:spcBef>
                <a:spcPts val="0"/>
              </a:spcBef>
              <a:spcAft>
                <a:spcPts val="0"/>
              </a:spcAft>
              <a:buClrTx/>
              <a:buSzTx/>
              <a:buFontTx/>
              <a:buNone/>
              <a:tabLst/>
              <a:defRPr/>
            </a:pPr>
            <a:r>
              <a:rPr lang="en-US" dirty="0" smtClean="0"/>
              <a:t>We will use an AWS Lambda function and a CloudWatch alarm to accomplish this. You will add code</a:t>
            </a:r>
          </a:p>
          <a:p>
            <a:pPr marL="228600" marR="0" lvl="0" indent="-228600" defTabSz="914400" eaLnBrk="1" fontAlgn="auto" latinLnBrk="0" hangingPunct="1">
              <a:lnSpc>
                <a:spcPct val="100000"/>
              </a:lnSpc>
              <a:spcBef>
                <a:spcPts val="0"/>
              </a:spcBef>
              <a:spcAft>
                <a:spcPts val="0"/>
              </a:spcAft>
              <a:buClrTx/>
              <a:buSzTx/>
              <a:buFontTx/>
              <a:buNone/>
              <a:tabLst/>
              <a:defRPr/>
            </a:pPr>
            <a:r>
              <a:rPr lang="en-US" dirty="0" smtClean="0"/>
              <a:t>to the Lambda function to check for, and alarm on, a few specific types of potentially suspicious activity.</a:t>
            </a:r>
          </a:p>
          <a:p>
            <a:pPr marL="228600" marR="0" lvl="0" indent="-228600" defTabSz="914400" eaLnBrk="1" fontAlgn="auto" latinLnBrk="0" hangingPunct="1">
              <a:lnSpc>
                <a:spcPct val="100000"/>
              </a:lnSpc>
              <a:spcBef>
                <a:spcPts val="0"/>
              </a:spcBef>
              <a:spcAft>
                <a:spcPts val="0"/>
              </a:spcAft>
              <a:buClrTx/>
              <a:buSzTx/>
              <a:buFontTx/>
              <a:buNone/>
              <a:tabLst/>
              <a:defRPr/>
            </a:pPr>
            <a:endParaRPr lang="en-US" dirty="0" smtClean="0"/>
          </a:p>
          <a:p>
            <a:pPr marL="228600" marR="0" lvl="0" indent="-228600" defTabSz="914400" eaLnBrk="1" fontAlgn="auto" latinLnBrk="0" hangingPunct="1">
              <a:lnSpc>
                <a:spcPct val="100000"/>
              </a:lnSpc>
              <a:spcBef>
                <a:spcPts val="0"/>
              </a:spcBef>
              <a:spcAft>
                <a:spcPts val="0"/>
              </a:spcAft>
              <a:buClrTx/>
              <a:buSzTx/>
              <a:buFontTx/>
              <a:buNone/>
              <a:tabLst/>
              <a:defRPr/>
            </a:pPr>
            <a:r>
              <a:rPr lang="en-US" dirty="0" smtClean="0"/>
              <a:t>The Lambda function already fetches and loads the CloudTrail log files, and passes each record</a:t>
            </a:r>
          </a:p>
          <a:p>
            <a:pPr marL="228600" marR="0" lvl="0" indent="-228600" defTabSz="914400" eaLnBrk="1" fontAlgn="auto" latinLnBrk="0" hangingPunct="1">
              <a:lnSpc>
                <a:spcPct val="100000"/>
              </a:lnSpc>
              <a:spcBef>
                <a:spcPts val="0"/>
              </a:spcBef>
              <a:spcAft>
                <a:spcPts val="0"/>
              </a:spcAft>
              <a:buClrTx/>
              <a:buSzTx/>
              <a:buFontTx/>
              <a:buNone/>
              <a:tabLst/>
              <a:defRPr/>
            </a:pPr>
            <a:r>
              <a:rPr lang="en-US" dirty="0" smtClean="0"/>
              <a:t>to analysis functions that you will be filling in</a:t>
            </a:r>
          </a:p>
          <a:p>
            <a:pPr marR="0" lvl="0" defTabSz="914400" eaLnBrk="1" fontAlgn="auto" latinLnBrk="0" hangingPunct="1">
              <a:lnSpc>
                <a:spcPct val="100000"/>
              </a:lnSpc>
              <a:spcBef>
                <a:spcPts val="0"/>
              </a:spcBef>
              <a:spcAft>
                <a:spcPts val="0"/>
              </a:spcAft>
              <a:buClrTx/>
              <a:buSzTx/>
              <a:tabLst/>
              <a:defRPr/>
            </a:pPr>
            <a:endParaRPr lang="en-US" dirty="0" smtClean="0"/>
          </a:p>
          <a:p>
            <a:pPr defTabSz="914400">
              <a:spcBef>
                <a:spcPts val="0"/>
              </a:spcBef>
              <a:defRPr/>
            </a:pPr>
            <a:r>
              <a:rPr lang="en-US" dirty="0"/>
              <a:t>The README file in the code repository contains detailed information on this </a:t>
            </a:r>
            <a:r>
              <a:rPr lang="en-US" dirty="0" smtClean="0"/>
              <a:t>exercise:</a:t>
            </a:r>
          </a:p>
          <a:p>
            <a:pPr lvl="0" defTabSz="914400">
              <a:spcBef>
                <a:spcPts val="0"/>
              </a:spcBef>
              <a:defRPr/>
            </a:pPr>
            <a:r>
              <a:rPr lang="en-US" dirty="0">
                <a:solidFill>
                  <a:schemeClr val="accent5"/>
                </a:solidFill>
              </a:rPr>
              <a:t>amzn.to/sid341repo</a:t>
            </a:r>
          </a:p>
          <a:p>
            <a:pPr defTabSz="914400">
              <a:spcBef>
                <a:spcPts val="0"/>
              </a:spcBef>
            </a:pPr>
            <a:endParaRPr lang="en-US" dirty="0" smtClean="0">
              <a:solidFill>
                <a:schemeClr val="accent1"/>
              </a:solidFill>
            </a:endParaRPr>
          </a:p>
          <a:p>
            <a:pPr lvl="0" defTabSz="914400">
              <a:spcBef>
                <a:spcPts val="0"/>
              </a:spcBef>
              <a:defRPr/>
            </a:pPr>
            <a:r>
              <a:rPr lang="en-US" dirty="0" smtClean="0">
                <a:solidFill>
                  <a:schemeClr val="accent1"/>
                </a:solidFill>
              </a:rPr>
              <a:t>We are here to help, </a:t>
            </a:r>
            <a:r>
              <a:rPr lang="en-US" dirty="0" smtClean="0">
                <a:solidFill>
                  <a:schemeClr val="accent1"/>
                </a:solidFill>
                <a:sym typeface="Wingdings"/>
              </a:rPr>
              <a:t>so please ask questions. Good luck!</a:t>
            </a:r>
            <a:endParaRPr lang="en-US" dirty="0">
              <a:solidFill>
                <a:schemeClr val="accent1"/>
              </a:solidFill>
            </a:endParaRPr>
          </a:p>
          <a:p>
            <a:pPr defTabSz="914400">
              <a:spcBef>
                <a:spcPts val="0"/>
              </a:spcBef>
            </a:pPr>
            <a:endParaRPr lang="en-US" dirty="0" smtClean="0">
              <a:solidFill>
                <a:schemeClr val="accent1"/>
              </a:solidFill>
            </a:endParaRPr>
          </a:p>
          <a:p>
            <a:pPr defTabSz="914400">
              <a:spcBef>
                <a:spcPts val="0"/>
              </a:spcBef>
            </a:pPr>
            <a:r>
              <a:rPr lang="en-US" dirty="0" smtClean="0"/>
              <a:t>High-level architecture:</a:t>
            </a:r>
            <a:endParaRPr lang="en-US" dirty="0"/>
          </a:p>
          <a:p>
            <a:pPr marL="228600" lvl="0" indent="-228600" defTabSz="914400">
              <a:spcBef>
                <a:spcPts val="0"/>
              </a:spcBef>
              <a:buFont typeface="Arial" charset="0"/>
              <a:buChar char="•"/>
              <a:defRPr/>
            </a:pPr>
            <a:endParaRPr lang="en-US" dirty="0"/>
          </a:p>
          <a:p>
            <a:pPr defTabSz="914400">
              <a:spcBef>
                <a:spcPts val="0"/>
              </a:spcBef>
            </a:pPr>
            <a:endParaRPr lang="en-US" dirty="0">
              <a:solidFill>
                <a:schemeClr val="accent1"/>
              </a:solidFill>
            </a:endParaRPr>
          </a:p>
        </p:txBody>
      </p:sp>
      <p:sp>
        <p:nvSpPr>
          <p:cNvPr id="5" name="TextBox 4"/>
          <p:cNvSpPr txBox="1"/>
          <p:nvPr/>
        </p:nvSpPr>
        <p:spPr>
          <a:xfrm>
            <a:off x="4929263" y="4079567"/>
            <a:ext cx="79060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Lambda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Function</a:t>
            </a:r>
            <a:endParaRPr kumimoji="0" lang="en-US" sz="12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endParaRPr>
          </a:p>
        </p:txBody>
      </p:sp>
      <p:cxnSp>
        <p:nvCxnSpPr>
          <p:cNvPr id="7" name="Straight Arrow Connector 6"/>
          <p:cNvCxnSpPr>
            <a:stCxn id="5" idx="3"/>
            <a:endCxn id="8" idx="1"/>
          </p:cNvCxnSpPr>
          <p:nvPr/>
        </p:nvCxnSpPr>
        <p:spPr>
          <a:xfrm flipV="1">
            <a:off x="5580384" y="3638736"/>
            <a:ext cx="1144416" cy="1103"/>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77419" y="4079499"/>
            <a:ext cx="103425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CloudWatch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Alarm</a:t>
            </a:r>
            <a:endParaRPr kumimoji="0" lang="en-US" sz="12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454" y="3322823"/>
            <a:ext cx="530352" cy="63642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696" y="3322830"/>
            <a:ext cx="621792" cy="644821"/>
          </a:xfrm>
          <a:prstGeom prst="rect">
            <a:avLst/>
          </a:prstGeom>
        </p:spPr>
      </p:pic>
      <p:cxnSp>
        <p:nvCxnSpPr>
          <p:cNvPr id="11" name="Straight Arrow Connector 10"/>
          <p:cNvCxnSpPr/>
          <p:nvPr/>
        </p:nvCxnSpPr>
        <p:spPr>
          <a:xfrm flipV="1">
            <a:off x="4017488" y="3642230"/>
            <a:ext cx="1094376" cy="3011"/>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318806" y="3641034"/>
            <a:ext cx="1076890" cy="4207"/>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603827" y="4080530"/>
            <a:ext cx="89960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CloudTrail</a:t>
            </a:r>
            <a:br>
              <a:rPr kumimoji="0" lang="en-US" sz="12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br>
            <a:r>
              <a:rPr kumimoji="0" lang="en-US" sz="12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Trail</a:t>
            </a:r>
            <a:endParaRPr kumimoji="0" lang="en-US" sz="12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endParaRPr>
          </a:p>
        </p:txBody>
      </p:sp>
      <p:sp>
        <p:nvSpPr>
          <p:cNvPr id="14" name="TextBox 13"/>
          <p:cNvSpPr txBox="1"/>
          <p:nvPr/>
        </p:nvSpPr>
        <p:spPr>
          <a:xfrm>
            <a:off x="3358333" y="4084867"/>
            <a:ext cx="65915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S3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Bucket</a:t>
            </a:r>
            <a:endParaRPr kumimoji="0" lang="en-US" sz="12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endParaRPr>
          </a:p>
        </p:txBody>
      </p:sp>
      <p:sp>
        <p:nvSpPr>
          <p:cNvPr id="15" name="TextBox 14"/>
          <p:cNvSpPr txBox="1"/>
          <p:nvPr/>
        </p:nvSpPr>
        <p:spPr>
          <a:xfrm>
            <a:off x="2354138" y="3216088"/>
            <a:ext cx="1079143"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CloudTrail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log file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(gzipped JSON)</a:t>
            </a:r>
            <a:endParaRPr kumimoji="0" lang="en-US" sz="10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endParaRPr>
          </a:p>
        </p:txBody>
      </p:sp>
      <p:sp>
        <p:nvSpPr>
          <p:cNvPr id="16" name="TextBox 15"/>
          <p:cNvSpPr txBox="1"/>
          <p:nvPr/>
        </p:nvSpPr>
        <p:spPr>
          <a:xfrm>
            <a:off x="3971028" y="3207904"/>
            <a:ext cx="1143263"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S3 “Put” event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n</a:t>
            </a:r>
            <a:r>
              <a:rPr kumimoji="0" lang="en-US" sz="10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otification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(bucket and key)</a:t>
            </a:r>
            <a:endParaRPr kumimoji="0" lang="en-US" sz="10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endParaRPr>
          </a:p>
        </p:txBody>
      </p:sp>
      <p:sp>
        <p:nvSpPr>
          <p:cNvPr id="17" name="TextBox 16"/>
          <p:cNvSpPr txBox="1"/>
          <p:nvPr/>
        </p:nvSpPr>
        <p:spPr>
          <a:xfrm>
            <a:off x="5575928" y="3196031"/>
            <a:ext cx="1154482"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Metric data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t</a:t>
            </a:r>
            <a:r>
              <a:rPr kumimoji="0" lang="en-US" sz="1000" b="0" i="0" u="none" strike="noStrike" kern="1200" cap="none" spc="0" normalizeH="0" baseline="0" noProof="0" dirty="0" smtClean="0">
                <a:ln>
                  <a:noFill/>
                </a:ln>
                <a:solidFill>
                  <a:srgbClr val="FFFFFF"/>
                </a:solidFill>
                <a:effectLst/>
                <a:uLnTx/>
                <a:uFillTx/>
                <a:latin typeface="Amazon Ember" charset="0"/>
                <a:ea typeface="Amazon Ember" charset="0"/>
                <a:cs typeface="Amazon Ember" charset="0"/>
              </a:rPr>
              <a:t>rigger an  alarm</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464" y="3320433"/>
            <a:ext cx="502920" cy="638812"/>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800" y="3320433"/>
            <a:ext cx="539496" cy="636605"/>
          </a:xfrm>
          <a:prstGeom prst="rect">
            <a:avLst/>
          </a:prstGeom>
        </p:spPr>
      </p:pic>
    </p:spTree>
    <p:extLst>
      <p:ext uri="{BB962C8B-B14F-4D97-AF65-F5344CB8AC3E}">
        <p14:creationId xmlns:p14="http://schemas.microsoft.com/office/powerpoint/2010/main" val="3170856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Automated detection</a:t>
            </a:r>
          </a:p>
        </p:txBody>
      </p:sp>
      <p:sp>
        <p:nvSpPr>
          <p:cNvPr id="6" name="Text Placeholder 5"/>
          <p:cNvSpPr>
            <a:spLocks noGrp="1"/>
          </p:cNvSpPr>
          <p:nvPr>
            <p:ph type="body" sz="quarter" idx="13"/>
          </p:nvPr>
        </p:nvSpPr>
        <p:spPr/>
        <p:txBody>
          <a:bodyPr/>
          <a:lstStyle/>
          <a:p>
            <a:r>
              <a:rPr lang="en-US" dirty="0"/>
              <a:t>Exercise debrief</a:t>
            </a:r>
          </a:p>
        </p:txBody>
      </p:sp>
    </p:spTree>
    <p:extLst>
      <p:ext uri="{BB962C8B-B14F-4D97-AF65-F5344CB8AC3E}">
        <p14:creationId xmlns:p14="http://schemas.microsoft.com/office/powerpoint/2010/main" val="1496101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AWS Security Services:</a:t>
            </a:r>
          </a:p>
          <a:p>
            <a:r>
              <a:rPr lang="en-US" dirty="0"/>
              <a:t>Amazon Macie and GuardDuty</a:t>
            </a:r>
          </a:p>
        </p:txBody>
      </p:sp>
    </p:spTree>
    <p:extLst>
      <p:ext uri="{BB962C8B-B14F-4D97-AF65-F5344CB8AC3E}">
        <p14:creationId xmlns:p14="http://schemas.microsoft.com/office/powerpoint/2010/main" val="2105297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407"/>
            <a:ext cx="5434585" cy="3227832"/>
          </a:xfrm>
        </p:spPr>
        <p:txBody>
          <a:bodyPr/>
          <a:lstStyle/>
          <a:p>
            <a:r>
              <a:rPr lang="en-US" dirty="0"/>
              <a:t>Amazon Macie is a security service that uses machine learning (ML)</a:t>
            </a:r>
          </a:p>
          <a:p>
            <a:endParaRPr lang="en-US" dirty="0"/>
          </a:p>
          <a:p>
            <a:r>
              <a:rPr lang="en-US" dirty="0"/>
              <a:t>Automatically discovers, classifies, and protects sensitive data in AWS</a:t>
            </a:r>
          </a:p>
          <a:p>
            <a:pPr marL="171450" indent="-171450">
              <a:buFont typeface="Arial" charset="0"/>
              <a:buChar char="•"/>
            </a:pPr>
            <a:r>
              <a:rPr lang="en-US" dirty="0"/>
              <a:t>Amazon S3 today</a:t>
            </a:r>
          </a:p>
          <a:p>
            <a:pPr marL="171450" indent="-171450">
              <a:buFont typeface="Arial" charset="0"/>
              <a:buChar char="•"/>
            </a:pPr>
            <a:r>
              <a:rPr lang="en-US" dirty="0"/>
              <a:t>More AWS data stores soon!</a:t>
            </a:r>
          </a:p>
          <a:p>
            <a:pPr marL="171450" indent="-171450">
              <a:buFont typeface="Arial" charset="0"/>
              <a:buChar char="•"/>
            </a:pPr>
            <a:endParaRPr lang="en-US" dirty="0"/>
          </a:p>
          <a:p>
            <a:r>
              <a:rPr lang="en-US" dirty="0"/>
              <a:t>Continuously monitors data-access activity for anomalies</a:t>
            </a:r>
          </a:p>
          <a:p>
            <a:endParaRPr lang="en-US" dirty="0"/>
          </a:p>
          <a:p>
            <a:r>
              <a:rPr lang="en-US" dirty="0"/>
              <a:t>Generates alerts when risk is detected</a:t>
            </a:r>
          </a:p>
          <a:p>
            <a:pPr marL="171450" indent="-171450">
              <a:buFont typeface="Arial" charset="0"/>
              <a:buChar char="•"/>
            </a:pPr>
            <a:r>
              <a:rPr lang="en-US" dirty="0"/>
              <a:t>Alerts can be sent to Amazon CloudWatch Events</a:t>
            </a:r>
          </a:p>
          <a:p>
            <a:pPr marL="171450" indent="-171450">
              <a:buFont typeface="Arial" charset="0"/>
              <a:buChar char="•"/>
            </a:pPr>
            <a:endParaRPr lang="en-US" dirty="0"/>
          </a:p>
        </p:txBody>
      </p:sp>
      <p:pic>
        <p:nvPicPr>
          <p:cNvPr id="4" name="Content Placeholder 3"/>
          <p:cNvPicPr>
            <a:picLocks noGrp="1" noChangeAspect="1"/>
          </p:cNvPicPr>
          <p:nvPr>
            <p:ph sz="quarter" idx="11"/>
          </p:nvPr>
        </p:nvPicPr>
        <p:blipFill>
          <a:blip r:embed="rId3"/>
          <a:stretch>
            <a:fillRect/>
          </a:stretch>
        </p:blipFill>
        <p:spPr>
          <a:xfrm>
            <a:off x="4604371" y="1933983"/>
            <a:ext cx="4201300" cy="2433361"/>
          </a:xfrm>
        </p:spPr>
      </p:pic>
      <p:sp>
        <p:nvSpPr>
          <p:cNvPr id="5" name="Title 4"/>
          <p:cNvSpPr>
            <a:spLocks noGrp="1"/>
          </p:cNvSpPr>
          <p:nvPr>
            <p:ph type="title"/>
          </p:nvPr>
        </p:nvSpPr>
        <p:spPr/>
        <p:txBody>
          <a:bodyPr/>
          <a:lstStyle/>
          <a:p>
            <a:r>
              <a:rPr lang="en-US" dirty="0"/>
              <a:t>Using Amazon Macie for detection</a:t>
            </a:r>
          </a:p>
        </p:txBody>
      </p:sp>
    </p:spTree>
    <p:extLst>
      <p:ext uri="{BB962C8B-B14F-4D97-AF65-F5344CB8AC3E}">
        <p14:creationId xmlns:p14="http://schemas.microsoft.com/office/powerpoint/2010/main" val="761252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Using Amazon GuardDuty for detection</a:t>
            </a:r>
          </a:p>
        </p:txBody>
      </p:sp>
      <p:sp>
        <p:nvSpPr>
          <p:cNvPr id="3" name="Content Placeholder 2"/>
          <p:cNvSpPr>
            <a:spLocks noGrp="1"/>
          </p:cNvSpPr>
          <p:nvPr>
            <p:ph sz="quarter" idx="10"/>
          </p:nvPr>
        </p:nvSpPr>
        <p:spPr/>
        <p:txBody>
          <a:bodyPr/>
          <a:lstStyle/>
          <a:p>
            <a:r>
              <a:rPr lang="en-US" dirty="0"/>
              <a:t>Amazon GuardDuty is a continuous security monitoring service</a:t>
            </a:r>
          </a:p>
          <a:p>
            <a:endParaRPr lang="en-US" dirty="0"/>
          </a:p>
          <a:p>
            <a:r>
              <a:rPr lang="en-US" dirty="0"/>
              <a:t>Analyzes and processes the following data sources:</a:t>
            </a:r>
          </a:p>
          <a:p>
            <a:pPr marL="171450" indent="-171450">
              <a:buFont typeface="Arial" charset="0"/>
              <a:buChar char="•"/>
            </a:pPr>
            <a:r>
              <a:rPr lang="en-US" dirty="0"/>
              <a:t>AWS CloudTrail logs</a:t>
            </a:r>
          </a:p>
          <a:p>
            <a:pPr marL="171450" indent="-171450">
              <a:buFont typeface="Arial" charset="0"/>
              <a:buChar char="•"/>
            </a:pPr>
            <a:r>
              <a:rPr lang="en-US" dirty="0"/>
              <a:t>Amazon Virtual Private Cloud (Amazon VPC) flow logs</a:t>
            </a:r>
          </a:p>
          <a:p>
            <a:endParaRPr lang="en-US" dirty="0"/>
          </a:p>
          <a:p>
            <a:r>
              <a:rPr lang="en-US" dirty="0"/>
              <a:t>Identifies unexpected and suspicious activity</a:t>
            </a:r>
          </a:p>
          <a:p>
            <a:pPr marL="171450" indent="-171450">
              <a:buFont typeface="Arial" charset="0"/>
              <a:buChar char="•"/>
            </a:pPr>
            <a:r>
              <a:rPr lang="en-US" dirty="0"/>
              <a:t>Escalations of privileges</a:t>
            </a:r>
          </a:p>
          <a:p>
            <a:pPr marL="171450" indent="-171450">
              <a:buFont typeface="Arial" charset="0"/>
              <a:buChar char="•"/>
            </a:pPr>
            <a:r>
              <a:rPr lang="en-US" dirty="0"/>
              <a:t>Uses of exposed credentials</a:t>
            </a:r>
          </a:p>
          <a:p>
            <a:pPr marL="171450" indent="-171450">
              <a:buFont typeface="Arial" charset="0"/>
              <a:buChar char="•"/>
            </a:pPr>
            <a:r>
              <a:rPr lang="en-US" dirty="0"/>
              <a:t>Communication with malicious IPs</a:t>
            </a:r>
          </a:p>
          <a:p>
            <a:pPr marL="171450" indent="-171450">
              <a:buFont typeface="Arial" charset="0"/>
              <a:buChar char="•"/>
            </a:pPr>
            <a:endParaRPr lang="en-US" dirty="0"/>
          </a:p>
          <a:p>
            <a:r>
              <a:rPr lang="en-US" dirty="0"/>
              <a:t>Produces findings that can be viewed in the GuardDuty console</a:t>
            </a:r>
          </a:p>
          <a:p>
            <a:pPr marL="171450" indent="-171450">
              <a:buFont typeface="Arial" charset="0"/>
              <a:buChar char="•"/>
            </a:pPr>
            <a:r>
              <a:rPr lang="en-US" dirty="0"/>
              <a:t>Alerts can be sent to Amazon CloudWatch Events</a:t>
            </a:r>
          </a:p>
          <a:p>
            <a:endParaRPr lang="en-US" dirty="0"/>
          </a:p>
        </p:txBody>
      </p:sp>
    </p:spTree>
    <p:extLst>
      <p:ext uri="{BB962C8B-B14F-4D97-AF65-F5344CB8AC3E}">
        <p14:creationId xmlns:p14="http://schemas.microsoft.com/office/powerpoint/2010/main" val="524132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AWS CloudTrail</a:t>
            </a:r>
          </a:p>
        </p:txBody>
      </p:sp>
    </p:spTree>
    <p:extLst>
      <p:ext uri="{BB962C8B-B14F-4D97-AF65-F5344CB8AC3E}">
        <p14:creationId xmlns:p14="http://schemas.microsoft.com/office/powerpoint/2010/main" val="868140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sz="quarter" idx="10"/>
          </p:nvPr>
        </p:nvSpPr>
        <p:spPr/>
        <p:txBody>
          <a:bodyPr/>
          <a:lstStyle/>
          <a:p>
            <a:r>
              <a:rPr lang="en-US" dirty="0"/>
              <a:t>Logging with AWS CloudTrail</a:t>
            </a:r>
          </a:p>
          <a:p>
            <a:pPr marL="171450" indent="-171450">
              <a:buFont typeface="Arial" charset="0"/>
              <a:buChar char="•"/>
            </a:pPr>
            <a:r>
              <a:rPr lang="en-US" dirty="0">
                <a:solidFill>
                  <a:schemeClr val="accent3"/>
                </a:solidFill>
              </a:rPr>
              <a:t>Hands-on exercise: </a:t>
            </a:r>
            <a:r>
              <a:rPr lang="en-US" dirty="0"/>
              <a:t>examining CloudTrail logs</a:t>
            </a:r>
          </a:p>
          <a:p>
            <a:pPr marL="171450" indent="-171450">
              <a:buFont typeface="Arial" charset="0"/>
              <a:buChar char="•"/>
            </a:pPr>
            <a:endParaRPr lang="en-US" dirty="0"/>
          </a:p>
          <a:p>
            <a:r>
              <a:rPr lang="en-US" dirty="0"/>
              <a:t>Using AWS Lambda for CloudTrail log analysis</a:t>
            </a:r>
          </a:p>
          <a:p>
            <a:pPr marL="171450" indent="-171450">
              <a:buFont typeface="Arial" charset="0"/>
              <a:buChar char="•"/>
            </a:pPr>
            <a:r>
              <a:rPr lang="en-US" dirty="0">
                <a:solidFill>
                  <a:schemeClr val="accent3"/>
                </a:solidFill>
              </a:rPr>
              <a:t>Hands-on exercise: </a:t>
            </a:r>
            <a:r>
              <a:rPr lang="en-US" dirty="0"/>
              <a:t>automating detection</a:t>
            </a:r>
          </a:p>
          <a:p>
            <a:pPr marL="171450" indent="-171450">
              <a:buFont typeface="Arial" charset="0"/>
              <a:buChar char="•"/>
            </a:pPr>
            <a:endParaRPr lang="en-US" dirty="0"/>
          </a:p>
          <a:p>
            <a:r>
              <a:rPr lang="en-US" dirty="0"/>
              <a:t>Simplifying detection with AWS security services</a:t>
            </a:r>
          </a:p>
        </p:txBody>
      </p:sp>
    </p:spTree>
    <p:extLst>
      <p:ext uri="{BB962C8B-B14F-4D97-AF65-F5344CB8AC3E}">
        <p14:creationId xmlns:p14="http://schemas.microsoft.com/office/powerpoint/2010/main" val="1785448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p:txBody>
          <a:bodyPr/>
          <a:lstStyle/>
          <a:p>
            <a:r>
              <a:rPr lang="en-US" dirty="0"/>
              <a:t>Thank you!</a:t>
            </a:r>
          </a:p>
        </p:txBody>
      </p:sp>
      <p:sp>
        <p:nvSpPr>
          <p:cNvPr id="16" name="Text Placeholder 15"/>
          <p:cNvSpPr>
            <a:spLocks noGrp="1"/>
          </p:cNvSpPr>
          <p:nvPr>
            <p:ph type="body" sz="quarter" idx="12"/>
          </p:nvPr>
        </p:nvSpPr>
        <p:spPr>
          <a:xfrm>
            <a:off x="929391" y="2953738"/>
            <a:ext cx="7306747" cy="246662"/>
          </a:xfrm>
        </p:spPr>
        <p:txBody>
          <a:bodyPr/>
          <a:lstStyle/>
          <a:p>
            <a:r>
              <a:rPr lang="en-US" dirty="0"/>
              <a:t>Your feedback on this workshop </a:t>
            </a:r>
            <a:br>
              <a:rPr lang="en-US" dirty="0"/>
            </a:br>
            <a:r>
              <a:rPr lang="en-US" dirty="0"/>
              <a:t>is very much appreciated!</a:t>
            </a:r>
          </a:p>
        </p:txBody>
      </p:sp>
      <p:sp>
        <p:nvSpPr>
          <p:cNvPr id="17" name="Text Placeholder 16"/>
          <p:cNvSpPr>
            <a:spLocks noGrp="1"/>
          </p:cNvSpPr>
          <p:nvPr>
            <p:ph type="body" sz="quarter" idx="13"/>
          </p:nvPr>
        </p:nvSpPr>
        <p:spPr/>
        <p:txBody>
          <a:bodyPr/>
          <a:lstStyle/>
          <a:p>
            <a:r>
              <a:rPr lang="en-US" b="1" dirty="0"/>
              <a:t>SID341</a:t>
            </a:r>
          </a:p>
        </p:txBody>
      </p:sp>
    </p:spTree>
    <p:extLst>
      <p:ext uri="{BB962C8B-B14F-4D97-AF65-F5344CB8AC3E}">
        <p14:creationId xmlns:p14="http://schemas.microsoft.com/office/powerpoint/2010/main" val="203241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Intro to AWS CloudTrail</a:t>
            </a:r>
          </a:p>
        </p:txBody>
      </p:sp>
      <p:sp>
        <p:nvSpPr>
          <p:cNvPr id="3" name="Content Placeholder 2"/>
          <p:cNvSpPr>
            <a:spLocks noGrp="1"/>
          </p:cNvSpPr>
          <p:nvPr>
            <p:ph sz="quarter" idx="10"/>
          </p:nvPr>
        </p:nvSpPr>
        <p:spPr/>
        <p:txBody>
          <a:bodyPr/>
          <a:lstStyle/>
          <a:p>
            <a:r>
              <a:rPr lang="en-US" dirty="0"/>
              <a:t>AWS CloudTrail logs activity for supported services to an AWS account</a:t>
            </a:r>
          </a:p>
          <a:p>
            <a:endParaRPr lang="en-US" dirty="0"/>
          </a:p>
          <a:p>
            <a:r>
              <a:rPr lang="en-US" dirty="0"/>
              <a:t>Example API events that are logged:</a:t>
            </a:r>
          </a:p>
          <a:p>
            <a:pPr marL="171450" indent="-171450">
              <a:buFont typeface="Arial" charset="0"/>
              <a:buChar char="•"/>
            </a:pPr>
            <a:r>
              <a:rPr lang="en-US" dirty="0"/>
              <a:t>iam:CreateUser</a:t>
            </a:r>
          </a:p>
          <a:p>
            <a:pPr marL="171450" indent="-171450">
              <a:buFont typeface="Arial" charset="0"/>
              <a:buChar char="•"/>
            </a:pPr>
            <a:r>
              <a:rPr lang="en-US" dirty="0"/>
              <a:t>s3:ListBucket</a:t>
            </a:r>
          </a:p>
          <a:p>
            <a:pPr marL="171450" indent="-171450">
              <a:buFont typeface="Arial" charset="0"/>
              <a:buChar char="•"/>
            </a:pPr>
            <a:endParaRPr lang="en-US" dirty="0"/>
          </a:p>
          <a:p>
            <a:r>
              <a:rPr lang="en-US" dirty="0"/>
              <a:t>CloudTrail is enabled by default on all AWS accounts (as of August 2017)</a:t>
            </a:r>
          </a:p>
          <a:p>
            <a:pPr marL="171450" indent="-171450">
              <a:buFont typeface="Arial" charset="0"/>
              <a:buChar char="•"/>
            </a:pPr>
            <a:r>
              <a:rPr lang="en-US" dirty="0"/>
              <a:t>Event history of create, modify, and delete operations for last seven days</a:t>
            </a:r>
          </a:p>
          <a:p>
            <a:pPr marL="171450" indent="-171450">
              <a:buFont typeface="Arial" charset="0"/>
              <a:buChar char="•"/>
            </a:pPr>
            <a:r>
              <a:rPr lang="en-US" dirty="0"/>
              <a:t>Viewable, searchable, and downloadable</a:t>
            </a:r>
          </a:p>
          <a:p>
            <a:pPr marL="171450" indent="-171450">
              <a:buFont typeface="Arial" charset="0"/>
              <a:buChar char="•"/>
            </a:pPr>
            <a:endParaRPr lang="en-US" dirty="0"/>
          </a:p>
          <a:p>
            <a:r>
              <a:rPr lang="en-US" dirty="0"/>
              <a:t>To access CloudTrail log files directly or for a longer time period, create a trail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220" y="978195"/>
            <a:ext cx="970280" cy="1164336"/>
          </a:xfrm>
          <a:prstGeom prst="rect">
            <a:avLst/>
          </a:prstGeom>
        </p:spPr>
      </p:pic>
    </p:spTree>
    <p:extLst>
      <p:ext uri="{BB962C8B-B14F-4D97-AF65-F5344CB8AC3E}">
        <p14:creationId xmlns:p14="http://schemas.microsoft.com/office/powerpoint/2010/main" val="614457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Trails in AWS CloudTrail</a:t>
            </a:r>
            <a:endParaRPr lang="en-US" dirty="0"/>
          </a:p>
        </p:txBody>
      </p:sp>
      <p:sp>
        <p:nvSpPr>
          <p:cNvPr id="3" name="Content Placeholder 2"/>
          <p:cNvSpPr>
            <a:spLocks noGrp="1"/>
          </p:cNvSpPr>
          <p:nvPr>
            <p:ph sz="quarter" idx="10"/>
          </p:nvPr>
        </p:nvSpPr>
        <p:spPr/>
        <p:txBody>
          <a:bodyPr/>
          <a:lstStyle/>
          <a:p>
            <a:r>
              <a:rPr lang="en-US" dirty="0" smtClean="0"/>
              <a:t>Log activity for a single AWS account for </a:t>
            </a:r>
            <a:r>
              <a:rPr lang="en-US" dirty="0"/>
              <a:t>a single region or all </a:t>
            </a:r>
            <a:r>
              <a:rPr lang="en-US" dirty="0" smtClean="0"/>
              <a:t>regions</a:t>
            </a:r>
          </a:p>
          <a:p>
            <a:endParaRPr lang="en-US" dirty="0"/>
          </a:p>
          <a:p>
            <a:r>
              <a:rPr lang="en-US" dirty="0" smtClean="0"/>
              <a:t>Logs are generally delivered to files in a user-defined Amazon S3 bucket</a:t>
            </a:r>
          </a:p>
          <a:p>
            <a:pPr marL="171450" indent="-171450">
              <a:buFont typeface="Arial" charset="0"/>
              <a:buChar char="•"/>
            </a:pPr>
            <a:r>
              <a:rPr lang="en-US" dirty="0" smtClean="0"/>
              <a:t>Can also be delivered to CloudWatch Logs or CloudWatch </a:t>
            </a:r>
            <a:r>
              <a:rPr lang="en-US" dirty="0"/>
              <a:t>Events</a:t>
            </a:r>
            <a:endParaRPr lang="en-US" dirty="0" smtClean="0"/>
          </a:p>
          <a:p>
            <a:endParaRPr lang="en-US" dirty="0"/>
          </a:p>
          <a:p>
            <a:r>
              <a:rPr lang="en-US" dirty="0" smtClean="0"/>
              <a:t>Log files are published approximately every </a:t>
            </a:r>
            <a:r>
              <a:rPr lang="en-US" dirty="0"/>
              <a:t>5 </a:t>
            </a:r>
            <a:r>
              <a:rPr lang="en-US" dirty="0" smtClean="0"/>
              <a:t>minutes</a:t>
            </a:r>
            <a:endParaRPr lang="en-US" dirty="0"/>
          </a:p>
          <a:p>
            <a:endParaRPr lang="en-US" dirty="0" smtClean="0"/>
          </a:p>
          <a:p>
            <a:r>
              <a:rPr lang="en-US" dirty="0"/>
              <a:t>Log files </a:t>
            </a:r>
            <a:r>
              <a:rPr lang="en-US" dirty="0" smtClean="0"/>
              <a:t>can stay </a:t>
            </a:r>
            <a:r>
              <a:rPr lang="en-US" dirty="0"/>
              <a:t>in the S3 bucket for as long as you like</a:t>
            </a:r>
          </a:p>
          <a:p>
            <a:pPr marL="171450" indent="-171450">
              <a:buFont typeface="Arial" charset="0"/>
              <a:buChar char="•"/>
            </a:pPr>
            <a:r>
              <a:rPr lang="en-US" dirty="0" smtClean="0"/>
              <a:t>Indefinitely by default</a:t>
            </a:r>
          </a:p>
          <a:p>
            <a:pPr marL="171450" indent="-171450">
              <a:buFont typeface="Arial" charset="0"/>
              <a:buChar char="•"/>
            </a:pPr>
            <a:r>
              <a:rPr lang="en-US" dirty="0" smtClean="0"/>
              <a:t>Can </a:t>
            </a:r>
            <a:r>
              <a:rPr lang="en-US" dirty="0"/>
              <a:t>use S3 bucket lifecycle </a:t>
            </a:r>
            <a:r>
              <a:rPr lang="en-US" dirty="0" smtClean="0"/>
              <a:t>policies to configure retention</a:t>
            </a:r>
            <a:endParaRPr lang="en-US" dirty="0"/>
          </a:p>
          <a:p>
            <a:endParaRPr lang="en-US" dirty="0"/>
          </a:p>
          <a:p>
            <a:r>
              <a:rPr lang="en-US" dirty="0" smtClean="0"/>
              <a:t>Optional logging </a:t>
            </a:r>
            <a:r>
              <a:rPr lang="en-US" dirty="0"/>
              <a:t>of data-level events for Amazon S3 </a:t>
            </a:r>
            <a:r>
              <a:rPr lang="en-US" dirty="0" smtClean="0"/>
              <a:t>objects</a:t>
            </a:r>
          </a:p>
          <a:p>
            <a:pPr marL="171450" indent="-171450">
              <a:buFont typeface="Arial" charset="0"/>
              <a:buChar char="•"/>
            </a:pPr>
            <a:r>
              <a:rPr lang="en-US" dirty="0" smtClean="0"/>
              <a:t>Events such as s3:GetObject or s3:PutObject</a:t>
            </a:r>
          </a:p>
        </p:txBody>
      </p:sp>
    </p:spTree>
    <p:extLst>
      <p:ext uri="{BB962C8B-B14F-4D97-AF65-F5344CB8AC3E}">
        <p14:creationId xmlns:p14="http://schemas.microsoft.com/office/powerpoint/2010/main" val="3182648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AWS CloudTrail log files</a:t>
            </a:r>
          </a:p>
        </p:txBody>
      </p:sp>
      <p:sp>
        <p:nvSpPr>
          <p:cNvPr id="3" name="Content Placeholder 2"/>
          <p:cNvSpPr>
            <a:spLocks noGrp="1"/>
          </p:cNvSpPr>
          <p:nvPr>
            <p:ph sz="quarter" idx="10"/>
          </p:nvPr>
        </p:nvSpPr>
        <p:spPr/>
        <p:txBody>
          <a:bodyPr/>
          <a:lstStyle/>
          <a:p>
            <a:r>
              <a:rPr lang="en-US" dirty="0"/>
              <a:t>Gzipped JSON files created in the Amazon S3 bucket containing records for one or more API events</a:t>
            </a:r>
          </a:p>
          <a:p>
            <a:endParaRPr lang="en-US" dirty="0"/>
          </a:p>
          <a:p>
            <a:r>
              <a:rPr lang="en-US" dirty="0"/>
              <a:t>Each CloudTrail log file covers an approximately five-minute time window</a:t>
            </a:r>
          </a:p>
          <a:p>
            <a:pPr marL="171450" indent="-171450">
              <a:buFont typeface="Arial" charset="0"/>
              <a:buChar char="•"/>
            </a:pPr>
            <a:endParaRPr lang="en-US" dirty="0"/>
          </a:p>
          <a:p>
            <a:r>
              <a:rPr lang="en-US" dirty="0"/>
              <a:t>Log files are encrypted by default</a:t>
            </a:r>
          </a:p>
          <a:p>
            <a:pPr marL="171450" indent="-171450">
              <a:buFont typeface="Arial" charset="0"/>
              <a:buChar char="•"/>
            </a:pPr>
            <a:r>
              <a:rPr lang="en-US" dirty="0"/>
              <a:t>Default is server-side encryption with Amazon S3-managed encryption keys (SSE-S3)</a:t>
            </a:r>
          </a:p>
          <a:p>
            <a:pPr marL="171450" indent="-171450">
              <a:buFont typeface="Arial" charset="0"/>
              <a:buChar char="•"/>
            </a:pPr>
            <a:r>
              <a:rPr lang="en-US" dirty="0"/>
              <a:t>Can configure encryption using AWS Key Management Service (AWS KMS)-managed keys (SSE-KMS)</a:t>
            </a:r>
          </a:p>
          <a:p>
            <a:endParaRPr lang="en-US" dirty="0"/>
          </a:p>
          <a:p>
            <a:r>
              <a:rPr lang="en-US" dirty="0"/>
              <a:t>Optional log file integrity validation using signed digest file containing log-file hashes</a:t>
            </a:r>
          </a:p>
          <a:p>
            <a:pPr marL="171450" indent="-171450">
              <a:buFont typeface="Arial" charset="0"/>
              <a:buChar char="•"/>
            </a:pPr>
            <a:r>
              <a:rPr lang="en-US" dirty="0"/>
              <a:t>Digest file contains hashes for previous one hour’s worth of log files</a:t>
            </a:r>
          </a:p>
          <a:p>
            <a:pPr marL="171450" indent="-171450">
              <a:buFont typeface="Arial" charset="0"/>
              <a:buChar char="•"/>
            </a:pPr>
            <a:endParaRPr lang="en-US" dirty="0"/>
          </a:p>
          <a:p>
            <a:pPr marL="171450" indent="-171450">
              <a:buFont typeface="Arial" charset="0"/>
              <a:buChar char="•"/>
            </a:pPr>
            <a:endParaRPr lang="en-US" dirty="0"/>
          </a:p>
          <a:p>
            <a:pPr marL="171450" indent="-171450">
              <a:buFont typeface="Arial" charset="0"/>
              <a:buChar char="•"/>
            </a:pPr>
            <a:endParaRPr lang="en-US" dirty="0"/>
          </a:p>
        </p:txBody>
      </p:sp>
    </p:spTree>
    <p:extLst>
      <p:ext uri="{BB962C8B-B14F-4D97-AF65-F5344CB8AC3E}">
        <p14:creationId xmlns:p14="http://schemas.microsoft.com/office/powerpoint/2010/main" val="1422424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AWS CloudTrail events</a:t>
            </a:r>
          </a:p>
        </p:txBody>
      </p:sp>
      <p:sp>
        <p:nvSpPr>
          <p:cNvPr id="3" name="Content Placeholder 2"/>
          <p:cNvSpPr>
            <a:spLocks noGrp="1"/>
          </p:cNvSpPr>
          <p:nvPr>
            <p:ph sz="quarter" idx="10"/>
          </p:nvPr>
        </p:nvSpPr>
        <p:spPr/>
        <p:txBody>
          <a:bodyPr/>
          <a:lstStyle/>
          <a:p>
            <a:r>
              <a:rPr lang="en-US" dirty="0"/>
              <a:t>Each record in a CloudTrail log file represents a single event</a:t>
            </a:r>
          </a:p>
          <a:p>
            <a:endParaRPr lang="en-US" dirty="0"/>
          </a:p>
          <a:p>
            <a:r>
              <a:rPr lang="en-US" dirty="0"/>
              <a:t>All records contain some common fields:</a:t>
            </a:r>
          </a:p>
          <a:p>
            <a:pPr marL="171450" indent="-171450">
              <a:buFont typeface="Arial" charset="0"/>
              <a:buChar char="•"/>
            </a:pPr>
            <a:r>
              <a:rPr lang="en-US" dirty="0"/>
              <a:t>Time stamp</a:t>
            </a:r>
          </a:p>
          <a:p>
            <a:pPr marL="171450" indent="-171450">
              <a:buFont typeface="Arial" charset="0"/>
              <a:buChar char="•"/>
            </a:pPr>
            <a:r>
              <a:rPr lang="en-US" dirty="0"/>
              <a:t>Region</a:t>
            </a:r>
          </a:p>
          <a:p>
            <a:pPr marL="171450" indent="-171450">
              <a:buFont typeface="Arial" charset="0"/>
              <a:buChar char="•"/>
            </a:pPr>
            <a:r>
              <a:rPr lang="en-US" dirty="0"/>
              <a:t>Event name (i.e., the API call)</a:t>
            </a:r>
          </a:p>
          <a:p>
            <a:pPr marL="171450" indent="-171450">
              <a:buFont typeface="Arial" charset="0"/>
              <a:buChar char="•"/>
            </a:pPr>
            <a:r>
              <a:rPr lang="en-US" dirty="0"/>
              <a:t>Event source (i.e., the service)</a:t>
            </a:r>
          </a:p>
          <a:p>
            <a:pPr marL="171450" indent="-171450">
              <a:buFont typeface="Arial" charset="0"/>
              <a:buChar char="•"/>
            </a:pPr>
            <a:r>
              <a:rPr lang="en-US" dirty="0"/>
              <a:t>Source IP address</a:t>
            </a:r>
          </a:p>
          <a:p>
            <a:pPr marL="171450" indent="-171450">
              <a:buFont typeface="Arial" charset="0"/>
              <a:buChar char="•"/>
            </a:pPr>
            <a:r>
              <a:rPr lang="en-US" dirty="0"/>
              <a:t>User identity</a:t>
            </a:r>
          </a:p>
          <a:p>
            <a:pPr marL="171450" indent="-171450">
              <a:buFont typeface="Arial" charset="0"/>
              <a:buChar char="•"/>
            </a:pPr>
            <a:endParaRPr lang="en-US" dirty="0"/>
          </a:p>
          <a:p>
            <a:r>
              <a:rPr lang="en-US" dirty="0"/>
              <a:t>Event-specific request and response parameters may also be included for some events</a:t>
            </a:r>
          </a:p>
          <a:p>
            <a:pPr marL="171450" indent="-171450">
              <a:buFont typeface="Arial" charset="0"/>
              <a:buChar char="•"/>
            </a:pPr>
            <a:endParaRPr lang="en-US" dirty="0"/>
          </a:p>
        </p:txBody>
      </p:sp>
    </p:spTree>
    <p:extLst>
      <p:ext uri="{BB962C8B-B14F-4D97-AF65-F5344CB8AC3E}">
        <p14:creationId xmlns:p14="http://schemas.microsoft.com/office/powerpoint/2010/main" val="209487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196"/>
            <a:ext cx="8449055" cy="3218900"/>
          </a:xfrm>
        </p:spPr>
        <p:txBody>
          <a:bodyPr/>
          <a:lstStyle/>
          <a:p>
            <a:r>
              <a:rPr lang="en-US" dirty="0"/>
              <a:t>{"Records": </a:t>
            </a:r>
            <a:r>
              <a:rPr lang="en-US" dirty="0" smtClean="0"/>
              <a:t>[{</a:t>
            </a:r>
          </a:p>
          <a:p>
            <a:r>
              <a:rPr lang="en-US" dirty="0"/>
              <a:t> </a:t>
            </a:r>
            <a:r>
              <a:rPr lang="en-US" dirty="0" smtClean="0"/>
              <a:t>   "</a:t>
            </a:r>
            <a:r>
              <a:rPr lang="en-US" dirty="0"/>
              <a:t>eventVersion": "1.0</a:t>
            </a:r>
            <a:r>
              <a:rPr lang="en-US" dirty="0" smtClean="0"/>
              <a:t>",</a:t>
            </a:r>
          </a:p>
          <a:p>
            <a:r>
              <a:rPr lang="en-US" dirty="0"/>
              <a:t> </a:t>
            </a:r>
            <a:r>
              <a:rPr lang="en-US" dirty="0" smtClean="0"/>
              <a:t>   "</a:t>
            </a:r>
            <a:r>
              <a:rPr lang="en-US" dirty="0"/>
              <a:t>userIdentity": </a:t>
            </a:r>
            <a:r>
              <a:rPr lang="en-US" dirty="0" smtClean="0"/>
              <a:t>{</a:t>
            </a:r>
          </a:p>
          <a:p>
            <a:r>
              <a:rPr lang="en-US" dirty="0"/>
              <a:t> </a:t>
            </a:r>
            <a:r>
              <a:rPr lang="en-US" dirty="0" smtClean="0"/>
              <a:t>       "</a:t>
            </a:r>
            <a:r>
              <a:rPr lang="en-US" dirty="0"/>
              <a:t>type": "IAMUser</a:t>
            </a:r>
            <a:r>
              <a:rPr lang="en-US" dirty="0" smtClean="0"/>
              <a:t>",</a:t>
            </a:r>
          </a:p>
          <a:p>
            <a:r>
              <a:rPr lang="en-US" dirty="0"/>
              <a:t> </a:t>
            </a:r>
            <a:r>
              <a:rPr lang="en-US" dirty="0" smtClean="0"/>
              <a:t>       "</a:t>
            </a:r>
            <a:r>
              <a:rPr lang="en-US" dirty="0"/>
              <a:t>principalId": </a:t>
            </a:r>
            <a:r>
              <a:rPr lang="en-US" dirty="0" smtClean="0"/>
              <a:t>"EX_PRINCIPAL_ID",</a:t>
            </a:r>
          </a:p>
          <a:p>
            <a:r>
              <a:rPr lang="en-US" dirty="0"/>
              <a:t> </a:t>
            </a:r>
            <a:r>
              <a:rPr lang="en-US" dirty="0" smtClean="0"/>
              <a:t>       "</a:t>
            </a:r>
            <a:r>
              <a:rPr lang="en-US" dirty="0"/>
              <a:t>arn": "arn:aws:iam</a:t>
            </a:r>
            <a:r>
              <a:rPr lang="en-US" dirty="0" smtClean="0"/>
              <a:t>::123456789012:user/Alice",</a:t>
            </a:r>
          </a:p>
          <a:p>
            <a:r>
              <a:rPr lang="en-US" dirty="0"/>
              <a:t> </a:t>
            </a:r>
            <a:r>
              <a:rPr lang="en-US" dirty="0" smtClean="0"/>
              <a:t>       "</a:t>
            </a:r>
            <a:r>
              <a:rPr lang="en-US" dirty="0"/>
              <a:t>accountId": "123456789012</a:t>
            </a:r>
            <a:r>
              <a:rPr lang="en-US" dirty="0" smtClean="0"/>
              <a:t>",</a:t>
            </a:r>
          </a:p>
          <a:p>
            <a:r>
              <a:rPr lang="en-US" dirty="0"/>
              <a:t> </a:t>
            </a:r>
            <a:r>
              <a:rPr lang="en-US" dirty="0" smtClean="0"/>
              <a:t>       "</a:t>
            </a:r>
            <a:r>
              <a:rPr lang="en-US" dirty="0"/>
              <a:t>accessKeyId": "EXAMPLE_KEY_ID</a:t>
            </a:r>
            <a:r>
              <a:rPr lang="en-US" dirty="0" smtClean="0"/>
              <a:t>",</a:t>
            </a:r>
          </a:p>
          <a:p>
            <a:r>
              <a:rPr lang="en-US" dirty="0"/>
              <a:t> </a:t>
            </a:r>
            <a:r>
              <a:rPr lang="en-US" dirty="0" smtClean="0"/>
              <a:t>       "</a:t>
            </a:r>
            <a:r>
              <a:rPr lang="en-US" dirty="0"/>
              <a:t>userName": </a:t>
            </a:r>
            <a:r>
              <a:rPr lang="en-US" dirty="0" smtClean="0"/>
              <a:t>"Alice”</a:t>
            </a:r>
          </a:p>
          <a:p>
            <a:r>
              <a:rPr lang="en-US" dirty="0"/>
              <a:t> </a:t>
            </a:r>
            <a:r>
              <a:rPr lang="en-US" dirty="0" smtClean="0"/>
              <a:t>   },</a:t>
            </a:r>
          </a:p>
          <a:p>
            <a:r>
              <a:rPr lang="en-US" dirty="0"/>
              <a:t> </a:t>
            </a:r>
            <a:r>
              <a:rPr lang="en-US" dirty="0" smtClean="0"/>
              <a:t>   "</a:t>
            </a:r>
            <a:r>
              <a:rPr lang="en-US" dirty="0"/>
              <a:t>eventTime": "</a:t>
            </a:r>
            <a:r>
              <a:rPr lang="en-US" dirty="0" smtClean="0"/>
              <a:t>2017-11-29T11:29:42Z",</a:t>
            </a:r>
          </a:p>
          <a:p>
            <a:r>
              <a:rPr lang="en-US" dirty="0"/>
              <a:t> </a:t>
            </a:r>
            <a:r>
              <a:rPr lang="en-US" dirty="0" smtClean="0"/>
              <a:t>   "</a:t>
            </a:r>
            <a:r>
              <a:rPr lang="en-US" dirty="0"/>
              <a:t>eventSource": "</a:t>
            </a:r>
            <a:r>
              <a:rPr lang="en-US" dirty="0" smtClean="0"/>
              <a:t>iam.amazonaws.com",</a:t>
            </a:r>
          </a:p>
          <a:p>
            <a:r>
              <a:rPr lang="en-US" dirty="0"/>
              <a:t> </a:t>
            </a:r>
            <a:r>
              <a:rPr lang="en-US" dirty="0" smtClean="0"/>
              <a:t>   "</a:t>
            </a:r>
            <a:r>
              <a:rPr lang="en-US" b="1" dirty="0"/>
              <a:t>eventName</a:t>
            </a:r>
            <a:r>
              <a:rPr lang="en-US" dirty="0"/>
              <a:t>": </a:t>
            </a:r>
            <a:r>
              <a:rPr lang="en-US" dirty="0" smtClean="0"/>
              <a:t>"</a:t>
            </a:r>
            <a:r>
              <a:rPr lang="en-US" b="1" dirty="0" smtClean="0"/>
              <a:t>CreateUser</a:t>
            </a:r>
            <a:r>
              <a:rPr lang="en-US" dirty="0" smtClean="0"/>
              <a:t>",</a:t>
            </a:r>
          </a:p>
          <a:p>
            <a:r>
              <a:rPr lang="en-US" dirty="0"/>
              <a:t> </a:t>
            </a:r>
            <a:r>
              <a:rPr lang="en-US" dirty="0" smtClean="0"/>
              <a:t>   "</a:t>
            </a:r>
            <a:r>
              <a:rPr lang="en-US" dirty="0"/>
              <a:t>awsRegion": "</a:t>
            </a:r>
            <a:r>
              <a:rPr lang="en-US" dirty="0" smtClean="0"/>
              <a:t>us-east-1",</a:t>
            </a:r>
          </a:p>
          <a:p>
            <a:r>
              <a:rPr lang="en-US" dirty="0"/>
              <a:t> </a:t>
            </a:r>
            <a:r>
              <a:rPr lang="en-US" dirty="0" smtClean="0"/>
              <a:t>   "</a:t>
            </a:r>
            <a:r>
              <a:rPr lang="en-US" dirty="0"/>
              <a:t>sourceIPAddress": "</a:t>
            </a:r>
            <a:r>
              <a:rPr lang="en-US" dirty="0" smtClean="0"/>
              <a:t>192.168.0.1",</a:t>
            </a:r>
          </a:p>
          <a:p>
            <a:r>
              <a:rPr lang="en-US" dirty="0"/>
              <a:t> </a:t>
            </a:r>
            <a:r>
              <a:rPr lang="en-US" dirty="0" smtClean="0"/>
              <a:t>   "</a:t>
            </a:r>
            <a:r>
              <a:rPr lang="en-US" dirty="0"/>
              <a:t>userAgent": "aws-cli/1.3.2 Python/2.7.5 Windows/7</a:t>
            </a:r>
            <a:r>
              <a:rPr lang="en-US" dirty="0" smtClean="0"/>
              <a:t>",</a:t>
            </a:r>
          </a:p>
          <a:p>
            <a:r>
              <a:rPr lang="en-US" dirty="0"/>
              <a:t> </a:t>
            </a:r>
            <a:r>
              <a:rPr lang="en-US" dirty="0" smtClean="0"/>
              <a:t>   "</a:t>
            </a:r>
            <a:r>
              <a:rPr lang="en-US" dirty="0"/>
              <a:t>requestParameters": </a:t>
            </a:r>
            <a:r>
              <a:rPr lang="en-US" dirty="0" smtClean="0"/>
              <a:t>{"</a:t>
            </a:r>
            <a:r>
              <a:rPr lang="en-US" dirty="0"/>
              <a:t>userName": </a:t>
            </a:r>
            <a:r>
              <a:rPr lang="en-US" dirty="0" smtClean="0"/>
              <a:t>"Bob”},</a:t>
            </a:r>
          </a:p>
          <a:p>
            <a:r>
              <a:rPr lang="en-US" dirty="0"/>
              <a:t> </a:t>
            </a:r>
            <a:r>
              <a:rPr lang="en-US" dirty="0" smtClean="0"/>
              <a:t>   "</a:t>
            </a:r>
            <a:r>
              <a:rPr lang="en-US" dirty="0"/>
              <a:t>responseElements": </a:t>
            </a:r>
            <a:r>
              <a:rPr lang="en-US" dirty="0" smtClean="0"/>
              <a:t>{"</a:t>
            </a:r>
            <a:r>
              <a:rPr lang="en-US" dirty="0"/>
              <a:t>user": </a:t>
            </a:r>
            <a:r>
              <a:rPr lang="en-US" dirty="0" smtClean="0"/>
              <a:t>{"</a:t>
            </a:r>
            <a:r>
              <a:rPr lang="en-US" dirty="0"/>
              <a:t>createDate": </a:t>
            </a:r>
            <a:r>
              <a:rPr lang="en-US" dirty="0" smtClean="0"/>
              <a:t>”Nov 29, 2017 11:29:42 AM", "</a:t>
            </a:r>
            <a:r>
              <a:rPr lang="en-US" dirty="0"/>
              <a:t>userName": </a:t>
            </a:r>
            <a:r>
              <a:rPr lang="en-US" dirty="0" smtClean="0"/>
              <a:t>"Bob",</a:t>
            </a:r>
          </a:p>
          <a:p>
            <a:r>
              <a:rPr lang="en-US" dirty="0"/>
              <a:t> </a:t>
            </a:r>
            <a:r>
              <a:rPr lang="en-US" dirty="0" smtClean="0"/>
              <a:t>       "</a:t>
            </a:r>
            <a:r>
              <a:rPr lang="en-US" dirty="0"/>
              <a:t>arn": "arn:aws:iam::123456789012:user/Bob", "path": "/", "userId": "EXAMPLEUSERID</a:t>
            </a:r>
            <a:r>
              <a:rPr lang="en-US" dirty="0" smtClean="0"/>
              <a:t>"}</a:t>
            </a:r>
          </a:p>
          <a:p>
            <a:r>
              <a:rPr lang="en-US" dirty="0"/>
              <a:t> </a:t>
            </a:r>
            <a:r>
              <a:rPr lang="en-US" dirty="0" smtClean="0"/>
              <a:t>   }</a:t>
            </a:r>
          </a:p>
          <a:p>
            <a:r>
              <a:rPr lang="en-US" dirty="0" smtClean="0"/>
              <a:t>}]}</a:t>
            </a:r>
          </a:p>
        </p:txBody>
      </p:sp>
      <p:sp>
        <p:nvSpPr>
          <p:cNvPr id="6" name="Title 5"/>
          <p:cNvSpPr>
            <a:spLocks noGrp="1"/>
          </p:cNvSpPr>
          <p:nvPr>
            <p:ph type="title"/>
          </p:nvPr>
        </p:nvSpPr>
        <p:spPr/>
        <p:txBody>
          <a:bodyPr/>
          <a:lstStyle/>
          <a:p>
            <a:r>
              <a:rPr lang="en-US" dirty="0"/>
              <a:t>What </a:t>
            </a:r>
            <a:r>
              <a:rPr lang="en-US" dirty="0" smtClean="0"/>
              <a:t>do </a:t>
            </a:r>
            <a:r>
              <a:rPr lang="en-US" dirty="0"/>
              <a:t>CloudTrail logs look like?</a:t>
            </a:r>
          </a:p>
        </p:txBody>
      </p:sp>
    </p:spTree>
    <p:extLst>
      <p:ext uri="{BB962C8B-B14F-4D97-AF65-F5344CB8AC3E}">
        <p14:creationId xmlns:p14="http://schemas.microsoft.com/office/powerpoint/2010/main" val="4289284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6615" y="978196"/>
            <a:ext cx="8449055" cy="3218900"/>
          </a:xfrm>
        </p:spPr>
        <p:txBody>
          <a:bodyPr/>
          <a:lstStyle/>
          <a:p>
            <a:r>
              <a:rPr lang="en-US" dirty="0"/>
              <a:t>{"Records": </a:t>
            </a:r>
            <a:r>
              <a:rPr lang="en-US" dirty="0" smtClean="0"/>
              <a:t>[{</a:t>
            </a:r>
          </a:p>
          <a:p>
            <a:r>
              <a:rPr lang="en-US" dirty="0"/>
              <a:t> </a:t>
            </a:r>
            <a:r>
              <a:rPr lang="en-US" dirty="0" smtClean="0"/>
              <a:t>   "</a:t>
            </a:r>
            <a:r>
              <a:rPr lang="en-US" dirty="0"/>
              <a:t>eventVersion": "1.0</a:t>
            </a:r>
            <a:r>
              <a:rPr lang="en-US" dirty="0" smtClean="0"/>
              <a:t>",</a:t>
            </a:r>
          </a:p>
          <a:p>
            <a:r>
              <a:rPr lang="en-US" dirty="0"/>
              <a:t> </a:t>
            </a:r>
            <a:r>
              <a:rPr lang="en-US" dirty="0" smtClean="0"/>
              <a:t>   "</a:t>
            </a:r>
            <a:r>
              <a:rPr lang="en-US" dirty="0"/>
              <a:t>userIdentity": </a:t>
            </a:r>
            <a:r>
              <a:rPr lang="en-US" dirty="0" smtClean="0"/>
              <a:t>{</a:t>
            </a:r>
          </a:p>
          <a:p>
            <a:r>
              <a:rPr lang="en-US" dirty="0"/>
              <a:t> </a:t>
            </a:r>
            <a:r>
              <a:rPr lang="en-US" dirty="0" smtClean="0"/>
              <a:t>       "</a:t>
            </a:r>
            <a:r>
              <a:rPr lang="en-US" dirty="0"/>
              <a:t>type": "IAMUser</a:t>
            </a:r>
            <a:r>
              <a:rPr lang="en-US" dirty="0" smtClean="0"/>
              <a:t>",</a:t>
            </a:r>
          </a:p>
          <a:p>
            <a:r>
              <a:rPr lang="en-US" dirty="0"/>
              <a:t> </a:t>
            </a:r>
            <a:r>
              <a:rPr lang="en-US" dirty="0" smtClean="0"/>
              <a:t>       "</a:t>
            </a:r>
            <a:r>
              <a:rPr lang="en-US" dirty="0"/>
              <a:t>principalId": </a:t>
            </a:r>
            <a:r>
              <a:rPr lang="en-US" dirty="0" smtClean="0"/>
              <a:t>"EX_PRINCIPAL_ID",</a:t>
            </a:r>
          </a:p>
          <a:p>
            <a:r>
              <a:rPr lang="en-US" dirty="0"/>
              <a:t> </a:t>
            </a:r>
            <a:r>
              <a:rPr lang="en-US" dirty="0" smtClean="0"/>
              <a:t>       "</a:t>
            </a:r>
            <a:r>
              <a:rPr lang="en-US" dirty="0"/>
              <a:t>arn": "arn:aws:iam</a:t>
            </a:r>
            <a:r>
              <a:rPr lang="en-US" dirty="0" smtClean="0"/>
              <a:t>::123456789012:user/Alice",</a:t>
            </a:r>
          </a:p>
          <a:p>
            <a:r>
              <a:rPr lang="en-US" dirty="0"/>
              <a:t> </a:t>
            </a:r>
            <a:r>
              <a:rPr lang="en-US" dirty="0" smtClean="0"/>
              <a:t>       "</a:t>
            </a:r>
            <a:r>
              <a:rPr lang="en-US" dirty="0"/>
              <a:t>accountId": "123456789012</a:t>
            </a:r>
            <a:r>
              <a:rPr lang="en-US" dirty="0" smtClean="0"/>
              <a:t>",</a:t>
            </a:r>
          </a:p>
          <a:p>
            <a:r>
              <a:rPr lang="en-US" dirty="0"/>
              <a:t> </a:t>
            </a:r>
            <a:r>
              <a:rPr lang="en-US" dirty="0" smtClean="0"/>
              <a:t>       "</a:t>
            </a:r>
            <a:r>
              <a:rPr lang="en-US" dirty="0"/>
              <a:t>accessKeyId": "EXAMPLE_KEY_ID</a:t>
            </a:r>
            <a:r>
              <a:rPr lang="en-US" dirty="0" smtClean="0"/>
              <a:t>",</a:t>
            </a:r>
          </a:p>
          <a:p>
            <a:r>
              <a:rPr lang="en-US" dirty="0"/>
              <a:t> </a:t>
            </a:r>
            <a:r>
              <a:rPr lang="en-US" dirty="0" smtClean="0"/>
              <a:t>       "</a:t>
            </a:r>
            <a:r>
              <a:rPr lang="en-US" dirty="0"/>
              <a:t>userName": </a:t>
            </a:r>
            <a:r>
              <a:rPr lang="en-US" dirty="0" smtClean="0"/>
              <a:t>"Alice”</a:t>
            </a:r>
          </a:p>
          <a:p>
            <a:r>
              <a:rPr lang="en-US" dirty="0"/>
              <a:t> </a:t>
            </a:r>
            <a:r>
              <a:rPr lang="en-US" dirty="0" smtClean="0"/>
              <a:t>   },</a:t>
            </a:r>
          </a:p>
          <a:p>
            <a:r>
              <a:rPr lang="en-US" dirty="0"/>
              <a:t> </a:t>
            </a:r>
            <a:r>
              <a:rPr lang="en-US" dirty="0" smtClean="0"/>
              <a:t>   </a:t>
            </a:r>
            <a:r>
              <a:rPr lang="en-US" dirty="0" smtClean="0">
                <a:solidFill>
                  <a:schemeClr val="accent6"/>
                </a:solidFill>
              </a:rPr>
              <a:t>"</a:t>
            </a:r>
            <a:r>
              <a:rPr lang="en-US" dirty="0">
                <a:solidFill>
                  <a:schemeClr val="accent6"/>
                </a:solidFill>
              </a:rPr>
              <a:t>eventTime": "</a:t>
            </a:r>
            <a:r>
              <a:rPr lang="en-US" dirty="0" smtClean="0">
                <a:solidFill>
                  <a:schemeClr val="accent6"/>
                </a:solidFill>
              </a:rPr>
              <a:t>2017-11-29T11:29:42Z",</a:t>
            </a:r>
          </a:p>
          <a:p>
            <a:r>
              <a:rPr lang="en-US" dirty="0"/>
              <a:t> </a:t>
            </a:r>
            <a:r>
              <a:rPr lang="en-US" dirty="0" smtClean="0"/>
              <a:t>   "</a:t>
            </a:r>
            <a:r>
              <a:rPr lang="en-US" dirty="0"/>
              <a:t>eventSource": "</a:t>
            </a:r>
            <a:r>
              <a:rPr lang="en-US" dirty="0" smtClean="0"/>
              <a:t>iam.amazonaws.com",</a:t>
            </a:r>
          </a:p>
          <a:p>
            <a:r>
              <a:rPr lang="en-US" dirty="0"/>
              <a:t> </a:t>
            </a:r>
            <a:r>
              <a:rPr lang="en-US" dirty="0" smtClean="0"/>
              <a:t>   "</a:t>
            </a:r>
            <a:r>
              <a:rPr lang="en-US" b="1" dirty="0"/>
              <a:t>eventName</a:t>
            </a:r>
            <a:r>
              <a:rPr lang="en-US" dirty="0"/>
              <a:t>": </a:t>
            </a:r>
            <a:r>
              <a:rPr lang="en-US" dirty="0" smtClean="0"/>
              <a:t>"</a:t>
            </a:r>
            <a:r>
              <a:rPr lang="en-US" b="1" dirty="0" smtClean="0"/>
              <a:t>CreateUser</a:t>
            </a:r>
            <a:r>
              <a:rPr lang="en-US" dirty="0" smtClean="0"/>
              <a:t>",</a:t>
            </a:r>
          </a:p>
          <a:p>
            <a:r>
              <a:rPr lang="en-US" dirty="0"/>
              <a:t> </a:t>
            </a:r>
            <a:r>
              <a:rPr lang="en-US" dirty="0" smtClean="0"/>
              <a:t>   "</a:t>
            </a:r>
            <a:r>
              <a:rPr lang="en-US" dirty="0"/>
              <a:t>awsRegion": "</a:t>
            </a:r>
            <a:r>
              <a:rPr lang="en-US" dirty="0" smtClean="0"/>
              <a:t>us-east-1",</a:t>
            </a:r>
          </a:p>
          <a:p>
            <a:r>
              <a:rPr lang="en-US" dirty="0"/>
              <a:t> </a:t>
            </a:r>
            <a:r>
              <a:rPr lang="en-US" dirty="0" smtClean="0"/>
              <a:t>   "</a:t>
            </a:r>
            <a:r>
              <a:rPr lang="en-US" dirty="0"/>
              <a:t>sourceIPAddress": "</a:t>
            </a:r>
            <a:r>
              <a:rPr lang="en-US" dirty="0" smtClean="0"/>
              <a:t>192.168.0.1",</a:t>
            </a:r>
          </a:p>
          <a:p>
            <a:r>
              <a:rPr lang="en-US" dirty="0"/>
              <a:t> </a:t>
            </a:r>
            <a:r>
              <a:rPr lang="en-US" dirty="0" smtClean="0"/>
              <a:t>   "</a:t>
            </a:r>
            <a:r>
              <a:rPr lang="en-US" dirty="0"/>
              <a:t>userAgent": "aws-cli/1.3.2 Python/2.7.5 Windows/7</a:t>
            </a:r>
            <a:r>
              <a:rPr lang="en-US" dirty="0" smtClean="0"/>
              <a:t>",</a:t>
            </a:r>
          </a:p>
          <a:p>
            <a:r>
              <a:rPr lang="en-US" dirty="0"/>
              <a:t> </a:t>
            </a:r>
            <a:r>
              <a:rPr lang="en-US" dirty="0" smtClean="0"/>
              <a:t>   "</a:t>
            </a:r>
            <a:r>
              <a:rPr lang="en-US" dirty="0"/>
              <a:t>requestParameters": </a:t>
            </a:r>
            <a:r>
              <a:rPr lang="en-US" dirty="0" smtClean="0"/>
              <a:t>{"</a:t>
            </a:r>
            <a:r>
              <a:rPr lang="en-US" dirty="0"/>
              <a:t>userName": </a:t>
            </a:r>
            <a:r>
              <a:rPr lang="en-US" dirty="0" smtClean="0"/>
              <a:t>"Bob”},</a:t>
            </a:r>
          </a:p>
          <a:p>
            <a:r>
              <a:rPr lang="en-US" dirty="0"/>
              <a:t> </a:t>
            </a:r>
            <a:r>
              <a:rPr lang="en-US" dirty="0" smtClean="0"/>
              <a:t>   "</a:t>
            </a:r>
            <a:r>
              <a:rPr lang="en-US" dirty="0"/>
              <a:t>responseElements": </a:t>
            </a:r>
            <a:r>
              <a:rPr lang="en-US" dirty="0" smtClean="0"/>
              <a:t>{"</a:t>
            </a:r>
            <a:r>
              <a:rPr lang="en-US" dirty="0"/>
              <a:t>user": </a:t>
            </a:r>
            <a:r>
              <a:rPr lang="en-US" dirty="0" smtClean="0"/>
              <a:t>{"</a:t>
            </a:r>
            <a:r>
              <a:rPr lang="en-US" dirty="0"/>
              <a:t>createDate": </a:t>
            </a:r>
            <a:r>
              <a:rPr lang="en-US" dirty="0" smtClean="0"/>
              <a:t>”Nov 29, 2017 11:29:42 AM", "</a:t>
            </a:r>
            <a:r>
              <a:rPr lang="en-US" dirty="0"/>
              <a:t>userName": </a:t>
            </a:r>
            <a:r>
              <a:rPr lang="en-US" dirty="0" smtClean="0"/>
              <a:t>"Bob",</a:t>
            </a:r>
          </a:p>
          <a:p>
            <a:r>
              <a:rPr lang="en-US" dirty="0"/>
              <a:t> </a:t>
            </a:r>
            <a:r>
              <a:rPr lang="en-US" dirty="0" smtClean="0"/>
              <a:t>       "</a:t>
            </a:r>
            <a:r>
              <a:rPr lang="en-US" dirty="0"/>
              <a:t>arn": "arn:aws:iam::123456789012:user/Bob", "path": "/", "userId": "EXAMPLEUSERID</a:t>
            </a:r>
            <a:r>
              <a:rPr lang="en-US" dirty="0" smtClean="0"/>
              <a:t>"}</a:t>
            </a:r>
          </a:p>
          <a:p>
            <a:r>
              <a:rPr lang="en-US" dirty="0"/>
              <a:t> </a:t>
            </a:r>
            <a:r>
              <a:rPr lang="en-US" dirty="0" smtClean="0"/>
              <a:t>   }</a:t>
            </a:r>
          </a:p>
          <a:p>
            <a:r>
              <a:rPr lang="en-US" dirty="0" smtClean="0"/>
              <a:t>}]}</a:t>
            </a:r>
          </a:p>
        </p:txBody>
      </p:sp>
      <p:sp>
        <p:nvSpPr>
          <p:cNvPr id="6" name="Title 5"/>
          <p:cNvSpPr>
            <a:spLocks noGrp="1"/>
          </p:cNvSpPr>
          <p:nvPr>
            <p:ph type="title"/>
          </p:nvPr>
        </p:nvSpPr>
        <p:spPr/>
        <p:txBody>
          <a:bodyPr/>
          <a:lstStyle/>
          <a:p>
            <a:r>
              <a:rPr lang="en-US" dirty="0"/>
              <a:t>What </a:t>
            </a:r>
            <a:r>
              <a:rPr lang="en-US" dirty="0" smtClean="0"/>
              <a:t>do </a:t>
            </a:r>
            <a:r>
              <a:rPr lang="en-US" dirty="0"/>
              <a:t>CloudTrail logs look like?</a:t>
            </a:r>
          </a:p>
        </p:txBody>
      </p:sp>
    </p:spTree>
    <p:extLst>
      <p:ext uri="{BB962C8B-B14F-4D97-AF65-F5344CB8AC3E}">
        <p14:creationId xmlns:p14="http://schemas.microsoft.com/office/powerpoint/2010/main" val="1620041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ckTemplate-AWS-ReInvent-Orange">
  <a:themeElements>
    <a:clrScheme name="Custom 1">
      <a:dk1>
        <a:srgbClr val="474746"/>
      </a:dk1>
      <a:lt1>
        <a:srgbClr val="FFFFFF"/>
      </a:lt1>
      <a:dk2>
        <a:srgbClr val="6D6E6D"/>
      </a:dk2>
      <a:lt2>
        <a:srgbClr val="F8F8F8"/>
      </a:lt2>
      <a:accent1>
        <a:srgbClr val="FF9600"/>
      </a:accent1>
      <a:accent2>
        <a:srgbClr val="00B9FF"/>
      </a:accent2>
      <a:accent3>
        <a:srgbClr val="69E319"/>
      </a:accent3>
      <a:accent4>
        <a:srgbClr val="8C3FFF"/>
      </a:accent4>
      <a:accent5>
        <a:srgbClr val="FF0080"/>
      </a:accent5>
      <a:accent6>
        <a:srgbClr val="999A98"/>
      </a:accent6>
      <a:hlink>
        <a:srgbClr val="00B8FE"/>
      </a:hlink>
      <a:folHlink>
        <a:srgbClr val="8B3EF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05B35A6-8B52-46A5-AE45-B98C6459DC10}">
  <ds:schemaRefs>
    <ds:schemaRef ds:uri="http://schemas.microsoft.com/sharepoint/v3/contenttype/forms"/>
  </ds:schemaRefs>
</ds:datastoreItem>
</file>

<file path=customXml/itemProps2.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597C89A-FD0C-431E-81F6-90225B937683}">
  <ds:schemaRefs>
    <ds:schemaRef ds:uri="http://purl.org/dc/elements/1.1/"/>
    <ds:schemaRef ds:uri="http://www.w3.org/XML/1998/namespace"/>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AWS-Deck-Template-Dark</Template>
  <TotalTime>5091</TotalTime>
  <Words>2449</Words>
  <Application>Microsoft Office PowerPoint</Application>
  <PresentationFormat>On-screen Show (16:9)</PresentationFormat>
  <Paragraphs>400</Paragraphs>
  <Slides>31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Amazon Ember</vt:lpstr>
      <vt:lpstr>Amazon Ember Light</vt:lpstr>
      <vt:lpstr>Arial</vt:lpstr>
      <vt:lpstr>Lucida Console</vt:lpstr>
      <vt:lpstr>Roboto Condensed</vt:lpstr>
      <vt:lpstr>Roboto Condensed Light</vt:lpstr>
      <vt:lpstr>Wingdings</vt:lpstr>
      <vt:lpstr>DeckTemplate-AWS-ReInvent-Orange</vt:lpstr>
      <vt:lpstr>PowerPoint Presentation</vt:lpstr>
      <vt:lpstr>What we will cover</vt:lpstr>
      <vt:lpstr>PowerPoint Presentation</vt:lpstr>
      <vt:lpstr>Intro to AWS CloudTrail</vt:lpstr>
      <vt:lpstr>Trails in AWS CloudTrail</vt:lpstr>
      <vt:lpstr>AWS CloudTrail log files</vt:lpstr>
      <vt:lpstr>AWS CloudTrail events</vt:lpstr>
      <vt:lpstr>What do CloudTrail logs look like?</vt:lpstr>
      <vt:lpstr>What do CloudTrail logs look like?</vt:lpstr>
      <vt:lpstr>What do CloudTrail logs look like?</vt:lpstr>
      <vt:lpstr>What do CloudTrail logs look like?</vt:lpstr>
      <vt:lpstr>What do CloudTrail logs look like?</vt:lpstr>
      <vt:lpstr>What do CloudTrail logs look like?</vt:lpstr>
      <vt:lpstr>What do CloudTrail logs look like?</vt:lpstr>
      <vt:lpstr>PowerPoint Presentation</vt:lpstr>
      <vt:lpstr>Hands-on: Examining CloudTrail logs</vt:lpstr>
      <vt:lpstr>PowerPoint Presentation</vt:lpstr>
      <vt:lpstr>PowerPoint Presentation</vt:lpstr>
      <vt:lpstr>Using AWS Lambda for detection</vt:lpstr>
      <vt:lpstr>Hello world handler in Python</vt:lpstr>
      <vt:lpstr>CloudTrail ingest handler in Python</vt:lpstr>
      <vt:lpstr>PowerPoint Presentation</vt:lpstr>
      <vt:lpstr>Hands-on exercise preparations</vt:lpstr>
      <vt:lpstr>Hands-on: Automated detection</vt:lpstr>
      <vt:lpstr>Hands-on: Automated detection</vt:lpstr>
      <vt:lpstr>PowerPoint Presentation</vt:lpstr>
      <vt:lpstr>PowerPoint Presentation</vt:lpstr>
      <vt:lpstr>Using Amazon Macie for detection</vt:lpstr>
      <vt:lpstr>Using Amazon GuardDuty for detection</vt:lpstr>
      <vt:lpstr>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User02</cp:lastModifiedBy>
  <cp:revision>244</cp:revision>
  <dcterms:created xsi:type="dcterms:W3CDTF">2016-10-31T14:45:46Z</dcterms:created>
  <dcterms:modified xsi:type="dcterms:W3CDTF">2017-11-30T03:38:11Z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