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sldIdLst>
    <p:sldId id="257" r:id="rId2"/>
    <p:sldId id="269" r:id="rId3"/>
    <p:sldId id="270" r:id="rId4"/>
    <p:sldId id="271" r:id="rId5"/>
    <p:sldId id="272" r:id="rId6"/>
    <p:sldId id="268" r:id="rId7"/>
    <p:sldId id="258" r:id="rId8"/>
    <p:sldId id="267" r:id="rId9"/>
    <p:sldId id="259" r:id="rId10"/>
    <p:sldId id="261" r:id="rId11"/>
    <p:sldId id="262" r:id="rId12"/>
    <p:sldId id="263" r:id="rId13"/>
    <p:sldId id="273" r:id="rId14"/>
    <p:sldId id="260" r:id="rId15"/>
    <p:sldId id="264" r:id="rId16"/>
    <p:sldId id="265" r:id="rId17"/>
    <p:sldId id="274"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79"/>
    <p:restoredTop sz="92326" autoAdjust="0"/>
  </p:normalViewPr>
  <p:slideViewPr>
    <p:cSldViewPr snapToGrid="0" snapToObjects="1">
      <p:cViewPr>
        <p:scale>
          <a:sx n="150" d="100"/>
          <a:sy n="150" d="100"/>
        </p:scale>
        <p:origin x="-864" y="-13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E5BD9-B680-7F4E-B772-AF429A5113A0}" type="datetimeFigureOut">
              <a:rPr lang="en-GB" smtClean="0"/>
              <a:t>04/10/2018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5B62B4-6CA9-AC4C-9BF5-4465F1117A66}" type="slidenum">
              <a:rPr lang="en-GB" smtClean="0"/>
              <a:t>‹#›</a:t>
            </a:fld>
            <a:endParaRPr lang="en-GB"/>
          </a:p>
        </p:txBody>
      </p:sp>
    </p:spTree>
    <p:extLst>
      <p:ext uri="{BB962C8B-B14F-4D97-AF65-F5344CB8AC3E}">
        <p14:creationId xmlns:p14="http://schemas.microsoft.com/office/powerpoint/2010/main" val="1450685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Small Dimension tables should be marked as `DISTSTYLE ALL`, which will cause them to be replicated to each physical node in the cluster.</a:t>
            </a:r>
          </a:p>
          <a:p>
            <a:endParaRPr lang="en-GB" dirty="0"/>
          </a:p>
          <a:p>
            <a:r>
              <a:rPr lang="en-GB" dirty="0"/>
              <a:t>2. Wherever possible, </a:t>
            </a:r>
            <a:r>
              <a:rPr lang="en-GB" dirty="0" err="1"/>
              <a:t>denormalise</a:t>
            </a:r>
            <a:r>
              <a:rPr lang="en-GB" dirty="0"/>
              <a:t> single dimension values onto the Fact table. An example of this would be a postal code, if you do not need to store any additional information about each postal code value. This would be in contrast to using an 'Address' Dimension.</a:t>
            </a:r>
          </a:p>
          <a:p>
            <a:endParaRPr lang="en-GB" dirty="0"/>
          </a:p>
          <a:p>
            <a:r>
              <a:rPr lang="en-GB" dirty="0"/>
              <a:t>3. Large Dimension tables are also marked as `DISTSTYLE ALL`.</a:t>
            </a:r>
          </a:p>
          <a:p>
            <a:endParaRPr lang="en-GB" dirty="0"/>
          </a:p>
          <a:p>
            <a:r>
              <a:rPr lang="en-GB" dirty="0"/>
              <a:t>4. Fact tables are marked as `DISTSTYLE EVEN`, which will cause data to be placed onto each [Slice](https://</a:t>
            </a:r>
            <a:r>
              <a:rPr lang="en-GB" dirty="0" err="1"/>
              <a:t>docs.aws.amazon.com</a:t>
            </a:r>
            <a:r>
              <a:rPr lang="en-GB" dirty="0"/>
              <a:t>/redshift/latest/dg/</a:t>
            </a:r>
            <a:r>
              <a:rPr lang="en-GB" dirty="0" err="1"/>
              <a:t>c_high_level_system_architecture.html</a:t>
            </a:r>
            <a:r>
              <a:rPr lang="en-GB" dirty="0"/>
              <a:t>) in the cluster evenly.</a:t>
            </a:r>
          </a:p>
        </p:txBody>
      </p:sp>
      <p:sp>
        <p:nvSpPr>
          <p:cNvPr id="4" name="Slide Number Placeholder 3"/>
          <p:cNvSpPr>
            <a:spLocks noGrp="1"/>
          </p:cNvSpPr>
          <p:nvPr>
            <p:ph type="sldNum" sz="quarter" idx="10"/>
          </p:nvPr>
        </p:nvSpPr>
        <p:spPr/>
        <p:txBody>
          <a:bodyPr/>
          <a:lstStyle/>
          <a:p>
            <a:fld id="{615B62B4-6CA9-AC4C-9BF5-4465F1117A66}" type="slidenum">
              <a:rPr lang="en-GB" smtClean="0"/>
              <a:t>2</a:t>
            </a:fld>
            <a:endParaRPr lang="en-GB"/>
          </a:p>
        </p:txBody>
      </p:sp>
    </p:spTree>
    <p:extLst>
      <p:ext uri="{BB962C8B-B14F-4D97-AF65-F5344CB8AC3E}">
        <p14:creationId xmlns:p14="http://schemas.microsoft.com/office/powerpoint/2010/main" val="1577419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In this architecture, we use the [public routing](../public-routing) model for network deployment</a:t>
            </a:r>
          </a:p>
          <a:p>
            <a:endParaRPr lang="en-GB" dirty="0"/>
          </a:p>
          <a:p>
            <a:r>
              <a:rPr lang="en-GB" dirty="0"/>
              <a:t>2. Redshift is deployed to a Public Subnet, and the Cluster Security Group is configured to [allow inbound connections from Kinesis Data Firehose](https://</a:t>
            </a:r>
            <a:r>
              <a:rPr lang="en-GB" dirty="0" err="1"/>
              <a:t>docs.aws.amazon.com</a:t>
            </a:r>
            <a:r>
              <a:rPr lang="en-GB" dirty="0"/>
              <a:t>/firehose/latest/dev/</a:t>
            </a:r>
            <a:r>
              <a:rPr lang="en-GB" dirty="0" err="1"/>
              <a:t>controlling-access.html#using-iam-rs</a:t>
            </a:r>
            <a:r>
              <a:rPr lang="en-GB" dirty="0"/>
              <a:t>)</a:t>
            </a:r>
          </a:p>
          <a:p>
            <a:endParaRPr lang="en-GB" dirty="0"/>
          </a:p>
          <a:p>
            <a:r>
              <a:rPr lang="en-GB" dirty="0"/>
              <a:t>3. A Delivery Stream is configured in Kinesis Data Firehose with a target of the Redshift cluster we want to load. In this configuration, we specify how frequently data loads should occur, and/or what the maximum size of loaded files should be. We can configure compression of the data files (recommended) as well as configure the encryption requirements for the data while it is in flight and when stored on Amazon S3. You can also [configure data transformations](https://</a:t>
            </a:r>
            <a:r>
              <a:rPr lang="en-GB" dirty="0" err="1"/>
              <a:t>docs.aws.amazon.com</a:t>
            </a:r>
            <a:r>
              <a:rPr lang="en-GB" dirty="0"/>
              <a:t>/firehose/latest/dev/data-</a:t>
            </a:r>
            <a:r>
              <a:rPr lang="en-GB" dirty="0" err="1"/>
              <a:t>transformation.html</a:t>
            </a:r>
            <a:r>
              <a:rPr lang="en-GB" dirty="0"/>
              <a:t>) to occur using AWS Lambda.</a:t>
            </a:r>
          </a:p>
          <a:p>
            <a:endParaRPr lang="en-GB" dirty="0"/>
          </a:p>
          <a:p>
            <a:r>
              <a:rPr lang="en-GB" dirty="0"/>
              <a:t>4. The Firehose Delivery Stream first stages load data to Amazon S3 in the format specified during configuration</a:t>
            </a:r>
          </a:p>
          <a:p>
            <a:endParaRPr lang="en-GB" dirty="0"/>
          </a:p>
          <a:p>
            <a:r>
              <a:rPr lang="en-GB" dirty="0"/>
              <a:t>5. Firehose then connects to the cluster, and issues the [COPY command](https://</a:t>
            </a:r>
            <a:r>
              <a:rPr lang="en-GB" dirty="0" err="1"/>
              <a:t>docs.aws.amazon.com</a:t>
            </a:r>
            <a:r>
              <a:rPr lang="en-GB" dirty="0"/>
              <a:t>/redshift/latest/dg/t_Loading-data-from-S3.html) using a Load Manifest, which causes the cluster to pull the data from Amazon S3 in an optimally parallel fashion.</a:t>
            </a:r>
          </a:p>
          <a:p>
            <a:endParaRPr lang="en-GB" dirty="0"/>
          </a:p>
          <a:p>
            <a:r>
              <a:rPr lang="en-GB" dirty="0"/>
              <a:t>6. If you want to load file based data, you can configure the [Kinesis Agent](https://</a:t>
            </a:r>
            <a:r>
              <a:rPr lang="en-GB" dirty="0" err="1"/>
              <a:t>github.com</a:t>
            </a:r>
            <a:r>
              <a:rPr lang="en-GB" dirty="0"/>
              <a:t>/</a:t>
            </a:r>
            <a:r>
              <a:rPr lang="en-GB" dirty="0" err="1"/>
              <a:t>awslabs</a:t>
            </a:r>
            <a:r>
              <a:rPr lang="en-GB" dirty="0"/>
              <a:t>/amazon-kinesis-agent) on hosts which contain files you want to load into Redshift. This configuration can also include [pre-processing rules](https://</a:t>
            </a:r>
            <a:r>
              <a:rPr lang="en-GB" dirty="0" err="1"/>
              <a:t>aws.amazon.com</a:t>
            </a:r>
            <a:r>
              <a:rPr lang="en-GB" dirty="0"/>
              <a:t>/blogs/</a:t>
            </a:r>
            <a:r>
              <a:rPr lang="en-GB" dirty="0" err="1"/>
              <a:t>aws</a:t>
            </a:r>
            <a:r>
              <a:rPr lang="en-GB" dirty="0"/>
              <a:t>/amazon-kinesis-agent-update-new-data-</a:t>
            </a:r>
            <a:r>
              <a:rPr lang="en-GB" dirty="0" err="1"/>
              <a:t>preprocessing</a:t>
            </a:r>
            <a:r>
              <a:rPr lang="en-GB" dirty="0"/>
              <a:t>-features) to standardize logfile lines into a loadable </a:t>
            </a:r>
            <a:r>
              <a:rPr lang="en-GB"/>
              <a:t>format.</a:t>
            </a:r>
            <a:endParaRPr lang="en-GB" dirty="0"/>
          </a:p>
        </p:txBody>
      </p:sp>
      <p:sp>
        <p:nvSpPr>
          <p:cNvPr id="4" name="Slide Number Placeholder 3"/>
          <p:cNvSpPr>
            <a:spLocks noGrp="1"/>
          </p:cNvSpPr>
          <p:nvPr>
            <p:ph type="sldNum" sz="quarter" idx="10"/>
          </p:nvPr>
        </p:nvSpPr>
        <p:spPr/>
        <p:txBody>
          <a:bodyPr/>
          <a:lstStyle/>
          <a:p>
            <a:fld id="{615B62B4-6CA9-AC4C-9BF5-4465F1117A66}" type="slidenum">
              <a:rPr lang="en-GB" smtClean="0"/>
              <a:t>17</a:t>
            </a:fld>
            <a:endParaRPr lang="en-GB"/>
          </a:p>
        </p:txBody>
      </p:sp>
    </p:spTree>
    <p:extLst>
      <p:ext uri="{BB962C8B-B14F-4D97-AF65-F5344CB8AC3E}">
        <p14:creationId xmlns:p14="http://schemas.microsoft.com/office/powerpoint/2010/main" val="516968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In this model we have a very large Dimension table, and we distribute the Dimension table by it's primary key value</a:t>
            </a:r>
          </a:p>
          <a:p>
            <a:endParaRPr lang="en-GB" dirty="0"/>
          </a:p>
          <a:p>
            <a:r>
              <a:rPr lang="en-GB" dirty="0"/>
              <a:t>2. The Fact table is also distributed by this Dimension key column value.</a:t>
            </a:r>
          </a:p>
        </p:txBody>
      </p:sp>
      <p:sp>
        <p:nvSpPr>
          <p:cNvPr id="4" name="Slide Number Placeholder 3"/>
          <p:cNvSpPr>
            <a:spLocks noGrp="1"/>
          </p:cNvSpPr>
          <p:nvPr>
            <p:ph type="sldNum" sz="quarter" idx="10"/>
          </p:nvPr>
        </p:nvSpPr>
        <p:spPr/>
        <p:txBody>
          <a:bodyPr/>
          <a:lstStyle/>
          <a:p>
            <a:fld id="{615B62B4-6CA9-AC4C-9BF5-4465F1117A66}" type="slidenum">
              <a:rPr lang="en-GB" smtClean="0"/>
              <a:t>3</a:t>
            </a:fld>
            <a:endParaRPr lang="en-GB"/>
          </a:p>
        </p:txBody>
      </p:sp>
    </p:spTree>
    <p:extLst>
      <p:ext uri="{BB962C8B-B14F-4D97-AF65-F5344CB8AC3E}">
        <p14:creationId xmlns:p14="http://schemas.microsoft.com/office/powerpoint/2010/main" val="4031880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In most cases, you will want to mark related Dimension tables (the Snowflakes) as `DISTSTYLE ALL`, so that they are distributed to each node in the cluster</a:t>
            </a:r>
          </a:p>
          <a:p>
            <a:endParaRPr lang="en-GB" dirty="0"/>
          </a:p>
          <a:p>
            <a:r>
              <a:rPr lang="en-GB" dirty="0"/>
              <a:t>2. However, in some cases, and particularly if you are using Key based distribution of a large Dimension and Fact combination, it may be possible to also distribute these related lookup tables by the same key value. </a:t>
            </a:r>
          </a:p>
          <a:p>
            <a:endParaRPr lang="en-GB" dirty="0"/>
          </a:p>
          <a:p>
            <a:r>
              <a:rPr lang="en-GB" dirty="0"/>
              <a:t>Because of columnar compression, </a:t>
            </a:r>
            <a:r>
              <a:rPr lang="en-GB" dirty="0" err="1"/>
              <a:t>denormalising</a:t>
            </a:r>
            <a:r>
              <a:rPr lang="en-GB" dirty="0"/>
              <a:t> key values onto 'parent' tables is relatively inexpensive to store, and can provide significant performance improvements. However, this can only be used if the cardinality of the Snowflake table to the Dimension table is 1:1 or M:N.</a:t>
            </a:r>
          </a:p>
        </p:txBody>
      </p:sp>
      <p:sp>
        <p:nvSpPr>
          <p:cNvPr id="4" name="Slide Number Placeholder 3"/>
          <p:cNvSpPr>
            <a:spLocks noGrp="1"/>
          </p:cNvSpPr>
          <p:nvPr>
            <p:ph type="sldNum" sz="quarter" idx="10"/>
          </p:nvPr>
        </p:nvSpPr>
        <p:spPr/>
        <p:txBody>
          <a:bodyPr/>
          <a:lstStyle/>
          <a:p>
            <a:fld id="{615B62B4-6CA9-AC4C-9BF5-4465F1117A66}" type="slidenum">
              <a:rPr lang="en-GB" smtClean="0"/>
              <a:t>4</a:t>
            </a:fld>
            <a:endParaRPr lang="en-GB"/>
          </a:p>
        </p:txBody>
      </p:sp>
    </p:spTree>
    <p:extLst>
      <p:ext uri="{BB962C8B-B14F-4D97-AF65-F5344CB8AC3E}">
        <p14:creationId xmlns:p14="http://schemas.microsoft.com/office/powerpoint/2010/main" val="1597118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In this architecture, we deploy Redshift to VPC, as will be the case for all our other architectures. Redshift is created in a public VPC Subnet in the AZ of your choice</a:t>
            </a:r>
          </a:p>
          <a:p>
            <a:endParaRPr lang="en-GB" dirty="0"/>
          </a:p>
          <a:p>
            <a:r>
              <a:rPr lang="en-GB" dirty="0"/>
              <a:t>2. In order to create the cluster, we must configure a [Cluster Subnet Group](https://</a:t>
            </a:r>
            <a:r>
              <a:rPr lang="en-GB" dirty="0" err="1"/>
              <a:t>docs.aws.amazon.com</a:t>
            </a:r>
            <a:r>
              <a:rPr lang="en-GB" dirty="0"/>
              <a:t>/redshift/latest/</a:t>
            </a:r>
            <a:r>
              <a:rPr lang="en-GB" dirty="0" err="1"/>
              <a:t>mgmt</a:t>
            </a:r>
            <a:r>
              <a:rPr lang="en-GB" dirty="0"/>
              <a:t>/working-with-cluster-subnet-</a:t>
            </a:r>
            <a:r>
              <a:rPr lang="en-GB" dirty="0" err="1"/>
              <a:t>groups.html</a:t>
            </a:r>
            <a:r>
              <a:rPr lang="en-GB" dirty="0"/>
              <a:t>), which identifies the list of subnets where we want to run the cluster. It is a best practice _to create cluster Subnet Groups that span [Availability Zones (AZ)](https://</a:t>
            </a:r>
            <a:r>
              <a:rPr lang="en-GB" dirty="0" err="1"/>
              <a:t>docs.aws.amazon.com</a:t>
            </a:r>
            <a:r>
              <a:rPr lang="en-GB" dirty="0"/>
              <a:t>/AWSEC2/latest/</a:t>
            </a:r>
            <a:r>
              <a:rPr lang="en-GB" dirty="0" err="1"/>
              <a:t>UserGuide</a:t>
            </a:r>
            <a:r>
              <a:rPr lang="en-GB" dirty="0"/>
              <a:t>/using-regions-availability-</a:t>
            </a:r>
            <a:r>
              <a:rPr lang="en-GB" dirty="0" err="1"/>
              <a:t>zones.html</a:t>
            </a:r>
            <a:r>
              <a:rPr lang="en-GB" dirty="0"/>
              <a:t>)_. In the extremely unlikely case that an AZ goes offline, having your Cluster Subnet Group span AZ's will make it very easy to replace the cluster in another AZ with the same security architecture and routing rules. This diagram shows just 2 AZ's, but you can extend across as many AZ's as you wish to use in a Region. Your VPC has an Internet Gateway attached, and connections for your Routing table send all 0.0.0.0/0 traffic to the Internet Gateway</a:t>
            </a:r>
          </a:p>
          <a:p>
            <a:endParaRPr lang="en-GB" dirty="0"/>
          </a:p>
          <a:p>
            <a:r>
              <a:rPr lang="en-GB" dirty="0"/>
              <a:t>3. The Redshift Security Group is configured to allow connections only from itself, as well as any CIDR blocks you would like to configure for your office locations, where direct database connections are used</a:t>
            </a:r>
          </a:p>
          <a:p>
            <a:endParaRPr lang="en-GB" dirty="0"/>
          </a:p>
          <a:p>
            <a:r>
              <a:rPr lang="en-GB" dirty="0"/>
              <a:t>4. Connections to your environment can be made by your end users using [Amazon Workspaces](https://</a:t>
            </a:r>
            <a:r>
              <a:rPr lang="en-GB" dirty="0" err="1"/>
              <a:t>aws.amazon.com</a:t>
            </a:r>
            <a:r>
              <a:rPr lang="en-GB" dirty="0"/>
              <a:t>/workspaces), a powerful Virtual Desktop Interface (VDI) in the Cloud. This gives you the ability to present all of your third party reporting tools via a managed </a:t>
            </a:r>
            <a:r>
              <a:rPr lang="en-GB" dirty="0" err="1"/>
              <a:t>applicaiton</a:t>
            </a:r>
            <a:r>
              <a:rPr lang="en-GB" dirty="0"/>
              <a:t> environment. You may also offer [Bastion Hosts](https://</a:t>
            </a:r>
            <a:r>
              <a:rPr lang="en-GB" dirty="0" err="1"/>
              <a:t>docs.aws.amazon.com</a:t>
            </a:r>
            <a:r>
              <a:rPr lang="en-GB" dirty="0"/>
              <a:t>/</a:t>
            </a:r>
            <a:r>
              <a:rPr lang="en-GB" dirty="0" err="1"/>
              <a:t>quickstart</a:t>
            </a:r>
            <a:r>
              <a:rPr lang="en-GB" dirty="0"/>
              <a:t>/latest/</a:t>
            </a:r>
            <a:r>
              <a:rPr lang="en-GB" dirty="0" err="1"/>
              <a:t>linux</a:t>
            </a:r>
            <a:r>
              <a:rPr lang="en-GB" dirty="0"/>
              <a:t>-bastion/</a:t>
            </a:r>
            <a:r>
              <a:rPr lang="en-GB" dirty="0" err="1"/>
              <a:t>architecture.html</a:t>
            </a:r>
            <a:r>
              <a:rPr lang="en-GB" dirty="0"/>
              <a:t>) or Remote Desktop based Instances using EC2 in order to administer your environment.</a:t>
            </a:r>
          </a:p>
        </p:txBody>
      </p:sp>
      <p:sp>
        <p:nvSpPr>
          <p:cNvPr id="4" name="Slide Number Placeholder 3"/>
          <p:cNvSpPr>
            <a:spLocks noGrp="1"/>
          </p:cNvSpPr>
          <p:nvPr>
            <p:ph type="sldNum" sz="quarter" idx="10"/>
          </p:nvPr>
        </p:nvSpPr>
        <p:spPr/>
        <p:txBody>
          <a:bodyPr/>
          <a:lstStyle/>
          <a:p>
            <a:fld id="{615B62B4-6CA9-AC4C-9BF5-4465F1117A66}" type="slidenum">
              <a:rPr lang="en-GB" smtClean="0"/>
              <a:t>7</a:t>
            </a:fld>
            <a:endParaRPr lang="en-GB"/>
          </a:p>
        </p:txBody>
      </p:sp>
    </p:spTree>
    <p:extLst>
      <p:ext uri="{BB962C8B-B14F-4D97-AF65-F5344CB8AC3E}">
        <p14:creationId xmlns:p14="http://schemas.microsoft.com/office/powerpoint/2010/main" val="1088547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In this architecture, rather than deploying to public subnets, we recommend that Redshift be run in private subnets, which gives you the maximum security and control over how connections are made to the Cluster.</a:t>
            </a:r>
          </a:p>
          <a:p>
            <a:endParaRPr lang="en-GB" dirty="0"/>
          </a:p>
          <a:p>
            <a:r>
              <a:rPr lang="en-GB" dirty="0"/>
              <a:t>2. In this </a:t>
            </a:r>
            <a:r>
              <a:rPr lang="en-GB" dirty="0" err="1"/>
              <a:t>architeture</a:t>
            </a:r>
            <a:r>
              <a:rPr lang="en-GB" dirty="0"/>
              <a:t>, our Cluster Subnet group spans only the private subnets in our VPC</a:t>
            </a:r>
          </a:p>
          <a:p>
            <a:endParaRPr lang="en-GB" dirty="0"/>
          </a:p>
          <a:p>
            <a:r>
              <a:rPr lang="en-GB" dirty="0"/>
              <a:t>3. For this architecture, you'll [create a more advanced VPC Routing Table](https://</a:t>
            </a:r>
            <a:r>
              <a:rPr lang="en-GB" dirty="0" err="1"/>
              <a:t>docs.aws.amazon.com</a:t>
            </a:r>
            <a:r>
              <a:rPr lang="en-GB" dirty="0"/>
              <a:t>/</a:t>
            </a:r>
            <a:r>
              <a:rPr lang="en-GB" dirty="0" err="1"/>
              <a:t>AmazonVPC</a:t>
            </a:r>
            <a:r>
              <a:rPr lang="en-GB" dirty="0"/>
              <a:t>/latest/</a:t>
            </a:r>
            <a:r>
              <a:rPr lang="en-GB" dirty="0" err="1"/>
              <a:t>UserGuide</a:t>
            </a:r>
            <a:r>
              <a:rPr lang="en-GB" dirty="0"/>
              <a:t>/VPC_Scenario2.html) that will allow connections to resources in Public Subnets from the Internet Gateway, but only allow connections to the Private Subnets from Public Subnets.</a:t>
            </a:r>
          </a:p>
          <a:p>
            <a:endParaRPr lang="en-GB" dirty="0"/>
          </a:p>
          <a:p>
            <a:r>
              <a:rPr lang="en-GB" dirty="0"/>
              <a:t>4. As with the previous architecture, connections by end users can be made via Amazon Workspaces, or Bastion hosts. In this </a:t>
            </a:r>
            <a:r>
              <a:rPr lang="en-GB" dirty="0" err="1"/>
              <a:t>architectre</a:t>
            </a:r>
            <a:r>
              <a:rPr lang="en-GB" dirty="0"/>
              <a:t>, direct external connections to the Redshift cluster must be </a:t>
            </a:r>
            <a:r>
              <a:rPr lang="en-GB" dirty="0" err="1"/>
              <a:t>tunneled</a:t>
            </a:r>
            <a:r>
              <a:rPr lang="en-GB" dirty="0"/>
              <a:t> via SSH, which provides an extra level of security and authentication for connections from outside the VPC. Most advanced query tools support SSH tunnels.</a:t>
            </a:r>
          </a:p>
          <a:p>
            <a:endParaRPr lang="en-GB" dirty="0"/>
          </a:p>
          <a:p>
            <a:r>
              <a:rPr lang="en-GB" dirty="0"/>
              <a:t>5. Web connections made from your end users will terminate on an [Application Load Balancer (ALB)](https://</a:t>
            </a:r>
            <a:r>
              <a:rPr lang="en-GB" dirty="0" err="1"/>
              <a:t>docs.aws.amazon.com</a:t>
            </a:r>
            <a:r>
              <a:rPr lang="en-GB" dirty="0"/>
              <a:t>/</a:t>
            </a:r>
            <a:r>
              <a:rPr lang="en-GB" dirty="0" err="1"/>
              <a:t>elasticloadbalancing</a:t>
            </a:r>
            <a:r>
              <a:rPr lang="en-GB" dirty="0"/>
              <a:t>/latest/application/</a:t>
            </a:r>
            <a:r>
              <a:rPr lang="en-GB" dirty="0" err="1"/>
              <a:t>introduction.html</a:t>
            </a:r>
            <a:r>
              <a:rPr lang="en-GB" dirty="0"/>
              <a:t>) which is presented in a Public Subnet. This allows your third-party reporting servers (such as Tableau or Looker) to be deployed into Private Subnets, and increases the control you have over where connections originate and how they are handled. In some cases, the third-party software vendor may not support ALB, in which case you can use a Classic Load Balancer (ELB) instead.</a:t>
            </a:r>
          </a:p>
          <a:p>
            <a:endParaRPr lang="en-GB" dirty="0"/>
          </a:p>
          <a:p>
            <a:r>
              <a:rPr lang="en-GB" dirty="0"/>
              <a:t>6. Your Redshift Cluster, Reporting Server, Workspaces, Bastion/RDP Hosts and ALB can all share a [VPC Security Group](https://</a:t>
            </a:r>
            <a:r>
              <a:rPr lang="en-GB" dirty="0" err="1"/>
              <a:t>docs.aws.amazon.com</a:t>
            </a:r>
            <a:r>
              <a:rPr lang="en-GB" dirty="0"/>
              <a:t>/</a:t>
            </a:r>
            <a:r>
              <a:rPr lang="en-GB" dirty="0" err="1"/>
              <a:t>AmazonVPC</a:t>
            </a:r>
            <a:r>
              <a:rPr lang="en-GB" dirty="0"/>
              <a:t>/latest/</a:t>
            </a:r>
            <a:r>
              <a:rPr lang="en-GB" dirty="0" err="1"/>
              <a:t>UserGuide</a:t>
            </a:r>
            <a:r>
              <a:rPr lang="en-GB" dirty="0"/>
              <a:t>/</a:t>
            </a:r>
            <a:r>
              <a:rPr lang="en-GB" dirty="0" err="1"/>
              <a:t>VPC_SecurityGroups.html</a:t>
            </a:r>
            <a:r>
              <a:rPr lang="en-GB" dirty="0"/>
              <a:t>), which is a software </a:t>
            </a:r>
            <a:r>
              <a:rPr lang="en-GB" dirty="0" err="1"/>
              <a:t>filewall</a:t>
            </a:r>
            <a:r>
              <a:rPr lang="en-GB" dirty="0"/>
              <a:t> that allows connections only from members of the group, and on only the ports that you configure.</a:t>
            </a:r>
          </a:p>
          <a:p>
            <a:endParaRPr lang="en-GB" dirty="0"/>
          </a:p>
          <a:p>
            <a:r>
              <a:rPr lang="en-GB" dirty="0"/>
              <a:t>7. When Redshift connects to Amazon S3, it will route out of your VPC via an Internet Gateway, where it will then hit the S3 endpoint for the specified region.</a:t>
            </a:r>
          </a:p>
        </p:txBody>
      </p:sp>
      <p:sp>
        <p:nvSpPr>
          <p:cNvPr id="4" name="Slide Number Placeholder 3"/>
          <p:cNvSpPr>
            <a:spLocks noGrp="1"/>
          </p:cNvSpPr>
          <p:nvPr>
            <p:ph type="sldNum" sz="quarter" idx="10"/>
          </p:nvPr>
        </p:nvSpPr>
        <p:spPr/>
        <p:txBody>
          <a:bodyPr/>
          <a:lstStyle/>
          <a:p>
            <a:fld id="{615B62B4-6CA9-AC4C-9BF5-4465F1117A66}" type="slidenum">
              <a:rPr lang="en-GB" smtClean="0"/>
              <a:t>8</a:t>
            </a:fld>
            <a:endParaRPr lang="en-GB"/>
          </a:p>
        </p:txBody>
      </p:sp>
    </p:spTree>
    <p:extLst>
      <p:ext uri="{BB962C8B-B14F-4D97-AF65-F5344CB8AC3E}">
        <p14:creationId xmlns:p14="http://schemas.microsoft.com/office/powerpoint/2010/main" val="30331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As with the architecture that uses Public Routing, we'll build this architecture on the AWS [Amazon Virtual Private Cloud (VPC)](https://</a:t>
            </a:r>
            <a:r>
              <a:rPr lang="en-GB" dirty="0" err="1"/>
              <a:t>aws.amazon.com</a:t>
            </a:r>
            <a:r>
              <a:rPr lang="en-GB" dirty="0"/>
              <a:t>/</a:t>
            </a:r>
            <a:r>
              <a:rPr lang="en-GB" dirty="0" err="1"/>
              <a:t>vpc</a:t>
            </a:r>
            <a:r>
              <a:rPr lang="en-GB" dirty="0"/>
              <a:t>), but instead of using Public Subnets, this VPC will only have Private Subnets. Also, as with public routing, we'll create a [Cluster Subnet Group](https://</a:t>
            </a:r>
            <a:r>
              <a:rPr lang="en-GB" dirty="0" err="1"/>
              <a:t>docs.aws.amazon.com</a:t>
            </a:r>
            <a:r>
              <a:rPr lang="en-GB" dirty="0"/>
              <a:t>/redshift/latest/</a:t>
            </a:r>
            <a:r>
              <a:rPr lang="en-GB" dirty="0" err="1"/>
              <a:t>mgmt</a:t>
            </a:r>
            <a:r>
              <a:rPr lang="en-GB" dirty="0"/>
              <a:t>/working-with-cluster-subnet-</a:t>
            </a:r>
            <a:r>
              <a:rPr lang="en-GB" dirty="0" err="1"/>
              <a:t>groups.html</a:t>
            </a:r>
            <a:r>
              <a:rPr lang="en-GB" dirty="0"/>
              <a:t>) that spans AZ's to facilitate cluster restores and high availability.</a:t>
            </a:r>
          </a:p>
          <a:p>
            <a:endParaRPr lang="en-GB" dirty="0"/>
          </a:p>
          <a:p>
            <a:r>
              <a:rPr lang="en-GB" dirty="0"/>
              <a:t>2. Also similar to the Public Routing architecture, third-party reporting tools will be created within the private subnets where the Redshift clusters can be deployed. However, in this model, the Application Load Balancers aren't in public subnets, but also in the same private subnets. This gives a convenient way for clients to connect to the third-party servers, as well as supporting upgrades to new versions etc.</a:t>
            </a:r>
          </a:p>
          <a:p>
            <a:endParaRPr lang="en-GB" dirty="0"/>
          </a:p>
          <a:p>
            <a:r>
              <a:rPr lang="en-GB" dirty="0"/>
              <a:t>3. As with the Public Routing architecture, the Redshift Cluster and third-party reporting tools are in the same VPC Security Group. This architecture can also support Bastion/RDP hosts for administration, but are omitted for simplicity</a:t>
            </a:r>
          </a:p>
          <a:p>
            <a:endParaRPr lang="en-GB" dirty="0"/>
          </a:p>
          <a:p>
            <a:r>
              <a:rPr lang="en-GB" dirty="0"/>
              <a:t>4. Redshift clusters that perform COPY/UNLOAD can access Amazon S3 via an [S3 Gateway Endpoint](https://</a:t>
            </a:r>
            <a:r>
              <a:rPr lang="en-GB" dirty="0" err="1"/>
              <a:t>docs.aws.amazon.com</a:t>
            </a:r>
            <a:r>
              <a:rPr lang="en-GB" dirty="0"/>
              <a:t>/</a:t>
            </a:r>
            <a:r>
              <a:rPr lang="en-GB" dirty="0" err="1"/>
              <a:t>AmazonVPC</a:t>
            </a:r>
            <a:r>
              <a:rPr lang="en-GB" dirty="0"/>
              <a:t>/latest/</a:t>
            </a:r>
            <a:r>
              <a:rPr lang="en-GB" dirty="0" err="1"/>
              <a:t>UserGuide</a:t>
            </a:r>
            <a:r>
              <a:rPr lang="en-GB" dirty="0"/>
              <a:t>/</a:t>
            </a:r>
            <a:r>
              <a:rPr lang="en-GB" dirty="0" err="1"/>
              <a:t>vpc-endpoints.html</a:t>
            </a:r>
            <a:r>
              <a:rPr lang="en-GB" dirty="0"/>
              <a:t>) which exposes S3 within your VPC without requiring an Internet Gateway. In this configuration, [turn on 'Enhanced VPC Routing'](https://</a:t>
            </a:r>
            <a:r>
              <a:rPr lang="en-GB" dirty="0" err="1"/>
              <a:t>docs.aws.amazon.com</a:t>
            </a:r>
            <a:r>
              <a:rPr lang="en-GB" dirty="0"/>
              <a:t>/redshift/latest/</a:t>
            </a:r>
            <a:r>
              <a:rPr lang="en-GB" dirty="0" err="1"/>
              <a:t>mgmt</a:t>
            </a:r>
            <a:r>
              <a:rPr lang="en-GB" dirty="0"/>
              <a:t>/enhanced-</a:t>
            </a:r>
            <a:r>
              <a:rPr lang="en-GB" dirty="0" err="1"/>
              <a:t>vpc</a:t>
            </a:r>
            <a:r>
              <a:rPr lang="en-GB" dirty="0"/>
              <a:t>-working-with-</a:t>
            </a:r>
            <a:r>
              <a:rPr lang="en-GB" dirty="0" err="1"/>
              <a:t>endpoints.html</a:t>
            </a:r>
            <a:r>
              <a:rPr lang="en-GB" dirty="0"/>
              <a:t>) within your Redshift cluster configuration.</a:t>
            </a:r>
          </a:p>
          <a:p>
            <a:endParaRPr lang="en-GB" dirty="0"/>
          </a:p>
          <a:p>
            <a:r>
              <a:rPr lang="en-GB" dirty="0"/>
              <a:t>5. This architecture is designed secure connections to Redshift that come from only authorised endpoints on the other side of a private connection. Amazon [DirectConnect](https://</a:t>
            </a:r>
            <a:r>
              <a:rPr lang="en-GB" dirty="0" err="1"/>
              <a:t>aws.amazon.com</a:t>
            </a:r>
            <a:r>
              <a:rPr lang="en-GB" dirty="0"/>
              <a:t>/</a:t>
            </a:r>
            <a:r>
              <a:rPr lang="en-GB" dirty="0" err="1"/>
              <a:t>directconnect</a:t>
            </a:r>
            <a:r>
              <a:rPr lang="en-GB" dirty="0"/>
              <a:t>) is provisioned in this environment, and provides 1 and 10Gbit connections over private leased lines, directly into AWS Regions. In this model, you may also wish to [build hardware based VPN](https://</a:t>
            </a:r>
            <a:r>
              <a:rPr lang="en-GB" dirty="0" err="1"/>
              <a:t>aws.amazon.com</a:t>
            </a:r>
            <a:r>
              <a:rPr lang="en-GB" dirty="0"/>
              <a:t>/</a:t>
            </a:r>
            <a:r>
              <a:rPr lang="en-GB" dirty="0" err="1"/>
              <a:t>premiumsupport</a:t>
            </a:r>
            <a:r>
              <a:rPr lang="en-GB" dirty="0"/>
              <a:t>/knowledge-</a:t>
            </a:r>
            <a:r>
              <a:rPr lang="en-GB" dirty="0" err="1"/>
              <a:t>center</a:t>
            </a:r>
            <a:r>
              <a:rPr lang="en-GB" dirty="0"/>
              <a:t>/create-</a:t>
            </a:r>
            <a:r>
              <a:rPr lang="en-GB" dirty="0" err="1"/>
              <a:t>vpn</a:t>
            </a:r>
            <a:r>
              <a:rPr lang="en-GB" dirty="0"/>
              <a:t>-direct-connect/) tunnels over the DirectConnect.</a:t>
            </a:r>
          </a:p>
          <a:p>
            <a:endParaRPr lang="en-GB" dirty="0"/>
          </a:p>
          <a:p>
            <a:r>
              <a:rPr lang="en-GB" dirty="0"/>
              <a:t>6. Once the DirectConnect connection is in place, it can be exposed to one or more VPC's via [Private Virtual Interfaces (VIF)](https://</a:t>
            </a:r>
            <a:r>
              <a:rPr lang="en-GB" dirty="0" err="1"/>
              <a:t>docs.aws.amazon.com</a:t>
            </a:r>
            <a:r>
              <a:rPr lang="en-GB" dirty="0"/>
              <a:t>/</a:t>
            </a:r>
            <a:r>
              <a:rPr lang="en-GB" dirty="0" err="1"/>
              <a:t>directconnect</a:t>
            </a:r>
            <a:r>
              <a:rPr lang="en-GB" dirty="0"/>
              <a:t>/latest/</a:t>
            </a:r>
            <a:r>
              <a:rPr lang="en-GB" dirty="0" err="1"/>
              <a:t>UserGuide</a:t>
            </a:r>
            <a:r>
              <a:rPr lang="en-GB" dirty="0"/>
              <a:t>/</a:t>
            </a:r>
            <a:r>
              <a:rPr lang="en-GB" dirty="0" err="1"/>
              <a:t>WorkingWithVirtualInterfaces.html</a:t>
            </a:r>
            <a:r>
              <a:rPr lang="en-GB" dirty="0"/>
              <a:t>). This VIF is configured to allow routing into all Private Subnets in the VPC, which will enable end user customers in corporate offices, or applications in a corporate data centre, to connect directly to Redshift or third-party reporting servers.</a:t>
            </a:r>
          </a:p>
        </p:txBody>
      </p:sp>
      <p:sp>
        <p:nvSpPr>
          <p:cNvPr id="4" name="Slide Number Placeholder 3"/>
          <p:cNvSpPr>
            <a:spLocks noGrp="1"/>
          </p:cNvSpPr>
          <p:nvPr>
            <p:ph type="sldNum" sz="quarter" idx="10"/>
          </p:nvPr>
        </p:nvSpPr>
        <p:spPr/>
        <p:txBody>
          <a:bodyPr/>
          <a:lstStyle/>
          <a:p>
            <a:fld id="{615B62B4-6CA9-AC4C-9BF5-4465F1117A66}" type="slidenum">
              <a:rPr lang="en-GB" smtClean="0"/>
              <a:t>9</a:t>
            </a:fld>
            <a:endParaRPr lang="en-GB"/>
          </a:p>
        </p:txBody>
      </p:sp>
    </p:spTree>
    <p:extLst>
      <p:ext uri="{BB962C8B-B14F-4D97-AF65-F5344CB8AC3E}">
        <p14:creationId xmlns:p14="http://schemas.microsoft.com/office/powerpoint/2010/main" val="3544617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In this architecture, all your raw data is received into a primary cluster which is used for Extract/Load/Transform operations. This will include receiving raw data feeds from Amazon S3, but also may include on-premises RDBMS data being replicated into Redshift with AWS [Data Migration Service (DMS)](https://</a:t>
            </a:r>
            <a:r>
              <a:rPr lang="en-GB" dirty="0" err="1"/>
              <a:t>aws.amazon.com</a:t>
            </a:r>
            <a:r>
              <a:rPr lang="en-GB" dirty="0"/>
              <a:t>/</a:t>
            </a:r>
            <a:r>
              <a:rPr lang="en-GB" dirty="0" err="1"/>
              <a:t>dms</a:t>
            </a:r>
            <a:r>
              <a:rPr lang="en-GB" dirty="0"/>
              <a:t>).</a:t>
            </a:r>
          </a:p>
          <a:p>
            <a:r>
              <a:rPr lang="en-GB" dirty="0"/>
              <a:t>2. Data in your primary cluster is transformed using 'pushdown SQL' operations, where data is manipulated in bulk using SQL statements directly, or through views. This will take advantage of the massively parallel nature of Redshift to transform the data, and may be done through a scheduler or a third-party ETL tool like [</a:t>
            </a:r>
            <a:r>
              <a:rPr lang="en-GB" dirty="0" err="1"/>
              <a:t>Talend</a:t>
            </a:r>
            <a:r>
              <a:rPr lang="en-GB" dirty="0"/>
              <a:t>](https://</a:t>
            </a:r>
            <a:r>
              <a:rPr lang="en-GB" dirty="0" err="1"/>
              <a:t>aws.amazon.com</a:t>
            </a:r>
            <a:r>
              <a:rPr lang="en-GB" dirty="0"/>
              <a:t>/marketplace/</a:t>
            </a:r>
            <a:r>
              <a:rPr lang="en-GB" dirty="0" err="1"/>
              <a:t>seller-profile?id</a:t>
            </a:r>
            <a:r>
              <a:rPr lang="en-GB" dirty="0"/>
              <a:t>=94c7a8d1-1a64-4a59-b364-9248619fb75f) or [</a:t>
            </a:r>
            <a:r>
              <a:rPr lang="en-GB" dirty="0" err="1"/>
              <a:t>Matillion</a:t>
            </a:r>
            <a:r>
              <a:rPr lang="en-GB" dirty="0"/>
              <a:t>](https://</a:t>
            </a:r>
            <a:r>
              <a:rPr lang="en-GB" dirty="0" err="1"/>
              <a:t>aws.amazon.com</a:t>
            </a:r>
            <a:r>
              <a:rPr lang="en-GB" dirty="0"/>
              <a:t>/marketplace/pp/B010ED5YF8?qid=1524495459622&amp;sr=0-2&amp;ref_=</a:t>
            </a:r>
            <a:r>
              <a:rPr lang="en-GB" dirty="0" err="1"/>
              <a:t>srh_res_product_image</a:t>
            </a:r>
            <a:r>
              <a:rPr lang="en-GB" dirty="0"/>
              <a:t>).</a:t>
            </a:r>
          </a:p>
          <a:p>
            <a:r>
              <a:rPr lang="en-GB" dirty="0"/>
              <a:t>3. The [Redshift UNLOAD/COPY utility](https://</a:t>
            </a:r>
            <a:r>
              <a:rPr lang="en-GB" dirty="0" err="1"/>
              <a:t>github.com</a:t>
            </a:r>
            <a:r>
              <a:rPr lang="en-GB" dirty="0"/>
              <a:t>/</a:t>
            </a:r>
            <a:r>
              <a:rPr lang="en-GB" dirty="0" err="1"/>
              <a:t>awslabs</a:t>
            </a:r>
            <a:r>
              <a:rPr lang="en-GB" dirty="0"/>
              <a:t>/amazon-redshift-</a:t>
            </a:r>
            <a:r>
              <a:rPr lang="en-GB" dirty="0" err="1"/>
              <a:t>utils</a:t>
            </a:r>
            <a:r>
              <a:rPr lang="en-GB" dirty="0"/>
              <a:t>/tree/master/</a:t>
            </a:r>
            <a:r>
              <a:rPr lang="en-GB" dirty="0" err="1"/>
              <a:t>src</a:t>
            </a:r>
            <a:r>
              <a:rPr lang="en-GB" dirty="0"/>
              <a:t>/</a:t>
            </a:r>
            <a:r>
              <a:rPr lang="en-GB" dirty="0" err="1"/>
              <a:t>UnloadCopyUtility</a:t>
            </a:r>
            <a:r>
              <a:rPr lang="en-GB" dirty="0"/>
              <a:t>) can be used to export a copy of data after transformation to a form suitable for query analysis. This data should be compressed, and will typically take the form of a separate S3 prefix per table, and then additional prefixes for date based partitions. It's a best practice to create separate prefixes for Year, Month and Day. If you use [Hive Dynamic Partition](https://</a:t>
            </a:r>
            <a:r>
              <a:rPr lang="en-GB" dirty="0" err="1"/>
              <a:t>cwiki.apache.org</a:t>
            </a:r>
            <a:r>
              <a:rPr lang="en-GB" dirty="0"/>
              <a:t>/confluence/display/Hive/</a:t>
            </a:r>
            <a:r>
              <a:rPr lang="en-GB" dirty="0" err="1"/>
              <a:t>DynamicPartitions</a:t>
            </a:r>
            <a:r>
              <a:rPr lang="en-GB" dirty="0"/>
              <a:t>) notation in the S3 prefix structure (of the form `/</a:t>
            </a:r>
            <a:r>
              <a:rPr lang="en-GB" dirty="0" err="1"/>
              <a:t>PartitionColumnName</a:t>
            </a:r>
            <a:r>
              <a:rPr lang="en-GB" dirty="0"/>
              <a:t>=</a:t>
            </a:r>
            <a:r>
              <a:rPr lang="en-GB" dirty="0" err="1"/>
              <a:t>PartitionValue</a:t>
            </a:r>
            <a:r>
              <a:rPr lang="en-GB" dirty="0"/>
              <a:t>/`, then partitions will be automatically recognised by most query tools.</a:t>
            </a:r>
          </a:p>
          <a:p>
            <a:r>
              <a:rPr lang="en-GB" dirty="0"/>
              <a:t>4. Data can be loaded using the UNLOAD/COPY utility into any number of additional Redshift clusters. Each of these clusters can select a [node type and count](https://</a:t>
            </a:r>
            <a:r>
              <a:rPr lang="en-GB" dirty="0" err="1"/>
              <a:t>docs.aws.amazon.com</a:t>
            </a:r>
            <a:r>
              <a:rPr lang="en-GB" dirty="0"/>
              <a:t>/redshift/latest/</a:t>
            </a:r>
            <a:r>
              <a:rPr lang="en-GB" dirty="0" err="1"/>
              <a:t>mgmt</a:t>
            </a:r>
            <a:r>
              <a:rPr lang="en-GB" dirty="0"/>
              <a:t>/</a:t>
            </a:r>
            <a:r>
              <a:rPr lang="en-GB" dirty="0" err="1"/>
              <a:t>working-with-clusters.html#rs-about-clusters-and-nodes</a:t>
            </a:r>
            <a:r>
              <a:rPr lang="en-GB" dirty="0"/>
              <a:t>) that meet the needs of the particular business unit.</a:t>
            </a:r>
          </a:p>
          <a:p>
            <a:r>
              <a:rPr lang="en-GB" dirty="0"/>
              <a:t>5. Final data in S3 should be </a:t>
            </a:r>
            <a:r>
              <a:rPr lang="en-GB" dirty="0" err="1"/>
              <a:t>analyzed</a:t>
            </a:r>
            <a:r>
              <a:rPr lang="en-GB" dirty="0"/>
              <a:t> by [AWS Glue Crawlers](https://</a:t>
            </a:r>
            <a:r>
              <a:rPr lang="en-GB" dirty="0" err="1"/>
              <a:t>docs.aws.amazon.com</a:t>
            </a:r>
            <a:r>
              <a:rPr lang="en-GB" dirty="0"/>
              <a:t>/glue/latest/dg/add-</a:t>
            </a:r>
            <a:r>
              <a:rPr lang="en-GB" dirty="0" err="1"/>
              <a:t>crawler.html</a:t>
            </a:r>
            <a:r>
              <a:rPr lang="en-GB" dirty="0"/>
              <a:t>) on a periodic basis, and it will be entered into the Glue Data </a:t>
            </a:r>
            <a:r>
              <a:rPr lang="en-GB" dirty="0" err="1"/>
              <a:t>Catalog</a:t>
            </a:r>
            <a:r>
              <a:rPr lang="en-GB" dirty="0"/>
              <a:t>.</a:t>
            </a:r>
          </a:p>
          <a:p>
            <a:r>
              <a:rPr lang="en-GB" dirty="0"/>
              <a:t>6. The same final data that is loaded directly into multiple business line clusters can also be presented to a group of end users via raw queries using S3 data via Redshift Spectrum. </a:t>
            </a:r>
            <a:r>
              <a:rPr lang="en-GB"/>
              <a:t>This is a good option if users of this cluster have a read-only use case and local storage is not required.</a:t>
            </a:r>
          </a:p>
        </p:txBody>
      </p:sp>
      <p:sp>
        <p:nvSpPr>
          <p:cNvPr id="4" name="Slide Number Placeholder 3"/>
          <p:cNvSpPr>
            <a:spLocks noGrp="1"/>
          </p:cNvSpPr>
          <p:nvPr>
            <p:ph type="sldNum" sz="quarter" idx="10"/>
          </p:nvPr>
        </p:nvSpPr>
        <p:spPr/>
        <p:txBody>
          <a:bodyPr/>
          <a:lstStyle/>
          <a:p>
            <a:fld id="{615B62B4-6CA9-AC4C-9BF5-4465F1117A66}" type="slidenum">
              <a:rPr lang="en-GB" smtClean="0"/>
              <a:t>10</a:t>
            </a:fld>
            <a:endParaRPr lang="en-GB"/>
          </a:p>
        </p:txBody>
      </p:sp>
    </p:spTree>
    <p:extLst>
      <p:ext uri="{BB962C8B-B14F-4D97-AF65-F5344CB8AC3E}">
        <p14:creationId xmlns:p14="http://schemas.microsoft.com/office/powerpoint/2010/main" val="1118284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In this architecture, your data is stored on Amazon S3 in an columnar compressed format such as [Orc or Parquet](https://</a:t>
            </a:r>
            <a:r>
              <a:rPr lang="en-GB" dirty="0" err="1"/>
              <a:t>docs.aws.amazon.com</a:t>
            </a:r>
            <a:r>
              <a:rPr lang="en-GB" dirty="0"/>
              <a:t>/redshift/latest/dg/c-spectrum-data-</a:t>
            </a:r>
            <a:r>
              <a:rPr lang="en-GB" dirty="0" err="1"/>
              <a:t>files.html</a:t>
            </a:r>
            <a:r>
              <a:rPr lang="en-GB" dirty="0"/>
              <a:t>). This data will be organised using a S3 prefix structure that enables easy navigation by business unit, as well as providing for simple security rules in S3. </a:t>
            </a:r>
          </a:p>
          <a:p>
            <a:endParaRPr lang="en-GB" dirty="0"/>
          </a:p>
          <a:p>
            <a:r>
              <a:rPr lang="en-GB" dirty="0"/>
              <a:t>2. This compressed data will be crawled by AWS Glue Crawlers and entered into the AWS Glue Data </a:t>
            </a:r>
            <a:r>
              <a:rPr lang="en-GB" dirty="0" err="1"/>
              <a:t>Catalog</a:t>
            </a:r>
            <a:r>
              <a:rPr lang="en-GB" dirty="0"/>
              <a:t>. This will include all the relevant file attributes to create a table, as well as [containing references to Hive Partitions based on S3 prefixes](https://</a:t>
            </a:r>
            <a:r>
              <a:rPr lang="en-GB" dirty="0" err="1"/>
              <a:t>docs.aws.amazon.com</a:t>
            </a:r>
            <a:r>
              <a:rPr lang="en-GB" dirty="0"/>
              <a:t>/glue/latest/dg/</a:t>
            </a:r>
            <a:r>
              <a:rPr lang="en-GB" dirty="0" err="1"/>
              <a:t>aws</a:t>
            </a:r>
            <a:r>
              <a:rPr lang="en-GB" dirty="0"/>
              <a:t>-glue-programming-</a:t>
            </a:r>
            <a:r>
              <a:rPr lang="en-GB" dirty="0" err="1"/>
              <a:t>etl</a:t>
            </a:r>
            <a:r>
              <a:rPr lang="en-GB" dirty="0"/>
              <a:t>-</a:t>
            </a:r>
            <a:r>
              <a:rPr lang="en-GB" dirty="0" err="1"/>
              <a:t>partitions.html</a:t>
            </a:r>
            <a:r>
              <a:rPr lang="en-GB" dirty="0"/>
              <a:t>).</a:t>
            </a:r>
          </a:p>
          <a:p>
            <a:endParaRPr lang="en-GB" dirty="0"/>
          </a:p>
          <a:p>
            <a:r>
              <a:rPr lang="en-GB" dirty="0"/>
              <a:t>3. Create multiple Redshift Clusters, each sized for the capacity that you need to deliver to one set of end users. These clusters will typically be of heterogenous size and instance type, but can differ depending on use.</a:t>
            </a:r>
          </a:p>
          <a:p>
            <a:endParaRPr lang="en-GB" dirty="0"/>
          </a:p>
          <a:p>
            <a:r>
              <a:rPr lang="en-GB" dirty="0"/>
              <a:t>4. [Create Redshift Spectrum External Schemas](https://</a:t>
            </a:r>
            <a:r>
              <a:rPr lang="en-GB" dirty="0" err="1"/>
              <a:t>docs.aws.amazon.com</a:t>
            </a:r>
            <a:r>
              <a:rPr lang="en-GB" dirty="0"/>
              <a:t>/redshift/latest/dg/c-spectrum-external-</a:t>
            </a:r>
            <a:r>
              <a:rPr lang="en-GB" dirty="0" err="1"/>
              <a:t>schemas.html</a:t>
            </a:r>
            <a:r>
              <a:rPr lang="en-GB" dirty="0"/>
              <a:t>) which allow each cluster to see the data in the Glue Data </a:t>
            </a:r>
            <a:r>
              <a:rPr lang="en-GB" dirty="0" err="1"/>
              <a:t>Catalog</a:t>
            </a:r>
            <a:r>
              <a:rPr lang="en-GB" dirty="0"/>
              <a:t>.</a:t>
            </a:r>
          </a:p>
          <a:p>
            <a:endParaRPr lang="en-GB" dirty="0"/>
          </a:p>
          <a:p>
            <a:r>
              <a:rPr lang="en-GB" dirty="0"/>
              <a:t>5. If heterogenous cluster configurations are used, then it can also be useful to create a [Route53 Hosted Zone](https://</a:t>
            </a:r>
            <a:r>
              <a:rPr lang="en-GB" dirty="0" err="1"/>
              <a:t>docs.aws.amazon.com</a:t>
            </a:r>
            <a:r>
              <a:rPr lang="en-GB" dirty="0"/>
              <a:t>/Route53/latest/</a:t>
            </a:r>
            <a:r>
              <a:rPr lang="en-GB" dirty="0" err="1"/>
              <a:t>DeveloperGuide</a:t>
            </a:r>
            <a:r>
              <a:rPr lang="en-GB" dirty="0"/>
              <a:t>/</a:t>
            </a:r>
            <a:r>
              <a:rPr lang="en-GB" dirty="0" err="1"/>
              <a:t>CreatingHostedZone.html</a:t>
            </a:r>
            <a:r>
              <a:rPr lang="en-GB" dirty="0"/>
              <a:t>) which provides simple DNS names for each of the clusters. This can be used to expose each cluster to end users, as well as providing a single endpoint which is used to load balance across all clusters in the group.</a:t>
            </a:r>
          </a:p>
        </p:txBody>
      </p:sp>
      <p:sp>
        <p:nvSpPr>
          <p:cNvPr id="4" name="Slide Number Placeholder 3"/>
          <p:cNvSpPr>
            <a:spLocks noGrp="1"/>
          </p:cNvSpPr>
          <p:nvPr>
            <p:ph type="sldNum" sz="quarter" idx="10"/>
          </p:nvPr>
        </p:nvSpPr>
        <p:spPr/>
        <p:txBody>
          <a:bodyPr/>
          <a:lstStyle/>
          <a:p>
            <a:fld id="{615B62B4-6CA9-AC4C-9BF5-4465F1117A66}" type="slidenum">
              <a:rPr lang="en-GB" smtClean="0"/>
              <a:t>11</a:t>
            </a:fld>
            <a:endParaRPr lang="en-GB"/>
          </a:p>
        </p:txBody>
      </p:sp>
    </p:spTree>
    <p:extLst>
      <p:ext uri="{BB962C8B-B14F-4D97-AF65-F5344CB8AC3E}">
        <p14:creationId xmlns:p14="http://schemas.microsoft.com/office/powerpoint/2010/main" val="4204797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In this architecture, your cluster is created as normal, and most likely will use the [private](https://</a:t>
            </a:r>
            <a:r>
              <a:rPr lang="en-GB" dirty="0" err="1"/>
              <a:t>github.com</a:t>
            </a:r>
            <a:r>
              <a:rPr lang="en-GB" dirty="0"/>
              <a:t>/</a:t>
            </a:r>
            <a:r>
              <a:rPr lang="en-GB" dirty="0" err="1"/>
              <a:t>aws</a:t>
            </a:r>
            <a:r>
              <a:rPr lang="en-GB" dirty="0"/>
              <a:t>-samples/</a:t>
            </a:r>
            <a:r>
              <a:rPr lang="en-GB" dirty="0" err="1"/>
              <a:t>aws</a:t>
            </a:r>
            <a:r>
              <a:rPr lang="en-GB" dirty="0"/>
              <a:t>-</a:t>
            </a:r>
            <a:r>
              <a:rPr lang="en-GB" dirty="0" err="1"/>
              <a:t>dbs</a:t>
            </a:r>
            <a:r>
              <a:rPr lang="en-GB" dirty="0"/>
              <a:t>-</a:t>
            </a:r>
            <a:r>
              <a:rPr lang="en-GB" dirty="0" err="1"/>
              <a:t>refarch</a:t>
            </a:r>
            <a:r>
              <a:rPr lang="en-GB" dirty="0"/>
              <a:t>-redshift/tree/master/private-routing) or [proxy](https://</a:t>
            </a:r>
            <a:r>
              <a:rPr lang="en-GB" dirty="0" err="1"/>
              <a:t>github.com</a:t>
            </a:r>
            <a:r>
              <a:rPr lang="en-GB" dirty="0"/>
              <a:t>/</a:t>
            </a:r>
            <a:r>
              <a:rPr lang="en-GB" dirty="0" err="1"/>
              <a:t>aws</a:t>
            </a:r>
            <a:r>
              <a:rPr lang="en-GB" dirty="0"/>
              <a:t>-samples/</a:t>
            </a:r>
            <a:r>
              <a:rPr lang="en-GB" dirty="0" err="1"/>
              <a:t>aws</a:t>
            </a:r>
            <a:r>
              <a:rPr lang="en-GB" dirty="0"/>
              <a:t>-</a:t>
            </a:r>
            <a:r>
              <a:rPr lang="en-GB" dirty="0" err="1"/>
              <a:t>dbs</a:t>
            </a:r>
            <a:r>
              <a:rPr lang="en-GB" dirty="0"/>
              <a:t>-</a:t>
            </a:r>
            <a:r>
              <a:rPr lang="en-GB" dirty="0" err="1"/>
              <a:t>refarch</a:t>
            </a:r>
            <a:r>
              <a:rPr lang="en-GB" dirty="0"/>
              <a:t>-redshift/tree/master/public-routing) routing network deployments</a:t>
            </a:r>
          </a:p>
          <a:p>
            <a:endParaRPr lang="en-GB" dirty="0"/>
          </a:p>
          <a:p>
            <a:r>
              <a:rPr lang="en-GB" dirty="0"/>
              <a:t>2. Data is ingested directly into the cluster via the COPY command, and data can also be referenced through [external Redshift Spectrum tables](https://</a:t>
            </a:r>
            <a:r>
              <a:rPr lang="en-GB" dirty="0" err="1"/>
              <a:t>github.com</a:t>
            </a:r>
            <a:r>
              <a:rPr lang="en-GB" dirty="0"/>
              <a:t>/</a:t>
            </a:r>
            <a:r>
              <a:rPr lang="en-GB" dirty="0" err="1"/>
              <a:t>aws</a:t>
            </a:r>
            <a:r>
              <a:rPr lang="en-GB" dirty="0"/>
              <a:t>-samples/</a:t>
            </a:r>
            <a:r>
              <a:rPr lang="en-GB" dirty="0" err="1"/>
              <a:t>aws</a:t>
            </a:r>
            <a:r>
              <a:rPr lang="en-GB" dirty="0"/>
              <a:t>-</a:t>
            </a:r>
            <a:r>
              <a:rPr lang="en-GB" dirty="0" err="1"/>
              <a:t>dbs</a:t>
            </a:r>
            <a:r>
              <a:rPr lang="en-GB" dirty="0"/>
              <a:t>-</a:t>
            </a:r>
            <a:r>
              <a:rPr lang="en-GB" dirty="0" err="1"/>
              <a:t>refarch</a:t>
            </a:r>
            <a:r>
              <a:rPr lang="en-GB" dirty="0"/>
              <a:t>-redshift/tree/master/spectrum-</a:t>
            </a:r>
            <a:r>
              <a:rPr lang="en-GB" dirty="0" err="1"/>
              <a:t>multicluster</a:t>
            </a:r>
            <a:r>
              <a:rPr lang="en-GB" dirty="0"/>
              <a:t>)</a:t>
            </a:r>
          </a:p>
          <a:p>
            <a:endParaRPr lang="en-GB" dirty="0"/>
          </a:p>
          <a:p>
            <a:r>
              <a:rPr lang="en-GB" dirty="0"/>
              <a:t>3. Using Amazon RDS, we create an Aurora Postgres cluster fleet, which exposes a primary database that can be written to, as well as up to 15 Read Replicas which are automatically </a:t>
            </a:r>
            <a:r>
              <a:rPr lang="en-GB" dirty="0" err="1"/>
              <a:t>syncronised</a:t>
            </a:r>
            <a:r>
              <a:rPr lang="en-GB" dirty="0"/>
              <a:t> to the primary. This cluster can be [configured to </a:t>
            </a:r>
            <a:r>
              <a:rPr lang="en-GB" dirty="0" err="1"/>
              <a:t>autoscale</a:t>
            </a:r>
            <a:r>
              <a:rPr lang="en-GB" dirty="0"/>
              <a:t>](https://</a:t>
            </a:r>
            <a:r>
              <a:rPr lang="en-GB" dirty="0" err="1"/>
              <a:t>docs.aws.amazon.com</a:t>
            </a:r>
            <a:r>
              <a:rPr lang="en-GB" dirty="0"/>
              <a:t>/</a:t>
            </a:r>
            <a:r>
              <a:rPr lang="en-GB" dirty="0" err="1"/>
              <a:t>AmazonRDS</a:t>
            </a:r>
            <a:r>
              <a:rPr lang="en-GB" dirty="0"/>
              <a:t>/latest/</a:t>
            </a:r>
            <a:r>
              <a:rPr lang="en-GB" dirty="0" err="1"/>
              <a:t>UserGuide</a:t>
            </a:r>
            <a:r>
              <a:rPr lang="en-GB" dirty="0"/>
              <a:t>/</a:t>
            </a:r>
            <a:r>
              <a:rPr lang="en-GB" dirty="0" err="1"/>
              <a:t>Aurora.Integrating.AutoScaling.html</a:t>
            </a:r>
            <a:r>
              <a:rPr lang="en-GB" dirty="0"/>
              <a:t>) based on a variety of performance metrics, and in this architecture we'd expect to use query rate or connection count for scaling.</a:t>
            </a:r>
          </a:p>
          <a:p>
            <a:endParaRPr lang="en-GB" dirty="0"/>
          </a:p>
          <a:p>
            <a:r>
              <a:rPr lang="en-GB" dirty="0"/>
              <a:t>4. We then use Postgres features to connect to our Redshift cluster using the Postgres Driver, via a database link. Use the following commands to create the connection to the Redshift cluster from the Aurora Primary:</a:t>
            </a:r>
          </a:p>
          <a:p>
            <a:endParaRPr lang="en-GB" dirty="0"/>
          </a:p>
        </p:txBody>
      </p:sp>
      <p:sp>
        <p:nvSpPr>
          <p:cNvPr id="4" name="Slide Number Placeholder 3"/>
          <p:cNvSpPr>
            <a:spLocks noGrp="1"/>
          </p:cNvSpPr>
          <p:nvPr>
            <p:ph type="sldNum" sz="quarter" idx="10"/>
          </p:nvPr>
        </p:nvSpPr>
        <p:spPr/>
        <p:txBody>
          <a:bodyPr/>
          <a:lstStyle/>
          <a:p>
            <a:fld id="{615B62B4-6CA9-AC4C-9BF5-4465F1117A66}" type="slidenum">
              <a:rPr lang="en-GB" smtClean="0"/>
              <a:t>12</a:t>
            </a:fld>
            <a:endParaRPr lang="en-GB"/>
          </a:p>
        </p:txBody>
      </p:sp>
    </p:spTree>
    <p:extLst>
      <p:ext uri="{BB962C8B-B14F-4D97-AF65-F5344CB8AC3E}">
        <p14:creationId xmlns:p14="http://schemas.microsoft.com/office/powerpoint/2010/main" val="3132568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Orang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59" y="-1"/>
            <a:ext cx="12192000" cy="6858001"/>
          </a:xfrm>
          <a:prstGeom prst="rect">
            <a:avLst/>
          </a:prstGeom>
        </p:spPr>
      </p:pic>
      <p:sp>
        <p:nvSpPr>
          <p:cNvPr id="16" name="TextBox 3"/>
          <p:cNvSpPr txBox="1">
            <a:spLocks noChangeArrowheads="1"/>
          </p:cNvSpPr>
          <p:nvPr/>
        </p:nvSpPr>
        <p:spPr bwMode="auto">
          <a:xfrm>
            <a:off x="510174" y="6556947"/>
            <a:ext cx="4036484" cy="14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933" b="0" i="0" dirty="0">
                <a:solidFill>
                  <a:srgbClr val="7F7F7F"/>
                </a:solidFill>
                <a:latin typeface="Amazon Ember" charset="0"/>
                <a:ea typeface="Amazon Ember" charset="0"/>
                <a:cs typeface="Amazon Ember" charset="0"/>
              </a:rPr>
              <a:t>© 2017, Amazon Web Services, Inc. or its Affiliates. All rights reserved.</a:t>
            </a:r>
          </a:p>
        </p:txBody>
      </p:sp>
      <p:sp>
        <p:nvSpPr>
          <p:cNvPr id="5" name="Text Placeholder 4"/>
          <p:cNvSpPr>
            <a:spLocks noGrp="1"/>
          </p:cNvSpPr>
          <p:nvPr>
            <p:ph type="body" sz="quarter" idx="10" hasCustomPrompt="1"/>
          </p:nvPr>
        </p:nvSpPr>
        <p:spPr>
          <a:xfrm>
            <a:off x="1239186" y="2028668"/>
            <a:ext cx="9742331" cy="939385"/>
          </a:xfrm>
        </p:spPr>
        <p:txBody>
          <a:bodyPr lIns="0" tIns="0" rIns="0" bIns="0"/>
          <a:lstStyle>
            <a:lvl1pPr>
              <a:defRPr sz="8000" b="0" i="0" spc="400">
                <a:solidFill>
                  <a:schemeClr val="bg1"/>
                </a:solidFill>
                <a:latin typeface="Amazon Ember Light" charset="0"/>
                <a:ea typeface="Amazon Ember Light" charset="0"/>
                <a:cs typeface="Amazon Ember Light"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sp>
        <p:nvSpPr>
          <p:cNvPr id="11" name="Text Placeholder 4"/>
          <p:cNvSpPr>
            <a:spLocks noGrp="1"/>
          </p:cNvSpPr>
          <p:nvPr>
            <p:ph type="body" sz="quarter" idx="11" hasCustomPrompt="1"/>
          </p:nvPr>
        </p:nvSpPr>
        <p:spPr>
          <a:xfrm>
            <a:off x="1239186" y="3342865"/>
            <a:ext cx="9742331" cy="509667"/>
          </a:xfrm>
        </p:spPr>
        <p:txBody>
          <a:bodyPr lIns="0" tIns="0" rIns="0" bIns="0"/>
          <a:lstStyle>
            <a:lvl1pPr>
              <a:defRPr sz="3733" b="0" i="0" spc="400">
                <a:solidFill>
                  <a:schemeClr val="bg1"/>
                </a:solidFill>
                <a:latin typeface="Amazon Ember" charset="0"/>
                <a:ea typeface="Amazon Ember" charset="0"/>
                <a:cs typeface="Amazon Ember"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sp>
        <p:nvSpPr>
          <p:cNvPr id="12" name="Text Placeholder 4"/>
          <p:cNvSpPr>
            <a:spLocks noGrp="1"/>
          </p:cNvSpPr>
          <p:nvPr>
            <p:ph type="body" sz="quarter" idx="12" hasCustomPrompt="1"/>
          </p:nvPr>
        </p:nvSpPr>
        <p:spPr>
          <a:xfrm>
            <a:off x="1239189" y="3938318"/>
            <a:ext cx="9742329" cy="279817"/>
          </a:xfrm>
        </p:spPr>
        <p:txBody>
          <a:bodyPr lIns="0" tIns="0" rIns="0" bIns="0"/>
          <a:lstStyle>
            <a:lvl1pPr>
              <a:defRPr sz="1600" b="0" i="0" spc="400" baseline="0">
                <a:solidFill>
                  <a:schemeClr val="bg1"/>
                </a:solidFill>
                <a:latin typeface="Amazon Ember" charset="0"/>
                <a:ea typeface="Amazon Ember" charset="0"/>
                <a:cs typeface="Amazon Ember"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sp>
        <p:nvSpPr>
          <p:cNvPr id="13" name="Text Placeholder 4"/>
          <p:cNvSpPr>
            <a:spLocks noGrp="1"/>
          </p:cNvSpPr>
          <p:nvPr>
            <p:ph type="body" sz="quarter" idx="13" hasCustomPrompt="1"/>
          </p:nvPr>
        </p:nvSpPr>
        <p:spPr>
          <a:xfrm>
            <a:off x="1239187" y="1296680"/>
            <a:ext cx="9753599" cy="624589"/>
          </a:xfrm>
        </p:spPr>
        <p:txBody>
          <a:bodyPr lIns="0" tIns="0" rIns="0" bIns="0" anchor="b"/>
          <a:lstStyle>
            <a:lvl1pPr>
              <a:defRPr sz="1600" b="0" i="0" spc="400" baseline="0">
                <a:solidFill>
                  <a:schemeClr val="bg1"/>
                </a:solidFill>
                <a:latin typeface="Amazon Ember" charset="0"/>
                <a:ea typeface="Amazon Ember" charset="0"/>
                <a:cs typeface="Amazon Ember"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9722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85069-EDC1-3B40-B5C9-8BC81827C4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9246C5-FA22-0943-BB22-DB876F68AC69}"/>
              </a:ext>
            </a:extLst>
          </p:cNvPr>
          <p:cNvSpPr>
            <a:spLocks noGrp="1"/>
          </p:cNvSpPr>
          <p:nvPr>
            <p:ph type="dt" sz="half" idx="10"/>
          </p:nvPr>
        </p:nvSpPr>
        <p:spPr/>
        <p:txBody>
          <a:bodyPr/>
          <a:lstStyle/>
          <a:p>
            <a:fld id="{F8B2B49D-36DD-BA42-BCDF-D050623B371A}" type="datetimeFigureOut">
              <a:rPr lang="en-GB" smtClean="0"/>
              <a:t>04/10/2018</a:t>
            </a:fld>
            <a:endParaRPr lang="en-GB"/>
          </a:p>
        </p:txBody>
      </p:sp>
      <p:sp>
        <p:nvSpPr>
          <p:cNvPr id="4" name="Footer Placeholder 3">
            <a:extLst>
              <a:ext uri="{FF2B5EF4-FFF2-40B4-BE49-F238E27FC236}">
                <a16:creationId xmlns:a16="http://schemas.microsoft.com/office/drawing/2014/main" id="{AF111FF9-505C-2C45-BF27-20CAE253D4F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94A275B-4024-7548-882A-0AD5D68AD239}"/>
              </a:ext>
            </a:extLst>
          </p:cNvPr>
          <p:cNvSpPr>
            <a:spLocks noGrp="1"/>
          </p:cNvSpPr>
          <p:nvPr>
            <p:ph type="sldNum" sz="quarter" idx="12"/>
          </p:nvPr>
        </p:nvSpPr>
        <p:spPr/>
        <p:txBody>
          <a:bodyPr/>
          <a:lstStyle/>
          <a:p>
            <a:fld id="{42189F89-E980-3448-BFAB-F9CFC9EE6BE4}" type="slidenum">
              <a:rPr lang="en-GB" smtClean="0"/>
              <a:t>‹#›</a:t>
            </a:fld>
            <a:endParaRPr lang="en-GB"/>
          </a:p>
        </p:txBody>
      </p:sp>
    </p:spTree>
    <p:extLst>
      <p:ext uri="{BB962C8B-B14F-4D97-AF65-F5344CB8AC3E}">
        <p14:creationId xmlns:p14="http://schemas.microsoft.com/office/powerpoint/2010/main" val="232002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eInvent Title Slide Orang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59" y="-1"/>
            <a:ext cx="12192000" cy="6858001"/>
          </a:xfrm>
          <a:prstGeom prst="rect">
            <a:avLst/>
          </a:prstGeom>
        </p:spPr>
      </p:pic>
      <p:sp>
        <p:nvSpPr>
          <p:cNvPr id="17" name="TextBox 3"/>
          <p:cNvSpPr txBox="1">
            <a:spLocks noChangeArrowheads="1"/>
          </p:cNvSpPr>
          <p:nvPr/>
        </p:nvSpPr>
        <p:spPr bwMode="auto">
          <a:xfrm>
            <a:off x="510174" y="6556947"/>
            <a:ext cx="4036484" cy="14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933" b="0" i="0" dirty="0">
                <a:solidFill>
                  <a:srgbClr val="7F7F7F"/>
                </a:solidFill>
                <a:latin typeface="Amazon Ember" charset="0"/>
                <a:ea typeface="Amazon Ember" charset="0"/>
                <a:cs typeface="Amazon Ember" charset="0"/>
              </a:rPr>
              <a:t>© 2017, Amazon Web Services, Inc. or its Affiliates. All rights reserved.</a:t>
            </a:r>
          </a:p>
        </p:txBody>
      </p:sp>
      <p:sp>
        <p:nvSpPr>
          <p:cNvPr id="11" name="Text Placeholder 4"/>
          <p:cNvSpPr>
            <a:spLocks noGrp="1"/>
          </p:cNvSpPr>
          <p:nvPr>
            <p:ph type="body" sz="quarter" idx="11" hasCustomPrompt="1"/>
          </p:nvPr>
        </p:nvSpPr>
        <p:spPr>
          <a:xfrm>
            <a:off x="1239186" y="3342865"/>
            <a:ext cx="9742331" cy="509667"/>
          </a:xfrm>
        </p:spPr>
        <p:txBody>
          <a:bodyPr lIns="0" tIns="0" rIns="0" bIns="0"/>
          <a:lstStyle>
            <a:lvl1pPr>
              <a:defRPr sz="3733" b="0" i="0" spc="400" baseline="0">
                <a:solidFill>
                  <a:schemeClr val="bg1"/>
                </a:solidFill>
                <a:latin typeface="Amazon Ember" charset="0"/>
                <a:ea typeface="Amazon Ember" charset="0"/>
                <a:cs typeface="Amazon Ember"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sp>
        <p:nvSpPr>
          <p:cNvPr id="12" name="Text Placeholder 4"/>
          <p:cNvSpPr>
            <a:spLocks noGrp="1"/>
          </p:cNvSpPr>
          <p:nvPr>
            <p:ph type="body" sz="quarter" idx="12" hasCustomPrompt="1"/>
          </p:nvPr>
        </p:nvSpPr>
        <p:spPr>
          <a:xfrm>
            <a:off x="1239189" y="3938318"/>
            <a:ext cx="9742329" cy="279817"/>
          </a:xfrm>
        </p:spPr>
        <p:txBody>
          <a:bodyPr lIns="0" tIns="0" rIns="0" bIns="0"/>
          <a:lstStyle>
            <a:lvl1pPr>
              <a:defRPr sz="1600" b="0" i="0" spc="400" baseline="0">
                <a:solidFill>
                  <a:schemeClr val="bg1"/>
                </a:solidFill>
                <a:latin typeface="Amazon Ember" charset="0"/>
                <a:ea typeface="Amazon Ember" charset="0"/>
                <a:cs typeface="Amazon Ember"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sp>
        <p:nvSpPr>
          <p:cNvPr id="13" name="Text Placeholder 4"/>
          <p:cNvSpPr>
            <a:spLocks noGrp="1"/>
          </p:cNvSpPr>
          <p:nvPr>
            <p:ph type="body" sz="quarter" idx="13" hasCustomPrompt="1"/>
          </p:nvPr>
        </p:nvSpPr>
        <p:spPr>
          <a:xfrm>
            <a:off x="1239187" y="1296680"/>
            <a:ext cx="9753599" cy="624589"/>
          </a:xfrm>
        </p:spPr>
        <p:txBody>
          <a:bodyPr lIns="0" tIns="0" rIns="0" bIns="0" anchor="b"/>
          <a:lstStyle>
            <a:lvl1pPr>
              <a:defRPr sz="1600" b="0" i="0" spc="400" baseline="0">
                <a:solidFill>
                  <a:schemeClr val="bg1"/>
                </a:solidFill>
                <a:latin typeface="Amazon Ember" charset="0"/>
                <a:ea typeface="Amazon Ember" charset="0"/>
                <a:cs typeface="Amazon Ember"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9187" y="2177678"/>
            <a:ext cx="4250908" cy="876273"/>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124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itle Orang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59" y="-1"/>
            <a:ext cx="12192000" cy="6858001"/>
          </a:xfrm>
          <a:prstGeom prst="rect">
            <a:avLst/>
          </a:prstGeom>
        </p:spPr>
      </p:pic>
      <p:sp>
        <p:nvSpPr>
          <p:cNvPr id="13" name="TextBox 3"/>
          <p:cNvSpPr txBox="1">
            <a:spLocks noChangeArrowheads="1"/>
          </p:cNvSpPr>
          <p:nvPr/>
        </p:nvSpPr>
        <p:spPr bwMode="auto">
          <a:xfrm>
            <a:off x="510174" y="6556947"/>
            <a:ext cx="4036484" cy="14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933" b="0" i="0" dirty="0">
                <a:solidFill>
                  <a:srgbClr val="7F7F7F"/>
                </a:solidFill>
                <a:latin typeface="Amazon Ember" charset="0"/>
                <a:ea typeface="Amazon Ember" charset="0"/>
                <a:cs typeface="Amazon Ember" charset="0"/>
              </a:rPr>
              <a:t>© 2017, Amazon Web Services, Inc. or its Affiliates. All rights reserved.</a:t>
            </a:r>
          </a:p>
        </p:txBody>
      </p:sp>
      <p:sp>
        <p:nvSpPr>
          <p:cNvPr id="5" name="Text Placeholder 4"/>
          <p:cNvSpPr>
            <a:spLocks noGrp="1"/>
          </p:cNvSpPr>
          <p:nvPr>
            <p:ph type="body" sz="quarter" idx="10" hasCustomPrompt="1"/>
          </p:nvPr>
        </p:nvSpPr>
        <p:spPr>
          <a:xfrm>
            <a:off x="1239186" y="2651815"/>
            <a:ext cx="9742331" cy="572293"/>
          </a:xfrm>
        </p:spPr>
        <p:txBody>
          <a:bodyPr lIns="0" tIns="0" rIns="0" bIns="0"/>
          <a:lstStyle>
            <a:lvl1pPr>
              <a:defRPr sz="3733" b="0" i="0" spc="400">
                <a:solidFill>
                  <a:schemeClr val="bg1"/>
                </a:solidFill>
                <a:latin typeface="Amazon Ember Light" charset="0"/>
                <a:ea typeface="Amazon Ember Light" charset="0"/>
                <a:cs typeface="Amazon Ember Light"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sp>
        <p:nvSpPr>
          <p:cNvPr id="7" name="Text Placeholder 4"/>
          <p:cNvSpPr>
            <a:spLocks noGrp="1"/>
          </p:cNvSpPr>
          <p:nvPr>
            <p:ph type="body" sz="quarter" idx="12" hasCustomPrompt="1"/>
          </p:nvPr>
        </p:nvSpPr>
        <p:spPr>
          <a:xfrm>
            <a:off x="1239189" y="3406987"/>
            <a:ext cx="9742329" cy="1584960"/>
          </a:xfrm>
        </p:spPr>
        <p:txBody>
          <a:bodyPr lIns="0" tIns="0" rIns="0" bIns="0"/>
          <a:lstStyle>
            <a:lvl1pPr>
              <a:lnSpc>
                <a:spcPct val="150000"/>
              </a:lnSpc>
              <a:defRPr sz="1200" b="0" i="0" spc="67" baseline="0">
                <a:solidFill>
                  <a:schemeClr val="bg1"/>
                </a:solidFill>
                <a:latin typeface="Amazon Ember" charset="0"/>
                <a:ea typeface="Amazon Ember" charset="0"/>
                <a:cs typeface="Amazon Ember"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sp>
        <p:nvSpPr>
          <p:cNvPr id="8" name="Text Placeholder 4"/>
          <p:cNvSpPr>
            <a:spLocks noGrp="1"/>
          </p:cNvSpPr>
          <p:nvPr>
            <p:ph type="body" sz="quarter" idx="13" hasCustomPrompt="1"/>
          </p:nvPr>
        </p:nvSpPr>
        <p:spPr>
          <a:xfrm>
            <a:off x="1239187" y="1919827"/>
            <a:ext cx="9753599" cy="624589"/>
          </a:xfrm>
        </p:spPr>
        <p:txBody>
          <a:bodyPr lIns="0" tIns="0" rIns="0" bIns="0" anchor="b"/>
          <a:lstStyle>
            <a:lvl1pPr>
              <a:defRPr sz="1600" b="0" i="0" spc="400" baseline="0">
                <a:solidFill>
                  <a:schemeClr val="bg1"/>
                </a:solidFill>
                <a:latin typeface="Amazon Ember" charset="0"/>
                <a:ea typeface="Amazon Ember" charset="0"/>
                <a:cs typeface="Amazon Ember"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2759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Orange">
    <p:spTree>
      <p:nvGrpSpPr>
        <p:cNvPr id="1" name=""/>
        <p:cNvGrpSpPr/>
        <p:nvPr/>
      </p:nvGrpSpPr>
      <p:grpSpPr>
        <a:xfrm>
          <a:off x="0" y="0"/>
          <a:ext cx="0" cy="0"/>
          <a:chOff x="0" y="0"/>
          <a:chExt cx="0" cy="0"/>
        </a:xfrm>
      </p:grpSpPr>
      <p:sp>
        <p:nvSpPr>
          <p:cNvPr id="9" name="Title 1"/>
          <p:cNvSpPr>
            <a:spLocks noGrp="1"/>
          </p:cNvSpPr>
          <p:nvPr>
            <p:ph type="title"/>
          </p:nvPr>
        </p:nvSpPr>
        <p:spPr>
          <a:xfrm>
            <a:off x="469764" y="463824"/>
            <a:ext cx="11265408" cy="626440"/>
          </a:xfrm>
        </p:spPr>
        <p:txBody>
          <a:bodyPr lIns="91440" tIns="45720" rIns="91440" bIns="45720"/>
          <a:lstStyle>
            <a:lvl1pPr>
              <a:defRPr b="0" i="0" spc="400">
                <a:latin typeface="Amazon Ember Light" charset="0"/>
                <a:ea typeface="Amazon Ember Light" charset="0"/>
                <a:cs typeface="Amazon Ember Light" charset="0"/>
              </a:defRPr>
            </a:lvl1pPr>
          </a:lstStyle>
          <a:p>
            <a:r>
              <a:rPr lang="en-US"/>
              <a:t>Click to edit Master title style</a:t>
            </a:r>
            <a:endParaRPr lang="en-US" dirty="0"/>
          </a:p>
        </p:txBody>
      </p:sp>
      <p:sp>
        <p:nvSpPr>
          <p:cNvPr id="5" name="TextBox 3">
            <a:extLst>
              <a:ext uri="{FF2B5EF4-FFF2-40B4-BE49-F238E27FC236}">
                <a16:creationId xmlns:a16="http://schemas.microsoft.com/office/drawing/2014/main" id="{5CC44386-4687-764A-BC6D-AF2828272D8A}"/>
              </a:ext>
            </a:extLst>
          </p:cNvPr>
          <p:cNvSpPr txBox="1">
            <a:spLocks noChangeArrowheads="1"/>
          </p:cNvSpPr>
          <p:nvPr userDrawn="1"/>
        </p:nvSpPr>
        <p:spPr bwMode="auto">
          <a:xfrm>
            <a:off x="510174" y="6556947"/>
            <a:ext cx="4036484" cy="14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933" b="0" i="0" dirty="0">
                <a:solidFill>
                  <a:srgbClr val="7F7F7F"/>
                </a:solidFill>
                <a:latin typeface="Amazon Ember" charset="0"/>
                <a:ea typeface="Amazon Ember" charset="0"/>
                <a:cs typeface="Amazon Ember" charset="0"/>
              </a:rPr>
              <a:t>© 2018, Amazon Web Services, Inc. or its Affiliates. All rights reserved.</a:t>
            </a:r>
          </a:p>
        </p:txBody>
      </p:sp>
    </p:spTree>
    <p:extLst>
      <p:ext uri="{BB962C8B-B14F-4D97-AF65-F5344CB8AC3E}">
        <p14:creationId xmlns:p14="http://schemas.microsoft.com/office/powerpoint/2010/main" val="256558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Content Orange">
    <p:spTree>
      <p:nvGrpSpPr>
        <p:cNvPr id="1" name=""/>
        <p:cNvGrpSpPr/>
        <p:nvPr/>
      </p:nvGrpSpPr>
      <p:grpSpPr>
        <a:xfrm>
          <a:off x="0" y="0"/>
          <a:ext cx="0" cy="0"/>
          <a:chOff x="0" y="0"/>
          <a:chExt cx="0" cy="0"/>
        </a:xfrm>
      </p:grpSpPr>
      <p:sp>
        <p:nvSpPr>
          <p:cNvPr id="10" name="TextBox 3"/>
          <p:cNvSpPr txBox="1">
            <a:spLocks noChangeArrowheads="1"/>
          </p:cNvSpPr>
          <p:nvPr/>
        </p:nvSpPr>
        <p:spPr bwMode="auto">
          <a:xfrm>
            <a:off x="510174" y="6556947"/>
            <a:ext cx="4036484" cy="14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933" b="0" i="0" dirty="0">
                <a:solidFill>
                  <a:srgbClr val="7F7F7F"/>
                </a:solidFill>
                <a:latin typeface="Amazon Ember" charset="0"/>
                <a:ea typeface="Amazon Ember" charset="0"/>
                <a:cs typeface="Amazon Ember" charset="0"/>
              </a:rPr>
              <a:t>© 2018, Amazon Web Services, Inc. or its Affiliates. All rights reserved.</a:t>
            </a:r>
          </a:p>
        </p:txBody>
      </p:sp>
      <p:sp>
        <p:nvSpPr>
          <p:cNvPr id="2" name="Title 1"/>
          <p:cNvSpPr>
            <a:spLocks noGrp="1"/>
          </p:cNvSpPr>
          <p:nvPr>
            <p:ph type="title" hasCustomPrompt="1"/>
          </p:nvPr>
        </p:nvSpPr>
        <p:spPr>
          <a:xfrm>
            <a:off x="475487" y="463296"/>
            <a:ext cx="11265408" cy="626440"/>
          </a:xfrm>
        </p:spPr>
        <p:txBody>
          <a:bodyPr lIns="91440" tIns="45720" rIns="91440" bIns="45720"/>
          <a:lstStyle>
            <a:lvl1pPr>
              <a:defRPr b="0" i="0" spc="400">
                <a:latin typeface="Amazon Ember Light" charset="0"/>
                <a:ea typeface="Amazon Ember Light" charset="0"/>
                <a:cs typeface="Amazon Ember Light" charset="0"/>
              </a:defRPr>
            </a:lvl1pPr>
          </a:lstStyle>
          <a:p>
            <a:r>
              <a:rPr lang="en-US" dirty="0"/>
              <a:t>CLICK TO EDIT MASTER TITLE STYLE</a:t>
            </a:r>
          </a:p>
        </p:txBody>
      </p:sp>
      <p:sp>
        <p:nvSpPr>
          <p:cNvPr id="7" name="Content Placeholder 6"/>
          <p:cNvSpPr>
            <a:spLocks noGrp="1"/>
          </p:cNvSpPr>
          <p:nvPr>
            <p:ph sz="quarter" idx="10"/>
          </p:nvPr>
        </p:nvSpPr>
        <p:spPr>
          <a:xfrm>
            <a:off x="475487" y="1304261"/>
            <a:ext cx="11265407" cy="4309729"/>
          </a:xfrm>
        </p:spPr>
        <p:txBody>
          <a:bodyPr/>
          <a:lstStyle>
            <a:lvl1pPr>
              <a:defRPr sz="1600" b="0" i="0" spc="67" baseline="0">
                <a:latin typeface="Amazon Ember" charset="0"/>
                <a:ea typeface="Amazon Ember" charset="0"/>
                <a:cs typeface="Amazon Ember" charset="0"/>
              </a:defRPr>
            </a:lvl1pPr>
            <a:lvl2pPr>
              <a:defRPr sz="1600" b="0" i="0" spc="67" baseline="0">
                <a:latin typeface="Amazon Ember" charset="0"/>
                <a:ea typeface="Amazon Ember" charset="0"/>
                <a:cs typeface="Amazon Ember" charset="0"/>
              </a:defRPr>
            </a:lvl2pPr>
            <a:lvl3pPr>
              <a:defRPr sz="1600" b="0" i="0" spc="67" baseline="0">
                <a:latin typeface="Amazon Ember" charset="0"/>
                <a:ea typeface="Amazon Ember" charset="0"/>
                <a:cs typeface="Amazon Ember" charset="0"/>
              </a:defRPr>
            </a:lvl3pPr>
            <a:lvl4pPr>
              <a:defRPr sz="1600" b="0" i="0" spc="67" baseline="0">
                <a:latin typeface="Amazon Ember" charset="0"/>
                <a:ea typeface="Amazon Ember" charset="0"/>
                <a:cs typeface="Amazon Ember" charset="0"/>
              </a:defRPr>
            </a:lvl4pPr>
            <a:lvl5pPr>
              <a:defRPr sz="1600" b="0" i="0" spc="67" baseline="0">
                <a:latin typeface="Amazon Ember" charset="0"/>
                <a:ea typeface="Amazon Ember" charset="0"/>
                <a:cs typeface="Amazon Ember"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921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de Snippet Orange">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475487" y="1304261"/>
            <a:ext cx="11265407" cy="4310080"/>
          </a:xfrm>
        </p:spPr>
        <p:txBody>
          <a:bodyPr/>
          <a:lstStyle>
            <a:lvl1pPr>
              <a:defRPr sz="1200" b="0" i="0" spc="0" baseline="0">
                <a:solidFill>
                  <a:schemeClr val="accent2"/>
                </a:solidFill>
                <a:latin typeface="Lucida Console" charset="0"/>
                <a:ea typeface="Lucida Console" charset="0"/>
                <a:cs typeface="Lucida Console" charset="0"/>
              </a:defRPr>
            </a:lvl1pPr>
            <a:lvl2pPr>
              <a:defRPr sz="1600" b="0" i="0" spc="0" baseline="0">
                <a:latin typeface="Lucida Console" charset="0"/>
                <a:ea typeface="Lucida Console" charset="0"/>
                <a:cs typeface="Lucida Console" charset="0"/>
              </a:defRPr>
            </a:lvl2pPr>
            <a:lvl3pPr>
              <a:defRPr sz="1600" b="0" i="0" spc="0" baseline="0">
                <a:latin typeface="Lucida Console" charset="0"/>
                <a:ea typeface="Lucida Console" charset="0"/>
                <a:cs typeface="Lucida Console" charset="0"/>
              </a:defRPr>
            </a:lvl3pPr>
            <a:lvl4pPr>
              <a:defRPr sz="1600" b="0" i="0" spc="0" baseline="0">
                <a:latin typeface="Lucida Console" charset="0"/>
                <a:ea typeface="Lucida Console" charset="0"/>
                <a:cs typeface="Lucida Console" charset="0"/>
              </a:defRPr>
            </a:lvl4pPr>
            <a:lvl5pPr>
              <a:defRPr sz="1600" b="0" i="0" spc="0" baseline="0">
                <a:latin typeface="Lucida Console" charset="0"/>
                <a:ea typeface="Lucida Console" charset="0"/>
                <a:cs typeface="Lucida Console" charset="0"/>
              </a:defRPr>
            </a:lvl5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
        <p:nvSpPr>
          <p:cNvPr id="11" name="Title 1"/>
          <p:cNvSpPr>
            <a:spLocks noGrp="1"/>
          </p:cNvSpPr>
          <p:nvPr>
            <p:ph type="title" hasCustomPrompt="1"/>
          </p:nvPr>
        </p:nvSpPr>
        <p:spPr>
          <a:xfrm>
            <a:off x="475487" y="463296"/>
            <a:ext cx="11265408" cy="626440"/>
          </a:xfrm>
        </p:spPr>
        <p:txBody>
          <a:bodyPr lIns="91440" tIns="45720" rIns="91440" bIns="45720"/>
          <a:lstStyle>
            <a:lvl1pPr>
              <a:defRPr b="0" i="0" spc="400">
                <a:latin typeface="Amazon Ember Light" charset="0"/>
                <a:ea typeface="Amazon Ember Light" charset="0"/>
                <a:cs typeface="Amazon Ember Light" charset="0"/>
              </a:defRPr>
            </a:lvl1pPr>
          </a:lstStyle>
          <a:p>
            <a:r>
              <a:rPr lang="en-US" dirty="0"/>
              <a:t>CLICK TO EDIT MASTER TITLE STYLE</a:t>
            </a:r>
          </a:p>
        </p:txBody>
      </p:sp>
      <p:sp>
        <p:nvSpPr>
          <p:cNvPr id="6" name="TextBox 3">
            <a:extLst>
              <a:ext uri="{FF2B5EF4-FFF2-40B4-BE49-F238E27FC236}">
                <a16:creationId xmlns:a16="http://schemas.microsoft.com/office/drawing/2014/main" id="{F5765EE6-55CA-804A-91B7-E8680125C862}"/>
              </a:ext>
            </a:extLst>
          </p:cNvPr>
          <p:cNvSpPr txBox="1">
            <a:spLocks noChangeArrowheads="1"/>
          </p:cNvSpPr>
          <p:nvPr userDrawn="1"/>
        </p:nvSpPr>
        <p:spPr bwMode="auto">
          <a:xfrm>
            <a:off x="510174" y="6556947"/>
            <a:ext cx="4036484" cy="14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933" b="0" i="0" dirty="0">
                <a:solidFill>
                  <a:srgbClr val="7F7F7F"/>
                </a:solidFill>
                <a:latin typeface="Amazon Ember" charset="0"/>
                <a:ea typeface="Amazon Ember" charset="0"/>
                <a:cs typeface="Amazon Ember" charset="0"/>
              </a:rPr>
              <a:t>© 2018, Amazon Web Services, Inc. or its Affiliates. All rights reserved.</a:t>
            </a:r>
          </a:p>
        </p:txBody>
      </p:sp>
    </p:spTree>
    <p:extLst>
      <p:ext uri="{BB962C8B-B14F-4D97-AF65-F5344CB8AC3E}">
        <p14:creationId xmlns:p14="http://schemas.microsoft.com/office/powerpoint/2010/main" val="2271511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o Placeholders Or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D81EB9-1B22-B94F-9281-38CC634C19DE}"/>
              </a:ext>
            </a:extLst>
          </p:cNvPr>
          <p:cNvSpPr txBox="1">
            <a:spLocks noChangeArrowheads="1"/>
          </p:cNvSpPr>
          <p:nvPr userDrawn="1"/>
        </p:nvSpPr>
        <p:spPr bwMode="auto">
          <a:xfrm>
            <a:off x="510174" y="6556947"/>
            <a:ext cx="4036484" cy="14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933" b="0" i="0" dirty="0">
                <a:solidFill>
                  <a:srgbClr val="7F7F7F"/>
                </a:solidFill>
                <a:latin typeface="Amazon Ember" charset="0"/>
                <a:ea typeface="Amazon Ember" charset="0"/>
                <a:cs typeface="Amazon Ember" charset="0"/>
              </a:rPr>
              <a:t>© 2018, Amazon Web Services, Inc. or its Affiliates. All rights reserved.</a:t>
            </a:r>
          </a:p>
        </p:txBody>
      </p:sp>
    </p:spTree>
    <p:extLst>
      <p:ext uri="{BB962C8B-B14F-4D97-AF65-F5344CB8AC3E}">
        <p14:creationId xmlns:p14="http://schemas.microsoft.com/office/powerpoint/2010/main" val="1772330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Orange">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7" name="TextBox 3"/>
          <p:cNvSpPr txBox="1">
            <a:spLocks noChangeArrowheads="1"/>
          </p:cNvSpPr>
          <p:nvPr/>
        </p:nvSpPr>
        <p:spPr bwMode="auto">
          <a:xfrm>
            <a:off x="510174" y="6556947"/>
            <a:ext cx="4036484" cy="14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933" b="0" i="0" dirty="0">
                <a:solidFill>
                  <a:srgbClr val="7F7F7F"/>
                </a:solidFill>
                <a:latin typeface="Amazon Ember" charset="0"/>
                <a:ea typeface="Amazon Ember" charset="0"/>
                <a:cs typeface="Amazon Ember" charset="0"/>
              </a:rPr>
              <a:t>© 2018, Amazon Web Services, Inc. or its Affiliates. All rights reserved.</a:t>
            </a:r>
          </a:p>
        </p:txBody>
      </p:sp>
    </p:spTree>
    <p:extLst>
      <p:ext uri="{BB962C8B-B14F-4D97-AF65-F5344CB8AC3E}">
        <p14:creationId xmlns:p14="http://schemas.microsoft.com/office/powerpoint/2010/main" val="53270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46206519-93E5-F54B-9C71-730BD1908CF1}"/>
              </a:ext>
            </a:extLst>
          </p:cNvPr>
          <p:cNvSpPr txBox="1">
            <a:spLocks noChangeArrowheads="1"/>
          </p:cNvSpPr>
          <p:nvPr userDrawn="1"/>
        </p:nvSpPr>
        <p:spPr bwMode="auto">
          <a:xfrm>
            <a:off x="510174" y="6556947"/>
            <a:ext cx="4036484" cy="14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933" b="0" i="0" dirty="0">
                <a:solidFill>
                  <a:srgbClr val="7F7F7F"/>
                </a:solidFill>
                <a:latin typeface="Amazon Ember" charset="0"/>
                <a:ea typeface="Amazon Ember" charset="0"/>
                <a:cs typeface="Amazon Ember" charset="0"/>
              </a:rPr>
              <a:t>© 2018, Amazon Web Services, Inc. or its Affiliates. All rights reserved.</a:t>
            </a:r>
          </a:p>
        </p:txBody>
      </p:sp>
    </p:spTree>
    <p:extLst>
      <p:ext uri="{BB962C8B-B14F-4D97-AF65-F5344CB8AC3E}">
        <p14:creationId xmlns:p14="http://schemas.microsoft.com/office/powerpoint/2010/main" val="3117668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4123" y="202776"/>
            <a:ext cx="10940405" cy="11430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54123" y="1345776"/>
            <a:ext cx="10940405" cy="473856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2989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73" r:id="rId7"/>
    <p:sldLayoutId id="2147483674" r:id="rId8"/>
    <p:sldLayoutId id="2147483675" r:id="rId9"/>
    <p:sldLayoutId id="2147483677" r:id="rId10"/>
  </p:sldLayoutIdLst>
  <p:txStyles>
    <p:titleStyle>
      <a:lvl1pPr algn="l" defTabSz="609585" rtl="0" eaLnBrk="1" latinLnBrk="0" hangingPunct="1">
        <a:spcBef>
          <a:spcPct val="0"/>
        </a:spcBef>
        <a:buNone/>
        <a:defRPr sz="3733" b="1" i="0" kern="1200">
          <a:solidFill>
            <a:schemeClr val="tx1">
              <a:lumMod val="95000"/>
            </a:schemeClr>
          </a:solidFill>
          <a:latin typeface="Amazon Ember" charset="0"/>
          <a:ea typeface="Amazon Ember" charset="0"/>
          <a:cs typeface="Amazon Ember" charset="0"/>
        </a:defRPr>
      </a:lvl1pPr>
    </p:titleStyle>
    <p:bodyStyle>
      <a:lvl1pPr marL="0" indent="0" algn="l" defTabSz="609585" rtl="0" eaLnBrk="1" latinLnBrk="0" hangingPunct="1">
        <a:spcBef>
          <a:spcPct val="20000"/>
        </a:spcBef>
        <a:buFontTx/>
        <a:buNone/>
        <a:defRPr sz="3200" b="0" i="0" kern="1200">
          <a:solidFill>
            <a:schemeClr val="tx1"/>
          </a:solidFill>
          <a:latin typeface="Amazon Ember" charset="0"/>
          <a:ea typeface="Amazon Ember" charset="0"/>
          <a:cs typeface="Amazon Ember" charset="0"/>
        </a:defRPr>
      </a:lvl1pPr>
      <a:lvl2pPr marL="990575" indent="-380990" algn="l" defTabSz="609585" rtl="0" eaLnBrk="1" latinLnBrk="0" hangingPunct="1">
        <a:spcBef>
          <a:spcPct val="20000"/>
        </a:spcBef>
        <a:buFont typeface="Arial"/>
        <a:buChar char="•"/>
        <a:defRPr sz="2667" b="0" i="0" kern="1200">
          <a:solidFill>
            <a:schemeClr val="tx1"/>
          </a:solidFill>
          <a:latin typeface="Amazon Ember" charset="0"/>
          <a:ea typeface="Amazon Ember" charset="0"/>
          <a:cs typeface="Amazon Ember" charset="0"/>
        </a:defRPr>
      </a:lvl2pPr>
      <a:lvl3pPr marL="1523962" indent="-304792" algn="l" defTabSz="609585" rtl="0" eaLnBrk="1" latinLnBrk="0" hangingPunct="1">
        <a:spcBef>
          <a:spcPct val="20000"/>
        </a:spcBef>
        <a:buFont typeface="Arial"/>
        <a:buChar char="•"/>
        <a:defRPr sz="2400" b="0" i="0" kern="1200">
          <a:solidFill>
            <a:schemeClr val="tx1"/>
          </a:solidFill>
          <a:latin typeface="Amazon Ember" charset="0"/>
          <a:ea typeface="Amazon Ember" charset="0"/>
          <a:cs typeface="Amazon Ember" charset="0"/>
        </a:defRPr>
      </a:lvl3pPr>
      <a:lvl4pPr marL="2133547" indent="-304792" algn="l" defTabSz="609585" rtl="0" eaLnBrk="1" latinLnBrk="0" hangingPunct="1">
        <a:spcBef>
          <a:spcPct val="20000"/>
        </a:spcBef>
        <a:buFont typeface="Arial"/>
        <a:buChar char="–"/>
        <a:defRPr sz="2133" b="0" i="0" kern="1200">
          <a:solidFill>
            <a:schemeClr val="tx1"/>
          </a:solidFill>
          <a:latin typeface="Amazon Ember" charset="0"/>
          <a:ea typeface="Amazon Ember" charset="0"/>
          <a:cs typeface="Amazon Ember" charset="0"/>
        </a:defRPr>
      </a:lvl4pPr>
      <a:lvl5pPr marL="2743131" indent="-304792" algn="l" defTabSz="609585" rtl="0" eaLnBrk="1" latinLnBrk="0" hangingPunct="1">
        <a:spcBef>
          <a:spcPct val="20000"/>
        </a:spcBef>
        <a:buFont typeface="Arial"/>
        <a:buChar char="»"/>
        <a:defRPr sz="2133" b="0" i="0" kern="1200">
          <a:solidFill>
            <a:schemeClr val="tx1"/>
          </a:solidFill>
          <a:latin typeface="Amazon Ember" charset="0"/>
          <a:ea typeface="Amazon Ember" charset="0"/>
          <a:cs typeface="Amazon Ember"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9.jp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9.jpg"/><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19.jpg"/><Relationship Id="rId4" Type="http://schemas.openxmlformats.org/officeDocument/2006/relationships/image" Target="../media/image18.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9.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emf"/><Relationship Id="rId7"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38.png"/><Relationship Id="rId5" Type="http://schemas.openxmlformats.org/officeDocument/2006/relationships/image" Target="../media/image9.png"/><Relationship Id="rId10" Type="http://schemas.openxmlformats.org/officeDocument/2006/relationships/image" Target="../media/image37.png"/><Relationship Id="rId4" Type="http://schemas.openxmlformats.org/officeDocument/2006/relationships/image" Target="../media/image8.emf"/><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8.emf"/><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14.png"/><Relationship Id="rId10" Type="http://schemas.openxmlformats.org/officeDocument/2006/relationships/image" Target="../media/image16.png"/><Relationship Id="rId4" Type="http://schemas.openxmlformats.org/officeDocument/2006/relationships/image" Target="../media/image8.emf"/><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06BD-8D63-6A49-9E3C-5841B309E5EE}"/>
              </a:ext>
            </a:extLst>
          </p:cNvPr>
          <p:cNvSpPr>
            <a:spLocks noGrp="1"/>
          </p:cNvSpPr>
          <p:nvPr>
            <p:ph type="title"/>
          </p:nvPr>
        </p:nvSpPr>
        <p:spPr/>
        <p:txBody>
          <a:bodyPr>
            <a:normAutofit fontScale="90000"/>
          </a:bodyPr>
          <a:lstStyle/>
          <a:p>
            <a:r>
              <a:rPr lang="en-GB" dirty="0"/>
              <a:t>Common data architectures</a:t>
            </a:r>
          </a:p>
        </p:txBody>
      </p:sp>
      <p:sp>
        <p:nvSpPr>
          <p:cNvPr id="3" name="Content Placeholder 2">
            <a:extLst>
              <a:ext uri="{FF2B5EF4-FFF2-40B4-BE49-F238E27FC236}">
                <a16:creationId xmlns:a16="http://schemas.microsoft.com/office/drawing/2014/main" id="{01D1B58B-C7C3-AC46-88D2-E2C427803C72}"/>
              </a:ext>
            </a:extLst>
          </p:cNvPr>
          <p:cNvSpPr>
            <a:spLocks noGrp="1"/>
          </p:cNvSpPr>
          <p:nvPr>
            <p:ph sz="quarter" idx="10"/>
          </p:nvPr>
        </p:nvSpPr>
        <p:spPr/>
        <p:txBody>
          <a:bodyPr/>
          <a:lstStyle/>
          <a:p>
            <a:r>
              <a:rPr lang="en-GB" dirty="0"/>
              <a:t>Star Schema</a:t>
            </a:r>
          </a:p>
          <a:p>
            <a:endParaRPr lang="en-GB" dirty="0"/>
          </a:p>
          <a:p>
            <a:r>
              <a:rPr lang="en-GB" dirty="0"/>
              <a:t>Operational Data Store Consolidation &amp; Aggregation</a:t>
            </a:r>
          </a:p>
        </p:txBody>
      </p:sp>
    </p:spTree>
    <p:extLst>
      <p:ext uri="{BB962C8B-B14F-4D97-AF65-F5344CB8AC3E}">
        <p14:creationId xmlns:p14="http://schemas.microsoft.com/office/powerpoint/2010/main" val="2611314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ounded Rectangle 94">
            <a:extLst>
              <a:ext uri="{FF2B5EF4-FFF2-40B4-BE49-F238E27FC236}">
                <a16:creationId xmlns:a16="http://schemas.microsoft.com/office/drawing/2014/main" id="{7A556840-5A5D-AA4E-8D62-175CA7BE4ED8}"/>
              </a:ext>
            </a:extLst>
          </p:cNvPr>
          <p:cNvSpPr/>
          <p:nvPr/>
        </p:nvSpPr>
        <p:spPr>
          <a:xfrm>
            <a:off x="2991880" y="1453006"/>
            <a:ext cx="4047849" cy="3697287"/>
          </a:xfrm>
          <a:prstGeom prst="roundRect">
            <a:avLst>
              <a:gd name="adj" fmla="val 210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GB" sz="1400" dirty="0">
                <a:solidFill>
                  <a:schemeClr val="tx1"/>
                </a:solidFill>
              </a:rPr>
              <a:t>COPY/UNLOAD Utility</a:t>
            </a:r>
          </a:p>
        </p:txBody>
      </p:sp>
      <p:sp>
        <p:nvSpPr>
          <p:cNvPr id="2" name="Title 1">
            <a:extLst>
              <a:ext uri="{FF2B5EF4-FFF2-40B4-BE49-F238E27FC236}">
                <a16:creationId xmlns:a16="http://schemas.microsoft.com/office/drawing/2014/main" id="{F943DD30-01D3-5241-82AF-A12548D02460}"/>
              </a:ext>
            </a:extLst>
          </p:cNvPr>
          <p:cNvSpPr>
            <a:spLocks noGrp="1"/>
          </p:cNvSpPr>
          <p:nvPr>
            <p:ph type="title"/>
          </p:nvPr>
        </p:nvSpPr>
        <p:spPr>
          <a:xfrm>
            <a:off x="449052" y="153248"/>
            <a:ext cx="10940405" cy="726923"/>
          </a:xfrm>
        </p:spPr>
        <p:txBody>
          <a:bodyPr/>
          <a:lstStyle/>
          <a:p>
            <a:r>
              <a:rPr lang="en-GB" sz="2400" dirty="0"/>
              <a:t>ETL Cluster with multiple line-of-business reporting clusters</a:t>
            </a:r>
          </a:p>
        </p:txBody>
      </p:sp>
      <p:pic>
        <p:nvPicPr>
          <p:cNvPr id="14" name="Picture 13">
            <a:extLst>
              <a:ext uri="{FF2B5EF4-FFF2-40B4-BE49-F238E27FC236}">
                <a16:creationId xmlns:a16="http://schemas.microsoft.com/office/drawing/2014/main" id="{388E9C86-D0EA-4D4F-AD99-2F18CD7972F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8157" y="3768325"/>
            <a:ext cx="521367" cy="625640"/>
          </a:xfrm>
          <a:prstGeom prst="rect">
            <a:avLst/>
          </a:prstGeom>
        </p:spPr>
      </p:pic>
      <p:sp>
        <p:nvSpPr>
          <p:cNvPr id="15" name="TextBox 14">
            <a:extLst>
              <a:ext uri="{FF2B5EF4-FFF2-40B4-BE49-F238E27FC236}">
                <a16:creationId xmlns:a16="http://schemas.microsoft.com/office/drawing/2014/main" id="{32EC5887-329B-364F-B24E-C6A6269AF53F}"/>
              </a:ext>
            </a:extLst>
          </p:cNvPr>
          <p:cNvSpPr txBox="1"/>
          <p:nvPr/>
        </p:nvSpPr>
        <p:spPr>
          <a:xfrm>
            <a:off x="723080" y="4411873"/>
            <a:ext cx="731520" cy="601549"/>
          </a:xfrm>
          <a:prstGeom prst="rect">
            <a:avLst/>
          </a:prstGeom>
          <a:noFill/>
        </p:spPr>
        <p:txBody>
          <a:bodyPr wrap="square" lIns="0" tIns="0" rIns="0" bIns="0" rtlCol="0" anchor="t">
            <a:noAutofit/>
          </a:bodyPr>
          <a:lstStyle/>
          <a:p>
            <a:pPr algn="ctr"/>
            <a:r>
              <a:rPr lang="en-US" sz="1000" b="1" dirty="0"/>
              <a:t>Raw Data</a:t>
            </a:r>
          </a:p>
          <a:p>
            <a:pPr algn="ctr"/>
            <a:endParaRPr lang="en-US" sz="1000" b="1" dirty="0"/>
          </a:p>
          <a:p>
            <a:pPr algn="ctr"/>
            <a:r>
              <a:rPr lang="en-US" sz="1000" b="1" dirty="0"/>
              <a:t>Amazon</a:t>
            </a:r>
            <a:br>
              <a:rPr lang="en-US" sz="1000" b="1" dirty="0"/>
            </a:br>
            <a:r>
              <a:rPr lang="en-US" sz="1000" b="1" dirty="0"/>
              <a:t>S3</a:t>
            </a:r>
            <a:endParaRPr lang="en-US" b="1" dirty="0"/>
          </a:p>
        </p:txBody>
      </p:sp>
      <p:sp>
        <p:nvSpPr>
          <p:cNvPr id="26" name="TextBox 25">
            <a:extLst>
              <a:ext uri="{FF2B5EF4-FFF2-40B4-BE49-F238E27FC236}">
                <a16:creationId xmlns:a16="http://schemas.microsoft.com/office/drawing/2014/main" id="{0D579A04-2E9D-CA44-B09D-1E0234B34437}"/>
              </a:ext>
            </a:extLst>
          </p:cNvPr>
          <p:cNvSpPr txBox="1"/>
          <p:nvPr/>
        </p:nvSpPr>
        <p:spPr>
          <a:xfrm>
            <a:off x="3120435" y="4414454"/>
            <a:ext cx="1020442" cy="155632"/>
          </a:xfrm>
          <a:prstGeom prst="rect">
            <a:avLst/>
          </a:prstGeom>
          <a:noFill/>
        </p:spPr>
        <p:txBody>
          <a:bodyPr wrap="square" lIns="0" tIns="0" rIns="0" bIns="0" rtlCol="0" anchor="t">
            <a:noAutofit/>
          </a:bodyPr>
          <a:lstStyle/>
          <a:p>
            <a:pPr algn="ctr"/>
            <a:r>
              <a:rPr lang="en-US" sz="1000" b="1" dirty="0"/>
              <a:t>ELT Cluster</a:t>
            </a:r>
          </a:p>
        </p:txBody>
      </p:sp>
      <p:sp>
        <p:nvSpPr>
          <p:cNvPr id="54" name="TextBox 53">
            <a:extLst>
              <a:ext uri="{FF2B5EF4-FFF2-40B4-BE49-F238E27FC236}">
                <a16:creationId xmlns:a16="http://schemas.microsoft.com/office/drawing/2014/main" id="{1AB5ED8F-CA0D-D949-BF7F-9B0F50A85985}"/>
              </a:ext>
            </a:extLst>
          </p:cNvPr>
          <p:cNvSpPr txBox="1"/>
          <p:nvPr/>
        </p:nvSpPr>
        <p:spPr>
          <a:xfrm>
            <a:off x="5836319" y="2453314"/>
            <a:ext cx="1020442" cy="301751"/>
          </a:xfrm>
          <a:prstGeom prst="rect">
            <a:avLst/>
          </a:prstGeom>
          <a:noFill/>
        </p:spPr>
        <p:txBody>
          <a:bodyPr wrap="square" lIns="0" tIns="0" rIns="0" bIns="0" rtlCol="0" anchor="t">
            <a:noAutofit/>
          </a:bodyPr>
          <a:lstStyle/>
          <a:p>
            <a:pPr algn="ctr"/>
            <a:r>
              <a:rPr lang="en-US" sz="1000" b="1" dirty="0"/>
              <a:t>Reporting Cluster 2</a:t>
            </a:r>
          </a:p>
        </p:txBody>
      </p:sp>
      <p:sp>
        <p:nvSpPr>
          <p:cNvPr id="57" name="TextBox 56">
            <a:extLst>
              <a:ext uri="{FF2B5EF4-FFF2-40B4-BE49-F238E27FC236}">
                <a16:creationId xmlns:a16="http://schemas.microsoft.com/office/drawing/2014/main" id="{DEA3C8F5-39EB-4646-BD7B-D67F6B0F03C7}"/>
              </a:ext>
            </a:extLst>
          </p:cNvPr>
          <p:cNvSpPr txBox="1"/>
          <p:nvPr/>
        </p:nvSpPr>
        <p:spPr>
          <a:xfrm>
            <a:off x="3892353" y="2452077"/>
            <a:ext cx="1020442" cy="301751"/>
          </a:xfrm>
          <a:prstGeom prst="rect">
            <a:avLst/>
          </a:prstGeom>
          <a:noFill/>
        </p:spPr>
        <p:txBody>
          <a:bodyPr wrap="square" lIns="0" tIns="0" rIns="0" bIns="0" rtlCol="0" anchor="t">
            <a:noAutofit/>
          </a:bodyPr>
          <a:lstStyle/>
          <a:p>
            <a:pPr algn="ctr"/>
            <a:r>
              <a:rPr lang="en-US" sz="1000" b="1" dirty="0"/>
              <a:t>Reporting Cluster 1</a:t>
            </a:r>
          </a:p>
        </p:txBody>
      </p:sp>
      <p:pic>
        <p:nvPicPr>
          <p:cNvPr id="63" name="Picture 62">
            <a:extLst>
              <a:ext uri="{FF2B5EF4-FFF2-40B4-BE49-F238E27FC236}">
                <a16:creationId xmlns:a16="http://schemas.microsoft.com/office/drawing/2014/main" id="{87EA3B6A-44F7-C243-914C-D5E53DFCDF9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44657" y="3768325"/>
            <a:ext cx="521367" cy="625640"/>
          </a:xfrm>
          <a:prstGeom prst="rect">
            <a:avLst/>
          </a:prstGeom>
        </p:spPr>
      </p:pic>
      <p:sp>
        <p:nvSpPr>
          <p:cNvPr id="64" name="TextBox 63">
            <a:extLst>
              <a:ext uri="{FF2B5EF4-FFF2-40B4-BE49-F238E27FC236}">
                <a16:creationId xmlns:a16="http://schemas.microsoft.com/office/drawing/2014/main" id="{7C41F7C4-B591-B146-9EE2-F1AB6FF61E4D}"/>
              </a:ext>
            </a:extLst>
          </p:cNvPr>
          <p:cNvSpPr txBox="1"/>
          <p:nvPr/>
        </p:nvSpPr>
        <p:spPr>
          <a:xfrm>
            <a:off x="5041098" y="4408171"/>
            <a:ext cx="731520" cy="601549"/>
          </a:xfrm>
          <a:prstGeom prst="rect">
            <a:avLst/>
          </a:prstGeom>
          <a:noFill/>
        </p:spPr>
        <p:txBody>
          <a:bodyPr wrap="square" lIns="0" tIns="0" rIns="0" bIns="0" rtlCol="0" anchor="t">
            <a:noAutofit/>
          </a:bodyPr>
          <a:lstStyle/>
          <a:p>
            <a:pPr algn="ctr"/>
            <a:r>
              <a:rPr lang="en-US" sz="1000" b="1" dirty="0"/>
              <a:t>Final Data</a:t>
            </a:r>
          </a:p>
          <a:p>
            <a:pPr algn="ctr"/>
            <a:endParaRPr lang="en-US" sz="1000" b="1" dirty="0"/>
          </a:p>
          <a:p>
            <a:pPr algn="ctr"/>
            <a:r>
              <a:rPr lang="en-US" sz="1000" b="1" dirty="0"/>
              <a:t>Amazon</a:t>
            </a:r>
            <a:br>
              <a:rPr lang="en-US" sz="1000" b="1" dirty="0"/>
            </a:br>
            <a:r>
              <a:rPr lang="en-US" sz="1000" b="1" dirty="0"/>
              <a:t>S3</a:t>
            </a:r>
            <a:endParaRPr lang="en-US" b="1" dirty="0"/>
          </a:p>
        </p:txBody>
      </p:sp>
      <p:cxnSp>
        <p:nvCxnSpPr>
          <p:cNvPr id="65" name="Straight Arrow Connector 44">
            <a:extLst>
              <a:ext uri="{FF2B5EF4-FFF2-40B4-BE49-F238E27FC236}">
                <a16:creationId xmlns:a16="http://schemas.microsoft.com/office/drawing/2014/main" id="{9C306EC8-994F-154C-B576-ED5400D79A8B}"/>
              </a:ext>
            </a:extLst>
          </p:cNvPr>
          <p:cNvCxnSpPr>
            <a:cxnSpLocks/>
            <a:stCxn id="85" idx="1"/>
            <a:endCxn id="14" idx="3"/>
          </p:cNvCxnSpPr>
          <p:nvPr/>
        </p:nvCxnSpPr>
        <p:spPr>
          <a:xfrm rot="10800000">
            <a:off x="1349525" y="4081146"/>
            <a:ext cx="2003857" cy="1"/>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44">
            <a:extLst>
              <a:ext uri="{FF2B5EF4-FFF2-40B4-BE49-F238E27FC236}">
                <a16:creationId xmlns:a16="http://schemas.microsoft.com/office/drawing/2014/main" id="{0ABB7F48-18E6-F848-AA31-DFB1F93954A5}"/>
              </a:ext>
            </a:extLst>
          </p:cNvPr>
          <p:cNvCxnSpPr>
            <a:cxnSpLocks/>
            <a:stCxn id="63" idx="1"/>
          </p:cNvCxnSpPr>
          <p:nvPr/>
        </p:nvCxnSpPr>
        <p:spPr>
          <a:xfrm rot="10800000" flipV="1">
            <a:off x="3325949" y="4081144"/>
            <a:ext cx="1818708" cy="4431"/>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44">
            <a:extLst>
              <a:ext uri="{FF2B5EF4-FFF2-40B4-BE49-F238E27FC236}">
                <a16:creationId xmlns:a16="http://schemas.microsoft.com/office/drawing/2014/main" id="{8AA28AF3-D29B-4A46-835D-F6DEC2BD2D4E}"/>
              </a:ext>
            </a:extLst>
          </p:cNvPr>
          <p:cNvCxnSpPr>
            <a:cxnSpLocks/>
            <a:stCxn id="57" idx="2"/>
            <a:endCxn id="63" idx="0"/>
          </p:cNvCxnSpPr>
          <p:nvPr/>
        </p:nvCxnSpPr>
        <p:spPr>
          <a:xfrm rot="16200000" flipH="1">
            <a:off x="4396709" y="2759692"/>
            <a:ext cx="1014497" cy="1002767"/>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44">
            <a:extLst>
              <a:ext uri="{FF2B5EF4-FFF2-40B4-BE49-F238E27FC236}">
                <a16:creationId xmlns:a16="http://schemas.microsoft.com/office/drawing/2014/main" id="{B0719003-4C91-5F41-8AE9-781686ECDAAE}"/>
              </a:ext>
            </a:extLst>
          </p:cNvPr>
          <p:cNvCxnSpPr>
            <a:cxnSpLocks/>
            <a:stCxn id="54" idx="2"/>
            <a:endCxn id="63" idx="0"/>
          </p:cNvCxnSpPr>
          <p:nvPr/>
        </p:nvCxnSpPr>
        <p:spPr>
          <a:xfrm rot="5400000">
            <a:off x="5369311" y="2791096"/>
            <a:ext cx="1013260" cy="941199"/>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DAC4C29C-3A96-2645-BA73-4021F3B93C11}"/>
              </a:ext>
            </a:extLst>
          </p:cNvPr>
          <p:cNvSpPr txBox="1"/>
          <p:nvPr/>
        </p:nvSpPr>
        <p:spPr>
          <a:xfrm>
            <a:off x="7464740" y="2452077"/>
            <a:ext cx="1020442" cy="301751"/>
          </a:xfrm>
          <a:prstGeom prst="rect">
            <a:avLst/>
          </a:prstGeom>
          <a:noFill/>
        </p:spPr>
        <p:txBody>
          <a:bodyPr wrap="square" lIns="0" tIns="0" rIns="0" bIns="0" rtlCol="0" anchor="t">
            <a:noAutofit/>
          </a:bodyPr>
          <a:lstStyle/>
          <a:p>
            <a:pPr algn="ctr"/>
            <a:r>
              <a:rPr lang="en-US" sz="1000" b="1" dirty="0"/>
              <a:t>Reporting Cluster 3</a:t>
            </a:r>
          </a:p>
        </p:txBody>
      </p:sp>
      <p:cxnSp>
        <p:nvCxnSpPr>
          <p:cNvPr id="80" name="Straight Arrow Connector 44">
            <a:extLst>
              <a:ext uri="{FF2B5EF4-FFF2-40B4-BE49-F238E27FC236}">
                <a16:creationId xmlns:a16="http://schemas.microsoft.com/office/drawing/2014/main" id="{F993BB21-DEA3-E244-BD19-C26E0EF1E8AB}"/>
              </a:ext>
            </a:extLst>
          </p:cNvPr>
          <p:cNvCxnSpPr>
            <a:cxnSpLocks/>
            <a:stCxn id="89" idx="2"/>
            <a:endCxn id="63" idx="3"/>
          </p:cNvCxnSpPr>
          <p:nvPr/>
        </p:nvCxnSpPr>
        <p:spPr>
          <a:xfrm rot="5400000">
            <a:off x="6623638" y="2729820"/>
            <a:ext cx="393711" cy="2308938"/>
          </a:xfrm>
          <a:prstGeom prst="bentConnector2">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pic>
        <p:nvPicPr>
          <p:cNvPr id="83" name="Picture 82">
            <a:extLst>
              <a:ext uri="{FF2B5EF4-FFF2-40B4-BE49-F238E27FC236}">
                <a16:creationId xmlns:a16="http://schemas.microsoft.com/office/drawing/2014/main" id="{2E1C7FE4-FA73-C34D-A8F9-F5AE81002C6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148600" y="1939689"/>
            <a:ext cx="449462" cy="512387"/>
          </a:xfrm>
          <a:prstGeom prst="rect">
            <a:avLst/>
          </a:prstGeom>
        </p:spPr>
      </p:pic>
      <p:pic>
        <p:nvPicPr>
          <p:cNvPr id="84" name="Picture 83">
            <a:extLst>
              <a:ext uri="{FF2B5EF4-FFF2-40B4-BE49-F238E27FC236}">
                <a16:creationId xmlns:a16="http://schemas.microsoft.com/office/drawing/2014/main" id="{138A7643-C62A-B945-828E-20FABC0B6AF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00166" y="1912565"/>
            <a:ext cx="449462" cy="512387"/>
          </a:xfrm>
          <a:prstGeom prst="rect">
            <a:avLst/>
          </a:prstGeom>
        </p:spPr>
      </p:pic>
      <p:pic>
        <p:nvPicPr>
          <p:cNvPr id="85" name="Picture 84">
            <a:extLst>
              <a:ext uri="{FF2B5EF4-FFF2-40B4-BE49-F238E27FC236}">
                <a16:creationId xmlns:a16="http://schemas.microsoft.com/office/drawing/2014/main" id="{B69E47F5-62B9-A643-9754-EC80FB58A14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353381" y="3824952"/>
            <a:ext cx="449462" cy="512387"/>
          </a:xfrm>
          <a:prstGeom prst="rect">
            <a:avLst/>
          </a:prstGeom>
        </p:spPr>
      </p:pic>
      <p:pic>
        <p:nvPicPr>
          <p:cNvPr id="86" name="Picture 85">
            <a:extLst>
              <a:ext uri="{FF2B5EF4-FFF2-40B4-BE49-F238E27FC236}">
                <a16:creationId xmlns:a16="http://schemas.microsoft.com/office/drawing/2014/main" id="{05C2A2BA-3B9E-5842-AD7E-5A8AC8B3DBD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50230" y="1912564"/>
            <a:ext cx="449462" cy="512387"/>
          </a:xfrm>
          <a:prstGeom prst="rect">
            <a:avLst/>
          </a:prstGeom>
        </p:spPr>
      </p:pic>
      <p:pic>
        <p:nvPicPr>
          <p:cNvPr id="88" name="Picture 87">
            <a:extLst>
              <a:ext uri="{FF2B5EF4-FFF2-40B4-BE49-F238E27FC236}">
                <a16:creationId xmlns:a16="http://schemas.microsoft.com/office/drawing/2014/main" id="{E1CBB201-2802-184A-AA23-1C5021F75402}"/>
              </a:ext>
            </a:extLst>
          </p:cNvPr>
          <p:cNvPicPr>
            <a:picLocks noChangeAspect="1"/>
          </p:cNvPicPr>
          <p:nvPr/>
        </p:nvPicPr>
        <p:blipFill>
          <a:blip r:embed="rId6"/>
          <a:stretch>
            <a:fillRect/>
          </a:stretch>
        </p:blipFill>
        <p:spPr>
          <a:xfrm>
            <a:off x="7501839" y="3172911"/>
            <a:ext cx="946245" cy="242394"/>
          </a:xfrm>
          <a:prstGeom prst="rect">
            <a:avLst/>
          </a:prstGeom>
        </p:spPr>
      </p:pic>
      <p:sp>
        <p:nvSpPr>
          <p:cNvPr id="89" name="TextBox 88">
            <a:extLst>
              <a:ext uri="{FF2B5EF4-FFF2-40B4-BE49-F238E27FC236}">
                <a16:creationId xmlns:a16="http://schemas.microsoft.com/office/drawing/2014/main" id="{7317074A-7AEB-F045-B94C-1545D35EB2D4}"/>
              </a:ext>
            </a:extLst>
          </p:cNvPr>
          <p:cNvSpPr txBox="1"/>
          <p:nvPr/>
        </p:nvSpPr>
        <p:spPr>
          <a:xfrm>
            <a:off x="7587676" y="3441213"/>
            <a:ext cx="774571" cy="246221"/>
          </a:xfrm>
          <a:prstGeom prst="rect">
            <a:avLst/>
          </a:prstGeom>
          <a:noFill/>
        </p:spPr>
        <p:txBody>
          <a:bodyPr wrap="square" lIns="0" tIns="0" rIns="0" bIns="0" rtlCol="0" anchor="t">
            <a:noAutofit/>
          </a:bodyPr>
          <a:lstStyle>
            <a:defPPr>
              <a:defRPr lang="en-US"/>
            </a:defPPr>
            <a:lvl1pPr algn="ctr">
              <a:defRPr sz="1000" b="1"/>
            </a:lvl1pPr>
          </a:lstStyle>
          <a:p>
            <a:r>
              <a:rPr lang="en-GB" dirty="0"/>
              <a:t>Spectrum</a:t>
            </a:r>
          </a:p>
        </p:txBody>
      </p:sp>
      <p:cxnSp>
        <p:nvCxnSpPr>
          <p:cNvPr id="92" name="Straight Arrow Connector 44">
            <a:extLst>
              <a:ext uri="{FF2B5EF4-FFF2-40B4-BE49-F238E27FC236}">
                <a16:creationId xmlns:a16="http://schemas.microsoft.com/office/drawing/2014/main" id="{D356ED8F-7631-3D49-9D0A-78BC5FC14674}"/>
              </a:ext>
            </a:extLst>
          </p:cNvPr>
          <p:cNvCxnSpPr>
            <a:cxnSpLocks/>
          </p:cNvCxnSpPr>
          <p:nvPr/>
        </p:nvCxnSpPr>
        <p:spPr>
          <a:xfrm rot="16200000" flipH="1">
            <a:off x="7765420" y="2963368"/>
            <a:ext cx="419083" cy="1"/>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8DF778C4-BEB6-AF41-B0A9-F8DC691A252C}"/>
              </a:ext>
            </a:extLst>
          </p:cNvPr>
          <p:cNvSpPr txBox="1"/>
          <p:nvPr/>
        </p:nvSpPr>
        <p:spPr>
          <a:xfrm>
            <a:off x="9285276" y="1638150"/>
            <a:ext cx="2449289" cy="3323987"/>
          </a:xfrm>
          <a:prstGeom prst="rect">
            <a:avLst/>
          </a:prstGeom>
          <a:noFill/>
        </p:spPr>
        <p:txBody>
          <a:bodyPr wrap="square" rtlCol="0">
            <a:spAutoFit/>
          </a:bodyPr>
          <a:lstStyle/>
          <a:p>
            <a:r>
              <a:rPr lang="en-GB" sz="1400" dirty="0"/>
              <a:t>A cluster is provided to perform high-performance data load and transformation jobs</a:t>
            </a:r>
          </a:p>
          <a:p>
            <a:endParaRPr lang="en-GB" sz="1400" dirty="0"/>
          </a:p>
          <a:p>
            <a:r>
              <a:rPr lang="en-GB" sz="1400" dirty="0"/>
              <a:t>Data is unloaded to S3 for query by Spectrum or other DBS Services</a:t>
            </a:r>
          </a:p>
          <a:p>
            <a:endParaRPr lang="en-GB" sz="1400" dirty="0"/>
          </a:p>
          <a:p>
            <a:r>
              <a:rPr lang="en-GB" sz="1400" dirty="0"/>
              <a:t>Data is loaded into Reporting Clusters based on line of business or user group requirements, and can be sized to meet performance needs</a:t>
            </a:r>
          </a:p>
        </p:txBody>
      </p:sp>
      <p:pic>
        <p:nvPicPr>
          <p:cNvPr id="25" name="Picture 24">
            <a:extLst>
              <a:ext uri="{FF2B5EF4-FFF2-40B4-BE49-F238E27FC236}">
                <a16:creationId xmlns:a16="http://schemas.microsoft.com/office/drawing/2014/main" id="{07CF1C50-3325-2D49-A159-12D66A76AE0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703315" y="4435739"/>
            <a:ext cx="543292" cy="540096"/>
          </a:xfrm>
          <a:prstGeom prst="rect">
            <a:avLst/>
          </a:prstGeom>
        </p:spPr>
      </p:pic>
      <p:sp>
        <p:nvSpPr>
          <p:cNvPr id="27" name="TextBox 26">
            <a:extLst>
              <a:ext uri="{FF2B5EF4-FFF2-40B4-BE49-F238E27FC236}">
                <a16:creationId xmlns:a16="http://schemas.microsoft.com/office/drawing/2014/main" id="{91D37C8D-A3BA-A84A-AD88-52DEADD7A2EB}"/>
              </a:ext>
            </a:extLst>
          </p:cNvPr>
          <p:cNvSpPr txBox="1"/>
          <p:nvPr/>
        </p:nvSpPr>
        <p:spPr>
          <a:xfrm>
            <a:off x="7426321" y="4994660"/>
            <a:ext cx="1097280" cy="354947"/>
          </a:xfrm>
          <a:prstGeom prst="rect">
            <a:avLst/>
          </a:prstGeom>
          <a:noFill/>
        </p:spPr>
        <p:txBody>
          <a:bodyPr wrap="square" lIns="0" tIns="0" rIns="0" bIns="0" rtlCol="0" anchor="t">
            <a:noAutofit/>
          </a:bodyPr>
          <a:lstStyle/>
          <a:p>
            <a:pPr algn="ctr"/>
            <a:r>
              <a:rPr lang="en-US" sz="1000" b="1" dirty="0"/>
              <a:t>Amazon</a:t>
            </a:r>
            <a:br>
              <a:rPr lang="en-US" sz="1000" b="1" dirty="0"/>
            </a:br>
            <a:r>
              <a:rPr lang="en-US" sz="1000" b="1" dirty="0"/>
              <a:t>Athena</a:t>
            </a:r>
          </a:p>
        </p:txBody>
      </p:sp>
      <p:cxnSp>
        <p:nvCxnSpPr>
          <p:cNvPr id="28" name="Straight Arrow Connector 44">
            <a:extLst>
              <a:ext uri="{FF2B5EF4-FFF2-40B4-BE49-F238E27FC236}">
                <a16:creationId xmlns:a16="http://schemas.microsoft.com/office/drawing/2014/main" id="{E4733B70-E6C0-9F4A-A62A-7065457D594E}"/>
              </a:ext>
            </a:extLst>
          </p:cNvPr>
          <p:cNvCxnSpPr>
            <a:cxnSpLocks/>
            <a:stCxn id="25" idx="1"/>
            <a:endCxn id="64" idx="3"/>
          </p:cNvCxnSpPr>
          <p:nvPr/>
        </p:nvCxnSpPr>
        <p:spPr>
          <a:xfrm rot="10800000" flipV="1">
            <a:off x="5772619" y="4705786"/>
            <a:ext cx="1930697" cy="3159"/>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9" name="Right Arrow Callout 28">
            <a:extLst>
              <a:ext uri="{FF2B5EF4-FFF2-40B4-BE49-F238E27FC236}">
                <a16:creationId xmlns:a16="http://schemas.microsoft.com/office/drawing/2014/main" id="{64E53979-1630-7F4A-971D-DC79739CBB79}"/>
              </a:ext>
            </a:extLst>
          </p:cNvPr>
          <p:cNvSpPr/>
          <p:nvPr/>
        </p:nvSpPr>
        <p:spPr>
          <a:xfrm>
            <a:off x="4901727" y="5835650"/>
            <a:ext cx="190132"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5</a:t>
            </a:r>
          </a:p>
        </p:txBody>
      </p:sp>
      <p:sp>
        <p:nvSpPr>
          <p:cNvPr id="31" name="Left Arrow Callout 30">
            <a:extLst>
              <a:ext uri="{FF2B5EF4-FFF2-40B4-BE49-F238E27FC236}">
                <a16:creationId xmlns:a16="http://schemas.microsoft.com/office/drawing/2014/main" id="{116DE4A7-3595-1A45-B7C4-776BF4982FE2}"/>
              </a:ext>
            </a:extLst>
          </p:cNvPr>
          <p:cNvSpPr/>
          <p:nvPr/>
        </p:nvSpPr>
        <p:spPr>
          <a:xfrm>
            <a:off x="8523601" y="2718744"/>
            <a:ext cx="172800" cy="140400"/>
          </a:xfrm>
          <a:prstGeom prst="lef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6</a:t>
            </a:r>
          </a:p>
        </p:txBody>
      </p:sp>
      <p:sp>
        <p:nvSpPr>
          <p:cNvPr id="32" name="Up Arrow Callout 31">
            <a:extLst>
              <a:ext uri="{FF2B5EF4-FFF2-40B4-BE49-F238E27FC236}">
                <a16:creationId xmlns:a16="http://schemas.microsoft.com/office/drawing/2014/main" id="{0C6CD2C6-E1E8-C34F-A728-98DA9426FC6D}"/>
              </a:ext>
            </a:extLst>
          </p:cNvPr>
          <p:cNvSpPr/>
          <p:nvPr/>
        </p:nvSpPr>
        <p:spPr>
          <a:xfrm>
            <a:off x="3507912" y="4705786"/>
            <a:ext cx="140400" cy="172800"/>
          </a:xfrm>
          <a:prstGeom prst="up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2</a:t>
            </a:r>
          </a:p>
        </p:txBody>
      </p:sp>
      <p:sp>
        <p:nvSpPr>
          <p:cNvPr id="33" name="Left-Right Arrow Callout 32">
            <a:extLst>
              <a:ext uri="{FF2B5EF4-FFF2-40B4-BE49-F238E27FC236}">
                <a16:creationId xmlns:a16="http://schemas.microsoft.com/office/drawing/2014/main" id="{22D3D7FC-069D-6146-9718-41A9457C73F9}"/>
              </a:ext>
            </a:extLst>
          </p:cNvPr>
          <p:cNvSpPr/>
          <p:nvPr/>
        </p:nvSpPr>
        <p:spPr>
          <a:xfrm>
            <a:off x="5264552" y="2098557"/>
            <a:ext cx="172800" cy="140400"/>
          </a:xfrm>
          <a:prstGeom prst="lef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4</a:t>
            </a:r>
          </a:p>
        </p:txBody>
      </p:sp>
      <p:pic>
        <p:nvPicPr>
          <p:cNvPr id="35" name="Picture 34">
            <a:extLst>
              <a:ext uri="{FF2B5EF4-FFF2-40B4-BE49-F238E27FC236}">
                <a16:creationId xmlns:a16="http://schemas.microsoft.com/office/drawing/2014/main" id="{8324CDE0-F2B2-5247-B3BC-D26125F1EF6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11367" y="2150876"/>
            <a:ext cx="554946" cy="731520"/>
          </a:xfrm>
          <a:prstGeom prst="rect">
            <a:avLst/>
          </a:prstGeom>
        </p:spPr>
      </p:pic>
      <p:sp>
        <p:nvSpPr>
          <p:cNvPr id="36" name="TextBox 35">
            <a:extLst>
              <a:ext uri="{FF2B5EF4-FFF2-40B4-BE49-F238E27FC236}">
                <a16:creationId xmlns:a16="http://schemas.microsoft.com/office/drawing/2014/main" id="{F47698AA-4A1F-3D44-B052-18DC8F708126}"/>
              </a:ext>
            </a:extLst>
          </p:cNvPr>
          <p:cNvSpPr txBox="1"/>
          <p:nvPr/>
        </p:nvSpPr>
        <p:spPr>
          <a:xfrm>
            <a:off x="549344" y="2930420"/>
            <a:ext cx="1078992" cy="155448"/>
          </a:xfrm>
          <a:prstGeom prst="rect">
            <a:avLst/>
          </a:prstGeom>
          <a:noFill/>
        </p:spPr>
        <p:txBody>
          <a:bodyPr wrap="square" lIns="0" tIns="0" rIns="0" bIns="0" rtlCol="0">
            <a:noAutofit/>
          </a:bodyPr>
          <a:lstStyle/>
          <a:p>
            <a:pPr algn="ctr"/>
            <a:r>
              <a:rPr lang="en-US" sz="1000" b="1" dirty="0">
                <a:cs typeface="Helvetica Neue"/>
              </a:rPr>
              <a:t>On-premises Database</a:t>
            </a:r>
          </a:p>
        </p:txBody>
      </p:sp>
      <p:grpSp>
        <p:nvGrpSpPr>
          <p:cNvPr id="4" name="Group 3">
            <a:extLst>
              <a:ext uri="{FF2B5EF4-FFF2-40B4-BE49-F238E27FC236}">
                <a16:creationId xmlns:a16="http://schemas.microsoft.com/office/drawing/2014/main" id="{05583C44-81C3-CB42-B60C-52151A4AD5E1}"/>
              </a:ext>
            </a:extLst>
          </p:cNvPr>
          <p:cNvGrpSpPr/>
          <p:nvPr/>
        </p:nvGrpSpPr>
        <p:grpSpPr>
          <a:xfrm>
            <a:off x="1935485" y="2198495"/>
            <a:ext cx="731520" cy="814221"/>
            <a:chOff x="1608832" y="701631"/>
            <a:chExt cx="731520" cy="814221"/>
          </a:xfrm>
        </p:grpSpPr>
        <p:sp>
          <p:nvSpPr>
            <p:cNvPr id="37" name="TextBox 36">
              <a:extLst>
                <a:ext uri="{FF2B5EF4-FFF2-40B4-BE49-F238E27FC236}">
                  <a16:creationId xmlns:a16="http://schemas.microsoft.com/office/drawing/2014/main" id="{F9075A5E-F96D-9D48-8B67-7AF3CE8DEFE3}"/>
                </a:ext>
              </a:extLst>
            </p:cNvPr>
            <p:cNvSpPr txBox="1"/>
            <p:nvPr/>
          </p:nvSpPr>
          <p:spPr>
            <a:xfrm>
              <a:off x="1608832" y="1360220"/>
              <a:ext cx="731520" cy="155632"/>
            </a:xfrm>
            <a:prstGeom prst="rect">
              <a:avLst/>
            </a:prstGeom>
            <a:noFill/>
          </p:spPr>
          <p:txBody>
            <a:bodyPr wrap="square" lIns="0" tIns="0" rIns="0" bIns="0" rtlCol="0" anchor="t">
              <a:noAutofit/>
            </a:bodyPr>
            <a:lstStyle/>
            <a:p>
              <a:pPr algn="ctr"/>
              <a:r>
                <a:rPr lang="en-US" sz="1000" b="1" dirty="0"/>
                <a:t>AWS DMS</a:t>
              </a:r>
              <a:endParaRPr lang="en-US" b="1" dirty="0"/>
            </a:p>
          </p:txBody>
        </p:sp>
        <p:pic>
          <p:nvPicPr>
            <p:cNvPr id="38" name="Picture 37">
              <a:extLst>
                <a:ext uri="{FF2B5EF4-FFF2-40B4-BE49-F238E27FC236}">
                  <a16:creationId xmlns:a16="http://schemas.microsoft.com/office/drawing/2014/main" id="{BEECFC61-3E3E-4F4B-B870-ACDEC55802F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696023" y="701631"/>
              <a:ext cx="561420" cy="631598"/>
            </a:xfrm>
            <a:prstGeom prst="rect">
              <a:avLst/>
            </a:prstGeom>
          </p:spPr>
        </p:pic>
      </p:grpSp>
      <p:cxnSp>
        <p:nvCxnSpPr>
          <p:cNvPr id="40" name="Straight Arrow Connector 44">
            <a:extLst>
              <a:ext uri="{FF2B5EF4-FFF2-40B4-BE49-F238E27FC236}">
                <a16:creationId xmlns:a16="http://schemas.microsoft.com/office/drawing/2014/main" id="{E11040A4-148E-654D-BF53-4F73937A61CE}"/>
              </a:ext>
            </a:extLst>
          </p:cNvPr>
          <p:cNvCxnSpPr>
            <a:cxnSpLocks/>
            <a:stCxn id="85" idx="0"/>
            <a:endCxn id="38" idx="3"/>
          </p:cNvCxnSpPr>
          <p:nvPr/>
        </p:nvCxnSpPr>
        <p:spPr>
          <a:xfrm rot="16200000" flipV="1">
            <a:off x="2425775" y="2672615"/>
            <a:ext cx="1310658" cy="994016"/>
          </a:xfrm>
          <a:prstGeom prst="bentConnector2">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4">
            <a:extLst>
              <a:ext uri="{FF2B5EF4-FFF2-40B4-BE49-F238E27FC236}">
                <a16:creationId xmlns:a16="http://schemas.microsoft.com/office/drawing/2014/main" id="{265F2238-94A0-2148-9A46-C7FD94E0C81F}"/>
              </a:ext>
            </a:extLst>
          </p:cNvPr>
          <p:cNvCxnSpPr>
            <a:cxnSpLocks/>
            <a:stCxn id="38" idx="1"/>
            <a:endCxn id="35" idx="3"/>
          </p:cNvCxnSpPr>
          <p:nvPr/>
        </p:nvCxnSpPr>
        <p:spPr>
          <a:xfrm rot="10800000" flipV="1">
            <a:off x="1366314" y="2514294"/>
            <a:ext cx="656363" cy="2342"/>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46" name="Left-Right Arrow Callout 45">
            <a:extLst>
              <a:ext uri="{FF2B5EF4-FFF2-40B4-BE49-F238E27FC236}">
                <a16:creationId xmlns:a16="http://schemas.microsoft.com/office/drawing/2014/main" id="{38B80898-F7C3-E54F-9DD5-3CD64251C019}"/>
              </a:ext>
            </a:extLst>
          </p:cNvPr>
          <p:cNvSpPr/>
          <p:nvPr/>
        </p:nvSpPr>
        <p:spPr>
          <a:xfrm rot="5400000">
            <a:off x="2012577" y="3431505"/>
            <a:ext cx="172800" cy="140400"/>
          </a:xfrm>
          <a:prstGeom prst="lef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GB" sz="800" dirty="0"/>
              <a:t>1</a:t>
            </a:r>
          </a:p>
        </p:txBody>
      </p:sp>
      <p:sp>
        <p:nvSpPr>
          <p:cNvPr id="47" name="Right Arrow Callout 46">
            <a:extLst>
              <a:ext uri="{FF2B5EF4-FFF2-40B4-BE49-F238E27FC236}">
                <a16:creationId xmlns:a16="http://schemas.microsoft.com/office/drawing/2014/main" id="{8F462DF8-25BA-7546-8B7F-9ADD4F9179A9}"/>
              </a:ext>
            </a:extLst>
          </p:cNvPr>
          <p:cNvSpPr/>
          <p:nvPr/>
        </p:nvSpPr>
        <p:spPr>
          <a:xfrm>
            <a:off x="4854547" y="4517368"/>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3</a:t>
            </a:r>
          </a:p>
        </p:txBody>
      </p:sp>
      <p:pic>
        <p:nvPicPr>
          <p:cNvPr id="11" name="Picture 10">
            <a:extLst>
              <a:ext uri="{FF2B5EF4-FFF2-40B4-BE49-F238E27FC236}">
                <a16:creationId xmlns:a16="http://schemas.microsoft.com/office/drawing/2014/main" id="{8C40A618-A437-D14B-B9E7-86305D134BE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130434" y="5663302"/>
            <a:ext cx="549812" cy="678898"/>
          </a:xfrm>
          <a:prstGeom prst="rect">
            <a:avLst/>
          </a:prstGeom>
        </p:spPr>
      </p:pic>
      <p:cxnSp>
        <p:nvCxnSpPr>
          <p:cNvPr id="50" name="Straight Arrow Connector 44">
            <a:extLst>
              <a:ext uri="{FF2B5EF4-FFF2-40B4-BE49-F238E27FC236}">
                <a16:creationId xmlns:a16="http://schemas.microsoft.com/office/drawing/2014/main" id="{AEDC419F-1493-334D-B474-FED23CF96E92}"/>
              </a:ext>
            </a:extLst>
          </p:cNvPr>
          <p:cNvCxnSpPr>
            <a:cxnSpLocks/>
            <a:stCxn id="11" idx="0"/>
            <a:endCxn id="64" idx="2"/>
          </p:cNvCxnSpPr>
          <p:nvPr/>
        </p:nvCxnSpPr>
        <p:spPr>
          <a:xfrm rot="5400000" flipH="1" flipV="1">
            <a:off x="5079308" y="5335752"/>
            <a:ext cx="653582" cy="1518"/>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7936392B-248D-6E45-A00C-52FB42F66CE8}"/>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095782" y="5681590"/>
            <a:ext cx="642185" cy="642185"/>
          </a:xfrm>
          <a:prstGeom prst="rect">
            <a:avLst/>
          </a:prstGeom>
        </p:spPr>
      </p:pic>
      <p:cxnSp>
        <p:nvCxnSpPr>
          <p:cNvPr id="56" name="Straight Arrow Connector 44">
            <a:extLst>
              <a:ext uri="{FF2B5EF4-FFF2-40B4-BE49-F238E27FC236}">
                <a16:creationId xmlns:a16="http://schemas.microsoft.com/office/drawing/2014/main" id="{096BFA84-3627-2E44-8300-784C11710AF9}"/>
              </a:ext>
            </a:extLst>
          </p:cNvPr>
          <p:cNvCxnSpPr>
            <a:cxnSpLocks/>
            <a:stCxn id="18" idx="1"/>
            <a:endCxn id="11" idx="3"/>
          </p:cNvCxnSpPr>
          <p:nvPr/>
        </p:nvCxnSpPr>
        <p:spPr>
          <a:xfrm rot="10800000" flipV="1">
            <a:off x="5680246" y="6002683"/>
            <a:ext cx="415536" cy="68"/>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44">
            <a:extLst>
              <a:ext uri="{FF2B5EF4-FFF2-40B4-BE49-F238E27FC236}">
                <a16:creationId xmlns:a16="http://schemas.microsoft.com/office/drawing/2014/main" id="{7D2BC132-4D53-7545-8277-C7F8C492F049}"/>
              </a:ext>
            </a:extLst>
          </p:cNvPr>
          <p:cNvCxnSpPr>
            <a:cxnSpLocks/>
            <a:stCxn id="27" idx="2"/>
            <a:endCxn id="18" idx="3"/>
          </p:cNvCxnSpPr>
          <p:nvPr/>
        </p:nvCxnSpPr>
        <p:spPr>
          <a:xfrm rot="5400000">
            <a:off x="7029926" y="5057648"/>
            <a:ext cx="653076" cy="1236994"/>
          </a:xfrm>
          <a:prstGeom prst="bentConnector2">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44">
            <a:extLst>
              <a:ext uri="{FF2B5EF4-FFF2-40B4-BE49-F238E27FC236}">
                <a16:creationId xmlns:a16="http://schemas.microsoft.com/office/drawing/2014/main" id="{FB1FABBC-CA09-6E47-BF7B-538A5CA3A2F7}"/>
              </a:ext>
            </a:extLst>
          </p:cNvPr>
          <p:cNvCxnSpPr>
            <a:cxnSpLocks/>
            <a:stCxn id="88" idx="3"/>
            <a:endCxn id="18" idx="3"/>
          </p:cNvCxnSpPr>
          <p:nvPr/>
        </p:nvCxnSpPr>
        <p:spPr>
          <a:xfrm flipH="1">
            <a:off x="6737967" y="3294108"/>
            <a:ext cx="1710117" cy="2708575"/>
          </a:xfrm>
          <a:prstGeom prst="bentConnector3">
            <a:avLst>
              <a:gd name="adj1" fmla="val -13368"/>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3286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3DD30-01D3-5241-82AF-A12548D02460}"/>
              </a:ext>
            </a:extLst>
          </p:cNvPr>
          <p:cNvSpPr>
            <a:spLocks noGrp="1"/>
          </p:cNvSpPr>
          <p:nvPr>
            <p:ph type="title"/>
          </p:nvPr>
        </p:nvSpPr>
        <p:spPr/>
        <p:txBody>
          <a:bodyPr/>
          <a:lstStyle/>
          <a:p>
            <a:r>
              <a:rPr lang="en-GB" sz="2400" dirty="0"/>
              <a:t>Spectrum Multi-Cluster</a:t>
            </a:r>
          </a:p>
        </p:txBody>
      </p:sp>
      <p:sp>
        <p:nvSpPr>
          <p:cNvPr id="19" name="TextBox 18">
            <a:extLst>
              <a:ext uri="{FF2B5EF4-FFF2-40B4-BE49-F238E27FC236}">
                <a16:creationId xmlns:a16="http://schemas.microsoft.com/office/drawing/2014/main" id="{C9B35699-3194-CB47-9772-C2A9AA52E362}"/>
              </a:ext>
            </a:extLst>
          </p:cNvPr>
          <p:cNvSpPr txBox="1"/>
          <p:nvPr/>
        </p:nvSpPr>
        <p:spPr>
          <a:xfrm>
            <a:off x="8869880" y="774276"/>
            <a:ext cx="2757765" cy="4185761"/>
          </a:xfrm>
          <a:prstGeom prst="rect">
            <a:avLst/>
          </a:prstGeom>
          <a:noFill/>
        </p:spPr>
        <p:txBody>
          <a:bodyPr wrap="square" rtlCol="0">
            <a:spAutoFit/>
          </a:bodyPr>
          <a:lstStyle/>
          <a:p>
            <a:r>
              <a:rPr lang="en-GB" sz="1400" dirty="0"/>
              <a:t>Multiple clusters are used to share load across many users</a:t>
            </a:r>
          </a:p>
          <a:p>
            <a:endParaRPr lang="en-GB" sz="1400" dirty="0"/>
          </a:p>
          <a:p>
            <a:r>
              <a:rPr lang="en-GB" sz="1400" dirty="0"/>
              <a:t>Data resides in a query optimised format such as ORC or Parquet in Amazon S3</a:t>
            </a:r>
          </a:p>
          <a:p>
            <a:endParaRPr lang="en-GB" sz="1400" dirty="0"/>
          </a:p>
          <a:p>
            <a:r>
              <a:rPr lang="en-GB" sz="1400" dirty="0"/>
              <a:t>Redshift Spectrum is used for queries against external tables</a:t>
            </a:r>
          </a:p>
          <a:p>
            <a:endParaRPr lang="en-GB" sz="1400" dirty="0"/>
          </a:p>
          <a:p>
            <a:r>
              <a:rPr lang="en-GB" sz="1400" dirty="0"/>
              <a:t>Route53 Hosted Zone exposes user friendly CNAMEs for clusters, using equal weighted round robin distribution</a:t>
            </a:r>
          </a:p>
          <a:p>
            <a:endParaRPr lang="en-GB" sz="1400" dirty="0"/>
          </a:p>
          <a:p>
            <a:r>
              <a:rPr lang="en-GB" sz="1400" dirty="0"/>
              <a:t>Additional user capacity can be added by launching more Redshift Clusters and adding CNAME to Hosted Zone</a:t>
            </a:r>
          </a:p>
        </p:txBody>
      </p:sp>
      <p:sp>
        <p:nvSpPr>
          <p:cNvPr id="39" name="Rectangle 38">
            <a:extLst>
              <a:ext uri="{FF2B5EF4-FFF2-40B4-BE49-F238E27FC236}">
                <a16:creationId xmlns:a16="http://schemas.microsoft.com/office/drawing/2014/main" id="{C220FC70-4209-284D-993B-F75B1941647B}"/>
              </a:ext>
            </a:extLst>
          </p:cNvPr>
          <p:cNvSpPr/>
          <p:nvPr/>
        </p:nvSpPr>
        <p:spPr>
          <a:xfrm>
            <a:off x="585241" y="758604"/>
            <a:ext cx="8051522" cy="229477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CE79FBEA-467D-834D-A8D7-D3C4226607F0}"/>
              </a:ext>
            </a:extLst>
          </p:cNvPr>
          <p:cNvSpPr txBox="1"/>
          <p:nvPr/>
        </p:nvSpPr>
        <p:spPr>
          <a:xfrm>
            <a:off x="4895967" y="3369141"/>
            <a:ext cx="1203664" cy="355931"/>
          </a:xfrm>
          <a:prstGeom prst="rect">
            <a:avLst/>
          </a:prstGeom>
          <a:noFill/>
        </p:spPr>
        <p:txBody>
          <a:bodyPr wrap="square" lIns="0" tIns="0" rIns="0" bIns="0" rtlCol="0" anchor="t">
            <a:noAutofit/>
          </a:bodyPr>
          <a:lstStyle/>
          <a:p>
            <a:pPr algn="ctr"/>
            <a:r>
              <a:rPr lang="en-US" sz="1000" b="1" dirty="0"/>
              <a:t>Reporting Cluster 2</a:t>
            </a:r>
          </a:p>
        </p:txBody>
      </p:sp>
      <p:sp>
        <p:nvSpPr>
          <p:cNvPr id="8" name="TextBox 7">
            <a:extLst>
              <a:ext uri="{FF2B5EF4-FFF2-40B4-BE49-F238E27FC236}">
                <a16:creationId xmlns:a16="http://schemas.microsoft.com/office/drawing/2014/main" id="{2C0014D2-FBEA-3042-9BD9-1D9687195E46}"/>
              </a:ext>
            </a:extLst>
          </p:cNvPr>
          <p:cNvSpPr txBox="1"/>
          <p:nvPr/>
        </p:nvSpPr>
        <p:spPr>
          <a:xfrm>
            <a:off x="2766536" y="3367682"/>
            <a:ext cx="1203664" cy="355931"/>
          </a:xfrm>
          <a:prstGeom prst="rect">
            <a:avLst/>
          </a:prstGeom>
          <a:noFill/>
        </p:spPr>
        <p:txBody>
          <a:bodyPr wrap="square" lIns="0" tIns="0" rIns="0" bIns="0" rtlCol="0" anchor="t">
            <a:noAutofit/>
          </a:bodyPr>
          <a:lstStyle/>
          <a:p>
            <a:pPr algn="ctr"/>
            <a:r>
              <a:rPr lang="en-US" sz="1000" b="1" dirty="0"/>
              <a:t>Reporting Cluster 1</a:t>
            </a:r>
          </a:p>
        </p:txBody>
      </p:sp>
      <p:pic>
        <p:nvPicPr>
          <p:cNvPr id="9" name="Picture 8">
            <a:extLst>
              <a:ext uri="{FF2B5EF4-FFF2-40B4-BE49-F238E27FC236}">
                <a16:creationId xmlns:a16="http://schemas.microsoft.com/office/drawing/2014/main" id="{B021AAE6-4F85-9C49-8C57-12E5ADE3478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97712" y="5289252"/>
            <a:ext cx="614979" cy="737975"/>
          </a:xfrm>
          <a:prstGeom prst="rect">
            <a:avLst/>
          </a:prstGeom>
        </p:spPr>
      </p:pic>
      <p:sp>
        <p:nvSpPr>
          <p:cNvPr id="10" name="TextBox 9">
            <a:extLst>
              <a:ext uri="{FF2B5EF4-FFF2-40B4-BE49-F238E27FC236}">
                <a16:creationId xmlns:a16="http://schemas.microsoft.com/office/drawing/2014/main" id="{153E5DAF-0145-A945-87FF-F2F874301065}"/>
              </a:ext>
            </a:extLst>
          </p:cNvPr>
          <p:cNvSpPr txBox="1"/>
          <p:nvPr/>
        </p:nvSpPr>
        <p:spPr>
          <a:xfrm>
            <a:off x="4713550" y="6034142"/>
            <a:ext cx="1588952" cy="709558"/>
          </a:xfrm>
          <a:prstGeom prst="rect">
            <a:avLst/>
          </a:prstGeom>
          <a:noFill/>
        </p:spPr>
        <p:txBody>
          <a:bodyPr wrap="square" lIns="0" tIns="0" rIns="0" bIns="0" rtlCol="0" anchor="t">
            <a:noAutofit/>
          </a:bodyPr>
          <a:lstStyle/>
          <a:p>
            <a:pPr algn="ctr"/>
            <a:r>
              <a:rPr lang="en-US" sz="1000" b="1" dirty="0"/>
              <a:t>Columnar Compressed Data</a:t>
            </a:r>
          </a:p>
          <a:p>
            <a:pPr algn="ctr"/>
            <a:r>
              <a:rPr lang="en-US" sz="1000" b="1" dirty="0"/>
              <a:t>Amazon</a:t>
            </a:r>
            <a:br>
              <a:rPr lang="en-US" sz="1000" b="1" dirty="0"/>
            </a:br>
            <a:r>
              <a:rPr lang="en-US" sz="1000" b="1" dirty="0"/>
              <a:t>S3</a:t>
            </a:r>
            <a:endParaRPr lang="en-US" b="1" dirty="0"/>
          </a:p>
        </p:txBody>
      </p:sp>
      <p:cxnSp>
        <p:nvCxnSpPr>
          <p:cNvPr id="13" name="Straight Arrow Connector 44">
            <a:extLst>
              <a:ext uri="{FF2B5EF4-FFF2-40B4-BE49-F238E27FC236}">
                <a16:creationId xmlns:a16="http://schemas.microsoft.com/office/drawing/2014/main" id="{1A602E5B-AED3-854F-AE02-CAC223CCA492}"/>
              </a:ext>
            </a:extLst>
          </p:cNvPr>
          <p:cNvCxnSpPr>
            <a:cxnSpLocks/>
            <a:stCxn id="8" idx="2"/>
            <a:endCxn id="21" idx="0"/>
          </p:cNvCxnSpPr>
          <p:nvPr/>
        </p:nvCxnSpPr>
        <p:spPr>
          <a:xfrm rot="16200000" flipH="1">
            <a:off x="4187789" y="2904190"/>
            <a:ext cx="493325" cy="2132169"/>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44">
            <a:extLst>
              <a:ext uri="{FF2B5EF4-FFF2-40B4-BE49-F238E27FC236}">
                <a16:creationId xmlns:a16="http://schemas.microsoft.com/office/drawing/2014/main" id="{B6130B5A-A049-0146-9C76-096DBDB38909}"/>
              </a:ext>
            </a:extLst>
          </p:cNvPr>
          <p:cNvCxnSpPr>
            <a:cxnSpLocks/>
            <a:stCxn id="7" idx="2"/>
            <a:endCxn id="21" idx="0"/>
          </p:cNvCxnSpPr>
          <p:nvPr/>
        </p:nvCxnSpPr>
        <p:spPr>
          <a:xfrm rot="16200000" flipH="1">
            <a:off x="5253234" y="3969636"/>
            <a:ext cx="491866" cy="2737"/>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9E20E566-B7EB-124C-95C8-1B9EFFB205DE}"/>
              </a:ext>
            </a:extLst>
          </p:cNvPr>
          <p:cNvSpPr txBox="1"/>
          <p:nvPr/>
        </p:nvSpPr>
        <p:spPr>
          <a:xfrm>
            <a:off x="6966193" y="3367682"/>
            <a:ext cx="1203664" cy="355931"/>
          </a:xfrm>
          <a:prstGeom prst="rect">
            <a:avLst/>
          </a:prstGeom>
          <a:noFill/>
        </p:spPr>
        <p:txBody>
          <a:bodyPr wrap="square" lIns="0" tIns="0" rIns="0" bIns="0" rtlCol="0" anchor="t">
            <a:noAutofit/>
          </a:bodyPr>
          <a:lstStyle/>
          <a:p>
            <a:pPr algn="ctr"/>
            <a:r>
              <a:rPr lang="en-US" sz="1000" b="1" dirty="0"/>
              <a:t>Reporting Cluster 3</a:t>
            </a:r>
          </a:p>
        </p:txBody>
      </p:sp>
      <p:cxnSp>
        <p:nvCxnSpPr>
          <p:cNvPr id="16" name="Straight Arrow Connector 44">
            <a:extLst>
              <a:ext uri="{FF2B5EF4-FFF2-40B4-BE49-F238E27FC236}">
                <a16:creationId xmlns:a16="http://schemas.microsoft.com/office/drawing/2014/main" id="{A3FDAA0C-EDD2-C64D-BB63-026349D124B6}"/>
              </a:ext>
            </a:extLst>
          </p:cNvPr>
          <p:cNvCxnSpPr>
            <a:cxnSpLocks/>
            <a:stCxn id="22" idx="2"/>
            <a:endCxn id="9" idx="0"/>
          </p:cNvCxnSpPr>
          <p:nvPr/>
        </p:nvCxnSpPr>
        <p:spPr>
          <a:xfrm rot="5400000">
            <a:off x="5266158" y="5047383"/>
            <a:ext cx="480914" cy="2824"/>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87DC8B7E-779A-A647-9D9E-52822C1D413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068792" y="2740760"/>
            <a:ext cx="530164" cy="604387"/>
          </a:xfrm>
          <a:prstGeom prst="rect">
            <a:avLst/>
          </a:prstGeom>
        </p:spPr>
      </p:pic>
      <p:pic>
        <p:nvPicPr>
          <p:cNvPr id="18" name="Picture 17">
            <a:extLst>
              <a:ext uri="{FF2B5EF4-FFF2-40B4-BE49-F238E27FC236}">
                <a16:creationId xmlns:a16="http://schemas.microsoft.com/office/drawing/2014/main" id="{90B2F040-2D0E-284C-A875-AD0547A71AB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92591" y="2740760"/>
            <a:ext cx="530164" cy="604387"/>
          </a:xfrm>
          <a:prstGeom prst="rect">
            <a:avLst/>
          </a:prstGeom>
        </p:spPr>
      </p:pic>
      <p:pic>
        <p:nvPicPr>
          <p:cNvPr id="20" name="Picture 19">
            <a:extLst>
              <a:ext uri="{FF2B5EF4-FFF2-40B4-BE49-F238E27FC236}">
                <a16:creationId xmlns:a16="http://schemas.microsoft.com/office/drawing/2014/main" id="{8195406D-EA00-634F-B9A8-DC3F52DD27D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02943" y="2740760"/>
            <a:ext cx="530164" cy="604387"/>
          </a:xfrm>
          <a:prstGeom prst="rect">
            <a:avLst/>
          </a:prstGeom>
        </p:spPr>
      </p:pic>
      <p:pic>
        <p:nvPicPr>
          <p:cNvPr id="21" name="Picture 20">
            <a:extLst>
              <a:ext uri="{FF2B5EF4-FFF2-40B4-BE49-F238E27FC236}">
                <a16:creationId xmlns:a16="http://schemas.microsoft.com/office/drawing/2014/main" id="{1BCBE093-D533-9B43-AA6D-435DC4626372}"/>
              </a:ext>
            </a:extLst>
          </p:cNvPr>
          <p:cNvPicPr>
            <a:picLocks noChangeAspect="1"/>
          </p:cNvPicPr>
          <p:nvPr/>
        </p:nvPicPr>
        <p:blipFill>
          <a:blip r:embed="rId6"/>
          <a:stretch>
            <a:fillRect/>
          </a:stretch>
        </p:blipFill>
        <p:spPr>
          <a:xfrm>
            <a:off x="4942463" y="4216938"/>
            <a:ext cx="1116145" cy="285916"/>
          </a:xfrm>
          <a:prstGeom prst="rect">
            <a:avLst/>
          </a:prstGeom>
        </p:spPr>
      </p:pic>
      <p:sp>
        <p:nvSpPr>
          <p:cNvPr id="22" name="TextBox 21">
            <a:extLst>
              <a:ext uri="{FF2B5EF4-FFF2-40B4-BE49-F238E27FC236}">
                <a16:creationId xmlns:a16="http://schemas.microsoft.com/office/drawing/2014/main" id="{F7E3F0AC-168F-EF4D-A72A-444EA7D59735}"/>
              </a:ext>
            </a:extLst>
          </p:cNvPr>
          <p:cNvSpPr txBox="1"/>
          <p:nvPr/>
        </p:nvSpPr>
        <p:spPr>
          <a:xfrm>
            <a:off x="5051203" y="4517908"/>
            <a:ext cx="913647" cy="290430"/>
          </a:xfrm>
          <a:prstGeom prst="rect">
            <a:avLst/>
          </a:prstGeom>
          <a:noFill/>
        </p:spPr>
        <p:txBody>
          <a:bodyPr wrap="square" lIns="0" tIns="0" rIns="0" bIns="0" rtlCol="0" anchor="t">
            <a:noAutofit/>
          </a:bodyPr>
          <a:lstStyle>
            <a:defPPr>
              <a:defRPr lang="en-US"/>
            </a:defPPr>
            <a:lvl1pPr algn="ctr">
              <a:defRPr sz="1000" b="1"/>
            </a:lvl1pPr>
          </a:lstStyle>
          <a:p>
            <a:r>
              <a:rPr lang="en-GB" dirty="0"/>
              <a:t>Spectrum</a:t>
            </a:r>
          </a:p>
        </p:txBody>
      </p:sp>
      <p:cxnSp>
        <p:nvCxnSpPr>
          <p:cNvPr id="23" name="Straight Arrow Connector 44">
            <a:extLst>
              <a:ext uri="{FF2B5EF4-FFF2-40B4-BE49-F238E27FC236}">
                <a16:creationId xmlns:a16="http://schemas.microsoft.com/office/drawing/2014/main" id="{DDCFA747-D04C-7C44-A6AA-234B6009FE65}"/>
              </a:ext>
            </a:extLst>
          </p:cNvPr>
          <p:cNvCxnSpPr>
            <a:cxnSpLocks/>
            <a:stCxn id="15" idx="2"/>
            <a:endCxn id="21" idx="0"/>
          </p:cNvCxnSpPr>
          <p:nvPr/>
        </p:nvCxnSpPr>
        <p:spPr>
          <a:xfrm rot="5400000">
            <a:off x="6287619" y="2936531"/>
            <a:ext cx="493325" cy="2067489"/>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11DC87F1-66C3-D047-8A11-B99C06F8A89C}"/>
              </a:ext>
            </a:extLst>
          </p:cNvPr>
          <p:cNvGrpSpPr/>
          <p:nvPr/>
        </p:nvGrpSpPr>
        <p:grpSpPr>
          <a:xfrm>
            <a:off x="860215" y="1481980"/>
            <a:ext cx="862866" cy="982228"/>
            <a:chOff x="578026" y="1319117"/>
            <a:chExt cx="731520" cy="832713"/>
          </a:xfrm>
        </p:grpSpPr>
        <p:pic>
          <p:nvPicPr>
            <p:cNvPr id="24" name="Picture 23">
              <a:extLst>
                <a:ext uri="{FF2B5EF4-FFF2-40B4-BE49-F238E27FC236}">
                  <a16:creationId xmlns:a16="http://schemas.microsoft.com/office/drawing/2014/main" id="{9A161D7C-8A4A-8144-8F21-F8D00980AE8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75127" y="1319117"/>
              <a:ext cx="537317" cy="638065"/>
            </a:xfrm>
            <a:prstGeom prst="rect">
              <a:avLst/>
            </a:prstGeom>
          </p:spPr>
        </p:pic>
        <p:sp>
          <p:nvSpPr>
            <p:cNvPr id="27" name="TextBox 26">
              <a:extLst>
                <a:ext uri="{FF2B5EF4-FFF2-40B4-BE49-F238E27FC236}">
                  <a16:creationId xmlns:a16="http://schemas.microsoft.com/office/drawing/2014/main" id="{552729A2-D293-4844-A942-21F34FEFAB4E}"/>
                </a:ext>
              </a:extLst>
            </p:cNvPr>
            <p:cNvSpPr txBox="1"/>
            <p:nvPr/>
          </p:nvSpPr>
          <p:spPr>
            <a:xfrm>
              <a:off x="578026" y="1996198"/>
              <a:ext cx="731520" cy="155632"/>
            </a:xfrm>
            <a:prstGeom prst="rect">
              <a:avLst/>
            </a:prstGeom>
            <a:noFill/>
          </p:spPr>
          <p:txBody>
            <a:bodyPr wrap="square" lIns="0" tIns="0" rIns="0" bIns="0" rtlCol="0" anchor="t">
              <a:noAutofit/>
            </a:bodyPr>
            <a:lstStyle/>
            <a:p>
              <a:pPr algn="ctr"/>
              <a:r>
                <a:rPr lang="en-US" sz="1000" b="1" dirty="0"/>
                <a:t>Amazon</a:t>
              </a:r>
              <a:br>
                <a:rPr lang="en-US" sz="1000" b="1" dirty="0"/>
              </a:br>
              <a:r>
                <a:rPr lang="en-US" sz="1000" b="1" dirty="0"/>
                <a:t>Route 53</a:t>
              </a:r>
            </a:p>
          </p:txBody>
        </p:sp>
      </p:grpSp>
      <p:sp>
        <p:nvSpPr>
          <p:cNvPr id="4" name="TextBox 3">
            <a:extLst>
              <a:ext uri="{FF2B5EF4-FFF2-40B4-BE49-F238E27FC236}">
                <a16:creationId xmlns:a16="http://schemas.microsoft.com/office/drawing/2014/main" id="{986B94E0-8CAF-B64B-A99D-6ECCCD307025}"/>
              </a:ext>
            </a:extLst>
          </p:cNvPr>
          <p:cNvSpPr txBox="1"/>
          <p:nvPr/>
        </p:nvSpPr>
        <p:spPr>
          <a:xfrm>
            <a:off x="2510688" y="2434794"/>
            <a:ext cx="1715356" cy="308583"/>
          </a:xfrm>
          <a:prstGeom prst="rect">
            <a:avLst/>
          </a:prstGeom>
          <a:noFill/>
        </p:spPr>
        <p:txBody>
          <a:bodyPr wrap="none" rtlCol="0">
            <a:spAutoFit/>
          </a:bodyPr>
          <a:lstStyle/>
          <a:p>
            <a:r>
              <a:rPr lang="en-GB" sz="1100" dirty="0"/>
              <a:t>CNAME: mycluster1</a:t>
            </a:r>
          </a:p>
        </p:txBody>
      </p:sp>
      <p:sp>
        <p:nvSpPr>
          <p:cNvPr id="28" name="TextBox 27">
            <a:extLst>
              <a:ext uri="{FF2B5EF4-FFF2-40B4-BE49-F238E27FC236}">
                <a16:creationId xmlns:a16="http://schemas.microsoft.com/office/drawing/2014/main" id="{F6492F9F-67D8-B44B-8AA0-C7E5236125E7}"/>
              </a:ext>
            </a:extLst>
          </p:cNvPr>
          <p:cNvSpPr txBox="1"/>
          <p:nvPr/>
        </p:nvSpPr>
        <p:spPr>
          <a:xfrm>
            <a:off x="4642857" y="2415802"/>
            <a:ext cx="1715356" cy="308583"/>
          </a:xfrm>
          <a:prstGeom prst="rect">
            <a:avLst/>
          </a:prstGeom>
          <a:noFill/>
        </p:spPr>
        <p:txBody>
          <a:bodyPr wrap="none" rtlCol="0">
            <a:spAutoFit/>
          </a:bodyPr>
          <a:lstStyle/>
          <a:p>
            <a:r>
              <a:rPr lang="en-GB" sz="1100" dirty="0"/>
              <a:t>CNAME: mycluster2</a:t>
            </a:r>
          </a:p>
        </p:txBody>
      </p:sp>
      <p:sp>
        <p:nvSpPr>
          <p:cNvPr id="29" name="TextBox 28">
            <a:extLst>
              <a:ext uri="{FF2B5EF4-FFF2-40B4-BE49-F238E27FC236}">
                <a16:creationId xmlns:a16="http://schemas.microsoft.com/office/drawing/2014/main" id="{4CFD76E4-E4CB-5D42-83AB-00D7BDAE2009}"/>
              </a:ext>
            </a:extLst>
          </p:cNvPr>
          <p:cNvSpPr txBox="1"/>
          <p:nvPr/>
        </p:nvSpPr>
        <p:spPr>
          <a:xfrm>
            <a:off x="6668422" y="2421259"/>
            <a:ext cx="1715356" cy="308583"/>
          </a:xfrm>
          <a:prstGeom prst="rect">
            <a:avLst/>
          </a:prstGeom>
          <a:noFill/>
        </p:spPr>
        <p:txBody>
          <a:bodyPr wrap="none" rtlCol="0">
            <a:spAutoFit/>
          </a:bodyPr>
          <a:lstStyle/>
          <a:p>
            <a:r>
              <a:rPr lang="en-GB" sz="1100" dirty="0"/>
              <a:t>CNAME: mycluster2</a:t>
            </a:r>
          </a:p>
        </p:txBody>
      </p:sp>
      <p:grpSp>
        <p:nvGrpSpPr>
          <p:cNvPr id="5" name="Group 4">
            <a:extLst>
              <a:ext uri="{FF2B5EF4-FFF2-40B4-BE49-F238E27FC236}">
                <a16:creationId xmlns:a16="http://schemas.microsoft.com/office/drawing/2014/main" id="{6C9314B3-93BF-414C-B2C3-943B6A20E6EB}"/>
              </a:ext>
            </a:extLst>
          </p:cNvPr>
          <p:cNvGrpSpPr/>
          <p:nvPr/>
        </p:nvGrpSpPr>
        <p:grpSpPr>
          <a:xfrm>
            <a:off x="5120848" y="990294"/>
            <a:ext cx="759373" cy="780752"/>
            <a:chOff x="4041596" y="774335"/>
            <a:chExt cx="643781" cy="661906"/>
          </a:xfrm>
        </p:grpSpPr>
        <p:sp>
          <p:nvSpPr>
            <p:cNvPr id="30" name="TextBox 29">
              <a:extLst>
                <a:ext uri="{FF2B5EF4-FFF2-40B4-BE49-F238E27FC236}">
                  <a16:creationId xmlns:a16="http://schemas.microsoft.com/office/drawing/2014/main" id="{E5BCDD34-761B-3842-AFC0-2FD254CC27D9}"/>
                </a:ext>
              </a:extLst>
            </p:cNvPr>
            <p:cNvSpPr txBox="1"/>
            <p:nvPr/>
          </p:nvSpPr>
          <p:spPr>
            <a:xfrm>
              <a:off x="4041596" y="1324798"/>
              <a:ext cx="643781" cy="111443"/>
            </a:xfrm>
            <a:prstGeom prst="rect">
              <a:avLst/>
            </a:prstGeom>
            <a:noFill/>
          </p:spPr>
          <p:txBody>
            <a:bodyPr wrap="square" lIns="0" tIns="0" rIns="0" bIns="0" rtlCol="0" anchor="t">
              <a:noAutofit/>
            </a:bodyPr>
            <a:lstStyle/>
            <a:p>
              <a:pPr algn="ctr"/>
              <a:r>
                <a:rPr lang="en-US" sz="800" b="1" dirty="0"/>
                <a:t>Hosted Zone</a:t>
              </a:r>
              <a:endParaRPr lang="en-US" sz="1400" b="1" dirty="0"/>
            </a:p>
          </p:txBody>
        </p:sp>
        <p:pic>
          <p:nvPicPr>
            <p:cNvPr id="31" name="Picture 30">
              <a:extLst>
                <a:ext uri="{FF2B5EF4-FFF2-40B4-BE49-F238E27FC236}">
                  <a16:creationId xmlns:a16="http://schemas.microsoft.com/office/drawing/2014/main" id="{FF1D664B-14EB-AD44-9CC2-F257F76C376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091095" y="774335"/>
              <a:ext cx="544782" cy="544782"/>
            </a:xfrm>
            <a:prstGeom prst="rect">
              <a:avLst/>
            </a:prstGeom>
          </p:spPr>
        </p:pic>
      </p:grpSp>
      <p:cxnSp>
        <p:nvCxnSpPr>
          <p:cNvPr id="32" name="Straight Arrow Connector 44">
            <a:extLst>
              <a:ext uri="{FF2B5EF4-FFF2-40B4-BE49-F238E27FC236}">
                <a16:creationId xmlns:a16="http://schemas.microsoft.com/office/drawing/2014/main" id="{F4BA9EA0-C25D-6C48-AC7C-1C8146DEF8D2}"/>
              </a:ext>
            </a:extLst>
          </p:cNvPr>
          <p:cNvCxnSpPr>
            <a:cxnSpLocks/>
            <a:stCxn id="30" idx="2"/>
            <a:endCxn id="4" idx="0"/>
          </p:cNvCxnSpPr>
          <p:nvPr/>
        </p:nvCxnSpPr>
        <p:spPr>
          <a:xfrm rot="5400000">
            <a:off x="4102577" y="1036837"/>
            <a:ext cx="663748" cy="2132169"/>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44">
            <a:extLst>
              <a:ext uri="{FF2B5EF4-FFF2-40B4-BE49-F238E27FC236}">
                <a16:creationId xmlns:a16="http://schemas.microsoft.com/office/drawing/2014/main" id="{C14536EE-EE58-694C-9F8F-D6A69DC0BCF7}"/>
              </a:ext>
            </a:extLst>
          </p:cNvPr>
          <p:cNvCxnSpPr>
            <a:cxnSpLocks/>
            <a:stCxn id="30" idx="2"/>
            <a:endCxn id="28" idx="0"/>
          </p:cNvCxnSpPr>
          <p:nvPr/>
        </p:nvCxnSpPr>
        <p:spPr>
          <a:xfrm rot="5400000">
            <a:off x="5178158" y="2093424"/>
            <a:ext cx="644756" cy="14980"/>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44">
            <a:extLst>
              <a:ext uri="{FF2B5EF4-FFF2-40B4-BE49-F238E27FC236}">
                <a16:creationId xmlns:a16="http://schemas.microsoft.com/office/drawing/2014/main" id="{5C97762B-3A2B-654B-9449-96C8EA25B61E}"/>
              </a:ext>
            </a:extLst>
          </p:cNvPr>
          <p:cNvCxnSpPr>
            <a:cxnSpLocks/>
            <a:stCxn id="30" idx="2"/>
            <a:endCxn id="29" idx="0"/>
          </p:cNvCxnSpPr>
          <p:nvPr/>
        </p:nvCxnSpPr>
        <p:spPr>
          <a:xfrm rot="16200000" flipH="1">
            <a:off x="6188211" y="1083369"/>
            <a:ext cx="650213" cy="2025565"/>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4732248A-1A0A-8844-8861-EE23BA57A0AF}"/>
              </a:ext>
            </a:extLst>
          </p:cNvPr>
          <p:cNvSpPr txBox="1"/>
          <p:nvPr/>
        </p:nvSpPr>
        <p:spPr>
          <a:xfrm>
            <a:off x="5548165" y="1821398"/>
            <a:ext cx="2778000" cy="272278"/>
          </a:xfrm>
          <a:prstGeom prst="rect">
            <a:avLst/>
          </a:prstGeom>
          <a:noFill/>
        </p:spPr>
        <p:txBody>
          <a:bodyPr wrap="none" rtlCol="0">
            <a:spAutoFit/>
          </a:bodyPr>
          <a:lstStyle/>
          <a:p>
            <a:r>
              <a:rPr lang="en-GB" sz="900" dirty="0"/>
              <a:t>Weighted Round Robin Distribution. P=.33</a:t>
            </a:r>
          </a:p>
        </p:txBody>
      </p:sp>
      <p:sp>
        <p:nvSpPr>
          <p:cNvPr id="34" name="Right Arrow Callout 33">
            <a:extLst>
              <a:ext uri="{FF2B5EF4-FFF2-40B4-BE49-F238E27FC236}">
                <a16:creationId xmlns:a16="http://schemas.microsoft.com/office/drawing/2014/main" id="{8834221D-BBC6-DE45-BB6A-019B36C0085B}"/>
              </a:ext>
            </a:extLst>
          </p:cNvPr>
          <p:cNvSpPr/>
          <p:nvPr/>
        </p:nvSpPr>
        <p:spPr>
          <a:xfrm>
            <a:off x="2362584" y="3367682"/>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3</a:t>
            </a:r>
          </a:p>
        </p:txBody>
      </p:sp>
      <p:sp>
        <p:nvSpPr>
          <p:cNvPr id="37" name="Left Arrow Callout 36">
            <a:extLst>
              <a:ext uri="{FF2B5EF4-FFF2-40B4-BE49-F238E27FC236}">
                <a16:creationId xmlns:a16="http://schemas.microsoft.com/office/drawing/2014/main" id="{DB1F7B0E-1C67-2647-BEC5-D1083DDC9047}"/>
              </a:ext>
            </a:extLst>
          </p:cNvPr>
          <p:cNvSpPr/>
          <p:nvPr/>
        </p:nvSpPr>
        <p:spPr>
          <a:xfrm>
            <a:off x="5904094" y="1219930"/>
            <a:ext cx="172800" cy="140400"/>
          </a:xfrm>
          <a:prstGeom prst="lef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5</a:t>
            </a:r>
          </a:p>
        </p:txBody>
      </p:sp>
      <p:sp>
        <p:nvSpPr>
          <p:cNvPr id="43" name="Right Arrow Callout 42">
            <a:extLst>
              <a:ext uri="{FF2B5EF4-FFF2-40B4-BE49-F238E27FC236}">
                <a16:creationId xmlns:a16="http://schemas.microsoft.com/office/drawing/2014/main" id="{BBE348D6-17A5-6749-8DB7-2FB8C6813CFC}"/>
              </a:ext>
            </a:extLst>
          </p:cNvPr>
          <p:cNvSpPr/>
          <p:nvPr/>
        </p:nvSpPr>
        <p:spPr>
          <a:xfrm>
            <a:off x="4689924" y="4502854"/>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4</a:t>
            </a:r>
          </a:p>
        </p:txBody>
      </p:sp>
      <p:pic>
        <p:nvPicPr>
          <p:cNvPr id="46" name="Picture 45">
            <a:extLst>
              <a:ext uri="{FF2B5EF4-FFF2-40B4-BE49-F238E27FC236}">
                <a16:creationId xmlns:a16="http://schemas.microsoft.com/office/drawing/2014/main" id="{DDBCA840-19B0-9648-9729-D5597C9F4E31}"/>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769196" y="5319407"/>
            <a:ext cx="549812" cy="678898"/>
          </a:xfrm>
          <a:prstGeom prst="rect">
            <a:avLst/>
          </a:prstGeom>
        </p:spPr>
      </p:pic>
      <p:cxnSp>
        <p:nvCxnSpPr>
          <p:cNvPr id="47" name="Straight Arrow Connector 44">
            <a:extLst>
              <a:ext uri="{FF2B5EF4-FFF2-40B4-BE49-F238E27FC236}">
                <a16:creationId xmlns:a16="http://schemas.microsoft.com/office/drawing/2014/main" id="{5637F20D-076C-9F4C-8CEE-AE92A344642B}"/>
              </a:ext>
            </a:extLst>
          </p:cNvPr>
          <p:cNvCxnSpPr>
            <a:cxnSpLocks/>
            <a:stCxn id="46" idx="3"/>
            <a:endCxn id="9" idx="1"/>
          </p:cNvCxnSpPr>
          <p:nvPr/>
        </p:nvCxnSpPr>
        <p:spPr>
          <a:xfrm flipV="1">
            <a:off x="4319008" y="5658240"/>
            <a:ext cx="878704" cy="616"/>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pic>
        <p:nvPicPr>
          <p:cNvPr id="48" name="Picture 47">
            <a:extLst>
              <a:ext uri="{FF2B5EF4-FFF2-40B4-BE49-F238E27FC236}">
                <a16:creationId xmlns:a16="http://schemas.microsoft.com/office/drawing/2014/main" id="{641B6651-E2AA-0A4A-834B-873231589E3D}"/>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356230" y="5337127"/>
            <a:ext cx="642185" cy="642185"/>
          </a:xfrm>
          <a:prstGeom prst="rect">
            <a:avLst/>
          </a:prstGeom>
        </p:spPr>
      </p:pic>
      <p:cxnSp>
        <p:nvCxnSpPr>
          <p:cNvPr id="49" name="Straight Arrow Connector 44">
            <a:extLst>
              <a:ext uri="{FF2B5EF4-FFF2-40B4-BE49-F238E27FC236}">
                <a16:creationId xmlns:a16="http://schemas.microsoft.com/office/drawing/2014/main" id="{BC34D3CE-BB37-AF40-90D4-18825E4C4CBD}"/>
              </a:ext>
            </a:extLst>
          </p:cNvPr>
          <p:cNvCxnSpPr>
            <a:cxnSpLocks/>
            <a:stCxn id="48" idx="3"/>
            <a:endCxn id="46" idx="1"/>
          </p:cNvCxnSpPr>
          <p:nvPr/>
        </p:nvCxnSpPr>
        <p:spPr>
          <a:xfrm>
            <a:off x="2998415" y="5658220"/>
            <a:ext cx="770781" cy="636"/>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54" name="Left Arrow Callout 53">
            <a:extLst>
              <a:ext uri="{FF2B5EF4-FFF2-40B4-BE49-F238E27FC236}">
                <a16:creationId xmlns:a16="http://schemas.microsoft.com/office/drawing/2014/main" id="{097AABCA-4A06-8940-BEF7-A81D8693F142}"/>
              </a:ext>
            </a:extLst>
          </p:cNvPr>
          <p:cNvSpPr/>
          <p:nvPr/>
        </p:nvSpPr>
        <p:spPr>
          <a:xfrm>
            <a:off x="5990494" y="5428602"/>
            <a:ext cx="172800" cy="140400"/>
          </a:xfrm>
          <a:prstGeom prst="lef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1</a:t>
            </a:r>
          </a:p>
        </p:txBody>
      </p:sp>
      <p:sp>
        <p:nvSpPr>
          <p:cNvPr id="55" name="Down Arrow Callout 54">
            <a:extLst>
              <a:ext uri="{FF2B5EF4-FFF2-40B4-BE49-F238E27FC236}">
                <a16:creationId xmlns:a16="http://schemas.microsoft.com/office/drawing/2014/main" id="{BDC1FCDB-44C5-1F48-B284-343F3AA623B4}"/>
              </a:ext>
            </a:extLst>
          </p:cNvPr>
          <p:cNvSpPr/>
          <p:nvPr/>
        </p:nvSpPr>
        <p:spPr>
          <a:xfrm>
            <a:off x="3979766" y="5090049"/>
            <a:ext cx="140400" cy="172800"/>
          </a:xfrm>
          <a:prstGeom prst="down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2</a:t>
            </a:r>
          </a:p>
        </p:txBody>
      </p:sp>
      <p:cxnSp>
        <p:nvCxnSpPr>
          <p:cNvPr id="56" name="Straight Arrow Connector 44">
            <a:extLst>
              <a:ext uri="{FF2B5EF4-FFF2-40B4-BE49-F238E27FC236}">
                <a16:creationId xmlns:a16="http://schemas.microsoft.com/office/drawing/2014/main" id="{BC45E9C0-13D2-F44A-86D1-2346FC75FC0B}"/>
              </a:ext>
            </a:extLst>
          </p:cNvPr>
          <p:cNvCxnSpPr>
            <a:cxnSpLocks/>
            <a:stCxn id="21" idx="1"/>
            <a:endCxn id="48" idx="0"/>
          </p:cNvCxnSpPr>
          <p:nvPr/>
        </p:nvCxnSpPr>
        <p:spPr>
          <a:xfrm rot="10800000" flipV="1">
            <a:off x="2677323" y="4359895"/>
            <a:ext cx="2265140" cy="977231"/>
          </a:xfrm>
          <a:prstGeom prst="bentConnector2">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6029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A4C799-0164-3749-A4CD-10AD70E24AB0}"/>
              </a:ext>
            </a:extLst>
          </p:cNvPr>
          <p:cNvSpPr/>
          <p:nvPr/>
        </p:nvSpPr>
        <p:spPr>
          <a:xfrm>
            <a:off x="673770" y="1325276"/>
            <a:ext cx="6825916" cy="182815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943DD30-01D3-5241-82AF-A12548D02460}"/>
              </a:ext>
            </a:extLst>
          </p:cNvPr>
          <p:cNvSpPr>
            <a:spLocks noGrp="1"/>
          </p:cNvSpPr>
          <p:nvPr>
            <p:ph type="title"/>
          </p:nvPr>
        </p:nvSpPr>
        <p:spPr>
          <a:xfrm>
            <a:off x="454123" y="202776"/>
            <a:ext cx="6724719" cy="479018"/>
          </a:xfrm>
        </p:spPr>
        <p:txBody>
          <a:bodyPr/>
          <a:lstStyle/>
          <a:p>
            <a:r>
              <a:rPr lang="en-GB" sz="2400" dirty="0"/>
              <a:t>High performance, low latency hybrid cluster</a:t>
            </a:r>
          </a:p>
        </p:txBody>
      </p:sp>
      <p:sp>
        <p:nvSpPr>
          <p:cNvPr id="3" name="TextBox 2">
            <a:extLst>
              <a:ext uri="{FF2B5EF4-FFF2-40B4-BE49-F238E27FC236}">
                <a16:creationId xmlns:a16="http://schemas.microsoft.com/office/drawing/2014/main" id="{4F1A630C-6690-9E4E-B5C1-E6F3C8361F73}"/>
              </a:ext>
            </a:extLst>
          </p:cNvPr>
          <p:cNvSpPr txBox="1"/>
          <p:nvPr/>
        </p:nvSpPr>
        <p:spPr>
          <a:xfrm>
            <a:off x="4353031" y="3779070"/>
            <a:ext cx="1020442" cy="301751"/>
          </a:xfrm>
          <a:prstGeom prst="rect">
            <a:avLst/>
          </a:prstGeom>
          <a:noFill/>
        </p:spPr>
        <p:txBody>
          <a:bodyPr wrap="square" lIns="0" tIns="0" rIns="0" bIns="0" rtlCol="0" anchor="t">
            <a:noAutofit/>
          </a:bodyPr>
          <a:lstStyle/>
          <a:p>
            <a:pPr algn="ctr"/>
            <a:r>
              <a:rPr lang="en-US" sz="1000" b="1" dirty="0"/>
              <a:t>Detail Data Cluster</a:t>
            </a:r>
          </a:p>
        </p:txBody>
      </p:sp>
      <p:pic>
        <p:nvPicPr>
          <p:cNvPr id="4" name="Picture 3">
            <a:extLst>
              <a:ext uri="{FF2B5EF4-FFF2-40B4-BE49-F238E27FC236}">
                <a16:creationId xmlns:a16="http://schemas.microsoft.com/office/drawing/2014/main" id="{FFF7EF4F-C5E2-5B47-91DF-47EFA423882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10590" y="5406901"/>
            <a:ext cx="521367" cy="625640"/>
          </a:xfrm>
          <a:prstGeom prst="rect">
            <a:avLst/>
          </a:prstGeom>
        </p:spPr>
      </p:pic>
      <p:sp>
        <p:nvSpPr>
          <p:cNvPr id="5" name="TextBox 4">
            <a:extLst>
              <a:ext uri="{FF2B5EF4-FFF2-40B4-BE49-F238E27FC236}">
                <a16:creationId xmlns:a16="http://schemas.microsoft.com/office/drawing/2014/main" id="{22248989-AE1B-5046-ADDF-72C364B417C0}"/>
              </a:ext>
            </a:extLst>
          </p:cNvPr>
          <p:cNvSpPr txBox="1"/>
          <p:nvPr/>
        </p:nvSpPr>
        <p:spPr>
          <a:xfrm>
            <a:off x="4189712" y="6038403"/>
            <a:ext cx="1347081" cy="601549"/>
          </a:xfrm>
          <a:prstGeom prst="rect">
            <a:avLst/>
          </a:prstGeom>
          <a:noFill/>
        </p:spPr>
        <p:txBody>
          <a:bodyPr wrap="square" lIns="0" tIns="0" rIns="0" bIns="0" rtlCol="0" anchor="t">
            <a:noAutofit/>
          </a:bodyPr>
          <a:lstStyle/>
          <a:p>
            <a:pPr algn="ctr"/>
            <a:r>
              <a:rPr lang="en-US" sz="1000" b="1" dirty="0"/>
              <a:t>Columnar Compressed Data</a:t>
            </a:r>
          </a:p>
          <a:p>
            <a:pPr algn="ctr"/>
            <a:r>
              <a:rPr lang="en-US" sz="1000" b="1" dirty="0"/>
              <a:t>Amazon</a:t>
            </a:r>
            <a:br>
              <a:rPr lang="en-US" sz="1000" b="1" dirty="0"/>
            </a:br>
            <a:r>
              <a:rPr lang="en-US" sz="1000" b="1" dirty="0"/>
              <a:t>S3</a:t>
            </a:r>
            <a:endParaRPr lang="en-US" b="1" dirty="0"/>
          </a:p>
        </p:txBody>
      </p:sp>
      <p:cxnSp>
        <p:nvCxnSpPr>
          <p:cNvPr id="6" name="Straight Arrow Connector 44">
            <a:extLst>
              <a:ext uri="{FF2B5EF4-FFF2-40B4-BE49-F238E27FC236}">
                <a16:creationId xmlns:a16="http://schemas.microsoft.com/office/drawing/2014/main" id="{12CCAC13-807A-534E-B14B-51BD46FD587F}"/>
              </a:ext>
            </a:extLst>
          </p:cNvPr>
          <p:cNvCxnSpPr>
            <a:cxnSpLocks/>
            <a:stCxn id="3" idx="2"/>
          </p:cNvCxnSpPr>
          <p:nvPr/>
        </p:nvCxnSpPr>
        <p:spPr>
          <a:xfrm rot="5400000">
            <a:off x="4653169" y="4287732"/>
            <a:ext cx="416994" cy="3173"/>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44">
            <a:extLst>
              <a:ext uri="{FF2B5EF4-FFF2-40B4-BE49-F238E27FC236}">
                <a16:creationId xmlns:a16="http://schemas.microsoft.com/office/drawing/2014/main" id="{E76C45E4-A78E-1B42-A0A6-97DA165A434C}"/>
              </a:ext>
            </a:extLst>
          </p:cNvPr>
          <p:cNvCxnSpPr>
            <a:cxnSpLocks/>
            <a:endCxn id="4" idx="0"/>
          </p:cNvCxnSpPr>
          <p:nvPr/>
        </p:nvCxnSpPr>
        <p:spPr>
          <a:xfrm rot="16200000" flipH="1">
            <a:off x="4669758" y="5205385"/>
            <a:ext cx="401360" cy="1672"/>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FE8E9C80-D2A6-014C-AA4A-C71E21B44AF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38521" y="3238321"/>
            <a:ext cx="449462" cy="512387"/>
          </a:xfrm>
          <a:prstGeom prst="rect">
            <a:avLst/>
          </a:prstGeom>
        </p:spPr>
      </p:pic>
      <p:pic>
        <p:nvPicPr>
          <p:cNvPr id="9" name="Picture 8">
            <a:extLst>
              <a:ext uri="{FF2B5EF4-FFF2-40B4-BE49-F238E27FC236}">
                <a16:creationId xmlns:a16="http://schemas.microsoft.com/office/drawing/2014/main" id="{1BE448FF-01A0-5C4F-B768-ACB9D43AC708}"/>
              </a:ext>
            </a:extLst>
          </p:cNvPr>
          <p:cNvPicPr>
            <a:picLocks noChangeAspect="1"/>
          </p:cNvPicPr>
          <p:nvPr/>
        </p:nvPicPr>
        <p:blipFill>
          <a:blip r:embed="rId5"/>
          <a:stretch>
            <a:fillRect/>
          </a:stretch>
        </p:blipFill>
        <p:spPr>
          <a:xfrm>
            <a:off x="4390130" y="4497815"/>
            <a:ext cx="946245" cy="242394"/>
          </a:xfrm>
          <a:prstGeom prst="rect">
            <a:avLst/>
          </a:prstGeom>
        </p:spPr>
      </p:pic>
      <p:sp>
        <p:nvSpPr>
          <p:cNvPr id="10" name="TextBox 9">
            <a:extLst>
              <a:ext uri="{FF2B5EF4-FFF2-40B4-BE49-F238E27FC236}">
                <a16:creationId xmlns:a16="http://schemas.microsoft.com/office/drawing/2014/main" id="{A0831FC9-5AC8-AA48-BF95-DD235F2E545C}"/>
              </a:ext>
            </a:extLst>
          </p:cNvPr>
          <p:cNvSpPr txBox="1"/>
          <p:nvPr/>
        </p:nvSpPr>
        <p:spPr>
          <a:xfrm>
            <a:off x="4475967" y="4752971"/>
            <a:ext cx="774571" cy="246221"/>
          </a:xfrm>
          <a:prstGeom prst="rect">
            <a:avLst/>
          </a:prstGeom>
          <a:noFill/>
        </p:spPr>
        <p:txBody>
          <a:bodyPr wrap="square" lIns="0" tIns="0" rIns="0" bIns="0" rtlCol="0" anchor="t">
            <a:noAutofit/>
          </a:bodyPr>
          <a:lstStyle>
            <a:defPPr>
              <a:defRPr lang="en-US"/>
            </a:defPPr>
            <a:lvl1pPr algn="ctr">
              <a:defRPr sz="1000" b="1"/>
            </a:lvl1pPr>
          </a:lstStyle>
          <a:p>
            <a:r>
              <a:rPr lang="en-GB" dirty="0"/>
              <a:t>Spectrum</a:t>
            </a:r>
          </a:p>
        </p:txBody>
      </p:sp>
      <p:pic>
        <p:nvPicPr>
          <p:cNvPr id="13" name="Picture 12">
            <a:extLst>
              <a:ext uri="{FF2B5EF4-FFF2-40B4-BE49-F238E27FC236}">
                <a16:creationId xmlns:a16="http://schemas.microsoft.com/office/drawing/2014/main" id="{5BA5E8B6-F8EB-CA4E-B122-3712B002F98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37698" y="1420290"/>
            <a:ext cx="521366" cy="602829"/>
          </a:xfrm>
          <a:prstGeom prst="rect">
            <a:avLst/>
          </a:prstGeom>
        </p:spPr>
      </p:pic>
      <p:sp>
        <p:nvSpPr>
          <p:cNvPr id="14" name="TextBox 13">
            <a:extLst>
              <a:ext uri="{FF2B5EF4-FFF2-40B4-BE49-F238E27FC236}">
                <a16:creationId xmlns:a16="http://schemas.microsoft.com/office/drawing/2014/main" id="{95FBF04D-58AF-C044-9B2A-06FBE0AE29BD}"/>
              </a:ext>
            </a:extLst>
          </p:cNvPr>
          <p:cNvSpPr txBox="1"/>
          <p:nvPr/>
        </p:nvSpPr>
        <p:spPr>
          <a:xfrm>
            <a:off x="2790472" y="2148931"/>
            <a:ext cx="640080" cy="274320"/>
          </a:xfrm>
          <a:prstGeom prst="rect">
            <a:avLst/>
          </a:prstGeom>
          <a:noFill/>
        </p:spPr>
        <p:txBody>
          <a:bodyPr wrap="square" lIns="0" tIns="0" rIns="0" bIns="0" rtlCol="0" anchor="t">
            <a:noAutofit/>
          </a:bodyPr>
          <a:lstStyle/>
          <a:p>
            <a:pPr algn="ctr"/>
            <a:r>
              <a:rPr lang="en-US" sz="800" b="1" dirty="0"/>
              <a:t>Read Replica</a:t>
            </a:r>
            <a:endParaRPr lang="en-US" sz="1400" b="1" dirty="0"/>
          </a:p>
        </p:txBody>
      </p:sp>
      <p:pic>
        <p:nvPicPr>
          <p:cNvPr id="15" name="Picture 14">
            <a:extLst>
              <a:ext uri="{FF2B5EF4-FFF2-40B4-BE49-F238E27FC236}">
                <a16:creationId xmlns:a16="http://schemas.microsoft.com/office/drawing/2014/main" id="{4A497B82-4FFB-BE4C-AEC3-F183004AF8E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854485" y="1620685"/>
            <a:ext cx="512055" cy="531020"/>
          </a:xfrm>
          <a:prstGeom prst="rect">
            <a:avLst/>
          </a:prstGeom>
        </p:spPr>
      </p:pic>
      <p:sp>
        <p:nvSpPr>
          <p:cNvPr id="16" name="TextBox 15">
            <a:extLst>
              <a:ext uri="{FF2B5EF4-FFF2-40B4-BE49-F238E27FC236}">
                <a16:creationId xmlns:a16="http://schemas.microsoft.com/office/drawing/2014/main" id="{4C147D49-A59F-1944-9023-799F14A1C890}"/>
              </a:ext>
            </a:extLst>
          </p:cNvPr>
          <p:cNvSpPr txBox="1"/>
          <p:nvPr/>
        </p:nvSpPr>
        <p:spPr>
          <a:xfrm>
            <a:off x="651005" y="2062123"/>
            <a:ext cx="894752" cy="155632"/>
          </a:xfrm>
          <a:prstGeom prst="rect">
            <a:avLst/>
          </a:prstGeom>
          <a:noFill/>
        </p:spPr>
        <p:txBody>
          <a:bodyPr wrap="square" lIns="0" tIns="0" rIns="0" bIns="0" rtlCol="0" anchor="t">
            <a:noAutofit/>
          </a:bodyPr>
          <a:lstStyle/>
          <a:p>
            <a:pPr algn="ctr"/>
            <a:r>
              <a:rPr lang="en-US" sz="1000" b="1" dirty="0"/>
              <a:t>Amazon</a:t>
            </a:r>
            <a:br>
              <a:rPr lang="en-US" sz="1000" b="1" dirty="0"/>
            </a:br>
            <a:r>
              <a:rPr lang="en-US" sz="1000" b="1" dirty="0"/>
              <a:t>RDS</a:t>
            </a:r>
            <a:endParaRPr lang="en-US" b="1" dirty="0"/>
          </a:p>
        </p:txBody>
      </p:sp>
      <p:sp>
        <p:nvSpPr>
          <p:cNvPr id="24" name="TextBox 23">
            <a:extLst>
              <a:ext uri="{FF2B5EF4-FFF2-40B4-BE49-F238E27FC236}">
                <a16:creationId xmlns:a16="http://schemas.microsoft.com/office/drawing/2014/main" id="{65CF4578-9638-554B-B72D-8E495EB97F2A}"/>
              </a:ext>
            </a:extLst>
          </p:cNvPr>
          <p:cNvSpPr txBox="1"/>
          <p:nvPr/>
        </p:nvSpPr>
        <p:spPr>
          <a:xfrm>
            <a:off x="3979870" y="2148931"/>
            <a:ext cx="640080" cy="274320"/>
          </a:xfrm>
          <a:prstGeom prst="rect">
            <a:avLst/>
          </a:prstGeom>
          <a:noFill/>
        </p:spPr>
        <p:txBody>
          <a:bodyPr wrap="square" lIns="0" tIns="0" rIns="0" bIns="0" rtlCol="0" anchor="t">
            <a:noAutofit/>
          </a:bodyPr>
          <a:lstStyle/>
          <a:p>
            <a:pPr algn="ctr"/>
            <a:r>
              <a:rPr lang="en-US" sz="800" b="1" dirty="0"/>
              <a:t>PostgreSQL Instance</a:t>
            </a:r>
            <a:endParaRPr lang="en-US" sz="1400" b="1" dirty="0"/>
          </a:p>
        </p:txBody>
      </p:sp>
      <p:pic>
        <p:nvPicPr>
          <p:cNvPr id="25" name="Picture 24">
            <a:extLst>
              <a:ext uri="{FF2B5EF4-FFF2-40B4-BE49-F238E27FC236}">
                <a16:creationId xmlns:a16="http://schemas.microsoft.com/office/drawing/2014/main" id="{DFAE5E17-31B4-2B4C-8FD2-70FAA5B6CA2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43883" y="1617510"/>
            <a:ext cx="512055" cy="531020"/>
          </a:xfrm>
          <a:prstGeom prst="rect">
            <a:avLst/>
          </a:prstGeom>
        </p:spPr>
      </p:pic>
      <p:sp>
        <p:nvSpPr>
          <p:cNvPr id="27" name="TextBox 26">
            <a:extLst>
              <a:ext uri="{FF2B5EF4-FFF2-40B4-BE49-F238E27FC236}">
                <a16:creationId xmlns:a16="http://schemas.microsoft.com/office/drawing/2014/main" id="{7E5D76E9-7025-9A43-ABC2-4CC94D09982E}"/>
              </a:ext>
            </a:extLst>
          </p:cNvPr>
          <p:cNvSpPr txBox="1"/>
          <p:nvPr/>
        </p:nvSpPr>
        <p:spPr>
          <a:xfrm>
            <a:off x="5127352" y="2148931"/>
            <a:ext cx="640080" cy="274320"/>
          </a:xfrm>
          <a:prstGeom prst="rect">
            <a:avLst/>
          </a:prstGeom>
          <a:noFill/>
        </p:spPr>
        <p:txBody>
          <a:bodyPr wrap="square" lIns="0" tIns="0" rIns="0" bIns="0" rtlCol="0" anchor="t">
            <a:noAutofit/>
          </a:bodyPr>
          <a:lstStyle/>
          <a:p>
            <a:pPr algn="ctr"/>
            <a:r>
              <a:rPr lang="en-US" sz="800" b="1" dirty="0"/>
              <a:t>PostgreSQL Instance</a:t>
            </a:r>
            <a:endParaRPr lang="en-US" sz="1400" b="1" dirty="0"/>
          </a:p>
        </p:txBody>
      </p:sp>
      <p:pic>
        <p:nvPicPr>
          <p:cNvPr id="28" name="Picture 27">
            <a:extLst>
              <a:ext uri="{FF2B5EF4-FFF2-40B4-BE49-F238E27FC236}">
                <a16:creationId xmlns:a16="http://schemas.microsoft.com/office/drawing/2014/main" id="{900E9120-726E-0F4A-B245-EFADA231008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191365" y="1617510"/>
            <a:ext cx="512055" cy="531020"/>
          </a:xfrm>
          <a:prstGeom prst="rect">
            <a:avLst/>
          </a:prstGeom>
        </p:spPr>
      </p:pic>
      <p:sp>
        <p:nvSpPr>
          <p:cNvPr id="30" name="TextBox 29">
            <a:extLst>
              <a:ext uri="{FF2B5EF4-FFF2-40B4-BE49-F238E27FC236}">
                <a16:creationId xmlns:a16="http://schemas.microsoft.com/office/drawing/2014/main" id="{B493025C-2F54-5A4D-9672-B26CD67D7568}"/>
              </a:ext>
            </a:extLst>
          </p:cNvPr>
          <p:cNvSpPr txBox="1"/>
          <p:nvPr/>
        </p:nvSpPr>
        <p:spPr>
          <a:xfrm>
            <a:off x="6270183" y="2148931"/>
            <a:ext cx="640080" cy="274320"/>
          </a:xfrm>
          <a:prstGeom prst="rect">
            <a:avLst/>
          </a:prstGeom>
          <a:noFill/>
        </p:spPr>
        <p:txBody>
          <a:bodyPr wrap="square" lIns="0" tIns="0" rIns="0" bIns="0" rtlCol="0" anchor="t">
            <a:noAutofit/>
          </a:bodyPr>
          <a:lstStyle/>
          <a:p>
            <a:pPr algn="ctr"/>
            <a:r>
              <a:rPr lang="en-US" sz="800" b="1" dirty="0"/>
              <a:t>Read Replica</a:t>
            </a:r>
            <a:endParaRPr lang="en-US" sz="1400" b="1" dirty="0"/>
          </a:p>
        </p:txBody>
      </p:sp>
      <p:pic>
        <p:nvPicPr>
          <p:cNvPr id="31" name="Picture 30">
            <a:extLst>
              <a:ext uri="{FF2B5EF4-FFF2-40B4-BE49-F238E27FC236}">
                <a16:creationId xmlns:a16="http://schemas.microsoft.com/office/drawing/2014/main" id="{5E74F0DB-2A28-4F41-A67F-F9AEF35F46B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334196" y="1615839"/>
            <a:ext cx="512055" cy="531020"/>
          </a:xfrm>
          <a:prstGeom prst="rect">
            <a:avLst/>
          </a:prstGeom>
        </p:spPr>
      </p:pic>
      <p:cxnSp>
        <p:nvCxnSpPr>
          <p:cNvPr id="32" name="Straight Arrow Connector 44">
            <a:extLst>
              <a:ext uri="{FF2B5EF4-FFF2-40B4-BE49-F238E27FC236}">
                <a16:creationId xmlns:a16="http://schemas.microsoft.com/office/drawing/2014/main" id="{AFB347BE-8642-784F-9C50-71BA59F9F44F}"/>
              </a:ext>
            </a:extLst>
          </p:cNvPr>
          <p:cNvCxnSpPr>
            <a:cxnSpLocks/>
            <a:stCxn id="31" idx="1"/>
            <a:endCxn id="28" idx="3"/>
          </p:cNvCxnSpPr>
          <p:nvPr/>
        </p:nvCxnSpPr>
        <p:spPr>
          <a:xfrm rot="10800000" flipV="1">
            <a:off x="5703420" y="1881348"/>
            <a:ext cx="630776" cy="1671"/>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44">
            <a:extLst>
              <a:ext uri="{FF2B5EF4-FFF2-40B4-BE49-F238E27FC236}">
                <a16:creationId xmlns:a16="http://schemas.microsoft.com/office/drawing/2014/main" id="{7A644490-4B85-CA46-9820-8E217188B460}"/>
              </a:ext>
            </a:extLst>
          </p:cNvPr>
          <p:cNvCxnSpPr>
            <a:cxnSpLocks/>
            <a:stCxn id="27" idx="2"/>
            <a:endCxn id="8" idx="0"/>
          </p:cNvCxnSpPr>
          <p:nvPr/>
        </p:nvCxnSpPr>
        <p:spPr>
          <a:xfrm rot="5400000">
            <a:off x="4747787" y="2538716"/>
            <a:ext cx="815070" cy="584140"/>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44">
            <a:extLst>
              <a:ext uri="{FF2B5EF4-FFF2-40B4-BE49-F238E27FC236}">
                <a16:creationId xmlns:a16="http://schemas.microsoft.com/office/drawing/2014/main" id="{62C12D46-6ADD-F94F-80F2-C4321ECFCB34}"/>
              </a:ext>
            </a:extLst>
          </p:cNvPr>
          <p:cNvCxnSpPr>
            <a:cxnSpLocks/>
            <a:stCxn id="24" idx="2"/>
            <a:endCxn id="8" idx="0"/>
          </p:cNvCxnSpPr>
          <p:nvPr/>
        </p:nvCxnSpPr>
        <p:spPr>
          <a:xfrm rot="16200000" flipH="1">
            <a:off x="4174046" y="2549115"/>
            <a:ext cx="815070" cy="563342"/>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4">
            <a:extLst>
              <a:ext uri="{FF2B5EF4-FFF2-40B4-BE49-F238E27FC236}">
                <a16:creationId xmlns:a16="http://schemas.microsoft.com/office/drawing/2014/main" id="{7848BABB-B670-9A42-A458-9AD92C42BE71}"/>
              </a:ext>
            </a:extLst>
          </p:cNvPr>
          <p:cNvCxnSpPr>
            <a:cxnSpLocks/>
            <a:stCxn id="15" idx="3"/>
            <a:endCxn id="25" idx="1"/>
          </p:cNvCxnSpPr>
          <p:nvPr/>
        </p:nvCxnSpPr>
        <p:spPr>
          <a:xfrm flipV="1">
            <a:off x="3366540" y="1883020"/>
            <a:ext cx="677343" cy="3175"/>
          </a:xfrm>
          <a:prstGeom prst="bentConnector3">
            <a:avLst>
              <a:gd name="adj1" fmla="val 50000"/>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pic>
        <p:nvPicPr>
          <p:cNvPr id="48" name="Picture 47">
            <a:extLst>
              <a:ext uri="{FF2B5EF4-FFF2-40B4-BE49-F238E27FC236}">
                <a16:creationId xmlns:a16="http://schemas.microsoft.com/office/drawing/2014/main" id="{5C216C51-CE6D-1940-8832-101AACF612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6743" y="3384554"/>
            <a:ext cx="7577509" cy="1522120"/>
          </a:xfrm>
          <a:prstGeom prst="rect">
            <a:avLst/>
          </a:prstGeom>
        </p:spPr>
      </p:pic>
      <p:pic>
        <p:nvPicPr>
          <p:cNvPr id="50" name="Picture 49">
            <a:extLst>
              <a:ext uri="{FF2B5EF4-FFF2-40B4-BE49-F238E27FC236}">
                <a16:creationId xmlns:a16="http://schemas.microsoft.com/office/drawing/2014/main" id="{3428F573-FBAA-6E41-B4F4-1B3A7F9DFA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6743" y="5020540"/>
            <a:ext cx="3457859" cy="1662750"/>
          </a:xfrm>
          <a:prstGeom prst="rect">
            <a:avLst/>
          </a:prstGeom>
        </p:spPr>
      </p:pic>
      <p:sp>
        <p:nvSpPr>
          <p:cNvPr id="51" name="TextBox 50">
            <a:extLst>
              <a:ext uri="{FF2B5EF4-FFF2-40B4-BE49-F238E27FC236}">
                <a16:creationId xmlns:a16="http://schemas.microsoft.com/office/drawing/2014/main" id="{AFC475D0-820A-304A-A99F-41388F551CBE}"/>
              </a:ext>
            </a:extLst>
          </p:cNvPr>
          <p:cNvSpPr txBox="1"/>
          <p:nvPr/>
        </p:nvSpPr>
        <p:spPr>
          <a:xfrm>
            <a:off x="8575385" y="376592"/>
            <a:ext cx="2506828" cy="2462213"/>
          </a:xfrm>
          <a:prstGeom prst="rect">
            <a:avLst/>
          </a:prstGeom>
          <a:noFill/>
        </p:spPr>
        <p:txBody>
          <a:bodyPr wrap="square" rtlCol="0">
            <a:spAutoFit/>
          </a:bodyPr>
          <a:lstStyle/>
          <a:p>
            <a:r>
              <a:rPr lang="en-GB" sz="1400" dirty="0"/>
              <a:t>Redshift cluster stores event level granularity data</a:t>
            </a:r>
          </a:p>
          <a:p>
            <a:endParaRPr lang="en-GB" sz="1400" dirty="0"/>
          </a:p>
          <a:p>
            <a:r>
              <a:rPr lang="en-GB" sz="1400" dirty="0"/>
              <a:t>Create a fleet of RDS Postgres Aurora Instances for low latency data query</a:t>
            </a:r>
          </a:p>
          <a:p>
            <a:endParaRPr lang="en-GB" sz="1400" dirty="0"/>
          </a:p>
          <a:p>
            <a:r>
              <a:rPr lang="en-GB" sz="1400" dirty="0"/>
              <a:t>Use external database link to query aggregates into RDS Postgres from Redshift cluster</a:t>
            </a:r>
          </a:p>
        </p:txBody>
      </p:sp>
      <p:grpSp>
        <p:nvGrpSpPr>
          <p:cNvPr id="77" name="Group 76">
            <a:extLst>
              <a:ext uri="{FF2B5EF4-FFF2-40B4-BE49-F238E27FC236}">
                <a16:creationId xmlns:a16="http://schemas.microsoft.com/office/drawing/2014/main" id="{A370D42B-9094-EE4D-AB42-26FD686B7D0E}"/>
              </a:ext>
            </a:extLst>
          </p:cNvPr>
          <p:cNvGrpSpPr/>
          <p:nvPr/>
        </p:nvGrpSpPr>
        <p:grpSpPr>
          <a:xfrm>
            <a:off x="2790079" y="975290"/>
            <a:ext cx="1981200" cy="546347"/>
            <a:chOff x="4128882" y="1052102"/>
            <a:chExt cx="1981200" cy="546347"/>
          </a:xfrm>
        </p:grpSpPr>
        <p:cxnSp>
          <p:nvCxnSpPr>
            <p:cNvPr id="61" name="Straight Arrow Connector 44">
              <a:extLst>
                <a:ext uri="{FF2B5EF4-FFF2-40B4-BE49-F238E27FC236}">
                  <a16:creationId xmlns:a16="http://schemas.microsoft.com/office/drawing/2014/main" id="{C6205956-B458-4D40-8AF8-D770A2032222}"/>
                </a:ext>
              </a:extLst>
            </p:cNvPr>
            <p:cNvCxnSpPr>
              <a:cxnSpLocks/>
            </p:cNvCxnSpPr>
            <p:nvPr/>
          </p:nvCxnSpPr>
          <p:spPr>
            <a:xfrm>
              <a:off x="41288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44">
              <a:extLst>
                <a:ext uri="{FF2B5EF4-FFF2-40B4-BE49-F238E27FC236}">
                  <a16:creationId xmlns:a16="http://schemas.microsoft.com/office/drawing/2014/main" id="{88121266-2844-CA43-8C0E-5404C4FE28A4}"/>
                </a:ext>
              </a:extLst>
            </p:cNvPr>
            <p:cNvCxnSpPr>
              <a:cxnSpLocks/>
            </p:cNvCxnSpPr>
            <p:nvPr/>
          </p:nvCxnSpPr>
          <p:spPr>
            <a:xfrm>
              <a:off x="42812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44">
              <a:extLst>
                <a:ext uri="{FF2B5EF4-FFF2-40B4-BE49-F238E27FC236}">
                  <a16:creationId xmlns:a16="http://schemas.microsoft.com/office/drawing/2014/main" id="{7917D46F-A89D-F544-BA29-B90D58403669}"/>
                </a:ext>
              </a:extLst>
            </p:cNvPr>
            <p:cNvCxnSpPr>
              <a:cxnSpLocks/>
            </p:cNvCxnSpPr>
            <p:nvPr/>
          </p:nvCxnSpPr>
          <p:spPr>
            <a:xfrm>
              <a:off x="44336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44">
              <a:extLst>
                <a:ext uri="{FF2B5EF4-FFF2-40B4-BE49-F238E27FC236}">
                  <a16:creationId xmlns:a16="http://schemas.microsoft.com/office/drawing/2014/main" id="{75AA8BA7-D70D-D64E-9626-8C09C21A8F07}"/>
                </a:ext>
              </a:extLst>
            </p:cNvPr>
            <p:cNvCxnSpPr>
              <a:cxnSpLocks/>
            </p:cNvCxnSpPr>
            <p:nvPr/>
          </p:nvCxnSpPr>
          <p:spPr>
            <a:xfrm>
              <a:off x="45860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44">
              <a:extLst>
                <a:ext uri="{FF2B5EF4-FFF2-40B4-BE49-F238E27FC236}">
                  <a16:creationId xmlns:a16="http://schemas.microsoft.com/office/drawing/2014/main" id="{F591BAFA-17C9-F846-9C0F-55A05551EDD7}"/>
                </a:ext>
              </a:extLst>
            </p:cNvPr>
            <p:cNvCxnSpPr>
              <a:cxnSpLocks/>
            </p:cNvCxnSpPr>
            <p:nvPr/>
          </p:nvCxnSpPr>
          <p:spPr>
            <a:xfrm>
              <a:off x="47384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44">
              <a:extLst>
                <a:ext uri="{FF2B5EF4-FFF2-40B4-BE49-F238E27FC236}">
                  <a16:creationId xmlns:a16="http://schemas.microsoft.com/office/drawing/2014/main" id="{C75ABEE4-19ED-594E-B2E7-93BCCAD82952}"/>
                </a:ext>
              </a:extLst>
            </p:cNvPr>
            <p:cNvCxnSpPr>
              <a:cxnSpLocks/>
            </p:cNvCxnSpPr>
            <p:nvPr/>
          </p:nvCxnSpPr>
          <p:spPr>
            <a:xfrm>
              <a:off x="48908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44">
              <a:extLst>
                <a:ext uri="{FF2B5EF4-FFF2-40B4-BE49-F238E27FC236}">
                  <a16:creationId xmlns:a16="http://schemas.microsoft.com/office/drawing/2014/main" id="{54CEAD6C-AA7D-E64E-895A-2B6D18E1CA62}"/>
                </a:ext>
              </a:extLst>
            </p:cNvPr>
            <p:cNvCxnSpPr>
              <a:cxnSpLocks/>
            </p:cNvCxnSpPr>
            <p:nvPr/>
          </p:nvCxnSpPr>
          <p:spPr>
            <a:xfrm>
              <a:off x="50432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44">
              <a:extLst>
                <a:ext uri="{FF2B5EF4-FFF2-40B4-BE49-F238E27FC236}">
                  <a16:creationId xmlns:a16="http://schemas.microsoft.com/office/drawing/2014/main" id="{F53586B3-EB55-E440-BF71-54557950BDD6}"/>
                </a:ext>
              </a:extLst>
            </p:cNvPr>
            <p:cNvCxnSpPr>
              <a:cxnSpLocks/>
            </p:cNvCxnSpPr>
            <p:nvPr/>
          </p:nvCxnSpPr>
          <p:spPr>
            <a:xfrm>
              <a:off x="51956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44">
              <a:extLst>
                <a:ext uri="{FF2B5EF4-FFF2-40B4-BE49-F238E27FC236}">
                  <a16:creationId xmlns:a16="http://schemas.microsoft.com/office/drawing/2014/main" id="{43688293-F150-D54F-812F-2A4C21F4370C}"/>
                </a:ext>
              </a:extLst>
            </p:cNvPr>
            <p:cNvCxnSpPr>
              <a:cxnSpLocks/>
            </p:cNvCxnSpPr>
            <p:nvPr/>
          </p:nvCxnSpPr>
          <p:spPr>
            <a:xfrm>
              <a:off x="53480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44">
              <a:extLst>
                <a:ext uri="{FF2B5EF4-FFF2-40B4-BE49-F238E27FC236}">
                  <a16:creationId xmlns:a16="http://schemas.microsoft.com/office/drawing/2014/main" id="{A359A704-9D19-994B-B558-A30E2338B41B}"/>
                </a:ext>
              </a:extLst>
            </p:cNvPr>
            <p:cNvCxnSpPr>
              <a:cxnSpLocks/>
            </p:cNvCxnSpPr>
            <p:nvPr/>
          </p:nvCxnSpPr>
          <p:spPr>
            <a:xfrm>
              <a:off x="55004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44">
              <a:extLst>
                <a:ext uri="{FF2B5EF4-FFF2-40B4-BE49-F238E27FC236}">
                  <a16:creationId xmlns:a16="http://schemas.microsoft.com/office/drawing/2014/main" id="{5DE43A45-E1DE-BD41-B2CB-536316AA906A}"/>
                </a:ext>
              </a:extLst>
            </p:cNvPr>
            <p:cNvCxnSpPr>
              <a:cxnSpLocks/>
            </p:cNvCxnSpPr>
            <p:nvPr/>
          </p:nvCxnSpPr>
          <p:spPr>
            <a:xfrm>
              <a:off x="56528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44">
              <a:extLst>
                <a:ext uri="{FF2B5EF4-FFF2-40B4-BE49-F238E27FC236}">
                  <a16:creationId xmlns:a16="http://schemas.microsoft.com/office/drawing/2014/main" id="{018987AB-409F-AA48-937A-B2C25776CC4B}"/>
                </a:ext>
              </a:extLst>
            </p:cNvPr>
            <p:cNvCxnSpPr>
              <a:cxnSpLocks/>
            </p:cNvCxnSpPr>
            <p:nvPr/>
          </p:nvCxnSpPr>
          <p:spPr>
            <a:xfrm>
              <a:off x="58052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44">
              <a:extLst>
                <a:ext uri="{FF2B5EF4-FFF2-40B4-BE49-F238E27FC236}">
                  <a16:creationId xmlns:a16="http://schemas.microsoft.com/office/drawing/2014/main" id="{A136AA1A-486D-724B-974D-86D1189762F3}"/>
                </a:ext>
              </a:extLst>
            </p:cNvPr>
            <p:cNvCxnSpPr>
              <a:cxnSpLocks/>
            </p:cNvCxnSpPr>
            <p:nvPr/>
          </p:nvCxnSpPr>
          <p:spPr>
            <a:xfrm>
              <a:off x="59576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44">
              <a:extLst>
                <a:ext uri="{FF2B5EF4-FFF2-40B4-BE49-F238E27FC236}">
                  <a16:creationId xmlns:a16="http://schemas.microsoft.com/office/drawing/2014/main" id="{43B80FF6-8F1D-A244-9E89-B066ADDD4004}"/>
                </a:ext>
              </a:extLst>
            </p:cNvPr>
            <p:cNvCxnSpPr>
              <a:cxnSpLocks/>
            </p:cNvCxnSpPr>
            <p:nvPr/>
          </p:nvCxnSpPr>
          <p:spPr>
            <a:xfrm>
              <a:off x="61100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grpSp>
      <p:grpSp>
        <p:nvGrpSpPr>
          <p:cNvPr id="78" name="Group 77">
            <a:extLst>
              <a:ext uri="{FF2B5EF4-FFF2-40B4-BE49-F238E27FC236}">
                <a16:creationId xmlns:a16="http://schemas.microsoft.com/office/drawing/2014/main" id="{3121381F-3764-9243-A0CD-7CD35AE9695F}"/>
              </a:ext>
            </a:extLst>
          </p:cNvPr>
          <p:cNvGrpSpPr/>
          <p:nvPr/>
        </p:nvGrpSpPr>
        <p:grpSpPr>
          <a:xfrm>
            <a:off x="4946859" y="975290"/>
            <a:ext cx="1981200" cy="546347"/>
            <a:chOff x="4128882" y="1052102"/>
            <a:chExt cx="1981200" cy="546347"/>
          </a:xfrm>
        </p:grpSpPr>
        <p:cxnSp>
          <p:nvCxnSpPr>
            <p:cNvPr id="79" name="Straight Arrow Connector 44">
              <a:extLst>
                <a:ext uri="{FF2B5EF4-FFF2-40B4-BE49-F238E27FC236}">
                  <a16:creationId xmlns:a16="http://schemas.microsoft.com/office/drawing/2014/main" id="{C755C85A-DA8A-704E-8D41-32755369CEE7}"/>
                </a:ext>
              </a:extLst>
            </p:cNvPr>
            <p:cNvCxnSpPr>
              <a:cxnSpLocks/>
            </p:cNvCxnSpPr>
            <p:nvPr/>
          </p:nvCxnSpPr>
          <p:spPr>
            <a:xfrm>
              <a:off x="41288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44">
              <a:extLst>
                <a:ext uri="{FF2B5EF4-FFF2-40B4-BE49-F238E27FC236}">
                  <a16:creationId xmlns:a16="http://schemas.microsoft.com/office/drawing/2014/main" id="{607E96B7-4EF6-804A-9DAA-C1275B427CC3}"/>
                </a:ext>
              </a:extLst>
            </p:cNvPr>
            <p:cNvCxnSpPr>
              <a:cxnSpLocks/>
            </p:cNvCxnSpPr>
            <p:nvPr/>
          </p:nvCxnSpPr>
          <p:spPr>
            <a:xfrm>
              <a:off x="42812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44">
              <a:extLst>
                <a:ext uri="{FF2B5EF4-FFF2-40B4-BE49-F238E27FC236}">
                  <a16:creationId xmlns:a16="http://schemas.microsoft.com/office/drawing/2014/main" id="{C6140F0B-D167-A840-A7DD-B60A79D82B15}"/>
                </a:ext>
              </a:extLst>
            </p:cNvPr>
            <p:cNvCxnSpPr>
              <a:cxnSpLocks/>
            </p:cNvCxnSpPr>
            <p:nvPr/>
          </p:nvCxnSpPr>
          <p:spPr>
            <a:xfrm>
              <a:off x="44336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44">
              <a:extLst>
                <a:ext uri="{FF2B5EF4-FFF2-40B4-BE49-F238E27FC236}">
                  <a16:creationId xmlns:a16="http://schemas.microsoft.com/office/drawing/2014/main" id="{DEBBCFFC-99CB-0141-A8F3-5899497E422F}"/>
                </a:ext>
              </a:extLst>
            </p:cNvPr>
            <p:cNvCxnSpPr>
              <a:cxnSpLocks/>
            </p:cNvCxnSpPr>
            <p:nvPr/>
          </p:nvCxnSpPr>
          <p:spPr>
            <a:xfrm>
              <a:off x="45860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44">
              <a:extLst>
                <a:ext uri="{FF2B5EF4-FFF2-40B4-BE49-F238E27FC236}">
                  <a16:creationId xmlns:a16="http://schemas.microsoft.com/office/drawing/2014/main" id="{B938A5D0-1CA8-4C40-9784-60C2E528C4A4}"/>
                </a:ext>
              </a:extLst>
            </p:cNvPr>
            <p:cNvCxnSpPr>
              <a:cxnSpLocks/>
            </p:cNvCxnSpPr>
            <p:nvPr/>
          </p:nvCxnSpPr>
          <p:spPr>
            <a:xfrm>
              <a:off x="47384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44">
              <a:extLst>
                <a:ext uri="{FF2B5EF4-FFF2-40B4-BE49-F238E27FC236}">
                  <a16:creationId xmlns:a16="http://schemas.microsoft.com/office/drawing/2014/main" id="{E0D80293-2731-CF4F-A20C-FA8187AFF2D4}"/>
                </a:ext>
              </a:extLst>
            </p:cNvPr>
            <p:cNvCxnSpPr>
              <a:cxnSpLocks/>
            </p:cNvCxnSpPr>
            <p:nvPr/>
          </p:nvCxnSpPr>
          <p:spPr>
            <a:xfrm>
              <a:off x="48908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44">
              <a:extLst>
                <a:ext uri="{FF2B5EF4-FFF2-40B4-BE49-F238E27FC236}">
                  <a16:creationId xmlns:a16="http://schemas.microsoft.com/office/drawing/2014/main" id="{9A25C645-1C93-5A4A-91E7-D03D24BBB440}"/>
                </a:ext>
              </a:extLst>
            </p:cNvPr>
            <p:cNvCxnSpPr>
              <a:cxnSpLocks/>
            </p:cNvCxnSpPr>
            <p:nvPr/>
          </p:nvCxnSpPr>
          <p:spPr>
            <a:xfrm>
              <a:off x="50432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44">
              <a:extLst>
                <a:ext uri="{FF2B5EF4-FFF2-40B4-BE49-F238E27FC236}">
                  <a16:creationId xmlns:a16="http://schemas.microsoft.com/office/drawing/2014/main" id="{282C3EA2-4AA5-8B43-B886-4F718F6990F6}"/>
                </a:ext>
              </a:extLst>
            </p:cNvPr>
            <p:cNvCxnSpPr>
              <a:cxnSpLocks/>
            </p:cNvCxnSpPr>
            <p:nvPr/>
          </p:nvCxnSpPr>
          <p:spPr>
            <a:xfrm>
              <a:off x="51956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44">
              <a:extLst>
                <a:ext uri="{FF2B5EF4-FFF2-40B4-BE49-F238E27FC236}">
                  <a16:creationId xmlns:a16="http://schemas.microsoft.com/office/drawing/2014/main" id="{E38D129D-13E6-9346-BAE5-BFB1D909E51B}"/>
                </a:ext>
              </a:extLst>
            </p:cNvPr>
            <p:cNvCxnSpPr>
              <a:cxnSpLocks/>
            </p:cNvCxnSpPr>
            <p:nvPr/>
          </p:nvCxnSpPr>
          <p:spPr>
            <a:xfrm>
              <a:off x="53480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44">
              <a:extLst>
                <a:ext uri="{FF2B5EF4-FFF2-40B4-BE49-F238E27FC236}">
                  <a16:creationId xmlns:a16="http://schemas.microsoft.com/office/drawing/2014/main" id="{90816CA7-DBB5-C246-A69D-A3706936F5B6}"/>
                </a:ext>
              </a:extLst>
            </p:cNvPr>
            <p:cNvCxnSpPr>
              <a:cxnSpLocks/>
            </p:cNvCxnSpPr>
            <p:nvPr/>
          </p:nvCxnSpPr>
          <p:spPr>
            <a:xfrm>
              <a:off x="55004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44">
              <a:extLst>
                <a:ext uri="{FF2B5EF4-FFF2-40B4-BE49-F238E27FC236}">
                  <a16:creationId xmlns:a16="http://schemas.microsoft.com/office/drawing/2014/main" id="{0928755D-4F06-9347-85FB-689E69DD13C1}"/>
                </a:ext>
              </a:extLst>
            </p:cNvPr>
            <p:cNvCxnSpPr>
              <a:cxnSpLocks/>
            </p:cNvCxnSpPr>
            <p:nvPr/>
          </p:nvCxnSpPr>
          <p:spPr>
            <a:xfrm>
              <a:off x="56528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44">
              <a:extLst>
                <a:ext uri="{FF2B5EF4-FFF2-40B4-BE49-F238E27FC236}">
                  <a16:creationId xmlns:a16="http://schemas.microsoft.com/office/drawing/2014/main" id="{E8ED5613-9F35-5142-A8EB-F5F6DC35470E}"/>
                </a:ext>
              </a:extLst>
            </p:cNvPr>
            <p:cNvCxnSpPr>
              <a:cxnSpLocks/>
            </p:cNvCxnSpPr>
            <p:nvPr/>
          </p:nvCxnSpPr>
          <p:spPr>
            <a:xfrm>
              <a:off x="58052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44">
              <a:extLst>
                <a:ext uri="{FF2B5EF4-FFF2-40B4-BE49-F238E27FC236}">
                  <a16:creationId xmlns:a16="http://schemas.microsoft.com/office/drawing/2014/main" id="{79F3E5FC-307F-BE46-87A7-C50C0F1B2EE5}"/>
                </a:ext>
              </a:extLst>
            </p:cNvPr>
            <p:cNvCxnSpPr>
              <a:cxnSpLocks/>
            </p:cNvCxnSpPr>
            <p:nvPr/>
          </p:nvCxnSpPr>
          <p:spPr>
            <a:xfrm>
              <a:off x="59576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44">
              <a:extLst>
                <a:ext uri="{FF2B5EF4-FFF2-40B4-BE49-F238E27FC236}">
                  <a16:creationId xmlns:a16="http://schemas.microsoft.com/office/drawing/2014/main" id="{47B7EA99-68B2-DB4A-B917-246BA67C1AE4}"/>
                </a:ext>
              </a:extLst>
            </p:cNvPr>
            <p:cNvCxnSpPr>
              <a:cxnSpLocks/>
            </p:cNvCxnSpPr>
            <p:nvPr/>
          </p:nvCxnSpPr>
          <p:spPr>
            <a:xfrm>
              <a:off x="6110082" y="1052102"/>
              <a:ext cx="0" cy="546347"/>
            </a:xfrm>
            <a:prstGeom prst="straightConnector1">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grpSp>
      <p:sp>
        <p:nvSpPr>
          <p:cNvPr id="93" name="TextBox 92">
            <a:extLst>
              <a:ext uri="{FF2B5EF4-FFF2-40B4-BE49-F238E27FC236}">
                <a16:creationId xmlns:a16="http://schemas.microsoft.com/office/drawing/2014/main" id="{3EFC7CA0-D738-CA46-87B6-E0A14F122342}"/>
              </a:ext>
            </a:extLst>
          </p:cNvPr>
          <p:cNvSpPr txBox="1"/>
          <p:nvPr/>
        </p:nvSpPr>
        <p:spPr>
          <a:xfrm>
            <a:off x="3683219" y="688591"/>
            <a:ext cx="2372765" cy="261610"/>
          </a:xfrm>
          <a:prstGeom prst="rect">
            <a:avLst/>
          </a:prstGeom>
          <a:noFill/>
        </p:spPr>
        <p:txBody>
          <a:bodyPr wrap="none" rtlCol="0">
            <a:spAutoFit/>
          </a:bodyPr>
          <a:lstStyle/>
          <a:p>
            <a:r>
              <a:rPr lang="en-GB" sz="1100" dirty="0"/>
              <a:t>High concurrency web connections</a:t>
            </a:r>
          </a:p>
        </p:txBody>
      </p:sp>
      <p:sp>
        <p:nvSpPr>
          <p:cNvPr id="62" name="Down Arrow Callout 61">
            <a:extLst>
              <a:ext uri="{FF2B5EF4-FFF2-40B4-BE49-F238E27FC236}">
                <a16:creationId xmlns:a16="http://schemas.microsoft.com/office/drawing/2014/main" id="{60A1DAFE-B62F-B948-9847-BA9340A011CA}"/>
              </a:ext>
            </a:extLst>
          </p:cNvPr>
          <p:cNvSpPr/>
          <p:nvPr/>
        </p:nvSpPr>
        <p:spPr>
          <a:xfrm>
            <a:off x="7992828" y="3096192"/>
            <a:ext cx="140400" cy="172800"/>
          </a:xfrm>
          <a:prstGeom prst="down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4</a:t>
            </a:r>
          </a:p>
        </p:txBody>
      </p:sp>
      <p:sp>
        <p:nvSpPr>
          <p:cNvPr id="63" name="Left Arrow Callout 62">
            <a:extLst>
              <a:ext uri="{FF2B5EF4-FFF2-40B4-BE49-F238E27FC236}">
                <a16:creationId xmlns:a16="http://schemas.microsoft.com/office/drawing/2014/main" id="{A80C8EF4-7B6A-7349-B8A6-7FE3D7C5B330}"/>
              </a:ext>
            </a:extLst>
          </p:cNvPr>
          <p:cNvSpPr/>
          <p:nvPr/>
        </p:nvSpPr>
        <p:spPr>
          <a:xfrm>
            <a:off x="5306090" y="3421662"/>
            <a:ext cx="172800" cy="140400"/>
          </a:xfrm>
          <a:prstGeom prst="lef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1</a:t>
            </a:r>
          </a:p>
        </p:txBody>
      </p:sp>
      <p:sp>
        <p:nvSpPr>
          <p:cNvPr id="95" name="Left-Right Arrow Callout 94">
            <a:extLst>
              <a:ext uri="{FF2B5EF4-FFF2-40B4-BE49-F238E27FC236}">
                <a16:creationId xmlns:a16="http://schemas.microsoft.com/office/drawing/2014/main" id="{BAF97794-F024-C24F-BF43-8B9D84A673A4}"/>
              </a:ext>
            </a:extLst>
          </p:cNvPr>
          <p:cNvSpPr/>
          <p:nvPr/>
        </p:nvSpPr>
        <p:spPr>
          <a:xfrm>
            <a:off x="2275221" y="1811147"/>
            <a:ext cx="172800" cy="140400"/>
          </a:xfrm>
          <a:prstGeom prst="lef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3</a:t>
            </a:r>
          </a:p>
        </p:txBody>
      </p:sp>
      <p:cxnSp>
        <p:nvCxnSpPr>
          <p:cNvPr id="97" name="Straight Arrow Connector 44">
            <a:extLst>
              <a:ext uri="{FF2B5EF4-FFF2-40B4-BE49-F238E27FC236}">
                <a16:creationId xmlns:a16="http://schemas.microsoft.com/office/drawing/2014/main" id="{0128A24C-C67E-C74D-903D-4EBFE47DF9A9}"/>
              </a:ext>
            </a:extLst>
          </p:cNvPr>
          <p:cNvCxnSpPr>
            <a:cxnSpLocks/>
            <a:stCxn id="8" idx="1"/>
            <a:endCxn id="4" idx="1"/>
          </p:cNvCxnSpPr>
          <p:nvPr/>
        </p:nvCxnSpPr>
        <p:spPr>
          <a:xfrm rot="10800000" flipV="1">
            <a:off x="4610591" y="3494515"/>
            <a:ext cx="27931" cy="2225206"/>
          </a:xfrm>
          <a:prstGeom prst="bentConnector3">
            <a:avLst>
              <a:gd name="adj1" fmla="val 2246937"/>
            </a:avLst>
          </a:prstGeom>
          <a:ln>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98" name="Right Arrow Callout 97">
            <a:extLst>
              <a:ext uri="{FF2B5EF4-FFF2-40B4-BE49-F238E27FC236}">
                <a16:creationId xmlns:a16="http://schemas.microsoft.com/office/drawing/2014/main" id="{BA7664A8-A358-C449-8315-4F79CE2C54AC}"/>
              </a:ext>
            </a:extLst>
          </p:cNvPr>
          <p:cNvSpPr/>
          <p:nvPr/>
        </p:nvSpPr>
        <p:spPr>
          <a:xfrm>
            <a:off x="3568755" y="4548490"/>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2</a:t>
            </a:r>
          </a:p>
        </p:txBody>
      </p:sp>
    </p:spTree>
    <p:extLst>
      <p:ext uri="{BB962C8B-B14F-4D97-AF65-F5344CB8AC3E}">
        <p14:creationId xmlns:p14="http://schemas.microsoft.com/office/powerpoint/2010/main" val="227378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06BD-8D63-6A49-9E3C-5841B309E5EE}"/>
              </a:ext>
            </a:extLst>
          </p:cNvPr>
          <p:cNvSpPr>
            <a:spLocks noGrp="1"/>
          </p:cNvSpPr>
          <p:nvPr>
            <p:ph type="title"/>
          </p:nvPr>
        </p:nvSpPr>
        <p:spPr/>
        <p:txBody>
          <a:bodyPr>
            <a:normAutofit fontScale="90000"/>
          </a:bodyPr>
          <a:lstStyle/>
          <a:p>
            <a:r>
              <a:rPr lang="en-GB" dirty="0"/>
              <a:t>Integration architectures</a:t>
            </a:r>
          </a:p>
        </p:txBody>
      </p:sp>
      <p:sp>
        <p:nvSpPr>
          <p:cNvPr id="3" name="Content Placeholder 2">
            <a:extLst>
              <a:ext uri="{FF2B5EF4-FFF2-40B4-BE49-F238E27FC236}">
                <a16:creationId xmlns:a16="http://schemas.microsoft.com/office/drawing/2014/main" id="{01D1B58B-C7C3-AC46-88D2-E2C427803C72}"/>
              </a:ext>
            </a:extLst>
          </p:cNvPr>
          <p:cNvSpPr>
            <a:spLocks noGrp="1"/>
          </p:cNvSpPr>
          <p:nvPr>
            <p:ph sz="quarter" idx="10"/>
          </p:nvPr>
        </p:nvSpPr>
        <p:spPr/>
        <p:txBody>
          <a:bodyPr/>
          <a:lstStyle/>
          <a:p>
            <a:r>
              <a:rPr lang="en-GB" dirty="0"/>
              <a:t>Secure cluster with </a:t>
            </a:r>
            <a:r>
              <a:rPr lang="en-GB" dirty="0" err="1"/>
              <a:t>Quicksight</a:t>
            </a:r>
            <a:endParaRPr lang="en-GB" dirty="0"/>
          </a:p>
          <a:p>
            <a:endParaRPr lang="en-GB" dirty="0"/>
          </a:p>
          <a:p>
            <a:r>
              <a:rPr lang="en-GB" dirty="0"/>
              <a:t>Connectivity from AWS Lambda</a:t>
            </a:r>
          </a:p>
          <a:p>
            <a:endParaRPr lang="en-GB" dirty="0"/>
          </a:p>
          <a:p>
            <a:r>
              <a:rPr lang="en-GB" dirty="0"/>
              <a:t>AWS Lambda with public AWS services</a:t>
            </a:r>
          </a:p>
          <a:p>
            <a:endParaRPr lang="en-GB" dirty="0"/>
          </a:p>
          <a:p>
            <a:r>
              <a:rPr lang="en-GB" dirty="0"/>
              <a:t>Data loading with Kinesis Firehose</a:t>
            </a:r>
          </a:p>
        </p:txBody>
      </p:sp>
    </p:spTree>
    <p:extLst>
      <p:ext uri="{BB962C8B-B14F-4D97-AF65-F5344CB8AC3E}">
        <p14:creationId xmlns:p14="http://schemas.microsoft.com/office/powerpoint/2010/main" val="2823758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ounded Rectangle 85">
            <a:extLst>
              <a:ext uri="{FF2B5EF4-FFF2-40B4-BE49-F238E27FC236}">
                <a16:creationId xmlns:a16="http://schemas.microsoft.com/office/drawing/2014/main" id="{3C88BC02-9CD3-3347-8FC1-8E3422F4F841}"/>
              </a:ext>
            </a:extLst>
          </p:cNvPr>
          <p:cNvSpPr/>
          <p:nvPr/>
        </p:nvSpPr>
        <p:spPr>
          <a:xfrm>
            <a:off x="1056333" y="1317521"/>
            <a:ext cx="7325667" cy="4748738"/>
          </a:xfrm>
          <a:prstGeom prst="roundRect">
            <a:avLst>
              <a:gd name="adj" fmla="val 2960"/>
            </a:avLst>
          </a:prstGeom>
          <a:solidFill>
            <a:schemeClr val="bg1"/>
          </a:solid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rial"/>
              <a:cs typeface="Arial"/>
            </a:endParaRPr>
          </a:p>
        </p:txBody>
      </p:sp>
      <p:sp>
        <p:nvSpPr>
          <p:cNvPr id="2" name="Title 1">
            <a:extLst>
              <a:ext uri="{FF2B5EF4-FFF2-40B4-BE49-F238E27FC236}">
                <a16:creationId xmlns:a16="http://schemas.microsoft.com/office/drawing/2014/main" id="{F943DD30-01D3-5241-82AF-A12548D02460}"/>
              </a:ext>
            </a:extLst>
          </p:cNvPr>
          <p:cNvSpPr>
            <a:spLocks noGrp="1"/>
          </p:cNvSpPr>
          <p:nvPr>
            <p:ph type="title"/>
          </p:nvPr>
        </p:nvSpPr>
        <p:spPr/>
        <p:txBody>
          <a:bodyPr/>
          <a:lstStyle/>
          <a:p>
            <a:r>
              <a:rPr lang="en-GB" sz="2400" dirty="0"/>
              <a:t>Secure cluster with </a:t>
            </a:r>
            <a:r>
              <a:rPr lang="en-GB" sz="2400" dirty="0" err="1" smtClean="0"/>
              <a:t>QuickSight</a:t>
            </a:r>
            <a:endParaRPr lang="en-GB" sz="2400" dirty="0"/>
          </a:p>
        </p:txBody>
      </p:sp>
      <p:pic>
        <p:nvPicPr>
          <p:cNvPr id="85" name="Picture 84">
            <a:extLst>
              <a:ext uri="{FF2B5EF4-FFF2-40B4-BE49-F238E27FC236}">
                <a16:creationId xmlns:a16="http://schemas.microsoft.com/office/drawing/2014/main" id="{030194FA-5C01-8342-974C-2D08CFF6AFE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6783" y="1002623"/>
            <a:ext cx="566606" cy="391125"/>
          </a:xfrm>
          <a:prstGeom prst="rect">
            <a:avLst/>
          </a:prstGeom>
          <a:solidFill>
            <a:schemeClr val="bg1"/>
          </a:solidFill>
        </p:spPr>
      </p:pic>
      <p:sp>
        <p:nvSpPr>
          <p:cNvPr id="40" name="Rounded Rectangle 39">
            <a:extLst>
              <a:ext uri="{FF2B5EF4-FFF2-40B4-BE49-F238E27FC236}">
                <a16:creationId xmlns:a16="http://schemas.microsoft.com/office/drawing/2014/main" id="{AE393E1A-B8CA-8A49-BE86-F98F1A1D328C}"/>
              </a:ext>
            </a:extLst>
          </p:cNvPr>
          <p:cNvSpPr/>
          <p:nvPr/>
        </p:nvSpPr>
        <p:spPr>
          <a:xfrm>
            <a:off x="1128486" y="1433411"/>
            <a:ext cx="3505835" cy="4543637"/>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r>
              <a:rPr lang="en-US" sz="1200" dirty="0">
                <a:solidFill>
                  <a:schemeClr val="tx1"/>
                </a:solidFill>
                <a:latin typeface="Helvetica Neue"/>
                <a:cs typeface="Helvetica Neue"/>
              </a:rPr>
              <a:t>Availability Zone</a:t>
            </a:r>
          </a:p>
        </p:txBody>
      </p:sp>
      <p:sp>
        <p:nvSpPr>
          <p:cNvPr id="41" name="Rounded Rectangle 40">
            <a:extLst>
              <a:ext uri="{FF2B5EF4-FFF2-40B4-BE49-F238E27FC236}">
                <a16:creationId xmlns:a16="http://schemas.microsoft.com/office/drawing/2014/main" id="{9C6A4FA0-EC13-A242-BAB7-81D9E886FF2A}"/>
              </a:ext>
            </a:extLst>
          </p:cNvPr>
          <p:cNvSpPr/>
          <p:nvPr/>
        </p:nvSpPr>
        <p:spPr>
          <a:xfrm>
            <a:off x="4733770" y="1433411"/>
            <a:ext cx="3505835" cy="4543637"/>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r>
              <a:rPr lang="en-US" sz="1200" dirty="0">
                <a:solidFill>
                  <a:schemeClr val="tx1"/>
                </a:solidFill>
                <a:latin typeface="Helvetica Neue"/>
                <a:cs typeface="Helvetica Neue"/>
              </a:rPr>
              <a:t>Availability Zone</a:t>
            </a:r>
          </a:p>
        </p:txBody>
      </p:sp>
      <p:sp>
        <p:nvSpPr>
          <p:cNvPr id="44" name="Rounded Rectangle 43">
            <a:extLst>
              <a:ext uri="{FF2B5EF4-FFF2-40B4-BE49-F238E27FC236}">
                <a16:creationId xmlns:a16="http://schemas.microsoft.com/office/drawing/2014/main" id="{06FB5A15-5085-C84E-A0AB-CBE95DE5D865}"/>
              </a:ext>
            </a:extLst>
          </p:cNvPr>
          <p:cNvSpPr/>
          <p:nvPr/>
        </p:nvSpPr>
        <p:spPr>
          <a:xfrm>
            <a:off x="1424142" y="3587262"/>
            <a:ext cx="6550849" cy="1689120"/>
          </a:xfrm>
          <a:prstGeom prst="roundRect">
            <a:avLst>
              <a:gd name="adj" fmla="val 6471"/>
            </a:avLst>
          </a:prstGeom>
          <a:solidFill>
            <a:schemeClr val="tx1">
              <a:lumMod val="20000"/>
              <a:lumOff val="80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r>
              <a:rPr lang="en-GB" sz="1200" dirty="0">
                <a:solidFill>
                  <a:schemeClr val="tx1"/>
                </a:solidFill>
              </a:rPr>
              <a:t>Cluster Subnet Group</a:t>
            </a:r>
          </a:p>
        </p:txBody>
      </p:sp>
      <p:sp>
        <p:nvSpPr>
          <p:cNvPr id="78" name="Rounded Rectangle 77">
            <a:extLst>
              <a:ext uri="{FF2B5EF4-FFF2-40B4-BE49-F238E27FC236}">
                <a16:creationId xmlns:a16="http://schemas.microsoft.com/office/drawing/2014/main" id="{178EF103-7CC2-B943-9E0E-02D68CB88455}"/>
              </a:ext>
            </a:extLst>
          </p:cNvPr>
          <p:cNvSpPr/>
          <p:nvPr/>
        </p:nvSpPr>
        <p:spPr>
          <a:xfrm>
            <a:off x="1263815" y="1791102"/>
            <a:ext cx="3235177" cy="3709253"/>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t"/>
          <a:lstStyle/>
          <a:p>
            <a:pPr fontAlgn="auto">
              <a:spcBef>
                <a:spcPts val="0"/>
              </a:spcBef>
              <a:spcAft>
                <a:spcPts val="0"/>
              </a:spcAft>
              <a:defRPr/>
            </a:pPr>
            <a:r>
              <a:rPr lang="en-US" sz="1100" dirty="0" smtClean="0">
                <a:solidFill>
                  <a:schemeClr val="tx1"/>
                </a:solidFill>
                <a:latin typeface="Helvetica Neue"/>
                <a:cs typeface="Helvetica Neue"/>
              </a:rPr>
              <a:t>Private </a:t>
            </a:r>
            <a:r>
              <a:rPr lang="en-US" sz="1100" dirty="0">
                <a:solidFill>
                  <a:schemeClr val="tx1"/>
                </a:solidFill>
                <a:latin typeface="Helvetica Neue"/>
                <a:cs typeface="Helvetica Neue"/>
              </a:rPr>
              <a:t>Subnet</a:t>
            </a:r>
          </a:p>
        </p:txBody>
      </p:sp>
      <p:pic>
        <p:nvPicPr>
          <p:cNvPr id="79" name="Picture 78">
            <a:extLst>
              <a:ext uri="{FF2B5EF4-FFF2-40B4-BE49-F238E27FC236}">
                <a16:creationId xmlns:a16="http://schemas.microsoft.com/office/drawing/2014/main" id="{2B15DFF3-4842-CE43-A389-1C4618B7D04E}"/>
              </a:ext>
            </a:extLst>
          </p:cNvPr>
          <p:cNvPicPr>
            <a:picLocks noChangeAspect="1"/>
          </p:cNvPicPr>
          <p:nvPr/>
        </p:nvPicPr>
        <p:blipFill>
          <a:blip r:embed="rId3"/>
          <a:stretch>
            <a:fillRect/>
          </a:stretch>
        </p:blipFill>
        <p:spPr>
          <a:xfrm>
            <a:off x="1388612" y="1613696"/>
            <a:ext cx="215900" cy="263609"/>
          </a:xfrm>
          <a:prstGeom prst="rect">
            <a:avLst/>
          </a:prstGeom>
        </p:spPr>
      </p:pic>
      <p:sp>
        <p:nvSpPr>
          <p:cNvPr id="76" name="Rounded Rectangle 75">
            <a:extLst>
              <a:ext uri="{FF2B5EF4-FFF2-40B4-BE49-F238E27FC236}">
                <a16:creationId xmlns:a16="http://schemas.microsoft.com/office/drawing/2014/main" id="{85F565BA-3470-5744-B222-EC5E32B33EEA}"/>
              </a:ext>
            </a:extLst>
          </p:cNvPr>
          <p:cNvSpPr/>
          <p:nvPr/>
        </p:nvSpPr>
        <p:spPr>
          <a:xfrm>
            <a:off x="4869099" y="1776511"/>
            <a:ext cx="3235177" cy="3721035"/>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t"/>
          <a:lstStyle/>
          <a:p>
            <a:pPr algn="r" fontAlgn="auto">
              <a:spcBef>
                <a:spcPts val="0"/>
              </a:spcBef>
              <a:spcAft>
                <a:spcPts val="0"/>
              </a:spcAft>
              <a:defRPr/>
            </a:pPr>
            <a:r>
              <a:rPr lang="en-US" sz="1100" dirty="0" smtClean="0">
                <a:solidFill>
                  <a:schemeClr val="tx1"/>
                </a:solidFill>
                <a:latin typeface="Helvetica Neue"/>
                <a:cs typeface="Helvetica Neue"/>
              </a:rPr>
              <a:t>Private </a:t>
            </a:r>
            <a:r>
              <a:rPr lang="en-US" sz="1100" dirty="0">
                <a:solidFill>
                  <a:schemeClr val="tx1"/>
                </a:solidFill>
                <a:latin typeface="Helvetica Neue"/>
                <a:cs typeface="Helvetica Neue"/>
              </a:rPr>
              <a:t>Subnet</a:t>
            </a:r>
          </a:p>
        </p:txBody>
      </p:sp>
      <p:pic>
        <p:nvPicPr>
          <p:cNvPr id="77" name="Picture 76">
            <a:extLst>
              <a:ext uri="{FF2B5EF4-FFF2-40B4-BE49-F238E27FC236}">
                <a16:creationId xmlns:a16="http://schemas.microsoft.com/office/drawing/2014/main" id="{D3523BC6-65A3-1546-911A-74FFA0AE9DD6}"/>
              </a:ext>
            </a:extLst>
          </p:cNvPr>
          <p:cNvPicPr>
            <a:picLocks noChangeAspect="1"/>
          </p:cNvPicPr>
          <p:nvPr/>
        </p:nvPicPr>
        <p:blipFill>
          <a:blip r:embed="rId3"/>
          <a:stretch>
            <a:fillRect/>
          </a:stretch>
        </p:blipFill>
        <p:spPr>
          <a:xfrm>
            <a:off x="4993896" y="1599106"/>
            <a:ext cx="215900" cy="263609"/>
          </a:xfrm>
          <a:prstGeom prst="rect">
            <a:avLst/>
          </a:prstGeom>
        </p:spPr>
      </p:pic>
      <p:grpSp>
        <p:nvGrpSpPr>
          <p:cNvPr id="53" name="Group 21">
            <a:extLst>
              <a:ext uri="{FF2B5EF4-FFF2-40B4-BE49-F238E27FC236}">
                <a16:creationId xmlns:a16="http://schemas.microsoft.com/office/drawing/2014/main" id="{91607096-5294-834E-8D9C-D4063C4759A9}"/>
              </a:ext>
            </a:extLst>
          </p:cNvPr>
          <p:cNvGrpSpPr>
            <a:grpSpLocks/>
          </p:cNvGrpSpPr>
          <p:nvPr/>
        </p:nvGrpSpPr>
        <p:grpSpPr bwMode="auto">
          <a:xfrm>
            <a:off x="3093528" y="3791587"/>
            <a:ext cx="4593461" cy="1329291"/>
            <a:chOff x="545458" y="4783771"/>
            <a:chExt cx="2293787" cy="1733798"/>
          </a:xfrm>
          <a:noFill/>
        </p:grpSpPr>
        <p:sp>
          <p:nvSpPr>
            <p:cNvPr id="74" name="Rounded Rectangle 73">
              <a:extLst>
                <a:ext uri="{FF2B5EF4-FFF2-40B4-BE49-F238E27FC236}">
                  <a16:creationId xmlns:a16="http://schemas.microsoft.com/office/drawing/2014/main" id="{1C59DAFB-9D6D-3140-88B1-2CEE68E8E177}"/>
                </a:ext>
              </a:extLst>
            </p:cNvPr>
            <p:cNvSpPr/>
            <p:nvPr/>
          </p:nvSpPr>
          <p:spPr>
            <a:xfrm>
              <a:off x="545458" y="4783771"/>
              <a:ext cx="2293787" cy="1733798"/>
            </a:xfrm>
            <a:prstGeom prst="roundRect">
              <a:avLst>
                <a:gd name="adj" fmla="val 9818"/>
              </a:avLst>
            </a:prstGeom>
            <a:grp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b"/>
            <a:lstStyle/>
            <a:p>
              <a:pPr algn="r" fontAlgn="auto">
                <a:spcBef>
                  <a:spcPts val="0"/>
                </a:spcBef>
                <a:spcAft>
                  <a:spcPts val="0"/>
                </a:spcAft>
                <a:defRPr/>
              </a:pPr>
              <a:endParaRPr lang="en-US" sz="1100" dirty="0">
                <a:solidFill>
                  <a:schemeClr val="tx1"/>
                </a:solidFill>
                <a:latin typeface="Helvetica Neue"/>
                <a:cs typeface="Helvetica Neue"/>
              </a:endParaRPr>
            </a:p>
          </p:txBody>
        </p:sp>
        <p:sp>
          <p:nvSpPr>
            <p:cNvPr id="75" name="Rounded Rectangle 74">
              <a:extLst>
                <a:ext uri="{FF2B5EF4-FFF2-40B4-BE49-F238E27FC236}">
                  <a16:creationId xmlns:a16="http://schemas.microsoft.com/office/drawing/2014/main" id="{F8B7B4A5-F952-6944-9CF0-56E4AA12AAE2}"/>
                </a:ext>
              </a:extLst>
            </p:cNvPr>
            <p:cNvSpPr/>
            <p:nvPr/>
          </p:nvSpPr>
          <p:spPr>
            <a:xfrm>
              <a:off x="545458" y="4783771"/>
              <a:ext cx="2293787" cy="1733798"/>
            </a:xfrm>
            <a:prstGeom prst="roundRect">
              <a:avLst>
                <a:gd name="adj" fmla="val 9818"/>
              </a:avLst>
            </a:prstGeom>
            <a:grpFill/>
            <a:ln w="19050">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anchor="b"/>
            <a:lstStyle/>
            <a:p>
              <a:pPr fontAlgn="auto">
                <a:spcBef>
                  <a:spcPts val="0"/>
                </a:spcBef>
                <a:spcAft>
                  <a:spcPts val="0"/>
                </a:spcAft>
                <a:defRPr/>
              </a:pPr>
              <a:r>
                <a:rPr lang="en-US" sz="1100" dirty="0">
                  <a:solidFill>
                    <a:schemeClr val="tx1"/>
                  </a:solidFill>
                  <a:latin typeface="Helvetica Neue"/>
                  <a:cs typeface="Helvetica Neue"/>
                </a:rPr>
                <a:t>Security </a:t>
              </a:r>
              <a:r>
                <a:rPr lang="en-US" sz="1100" dirty="0" smtClean="0">
                  <a:solidFill>
                    <a:schemeClr val="tx1"/>
                  </a:solidFill>
                  <a:latin typeface="Helvetica Neue"/>
                  <a:cs typeface="Helvetica Neue"/>
                </a:rPr>
                <a:t>Group</a:t>
              </a:r>
              <a:endParaRPr lang="en-US" sz="1100" dirty="0">
                <a:solidFill>
                  <a:schemeClr val="tx1"/>
                </a:solidFill>
                <a:latin typeface="Helvetica Neue"/>
                <a:cs typeface="Helvetica Neue"/>
              </a:endParaRPr>
            </a:p>
          </p:txBody>
        </p:sp>
      </p:grpSp>
      <p:grpSp>
        <p:nvGrpSpPr>
          <p:cNvPr id="99" name="Group 98">
            <a:extLst>
              <a:ext uri="{FF2B5EF4-FFF2-40B4-BE49-F238E27FC236}">
                <a16:creationId xmlns:a16="http://schemas.microsoft.com/office/drawing/2014/main" id="{8498B1DB-0B87-3941-BABE-3AD3AE6F4692}"/>
              </a:ext>
            </a:extLst>
          </p:cNvPr>
          <p:cNvGrpSpPr/>
          <p:nvPr/>
        </p:nvGrpSpPr>
        <p:grpSpPr>
          <a:xfrm>
            <a:off x="5927161" y="3935538"/>
            <a:ext cx="1020442" cy="786262"/>
            <a:chOff x="5576451" y="4417994"/>
            <a:chExt cx="1020442" cy="786262"/>
          </a:xfrm>
        </p:grpSpPr>
        <p:pic>
          <p:nvPicPr>
            <p:cNvPr id="60" name="Picture 59">
              <a:extLst>
                <a:ext uri="{FF2B5EF4-FFF2-40B4-BE49-F238E27FC236}">
                  <a16:creationId xmlns:a16="http://schemas.microsoft.com/office/drawing/2014/main" id="{FE54D74A-866F-ED4F-8565-6AA159FC418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09397" y="4417994"/>
              <a:ext cx="548640" cy="603504"/>
            </a:xfrm>
            <a:prstGeom prst="rect">
              <a:avLst/>
            </a:prstGeom>
          </p:spPr>
        </p:pic>
        <p:sp>
          <p:nvSpPr>
            <p:cNvPr id="61" name="TextBox 60">
              <a:extLst>
                <a:ext uri="{FF2B5EF4-FFF2-40B4-BE49-F238E27FC236}">
                  <a16:creationId xmlns:a16="http://schemas.microsoft.com/office/drawing/2014/main" id="{11662EAB-D6AF-A047-ACE8-8234C8F29A3D}"/>
                </a:ext>
              </a:extLst>
            </p:cNvPr>
            <p:cNvSpPr txBox="1"/>
            <p:nvPr/>
          </p:nvSpPr>
          <p:spPr>
            <a:xfrm>
              <a:off x="5576451" y="5048624"/>
              <a:ext cx="1020442" cy="155632"/>
            </a:xfrm>
            <a:prstGeom prst="rect">
              <a:avLst/>
            </a:prstGeom>
            <a:noFill/>
          </p:spPr>
          <p:txBody>
            <a:bodyPr wrap="square" lIns="0" tIns="0" rIns="0" bIns="0" rtlCol="0" anchor="t">
              <a:noAutofit/>
            </a:bodyPr>
            <a:lstStyle/>
            <a:p>
              <a:pPr algn="ctr"/>
              <a:r>
                <a:rPr lang="en-US" sz="1000" b="1" dirty="0"/>
                <a:t>Redshift Cluster</a:t>
              </a:r>
            </a:p>
          </p:txBody>
        </p:sp>
      </p:grpSp>
      <p:cxnSp>
        <p:nvCxnSpPr>
          <p:cNvPr id="67" name="Straight Arrow Connector 44">
            <a:extLst>
              <a:ext uri="{FF2B5EF4-FFF2-40B4-BE49-F238E27FC236}">
                <a16:creationId xmlns:a16="http://schemas.microsoft.com/office/drawing/2014/main" id="{181E3A5A-1ECC-8C4E-84F7-66754C161591}"/>
              </a:ext>
            </a:extLst>
          </p:cNvPr>
          <p:cNvCxnSpPr>
            <a:cxnSpLocks/>
          </p:cNvCxnSpPr>
          <p:nvPr/>
        </p:nvCxnSpPr>
        <p:spPr>
          <a:xfrm rot="16200000" flipH="1">
            <a:off x="6284703" y="3612103"/>
            <a:ext cx="359827" cy="1"/>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90" name="Group 89">
            <a:extLst>
              <a:ext uri="{FF2B5EF4-FFF2-40B4-BE49-F238E27FC236}">
                <a16:creationId xmlns:a16="http://schemas.microsoft.com/office/drawing/2014/main" id="{E7764E91-4EDA-C542-826F-A1F1ACB4DE5A}"/>
              </a:ext>
            </a:extLst>
          </p:cNvPr>
          <p:cNvGrpSpPr/>
          <p:nvPr/>
        </p:nvGrpSpPr>
        <p:grpSpPr>
          <a:xfrm>
            <a:off x="8653428" y="2353268"/>
            <a:ext cx="987771" cy="780022"/>
            <a:chOff x="11098762" y="2427360"/>
            <a:chExt cx="987771" cy="780022"/>
          </a:xfrm>
        </p:grpSpPr>
        <p:pic>
          <p:nvPicPr>
            <p:cNvPr id="87" name="Picture 86">
              <a:extLst>
                <a:ext uri="{FF2B5EF4-FFF2-40B4-BE49-F238E27FC236}">
                  <a16:creationId xmlns:a16="http://schemas.microsoft.com/office/drawing/2014/main" id="{639EB792-2A21-9743-A685-9EEB0C2B68D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382335" y="2427360"/>
              <a:ext cx="420624" cy="420624"/>
            </a:xfrm>
            <a:prstGeom prst="rect">
              <a:avLst/>
            </a:prstGeom>
          </p:spPr>
        </p:pic>
        <p:sp>
          <p:nvSpPr>
            <p:cNvPr id="88" name="TextBox 87">
              <a:extLst>
                <a:ext uri="{FF2B5EF4-FFF2-40B4-BE49-F238E27FC236}">
                  <a16:creationId xmlns:a16="http://schemas.microsoft.com/office/drawing/2014/main" id="{D7E9239E-A0ED-E145-8D25-44AB65C50E0F}"/>
                </a:ext>
              </a:extLst>
            </p:cNvPr>
            <p:cNvSpPr txBox="1"/>
            <p:nvPr/>
          </p:nvSpPr>
          <p:spPr>
            <a:xfrm>
              <a:off x="11098762" y="2847984"/>
              <a:ext cx="987771" cy="359398"/>
            </a:xfrm>
            <a:prstGeom prst="rect">
              <a:avLst/>
            </a:prstGeom>
            <a:noFill/>
          </p:spPr>
          <p:txBody>
            <a:bodyPr wrap="square" lIns="0" tIns="0" rIns="0" bIns="0" rtlCol="0" anchor="t">
              <a:noAutofit/>
            </a:bodyPr>
            <a:lstStyle/>
            <a:p>
              <a:pPr algn="ctr"/>
              <a:r>
                <a:rPr lang="en-US" sz="1100" b="1" dirty="0"/>
                <a:t>Amazon </a:t>
              </a:r>
              <a:r>
                <a:rPr lang="en-US" sz="1100" b="1" dirty="0" err="1"/>
                <a:t>QuickSight</a:t>
              </a:r>
              <a:endParaRPr lang="en-US" sz="1100" b="1" dirty="0"/>
            </a:p>
          </p:txBody>
        </p:sp>
      </p:grpSp>
      <p:cxnSp>
        <p:nvCxnSpPr>
          <p:cNvPr id="96" name="Straight Arrow Connector 44">
            <a:extLst>
              <a:ext uri="{FF2B5EF4-FFF2-40B4-BE49-F238E27FC236}">
                <a16:creationId xmlns:a16="http://schemas.microsoft.com/office/drawing/2014/main" id="{0087EBC3-045F-214E-8B8F-FA0E41787A80}"/>
              </a:ext>
            </a:extLst>
          </p:cNvPr>
          <p:cNvCxnSpPr>
            <a:cxnSpLocks/>
            <a:stCxn id="87" idx="1"/>
            <a:endCxn id="30" idx="3"/>
          </p:cNvCxnSpPr>
          <p:nvPr/>
        </p:nvCxnSpPr>
        <p:spPr>
          <a:xfrm rot="10800000">
            <a:off x="7273165" y="2562548"/>
            <a:ext cx="1663837" cy="1033"/>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2" name="Right Arrow Callout 31">
            <a:extLst>
              <a:ext uri="{FF2B5EF4-FFF2-40B4-BE49-F238E27FC236}">
                <a16:creationId xmlns:a16="http://schemas.microsoft.com/office/drawing/2014/main" id="{DE8B3553-98CD-F945-9CB7-D8F1CEB16339}"/>
              </a:ext>
            </a:extLst>
          </p:cNvPr>
          <p:cNvSpPr/>
          <p:nvPr/>
        </p:nvSpPr>
        <p:spPr>
          <a:xfrm>
            <a:off x="6760696" y="1917046"/>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1</a:t>
            </a:r>
          </a:p>
        </p:txBody>
      </p:sp>
      <p:sp>
        <p:nvSpPr>
          <p:cNvPr id="29" name="TextBox 86"/>
          <p:cNvSpPr txBox="1"/>
          <p:nvPr/>
        </p:nvSpPr>
        <p:spPr>
          <a:xfrm>
            <a:off x="6489226" y="2969990"/>
            <a:ext cx="1037961" cy="274320"/>
          </a:xfrm>
          <a:prstGeom prst="rect">
            <a:avLst/>
          </a:prstGeom>
          <a:noFill/>
        </p:spPr>
        <p:txBody>
          <a:bodyPr wrap="square" lIns="0" tIns="0" rIns="0" b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b="1" dirty="0" smtClean="0"/>
              <a:t>Elastic </a:t>
            </a:r>
            <a:r>
              <a:rPr lang="en-US" sz="1000" b="1" dirty="0"/>
              <a:t>N</a:t>
            </a:r>
            <a:r>
              <a:rPr lang="en-US" sz="1000" b="1" dirty="0" smtClean="0"/>
              <a:t>etwork </a:t>
            </a:r>
            <a:r>
              <a:rPr lang="en-US" sz="1000" b="1" dirty="0"/>
              <a:t>I</a:t>
            </a:r>
            <a:r>
              <a:rPr lang="en-US" sz="1000" b="1" dirty="0" smtClean="0"/>
              <a:t>nterface</a:t>
            </a:r>
            <a:endParaRPr lang="en-US" b="1" dirty="0"/>
          </a:p>
        </p:txBody>
      </p:sp>
      <p:pic>
        <p:nvPicPr>
          <p:cNvPr id="30" name="Picture 2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743249" y="2287199"/>
            <a:ext cx="529915" cy="550695"/>
          </a:xfrm>
          <a:prstGeom prst="rect">
            <a:avLst/>
          </a:prstGeom>
        </p:spPr>
      </p:pic>
      <p:grpSp>
        <p:nvGrpSpPr>
          <p:cNvPr id="36" name="Group 21">
            <a:extLst>
              <a:ext uri="{FF2B5EF4-FFF2-40B4-BE49-F238E27FC236}">
                <a16:creationId xmlns:a16="http://schemas.microsoft.com/office/drawing/2014/main" id="{91607096-5294-834E-8D9C-D4063C4759A9}"/>
              </a:ext>
            </a:extLst>
          </p:cNvPr>
          <p:cNvGrpSpPr>
            <a:grpSpLocks/>
          </p:cNvGrpSpPr>
          <p:nvPr/>
        </p:nvGrpSpPr>
        <p:grpSpPr bwMode="auto">
          <a:xfrm>
            <a:off x="4993896" y="2143091"/>
            <a:ext cx="2693093" cy="1288667"/>
            <a:chOff x="545458" y="4783771"/>
            <a:chExt cx="2293787" cy="1733798"/>
          </a:xfrm>
          <a:noFill/>
        </p:grpSpPr>
        <p:sp>
          <p:nvSpPr>
            <p:cNvPr id="37" name="Rounded Rectangle 36">
              <a:extLst>
                <a:ext uri="{FF2B5EF4-FFF2-40B4-BE49-F238E27FC236}">
                  <a16:creationId xmlns:a16="http://schemas.microsoft.com/office/drawing/2014/main" id="{1C59DAFB-9D6D-3140-88B1-2CEE68E8E177}"/>
                </a:ext>
              </a:extLst>
            </p:cNvPr>
            <p:cNvSpPr/>
            <p:nvPr/>
          </p:nvSpPr>
          <p:spPr>
            <a:xfrm>
              <a:off x="545458" y="4783771"/>
              <a:ext cx="2293787" cy="1733798"/>
            </a:xfrm>
            <a:prstGeom prst="roundRect">
              <a:avLst>
                <a:gd name="adj" fmla="val 9818"/>
              </a:avLst>
            </a:prstGeom>
            <a:grp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b"/>
            <a:lstStyle/>
            <a:p>
              <a:pPr algn="r" fontAlgn="auto">
                <a:spcBef>
                  <a:spcPts val="0"/>
                </a:spcBef>
                <a:spcAft>
                  <a:spcPts val="0"/>
                </a:spcAft>
                <a:defRPr/>
              </a:pPr>
              <a:endParaRPr lang="en-US" sz="1100" dirty="0">
                <a:solidFill>
                  <a:schemeClr val="tx1"/>
                </a:solidFill>
                <a:latin typeface="Helvetica Neue"/>
                <a:cs typeface="Helvetica Neue"/>
              </a:endParaRPr>
            </a:p>
          </p:txBody>
        </p:sp>
        <p:sp>
          <p:nvSpPr>
            <p:cNvPr id="38" name="Rounded Rectangle 37">
              <a:extLst>
                <a:ext uri="{FF2B5EF4-FFF2-40B4-BE49-F238E27FC236}">
                  <a16:creationId xmlns:a16="http://schemas.microsoft.com/office/drawing/2014/main" id="{F8B7B4A5-F952-6944-9CF0-56E4AA12AAE2}"/>
                </a:ext>
              </a:extLst>
            </p:cNvPr>
            <p:cNvSpPr/>
            <p:nvPr/>
          </p:nvSpPr>
          <p:spPr>
            <a:xfrm>
              <a:off x="545458" y="4783771"/>
              <a:ext cx="2293787" cy="1733798"/>
            </a:xfrm>
            <a:prstGeom prst="roundRect">
              <a:avLst>
                <a:gd name="adj" fmla="val 9818"/>
              </a:avLst>
            </a:prstGeom>
            <a:grpFill/>
            <a:ln w="19050">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anchor="b"/>
            <a:lstStyle/>
            <a:p>
              <a:pPr fontAlgn="auto">
                <a:spcBef>
                  <a:spcPts val="0"/>
                </a:spcBef>
                <a:spcAft>
                  <a:spcPts val="0"/>
                </a:spcAft>
                <a:defRPr/>
              </a:pPr>
              <a:r>
                <a:rPr lang="en-US" sz="1100" dirty="0">
                  <a:solidFill>
                    <a:schemeClr val="tx1"/>
                  </a:solidFill>
                  <a:latin typeface="Helvetica Neue"/>
                  <a:cs typeface="Helvetica Neue"/>
                </a:rPr>
                <a:t>Security </a:t>
              </a:r>
              <a:r>
                <a:rPr lang="en-US" sz="1100" dirty="0" smtClean="0">
                  <a:solidFill>
                    <a:schemeClr val="tx1"/>
                  </a:solidFill>
                  <a:latin typeface="Helvetica Neue"/>
                  <a:cs typeface="Helvetica Neue"/>
                </a:rPr>
                <a:t>Group</a:t>
              </a:r>
              <a:endParaRPr lang="en-US" sz="1100" dirty="0">
                <a:solidFill>
                  <a:schemeClr val="tx1"/>
                </a:solidFill>
                <a:latin typeface="Helvetica Neue"/>
                <a:cs typeface="Helvetica Neue"/>
              </a:endParaRPr>
            </a:p>
          </p:txBody>
        </p:sp>
      </p:grpSp>
      <p:sp>
        <p:nvSpPr>
          <p:cNvPr id="45" name="Right Arrow Callout 44">
            <a:extLst>
              <a:ext uri="{FF2B5EF4-FFF2-40B4-BE49-F238E27FC236}">
                <a16:creationId xmlns:a16="http://schemas.microsoft.com/office/drawing/2014/main" id="{DE8B3553-98CD-F945-9CB7-D8F1CEB16339}"/>
              </a:ext>
            </a:extLst>
          </p:cNvPr>
          <p:cNvSpPr/>
          <p:nvPr/>
        </p:nvSpPr>
        <p:spPr>
          <a:xfrm>
            <a:off x="6514430" y="2353268"/>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t>2</a:t>
            </a:r>
            <a:endParaRPr lang="en-GB" sz="800" dirty="0"/>
          </a:p>
        </p:txBody>
      </p:sp>
      <p:sp>
        <p:nvSpPr>
          <p:cNvPr id="46" name="Right Arrow Callout 45">
            <a:extLst>
              <a:ext uri="{FF2B5EF4-FFF2-40B4-BE49-F238E27FC236}">
                <a16:creationId xmlns:a16="http://schemas.microsoft.com/office/drawing/2014/main" id="{F39350AF-E6A1-2542-801A-A2018D9DE8B9}"/>
              </a:ext>
            </a:extLst>
          </p:cNvPr>
          <p:cNvSpPr/>
          <p:nvPr/>
        </p:nvSpPr>
        <p:spPr>
          <a:xfrm>
            <a:off x="6230470" y="3471818"/>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3</a:t>
            </a:r>
          </a:p>
        </p:txBody>
      </p:sp>
    </p:spTree>
    <p:extLst>
      <p:ext uri="{BB962C8B-B14F-4D97-AF65-F5344CB8AC3E}">
        <p14:creationId xmlns:p14="http://schemas.microsoft.com/office/powerpoint/2010/main" val="3565924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0A01E-703A-5841-B0EA-01F50C52230A}"/>
              </a:ext>
            </a:extLst>
          </p:cNvPr>
          <p:cNvSpPr>
            <a:spLocks noGrp="1"/>
          </p:cNvSpPr>
          <p:nvPr>
            <p:ph type="title"/>
          </p:nvPr>
        </p:nvSpPr>
        <p:spPr/>
        <p:txBody>
          <a:bodyPr/>
          <a:lstStyle/>
          <a:p>
            <a:r>
              <a:rPr lang="en-GB" dirty="0"/>
              <a:t>Connections from AWS Lambda</a:t>
            </a:r>
          </a:p>
        </p:txBody>
      </p:sp>
      <p:sp>
        <p:nvSpPr>
          <p:cNvPr id="40" name="Rounded Rectangle 39">
            <a:extLst>
              <a:ext uri="{FF2B5EF4-FFF2-40B4-BE49-F238E27FC236}">
                <a16:creationId xmlns:a16="http://schemas.microsoft.com/office/drawing/2014/main" id="{089D76A9-B10D-4849-B6AA-0C02CF819508}"/>
              </a:ext>
            </a:extLst>
          </p:cNvPr>
          <p:cNvSpPr/>
          <p:nvPr/>
        </p:nvSpPr>
        <p:spPr>
          <a:xfrm>
            <a:off x="1747024" y="1289653"/>
            <a:ext cx="8697953" cy="5003925"/>
          </a:xfrm>
          <a:prstGeom prst="roundRect">
            <a:avLst>
              <a:gd name="adj" fmla="val 2918"/>
            </a:avLst>
          </a:prstGeom>
          <a:solidFill>
            <a:schemeClr val="bg1"/>
          </a:solid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rial"/>
              <a:cs typeface="Arial"/>
            </a:endParaRPr>
          </a:p>
        </p:txBody>
      </p:sp>
      <p:pic>
        <p:nvPicPr>
          <p:cNvPr id="41" name="Picture 40">
            <a:extLst>
              <a:ext uri="{FF2B5EF4-FFF2-40B4-BE49-F238E27FC236}">
                <a16:creationId xmlns:a16="http://schemas.microsoft.com/office/drawing/2014/main" id="{BC95725A-38D9-A649-8814-F40EE296E26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80026" y="1048326"/>
            <a:ext cx="566606" cy="391125"/>
          </a:xfrm>
          <a:prstGeom prst="rect">
            <a:avLst/>
          </a:prstGeom>
          <a:solidFill>
            <a:schemeClr val="bg1"/>
          </a:solidFill>
        </p:spPr>
      </p:pic>
      <p:sp>
        <p:nvSpPr>
          <p:cNvPr id="6" name="Rounded Rectangle 5">
            <a:extLst>
              <a:ext uri="{FF2B5EF4-FFF2-40B4-BE49-F238E27FC236}">
                <a16:creationId xmlns:a16="http://schemas.microsoft.com/office/drawing/2014/main" id="{52DDD84D-E792-9F4F-93DE-52F9B56C3854}"/>
              </a:ext>
            </a:extLst>
          </p:cNvPr>
          <p:cNvSpPr/>
          <p:nvPr/>
        </p:nvSpPr>
        <p:spPr>
          <a:xfrm>
            <a:off x="1819177" y="1500134"/>
            <a:ext cx="3505835" cy="4691786"/>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r>
              <a:rPr lang="en-US" sz="1200" dirty="0">
                <a:solidFill>
                  <a:schemeClr val="tx1"/>
                </a:solidFill>
                <a:latin typeface="Helvetica Neue"/>
                <a:cs typeface="Helvetica Neue"/>
              </a:rPr>
              <a:t>Availability Zone</a:t>
            </a:r>
          </a:p>
        </p:txBody>
      </p:sp>
      <p:sp>
        <p:nvSpPr>
          <p:cNvPr id="7" name="Rounded Rectangle 6">
            <a:extLst>
              <a:ext uri="{FF2B5EF4-FFF2-40B4-BE49-F238E27FC236}">
                <a16:creationId xmlns:a16="http://schemas.microsoft.com/office/drawing/2014/main" id="{8D4A78F0-7849-5F44-ADCC-E1F7CF922956}"/>
              </a:ext>
            </a:extLst>
          </p:cNvPr>
          <p:cNvSpPr/>
          <p:nvPr/>
        </p:nvSpPr>
        <p:spPr>
          <a:xfrm>
            <a:off x="5424461" y="1500134"/>
            <a:ext cx="3505835" cy="4691786"/>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r>
              <a:rPr lang="en-US" sz="1200" dirty="0">
                <a:solidFill>
                  <a:schemeClr val="tx1"/>
                </a:solidFill>
                <a:latin typeface="Helvetica Neue"/>
                <a:cs typeface="Helvetica Neue"/>
              </a:rPr>
              <a:t>Availability Zone</a:t>
            </a:r>
          </a:p>
        </p:txBody>
      </p:sp>
      <p:grpSp>
        <p:nvGrpSpPr>
          <p:cNvPr id="8" name="Group 7">
            <a:extLst>
              <a:ext uri="{FF2B5EF4-FFF2-40B4-BE49-F238E27FC236}">
                <a16:creationId xmlns:a16="http://schemas.microsoft.com/office/drawing/2014/main" id="{FD965D09-1BE4-0647-917C-6D3A129D08A6}"/>
              </a:ext>
            </a:extLst>
          </p:cNvPr>
          <p:cNvGrpSpPr/>
          <p:nvPr/>
        </p:nvGrpSpPr>
        <p:grpSpPr>
          <a:xfrm>
            <a:off x="1954506" y="1647191"/>
            <a:ext cx="3235177" cy="4053411"/>
            <a:chOff x="2377428" y="996262"/>
            <a:chExt cx="3235177" cy="4913218"/>
          </a:xfrm>
        </p:grpSpPr>
        <p:sp>
          <p:nvSpPr>
            <p:cNvPr id="9" name="Rounded Rectangle 8">
              <a:extLst>
                <a:ext uri="{FF2B5EF4-FFF2-40B4-BE49-F238E27FC236}">
                  <a16:creationId xmlns:a16="http://schemas.microsoft.com/office/drawing/2014/main" id="{526DF404-60E8-3E42-AAF1-5E9682AAD0BF}"/>
                </a:ext>
              </a:extLst>
            </p:cNvPr>
            <p:cNvSpPr/>
            <p:nvPr/>
          </p:nvSpPr>
          <p:spPr>
            <a:xfrm>
              <a:off x="2377428" y="1173667"/>
              <a:ext cx="3235177" cy="4735813"/>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t"/>
            <a:lstStyle/>
            <a:p>
              <a:pPr fontAlgn="auto">
                <a:spcBef>
                  <a:spcPts val="0"/>
                </a:spcBef>
                <a:spcAft>
                  <a:spcPts val="0"/>
                </a:spcAft>
                <a:defRPr/>
              </a:pPr>
              <a:r>
                <a:rPr lang="en-US" sz="1100" dirty="0">
                  <a:solidFill>
                    <a:schemeClr val="tx1"/>
                  </a:solidFill>
                  <a:latin typeface="Helvetica Neue"/>
                  <a:cs typeface="Helvetica Neue"/>
                </a:rPr>
                <a:t>Private Subnet</a:t>
              </a:r>
            </a:p>
          </p:txBody>
        </p:sp>
        <p:pic>
          <p:nvPicPr>
            <p:cNvPr id="10" name="Picture 9">
              <a:extLst>
                <a:ext uri="{FF2B5EF4-FFF2-40B4-BE49-F238E27FC236}">
                  <a16:creationId xmlns:a16="http://schemas.microsoft.com/office/drawing/2014/main" id="{DEF263FF-9FB9-714E-B618-38752BB93E15}"/>
                </a:ext>
              </a:extLst>
            </p:cNvPr>
            <p:cNvPicPr>
              <a:picLocks noChangeAspect="1"/>
            </p:cNvPicPr>
            <p:nvPr/>
          </p:nvPicPr>
          <p:blipFill>
            <a:blip r:embed="rId3"/>
            <a:stretch>
              <a:fillRect/>
            </a:stretch>
          </p:blipFill>
          <p:spPr>
            <a:xfrm>
              <a:off x="2502225" y="996262"/>
              <a:ext cx="215900" cy="263609"/>
            </a:xfrm>
            <a:prstGeom prst="rect">
              <a:avLst/>
            </a:prstGeom>
          </p:spPr>
        </p:pic>
      </p:grpSp>
      <p:grpSp>
        <p:nvGrpSpPr>
          <p:cNvPr id="11" name="Group 10">
            <a:extLst>
              <a:ext uri="{FF2B5EF4-FFF2-40B4-BE49-F238E27FC236}">
                <a16:creationId xmlns:a16="http://schemas.microsoft.com/office/drawing/2014/main" id="{C867ED3D-D138-0646-995E-4C46478A425F}"/>
              </a:ext>
            </a:extLst>
          </p:cNvPr>
          <p:cNvGrpSpPr/>
          <p:nvPr/>
        </p:nvGrpSpPr>
        <p:grpSpPr>
          <a:xfrm>
            <a:off x="5559790" y="1647184"/>
            <a:ext cx="3235177" cy="4053417"/>
            <a:chOff x="5982712" y="996255"/>
            <a:chExt cx="3235177" cy="4913225"/>
          </a:xfrm>
        </p:grpSpPr>
        <p:sp>
          <p:nvSpPr>
            <p:cNvPr id="12" name="Rounded Rectangle 11">
              <a:extLst>
                <a:ext uri="{FF2B5EF4-FFF2-40B4-BE49-F238E27FC236}">
                  <a16:creationId xmlns:a16="http://schemas.microsoft.com/office/drawing/2014/main" id="{306C4C6D-4C69-9A4B-8188-B77C16D357EA}"/>
                </a:ext>
              </a:extLst>
            </p:cNvPr>
            <p:cNvSpPr/>
            <p:nvPr/>
          </p:nvSpPr>
          <p:spPr>
            <a:xfrm>
              <a:off x="5982712" y="1173667"/>
              <a:ext cx="3235177" cy="4735813"/>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t"/>
            <a:lstStyle/>
            <a:p>
              <a:pPr algn="r" fontAlgn="auto">
                <a:spcBef>
                  <a:spcPts val="0"/>
                </a:spcBef>
                <a:spcAft>
                  <a:spcPts val="0"/>
                </a:spcAft>
                <a:defRPr/>
              </a:pPr>
              <a:r>
                <a:rPr lang="en-US" sz="1100" dirty="0">
                  <a:solidFill>
                    <a:schemeClr val="tx1"/>
                  </a:solidFill>
                  <a:latin typeface="Helvetica Neue"/>
                  <a:cs typeface="Helvetica Neue"/>
                </a:rPr>
                <a:t>Private Subnet</a:t>
              </a:r>
            </a:p>
          </p:txBody>
        </p:sp>
        <p:pic>
          <p:nvPicPr>
            <p:cNvPr id="13" name="Picture 12">
              <a:extLst>
                <a:ext uri="{FF2B5EF4-FFF2-40B4-BE49-F238E27FC236}">
                  <a16:creationId xmlns:a16="http://schemas.microsoft.com/office/drawing/2014/main" id="{A113D656-2AEE-7744-9170-FB99C9B91058}"/>
                </a:ext>
              </a:extLst>
            </p:cNvPr>
            <p:cNvPicPr>
              <a:picLocks noChangeAspect="1"/>
            </p:cNvPicPr>
            <p:nvPr/>
          </p:nvPicPr>
          <p:blipFill>
            <a:blip r:embed="rId3"/>
            <a:stretch>
              <a:fillRect/>
            </a:stretch>
          </p:blipFill>
          <p:spPr>
            <a:xfrm>
              <a:off x="6107509" y="996255"/>
              <a:ext cx="215900" cy="263609"/>
            </a:xfrm>
            <a:prstGeom prst="rect">
              <a:avLst/>
            </a:prstGeom>
          </p:spPr>
        </p:pic>
      </p:grpSp>
      <p:sp>
        <p:nvSpPr>
          <p:cNvPr id="14" name="Rounded Rectangle 13">
            <a:extLst>
              <a:ext uri="{FF2B5EF4-FFF2-40B4-BE49-F238E27FC236}">
                <a16:creationId xmlns:a16="http://schemas.microsoft.com/office/drawing/2014/main" id="{28147D75-6F25-4B4F-AA42-B2FBF6A56E77}"/>
              </a:ext>
            </a:extLst>
          </p:cNvPr>
          <p:cNvSpPr/>
          <p:nvPr/>
        </p:nvSpPr>
        <p:spPr>
          <a:xfrm>
            <a:off x="2114833" y="2820905"/>
            <a:ext cx="6550849" cy="2500290"/>
          </a:xfrm>
          <a:prstGeom prst="roundRect">
            <a:avLst>
              <a:gd name="adj" fmla="val 6988"/>
            </a:avLst>
          </a:prstGeom>
          <a:solidFill>
            <a:schemeClr val="tx1">
              <a:lumMod val="20000"/>
              <a:lumOff val="80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p>
            <a:r>
              <a:rPr lang="en-GB" sz="1200" dirty="0">
                <a:solidFill>
                  <a:schemeClr val="tx1"/>
                </a:solidFill>
              </a:rPr>
              <a:t>Cluster Subnet Group</a:t>
            </a:r>
          </a:p>
        </p:txBody>
      </p:sp>
      <p:cxnSp>
        <p:nvCxnSpPr>
          <p:cNvPr id="24" name="Straight Arrow Connector 44">
            <a:extLst>
              <a:ext uri="{FF2B5EF4-FFF2-40B4-BE49-F238E27FC236}">
                <a16:creationId xmlns:a16="http://schemas.microsoft.com/office/drawing/2014/main" id="{8780C285-7313-614B-8D77-FB21ADEFB078}"/>
              </a:ext>
            </a:extLst>
          </p:cNvPr>
          <p:cNvCxnSpPr>
            <a:cxnSpLocks/>
            <a:endCxn id="24" idx="3"/>
          </p:cNvCxnSpPr>
          <p:nvPr/>
        </p:nvCxnSpPr>
        <p:spPr>
          <a:xfrm rot="10800000" flipV="1">
            <a:off x="8794967" y="1929303"/>
            <a:ext cx="926062" cy="2263200"/>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DBB3D5CB-DBBF-7546-AEAA-BEB8D1A50385}"/>
              </a:ext>
            </a:extLst>
          </p:cNvPr>
          <p:cNvGrpSpPr/>
          <p:nvPr/>
        </p:nvGrpSpPr>
        <p:grpSpPr>
          <a:xfrm>
            <a:off x="9669791" y="1647184"/>
            <a:ext cx="640080" cy="866973"/>
            <a:chOff x="9834698" y="1346218"/>
            <a:chExt cx="640080" cy="866973"/>
          </a:xfrm>
        </p:grpSpPr>
        <p:sp>
          <p:nvSpPr>
            <p:cNvPr id="36" name="TextBox 35">
              <a:extLst>
                <a:ext uri="{FF2B5EF4-FFF2-40B4-BE49-F238E27FC236}">
                  <a16:creationId xmlns:a16="http://schemas.microsoft.com/office/drawing/2014/main" id="{74BEB5E1-330B-3C45-87A5-44114E99170C}"/>
                </a:ext>
              </a:extLst>
            </p:cNvPr>
            <p:cNvSpPr txBox="1"/>
            <p:nvPr/>
          </p:nvSpPr>
          <p:spPr>
            <a:xfrm>
              <a:off x="9834698" y="1938871"/>
              <a:ext cx="640080" cy="274320"/>
            </a:xfrm>
            <a:prstGeom prst="rect">
              <a:avLst/>
            </a:prstGeom>
            <a:noFill/>
          </p:spPr>
          <p:txBody>
            <a:bodyPr wrap="square" lIns="0" tIns="0" rIns="0" bIns="0" rtlCol="0" anchor="t">
              <a:noAutofit/>
            </a:bodyPr>
            <a:lstStyle/>
            <a:p>
              <a:pPr algn="ctr"/>
              <a:r>
                <a:rPr lang="en-US" sz="1000" b="1" dirty="0"/>
                <a:t>Customer Gateway</a:t>
              </a:r>
              <a:endParaRPr lang="en-US" b="1" dirty="0"/>
            </a:p>
          </p:txBody>
        </p:sp>
        <p:pic>
          <p:nvPicPr>
            <p:cNvPr id="37" name="Picture 36">
              <a:extLst>
                <a:ext uri="{FF2B5EF4-FFF2-40B4-BE49-F238E27FC236}">
                  <a16:creationId xmlns:a16="http://schemas.microsoft.com/office/drawing/2014/main" id="{CB7AF54F-7603-B94A-B000-D1140E24BF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85936" y="1346218"/>
              <a:ext cx="538196" cy="564237"/>
            </a:xfrm>
            <a:prstGeom prst="rect">
              <a:avLst/>
            </a:prstGeom>
          </p:spPr>
        </p:pic>
      </p:grpSp>
      <p:sp>
        <p:nvSpPr>
          <p:cNvPr id="38" name="Rounded Rectangle 37">
            <a:extLst>
              <a:ext uri="{FF2B5EF4-FFF2-40B4-BE49-F238E27FC236}">
                <a16:creationId xmlns:a16="http://schemas.microsoft.com/office/drawing/2014/main" id="{E973FF53-4B65-0D42-B01E-91E9EFF247A0}"/>
              </a:ext>
            </a:extLst>
          </p:cNvPr>
          <p:cNvSpPr/>
          <p:nvPr/>
        </p:nvSpPr>
        <p:spPr>
          <a:xfrm>
            <a:off x="2446632" y="2350723"/>
            <a:ext cx="6113557" cy="2558289"/>
          </a:xfrm>
          <a:prstGeom prst="roundRect">
            <a:avLst>
              <a:gd name="adj" fmla="val 6988"/>
            </a:avLst>
          </a:prstGeom>
          <a:solidFill>
            <a:schemeClr val="tx1">
              <a:lumMod val="20000"/>
              <a:lumOff val="80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r>
              <a:rPr lang="en-GB" sz="1200" dirty="0">
                <a:solidFill>
                  <a:schemeClr val="tx1"/>
                </a:solidFill>
              </a:rPr>
              <a:t>Lambda Subnets</a:t>
            </a:r>
          </a:p>
        </p:txBody>
      </p:sp>
      <p:grpSp>
        <p:nvGrpSpPr>
          <p:cNvPr id="21" name="Group 21">
            <a:extLst>
              <a:ext uri="{FF2B5EF4-FFF2-40B4-BE49-F238E27FC236}">
                <a16:creationId xmlns:a16="http://schemas.microsoft.com/office/drawing/2014/main" id="{D68594A5-988A-444C-A803-B1F720E35F6B}"/>
              </a:ext>
            </a:extLst>
          </p:cNvPr>
          <p:cNvGrpSpPr>
            <a:grpSpLocks/>
          </p:cNvGrpSpPr>
          <p:nvPr/>
        </p:nvGrpSpPr>
        <p:grpSpPr bwMode="auto">
          <a:xfrm>
            <a:off x="3792412" y="1974742"/>
            <a:ext cx="3673071" cy="3052957"/>
            <a:chOff x="545458" y="4783771"/>
            <a:chExt cx="2293787" cy="1733798"/>
          </a:xfrm>
          <a:noFill/>
        </p:grpSpPr>
        <p:sp>
          <p:nvSpPr>
            <p:cNvPr id="22" name="Rounded Rectangle 21">
              <a:extLst>
                <a:ext uri="{FF2B5EF4-FFF2-40B4-BE49-F238E27FC236}">
                  <a16:creationId xmlns:a16="http://schemas.microsoft.com/office/drawing/2014/main" id="{EED90C66-1A85-D94C-8F57-ED6F43178322}"/>
                </a:ext>
              </a:extLst>
            </p:cNvPr>
            <p:cNvSpPr/>
            <p:nvPr/>
          </p:nvSpPr>
          <p:spPr>
            <a:xfrm>
              <a:off x="545458" y="4783771"/>
              <a:ext cx="2293787" cy="1733798"/>
            </a:xfrm>
            <a:prstGeom prst="roundRect">
              <a:avLst>
                <a:gd name="adj" fmla="val 9818"/>
              </a:avLst>
            </a:prstGeom>
            <a:grp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t"/>
            <a:lstStyle/>
            <a:p>
              <a:pPr algn="r" fontAlgn="auto">
                <a:spcBef>
                  <a:spcPts val="0"/>
                </a:spcBef>
                <a:spcAft>
                  <a:spcPts val="0"/>
                </a:spcAft>
                <a:defRPr/>
              </a:pPr>
              <a:endParaRPr lang="en-US" sz="1100" dirty="0">
                <a:solidFill>
                  <a:schemeClr val="tx1"/>
                </a:solidFill>
                <a:latin typeface="Helvetica Neue"/>
                <a:cs typeface="Helvetica Neue"/>
              </a:endParaRPr>
            </a:p>
          </p:txBody>
        </p:sp>
        <p:sp>
          <p:nvSpPr>
            <p:cNvPr id="23" name="Rounded Rectangle 22">
              <a:extLst>
                <a:ext uri="{FF2B5EF4-FFF2-40B4-BE49-F238E27FC236}">
                  <a16:creationId xmlns:a16="http://schemas.microsoft.com/office/drawing/2014/main" id="{A9BBB5BE-E82E-684E-A4F8-56A3B1A86859}"/>
                </a:ext>
              </a:extLst>
            </p:cNvPr>
            <p:cNvSpPr/>
            <p:nvPr/>
          </p:nvSpPr>
          <p:spPr>
            <a:xfrm>
              <a:off x="545458" y="4783771"/>
              <a:ext cx="2293787" cy="1733798"/>
            </a:xfrm>
            <a:prstGeom prst="roundRect">
              <a:avLst>
                <a:gd name="adj" fmla="val 9818"/>
              </a:avLst>
            </a:prstGeom>
            <a:grpFill/>
            <a:ln w="19050">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anchor="t"/>
            <a:lstStyle/>
            <a:p>
              <a:pPr algn="r" fontAlgn="auto">
                <a:spcBef>
                  <a:spcPts val="0"/>
                </a:spcBef>
                <a:spcAft>
                  <a:spcPts val="0"/>
                </a:spcAft>
                <a:defRPr/>
              </a:pPr>
              <a:r>
                <a:rPr lang="en-US" sz="1100" dirty="0">
                  <a:solidFill>
                    <a:schemeClr val="tx1"/>
                  </a:solidFill>
                  <a:latin typeface="Helvetica Neue"/>
                  <a:cs typeface="Helvetica Neue"/>
                </a:rPr>
                <a:t>Security Group</a:t>
              </a:r>
            </a:p>
          </p:txBody>
        </p:sp>
      </p:grpSp>
      <p:pic>
        <p:nvPicPr>
          <p:cNvPr id="30" name="Picture 29">
            <a:extLst>
              <a:ext uri="{FF2B5EF4-FFF2-40B4-BE49-F238E27FC236}">
                <a16:creationId xmlns:a16="http://schemas.microsoft.com/office/drawing/2014/main" id="{57E64B08-4514-484D-B4B5-DF885BF4D8E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46299" y="3635888"/>
            <a:ext cx="548640" cy="603504"/>
          </a:xfrm>
          <a:prstGeom prst="rect">
            <a:avLst/>
          </a:prstGeom>
        </p:spPr>
      </p:pic>
      <p:sp>
        <p:nvSpPr>
          <p:cNvPr id="31" name="TextBox 30">
            <a:extLst>
              <a:ext uri="{FF2B5EF4-FFF2-40B4-BE49-F238E27FC236}">
                <a16:creationId xmlns:a16="http://schemas.microsoft.com/office/drawing/2014/main" id="{699CA009-A5F0-AA4F-AFCF-FDDB29B7888F}"/>
              </a:ext>
            </a:extLst>
          </p:cNvPr>
          <p:cNvSpPr txBox="1"/>
          <p:nvPr/>
        </p:nvSpPr>
        <p:spPr>
          <a:xfrm>
            <a:off x="6013353" y="4266518"/>
            <a:ext cx="1020442" cy="155632"/>
          </a:xfrm>
          <a:prstGeom prst="rect">
            <a:avLst/>
          </a:prstGeom>
          <a:noFill/>
        </p:spPr>
        <p:txBody>
          <a:bodyPr wrap="square" lIns="0" tIns="0" rIns="0" bIns="0" rtlCol="0" anchor="t">
            <a:noAutofit/>
          </a:bodyPr>
          <a:lstStyle/>
          <a:p>
            <a:pPr algn="ctr"/>
            <a:r>
              <a:rPr lang="en-US" sz="1000" b="1" dirty="0"/>
              <a:t>Redshift Cluster</a:t>
            </a:r>
          </a:p>
        </p:txBody>
      </p:sp>
      <p:sp>
        <p:nvSpPr>
          <p:cNvPr id="32" name="TextBox 31">
            <a:extLst>
              <a:ext uri="{FF2B5EF4-FFF2-40B4-BE49-F238E27FC236}">
                <a16:creationId xmlns:a16="http://schemas.microsoft.com/office/drawing/2014/main" id="{742C6BC3-841F-134B-B538-EEA1C6D7767D}"/>
              </a:ext>
            </a:extLst>
          </p:cNvPr>
          <p:cNvSpPr txBox="1"/>
          <p:nvPr/>
        </p:nvSpPr>
        <p:spPr>
          <a:xfrm>
            <a:off x="4066281" y="4266518"/>
            <a:ext cx="792030" cy="288533"/>
          </a:xfrm>
          <a:prstGeom prst="rect">
            <a:avLst/>
          </a:prstGeom>
          <a:noFill/>
        </p:spPr>
        <p:txBody>
          <a:bodyPr wrap="square" lIns="0" tIns="0" rIns="0" bIns="0" rtlCol="0" anchor="t">
            <a:noAutofit/>
          </a:bodyPr>
          <a:lstStyle/>
          <a:p>
            <a:pPr algn="ctr"/>
            <a:r>
              <a:rPr lang="en-US" sz="1000" b="1" dirty="0"/>
              <a:t>Lambda Function</a:t>
            </a:r>
            <a:endParaRPr lang="en-US" b="1" dirty="0"/>
          </a:p>
        </p:txBody>
      </p:sp>
      <p:pic>
        <p:nvPicPr>
          <p:cNvPr id="33" name="Picture 32">
            <a:extLst>
              <a:ext uri="{FF2B5EF4-FFF2-40B4-BE49-F238E27FC236}">
                <a16:creationId xmlns:a16="http://schemas.microsoft.com/office/drawing/2014/main" id="{B8B3FAD3-4CE6-2241-921E-36B2C3B3AD3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190477" y="3655161"/>
            <a:ext cx="543639" cy="564959"/>
          </a:xfrm>
          <a:prstGeom prst="rect">
            <a:avLst/>
          </a:prstGeom>
        </p:spPr>
      </p:pic>
      <p:cxnSp>
        <p:nvCxnSpPr>
          <p:cNvPr id="34" name="Straight Arrow Connector 44">
            <a:extLst>
              <a:ext uri="{FF2B5EF4-FFF2-40B4-BE49-F238E27FC236}">
                <a16:creationId xmlns:a16="http://schemas.microsoft.com/office/drawing/2014/main" id="{39798D09-B37B-354E-BABB-DECA898EB829}"/>
              </a:ext>
            </a:extLst>
          </p:cNvPr>
          <p:cNvCxnSpPr>
            <a:cxnSpLocks/>
          </p:cNvCxnSpPr>
          <p:nvPr/>
        </p:nvCxnSpPr>
        <p:spPr>
          <a:xfrm rot="10800000" flipV="1">
            <a:off x="4734117" y="3937639"/>
            <a:ext cx="1512183" cy="1"/>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27" name="Group 26">
            <a:extLst>
              <a:ext uri="{FF2B5EF4-FFF2-40B4-BE49-F238E27FC236}">
                <a16:creationId xmlns:a16="http://schemas.microsoft.com/office/drawing/2014/main" id="{05551C78-1882-7E45-BDE3-A83DB3703009}"/>
              </a:ext>
            </a:extLst>
          </p:cNvPr>
          <p:cNvGrpSpPr/>
          <p:nvPr/>
        </p:nvGrpSpPr>
        <p:grpSpPr>
          <a:xfrm>
            <a:off x="10879561" y="1602297"/>
            <a:ext cx="731520" cy="845027"/>
            <a:chOff x="10293491" y="1237784"/>
            <a:chExt cx="731520" cy="845027"/>
          </a:xfrm>
        </p:grpSpPr>
        <p:sp>
          <p:nvSpPr>
            <p:cNvPr id="28" name="TextBox 27">
              <a:extLst>
                <a:ext uri="{FF2B5EF4-FFF2-40B4-BE49-F238E27FC236}">
                  <a16:creationId xmlns:a16="http://schemas.microsoft.com/office/drawing/2014/main" id="{49DC3A68-4976-E946-B029-1B26596E5002}"/>
                </a:ext>
              </a:extLst>
            </p:cNvPr>
            <p:cNvSpPr txBox="1"/>
            <p:nvPr/>
          </p:nvSpPr>
          <p:spPr>
            <a:xfrm>
              <a:off x="10293491" y="1927179"/>
              <a:ext cx="731520" cy="155632"/>
            </a:xfrm>
            <a:prstGeom prst="rect">
              <a:avLst/>
            </a:prstGeom>
            <a:noFill/>
          </p:spPr>
          <p:txBody>
            <a:bodyPr wrap="square" lIns="0" tIns="0" rIns="0" bIns="0" rtlCol="0" anchor="t">
              <a:noAutofit/>
            </a:bodyPr>
            <a:lstStyle/>
            <a:p>
              <a:pPr algn="ctr"/>
              <a:r>
                <a:rPr lang="en-US" sz="1000" b="1" dirty="0"/>
                <a:t>AWS Direct Connect</a:t>
              </a:r>
            </a:p>
          </p:txBody>
        </p:sp>
        <p:pic>
          <p:nvPicPr>
            <p:cNvPr id="29" name="Picture 28">
              <a:extLst>
                <a:ext uri="{FF2B5EF4-FFF2-40B4-BE49-F238E27FC236}">
                  <a16:creationId xmlns:a16="http://schemas.microsoft.com/office/drawing/2014/main" id="{C7B7999B-96B6-914C-81CE-F744F31F0C3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386861" y="1237784"/>
              <a:ext cx="544780" cy="653737"/>
            </a:xfrm>
            <a:prstGeom prst="rect">
              <a:avLst/>
            </a:prstGeom>
          </p:spPr>
        </p:pic>
      </p:grpSp>
      <p:cxnSp>
        <p:nvCxnSpPr>
          <p:cNvPr id="39" name="Straight Arrow Connector 44">
            <a:extLst>
              <a:ext uri="{FF2B5EF4-FFF2-40B4-BE49-F238E27FC236}">
                <a16:creationId xmlns:a16="http://schemas.microsoft.com/office/drawing/2014/main" id="{36898043-1380-2A44-A458-4F5CA135E973}"/>
              </a:ext>
            </a:extLst>
          </p:cNvPr>
          <p:cNvCxnSpPr>
            <a:cxnSpLocks/>
            <a:stCxn id="29" idx="1"/>
            <a:endCxn id="37" idx="3"/>
          </p:cNvCxnSpPr>
          <p:nvPr/>
        </p:nvCxnSpPr>
        <p:spPr>
          <a:xfrm rot="10800000" flipV="1">
            <a:off x="10259225" y="1929165"/>
            <a:ext cx="713706" cy="137"/>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4" name="Left Arrow Callout 43">
            <a:extLst>
              <a:ext uri="{FF2B5EF4-FFF2-40B4-BE49-F238E27FC236}">
                <a16:creationId xmlns:a16="http://schemas.microsoft.com/office/drawing/2014/main" id="{DAFF309C-6081-7C44-99C8-9726E467448A}"/>
              </a:ext>
            </a:extLst>
          </p:cNvPr>
          <p:cNvSpPr/>
          <p:nvPr/>
        </p:nvSpPr>
        <p:spPr>
          <a:xfrm>
            <a:off x="7014471" y="3854335"/>
            <a:ext cx="172800" cy="140400"/>
          </a:xfrm>
          <a:prstGeom prst="lef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1</a:t>
            </a:r>
          </a:p>
        </p:txBody>
      </p:sp>
      <p:sp>
        <p:nvSpPr>
          <p:cNvPr id="48" name="Right Arrow Callout 47">
            <a:extLst>
              <a:ext uri="{FF2B5EF4-FFF2-40B4-BE49-F238E27FC236}">
                <a16:creationId xmlns:a16="http://schemas.microsoft.com/office/drawing/2014/main" id="{519D4EC2-86FF-204F-B35A-A789FEFBDBE9}"/>
              </a:ext>
            </a:extLst>
          </p:cNvPr>
          <p:cNvSpPr/>
          <p:nvPr/>
        </p:nvSpPr>
        <p:spPr>
          <a:xfrm>
            <a:off x="2376504" y="2466806"/>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2</a:t>
            </a:r>
          </a:p>
        </p:txBody>
      </p:sp>
      <p:sp>
        <p:nvSpPr>
          <p:cNvPr id="49" name="Right Arrow Callout 48">
            <a:extLst>
              <a:ext uri="{FF2B5EF4-FFF2-40B4-BE49-F238E27FC236}">
                <a16:creationId xmlns:a16="http://schemas.microsoft.com/office/drawing/2014/main" id="{1A78A7BC-F247-9241-A7A4-1C4DEB678DE9}"/>
              </a:ext>
            </a:extLst>
          </p:cNvPr>
          <p:cNvSpPr/>
          <p:nvPr/>
        </p:nvSpPr>
        <p:spPr>
          <a:xfrm>
            <a:off x="6115745" y="2125596"/>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3</a:t>
            </a:r>
          </a:p>
        </p:txBody>
      </p:sp>
    </p:spTree>
    <p:extLst>
      <p:ext uri="{BB962C8B-B14F-4D97-AF65-F5344CB8AC3E}">
        <p14:creationId xmlns:p14="http://schemas.microsoft.com/office/powerpoint/2010/main" val="239657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BDED2-FEE1-E74B-BC79-E0B1F9C17256}"/>
              </a:ext>
            </a:extLst>
          </p:cNvPr>
          <p:cNvSpPr>
            <a:spLocks noGrp="1"/>
          </p:cNvSpPr>
          <p:nvPr>
            <p:ph type="title"/>
          </p:nvPr>
        </p:nvSpPr>
        <p:spPr/>
        <p:txBody>
          <a:bodyPr/>
          <a:lstStyle/>
          <a:p>
            <a:r>
              <a:rPr lang="en-GB" sz="3200" dirty="0"/>
              <a:t>Connections with Lambda and public AWS services</a:t>
            </a:r>
          </a:p>
        </p:txBody>
      </p:sp>
      <p:grpSp>
        <p:nvGrpSpPr>
          <p:cNvPr id="16" name="Group 15">
            <a:extLst>
              <a:ext uri="{FF2B5EF4-FFF2-40B4-BE49-F238E27FC236}">
                <a16:creationId xmlns:a16="http://schemas.microsoft.com/office/drawing/2014/main" id="{AE845FDA-C8A3-B34E-8B1A-AA78B0FCB52F}"/>
              </a:ext>
            </a:extLst>
          </p:cNvPr>
          <p:cNvGrpSpPr/>
          <p:nvPr/>
        </p:nvGrpSpPr>
        <p:grpSpPr>
          <a:xfrm>
            <a:off x="1159718" y="756958"/>
            <a:ext cx="9872564" cy="5932969"/>
            <a:chOff x="2012296" y="756958"/>
            <a:chExt cx="9872564" cy="5932969"/>
          </a:xfrm>
        </p:grpSpPr>
        <p:sp>
          <p:nvSpPr>
            <p:cNvPr id="4" name="Rounded Rectangle 3">
              <a:extLst>
                <a:ext uri="{FF2B5EF4-FFF2-40B4-BE49-F238E27FC236}">
                  <a16:creationId xmlns:a16="http://schemas.microsoft.com/office/drawing/2014/main" id="{24CAB33A-DC78-9C44-A166-FB9A2BBDF0BE}"/>
                </a:ext>
              </a:extLst>
            </p:cNvPr>
            <p:cNvSpPr/>
            <p:nvPr/>
          </p:nvSpPr>
          <p:spPr>
            <a:xfrm>
              <a:off x="2012296" y="1071850"/>
              <a:ext cx="8697953" cy="5618077"/>
            </a:xfrm>
            <a:prstGeom prst="roundRect">
              <a:avLst>
                <a:gd name="adj" fmla="val 2586"/>
              </a:avLst>
            </a:prstGeom>
            <a:solidFill>
              <a:schemeClr val="bg1"/>
            </a:solid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rial"/>
                <a:cs typeface="Arial"/>
              </a:endParaRPr>
            </a:p>
          </p:txBody>
        </p:sp>
        <p:pic>
          <p:nvPicPr>
            <p:cNvPr id="5" name="Picture 4">
              <a:extLst>
                <a:ext uri="{FF2B5EF4-FFF2-40B4-BE49-F238E27FC236}">
                  <a16:creationId xmlns:a16="http://schemas.microsoft.com/office/drawing/2014/main" id="{FB3CE149-AB9D-A54E-A164-439873D470D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92746" y="756958"/>
              <a:ext cx="566606" cy="391125"/>
            </a:xfrm>
            <a:prstGeom prst="rect">
              <a:avLst/>
            </a:prstGeom>
            <a:solidFill>
              <a:schemeClr val="bg1"/>
            </a:solidFill>
          </p:spPr>
        </p:pic>
        <p:sp>
          <p:nvSpPr>
            <p:cNvPr id="6" name="Rounded Rectangle 5">
              <a:extLst>
                <a:ext uri="{FF2B5EF4-FFF2-40B4-BE49-F238E27FC236}">
                  <a16:creationId xmlns:a16="http://schemas.microsoft.com/office/drawing/2014/main" id="{CCA4DAEF-2F27-0F4C-9B2F-EB420071E1C9}"/>
                </a:ext>
              </a:extLst>
            </p:cNvPr>
            <p:cNvSpPr/>
            <p:nvPr/>
          </p:nvSpPr>
          <p:spPr>
            <a:xfrm>
              <a:off x="2084449" y="1177231"/>
              <a:ext cx="3505835" cy="5439280"/>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r>
                <a:rPr lang="en-US" sz="1200" dirty="0">
                  <a:solidFill>
                    <a:schemeClr val="tx1"/>
                  </a:solidFill>
                  <a:latin typeface="Helvetica Neue"/>
                  <a:cs typeface="Helvetica Neue"/>
                </a:rPr>
                <a:t>Availability Zone</a:t>
              </a:r>
            </a:p>
          </p:txBody>
        </p:sp>
        <p:sp>
          <p:nvSpPr>
            <p:cNvPr id="7" name="Rounded Rectangle 6">
              <a:extLst>
                <a:ext uri="{FF2B5EF4-FFF2-40B4-BE49-F238E27FC236}">
                  <a16:creationId xmlns:a16="http://schemas.microsoft.com/office/drawing/2014/main" id="{A6F25A93-4A9F-C344-A249-1250E096B891}"/>
                </a:ext>
              </a:extLst>
            </p:cNvPr>
            <p:cNvSpPr/>
            <p:nvPr/>
          </p:nvSpPr>
          <p:spPr>
            <a:xfrm>
              <a:off x="5689733" y="1177231"/>
              <a:ext cx="3505835" cy="5439280"/>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r>
                <a:rPr lang="en-US" sz="1200" dirty="0">
                  <a:solidFill>
                    <a:schemeClr val="tx1"/>
                  </a:solidFill>
                  <a:latin typeface="Helvetica Neue"/>
                  <a:cs typeface="Helvetica Neue"/>
                </a:rPr>
                <a:t>Availability Zone</a:t>
              </a:r>
            </a:p>
          </p:txBody>
        </p:sp>
        <p:grpSp>
          <p:nvGrpSpPr>
            <p:cNvPr id="8" name="Group 7">
              <a:extLst>
                <a:ext uri="{FF2B5EF4-FFF2-40B4-BE49-F238E27FC236}">
                  <a16:creationId xmlns:a16="http://schemas.microsoft.com/office/drawing/2014/main" id="{2480C736-53A7-8C4D-B277-ABD22E00AC27}"/>
                </a:ext>
              </a:extLst>
            </p:cNvPr>
            <p:cNvGrpSpPr/>
            <p:nvPr/>
          </p:nvGrpSpPr>
          <p:grpSpPr>
            <a:xfrm>
              <a:off x="2219778" y="4053868"/>
              <a:ext cx="3235177" cy="2071232"/>
              <a:chOff x="2551473" y="3737356"/>
              <a:chExt cx="3235177" cy="1895942"/>
            </a:xfrm>
          </p:grpSpPr>
          <p:sp>
            <p:nvSpPr>
              <p:cNvPr id="9" name="Rounded Rectangle 8">
                <a:extLst>
                  <a:ext uri="{FF2B5EF4-FFF2-40B4-BE49-F238E27FC236}">
                    <a16:creationId xmlns:a16="http://schemas.microsoft.com/office/drawing/2014/main" id="{2AF24285-F5EF-AC43-85E6-028C4AAF5980}"/>
                  </a:ext>
                </a:extLst>
              </p:cNvPr>
              <p:cNvSpPr/>
              <p:nvPr/>
            </p:nvSpPr>
            <p:spPr>
              <a:xfrm>
                <a:off x="2551473" y="3899748"/>
                <a:ext cx="3235177" cy="1733550"/>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b"/>
              <a:lstStyle/>
              <a:p>
                <a:pPr fontAlgn="auto">
                  <a:spcBef>
                    <a:spcPts val="0"/>
                  </a:spcBef>
                  <a:spcAft>
                    <a:spcPts val="0"/>
                  </a:spcAft>
                  <a:defRPr/>
                </a:pPr>
                <a:r>
                  <a:rPr lang="en-US" sz="1100" dirty="0">
                    <a:solidFill>
                      <a:schemeClr val="tx1"/>
                    </a:solidFill>
                    <a:latin typeface="Helvetica Neue"/>
                    <a:cs typeface="Helvetica Neue"/>
                  </a:rPr>
                  <a:t>Private Subnet</a:t>
                </a:r>
              </a:p>
            </p:txBody>
          </p:sp>
          <p:pic>
            <p:nvPicPr>
              <p:cNvPr id="10" name="Picture 9">
                <a:extLst>
                  <a:ext uri="{FF2B5EF4-FFF2-40B4-BE49-F238E27FC236}">
                    <a16:creationId xmlns:a16="http://schemas.microsoft.com/office/drawing/2014/main" id="{2E90E30A-8789-064D-9F59-33D890444F4D}"/>
                  </a:ext>
                </a:extLst>
              </p:cNvPr>
              <p:cNvPicPr>
                <a:picLocks noChangeAspect="1"/>
              </p:cNvPicPr>
              <p:nvPr/>
            </p:nvPicPr>
            <p:blipFill>
              <a:blip r:embed="rId3"/>
              <a:stretch>
                <a:fillRect/>
              </a:stretch>
            </p:blipFill>
            <p:spPr>
              <a:xfrm>
                <a:off x="2676270" y="3737356"/>
                <a:ext cx="215900" cy="241300"/>
              </a:xfrm>
              <a:prstGeom prst="rect">
                <a:avLst/>
              </a:prstGeom>
            </p:spPr>
          </p:pic>
        </p:grpSp>
        <p:grpSp>
          <p:nvGrpSpPr>
            <p:cNvPr id="11" name="Group 10">
              <a:extLst>
                <a:ext uri="{FF2B5EF4-FFF2-40B4-BE49-F238E27FC236}">
                  <a16:creationId xmlns:a16="http://schemas.microsoft.com/office/drawing/2014/main" id="{DC952B38-23EE-BC40-9C2F-42CB7DC9BCB4}"/>
                </a:ext>
              </a:extLst>
            </p:cNvPr>
            <p:cNvGrpSpPr/>
            <p:nvPr/>
          </p:nvGrpSpPr>
          <p:grpSpPr>
            <a:xfrm>
              <a:off x="5825062" y="4053868"/>
              <a:ext cx="3235177" cy="2071232"/>
              <a:chOff x="2551473" y="3737356"/>
              <a:chExt cx="3235177" cy="1895942"/>
            </a:xfrm>
          </p:grpSpPr>
          <p:sp>
            <p:nvSpPr>
              <p:cNvPr id="12" name="Rounded Rectangle 11">
                <a:extLst>
                  <a:ext uri="{FF2B5EF4-FFF2-40B4-BE49-F238E27FC236}">
                    <a16:creationId xmlns:a16="http://schemas.microsoft.com/office/drawing/2014/main" id="{2E3A2260-1384-A54C-BEDD-8C2446432976}"/>
                  </a:ext>
                </a:extLst>
              </p:cNvPr>
              <p:cNvSpPr/>
              <p:nvPr/>
            </p:nvSpPr>
            <p:spPr>
              <a:xfrm>
                <a:off x="2551473" y="3899748"/>
                <a:ext cx="3235177" cy="1733550"/>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b"/>
              <a:lstStyle/>
              <a:p>
                <a:pPr algn="r" fontAlgn="auto">
                  <a:spcBef>
                    <a:spcPts val="0"/>
                  </a:spcBef>
                  <a:spcAft>
                    <a:spcPts val="0"/>
                  </a:spcAft>
                  <a:defRPr/>
                </a:pPr>
                <a:r>
                  <a:rPr lang="en-US" sz="1100" dirty="0">
                    <a:solidFill>
                      <a:schemeClr val="tx1"/>
                    </a:solidFill>
                    <a:latin typeface="Helvetica Neue"/>
                    <a:cs typeface="Helvetica Neue"/>
                  </a:rPr>
                  <a:t>Private Subnet</a:t>
                </a:r>
              </a:p>
            </p:txBody>
          </p:sp>
          <p:pic>
            <p:nvPicPr>
              <p:cNvPr id="13" name="Picture 12">
                <a:extLst>
                  <a:ext uri="{FF2B5EF4-FFF2-40B4-BE49-F238E27FC236}">
                    <a16:creationId xmlns:a16="http://schemas.microsoft.com/office/drawing/2014/main" id="{EDC29A8D-8AE0-CC43-8E55-B535AA8B4EE4}"/>
                  </a:ext>
                </a:extLst>
              </p:cNvPr>
              <p:cNvPicPr>
                <a:picLocks noChangeAspect="1"/>
              </p:cNvPicPr>
              <p:nvPr/>
            </p:nvPicPr>
            <p:blipFill>
              <a:blip r:embed="rId3"/>
              <a:stretch>
                <a:fillRect/>
              </a:stretch>
            </p:blipFill>
            <p:spPr>
              <a:xfrm>
                <a:off x="2676270" y="3737356"/>
                <a:ext cx="215900" cy="241300"/>
              </a:xfrm>
              <a:prstGeom prst="rect">
                <a:avLst/>
              </a:prstGeom>
            </p:spPr>
          </p:pic>
        </p:grpSp>
        <p:sp>
          <p:nvSpPr>
            <p:cNvPr id="14" name="Rounded Rectangle 13">
              <a:extLst>
                <a:ext uri="{FF2B5EF4-FFF2-40B4-BE49-F238E27FC236}">
                  <a16:creationId xmlns:a16="http://schemas.microsoft.com/office/drawing/2014/main" id="{5CDC3FC7-D78E-F646-8043-D23AE46DA7B6}"/>
                </a:ext>
              </a:extLst>
            </p:cNvPr>
            <p:cNvSpPr/>
            <p:nvPr/>
          </p:nvSpPr>
          <p:spPr>
            <a:xfrm>
              <a:off x="2380105" y="4362192"/>
              <a:ext cx="6550849" cy="1438590"/>
            </a:xfrm>
            <a:prstGeom prst="roundRect">
              <a:avLst/>
            </a:prstGeom>
            <a:solidFill>
              <a:schemeClr val="tx1">
                <a:lumMod val="20000"/>
                <a:lumOff val="80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p>
              <a:r>
                <a:rPr lang="en-GB" sz="1200" dirty="0">
                  <a:solidFill>
                    <a:schemeClr val="tx1"/>
                  </a:solidFill>
                </a:rPr>
                <a:t>Cluster Subnet Group</a:t>
              </a:r>
            </a:p>
          </p:txBody>
        </p:sp>
        <p:grpSp>
          <p:nvGrpSpPr>
            <p:cNvPr id="21" name="Group 20">
              <a:extLst>
                <a:ext uri="{FF2B5EF4-FFF2-40B4-BE49-F238E27FC236}">
                  <a16:creationId xmlns:a16="http://schemas.microsoft.com/office/drawing/2014/main" id="{F8C03C3D-CCA9-C440-B1D7-0105A345B235}"/>
                </a:ext>
              </a:extLst>
            </p:cNvPr>
            <p:cNvGrpSpPr/>
            <p:nvPr/>
          </p:nvGrpSpPr>
          <p:grpSpPr>
            <a:xfrm>
              <a:off x="2219778" y="1357516"/>
              <a:ext cx="3235177" cy="2071232"/>
              <a:chOff x="2551473" y="3737356"/>
              <a:chExt cx="3235177" cy="1895942"/>
            </a:xfrm>
          </p:grpSpPr>
          <p:sp>
            <p:nvSpPr>
              <p:cNvPr id="22" name="Rounded Rectangle 21">
                <a:extLst>
                  <a:ext uri="{FF2B5EF4-FFF2-40B4-BE49-F238E27FC236}">
                    <a16:creationId xmlns:a16="http://schemas.microsoft.com/office/drawing/2014/main" id="{08DC8FC0-9A32-904A-853B-0B69A2885853}"/>
                  </a:ext>
                </a:extLst>
              </p:cNvPr>
              <p:cNvSpPr/>
              <p:nvPr/>
            </p:nvSpPr>
            <p:spPr>
              <a:xfrm>
                <a:off x="2551473" y="3899748"/>
                <a:ext cx="3235177" cy="1733550"/>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t"/>
              <a:lstStyle/>
              <a:p>
                <a:pPr fontAlgn="auto">
                  <a:spcBef>
                    <a:spcPts val="0"/>
                  </a:spcBef>
                  <a:spcAft>
                    <a:spcPts val="0"/>
                  </a:spcAft>
                  <a:defRPr/>
                </a:pPr>
                <a:r>
                  <a:rPr lang="en-US" sz="1100" dirty="0">
                    <a:solidFill>
                      <a:schemeClr val="tx1"/>
                    </a:solidFill>
                    <a:latin typeface="Helvetica Neue"/>
                    <a:cs typeface="Helvetica Neue"/>
                  </a:rPr>
                  <a:t>Public Subnet</a:t>
                </a:r>
              </a:p>
            </p:txBody>
          </p:sp>
          <p:pic>
            <p:nvPicPr>
              <p:cNvPr id="23" name="Picture 22">
                <a:extLst>
                  <a:ext uri="{FF2B5EF4-FFF2-40B4-BE49-F238E27FC236}">
                    <a16:creationId xmlns:a16="http://schemas.microsoft.com/office/drawing/2014/main" id="{81E98ACD-0DBA-2844-B47A-594DBC2AD026}"/>
                  </a:ext>
                </a:extLst>
              </p:cNvPr>
              <p:cNvPicPr>
                <a:picLocks noChangeAspect="1"/>
              </p:cNvPicPr>
              <p:nvPr/>
            </p:nvPicPr>
            <p:blipFill>
              <a:blip r:embed="rId3"/>
              <a:stretch>
                <a:fillRect/>
              </a:stretch>
            </p:blipFill>
            <p:spPr>
              <a:xfrm>
                <a:off x="2676270" y="3737356"/>
                <a:ext cx="215900" cy="241300"/>
              </a:xfrm>
              <a:prstGeom prst="rect">
                <a:avLst/>
              </a:prstGeom>
            </p:spPr>
          </p:pic>
        </p:grpSp>
        <p:grpSp>
          <p:nvGrpSpPr>
            <p:cNvPr id="24" name="Group 23">
              <a:extLst>
                <a:ext uri="{FF2B5EF4-FFF2-40B4-BE49-F238E27FC236}">
                  <a16:creationId xmlns:a16="http://schemas.microsoft.com/office/drawing/2014/main" id="{71CF99BB-5C5D-DF42-8E10-0F925C0839FD}"/>
                </a:ext>
              </a:extLst>
            </p:cNvPr>
            <p:cNvGrpSpPr/>
            <p:nvPr/>
          </p:nvGrpSpPr>
          <p:grpSpPr>
            <a:xfrm>
              <a:off x="5825062" y="1342926"/>
              <a:ext cx="3235177" cy="2071232"/>
              <a:chOff x="2551473" y="3737356"/>
              <a:chExt cx="3235177" cy="1895942"/>
            </a:xfrm>
          </p:grpSpPr>
          <p:sp>
            <p:nvSpPr>
              <p:cNvPr id="25" name="Rounded Rectangle 24">
                <a:extLst>
                  <a:ext uri="{FF2B5EF4-FFF2-40B4-BE49-F238E27FC236}">
                    <a16:creationId xmlns:a16="http://schemas.microsoft.com/office/drawing/2014/main" id="{20DF0B30-1902-904F-80F8-B58BDEE92604}"/>
                  </a:ext>
                </a:extLst>
              </p:cNvPr>
              <p:cNvSpPr/>
              <p:nvPr/>
            </p:nvSpPr>
            <p:spPr>
              <a:xfrm>
                <a:off x="2551473" y="3899748"/>
                <a:ext cx="3235177" cy="1733550"/>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t"/>
              <a:lstStyle/>
              <a:p>
                <a:pPr algn="r" fontAlgn="auto">
                  <a:spcBef>
                    <a:spcPts val="0"/>
                  </a:spcBef>
                  <a:spcAft>
                    <a:spcPts val="0"/>
                  </a:spcAft>
                  <a:defRPr/>
                </a:pPr>
                <a:r>
                  <a:rPr lang="en-US" sz="1100" dirty="0">
                    <a:solidFill>
                      <a:schemeClr val="tx1"/>
                    </a:solidFill>
                    <a:latin typeface="Helvetica Neue"/>
                    <a:cs typeface="Helvetica Neue"/>
                  </a:rPr>
                  <a:t>Public Subnet</a:t>
                </a:r>
              </a:p>
            </p:txBody>
          </p:sp>
          <p:pic>
            <p:nvPicPr>
              <p:cNvPr id="26" name="Picture 25">
                <a:extLst>
                  <a:ext uri="{FF2B5EF4-FFF2-40B4-BE49-F238E27FC236}">
                    <a16:creationId xmlns:a16="http://schemas.microsoft.com/office/drawing/2014/main" id="{28E40F71-8E46-2841-B881-B6F758AB896B}"/>
                  </a:ext>
                </a:extLst>
              </p:cNvPr>
              <p:cNvPicPr>
                <a:picLocks noChangeAspect="1"/>
              </p:cNvPicPr>
              <p:nvPr/>
            </p:nvPicPr>
            <p:blipFill>
              <a:blip r:embed="rId3"/>
              <a:stretch>
                <a:fillRect/>
              </a:stretch>
            </p:blipFill>
            <p:spPr>
              <a:xfrm>
                <a:off x="2676270" y="3737356"/>
                <a:ext cx="215900" cy="241300"/>
              </a:xfrm>
              <a:prstGeom prst="rect">
                <a:avLst/>
              </a:prstGeom>
            </p:spPr>
          </p:pic>
        </p:grpSp>
        <p:grpSp>
          <p:nvGrpSpPr>
            <p:cNvPr id="43" name="Group 42">
              <a:extLst>
                <a:ext uri="{FF2B5EF4-FFF2-40B4-BE49-F238E27FC236}">
                  <a16:creationId xmlns:a16="http://schemas.microsoft.com/office/drawing/2014/main" id="{DAC74DD7-DECD-F44E-A3A2-598691F53513}"/>
                </a:ext>
              </a:extLst>
            </p:cNvPr>
            <p:cNvGrpSpPr/>
            <p:nvPr/>
          </p:nvGrpSpPr>
          <p:grpSpPr>
            <a:xfrm>
              <a:off x="9935063" y="1714755"/>
              <a:ext cx="640080" cy="844801"/>
              <a:chOff x="9951559" y="1557822"/>
              <a:chExt cx="640080" cy="844801"/>
            </a:xfrm>
          </p:grpSpPr>
          <p:sp>
            <p:nvSpPr>
              <p:cNvPr id="44" name="TextBox 43">
                <a:extLst>
                  <a:ext uri="{FF2B5EF4-FFF2-40B4-BE49-F238E27FC236}">
                    <a16:creationId xmlns:a16="http://schemas.microsoft.com/office/drawing/2014/main" id="{B93DE9DB-E4D2-1745-B2AD-8E82A6D04B6E}"/>
                  </a:ext>
                </a:extLst>
              </p:cNvPr>
              <p:cNvSpPr txBox="1"/>
              <p:nvPr/>
            </p:nvSpPr>
            <p:spPr>
              <a:xfrm>
                <a:off x="9951559" y="2128303"/>
                <a:ext cx="640080" cy="274320"/>
              </a:xfrm>
              <a:prstGeom prst="rect">
                <a:avLst/>
              </a:prstGeom>
              <a:noFill/>
            </p:spPr>
            <p:txBody>
              <a:bodyPr wrap="square" lIns="0" tIns="0" rIns="0" bIns="0" rtlCol="0" anchor="t">
                <a:noAutofit/>
              </a:bodyPr>
              <a:lstStyle/>
              <a:p>
                <a:pPr algn="ctr"/>
                <a:r>
                  <a:rPr lang="en-US" sz="1000" b="1" dirty="0"/>
                  <a:t>Internet gateway</a:t>
                </a:r>
                <a:endParaRPr lang="en-US" b="1" dirty="0"/>
              </a:p>
            </p:txBody>
          </p:sp>
          <p:pic>
            <p:nvPicPr>
              <p:cNvPr id="45" name="Picture 44">
                <a:extLst>
                  <a:ext uri="{FF2B5EF4-FFF2-40B4-BE49-F238E27FC236}">
                    <a16:creationId xmlns:a16="http://schemas.microsoft.com/office/drawing/2014/main" id="{A44B3C70-48EB-3046-BFAC-5862D1EE172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01364" y="1557822"/>
                <a:ext cx="538196" cy="564237"/>
              </a:xfrm>
              <a:prstGeom prst="rect">
                <a:avLst/>
              </a:prstGeom>
            </p:spPr>
          </p:pic>
        </p:grpSp>
        <p:cxnSp>
          <p:nvCxnSpPr>
            <p:cNvPr id="46" name="Straight Arrow Connector 44">
              <a:extLst>
                <a:ext uri="{FF2B5EF4-FFF2-40B4-BE49-F238E27FC236}">
                  <a16:creationId xmlns:a16="http://schemas.microsoft.com/office/drawing/2014/main" id="{8930F4E3-F6E0-8E47-995F-F435F0A88444}"/>
                </a:ext>
              </a:extLst>
            </p:cNvPr>
            <p:cNvCxnSpPr>
              <a:cxnSpLocks/>
              <a:stCxn id="45" idx="1"/>
              <a:endCxn id="57" idx="3"/>
            </p:cNvCxnSpPr>
            <p:nvPr/>
          </p:nvCxnSpPr>
          <p:spPr>
            <a:xfrm rot="10800000">
              <a:off x="7764134" y="1995740"/>
              <a:ext cx="2220735" cy="1134"/>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0" name="Rounded Rectangle 49">
              <a:extLst>
                <a:ext uri="{FF2B5EF4-FFF2-40B4-BE49-F238E27FC236}">
                  <a16:creationId xmlns:a16="http://schemas.microsoft.com/office/drawing/2014/main" id="{66974941-BCDC-B044-9DB8-0B5FB7E44607}"/>
                </a:ext>
              </a:extLst>
            </p:cNvPr>
            <p:cNvSpPr/>
            <p:nvPr/>
          </p:nvSpPr>
          <p:spPr>
            <a:xfrm>
              <a:off x="2685272" y="3623888"/>
              <a:ext cx="6113557" cy="1820155"/>
            </a:xfrm>
            <a:prstGeom prst="roundRect">
              <a:avLst>
                <a:gd name="adj" fmla="val 6988"/>
              </a:avLst>
            </a:prstGeom>
            <a:solidFill>
              <a:schemeClr val="tx1">
                <a:lumMod val="20000"/>
                <a:lumOff val="80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r>
                <a:rPr lang="en-GB" sz="1200" dirty="0">
                  <a:solidFill>
                    <a:schemeClr val="tx1"/>
                  </a:solidFill>
                </a:rPr>
                <a:t>Lambda Subnets</a:t>
              </a:r>
            </a:p>
          </p:txBody>
        </p:sp>
        <p:grpSp>
          <p:nvGrpSpPr>
            <p:cNvPr id="27" name="Group 21">
              <a:extLst>
                <a:ext uri="{FF2B5EF4-FFF2-40B4-BE49-F238E27FC236}">
                  <a16:creationId xmlns:a16="http://schemas.microsoft.com/office/drawing/2014/main" id="{9D291322-8EA9-2044-BBC0-55672E6AF2E9}"/>
                </a:ext>
              </a:extLst>
            </p:cNvPr>
            <p:cNvGrpSpPr>
              <a:grpSpLocks/>
            </p:cNvGrpSpPr>
            <p:nvPr/>
          </p:nvGrpSpPr>
          <p:grpSpPr bwMode="auto">
            <a:xfrm>
              <a:off x="4057685" y="3901666"/>
              <a:ext cx="3607112" cy="1854026"/>
              <a:chOff x="545458" y="4783771"/>
              <a:chExt cx="2293787" cy="1733798"/>
            </a:xfrm>
            <a:noFill/>
          </p:grpSpPr>
          <p:sp>
            <p:nvSpPr>
              <p:cNvPr id="28" name="Rounded Rectangle 27">
                <a:extLst>
                  <a:ext uri="{FF2B5EF4-FFF2-40B4-BE49-F238E27FC236}">
                    <a16:creationId xmlns:a16="http://schemas.microsoft.com/office/drawing/2014/main" id="{DB22FB92-1059-544F-9BF7-FD6571B5ED19}"/>
                  </a:ext>
                </a:extLst>
              </p:cNvPr>
              <p:cNvSpPr/>
              <p:nvPr/>
            </p:nvSpPr>
            <p:spPr>
              <a:xfrm>
                <a:off x="545458" y="4783771"/>
                <a:ext cx="2293787" cy="1733798"/>
              </a:xfrm>
              <a:prstGeom prst="roundRect">
                <a:avLst>
                  <a:gd name="adj" fmla="val 9818"/>
                </a:avLst>
              </a:prstGeom>
              <a:grp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t"/>
              <a:lstStyle/>
              <a:p>
                <a:pPr algn="r" fontAlgn="auto">
                  <a:spcBef>
                    <a:spcPts val="0"/>
                  </a:spcBef>
                  <a:spcAft>
                    <a:spcPts val="0"/>
                  </a:spcAft>
                  <a:defRPr/>
                </a:pPr>
                <a:endParaRPr lang="en-US" sz="1100" dirty="0">
                  <a:solidFill>
                    <a:schemeClr val="tx1"/>
                  </a:solidFill>
                  <a:latin typeface="Helvetica Neue"/>
                  <a:cs typeface="Helvetica Neue"/>
                </a:endParaRPr>
              </a:p>
            </p:txBody>
          </p:sp>
          <p:sp>
            <p:nvSpPr>
              <p:cNvPr id="29" name="Rounded Rectangle 28">
                <a:extLst>
                  <a:ext uri="{FF2B5EF4-FFF2-40B4-BE49-F238E27FC236}">
                    <a16:creationId xmlns:a16="http://schemas.microsoft.com/office/drawing/2014/main" id="{AD12C954-C5C1-8745-81B1-60669E1B0DCD}"/>
                  </a:ext>
                </a:extLst>
              </p:cNvPr>
              <p:cNvSpPr/>
              <p:nvPr/>
            </p:nvSpPr>
            <p:spPr>
              <a:xfrm>
                <a:off x="545458" y="4783771"/>
                <a:ext cx="2293787" cy="1733798"/>
              </a:xfrm>
              <a:prstGeom prst="roundRect">
                <a:avLst>
                  <a:gd name="adj" fmla="val 9818"/>
                </a:avLst>
              </a:prstGeom>
              <a:grpFill/>
              <a:ln w="19050">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anchor="t"/>
              <a:lstStyle/>
              <a:p>
                <a:pPr algn="r" fontAlgn="auto">
                  <a:spcBef>
                    <a:spcPts val="0"/>
                  </a:spcBef>
                  <a:spcAft>
                    <a:spcPts val="0"/>
                  </a:spcAft>
                  <a:defRPr/>
                </a:pPr>
                <a:r>
                  <a:rPr lang="en-US" sz="1100" dirty="0">
                    <a:solidFill>
                      <a:schemeClr val="tx1"/>
                    </a:solidFill>
                    <a:latin typeface="Helvetica Neue"/>
                    <a:cs typeface="Helvetica Neue"/>
                  </a:rPr>
                  <a:t>Security Group</a:t>
                </a:r>
              </a:p>
            </p:txBody>
          </p:sp>
        </p:grpSp>
        <p:pic>
          <p:nvPicPr>
            <p:cNvPr id="40" name="Picture 39">
              <a:extLst>
                <a:ext uri="{FF2B5EF4-FFF2-40B4-BE49-F238E27FC236}">
                  <a16:creationId xmlns:a16="http://schemas.microsoft.com/office/drawing/2014/main" id="{A57DE9E4-1A55-1842-B93F-6965666FD45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11571" y="4432118"/>
              <a:ext cx="548640" cy="603504"/>
            </a:xfrm>
            <a:prstGeom prst="rect">
              <a:avLst/>
            </a:prstGeom>
          </p:spPr>
        </p:pic>
        <p:sp>
          <p:nvSpPr>
            <p:cNvPr id="41" name="TextBox 40">
              <a:extLst>
                <a:ext uri="{FF2B5EF4-FFF2-40B4-BE49-F238E27FC236}">
                  <a16:creationId xmlns:a16="http://schemas.microsoft.com/office/drawing/2014/main" id="{500831E1-2C2C-7D4B-9FFA-AF0897967EA7}"/>
                </a:ext>
              </a:extLst>
            </p:cNvPr>
            <p:cNvSpPr txBox="1"/>
            <p:nvPr/>
          </p:nvSpPr>
          <p:spPr>
            <a:xfrm>
              <a:off x="6278625" y="5062748"/>
              <a:ext cx="1020442" cy="155632"/>
            </a:xfrm>
            <a:prstGeom prst="rect">
              <a:avLst/>
            </a:prstGeom>
            <a:noFill/>
          </p:spPr>
          <p:txBody>
            <a:bodyPr wrap="square" lIns="0" tIns="0" rIns="0" bIns="0" rtlCol="0" anchor="t">
              <a:noAutofit/>
            </a:bodyPr>
            <a:lstStyle/>
            <a:p>
              <a:pPr algn="ctr"/>
              <a:r>
                <a:rPr lang="en-US" sz="1000" b="1" dirty="0"/>
                <a:t>Redshift Cluster</a:t>
              </a:r>
            </a:p>
          </p:txBody>
        </p:sp>
        <p:sp>
          <p:nvSpPr>
            <p:cNvPr id="47" name="TextBox 46">
              <a:extLst>
                <a:ext uri="{FF2B5EF4-FFF2-40B4-BE49-F238E27FC236}">
                  <a16:creationId xmlns:a16="http://schemas.microsoft.com/office/drawing/2014/main" id="{F152E70B-EB74-5B4E-9213-B4E580253266}"/>
                </a:ext>
              </a:extLst>
            </p:cNvPr>
            <p:cNvSpPr txBox="1"/>
            <p:nvPr/>
          </p:nvSpPr>
          <p:spPr>
            <a:xfrm>
              <a:off x="4305393" y="5064340"/>
              <a:ext cx="792030" cy="288533"/>
            </a:xfrm>
            <a:prstGeom prst="rect">
              <a:avLst/>
            </a:prstGeom>
            <a:noFill/>
          </p:spPr>
          <p:txBody>
            <a:bodyPr wrap="square" lIns="0" tIns="0" rIns="0" bIns="0" rtlCol="0" anchor="t">
              <a:noAutofit/>
            </a:bodyPr>
            <a:lstStyle/>
            <a:p>
              <a:pPr algn="ctr"/>
              <a:r>
                <a:rPr lang="en-US" sz="1000" b="1" dirty="0"/>
                <a:t>Lambda Function</a:t>
              </a:r>
              <a:endParaRPr lang="en-US" b="1" dirty="0"/>
            </a:p>
          </p:txBody>
        </p:sp>
        <p:pic>
          <p:nvPicPr>
            <p:cNvPr id="48" name="Picture 47">
              <a:extLst>
                <a:ext uri="{FF2B5EF4-FFF2-40B4-BE49-F238E27FC236}">
                  <a16:creationId xmlns:a16="http://schemas.microsoft.com/office/drawing/2014/main" id="{C42A56E3-C5CE-BD4C-A9E8-F1ABA5A6922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429589" y="4452983"/>
              <a:ext cx="543639" cy="564959"/>
            </a:xfrm>
            <a:prstGeom prst="rect">
              <a:avLst/>
            </a:prstGeom>
          </p:spPr>
        </p:pic>
        <p:cxnSp>
          <p:nvCxnSpPr>
            <p:cNvPr id="49" name="Straight Arrow Connector 44">
              <a:extLst>
                <a:ext uri="{FF2B5EF4-FFF2-40B4-BE49-F238E27FC236}">
                  <a16:creationId xmlns:a16="http://schemas.microsoft.com/office/drawing/2014/main" id="{B0B01B3E-0A1D-8241-870C-E8B146526FA3}"/>
                </a:ext>
              </a:extLst>
            </p:cNvPr>
            <p:cNvCxnSpPr>
              <a:cxnSpLocks/>
            </p:cNvCxnSpPr>
            <p:nvPr/>
          </p:nvCxnSpPr>
          <p:spPr>
            <a:xfrm rot="10800000" flipV="1">
              <a:off x="4973229" y="4735461"/>
              <a:ext cx="1512183" cy="1"/>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5B121DC2-785E-8F4B-9FA3-9796F78EA04B}"/>
                </a:ext>
              </a:extLst>
            </p:cNvPr>
            <p:cNvSpPr txBox="1"/>
            <p:nvPr/>
          </p:nvSpPr>
          <p:spPr>
            <a:xfrm>
              <a:off x="4377548" y="2310587"/>
              <a:ext cx="640080" cy="274320"/>
            </a:xfrm>
            <a:prstGeom prst="rect">
              <a:avLst/>
            </a:prstGeom>
            <a:noFill/>
          </p:spPr>
          <p:txBody>
            <a:bodyPr wrap="square" lIns="0" tIns="0" rIns="0" bIns="0" rtlCol="0" anchor="t">
              <a:noAutofit/>
            </a:bodyPr>
            <a:lstStyle/>
            <a:p>
              <a:pPr algn="ctr"/>
              <a:r>
                <a:rPr lang="en-US" sz="800" b="1" dirty="0"/>
                <a:t>VPC NAT gateway</a:t>
              </a:r>
              <a:endParaRPr lang="en-US" sz="1400" b="1" dirty="0"/>
            </a:p>
          </p:txBody>
        </p:sp>
        <p:pic>
          <p:nvPicPr>
            <p:cNvPr id="54" name="Picture 53">
              <a:extLst>
                <a:ext uri="{FF2B5EF4-FFF2-40B4-BE49-F238E27FC236}">
                  <a16:creationId xmlns:a16="http://schemas.microsoft.com/office/drawing/2014/main" id="{4751C46B-7BC3-5443-BAC7-DB2E4E8B3B1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427637" y="1715472"/>
              <a:ext cx="538195" cy="555557"/>
            </a:xfrm>
            <a:prstGeom prst="rect">
              <a:avLst/>
            </a:prstGeom>
          </p:spPr>
        </p:pic>
        <p:sp>
          <p:nvSpPr>
            <p:cNvPr id="56" name="TextBox 55">
              <a:extLst>
                <a:ext uri="{FF2B5EF4-FFF2-40B4-BE49-F238E27FC236}">
                  <a16:creationId xmlns:a16="http://schemas.microsoft.com/office/drawing/2014/main" id="{7842ACD0-46AB-E24F-B8EC-4729DB88A251}"/>
                </a:ext>
              </a:extLst>
            </p:cNvPr>
            <p:cNvSpPr txBox="1"/>
            <p:nvPr/>
          </p:nvSpPr>
          <p:spPr>
            <a:xfrm>
              <a:off x="7175849" y="2321097"/>
              <a:ext cx="640080" cy="274320"/>
            </a:xfrm>
            <a:prstGeom prst="rect">
              <a:avLst/>
            </a:prstGeom>
            <a:noFill/>
          </p:spPr>
          <p:txBody>
            <a:bodyPr wrap="square" lIns="0" tIns="0" rIns="0" bIns="0" rtlCol="0" anchor="t">
              <a:noAutofit/>
            </a:bodyPr>
            <a:lstStyle/>
            <a:p>
              <a:pPr algn="ctr"/>
              <a:r>
                <a:rPr lang="en-US" sz="800" b="1" dirty="0"/>
                <a:t>VPC NAT gateway</a:t>
              </a:r>
              <a:endParaRPr lang="en-US" sz="1400" b="1" dirty="0"/>
            </a:p>
          </p:txBody>
        </p:sp>
        <p:pic>
          <p:nvPicPr>
            <p:cNvPr id="57" name="Picture 56">
              <a:extLst>
                <a:ext uri="{FF2B5EF4-FFF2-40B4-BE49-F238E27FC236}">
                  <a16:creationId xmlns:a16="http://schemas.microsoft.com/office/drawing/2014/main" id="{BCA61EA2-A713-0740-995A-8532B28E1C3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225938" y="1717961"/>
              <a:ext cx="538195" cy="555557"/>
            </a:xfrm>
            <a:prstGeom prst="rect">
              <a:avLst/>
            </a:prstGeom>
          </p:spPr>
        </p:pic>
        <p:cxnSp>
          <p:nvCxnSpPr>
            <p:cNvPr id="61" name="Straight Arrow Connector 44">
              <a:extLst>
                <a:ext uri="{FF2B5EF4-FFF2-40B4-BE49-F238E27FC236}">
                  <a16:creationId xmlns:a16="http://schemas.microsoft.com/office/drawing/2014/main" id="{42FFAEE9-6B42-424B-A691-E1A92ED7107E}"/>
                </a:ext>
              </a:extLst>
            </p:cNvPr>
            <p:cNvCxnSpPr>
              <a:cxnSpLocks/>
              <a:stCxn id="57" idx="1"/>
              <a:endCxn id="54" idx="3"/>
            </p:cNvCxnSpPr>
            <p:nvPr/>
          </p:nvCxnSpPr>
          <p:spPr>
            <a:xfrm rot="10800000">
              <a:off x="4965832" y="1993252"/>
              <a:ext cx="2260106" cy="2489"/>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44">
              <a:extLst>
                <a:ext uri="{FF2B5EF4-FFF2-40B4-BE49-F238E27FC236}">
                  <a16:creationId xmlns:a16="http://schemas.microsoft.com/office/drawing/2014/main" id="{BC47F52D-4971-9344-BC57-9E3C20DCCE92}"/>
                </a:ext>
              </a:extLst>
            </p:cNvPr>
            <p:cNvCxnSpPr>
              <a:cxnSpLocks/>
              <a:stCxn id="53" idx="2"/>
              <a:endCxn id="48" idx="0"/>
            </p:cNvCxnSpPr>
            <p:nvPr/>
          </p:nvCxnSpPr>
          <p:spPr>
            <a:xfrm rot="16200000" flipH="1">
              <a:off x="3765460" y="3517034"/>
              <a:ext cx="1868076" cy="3821"/>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5" name="Left-Right Arrow Callout 54">
              <a:extLst>
                <a:ext uri="{FF2B5EF4-FFF2-40B4-BE49-F238E27FC236}">
                  <a16:creationId xmlns:a16="http://schemas.microsoft.com/office/drawing/2014/main" id="{1CC38FE6-57CE-AC40-BC30-16121E631CCF}"/>
                </a:ext>
              </a:extLst>
            </p:cNvPr>
            <p:cNvSpPr/>
            <p:nvPr/>
          </p:nvSpPr>
          <p:spPr>
            <a:xfrm>
              <a:off x="6084756" y="2092692"/>
              <a:ext cx="172800" cy="140400"/>
            </a:xfrm>
            <a:prstGeom prst="lef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1</a:t>
              </a:r>
            </a:p>
          </p:txBody>
        </p:sp>
        <p:cxnSp>
          <p:nvCxnSpPr>
            <p:cNvPr id="59" name="Straight Arrow Connector 44">
              <a:extLst>
                <a:ext uri="{FF2B5EF4-FFF2-40B4-BE49-F238E27FC236}">
                  <a16:creationId xmlns:a16="http://schemas.microsoft.com/office/drawing/2014/main" id="{16575822-DC40-7D45-A421-99F425215A24}"/>
                </a:ext>
              </a:extLst>
            </p:cNvPr>
            <p:cNvCxnSpPr>
              <a:cxnSpLocks/>
            </p:cNvCxnSpPr>
            <p:nvPr/>
          </p:nvCxnSpPr>
          <p:spPr>
            <a:xfrm rot="10800000" flipV="1">
              <a:off x="9105974" y="4947086"/>
              <a:ext cx="878897" cy="271294"/>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60" name="Group 59">
              <a:extLst>
                <a:ext uri="{FF2B5EF4-FFF2-40B4-BE49-F238E27FC236}">
                  <a16:creationId xmlns:a16="http://schemas.microsoft.com/office/drawing/2014/main" id="{8B7A1C5D-56EC-604B-B566-D4485A1D2707}"/>
                </a:ext>
              </a:extLst>
            </p:cNvPr>
            <p:cNvGrpSpPr/>
            <p:nvPr/>
          </p:nvGrpSpPr>
          <p:grpSpPr>
            <a:xfrm>
              <a:off x="9943570" y="4665105"/>
              <a:ext cx="640080" cy="866973"/>
              <a:chOff x="9834698" y="1346218"/>
              <a:chExt cx="640080" cy="866973"/>
            </a:xfrm>
          </p:grpSpPr>
          <p:sp>
            <p:nvSpPr>
              <p:cNvPr id="62" name="TextBox 61">
                <a:extLst>
                  <a:ext uri="{FF2B5EF4-FFF2-40B4-BE49-F238E27FC236}">
                    <a16:creationId xmlns:a16="http://schemas.microsoft.com/office/drawing/2014/main" id="{719B7364-0DBC-BA42-BDA2-BC6E1CC1439B}"/>
                  </a:ext>
                </a:extLst>
              </p:cNvPr>
              <p:cNvSpPr txBox="1"/>
              <p:nvPr/>
            </p:nvSpPr>
            <p:spPr>
              <a:xfrm>
                <a:off x="9834698" y="1938871"/>
                <a:ext cx="640080" cy="274320"/>
              </a:xfrm>
              <a:prstGeom prst="rect">
                <a:avLst/>
              </a:prstGeom>
              <a:noFill/>
            </p:spPr>
            <p:txBody>
              <a:bodyPr wrap="square" lIns="0" tIns="0" rIns="0" bIns="0" rtlCol="0" anchor="t">
                <a:noAutofit/>
              </a:bodyPr>
              <a:lstStyle/>
              <a:p>
                <a:pPr algn="ctr"/>
                <a:r>
                  <a:rPr lang="en-US" sz="1000" b="1" dirty="0"/>
                  <a:t>Customer Gateway</a:t>
                </a:r>
                <a:endParaRPr lang="en-US" b="1" dirty="0"/>
              </a:p>
            </p:txBody>
          </p:sp>
          <p:pic>
            <p:nvPicPr>
              <p:cNvPr id="63" name="Picture 62">
                <a:extLst>
                  <a:ext uri="{FF2B5EF4-FFF2-40B4-BE49-F238E27FC236}">
                    <a16:creationId xmlns:a16="http://schemas.microsoft.com/office/drawing/2014/main" id="{A82CF34F-B22C-CB41-92A0-84101A38889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885936" y="1346218"/>
                <a:ext cx="538196" cy="564237"/>
              </a:xfrm>
              <a:prstGeom prst="rect">
                <a:avLst/>
              </a:prstGeom>
            </p:spPr>
          </p:pic>
        </p:grpSp>
        <p:grpSp>
          <p:nvGrpSpPr>
            <p:cNvPr id="65" name="Group 64">
              <a:extLst>
                <a:ext uri="{FF2B5EF4-FFF2-40B4-BE49-F238E27FC236}">
                  <a16:creationId xmlns:a16="http://schemas.microsoft.com/office/drawing/2014/main" id="{33CC76A3-734B-374A-B15E-70F8C11951C9}"/>
                </a:ext>
              </a:extLst>
            </p:cNvPr>
            <p:cNvGrpSpPr/>
            <p:nvPr/>
          </p:nvGrpSpPr>
          <p:grpSpPr>
            <a:xfrm>
              <a:off x="11153340" y="4620218"/>
              <a:ext cx="731520" cy="845027"/>
              <a:chOff x="10293491" y="1237784"/>
              <a:chExt cx="731520" cy="845027"/>
            </a:xfrm>
          </p:grpSpPr>
          <p:sp>
            <p:nvSpPr>
              <p:cNvPr id="66" name="TextBox 65">
                <a:extLst>
                  <a:ext uri="{FF2B5EF4-FFF2-40B4-BE49-F238E27FC236}">
                    <a16:creationId xmlns:a16="http://schemas.microsoft.com/office/drawing/2014/main" id="{354BC5B9-56F3-144F-A1A7-C0CBC1860E28}"/>
                  </a:ext>
                </a:extLst>
              </p:cNvPr>
              <p:cNvSpPr txBox="1"/>
              <p:nvPr/>
            </p:nvSpPr>
            <p:spPr>
              <a:xfrm>
                <a:off x="10293491" y="1927179"/>
                <a:ext cx="731520" cy="155632"/>
              </a:xfrm>
              <a:prstGeom prst="rect">
                <a:avLst/>
              </a:prstGeom>
              <a:noFill/>
            </p:spPr>
            <p:txBody>
              <a:bodyPr wrap="square" lIns="0" tIns="0" rIns="0" bIns="0" rtlCol="0" anchor="t">
                <a:noAutofit/>
              </a:bodyPr>
              <a:lstStyle/>
              <a:p>
                <a:pPr algn="ctr"/>
                <a:r>
                  <a:rPr lang="en-US" sz="1000" b="1" dirty="0"/>
                  <a:t>AWS Direct Connect</a:t>
                </a:r>
              </a:p>
            </p:txBody>
          </p:sp>
          <p:pic>
            <p:nvPicPr>
              <p:cNvPr id="67" name="Picture 66">
                <a:extLst>
                  <a:ext uri="{FF2B5EF4-FFF2-40B4-BE49-F238E27FC236}">
                    <a16:creationId xmlns:a16="http://schemas.microsoft.com/office/drawing/2014/main" id="{87FDDBCF-FD1C-2944-95D3-F2A58B5AB5D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0386861" y="1237784"/>
                <a:ext cx="544780" cy="653737"/>
              </a:xfrm>
              <a:prstGeom prst="rect">
                <a:avLst/>
              </a:prstGeom>
            </p:spPr>
          </p:pic>
        </p:grpSp>
        <p:cxnSp>
          <p:nvCxnSpPr>
            <p:cNvPr id="68" name="Straight Arrow Connector 44">
              <a:extLst>
                <a:ext uri="{FF2B5EF4-FFF2-40B4-BE49-F238E27FC236}">
                  <a16:creationId xmlns:a16="http://schemas.microsoft.com/office/drawing/2014/main" id="{1B882D63-62A8-1640-8E45-3307913860BA}"/>
                </a:ext>
              </a:extLst>
            </p:cNvPr>
            <p:cNvCxnSpPr>
              <a:cxnSpLocks/>
              <a:stCxn id="67" idx="1"/>
              <a:endCxn id="63" idx="3"/>
            </p:cNvCxnSpPr>
            <p:nvPr/>
          </p:nvCxnSpPr>
          <p:spPr>
            <a:xfrm rot="10800000" flipV="1">
              <a:off x="10533004" y="4947086"/>
              <a:ext cx="713706" cy="137"/>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28962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7816-507F-084F-BE65-7AF683AAFA1A}"/>
              </a:ext>
            </a:extLst>
          </p:cNvPr>
          <p:cNvSpPr>
            <a:spLocks noGrp="1"/>
          </p:cNvSpPr>
          <p:nvPr>
            <p:ph type="title"/>
          </p:nvPr>
        </p:nvSpPr>
        <p:spPr/>
        <p:txBody>
          <a:bodyPr/>
          <a:lstStyle/>
          <a:p>
            <a:r>
              <a:rPr lang="en-GB" dirty="0"/>
              <a:t>Data loading with Kinesis Firehose</a:t>
            </a:r>
          </a:p>
        </p:txBody>
      </p:sp>
      <p:sp>
        <p:nvSpPr>
          <p:cNvPr id="3" name="Rounded Rectangle 2">
            <a:extLst>
              <a:ext uri="{FF2B5EF4-FFF2-40B4-BE49-F238E27FC236}">
                <a16:creationId xmlns:a16="http://schemas.microsoft.com/office/drawing/2014/main" id="{879BF867-917E-784F-A8B1-7CE520C76D33}"/>
              </a:ext>
            </a:extLst>
          </p:cNvPr>
          <p:cNvSpPr/>
          <p:nvPr/>
        </p:nvSpPr>
        <p:spPr>
          <a:xfrm>
            <a:off x="3580325" y="1469079"/>
            <a:ext cx="8341111" cy="4748738"/>
          </a:xfrm>
          <a:prstGeom prst="roundRect">
            <a:avLst>
              <a:gd name="adj" fmla="val 2960"/>
            </a:avLst>
          </a:prstGeom>
          <a:solidFill>
            <a:schemeClr val="bg1"/>
          </a:solid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rial"/>
              <a:cs typeface="Arial"/>
            </a:endParaRPr>
          </a:p>
        </p:txBody>
      </p:sp>
      <p:pic>
        <p:nvPicPr>
          <p:cNvPr id="4" name="Picture 3">
            <a:extLst>
              <a:ext uri="{FF2B5EF4-FFF2-40B4-BE49-F238E27FC236}">
                <a16:creationId xmlns:a16="http://schemas.microsoft.com/office/drawing/2014/main" id="{59C08156-DF96-604F-952B-42F9D6B5CB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28656" y="1178495"/>
            <a:ext cx="566606" cy="391125"/>
          </a:xfrm>
          <a:prstGeom prst="rect">
            <a:avLst/>
          </a:prstGeom>
          <a:solidFill>
            <a:schemeClr val="bg1"/>
          </a:solidFill>
        </p:spPr>
      </p:pic>
      <p:sp>
        <p:nvSpPr>
          <p:cNvPr id="5" name="Rounded Rectangle 4">
            <a:extLst>
              <a:ext uri="{FF2B5EF4-FFF2-40B4-BE49-F238E27FC236}">
                <a16:creationId xmlns:a16="http://schemas.microsoft.com/office/drawing/2014/main" id="{07E1E27D-E7AE-D643-9A44-C284932A1524}"/>
              </a:ext>
            </a:extLst>
          </p:cNvPr>
          <p:cNvSpPr/>
          <p:nvPr/>
        </p:nvSpPr>
        <p:spPr>
          <a:xfrm>
            <a:off x="4641902" y="1584969"/>
            <a:ext cx="3505835" cy="4543637"/>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r>
              <a:rPr lang="en-US" sz="1200" dirty="0">
                <a:solidFill>
                  <a:schemeClr val="tx1"/>
                </a:solidFill>
                <a:latin typeface="Helvetica Neue"/>
                <a:cs typeface="Helvetica Neue"/>
              </a:rPr>
              <a:t>Availability Zone</a:t>
            </a:r>
          </a:p>
        </p:txBody>
      </p:sp>
      <p:sp>
        <p:nvSpPr>
          <p:cNvPr id="6" name="Rounded Rectangle 5">
            <a:extLst>
              <a:ext uri="{FF2B5EF4-FFF2-40B4-BE49-F238E27FC236}">
                <a16:creationId xmlns:a16="http://schemas.microsoft.com/office/drawing/2014/main" id="{08B8A24F-23BA-F247-BE0F-9C76BD2E49AB}"/>
              </a:ext>
            </a:extLst>
          </p:cNvPr>
          <p:cNvSpPr/>
          <p:nvPr/>
        </p:nvSpPr>
        <p:spPr>
          <a:xfrm>
            <a:off x="8247186" y="1584969"/>
            <a:ext cx="3505835" cy="4543637"/>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r>
              <a:rPr lang="en-US" sz="1200" dirty="0">
                <a:solidFill>
                  <a:schemeClr val="tx1"/>
                </a:solidFill>
                <a:latin typeface="Helvetica Neue"/>
                <a:cs typeface="Helvetica Neue"/>
              </a:rPr>
              <a:t>Availability Zone</a:t>
            </a:r>
          </a:p>
        </p:txBody>
      </p:sp>
      <p:sp>
        <p:nvSpPr>
          <p:cNvPr id="7" name="Rounded Rectangle 6">
            <a:extLst>
              <a:ext uri="{FF2B5EF4-FFF2-40B4-BE49-F238E27FC236}">
                <a16:creationId xmlns:a16="http://schemas.microsoft.com/office/drawing/2014/main" id="{7F3FAC1E-5110-8E49-B6A0-DFC4F0FFA508}"/>
              </a:ext>
            </a:extLst>
          </p:cNvPr>
          <p:cNvSpPr/>
          <p:nvPr/>
        </p:nvSpPr>
        <p:spPr>
          <a:xfrm>
            <a:off x="4937558" y="2803169"/>
            <a:ext cx="6550849" cy="2624772"/>
          </a:xfrm>
          <a:prstGeom prst="roundRect">
            <a:avLst>
              <a:gd name="adj" fmla="val 7745"/>
            </a:avLst>
          </a:prstGeom>
          <a:solidFill>
            <a:schemeClr val="tx1">
              <a:lumMod val="20000"/>
              <a:lumOff val="80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r>
              <a:rPr lang="en-GB" sz="1200" dirty="0">
                <a:solidFill>
                  <a:schemeClr val="tx1"/>
                </a:solidFill>
              </a:rPr>
              <a:t>Cluster Subnet Group</a:t>
            </a:r>
          </a:p>
        </p:txBody>
      </p:sp>
      <p:sp>
        <p:nvSpPr>
          <p:cNvPr id="8" name="Rounded Rectangle 7">
            <a:extLst>
              <a:ext uri="{FF2B5EF4-FFF2-40B4-BE49-F238E27FC236}">
                <a16:creationId xmlns:a16="http://schemas.microsoft.com/office/drawing/2014/main" id="{FF4CEF1B-5E12-7D4A-ACB4-CE5F6A841DC2}"/>
              </a:ext>
            </a:extLst>
          </p:cNvPr>
          <p:cNvSpPr/>
          <p:nvPr/>
        </p:nvSpPr>
        <p:spPr>
          <a:xfrm>
            <a:off x="4777231" y="1942660"/>
            <a:ext cx="3235177" cy="3709253"/>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t"/>
          <a:lstStyle/>
          <a:p>
            <a:pPr fontAlgn="auto">
              <a:spcBef>
                <a:spcPts val="0"/>
              </a:spcBef>
              <a:spcAft>
                <a:spcPts val="0"/>
              </a:spcAft>
              <a:defRPr/>
            </a:pPr>
            <a:r>
              <a:rPr lang="en-US" sz="1100" dirty="0">
                <a:solidFill>
                  <a:schemeClr val="tx1"/>
                </a:solidFill>
                <a:latin typeface="Helvetica Neue"/>
                <a:cs typeface="Helvetica Neue"/>
              </a:rPr>
              <a:t>Public Subnet</a:t>
            </a:r>
          </a:p>
        </p:txBody>
      </p:sp>
      <p:pic>
        <p:nvPicPr>
          <p:cNvPr id="9" name="Picture 8">
            <a:extLst>
              <a:ext uri="{FF2B5EF4-FFF2-40B4-BE49-F238E27FC236}">
                <a16:creationId xmlns:a16="http://schemas.microsoft.com/office/drawing/2014/main" id="{2418E657-EC18-1F46-9EA0-D2C919EFBB42}"/>
              </a:ext>
            </a:extLst>
          </p:cNvPr>
          <p:cNvPicPr>
            <a:picLocks noChangeAspect="1"/>
          </p:cNvPicPr>
          <p:nvPr/>
        </p:nvPicPr>
        <p:blipFill>
          <a:blip r:embed="rId4"/>
          <a:stretch>
            <a:fillRect/>
          </a:stretch>
        </p:blipFill>
        <p:spPr>
          <a:xfrm>
            <a:off x="4902028" y="1765254"/>
            <a:ext cx="215900" cy="263609"/>
          </a:xfrm>
          <a:prstGeom prst="rect">
            <a:avLst/>
          </a:prstGeom>
        </p:spPr>
      </p:pic>
      <p:sp>
        <p:nvSpPr>
          <p:cNvPr id="10" name="Rounded Rectangle 9">
            <a:extLst>
              <a:ext uri="{FF2B5EF4-FFF2-40B4-BE49-F238E27FC236}">
                <a16:creationId xmlns:a16="http://schemas.microsoft.com/office/drawing/2014/main" id="{F109EAC0-E2CE-9F46-BD91-55C8B68FD3D0}"/>
              </a:ext>
            </a:extLst>
          </p:cNvPr>
          <p:cNvSpPr/>
          <p:nvPr/>
        </p:nvSpPr>
        <p:spPr>
          <a:xfrm>
            <a:off x="8382515" y="1928069"/>
            <a:ext cx="3235177" cy="3721035"/>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t"/>
          <a:lstStyle/>
          <a:p>
            <a:pPr algn="r" fontAlgn="auto">
              <a:spcBef>
                <a:spcPts val="0"/>
              </a:spcBef>
              <a:spcAft>
                <a:spcPts val="0"/>
              </a:spcAft>
              <a:defRPr/>
            </a:pPr>
            <a:r>
              <a:rPr lang="en-US" sz="1100" dirty="0">
                <a:solidFill>
                  <a:schemeClr val="tx1"/>
                </a:solidFill>
                <a:latin typeface="Helvetica Neue"/>
                <a:cs typeface="Helvetica Neue"/>
              </a:rPr>
              <a:t>Public Subnet</a:t>
            </a:r>
          </a:p>
        </p:txBody>
      </p:sp>
      <p:pic>
        <p:nvPicPr>
          <p:cNvPr id="11" name="Picture 10">
            <a:extLst>
              <a:ext uri="{FF2B5EF4-FFF2-40B4-BE49-F238E27FC236}">
                <a16:creationId xmlns:a16="http://schemas.microsoft.com/office/drawing/2014/main" id="{43D8A47D-8E37-D246-A999-79D4B0D408BF}"/>
              </a:ext>
            </a:extLst>
          </p:cNvPr>
          <p:cNvPicPr>
            <a:picLocks noChangeAspect="1"/>
          </p:cNvPicPr>
          <p:nvPr/>
        </p:nvPicPr>
        <p:blipFill>
          <a:blip r:embed="rId4"/>
          <a:stretch>
            <a:fillRect/>
          </a:stretch>
        </p:blipFill>
        <p:spPr>
          <a:xfrm>
            <a:off x="8507312" y="1750664"/>
            <a:ext cx="215900" cy="263609"/>
          </a:xfrm>
          <a:prstGeom prst="rect">
            <a:avLst/>
          </a:prstGeom>
        </p:spPr>
      </p:pic>
      <p:grpSp>
        <p:nvGrpSpPr>
          <p:cNvPr id="12" name="Group 21">
            <a:extLst>
              <a:ext uri="{FF2B5EF4-FFF2-40B4-BE49-F238E27FC236}">
                <a16:creationId xmlns:a16="http://schemas.microsoft.com/office/drawing/2014/main" id="{ABE2607B-C52F-BC46-9E99-A8B3432EDA56}"/>
              </a:ext>
            </a:extLst>
          </p:cNvPr>
          <p:cNvGrpSpPr>
            <a:grpSpLocks/>
          </p:cNvGrpSpPr>
          <p:nvPr/>
        </p:nvGrpSpPr>
        <p:grpSpPr bwMode="auto">
          <a:xfrm>
            <a:off x="1941095" y="2657813"/>
            <a:ext cx="8669834" cy="2255316"/>
            <a:chOff x="545458" y="4783771"/>
            <a:chExt cx="2293787" cy="1733798"/>
          </a:xfrm>
          <a:noFill/>
        </p:grpSpPr>
        <p:sp>
          <p:nvSpPr>
            <p:cNvPr id="13" name="Rounded Rectangle 12">
              <a:extLst>
                <a:ext uri="{FF2B5EF4-FFF2-40B4-BE49-F238E27FC236}">
                  <a16:creationId xmlns:a16="http://schemas.microsoft.com/office/drawing/2014/main" id="{C7FBA125-2034-E546-AAF7-ADB727686B83}"/>
                </a:ext>
              </a:extLst>
            </p:cNvPr>
            <p:cNvSpPr/>
            <p:nvPr/>
          </p:nvSpPr>
          <p:spPr>
            <a:xfrm>
              <a:off x="545458" y="4783771"/>
              <a:ext cx="2293787" cy="1733798"/>
            </a:xfrm>
            <a:prstGeom prst="roundRect">
              <a:avLst>
                <a:gd name="adj" fmla="val 9818"/>
              </a:avLst>
            </a:prstGeom>
            <a:grp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endParaRPr lang="en-US" sz="1100" dirty="0">
                <a:solidFill>
                  <a:schemeClr val="tx1"/>
                </a:solidFill>
                <a:latin typeface="Helvetica Neue"/>
                <a:cs typeface="Helvetica Neue"/>
              </a:endParaRPr>
            </a:p>
          </p:txBody>
        </p:sp>
        <p:sp>
          <p:nvSpPr>
            <p:cNvPr id="14" name="Rounded Rectangle 13">
              <a:extLst>
                <a:ext uri="{FF2B5EF4-FFF2-40B4-BE49-F238E27FC236}">
                  <a16:creationId xmlns:a16="http://schemas.microsoft.com/office/drawing/2014/main" id="{3A56DC78-70A8-A34F-B0A4-7EADC5FE543B}"/>
                </a:ext>
              </a:extLst>
            </p:cNvPr>
            <p:cNvSpPr/>
            <p:nvPr/>
          </p:nvSpPr>
          <p:spPr>
            <a:xfrm>
              <a:off x="545458" y="4783771"/>
              <a:ext cx="2293787" cy="1733798"/>
            </a:xfrm>
            <a:prstGeom prst="roundRect">
              <a:avLst>
                <a:gd name="adj" fmla="val 9818"/>
              </a:avLst>
            </a:prstGeom>
            <a:grpFill/>
            <a:ln w="19050">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r>
                <a:rPr lang="en-US" sz="1100" dirty="0">
                  <a:solidFill>
                    <a:schemeClr val="tx1"/>
                  </a:solidFill>
                  <a:latin typeface="Helvetica Neue"/>
                  <a:cs typeface="Helvetica Neue"/>
                </a:rPr>
                <a:t>Security Group</a:t>
              </a:r>
            </a:p>
            <a:p>
              <a:pPr algn="ctr" fontAlgn="auto">
                <a:spcBef>
                  <a:spcPts val="0"/>
                </a:spcBef>
                <a:spcAft>
                  <a:spcPts val="0"/>
                </a:spcAft>
                <a:defRPr/>
              </a:pPr>
              <a:r>
                <a:rPr lang="en-US" sz="1100" dirty="0">
                  <a:solidFill>
                    <a:schemeClr val="tx1"/>
                  </a:solidFill>
                  <a:latin typeface="Helvetica Neue"/>
                  <a:cs typeface="Helvetica Neue"/>
                </a:rPr>
                <a:t>Region CIDR */27</a:t>
              </a:r>
            </a:p>
          </p:txBody>
        </p:sp>
      </p:grpSp>
      <p:grpSp>
        <p:nvGrpSpPr>
          <p:cNvPr id="15" name="Group 14">
            <a:extLst>
              <a:ext uri="{FF2B5EF4-FFF2-40B4-BE49-F238E27FC236}">
                <a16:creationId xmlns:a16="http://schemas.microsoft.com/office/drawing/2014/main" id="{5D8CEC15-FBD9-F94D-AB76-06602D0EBD98}"/>
              </a:ext>
            </a:extLst>
          </p:cNvPr>
          <p:cNvGrpSpPr/>
          <p:nvPr/>
        </p:nvGrpSpPr>
        <p:grpSpPr>
          <a:xfrm>
            <a:off x="5765791" y="3463656"/>
            <a:ext cx="1020442" cy="786262"/>
            <a:chOff x="5576451" y="4417994"/>
            <a:chExt cx="1020442" cy="786262"/>
          </a:xfrm>
        </p:grpSpPr>
        <p:pic>
          <p:nvPicPr>
            <p:cNvPr id="16" name="Picture 15">
              <a:extLst>
                <a:ext uri="{FF2B5EF4-FFF2-40B4-BE49-F238E27FC236}">
                  <a16:creationId xmlns:a16="http://schemas.microsoft.com/office/drawing/2014/main" id="{D6FC8964-CD14-4044-A0D9-42795EF8B30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809397" y="4417994"/>
              <a:ext cx="548640" cy="603504"/>
            </a:xfrm>
            <a:prstGeom prst="rect">
              <a:avLst/>
            </a:prstGeom>
          </p:spPr>
        </p:pic>
        <p:sp>
          <p:nvSpPr>
            <p:cNvPr id="17" name="TextBox 16">
              <a:extLst>
                <a:ext uri="{FF2B5EF4-FFF2-40B4-BE49-F238E27FC236}">
                  <a16:creationId xmlns:a16="http://schemas.microsoft.com/office/drawing/2014/main" id="{6E4DF06B-1B2B-A84C-9D11-AC0464532B18}"/>
                </a:ext>
              </a:extLst>
            </p:cNvPr>
            <p:cNvSpPr txBox="1"/>
            <p:nvPr/>
          </p:nvSpPr>
          <p:spPr>
            <a:xfrm>
              <a:off x="5576451" y="5048624"/>
              <a:ext cx="1020442" cy="155632"/>
            </a:xfrm>
            <a:prstGeom prst="rect">
              <a:avLst/>
            </a:prstGeom>
            <a:noFill/>
          </p:spPr>
          <p:txBody>
            <a:bodyPr wrap="square" lIns="0" tIns="0" rIns="0" bIns="0" rtlCol="0" anchor="t">
              <a:noAutofit/>
            </a:bodyPr>
            <a:lstStyle/>
            <a:p>
              <a:pPr algn="ctr"/>
              <a:r>
                <a:rPr lang="en-US" sz="1000" b="1" dirty="0"/>
                <a:t>Redshift Cluster</a:t>
              </a:r>
            </a:p>
          </p:txBody>
        </p:sp>
      </p:grpSp>
      <p:grpSp>
        <p:nvGrpSpPr>
          <p:cNvPr id="18" name="Group 17">
            <a:extLst>
              <a:ext uri="{FF2B5EF4-FFF2-40B4-BE49-F238E27FC236}">
                <a16:creationId xmlns:a16="http://schemas.microsoft.com/office/drawing/2014/main" id="{5826E76A-28D6-3A44-B07D-680C6B8588DB}"/>
              </a:ext>
            </a:extLst>
          </p:cNvPr>
          <p:cNvGrpSpPr/>
          <p:nvPr/>
        </p:nvGrpSpPr>
        <p:grpSpPr>
          <a:xfrm>
            <a:off x="3791074" y="1680764"/>
            <a:ext cx="640080" cy="844801"/>
            <a:chOff x="9951559" y="1557822"/>
            <a:chExt cx="640080" cy="844801"/>
          </a:xfrm>
        </p:grpSpPr>
        <p:sp>
          <p:nvSpPr>
            <p:cNvPr id="19" name="TextBox 18">
              <a:extLst>
                <a:ext uri="{FF2B5EF4-FFF2-40B4-BE49-F238E27FC236}">
                  <a16:creationId xmlns:a16="http://schemas.microsoft.com/office/drawing/2014/main" id="{94223A3B-098C-AF47-A0F3-64C49DBEBBE0}"/>
                </a:ext>
              </a:extLst>
            </p:cNvPr>
            <p:cNvSpPr txBox="1"/>
            <p:nvPr/>
          </p:nvSpPr>
          <p:spPr>
            <a:xfrm>
              <a:off x="9951559" y="2128303"/>
              <a:ext cx="640080" cy="274320"/>
            </a:xfrm>
            <a:prstGeom prst="rect">
              <a:avLst/>
            </a:prstGeom>
            <a:noFill/>
          </p:spPr>
          <p:txBody>
            <a:bodyPr wrap="square" lIns="0" tIns="0" rIns="0" bIns="0" rtlCol="0" anchor="t">
              <a:noAutofit/>
            </a:bodyPr>
            <a:lstStyle/>
            <a:p>
              <a:pPr algn="ctr"/>
              <a:r>
                <a:rPr lang="en-US" sz="1000" b="1" dirty="0"/>
                <a:t>Internet gateway</a:t>
              </a:r>
              <a:endParaRPr lang="en-US" b="1" dirty="0"/>
            </a:p>
          </p:txBody>
        </p:sp>
        <p:pic>
          <p:nvPicPr>
            <p:cNvPr id="20" name="Picture 19">
              <a:extLst>
                <a:ext uri="{FF2B5EF4-FFF2-40B4-BE49-F238E27FC236}">
                  <a16:creationId xmlns:a16="http://schemas.microsoft.com/office/drawing/2014/main" id="{EB7FAA57-70A6-B648-8947-64630E2FE7C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001364" y="1557822"/>
              <a:ext cx="538196" cy="564237"/>
            </a:xfrm>
            <a:prstGeom prst="rect">
              <a:avLst/>
            </a:prstGeom>
          </p:spPr>
        </p:pic>
      </p:grpSp>
      <p:cxnSp>
        <p:nvCxnSpPr>
          <p:cNvPr id="21" name="Straight Arrow Connector 44">
            <a:extLst>
              <a:ext uri="{FF2B5EF4-FFF2-40B4-BE49-F238E27FC236}">
                <a16:creationId xmlns:a16="http://schemas.microsoft.com/office/drawing/2014/main" id="{ADAD8B9E-41F0-6B43-AD63-5D35B03D43B7}"/>
              </a:ext>
            </a:extLst>
          </p:cNvPr>
          <p:cNvCxnSpPr>
            <a:cxnSpLocks/>
            <a:stCxn id="20" idx="3"/>
          </p:cNvCxnSpPr>
          <p:nvPr/>
        </p:nvCxnSpPr>
        <p:spPr>
          <a:xfrm>
            <a:off x="4379075" y="1962883"/>
            <a:ext cx="398156" cy="359677"/>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52" name="Group 51">
            <a:extLst>
              <a:ext uri="{FF2B5EF4-FFF2-40B4-BE49-F238E27FC236}">
                <a16:creationId xmlns:a16="http://schemas.microsoft.com/office/drawing/2014/main" id="{56C9B53E-ABA2-7E4D-872E-ED1C6F83138F}"/>
              </a:ext>
            </a:extLst>
          </p:cNvPr>
          <p:cNvGrpSpPr/>
          <p:nvPr/>
        </p:nvGrpSpPr>
        <p:grpSpPr>
          <a:xfrm>
            <a:off x="2376290" y="3080363"/>
            <a:ext cx="749248" cy="1013923"/>
            <a:chOff x="1349595" y="2992132"/>
            <a:chExt cx="749248" cy="1013923"/>
          </a:xfrm>
        </p:grpSpPr>
        <p:pic>
          <p:nvPicPr>
            <p:cNvPr id="31" name="Picture 30">
              <a:extLst>
                <a:ext uri="{FF2B5EF4-FFF2-40B4-BE49-F238E27FC236}">
                  <a16:creationId xmlns:a16="http://schemas.microsoft.com/office/drawing/2014/main" id="{DF5682D9-476E-2847-A9AC-15D44BF1A58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491040" y="2992132"/>
              <a:ext cx="467068" cy="493017"/>
            </a:xfrm>
            <a:prstGeom prst="rect">
              <a:avLst/>
            </a:prstGeom>
          </p:spPr>
        </p:pic>
        <p:sp>
          <p:nvSpPr>
            <p:cNvPr id="32" name="TextBox 31">
              <a:extLst>
                <a:ext uri="{FF2B5EF4-FFF2-40B4-BE49-F238E27FC236}">
                  <a16:creationId xmlns:a16="http://schemas.microsoft.com/office/drawing/2014/main" id="{85A08552-A3CB-174B-A308-E13E52BE08E7}"/>
                </a:ext>
              </a:extLst>
            </p:cNvPr>
            <p:cNvSpPr txBox="1"/>
            <p:nvPr/>
          </p:nvSpPr>
          <p:spPr>
            <a:xfrm>
              <a:off x="1349595" y="3526144"/>
              <a:ext cx="749248" cy="479911"/>
            </a:xfrm>
            <a:prstGeom prst="rect">
              <a:avLst/>
            </a:prstGeom>
            <a:noFill/>
          </p:spPr>
          <p:txBody>
            <a:bodyPr wrap="square" lIns="0" tIns="0" rIns="0" bIns="0" rtlCol="0" anchor="t">
              <a:noAutofit/>
            </a:bodyPr>
            <a:lstStyle/>
            <a:p>
              <a:pPr algn="ctr"/>
              <a:r>
                <a:rPr lang="en-US" sz="1000" b="1" spc="-50" dirty="0"/>
                <a:t>Amazon Kinesis Firehose</a:t>
              </a:r>
              <a:endParaRPr lang="en-US" b="1" spc="-50" dirty="0"/>
            </a:p>
          </p:txBody>
        </p:sp>
      </p:grpSp>
      <p:grpSp>
        <p:nvGrpSpPr>
          <p:cNvPr id="39" name="Group 38">
            <a:extLst>
              <a:ext uri="{FF2B5EF4-FFF2-40B4-BE49-F238E27FC236}">
                <a16:creationId xmlns:a16="http://schemas.microsoft.com/office/drawing/2014/main" id="{788EDC9B-7420-474E-800C-E7CCCECBE001}"/>
              </a:ext>
            </a:extLst>
          </p:cNvPr>
          <p:cNvGrpSpPr/>
          <p:nvPr/>
        </p:nvGrpSpPr>
        <p:grpSpPr>
          <a:xfrm>
            <a:off x="2385154" y="5204812"/>
            <a:ext cx="731520" cy="806494"/>
            <a:chOff x="1200055" y="4781670"/>
            <a:chExt cx="731520" cy="806494"/>
          </a:xfrm>
        </p:grpSpPr>
        <p:pic>
          <p:nvPicPr>
            <p:cNvPr id="33" name="Picture 32">
              <a:extLst>
                <a:ext uri="{FF2B5EF4-FFF2-40B4-BE49-F238E27FC236}">
                  <a16:creationId xmlns:a16="http://schemas.microsoft.com/office/drawing/2014/main" id="{7DBFD2B5-E88C-8F44-BE59-FE680F00E38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303614" y="4781670"/>
              <a:ext cx="521367" cy="625640"/>
            </a:xfrm>
            <a:prstGeom prst="rect">
              <a:avLst/>
            </a:prstGeom>
          </p:spPr>
        </p:pic>
        <p:sp>
          <p:nvSpPr>
            <p:cNvPr id="34" name="TextBox 33">
              <a:extLst>
                <a:ext uri="{FF2B5EF4-FFF2-40B4-BE49-F238E27FC236}">
                  <a16:creationId xmlns:a16="http://schemas.microsoft.com/office/drawing/2014/main" id="{C4EC88E9-4B52-384C-B2C3-4C3E594A90BB}"/>
                </a:ext>
              </a:extLst>
            </p:cNvPr>
            <p:cNvSpPr txBox="1"/>
            <p:nvPr/>
          </p:nvSpPr>
          <p:spPr>
            <a:xfrm>
              <a:off x="1200055" y="5432532"/>
              <a:ext cx="731520" cy="155632"/>
            </a:xfrm>
            <a:prstGeom prst="rect">
              <a:avLst/>
            </a:prstGeom>
            <a:noFill/>
          </p:spPr>
          <p:txBody>
            <a:bodyPr wrap="square" lIns="0" tIns="0" rIns="0" bIns="0" rtlCol="0" anchor="t">
              <a:noAutofit/>
            </a:bodyPr>
            <a:lstStyle/>
            <a:p>
              <a:pPr algn="ctr"/>
              <a:r>
                <a:rPr lang="en-US" sz="1000" b="1" dirty="0"/>
                <a:t>Amazon</a:t>
              </a:r>
              <a:br>
                <a:rPr lang="en-US" sz="1000" b="1" dirty="0"/>
              </a:br>
              <a:r>
                <a:rPr lang="en-US" sz="1000" b="1" dirty="0"/>
                <a:t>S3</a:t>
              </a:r>
              <a:endParaRPr lang="en-US" b="1" dirty="0"/>
            </a:p>
          </p:txBody>
        </p:sp>
      </p:grpSp>
      <p:cxnSp>
        <p:nvCxnSpPr>
          <p:cNvPr id="35" name="Straight Arrow Connector 44">
            <a:extLst>
              <a:ext uri="{FF2B5EF4-FFF2-40B4-BE49-F238E27FC236}">
                <a16:creationId xmlns:a16="http://schemas.microsoft.com/office/drawing/2014/main" id="{43396A9C-2DA1-DB4F-A73B-6459E543FBED}"/>
              </a:ext>
            </a:extLst>
          </p:cNvPr>
          <p:cNvCxnSpPr>
            <a:cxnSpLocks/>
            <a:stCxn id="31" idx="0"/>
            <a:endCxn id="20" idx="1"/>
          </p:cNvCxnSpPr>
          <p:nvPr/>
        </p:nvCxnSpPr>
        <p:spPr>
          <a:xfrm rot="5400000" flipH="1" flipV="1">
            <a:off x="2737334" y="1976818"/>
            <a:ext cx="1117480" cy="1089610"/>
          </a:xfrm>
          <a:prstGeom prst="bentConnector2">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44">
            <a:extLst>
              <a:ext uri="{FF2B5EF4-FFF2-40B4-BE49-F238E27FC236}">
                <a16:creationId xmlns:a16="http://schemas.microsoft.com/office/drawing/2014/main" id="{6ADAFB63-7204-E94F-8B7D-DA4293C62E23}"/>
              </a:ext>
            </a:extLst>
          </p:cNvPr>
          <p:cNvCxnSpPr>
            <a:cxnSpLocks/>
            <a:stCxn id="32" idx="2"/>
            <a:endCxn id="33" idx="0"/>
          </p:cNvCxnSpPr>
          <p:nvPr/>
        </p:nvCxnSpPr>
        <p:spPr>
          <a:xfrm rot="5400000">
            <a:off x="2194893" y="4648791"/>
            <a:ext cx="1110526" cy="1517"/>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4">
            <a:extLst>
              <a:ext uri="{FF2B5EF4-FFF2-40B4-BE49-F238E27FC236}">
                <a16:creationId xmlns:a16="http://schemas.microsoft.com/office/drawing/2014/main" id="{0398E41E-8760-0B48-B6E2-83F84A2F1800}"/>
              </a:ext>
            </a:extLst>
          </p:cNvPr>
          <p:cNvCxnSpPr>
            <a:cxnSpLocks/>
            <a:endCxn id="33" idx="3"/>
          </p:cNvCxnSpPr>
          <p:nvPr/>
        </p:nvCxnSpPr>
        <p:spPr>
          <a:xfrm rot="10800000" flipV="1">
            <a:off x="3010081" y="3775294"/>
            <a:ext cx="2988663" cy="1742338"/>
          </a:xfrm>
          <a:prstGeom prst="bentConnector3">
            <a:avLst>
              <a:gd name="adj1" fmla="val 88804"/>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4" name="Right Arrow Callout 53">
            <a:extLst>
              <a:ext uri="{FF2B5EF4-FFF2-40B4-BE49-F238E27FC236}">
                <a16:creationId xmlns:a16="http://schemas.microsoft.com/office/drawing/2014/main" id="{F39350AF-E6A1-2542-801A-A2018D9DE8B9}"/>
              </a:ext>
            </a:extLst>
          </p:cNvPr>
          <p:cNvSpPr/>
          <p:nvPr/>
        </p:nvSpPr>
        <p:spPr>
          <a:xfrm>
            <a:off x="2250318" y="3068009"/>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3</a:t>
            </a:r>
          </a:p>
        </p:txBody>
      </p:sp>
      <p:sp>
        <p:nvSpPr>
          <p:cNvPr id="55" name="Down Arrow Callout 54">
            <a:extLst>
              <a:ext uri="{FF2B5EF4-FFF2-40B4-BE49-F238E27FC236}">
                <a16:creationId xmlns:a16="http://schemas.microsoft.com/office/drawing/2014/main" id="{5C202577-3D2D-6D42-9802-8C04947CD267}"/>
              </a:ext>
            </a:extLst>
          </p:cNvPr>
          <p:cNvSpPr/>
          <p:nvPr/>
        </p:nvSpPr>
        <p:spPr>
          <a:xfrm>
            <a:off x="4090205" y="3533075"/>
            <a:ext cx="140400" cy="172800"/>
          </a:xfrm>
          <a:prstGeom prst="down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5</a:t>
            </a:r>
          </a:p>
        </p:txBody>
      </p:sp>
      <p:sp>
        <p:nvSpPr>
          <p:cNvPr id="56" name="Left Arrow Callout 55">
            <a:extLst>
              <a:ext uri="{FF2B5EF4-FFF2-40B4-BE49-F238E27FC236}">
                <a16:creationId xmlns:a16="http://schemas.microsoft.com/office/drawing/2014/main" id="{4A2C3C05-FEC8-3C4D-85A2-BE4E0842CE61}"/>
              </a:ext>
            </a:extLst>
          </p:cNvPr>
          <p:cNvSpPr/>
          <p:nvPr/>
        </p:nvSpPr>
        <p:spPr>
          <a:xfrm>
            <a:off x="5998737" y="2068780"/>
            <a:ext cx="172800" cy="140400"/>
          </a:xfrm>
          <a:prstGeom prst="lef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1</a:t>
            </a:r>
          </a:p>
        </p:txBody>
      </p:sp>
      <p:sp>
        <p:nvSpPr>
          <p:cNvPr id="60" name="Left Arrow Callout 59">
            <a:extLst>
              <a:ext uri="{FF2B5EF4-FFF2-40B4-BE49-F238E27FC236}">
                <a16:creationId xmlns:a16="http://schemas.microsoft.com/office/drawing/2014/main" id="{6B4C20FC-FD3E-114D-8F9E-65C37E630DF5}"/>
              </a:ext>
            </a:extLst>
          </p:cNvPr>
          <p:cNvSpPr/>
          <p:nvPr/>
        </p:nvSpPr>
        <p:spPr>
          <a:xfrm>
            <a:off x="6941891" y="4576263"/>
            <a:ext cx="172800" cy="140400"/>
          </a:xfrm>
          <a:prstGeom prst="lef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2</a:t>
            </a:r>
          </a:p>
        </p:txBody>
      </p:sp>
      <p:sp>
        <p:nvSpPr>
          <p:cNvPr id="61" name="Right Arrow Callout 60">
            <a:extLst>
              <a:ext uri="{FF2B5EF4-FFF2-40B4-BE49-F238E27FC236}">
                <a16:creationId xmlns:a16="http://schemas.microsoft.com/office/drawing/2014/main" id="{0A37CE06-5B56-6B47-94C0-E39895606A6E}"/>
              </a:ext>
            </a:extLst>
          </p:cNvPr>
          <p:cNvSpPr/>
          <p:nvPr/>
        </p:nvSpPr>
        <p:spPr>
          <a:xfrm>
            <a:off x="2177490" y="5459433"/>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4</a:t>
            </a:r>
          </a:p>
        </p:txBody>
      </p:sp>
      <p:pic>
        <p:nvPicPr>
          <p:cNvPr id="62" name="Picture 61">
            <a:extLst>
              <a:ext uri="{FF2B5EF4-FFF2-40B4-BE49-F238E27FC236}">
                <a16:creationId xmlns:a16="http://schemas.microsoft.com/office/drawing/2014/main" id="{8840335B-BBC5-994E-A423-58AFB54F211C}"/>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79346" y="2779025"/>
            <a:ext cx="529721" cy="731520"/>
          </a:xfrm>
          <a:prstGeom prst="rect">
            <a:avLst/>
          </a:prstGeom>
        </p:spPr>
      </p:pic>
      <p:sp>
        <p:nvSpPr>
          <p:cNvPr id="63" name="TextBox 62">
            <a:extLst>
              <a:ext uri="{FF2B5EF4-FFF2-40B4-BE49-F238E27FC236}">
                <a16:creationId xmlns:a16="http://schemas.microsoft.com/office/drawing/2014/main" id="{C0EC2794-A306-1F4C-BB08-B1608ADD6EA2}"/>
              </a:ext>
            </a:extLst>
          </p:cNvPr>
          <p:cNvSpPr txBox="1"/>
          <p:nvPr/>
        </p:nvSpPr>
        <p:spPr>
          <a:xfrm>
            <a:off x="344831" y="3532316"/>
            <a:ext cx="798750" cy="301289"/>
          </a:xfrm>
          <a:prstGeom prst="rect">
            <a:avLst/>
          </a:prstGeom>
          <a:noFill/>
        </p:spPr>
        <p:txBody>
          <a:bodyPr wrap="square" lIns="0" tIns="0" rIns="0" bIns="0" rtlCol="0" anchor="t">
            <a:noAutofit/>
          </a:bodyPr>
          <a:lstStyle/>
          <a:p>
            <a:pPr algn="ctr"/>
            <a:r>
              <a:rPr lang="en-US" sz="1000" b="1" dirty="0"/>
              <a:t>On Premises Server</a:t>
            </a:r>
            <a:endParaRPr lang="en-US" b="1" dirty="0"/>
          </a:p>
        </p:txBody>
      </p:sp>
      <p:pic>
        <p:nvPicPr>
          <p:cNvPr id="64" name="Picture 63">
            <a:extLst>
              <a:ext uri="{FF2B5EF4-FFF2-40B4-BE49-F238E27FC236}">
                <a16:creationId xmlns:a16="http://schemas.microsoft.com/office/drawing/2014/main" id="{BCDA2A34-5C10-D843-9325-7612569B135D}"/>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60813" y="4017895"/>
            <a:ext cx="544781" cy="575047"/>
          </a:xfrm>
          <a:prstGeom prst="rect">
            <a:avLst/>
          </a:prstGeom>
        </p:spPr>
      </p:pic>
      <p:sp>
        <p:nvSpPr>
          <p:cNvPr id="65" name="TextBox 64">
            <a:extLst>
              <a:ext uri="{FF2B5EF4-FFF2-40B4-BE49-F238E27FC236}">
                <a16:creationId xmlns:a16="http://schemas.microsoft.com/office/drawing/2014/main" id="{AD4EFDE2-0FEE-7E4E-9C26-33F92F3592E2}"/>
              </a:ext>
            </a:extLst>
          </p:cNvPr>
          <p:cNvSpPr txBox="1"/>
          <p:nvPr/>
        </p:nvSpPr>
        <p:spPr>
          <a:xfrm>
            <a:off x="328442" y="4653311"/>
            <a:ext cx="798750" cy="301289"/>
          </a:xfrm>
          <a:prstGeom prst="rect">
            <a:avLst/>
          </a:prstGeom>
          <a:noFill/>
        </p:spPr>
        <p:txBody>
          <a:bodyPr wrap="square" lIns="0" tIns="0" rIns="0" bIns="0" rtlCol="0" anchor="t">
            <a:noAutofit/>
          </a:bodyPr>
          <a:lstStyle/>
          <a:p>
            <a:pPr algn="ctr"/>
            <a:r>
              <a:rPr lang="en-US" sz="1000" b="1" dirty="0"/>
              <a:t>EC2 Instance</a:t>
            </a:r>
            <a:endParaRPr lang="en-US" b="1" dirty="0"/>
          </a:p>
        </p:txBody>
      </p:sp>
      <p:grpSp>
        <p:nvGrpSpPr>
          <p:cNvPr id="68" name="Group 67">
            <a:extLst>
              <a:ext uri="{FF2B5EF4-FFF2-40B4-BE49-F238E27FC236}">
                <a16:creationId xmlns:a16="http://schemas.microsoft.com/office/drawing/2014/main" id="{B3E52317-4357-0C47-9306-8983B669585B}"/>
              </a:ext>
            </a:extLst>
          </p:cNvPr>
          <p:cNvGrpSpPr/>
          <p:nvPr/>
        </p:nvGrpSpPr>
        <p:grpSpPr>
          <a:xfrm>
            <a:off x="880291" y="2658310"/>
            <a:ext cx="957832" cy="307041"/>
            <a:chOff x="1151706" y="1262579"/>
            <a:chExt cx="957832" cy="307041"/>
          </a:xfrm>
        </p:grpSpPr>
        <p:pic>
          <p:nvPicPr>
            <p:cNvPr id="66" name="Picture 65">
              <a:extLst>
                <a:ext uri="{FF2B5EF4-FFF2-40B4-BE49-F238E27FC236}">
                  <a16:creationId xmlns:a16="http://schemas.microsoft.com/office/drawing/2014/main" id="{8E54B16F-9827-DA45-8C56-5ADA39ACD916}"/>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151706" y="1262579"/>
              <a:ext cx="255868" cy="307041"/>
            </a:xfrm>
            <a:prstGeom prst="rect">
              <a:avLst/>
            </a:prstGeom>
          </p:spPr>
        </p:pic>
        <p:sp>
          <p:nvSpPr>
            <p:cNvPr id="67" name="TextBox 66">
              <a:extLst>
                <a:ext uri="{FF2B5EF4-FFF2-40B4-BE49-F238E27FC236}">
                  <a16:creationId xmlns:a16="http://schemas.microsoft.com/office/drawing/2014/main" id="{04B58AC1-01E9-0A4C-A6B8-8C46E72462CD}"/>
                </a:ext>
              </a:extLst>
            </p:cNvPr>
            <p:cNvSpPr txBox="1"/>
            <p:nvPr/>
          </p:nvSpPr>
          <p:spPr>
            <a:xfrm>
              <a:off x="1424592" y="1326455"/>
              <a:ext cx="684946" cy="188379"/>
            </a:xfrm>
            <a:prstGeom prst="rect">
              <a:avLst/>
            </a:prstGeom>
            <a:noFill/>
          </p:spPr>
          <p:txBody>
            <a:bodyPr wrap="square" lIns="0" tIns="0" rIns="0" bIns="0" rtlCol="0" anchor="ctr">
              <a:noAutofit/>
            </a:bodyPr>
            <a:lstStyle/>
            <a:p>
              <a:r>
                <a:rPr lang="en-US" sz="800" dirty="0"/>
                <a:t>Kinesis Agent</a:t>
              </a:r>
              <a:endParaRPr lang="en-US" sz="1400" dirty="0"/>
            </a:p>
          </p:txBody>
        </p:sp>
      </p:grpSp>
      <p:grpSp>
        <p:nvGrpSpPr>
          <p:cNvPr id="70" name="Group 69">
            <a:extLst>
              <a:ext uri="{FF2B5EF4-FFF2-40B4-BE49-F238E27FC236}">
                <a16:creationId xmlns:a16="http://schemas.microsoft.com/office/drawing/2014/main" id="{436A531C-7755-DF4F-99ED-E7B7881219A0}"/>
              </a:ext>
            </a:extLst>
          </p:cNvPr>
          <p:cNvGrpSpPr/>
          <p:nvPr/>
        </p:nvGrpSpPr>
        <p:grpSpPr>
          <a:xfrm>
            <a:off x="880291" y="3911131"/>
            <a:ext cx="957832" cy="307041"/>
            <a:chOff x="1151706" y="1262579"/>
            <a:chExt cx="957832" cy="307041"/>
          </a:xfrm>
        </p:grpSpPr>
        <p:pic>
          <p:nvPicPr>
            <p:cNvPr id="71" name="Picture 70">
              <a:extLst>
                <a:ext uri="{FF2B5EF4-FFF2-40B4-BE49-F238E27FC236}">
                  <a16:creationId xmlns:a16="http://schemas.microsoft.com/office/drawing/2014/main" id="{5704E39B-8882-DA4A-A9F4-30A469BD984E}"/>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151706" y="1262579"/>
              <a:ext cx="255868" cy="307041"/>
            </a:xfrm>
            <a:prstGeom prst="rect">
              <a:avLst/>
            </a:prstGeom>
          </p:spPr>
        </p:pic>
        <p:sp>
          <p:nvSpPr>
            <p:cNvPr id="72" name="TextBox 71">
              <a:extLst>
                <a:ext uri="{FF2B5EF4-FFF2-40B4-BE49-F238E27FC236}">
                  <a16:creationId xmlns:a16="http://schemas.microsoft.com/office/drawing/2014/main" id="{43F2E15D-3EB1-F64D-BB43-F5A4E5DDF834}"/>
                </a:ext>
              </a:extLst>
            </p:cNvPr>
            <p:cNvSpPr txBox="1"/>
            <p:nvPr/>
          </p:nvSpPr>
          <p:spPr>
            <a:xfrm>
              <a:off x="1424592" y="1326455"/>
              <a:ext cx="684946" cy="188379"/>
            </a:xfrm>
            <a:prstGeom prst="rect">
              <a:avLst/>
            </a:prstGeom>
            <a:noFill/>
          </p:spPr>
          <p:txBody>
            <a:bodyPr wrap="square" lIns="0" tIns="0" rIns="0" bIns="0" rtlCol="0" anchor="ctr">
              <a:noAutofit/>
            </a:bodyPr>
            <a:lstStyle/>
            <a:p>
              <a:r>
                <a:rPr lang="en-US" sz="800" dirty="0"/>
                <a:t>Kinesis Agent</a:t>
              </a:r>
              <a:endParaRPr lang="en-US" sz="1400" dirty="0"/>
            </a:p>
          </p:txBody>
        </p:sp>
      </p:grpSp>
      <p:cxnSp>
        <p:nvCxnSpPr>
          <p:cNvPr id="73" name="Straight Arrow Connector 44">
            <a:extLst>
              <a:ext uri="{FF2B5EF4-FFF2-40B4-BE49-F238E27FC236}">
                <a16:creationId xmlns:a16="http://schemas.microsoft.com/office/drawing/2014/main" id="{5CEC24A0-256E-794C-B91F-9C5214877129}"/>
              </a:ext>
            </a:extLst>
          </p:cNvPr>
          <p:cNvCxnSpPr>
            <a:cxnSpLocks/>
            <a:stCxn id="72" idx="3"/>
            <a:endCxn id="31" idx="1"/>
          </p:cNvCxnSpPr>
          <p:nvPr/>
        </p:nvCxnSpPr>
        <p:spPr>
          <a:xfrm flipV="1">
            <a:off x="1838123" y="3326872"/>
            <a:ext cx="679612" cy="742325"/>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44">
            <a:extLst>
              <a:ext uri="{FF2B5EF4-FFF2-40B4-BE49-F238E27FC236}">
                <a16:creationId xmlns:a16="http://schemas.microsoft.com/office/drawing/2014/main" id="{DD94674C-A190-5C46-B7ED-290DAD133C01}"/>
              </a:ext>
            </a:extLst>
          </p:cNvPr>
          <p:cNvCxnSpPr>
            <a:cxnSpLocks/>
            <a:stCxn id="67" idx="3"/>
            <a:endCxn id="31" idx="1"/>
          </p:cNvCxnSpPr>
          <p:nvPr/>
        </p:nvCxnSpPr>
        <p:spPr>
          <a:xfrm>
            <a:off x="1838123" y="2816376"/>
            <a:ext cx="679612" cy="510496"/>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2" name="Left-Right Arrow Callout 81">
            <a:extLst>
              <a:ext uri="{FF2B5EF4-FFF2-40B4-BE49-F238E27FC236}">
                <a16:creationId xmlns:a16="http://schemas.microsoft.com/office/drawing/2014/main" id="{6FD0F92B-BC8C-E54D-8482-2C3772C71E78}"/>
              </a:ext>
            </a:extLst>
          </p:cNvPr>
          <p:cNvSpPr/>
          <p:nvPr/>
        </p:nvSpPr>
        <p:spPr>
          <a:xfrm rot="5400000">
            <a:off x="1373163" y="3375716"/>
            <a:ext cx="172800" cy="140400"/>
          </a:xfrm>
          <a:prstGeom prst="lef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GB" sz="800" dirty="0"/>
              <a:t>6</a:t>
            </a:r>
          </a:p>
        </p:txBody>
      </p:sp>
    </p:spTree>
    <p:extLst>
      <p:ext uri="{BB962C8B-B14F-4D97-AF65-F5344CB8AC3E}">
        <p14:creationId xmlns:p14="http://schemas.microsoft.com/office/powerpoint/2010/main" val="3100467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ight Arrow Callout 2">
            <a:extLst>
              <a:ext uri="{FF2B5EF4-FFF2-40B4-BE49-F238E27FC236}">
                <a16:creationId xmlns:a16="http://schemas.microsoft.com/office/drawing/2014/main" id="{7FABC7DB-9EF0-B04D-875D-B76E93276E8F}"/>
              </a:ext>
            </a:extLst>
          </p:cNvPr>
          <p:cNvSpPr/>
          <p:nvPr/>
        </p:nvSpPr>
        <p:spPr>
          <a:xfrm>
            <a:off x="366271" y="5506104"/>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1</a:t>
            </a:r>
          </a:p>
        </p:txBody>
      </p:sp>
      <p:sp>
        <p:nvSpPr>
          <p:cNvPr id="4" name="Down Arrow Callout 3">
            <a:extLst>
              <a:ext uri="{FF2B5EF4-FFF2-40B4-BE49-F238E27FC236}">
                <a16:creationId xmlns:a16="http://schemas.microsoft.com/office/drawing/2014/main" id="{199C7277-44E0-3641-B87F-B069D3467633}"/>
              </a:ext>
            </a:extLst>
          </p:cNvPr>
          <p:cNvSpPr/>
          <p:nvPr/>
        </p:nvSpPr>
        <p:spPr>
          <a:xfrm>
            <a:off x="704645" y="5309406"/>
            <a:ext cx="140400" cy="172800"/>
          </a:xfrm>
          <a:prstGeom prst="down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2</a:t>
            </a:r>
          </a:p>
        </p:txBody>
      </p:sp>
      <p:sp>
        <p:nvSpPr>
          <p:cNvPr id="5" name="Left Arrow Callout 4">
            <a:extLst>
              <a:ext uri="{FF2B5EF4-FFF2-40B4-BE49-F238E27FC236}">
                <a16:creationId xmlns:a16="http://schemas.microsoft.com/office/drawing/2014/main" id="{6B7D656E-4F7D-E544-A545-ECB48FE4E086}"/>
              </a:ext>
            </a:extLst>
          </p:cNvPr>
          <p:cNvSpPr/>
          <p:nvPr/>
        </p:nvSpPr>
        <p:spPr>
          <a:xfrm>
            <a:off x="1104556" y="5292978"/>
            <a:ext cx="172800" cy="140400"/>
          </a:xfrm>
          <a:prstGeom prst="lef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3</a:t>
            </a:r>
          </a:p>
        </p:txBody>
      </p:sp>
      <p:sp>
        <p:nvSpPr>
          <p:cNvPr id="6" name="Up Arrow Callout 5">
            <a:extLst>
              <a:ext uri="{FF2B5EF4-FFF2-40B4-BE49-F238E27FC236}">
                <a16:creationId xmlns:a16="http://schemas.microsoft.com/office/drawing/2014/main" id="{963E2D38-707D-0B45-B839-566D65E12DDA}"/>
              </a:ext>
            </a:extLst>
          </p:cNvPr>
          <p:cNvSpPr/>
          <p:nvPr/>
        </p:nvSpPr>
        <p:spPr>
          <a:xfrm>
            <a:off x="913483" y="5832474"/>
            <a:ext cx="140400" cy="172800"/>
          </a:xfrm>
          <a:prstGeom prst="up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4</a:t>
            </a:r>
          </a:p>
        </p:txBody>
      </p:sp>
      <p:sp>
        <p:nvSpPr>
          <p:cNvPr id="7" name="Left-Right Arrow Callout 6">
            <a:extLst>
              <a:ext uri="{FF2B5EF4-FFF2-40B4-BE49-F238E27FC236}">
                <a16:creationId xmlns:a16="http://schemas.microsoft.com/office/drawing/2014/main" id="{E220EA86-1062-204F-B9DB-7307D7B8DDE6}"/>
              </a:ext>
            </a:extLst>
          </p:cNvPr>
          <p:cNvSpPr/>
          <p:nvPr/>
        </p:nvSpPr>
        <p:spPr>
          <a:xfrm>
            <a:off x="1277356" y="5647473"/>
            <a:ext cx="172800" cy="140400"/>
          </a:xfrm>
          <a:prstGeom prst="lef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5</a:t>
            </a:r>
          </a:p>
        </p:txBody>
      </p:sp>
      <p:sp>
        <p:nvSpPr>
          <p:cNvPr id="8" name="Left-Right Arrow Callout 7">
            <a:extLst>
              <a:ext uri="{FF2B5EF4-FFF2-40B4-BE49-F238E27FC236}">
                <a16:creationId xmlns:a16="http://schemas.microsoft.com/office/drawing/2014/main" id="{837E944F-24D6-AF48-B759-B3EF617CAF38}"/>
              </a:ext>
            </a:extLst>
          </p:cNvPr>
          <p:cNvSpPr/>
          <p:nvPr/>
        </p:nvSpPr>
        <p:spPr>
          <a:xfrm rot="5400000">
            <a:off x="1582758" y="5935074"/>
            <a:ext cx="172800" cy="140400"/>
          </a:xfrm>
          <a:prstGeom prst="lef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GB" sz="800" dirty="0"/>
              <a:t>5</a:t>
            </a:r>
          </a:p>
        </p:txBody>
      </p:sp>
    </p:spTree>
    <p:extLst>
      <p:ext uri="{BB962C8B-B14F-4D97-AF65-F5344CB8AC3E}">
        <p14:creationId xmlns:p14="http://schemas.microsoft.com/office/powerpoint/2010/main" val="2629236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DAB3-A1A2-234D-B2C8-4E026D27C2AA}"/>
              </a:ext>
            </a:extLst>
          </p:cNvPr>
          <p:cNvSpPr>
            <a:spLocks noGrp="1"/>
          </p:cNvSpPr>
          <p:nvPr>
            <p:ph type="title"/>
          </p:nvPr>
        </p:nvSpPr>
        <p:spPr/>
        <p:txBody>
          <a:bodyPr/>
          <a:lstStyle/>
          <a:p>
            <a:r>
              <a:rPr lang="en-GB" dirty="0"/>
              <a:t>Star Schema</a:t>
            </a:r>
          </a:p>
        </p:txBody>
      </p:sp>
      <p:grpSp>
        <p:nvGrpSpPr>
          <p:cNvPr id="8" name="Group 7">
            <a:extLst>
              <a:ext uri="{FF2B5EF4-FFF2-40B4-BE49-F238E27FC236}">
                <a16:creationId xmlns:a16="http://schemas.microsoft.com/office/drawing/2014/main" id="{3BC003E0-7A53-A646-A43D-9742E8C85648}"/>
              </a:ext>
            </a:extLst>
          </p:cNvPr>
          <p:cNvGrpSpPr/>
          <p:nvPr/>
        </p:nvGrpSpPr>
        <p:grpSpPr>
          <a:xfrm>
            <a:off x="3262913" y="1986792"/>
            <a:ext cx="7023383" cy="3233967"/>
            <a:chOff x="4539727" y="2194560"/>
            <a:chExt cx="2872292" cy="2506532"/>
          </a:xfrm>
        </p:grpSpPr>
        <p:sp>
          <p:nvSpPr>
            <p:cNvPr id="6" name="Rectangle 5">
              <a:extLst>
                <a:ext uri="{FF2B5EF4-FFF2-40B4-BE49-F238E27FC236}">
                  <a16:creationId xmlns:a16="http://schemas.microsoft.com/office/drawing/2014/main" id="{5DFFC505-8B2F-E549-B230-88F0EAB00FA3}"/>
                </a:ext>
              </a:extLst>
            </p:cNvPr>
            <p:cNvSpPr/>
            <p:nvPr/>
          </p:nvSpPr>
          <p:spPr>
            <a:xfrm>
              <a:off x="4539727" y="2194560"/>
              <a:ext cx="2872292" cy="2506532"/>
            </a:xfrm>
            <a:prstGeom prst="rect">
              <a:avLst/>
            </a:prstGeom>
            <a:solidFill>
              <a:schemeClr val="accent6">
                <a:lumMod val="5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b"/>
            <a:lstStyle/>
            <a:p>
              <a:r>
                <a:rPr lang="en-GB" dirty="0"/>
                <a:t>DISTSTYLE EVEN</a:t>
              </a:r>
            </a:p>
          </p:txBody>
        </p:sp>
        <p:sp>
          <p:nvSpPr>
            <p:cNvPr id="7" name="Rectangle 6">
              <a:extLst>
                <a:ext uri="{FF2B5EF4-FFF2-40B4-BE49-F238E27FC236}">
                  <a16:creationId xmlns:a16="http://schemas.microsoft.com/office/drawing/2014/main" id="{50DAF48F-41D8-E94B-9383-D193451EA48E}"/>
                </a:ext>
              </a:extLst>
            </p:cNvPr>
            <p:cNvSpPr/>
            <p:nvPr/>
          </p:nvSpPr>
          <p:spPr>
            <a:xfrm>
              <a:off x="4539727" y="2194560"/>
              <a:ext cx="2872292" cy="398033"/>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Fact Table</a:t>
              </a:r>
            </a:p>
          </p:txBody>
        </p:sp>
      </p:grpSp>
      <p:grpSp>
        <p:nvGrpSpPr>
          <p:cNvPr id="9" name="Group 8">
            <a:extLst>
              <a:ext uri="{FF2B5EF4-FFF2-40B4-BE49-F238E27FC236}">
                <a16:creationId xmlns:a16="http://schemas.microsoft.com/office/drawing/2014/main" id="{FE65EA3C-43C1-7546-A926-47678863D9D5}"/>
              </a:ext>
            </a:extLst>
          </p:cNvPr>
          <p:cNvGrpSpPr/>
          <p:nvPr/>
        </p:nvGrpSpPr>
        <p:grpSpPr>
          <a:xfrm>
            <a:off x="9766004" y="237315"/>
            <a:ext cx="1974891" cy="1330076"/>
            <a:chOff x="4539727" y="2194560"/>
            <a:chExt cx="2872292" cy="2506532"/>
          </a:xfrm>
        </p:grpSpPr>
        <p:sp>
          <p:nvSpPr>
            <p:cNvPr id="10" name="Rectangle 9">
              <a:extLst>
                <a:ext uri="{FF2B5EF4-FFF2-40B4-BE49-F238E27FC236}">
                  <a16:creationId xmlns:a16="http://schemas.microsoft.com/office/drawing/2014/main" id="{D3B0CD7F-4BDE-3C41-A1E2-10F19EAB3F2F}"/>
                </a:ext>
              </a:extLst>
            </p:cNvPr>
            <p:cNvSpPr/>
            <p:nvPr/>
          </p:nvSpPr>
          <p:spPr>
            <a:xfrm>
              <a:off x="4539727" y="2194560"/>
              <a:ext cx="2872292" cy="2506532"/>
            </a:xfrm>
            <a:prstGeom prst="rect">
              <a:avLst/>
            </a:prstGeom>
            <a:solidFill>
              <a:schemeClr val="accent2"/>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b"/>
            <a:lstStyle/>
            <a:p>
              <a:r>
                <a:rPr lang="en-GB" sz="1200" dirty="0"/>
                <a:t>DISTSTYLE ALL</a:t>
              </a:r>
            </a:p>
          </p:txBody>
        </p:sp>
        <p:sp>
          <p:nvSpPr>
            <p:cNvPr id="11" name="Rectangle 10">
              <a:extLst>
                <a:ext uri="{FF2B5EF4-FFF2-40B4-BE49-F238E27FC236}">
                  <a16:creationId xmlns:a16="http://schemas.microsoft.com/office/drawing/2014/main" id="{19377F73-5B8C-A04C-8A52-7B3F1A62F48E}"/>
                </a:ext>
              </a:extLst>
            </p:cNvPr>
            <p:cNvSpPr/>
            <p:nvPr/>
          </p:nvSpPr>
          <p:spPr>
            <a:xfrm>
              <a:off x="4539727" y="2194560"/>
              <a:ext cx="2872292" cy="398033"/>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Small Dimension Table</a:t>
              </a:r>
            </a:p>
          </p:txBody>
        </p:sp>
      </p:grpSp>
      <p:grpSp>
        <p:nvGrpSpPr>
          <p:cNvPr id="12" name="Group 11">
            <a:extLst>
              <a:ext uri="{FF2B5EF4-FFF2-40B4-BE49-F238E27FC236}">
                <a16:creationId xmlns:a16="http://schemas.microsoft.com/office/drawing/2014/main" id="{BDAE0125-2BC8-4141-B4EF-4E7B3780DF36}"/>
              </a:ext>
            </a:extLst>
          </p:cNvPr>
          <p:cNvGrpSpPr/>
          <p:nvPr/>
        </p:nvGrpSpPr>
        <p:grpSpPr>
          <a:xfrm>
            <a:off x="666066" y="1561097"/>
            <a:ext cx="2100283" cy="4084201"/>
            <a:chOff x="4539727" y="2194560"/>
            <a:chExt cx="2872292" cy="2506532"/>
          </a:xfrm>
        </p:grpSpPr>
        <p:sp>
          <p:nvSpPr>
            <p:cNvPr id="13" name="Rectangle 12">
              <a:extLst>
                <a:ext uri="{FF2B5EF4-FFF2-40B4-BE49-F238E27FC236}">
                  <a16:creationId xmlns:a16="http://schemas.microsoft.com/office/drawing/2014/main" id="{75F6E492-F350-1C44-A51E-4FD804A7B7F5}"/>
                </a:ext>
              </a:extLst>
            </p:cNvPr>
            <p:cNvSpPr/>
            <p:nvPr/>
          </p:nvSpPr>
          <p:spPr>
            <a:xfrm>
              <a:off x="4539727" y="2194560"/>
              <a:ext cx="2872292" cy="2506532"/>
            </a:xfrm>
            <a:prstGeom prst="rect">
              <a:avLst/>
            </a:prstGeom>
            <a:solidFill>
              <a:schemeClr val="accent2"/>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b"/>
            <a:lstStyle/>
            <a:p>
              <a:r>
                <a:rPr lang="en-GB" dirty="0"/>
                <a:t>DISTSTYLE ALL</a:t>
              </a:r>
            </a:p>
          </p:txBody>
        </p:sp>
        <p:sp>
          <p:nvSpPr>
            <p:cNvPr id="14" name="Rectangle 13">
              <a:extLst>
                <a:ext uri="{FF2B5EF4-FFF2-40B4-BE49-F238E27FC236}">
                  <a16:creationId xmlns:a16="http://schemas.microsoft.com/office/drawing/2014/main" id="{F8B03B7C-E116-D445-AA21-495B05E3C9BE}"/>
                </a:ext>
              </a:extLst>
            </p:cNvPr>
            <p:cNvSpPr/>
            <p:nvPr/>
          </p:nvSpPr>
          <p:spPr>
            <a:xfrm>
              <a:off x="4539727" y="2194560"/>
              <a:ext cx="2872292" cy="254708"/>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Large Dimension Table</a:t>
              </a:r>
            </a:p>
          </p:txBody>
        </p:sp>
      </p:grpSp>
      <p:grpSp>
        <p:nvGrpSpPr>
          <p:cNvPr id="15" name="Group 14">
            <a:extLst>
              <a:ext uri="{FF2B5EF4-FFF2-40B4-BE49-F238E27FC236}">
                <a16:creationId xmlns:a16="http://schemas.microsoft.com/office/drawing/2014/main" id="{7FA293EA-CE8C-5444-BD56-E75B0BE1753E}"/>
              </a:ext>
            </a:extLst>
          </p:cNvPr>
          <p:cNvGrpSpPr/>
          <p:nvPr/>
        </p:nvGrpSpPr>
        <p:grpSpPr>
          <a:xfrm>
            <a:off x="7592109" y="1793372"/>
            <a:ext cx="1209032" cy="3427387"/>
            <a:chOff x="4539727" y="2194560"/>
            <a:chExt cx="2872292" cy="2506532"/>
          </a:xfrm>
        </p:grpSpPr>
        <p:sp>
          <p:nvSpPr>
            <p:cNvPr id="16" name="Rectangle 15">
              <a:extLst>
                <a:ext uri="{FF2B5EF4-FFF2-40B4-BE49-F238E27FC236}">
                  <a16:creationId xmlns:a16="http://schemas.microsoft.com/office/drawing/2014/main" id="{948A3131-EFEC-2440-A66E-F8A8E0C1111A}"/>
                </a:ext>
              </a:extLst>
            </p:cNvPr>
            <p:cNvSpPr/>
            <p:nvPr/>
          </p:nvSpPr>
          <p:spPr>
            <a:xfrm>
              <a:off x="4539727" y="2194560"/>
              <a:ext cx="2872292" cy="2506532"/>
            </a:xfrm>
            <a:prstGeom prst="rect">
              <a:avLst/>
            </a:prstGeom>
            <a:solidFill>
              <a:schemeClr val="accent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17" name="Rectangle 16">
              <a:extLst>
                <a:ext uri="{FF2B5EF4-FFF2-40B4-BE49-F238E27FC236}">
                  <a16:creationId xmlns:a16="http://schemas.microsoft.com/office/drawing/2014/main" id="{64B7A061-7378-0147-AAB0-935C9CC759E9}"/>
                </a:ext>
              </a:extLst>
            </p:cNvPr>
            <p:cNvSpPr/>
            <p:nvPr/>
          </p:nvSpPr>
          <p:spPr>
            <a:xfrm>
              <a:off x="4539727" y="2194560"/>
              <a:ext cx="2872292" cy="398033"/>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Dimensionless Dimension</a:t>
              </a:r>
            </a:p>
          </p:txBody>
        </p:sp>
      </p:grpSp>
      <p:grpSp>
        <p:nvGrpSpPr>
          <p:cNvPr id="18" name="Group 17">
            <a:extLst>
              <a:ext uri="{FF2B5EF4-FFF2-40B4-BE49-F238E27FC236}">
                <a16:creationId xmlns:a16="http://schemas.microsoft.com/office/drawing/2014/main" id="{6E2362A4-34C9-6243-AD07-2ADB6C924873}"/>
              </a:ext>
            </a:extLst>
          </p:cNvPr>
          <p:cNvGrpSpPr/>
          <p:nvPr/>
        </p:nvGrpSpPr>
        <p:grpSpPr>
          <a:xfrm>
            <a:off x="4628774" y="237315"/>
            <a:ext cx="1974891" cy="1330076"/>
            <a:chOff x="4539727" y="2194560"/>
            <a:chExt cx="2872292" cy="2506532"/>
          </a:xfrm>
        </p:grpSpPr>
        <p:sp>
          <p:nvSpPr>
            <p:cNvPr id="19" name="Rectangle 18">
              <a:extLst>
                <a:ext uri="{FF2B5EF4-FFF2-40B4-BE49-F238E27FC236}">
                  <a16:creationId xmlns:a16="http://schemas.microsoft.com/office/drawing/2014/main" id="{E0548809-1AC7-C443-BA2F-8245F3CE6729}"/>
                </a:ext>
              </a:extLst>
            </p:cNvPr>
            <p:cNvSpPr/>
            <p:nvPr/>
          </p:nvSpPr>
          <p:spPr>
            <a:xfrm>
              <a:off x="4539727" y="2194560"/>
              <a:ext cx="2872292" cy="2506532"/>
            </a:xfrm>
            <a:prstGeom prst="rect">
              <a:avLst/>
            </a:prstGeom>
            <a:solidFill>
              <a:schemeClr val="accent2"/>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b"/>
            <a:lstStyle/>
            <a:p>
              <a:r>
                <a:rPr lang="en-GB" sz="1200" dirty="0"/>
                <a:t>DISTSTYLE ALL</a:t>
              </a:r>
            </a:p>
          </p:txBody>
        </p:sp>
        <p:sp>
          <p:nvSpPr>
            <p:cNvPr id="20" name="Rectangle 19">
              <a:extLst>
                <a:ext uri="{FF2B5EF4-FFF2-40B4-BE49-F238E27FC236}">
                  <a16:creationId xmlns:a16="http://schemas.microsoft.com/office/drawing/2014/main" id="{122212D9-7452-C849-BE55-0E9CD1D21E80}"/>
                </a:ext>
              </a:extLst>
            </p:cNvPr>
            <p:cNvSpPr/>
            <p:nvPr/>
          </p:nvSpPr>
          <p:spPr>
            <a:xfrm>
              <a:off x="4539727" y="2194560"/>
              <a:ext cx="2872292" cy="398033"/>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Small Dimension Table</a:t>
              </a:r>
            </a:p>
          </p:txBody>
        </p:sp>
      </p:grpSp>
      <p:cxnSp>
        <p:nvCxnSpPr>
          <p:cNvPr id="22" name="Elbow Connector 21">
            <a:extLst>
              <a:ext uri="{FF2B5EF4-FFF2-40B4-BE49-F238E27FC236}">
                <a16:creationId xmlns:a16="http://schemas.microsoft.com/office/drawing/2014/main" id="{75D429C4-68F3-C845-9AB6-D7770EC56D8F}"/>
              </a:ext>
            </a:extLst>
          </p:cNvPr>
          <p:cNvCxnSpPr>
            <a:cxnSpLocks/>
            <a:stCxn id="13" idx="3"/>
            <a:endCxn id="6" idx="1"/>
          </p:cNvCxnSpPr>
          <p:nvPr/>
        </p:nvCxnSpPr>
        <p:spPr>
          <a:xfrm>
            <a:off x="2766349" y="3603198"/>
            <a:ext cx="496564" cy="578"/>
          </a:xfrm>
          <a:prstGeom prst="bentConnector3">
            <a:avLst>
              <a:gd name="adj1" fmla="val 50000"/>
            </a:avLst>
          </a:prstGeom>
          <a:ln>
            <a:tailEnd type="diamond" w="lg" len="lg"/>
          </a:ln>
        </p:spPr>
        <p:style>
          <a:lnRef idx="2">
            <a:schemeClr val="accent1"/>
          </a:lnRef>
          <a:fillRef idx="0">
            <a:schemeClr val="accent1"/>
          </a:fillRef>
          <a:effectRef idx="1">
            <a:schemeClr val="accent1"/>
          </a:effectRef>
          <a:fontRef idx="minor">
            <a:schemeClr val="tx1"/>
          </a:fontRef>
        </p:style>
      </p:cxnSp>
      <p:cxnSp>
        <p:nvCxnSpPr>
          <p:cNvPr id="26" name="Elbow Connector 25">
            <a:extLst>
              <a:ext uri="{FF2B5EF4-FFF2-40B4-BE49-F238E27FC236}">
                <a16:creationId xmlns:a16="http://schemas.microsoft.com/office/drawing/2014/main" id="{D25B0559-D00F-C24C-AF27-1B01B93E84F6}"/>
              </a:ext>
            </a:extLst>
          </p:cNvPr>
          <p:cNvCxnSpPr>
            <a:cxnSpLocks/>
            <a:stCxn id="19" idx="2"/>
          </p:cNvCxnSpPr>
          <p:nvPr/>
        </p:nvCxnSpPr>
        <p:spPr>
          <a:xfrm rot="5400000">
            <a:off x="5411854" y="1771757"/>
            <a:ext cx="408733" cy="1"/>
          </a:xfrm>
          <a:prstGeom prst="bentConnector3">
            <a:avLst>
              <a:gd name="adj1" fmla="val 50000"/>
            </a:avLst>
          </a:prstGeom>
          <a:ln>
            <a:tailEnd type="diamond" w="lg" len="lg"/>
          </a:ln>
        </p:spPr>
        <p:style>
          <a:lnRef idx="2">
            <a:schemeClr val="accent1"/>
          </a:lnRef>
          <a:fillRef idx="0">
            <a:schemeClr val="accent1"/>
          </a:fillRef>
          <a:effectRef idx="1">
            <a:schemeClr val="accent1"/>
          </a:effectRef>
          <a:fontRef idx="minor">
            <a:schemeClr val="tx1"/>
          </a:fontRef>
        </p:style>
      </p:cxnSp>
      <p:cxnSp>
        <p:nvCxnSpPr>
          <p:cNvPr id="29" name="Elbow Connector 28">
            <a:extLst>
              <a:ext uri="{FF2B5EF4-FFF2-40B4-BE49-F238E27FC236}">
                <a16:creationId xmlns:a16="http://schemas.microsoft.com/office/drawing/2014/main" id="{53FDCEF1-1972-B947-9367-CACA47AB644E}"/>
              </a:ext>
            </a:extLst>
          </p:cNvPr>
          <p:cNvCxnSpPr>
            <a:cxnSpLocks/>
            <a:stCxn id="10" idx="1"/>
          </p:cNvCxnSpPr>
          <p:nvPr/>
        </p:nvCxnSpPr>
        <p:spPr>
          <a:xfrm rot="10800000" flipV="1">
            <a:off x="9496764" y="902352"/>
            <a:ext cx="269241" cy="1073771"/>
          </a:xfrm>
          <a:prstGeom prst="bentConnector2">
            <a:avLst/>
          </a:prstGeom>
          <a:ln>
            <a:tailEnd type="diamond" w="lg" len="lg"/>
          </a:ln>
        </p:spPr>
        <p:style>
          <a:lnRef idx="2">
            <a:schemeClr val="accent1"/>
          </a:lnRef>
          <a:fillRef idx="0">
            <a:schemeClr val="accent1"/>
          </a:fillRef>
          <a:effectRef idx="1">
            <a:schemeClr val="accent1"/>
          </a:effectRef>
          <a:fontRef idx="minor">
            <a:schemeClr val="tx1"/>
          </a:fontRef>
        </p:style>
      </p:cxnSp>
      <p:sp>
        <p:nvSpPr>
          <p:cNvPr id="32" name="Right Arrow Callout 31">
            <a:extLst>
              <a:ext uri="{FF2B5EF4-FFF2-40B4-BE49-F238E27FC236}">
                <a16:creationId xmlns:a16="http://schemas.microsoft.com/office/drawing/2014/main" id="{2A53AE5D-E6F6-7941-B9FA-84583765C431}"/>
              </a:ext>
            </a:extLst>
          </p:cNvPr>
          <p:cNvSpPr/>
          <p:nvPr/>
        </p:nvSpPr>
        <p:spPr>
          <a:xfrm>
            <a:off x="389063" y="1664511"/>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3</a:t>
            </a:r>
          </a:p>
        </p:txBody>
      </p:sp>
      <p:sp>
        <p:nvSpPr>
          <p:cNvPr id="33" name="Down Arrow Callout 32">
            <a:extLst>
              <a:ext uri="{FF2B5EF4-FFF2-40B4-BE49-F238E27FC236}">
                <a16:creationId xmlns:a16="http://schemas.microsoft.com/office/drawing/2014/main" id="{3E3206C1-DC51-B64B-A0D3-FE2D53E4A78A}"/>
              </a:ext>
            </a:extLst>
          </p:cNvPr>
          <p:cNvSpPr/>
          <p:nvPr/>
        </p:nvSpPr>
        <p:spPr>
          <a:xfrm>
            <a:off x="8132919" y="1437462"/>
            <a:ext cx="140400" cy="172800"/>
          </a:xfrm>
          <a:prstGeom prst="down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2</a:t>
            </a:r>
          </a:p>
        </p:txBody>
      </p:sp>
      <p:sp>
        <p:nvSpPr>
          <p:cNvPr id="34" name="Left Arrow Callout 33">
            <a:extLst>
              <a:ext uri="{FF2B5EF4-FFF2-40B4-BE49-F238E27FC236}">
                <a16:creationId xmlns:a16="http://schemas.microsoft.com/office/drawing/2014/main" id="{B3C1ACFA-686F-1E49-AA87-133C50391549}"/>
              </a:ext>
            </a:extLst>
          </p:cNvPr>
          <p:cNvSpPr/>
          <p:nvPr/>
        </p:nvSpPr>
        <p:spPr>
          <a:xfrm>
            <a:off x="6817202" y="268814"/>
            <a:ext cx="172800" cy="140400"/>
          </a:xfrm>
          <a:prstGeom prst="lef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1</a:t>
            </a:r>
          </a:p>
        </p:txBody>
      </p:sp>
      <p:sp>
        <p:nvSpPr>
          <p:cNvPr id="35" name="Up Arrow Callout 34">
            <a:extLst>
              <a:ext uri="{FF2B5EF4-FFF2-40B4-BE49-F238E27FC236}">
                <a16:creationId xmlns:a16="http://schemas.microsoft.com/office/drawing/2014/main" id="{8BCA671B-3AD6-2840-9E6B-F0EDCDA69D67}"/>
              </a:ext>
            </a:extLst>
          </p:cNvPr>
          <p:cNvSpPr/>
          <p:nvPr/>
        </p:nvSpPr>
        <p:spPr>
          <a:xfrm>
            <a:off x="4253609" y="5345041"/>
            <a:ext cx="140400" cy="172800"/>
          </a:xfrm>
          <a:prstGeom prst="up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4</a:t>
            </a:r>
          </a:p>
        </p:txBody>
      </p:sp>
    </p:spTree>
    <p:extLst>
      <p:ext uri="{BB962C8B-B14F-4D97-AF65-F5344CB8AC3E}">
        <p14:creationId xmlns:p14="http://schemas.microsoft.com/office/powerpoint/2010/main" val="1001541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DAB3-A1A2-234D-B2C8-4E026D27C2AA}"/>
              </a:ext>
            </a:extLst>
          </p:cNvPr>
          <p:cNvSpPr>
            <a:spLocks noGrp="1"/>
          </p:cNvSpPr>
          <p:nvPr>
            <p:ph type="title"/>
          </p:nvPr>
        </p:nvSpPr>
        <p:spPr/>
        <p:txBody>
          <a:bodyPr/>
          <a:lstStyle/>
          <a:p>
            <a:r>
              <a:rPr lang="en-GB" dirty="0"/>
              <a:t>Star Schema</a:t>
            </a:r>
          </a:p>
        </p:txBody>
      </p:sp>
      <p:grpSp>
        <p:nvGrpSpPr>
          <p:cNvPr id="8" name="Group 7">
            <a:extLst>
              <a:ext uri="{FF2B5EF4-FFF2-40B4-BE49-F238E27FC236}">
                <a16:creationId xmlns:a16="http://schemas.microsoft.com/office/drawing/2014/main" id="{3BC003E0-7A53-A646-A43D-9742E8C85648}"/>
              </a:ext>
            </a:extLst>
          </p:cNvPr>
          <p:cNvGrpSpPr/>
          <p:nvPr/>
        </p:nvGrpSpPr>
        <p:grpSpPr>
          <a:xfrm>
            <a:off x="3262913" y="1986792"/>
            <a:ext cx="7023383" cy="3233967"/>
            <a:chOff x="4539727" y="2194560"/>
            <a:chExt cx="2872292" cy="2506532"/>
          </a:xfrm>
        </p:grpSpPr>
        <p:sp>
          <p:nvSpPr>
            <p:cNvPr id="6" name="Rectangle 5">
              <a:extLst>
                <a:ext uri="{FF2B5EF4-FFF2-40B4-BE49-F238E27FC236}">
                  <a16:creationId xmlns:a16="http://schemas.microsoft.com/office/drawing/2014/main" id="{5DFFC505-8B2F-E549-B230-88F0EAB00FA3}"/>
                </a:ext>
              </a:extLst>
            </p:cNvPr>
            <p:cNvSpPr/>
            <p:nvPr/>
          </p:nvSpPr>
          <p:spPr>
            <a:xfrm>
              <a:off x="4539727" y="2194560"/>
              <a:ext cx="2872292" cy="2506532"/>
            </a:xfrm>
            <a:prstGeom prst="rect">
              <a:avLst/>
            </a:prstGeom>
            <a:solidFill>
              <a:schemeClr val="accent6">
                <a:lumMod val="5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b"/>
            <a:lstStyle/>
            <a:p>
              <a:r>
                <a:rPr lang="en-GB" dirty="0"/>
                <a:t>DISTKEY N</a:t>
              </a:r>
            </a:p>
          </p:txBody>
        </p:sp>
        <p:sp>
          <p:nvSpPr>
            <p:cNvPr id="7" name="Rectangle 6">
              <a:extLst>
                <a:ext uri="{FF2B5EF4-FFF2-40B4-BE49-F238E27FC236}">
                  <a16:creationId xmlns:a16="http://schemas.microsoft.com/office/drawing/2014/main" id="{50DAF48F-41D8-E94B-9383-D193451EA48E}"/>
                </a:ext>
              </a:extLst>
            </p:cNvPr>
            <p:cNvSpPr/>
            <p:nvPr/>
          </p:nvSpPr>
          <p:spPr>
            <a:xfrm>
              <a:off x="4539727" y="2194560"/>
              <a:ext cx="2872292" cy="398033"/>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Fact Table</a:t>
              </a:r>
            </a:p>
          </p:txBody>
        </p:sp>
      </p:grpSp>
      <p:grpSp>
        <p:nvGrpSpPr>
          <p:cNvPr id="9" name="Group 8">
            <a:extLst>
              <a:ext uri="{FF2B5EF4-FFF2-40B4-BE49-F238E27FC236}">
                <a16:creationId xmlns:a16="http://schemas.microsoft.com/office/drawing/2014/main" id="{FE65EA3C-43C1-7546-A926-47678863D9D5}"/>
              </a:ext>
            </a:extLst>
          </p:cNvPr>
          <p:cNvGrpSpPr/>
          <p:nvPr/>
        </p:nvGrpSpPr>
        <p:grpSpPr>
          <a:xfrm>
            <a:off x="9766004" y="237315"/>
            <a:ext cx="1974891" cy="1330076"/>
            <a:chOff x="4539727" y="2194560"/>
            <a:chExt cx="2872292" cy="2506532"/>
          </a:xfrm>
        </p:grpSpPr>
        <p:sp>
          <p:nvSpPr>
            <p:cNvPr id="10" name="Rectangle 9">
              <a:extLst>
                <a:ext uri="{FF2B5EF4-FFF2-40B4-BE49-F238E27FC236}">
                  <a16:creationId xmlns:a16="http://schemas.microsoft.com/office/drawing/2014/main" id="{D3B0CD7F-4BDE-3C41-A1E2-10F19EAB3F2F}"/>
                </a:ext>
              </a:extLst>
            </p:cNvPr>
            <p:cNvSpPr/>
            <p:nvPr/>
          </p:nvSpPr>
          <p:spPr>
            <a:xfrm>
              <a:off x="4539727" y="2194560"/>
              <a:ext cx="2872292" cy="2506532"/>
            </a:xfrm>
            <a:prstGeom prst="rect">
              <a:avLst/>
            </a:prstGeom>
            <a:solidFill>
              <a:schemeClr val="accent2"/>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b"/>
            <a:lstStyle/>
            <a:p>
              <a:r>
                <a:rPr lang="en-GB" sz="1200" dirty="0"/>
                <a:t>DISTSTYLE ALL</a:t>
              </a:r>
            </a:p>
          </p:txBody>
        </p:sp>
        <p:sp>
          <p:nvSpPr>
            <p:cNvPr id="11" name="Rectangle 10">
              <a:extLst>
                <a:ext uri="{FF2B5EF4-FFF2-40B4-BE49-F238E27FC236}">
                  <a16:creationId xmlns:a16="http://schemas.microsoft.com/office/drawing/2014/main" id="{19377F73-5B8C-A04C-8A52-7B3F1A62F48E}"/>
                </a:ext>
              </a:extLst>
            </p:cNvPr>
            <p:cNvSpPr/>
            <p:nvPr/>
          </p:nvSpPr>
          <p:spPr>
            <a:xfrm>
              <a:off x="4539727" y="2194560"/>
              <a:ext cx="2872292" cy="398033"/>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Small Dimension Table</a:t>
              </a:r>
            </a:p>
          </p:txBody>
        </p:sp>
      </p:grpSp>
      <p:grpSp>
        <p:nvGrpSpPr>
          <p:cNvPr id="12" name="Group 11">
            <a:extLst>
              <a:ext uri="{FF2B5EF4-FFF2-40B4-BE49-F238E27FC236}">
                <a16:creationId xmlns:a16="http://schemas.microsoft.com/office/drawing/2014/main" id="{BDAE0125-2BC8-4141-B4EF-4E7B3780DF36}"/>
              </a:ext>
            </a:extLst>
          </p:cNvPr>
          <p:cNvGrpSpPr/>
          <p:nvPr/>
        </p:nvGrpSpPr>
        <p:grpSpPr>
          <a:xfrm>
            <a:off x="666066" y="1561097"/>
            <a:ext cx="2100283" cy="4084201"/>
            <a:chOff x="4539727" y="2194560"/>
            <a:chExt cx="2872292" cy="2506532"/>
          </a:xfrm>
        </p:grpSpPr>
        <p:sp>
          <p:nvSpPr>
            <p:cNvPr id="13" name="Rectangle 12">
              <a:extLst>
                <a:ext uri="{FF2B5EF4-FFF2-40B4-BE49-F238E27FC236}">
                  <a16:creationId xmlns:a16="http://schemas.microsoft.com/office/drawing/2014/main" id="{75F6E492-F350-1C44-A51E-4FD804A7B7F5}"/>
                </a:ext>
              </a:extLst>
            </p:cNvPr>
            <p:cNvSpPr/>
            <p:nvPr/>
          </p:nvSpPr>
          <p:spPr>
            <a:xfrm>
              <a:off x="4539727" y="2194560"/>
              <a:ext cx="2872292" cy="2506532"/>
            </a:xfrm>
            <a:prstGeom prst="rect">
              <a:avLst/>
            </a:prstGeom>
            <a:solidFill>
              <a:schemeClr val="accent3"/>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b"/>
            <a:lstStyle/>
            <a:p>
              <a:r>
                <a:rPr lang="en-GB" dirty="0"/>
                <a:t>DISTKEY N</a:t>
              </a:r>
            </a:p>
          </p:txBody>
        </p:sp>
        <p:sp>
          <p:nvSpPr>
            <p:cNvPr id="14" name="Rectangle 13">
              <a:extLst>
                <a:ext uri="{FF2B5EF4-FFF2-40B4-BE49-F238E27FC236}">
                  <a16:creationId xmlns:a16="http://schemas.microsoft.com/office/drawing/2014/main" id="{F8B03B7C-E116-D445-AA21-495B05E3C9BE}"/>
                </a:ext>
              </a:extLst>
            </p:cNvPr>
            <p:cNvSpPr/>
            <p:nvPr/>
          </p:nvSpPr>
          <p:spPr>
            <a:xfrm>
              <a:off x="4539727" y="2194560"/>
              <a:ext cx="2872292" cy="254708"/>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Large Dimension Table</a:t>
              </a:r>
            </a:p>
          </p:txBody>
        </p:sp>
      </p:grpSp>
      <p:grpSp>
        <p:nvGrpSpPr>
          <p:cNvPr id="15" name="Group 14">
            <a:extLst>
              <a:ext uri="{FF2B5EF4-FFF2-40B4-BE49-F238E27FC236}">
                <a16:creationId xmlns:a16="http://schemas.microsoft.com/office/drawing/2014/main" id="{7FA293EA-CE8C-5444-BD56-E75B0BE1753E}"/>
              </a:ext>
            </a:extLst>
          </p:cNvPr>
          <p:cNvGrpSpPr/>
          <p:nvPr/>
        </p:nvGrpSpPr>
        <p:grpSpPr>
          <a:xfrm>
            <a:off x="7592109" y="1793372"/>
            <a:ext cx="1209032" cy="3427387"/>
            <a:chOff x="4539727" y="2194560"/>
            <a:chExt cx="2872292" cy="2506532"/>
          </a:xfrm>
        </p:grpSpPr>
        <p:sp>
          <p:nvSpPr>
            <p:cNvPr id="16" name="Rectangle 15">
              <a:extLst>
                <a:ext uri="{FF2B5EF4-FFF2-40B4-BE49-F238E27FC236}">
                  <a16:creationId xmlns:a16="http://schemas.microsoft.com/office/drawing/2014/main" id="{948A3131-EFEC-2440-A66E-F8A8E0C1111A}"/>
                </a:ext>
              </a:extLst>
            </p:cNvPr>
            <p:cNvSpPr/>
            <p:nvPr/>
          </p:nvSpPr>
          <p:spPr>
            <a:xfrm>
              <a:off x="4539727" y="2194560"/>
              <a:ext cx="2872292" cy="2506532"/>
            </a:xfrm>
            <a:prstGeom prst="rect">
              <a:avLst/>
            </a:prstGeom>
            <a:solidFill>
              <a:schemeClr val="accent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17" name="Rectangle 16">
              <a:extLst>
                <a:ext uri="{FF2B5EF4-FFF2-40B4-BE49-F238E27FC236}">
                  <a16:creationId xmlns:a16="http://schemas.microsoft.com/office/drawing/2014/main" id="{64B7A061-7378-0147-AAB0-935C9CC759E9}"/>
                </a:ext>
              </a:extLst>
            </p:cNvPr>
            <p:cNvSpPr/>
            <p:nvPr/>
          </p:nvSpPr>
          <p:spPr>
            <a:xfrm>
              <a:off x="4539727" y="2194560"/>
              <a:ext cx="2872292" cy="398033"/>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Dimensionless Dimension</a:t>
              </a:r>
            </a:p>
          </p:txBody>
        </p:sp>
      </p:grpSp>
      <p:grpSp>
        <p:nvGrpSpPr>
          <p:cNvPr id="18" name="Group 17">
            <a:extLst>
              <a:ext uri="{FF2B5EF4-FFF2-40B4-BE49-F238E27FC236}">
                <a16:creationId xmlns:a16="http://schemas.microsoft.com/office/drawing/2014/main" id="{6E2362A4-34C9-6243-AD07-2ADB6C924873}"/>
              </a:ext>
            </a:extLst>
          </p:cNvPr>
          <p:cNvGrpSpPr/>
          <p:nvPr/>
        </p:nvGrpSpPr>
        <p:grpSpPr>
          <a:xfrm>
            <a:off x="4628774" y="237315"/>
            <a:ext cx="1974891" cy="1330076"/>
            <a:chOff x="4539727" y="2194560"/>
            <a:chExt cx="2872292" cy="2506532"/>
          </a:xfrm>
        </p:grpSpPr>
        <p:sp>
          <p:nvSpPr>
            <p:cNvPr id="19" name="Rectangle 18">
              <a:extLst>
                <a:ext uri="{FF2B5EF4-FFF2-40B4-BE49-F238E27FC236}">
                  <a16:creationId xmlns:a16="http://schemas.microsoft.com/office/drawing/2014/main" id="{E0548809-1AC7-C443-BA2F-8245F3CE6729}"/>
                </a:ext>
              </a:extLst>
            </p:cNvPr>
            <p:cNvSpPr/>
            <p:nvPr/>
          </p:nvSpPr>
          <p:spPr>
            <a:xfrm>
              <a:off x="4539727" y="2194560"/>
              <a:ext cx="2872292" cy="2506532"/>
            </a:xfrm>
            <a:prstGeom prst="rect">
              <a:avLst/>
            </a:prstGeom>
            <a:solidFill>
              <a:schemeClr val="accent2"/>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b"/>
            <a:lstStyle/>
            <a:p>
              <a:r>
                <a:rPr lang="en-GB" sz="1200" dirty="0"/>
                <a:t>DISTSTYLE ALL</a:t>
              </a:r>
            </a:p>
          </p:txBody>
        </p:sp>
        <p:sp>
          <p:nvSpPr>
            <p:cNvPr id="20" name="Rectangle 19">
              <a:extLst>
                <a:ext uri="{FF2B5EF4-FFF2-40B4-BE49-F238E27FC236}">
                  <a16:creationId xmlns:a16="http://schemas.microsoft.com/office/drawing/2014/main" id="{122212D9-7452-C849-BE55-0E9CD1D21E80}"/>
                </a:ext>
              </a:extLst>
            </p:cNvPr>
            <p:cNvSpPr/>
            <p:nvPr/>
          </p:nvSpPr>
          <p:spPr>
            <a:xfrm>
              <a:off x="4539727" y="2194560"/>
              <a:ext cx="2872292" cy="398033"/>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Small Dimension Table</a:t>
              </a:r>
            </a:p>
          </p:txBody>
        </p:sp>
      </p:grpSp>
      <p:cxnSp>
        <p:nvCxnSpPr>
          <p:cNvPr id="22" name="Elbow Connector 21">
            <a:extLst>
              <a:ext uri="{FF2B5EF4-FFF2-40B4-BE49-F238E27FC236}">
                <a16:creationId xmlns:a16="http://schemas.microsoft.com/office/drawing/2014/main" id="{75D429C4-68F3-C845-9AB6-D7770EC56D8F}"/>
              </a:ext>
            </a:extLst>
          </p:cNvPr>
          <p:cNvCxnSpPr>
            <a:cxnSpLocks/>
            <a:stCxn id="13" idx="3"/>
            <a:endCxn id="6" idx="1"/>
          </p:cNvCxnSpPr>
          <p:nvPr/>
        </p:nvCxnSpPr>
        <p:spPr>
          <a:xfrm>
            <a:off x="2766349" y="3603198"/>
            <a:ext cx="496564" cy="578"/>
          </a:xfrm>
          <a:prstGeom prst="bentConnector3">
            <a:avLst>
              <a:gd name="adj1" fmla="val 50000"/>
            </a:avLst>
          </a:prstGeom>
          <a:ln>
            <a:tailEnd type="diamond" w="lg" len="lg"/>
          </a:ln>
        </p:spPr>
        <p:style>
          <a:lnRef idx="2">
            <a:schemeClr val="accent1"/>
          </a:lnRef>
          <a:fillRef idx="0">
            <a:schemeClr val="accent1"/>
          </a:fillRef>
          <a:effectRef idx="1">
            <a:schemeClr val="accent1"/>
          </a:effectRef>
          <a:fontRef idx="minor">
            <a:schemeClr val="tx1"/>
          </a:fontRef>
        </p:style>
      </p:cxnSp>
      <p:cxnSp>
        <p:nvCxnSpPr>
          <p:cNvPr id="26" name="Elbow Connector 25">
            <a:extLst>
              <a:ext uri="{FF2B5EF4-FFF2-40B4-BE49-F238E27FC236}">
                <a16:creationId xmlns:a16="http://schemas.microsoft.com/office/drawing/2014/main" id="{D25B0559-D00F-C24C-AF27-1B01B93E84F6}"/>
              </a:ext>
            </a:extLst>
          </p:cNvPr>
          <p:cNvCxnSpPr>
            <a:cxnSpLocks/>
            <a:stCxn id="19" idx="2"/>
          </p:cNvCxnSpPr>
          <p:nvPr/>
        </p:nvCxnSpPr>
        <p:spPr>
          <a:xfrm rot="5400000">
            <a:off x="5411854" y="1771757"/>
            <a:ext cx="408733" cy="1"/>
          </a:xfrm>
          <a:prstGeom prst="bentConnector3">
            <a:avLst>
              <a:gd name="adj1" fmla="val 50000"/>
            </a:avLst>
          </a:prstGeom>
          <a:ln>
            <a:tailEnd type="diamond" w="lg" len="lg"/>
          </a:ln>
        </p:spPr>
        <p:style>
          <a:lnRef idx="2">
            <a:schemeClr val="accent1"/>
          </a:lnRef>
          <a:fillRef idx="0">
            <a:schemeClr val="accent1"/>
          </a:fillRef>
          <a:effectRef idx="1">
            <a:schemeClr val="accent1"/>
          </a:effectRef>
          <a:fontRef idx="minor">
            <a:schemeClr val="tx1"/>
          </a:fontRef>
        </p:style>
      </p:cxnSp>
      <p:cxnSp>
        <p:nvCxnSpPr>
          <p:cNvPr id="29" name="Elbow Connector 28">
            <a:extLst>
              <a:ext uri="{FF2B5EF4-FFF2-40B4-BE49-F238E27FC236}">
                <a16:creationId xmlns:a16="http://schemas.microsoft.com/office/drawing/2014/main" id="{53FDCEF1-1972-B947-9367-CACA47AB644E}"/>
              </a:ext>
            </a:extLst>
          </p:cNvPr>
          <p:cNvCxnSpPr>
            <a:cxnSpLocks/>
            <a:stCxn id="10" idx="1"/>
          </p:cNvCxnSpPr>
          <p:nvPr/>
        </p:nvCxnSpPr>
        <p:spPr>
          <a:xfrm rot="10800000" flipV="1">
            <a:off x="9496764" y="902352"/>
            <a:ext cx="269241" cy="1073771"/>
          </a:xfrm>
          <a:prstGeom prst="bentConnector2">
            <a:avLst/>
          </a:prstGeom>
          <a:ln>
            <a:tailEnd type="diamond" w="lg" len="lg"/>
          </a:ln>
        </p:spPr>
        <p:style>
          <a:lnRef idx="2">
            <a:schemeClr val="accent1"/>
          </a:lnRef>
          <a:fillRef idx="0">
            <a:schemeClr val="accent1"/>
          </a:fillRef>
          <a:effectRef idx="1">
            <a:schemeClr val="accent1"/>
          </a:effectRef>
          <a:fontRef idx="minor">
            <a:schemeClr val="tx1"/>
          </a:fontRef>
        </p:style>
      </p:cxnSp>
      <p:sp>
        <p:nvSpPr>
          <p:cNvPr id="21" name="Right Arrow Callout 20">
            <a:extLst>
              <a:ext uri="{FF2B5EF4-FFF2-40B4-BE49-F238E27FC236}">
                <a16:creationId xmlns:a16="http://schemas.microsoft.com/office/drawing/2014/main" id="{5A05A2C7-2CBB-B243-A35A-394F63DC8926}"/>
              </a:ext>
            </a:extLst>
          </p:cNvPr>
          <p:cNvSpPr/>
          <p:nvPr/>
        </p:nvSpPr>
        <p:spPr>
          <a:xfrm>
            <a:off x="294482" y="5414179"/>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1</a:t>
            </a:r>
          </a:p>
        </p:txBody>
      </p:sp>
      <p:sp>
        <p:nvSpPr>
          <p:cNvPr id="25" name="Up Arrow Callout 24">
            <a:extLst>
              <a:ext uri="{FF2B5EF4-FFF2-40B4-BE49-F238E27FC236}">
                <a16:creationId xmlns:a16="http://schemas.microsoft.com/office/drawing/2014/main" id="{1AD402FE-DD51-1941-89E7-65D9C68488E8}"/>
              </a:ext>
            </a:extLst>
          </p:cNvPr>
          <p:cNvSpPr/>
          <p:nvPr/>
        </p:nvSpPr>
        <p:spPr>
          <a:xfrm>
            <a:off x="3884137" y="5327779"/>
            <a:ext cx="140400" cy="172800"/>
          </a:xfrm>
          <a:prstGeom prst="up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2</a:t>
            </a:r>
          </a:p>
        </p:txBody>
      </p:sp>
    </p:spTree>
    <p:extLst>
      <p:ext uri="{BB962C8B-B14F-4D97-AF65-F5344CB8AC3E}">
        <p14:creationId xmlns:p14="http://schemas.microsoft.com/office/powerpoint/2010/main" val="73411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DAB3-A1A2-234D-B2C8-4E026D27C2AA}"/>
              </a:ext>
            </a:extLst>
          </p:cNvPr>
          <p:cNvSpPr>
            <a:spLocks noGrp="1"/>
          </p:cNvSpPr>
          <p:nvPr>
            <p:ph type="title"/>
          </p:nvPr>
        </p:nvSpPr>
        <p:spPr>
          <a:xfrm>
            <a:off x="475487" y="463296"/>
            <a:ext cx="3737698" cy="626440"/>
          </a:xfrm>
        </p:spPr>
        <p:txBody>
          <a:bodyPr/>
          <a:lstStyle/>
          <a:p>
            <a:r>
              <a:rPr lang="en-GB" dirty="0"/>
              <a:t>"Snowflaking"</a:t>
            </a:r>
          </a:p>
        </p:txBody>
      </p:sp>
      <p:grpSp>
        <p:nvGrpSpPr>
          <p:cNvPr id="8" name="Group 7">
            <a:extLst>
              <a:ext uri="{FF2B5EF4-FFF2-40B4-BE49-F238E27FC236}">
                <a16:creationId xmlns:a16="http://schemas.microsoft.com/office/drawing/2014/main" id="{3BC003E0-7A53-A646-A43D-9742E8C85648}"/>
              </a:ext>
            </a:extLst>
          </p:cNvPr>
          <p:cNvGrpSpPr/>
          <p:nvPr/>
        </p:nvGrpSpPr>
        <p:grpSpPr>
          <a:xfrm>
            <a:off x="6376503" y="2426924"/>
            <a:ext cx="7023383" cy="3233967"/>
            <a:chOff x="4539727" y="2194560"/>
            <a:chExt cx="2872292" cy="2506532"/>
          </a:xfrm>
        </p:grpSpPr>
        <p:sp>
          <p:nvSpPr>
            <p:cNvPr id="6" name="Rectangle 5">
              <a:extLst>
                <a:ext uri="{FF2B5EF4-FFF2-40B4-BE49-F238E27FC236}">
                  <a16:creationId xmlns:a16="http://schemas.microsoft.com/office/drawing/2014/main" id="{5DFFC505-8B2F-E549-B230-88F0EAB00FA3}"/>
                </a:ext>
              </a:extLst>
            </p:cNvPr>
            <p:cNvSpPr/>
            <p:nvPr/>
          </p:nvSpPr>
          <p:spPr>
            <a:xfrm>
              <a:off x="4539727" y="2194560"/>
              <a:ext cx="2872292" cy="2506532"/>
            </a:xfrm>
            <a:prstGeom prst="rect">
              <a:avLst/>
            </a:prstGeom>
            <a:solidFill>
              <a:schemeClr val="accent6">
                <a:lumMod val="5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b"/>
            <a:lstStyle/>
            <a:p>
              <a:r>
                <a:rPr lang="en-GB" dirty="0"/>
                <a:t>DISTKEY N</a:t>
              </a:r>
            </a:p>
          </p:txBody>
        </p:sp>
        <p:sp>
          <p:nvSpPr>
            <p:cNvPr id="7" name="Rectangle 6">
              <a:extLst>
                <a:ext uri="{FF2B5EF4-FFF2-40B4-BE49-F238E27FC236}">
                  <a16:creationId xmlns:a16="http://schemas.microsoft.com/office/drawing/2014/main" id="{50DAF48F-41D8-E94B-9383-D193451EA48E}"/>
                </a:ext>
              </a:extLst>
            </p:cNvPr>
            <p:cNvSpPr/>
            <p:nvPr/>
          </p:nvSpPr>
          <p:spPr>
            <a:xfrm>
              <a:off x="4539727" y="2194560"/>
              <a:ext cx="2872292" cy="398033"/>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Fact Table</a:t>
              </a:r>
            </a:p>
          </p:txBody>
        </p:sp>
      </p:grpSp>
      <p:grpSp>
        <p:nvGrpSpPr>
          <p:cNvPr id="9" name="Group 8">
            <a:extLst>
              <a:ext uri="{FF2B5EF4-FFF2-40B4-BE49-F238E27FC236}">
                <a16:creationId xmlns:a16="http://schemas.microsoft.com/office/drawing/2014/main" id="{FE65EA3C-43C1-7546-A926-47678863D9D5}"/>
              </a:ext>
            </a:extLst>
          </p:cNvPr>
          <p:cNvGrpSpPr/>
          <p:nvPr/>
        </p:nvGrpSpPr>
        <p:grpSpPr>
          <a:xfrm>
            <a:off x="1705396" y="1447691"/>
            <a:ext cx="1974891" cy="1330076"/>
            <a:chOff x="4539727" y="2194560"/>
            <a:chExt cx="2872292" cy="2506532"/>
          </a:xfrm>
        </p:grpSpPr>
        <p:sp>
          <p:nvSpPr>
            <p:cNvPr id="10" name="Rectangle 9">
              <a:extLst>
                <a:ext uri="{FF2B5EF4-FFF2-40B4-BE49-F238E27FC236}">
                  <a16:creationId xmlns:a16="http://schemas.microsoft.com/office/drawing/2014/main" id="{D3B0CD7F-4BDE-3C41-A1E2-10F19EAB3F2F}"/>
                </a:ext>
              </a:extLst>
            </p:cNvPr>
            <p:cNvSpPr/>
            <p:nvPr/>
          </p:nvSpPr>
          <p:spPr>
            <a:xfrm>
              <a:off x="4539727" y="2194560"/>
              <a:ext cx="2872292" cy="2506532"/>
            </a:xfrm>
            <a:prstGeom prst="rect">
              <a:avLst/>
            </a:prstGeom>
            <a:solidFill>
              <a:schemeClr val="accent2"/>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b"/>
            <a:lstStyle/>
            <a:p>
              <a:r>
                <a:rPr lang="en-GB" sz="1200" dirty="0"/>
                <a:t>DISTSTYLE ALL</a:t>
              </a:r>
            </a:p>
          </p:txBody>
        </p:sp>
        <p:sp>
          <p:nvSpPr>
            <p:cNvPr id="11" name="Rectangle 10">
              <a:extLst>
                <a:ext uri="{FF2B5EF4-FFF2-40B4-BE49-F238E27FC236}">
                  <a16:creationId xmlns:a16="http://schemas.microsoft.com/office/drawing/2014/main" id="{19377F73-5B8C-A04C-8A52-7B3F1A62F48E}"/>
                </a:ext>
              </a:extLst>
            </p:cNvPr>
            <p:cNvSpPr/>
            <p:nvPr/>
          </p:nvSpPr>
          <p:spPr>
            <a:xfrm>
              <a:off x="4539727" y="2194560"/>
              <a:ext cx="2872292" cy="398033"/>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Snowflake Dimension Table</a:t>
              </a:r>
            </a:p>
          </p:txBody>
        </p:sp>
      </p:grpSp>
      <p:grpSp>
        <p:nvGrpSpPr>
          <p:cNvPr id="12" name="Group 11">
            <a:extLst>
              <a:ext uri="{FF2B5EF4-FFF2-40B4-BE49-F238E27FC236}">
                <a16:creationId xmlns:a16="http://schemas.microsoft.com/office/drawing/2014/main" id="{BDAE0125-2BC8-4141-B4EF-4E7B3780DF36}"/>
              </a:ext>
            </a:extLst>
          </p:cNvPr>
          <p:cNvGrpSpPr/>
          <p:nvPr/>
        </p:nvGrpSpPr>
        <p:grpSpPr>
          <a:xfrm>
            <a:off x="3779656" y="2001229"/>
            <a:ext cx="2100283" cy="4084201"/>
            <a:chOff x="4539727" y="2194560"/>
            <a:chExt cx="2872292" cy="2506532"/>
          </a:xfrm>
        </p:grpSpPr>
        <p:sp>
          <p:nvSpPr>
            <p:cNvPr id="13" name="Rectangle 12">
              <a:extLst>
                <a:ext uri="{FF2B5EF4-FFF2-40B4-BE49-F238E27FC236}">
                  <a16:creationId xmlns:a16="http://schemas.microsoft.com/office/drawing/2014/main" id="{75F6E492-F350-1C44-A51E-4FD804A7B7F5}"/>
                </a:ext>
              </a:extLst>
            </p:cNvPr>
            <p:cNvSpPr/>
            <p:nvPr/>
          </p:nvSpPr>
          <p:spPr>
            <a:xfrm>
              <a:off x="4539727" y="2194560"/>
              <a:ext cx="2872292" cy="2506532"/>
            </a:xfrm>
            <a:prstGeom prst="rect">
              <a:avLst/>
            </a:prstGeom>
            <a:solidFill>
              <a:schemeClr val="accent3"/>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b"/>
            <a:lstStyle/>
            <a:p>
              <a:r>
                <a:rPr lang="en-GB" dirty="0"/>
                <a:t>DISTKEY N</a:t>
              </a:r>
            </a:p>
          </p:txBody>
        </p:sp>
        <p:sp>
          <p:nvSpPr>
            <p:cNvPr id="14" name="Rectangle 13">
              <a:extLst>
                <a:ext uri="{FF2B5EF4-FFF2-40B4-BE49-F238E27FC236}">
                  <a16:creationId xmlns:a16="http://schemas.microsoft.com/office/drawing/2014/main" id="{F8B03B7C-E116-D445-AA21-495B05E3C9BE}"/>
                </a:ext>
              </a:extLst>
            </p:cNvPr>
            <p:cNvSpPr/>
            <p:nvPr/>
          </p:nvSpPr>
          <p:spPr>
            <a:xfrm>
              <a:off x="4539727" y="2194560"/>
              <a:ext cx="2872292" cy="254708"/>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Large Dimension Table</a:t>
              </a:r>
            </a:p>
          </p:txBody>
        </p:sp>
      </p:grpSp>
      <p:grpSp>
        <p:nvGrpSpPr>
          <p:cNvPr id="15" name="Group 14">
            <a:extLst>
              <a:ext uri="{FF2B5EF4-FFF2-40B4-BE49-F238E27FC236}">
                <a16:creationId xmlns:a16="http://schemas.microsoft.com/office/drawing/2014/main" id="{7FA293EA-CE8C-5444-BD56-E75B0BE1753E}"/>
              </a:ext>
            </a:extLst>
          </p:cNvPr>
          <p:cNvGrpSpPr/>
          <p:nvPr/>
        </p:nvGrpSpPr>
        <p:grpSpPr>
          <a:xfrm>
            <a:off x="10705699" y="2233504"/>
            <a:ext cx="1209032" cy="3427387"/>
            <a:chOff x="4539727" y="2194560"/>
            <a:chExt cx="2872292" cy="2506532"/>
          </a:xfrm>
        </p:grpSpPr>
        <p:sp>
          <p:nvSpPr>
            <p:cNvPr id="16" name="Rectangle 15">
              <a:extLst>
                <a:ext uri="{FF2B5EF4-FFF2-40B4-BE49-F238E27FC236}">
                  <a16:creationId xmlns:a16="http://schemas.microsoft.com/office/drawing/2014/main" id="{948A3131-EFEC-2440-A66E-F8A8E0C1111A}"/>
                </a:ext>
              </a:extLst>
            </p:cNvPr>
            <p:cNvSpPr/>
            <p:nvPr/>
          </p:nvSpPr>
          <p:spPr>
            <a:xfrm>
              <a:off x="4539727" y="2194560"/>
              <a:ext cx="2872292" cy="2506532"/>
            </a:xfrm>
            <a:prstGeom prst="rect">
              <a:avLst/>
            </a:prstGeom>
            <a:solidFill>
              <a:schemeClr val="accent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17" name="Rectangle 16">
              <a:extLst>
                <a:ext uri="{FF2B5EF4-FFF2-40B4-BE49-F238E27FC236}">
                  <a16:creationId xmlns:a16="http://schemas.microsoft.com/office/drawing/2014/main" id="{64B7A061-7378-0147-AAB0-935C9CC759E9}"/>
                </a:ext>
              </a:extLst>
            </p:cNvPr>
            <p:cNvSpPr/>
            <p:nvPr/>
          </p:nvSpPr>
          <p:spPr>
            <a:xfrm>
              <a:off x="4539727" y="2194560"/>
              <a:ext cx="2872292" cy="398033"/>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Dimensionless Dimension</a:t>
              </a:r>
            </a:p>
          </p:txBody>
        </p:sp>
      </p:grpSp>
      <p:grpSp>
        <p:nvGrpSpPr>
          <p:cNvPr id="18" name="Group 17">
            <a:extLst>
              <a:ext uri="{FF2B5EF4-FFF2-40B4-BE49-F238E27FC236}">
                <a16:creationId xmlns:a16="http://schemas.microsoft.com/office/drawing/2014/main" id="{6E2362A4-34C9-6243-AD07-2ADB6C924873}"/>
              </a:ext>
            </a:extLst>
          </p:cNvPr>
          <p:cNvGrpSpPr/>
          <p:nvPr/>
        </p:nvGrpSpPr>
        <p:grpSpPr>
          <a:xfrm>
            <a:off x="7742364" y="677447"/>
            <a:ext cx="1974891" cy="1330076"/>
            <a:chOff x="4539727" y="2194560"/>
            <a:chExt cx="2872292" cy="2506532"/>
          </a:xfrm>
        </p:grpSpPr>
        <p:sp>
          <p:nvSpPr>
            <p:cNvPr id="19" name="Rectangle 18">
              <a:extLst>
                <a:ext uri="{FF2B5EF4-FFF2-40B4-BE49-F238E27FC236}">
                  <a16:creationId xmlns:a16="http://schemas.microsoft.com/office/drawing/2014/main" id="{E0548809-1AC7-C443-BA2F-8245F3CE6729}"/>
                </a:ext>
              </a:extLst>
            </p:cNvPr>
            <p:cNvSpPr/>
            <p:nvPr/>
          </p:nvSpPr>
          <p:spPr>
            <a:xfrm>
              <a:off x="4539727" y="2194560"/>
              <a:ext cx="2872292" cy="2506532"/>
            </a:xfrm>
            <a:prstGeom prst="rect">
              <a:avLst/>
            </a:prstGeom>
            <a:solidFill>
              <a:schemeClr val="accent2"/>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b"/>
            <a:lstStyle/>
            <a:p>
              <a:r>
                <a:rPr lang="en-GB" sz="1200" dirty="0"/>
                <a:t>DISTSTYLE ALL</a:t>
              </a:r>
            </a:p>
          </p:txBody>
        </p:sp>
        <p:sp>
          <p:nvSpPr>
            <p:cNvPr id="20" name="Rectangle 19">
              <a:extLst>
                <a:ext uri="{FF2B5EF4-FFF2-40B4-BE49-F238E27FC236}">
                  <a16:creationId xmlns:a16="http://schemas.microsoft.com/office/drawing/2014/main" id="{122212D9-7452-C849-BE55-0E9CD1D21E80}"/>
                </a:ext>
              </a:extLst>
            </p:cNvPr>
            <p:cNvSpPr/>
            <p:nvPr/>
          </p:nvSpPr>
          <p:spPr>
            <a:xfrm>
              <a:off x="4539727" y="2194560"/>
              <a:ext cx="2872292" cy="398033"/>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Small Dimension Table</a:t>
              </a:r>
            </a:p>
          </p:txBody>
        </p:sp>
      </p:grpSp>
      <p:cxnSp>
        <p:nvCxnSpPr>
          <p:cNvPr id="22" name="Elbow Connector 21">
            <a:extLst>
              <a:ext uri="{FF2B5EF4-FFF2-40B4-BE49-F238E27FC236}">
                <a16:creationId xmlns:a16="http://schemas.microsoft.com/office/drawing/2014/main" id="{75D429C4-68F3-C845-9AB6-D7770EC56D8F}"/>
              </a:ext>
            </a:extLst>
          </p:cNvPr>
          <p:cNvCxnSpPr>
            <a:cxnSpLocks/>
            <a:stCxn id="13" idx="3"/>
            <a:endCxn id="6" idx="1"/>
          </p:cNvCxnSpPr>
          <p:nvPr/>
        </p:nvCxnSpPr>
        <p:spPr>
          <a:xfrm>
            <a:off x="5879939" y="4043330"/>
            <a:ext cx="496564" cy="578"/>
          </a:xfrm>
          <a:prstGeom prst="bentConnector3">
            <a:avLst>
              <a:gd name="adj1" fmla="val 50000"/>
            </a:avLst>
          </a:prstGeom>
          <a:ln>
            <a:tailEnd type="diamond" w="lg" len="lg"/>
          </a:ln>
        </p:spPr>
        <p:style>
          <a:lnRef idx="2">
            <a:schemeClr val="accent1"/>
          </a:lnRef>
          <a:fillRef idx="0">
            <a:schemeClr val="accent1"/>
          </a:fillRef>
          <a:effectRef idx="1">
            <a:schemeClr val="accent1"/>
          </a:effectRef>
          <a:fontRef idx="minor">
            <a:schemeClr val="tx1"/>
          </a:fontRef>
        </p:style>
      </p:cxnSp>
      <p:cxnSp>
        <p:nvCxnSpPr>
          <p:cNvPr id="26" name="Elbow Connector 25">
            <a:extLst>
              <a:ext uri="{FF2B5EF4-FFF2-40B4-BE49-F238E27FC236}">
                <a16:creationId xmlns:a16="http://schemas.microsoft.com/office/drawing/2014/main" id="{D25B0559-D00F-C24C-AF27-1B01B93E84F6}"/>
              </a:ext>
            </a:extLst>
          </p:cNvPr>
          <p:cNvCxnSpPr>
            <a:cxnSpLocks/>
            <a:stCxn id="19" idx="2"/>
          </p:cNvCxnSpPr>
          <p:nvPr/>
        </p:nvCxnSpPr>
        <p:spPr>
          <a:xfrm rot="5400000">
            <a:off x="8525444" y="2211889"/>
            <a:ext cx="408733" cy="1"/>
          </a:xfrm>
          <a:prstGeom prst="bentConnector3">
            <a:avLst>
              <a:gd name="adj1" fmla="val 50000"/>
            </a:avLst>
          </a:prstGeom>
          <a:ln>
            <a:tailEnd type="diamond" w="lg" len="lg"/>
          </a:ln>
        </p:spPr>
        <p:style>
          <a:lnRef idx="2">
            <a:schemeClr val="accent1"/>
          </a:lnRef>
          <a:fillRef idx="0">
            <a:schemeClr val="accent1"/>
          </a:fillRef>
          <a:effectRef idx="1">
            <a:schemeClr val="accent1"/>
          </a:effectRef>
          <a:fontRef idx="minor">
            <a:schemeClr val="tx1"/>
          </a:fontRef>
        </p:style>
      </p:cxnSp>
      <p:cxnSp>
        <p:nvCxnSpPr>
          <p:cNvPr id="29" name="Elbow Connector 28">
            <a:extLst>
              <a:ext uri="{FF2B5EF4-FFF2-40B4-BE49-F238E27FC236}">
                <a16:creationId xmlns:a16="http://schemas.microsoft.com/office/drawing/2014/main" id="{53FDCEF1-1972-B947-9367-CACA47AB644E}"/>
              </a:ext>
            </a:extLst>
          </p:cNvPr>
          <p:cNvCxnSpPr>
            <a:cxnSpLocks/>
            <a:stCxn id="11" idx="3"/>
            <a:endCxn id="14" idx="0"/>
          </p:cNvCxnSpPr>
          <p:nvPr/>
        </p:nvCxnSpPr>
        <p:spPr>
          <a:xfrm>
            <a:off x="3680287" y="1553298"/>
            <a:ext cx="1149511" cy="447931"/>
          </a:xfrm>
          <a:prstGeom prst="bentConnector2">
            <a:avLst/>
          </a:prstGeom>
          <a:ln>
            <a:tailEnd type="diamond" w="lg" len="lg"/>
          </a:ln>
        </p:spPr>
        <p:style>
          <a:lnRef idx="2">
            <a:schemeClr val="accent1"/>
          </a:lnRef>
          <a:fillRef idx="0">
            <a:schemeClr val="accent1"/>
          </a:fillRef>
          <a:effectRef idx="1">
            <a:schemeClr val="accent1"/>
          </a:effectRef>
          <a:fontRef idx="minor">
            <a:schemeClr val="tx1"/>
          </a:fontRef>
        </p:style>
      </p:cxnSp>
      <p:grpSp>
        <p:nvGrpSpPr>
          <p:cNvPr id="27" name="Group 26">
            <a:extLst>
              <a:ext uri="{FF2B5EF4-FFF2-40B4-BE49-F238E27FC236}">
                <a16:creationId xmlns:a16="http://schemas.microsoft.com/office/drawing/2014/main" id="{5044E6AE-ACC5-4A47-8343-332F3712A433}"/>
              </a:ext>
            </a:extLst>
          </p:cNvPr>
          <p:cNvGrpSpPr/>
          <p:nvPr/>
        </p:nvGrpSpPr>
        <p:grpSpPr>
          <a:xfrm>
            <a:off x="10064247" y="118530"/>
            <a:ext cx="1974891" cy="1330076"/>
            <a:chOff x="4539727" y="2194560"/>
            <a:chExt cx="2872292" cy="2506532"/>
          </a:xfrm>
        </p:grpSpPr>
        <p:sp>
          <p:nvSpPr>
            <p:cNvPr id="28" name="Rectangle 27">
              <a:extLst>
                <a:ext uri="{FF2B5EF4-FFF2-40B4-BE49-F238E27FC236}">
                  <a16:creationId xmlns:a16="http://schemas.microsoft.com/office/drawing/2014/main" id="{855B0E24-AE2C-B142-B300-DE02F98E58A5}"/>
                </a:ext>
              </a:extLst>
            </p:cNvPr>
            <p:cNvSpPr/>
            <p:nvPr/>
          </p:nvSpPr>
          <p:spPr>
            <a:xfrm>
              <a:off x="4539727" y="2194560"/>
              <a:ext cx="2872292" cy="2506532"/>
            </a:xfrm>
            <a:prstGeom prst="rect">
              <a:avLst/>
            </a:prstGeom>
            <a:solidFill>
              <a:schemeClr val="accent2"/>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b"/>
            <a:lstStyle/>
            <a:p>
              <a:r>
                <a:rPr lang="en-GB" sz="1200" dirty="0"/>
                <a:t>DISTSTYLE ALL</a:t>
              </a:r>
            </a:p>
          </p:txBody>
        </p:sp>
        <p:sp>
          <p:nvSpPr>
            <p:cNvPr id="30" name="Rectangle 29">
              <a:extLst>
                <a:ext uri="{FF2B5EF4-FFF2-40B4-BE49-F238E27FC236}">
                  <a16:creationId xmlns:a16="http://schemas.microsoft.com/office/drawing/2014/main" id="{6C4D9E86-E258-A24C-9A57-342E1B72475C}"/>
                </a:ext>
              </a:extLst>
            </p:cNvPr>
            <p:cNvSpPr/>
            <p:nvPr/>
          </p:nvSpPr>
          <p:spPr>
            <a:xfrm>
              <a:off x="4539727" y="2194560"/>
              <a:ext cx="2872292" cy="398033"/>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Snowflake Dimension Table</a:t>
              </a:r>
            </a:p>
          </p:txBody>
        </p:sp>
      </p:grpSp>
      <p:cxnSp>
        <p:nvCxnSpPr>
          <p:cNvPr id="31" name="Elbow Connector 30">
            <a:extLst>
              <a:ext uri="{FF2B5EF4-FFF2-40B4-BE49-F238E27FC236}">
                <a16:creationId xmlns:a16="http://schemas.microsoft.com/office/drawing/2014/main" id="{1F3D9173-CC14-F147-8B40-46D2A97A9CA2}"/>
              </a:ext>
            </a:extLst>
          </p:cNvPr>
          <p:cNvCxnSpPr>
            <a:cxnSpLocks/>
            <a:stCxn id="28" idx="1"/>
            <a:endCxn id="20" idx="3"/>
          </p:cNvCxnSpPr>
          <p:nvPr/>
        </p:nvCxnSpPr>
        <p:spPr>
          <a:xfrm rot="10800000">
            <a:off x="9717255" y="783054"/>
            <a:ext cx="346992" cy="514"/>
          </a:xfrm>
          <a:prstGeom prst="bentConnector3">
            <a:avLst>
              <a:gd name="adj1" fmla="val 50000"/>
            </a:avLst>
          </a:prstGeom>
          <a:ln>
            <a:tailEnd type="diamond" w="lg" len="lg"/>
          </a:ln>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7B49B9DC-8CD8-714D-A786-CE7552DFB11F}"/>
              </a:ext>
            </a:extLst>
          </p:cNvPr>
          <p:cNvGrpSpPr/>
          <p:nvPr/>
        </p:nvGrpSpPr>
        <p:grpSpPr>
          <a:xfrm>
            <a:off x="929785" y="3382593"/>
            <a:ext cx="1974891" cy="1330076"/>
            <a:chOff x="4539727" y="2194560"/>
            <a:chExt cx="2872292" cy="2506532"/>
          </a:xfrm>
        </p:grpSpPr>
        <p:sp>
          <p:nvSpPr>
            <p:cNvPr id="33" name="Rectangle 32">
              <a:extLst>
                <a:ext uri="{FF2B5EF4-FFF2-40B4-BE49-F238E27FC236}">
                  <a16:creationId xmlns:a16="http://schemas.microsoft.com/office/drawing/2014/main" id="{27673F63-02FE-9C4B-A58B-6FDAABDDC041}"/>
                </a:ext>
              </a:extLst>
            </p:cNvPr>
            <p:cNvSpPr/>
            <p:nvPr/>
          </p:nvSpPr>
          <p:spPr>
            <a:xfrm>
              <a:off x="4539727" y="2194560"/>
              <a:ext cx="2872292" cy="2506532"/>
            </a:xfrm>
            <a:prstGeom prst="rect">
              <a:avLst/>
            </a:prstGeom>
            <a:solidFill>
              <a:schemeClr val="accent3"/>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b"/>
            <a:lstStyle/>
            <a:p>
              <a:r>
                <a:rPr lang="en-GB" sz="1200" dirty="0"/>
                <a:t>DISTKEY N</a:t>
              </a:r>
            </a:p>
          </p:txBody>
        </p:sp>
        <p:sp>
          <p:nvSpPr>
            <p:cNvPr id="34" name="Rectangle 33">
              <a:extLst>
                <a:ext uri="{FF2B5EF4-FFF2-40B4-BE49-F238E27FC236}">
                  <a16:creationId xmlns:a16="http://schemas.microsoft.com/office/drawing/2014/main" id="{3B5518AB-368D-E84B-98E8-E60D6C95A482}"/>
                </a:ext>
              </a:extLst>
            </p:cNvPr>
            <p:cNvSpPr/>
            <p:nvPr/>
          </p:nvSpPr>
          <p:spPr>
            <a:xfrm>
              <a:off x="4539727" y="2194560"/>
              <a:ext cx="2872292" cy="398033"/>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Snowflake Dimension Table</a:t>
              </a:r>
            </a:p>
          </p:txBody>
        </p:sp>
      </p:grpSp>
      <p:cxnSp>
        <p:nvCxnSpPr>
          <p:cNvPr id="35" name="Elbow Connector 34">
            <a:extLst>
              <a:ext uri="{FF2B5EF4-FFF2-40B4-BE49-F238E27FC236}">
                <a16:creationId xmlns:a16="http://schemas.microsoft.com/office/drawing/2014/main" id="{BE7B715C-78F0-1241-A4C1-1A0371B41840}"/>
              </a:ext>
            </a:extLst>
          </p:cNvPr>
          <p:cNvCxnSpPr>
            <a:cxnSpLocks/>
            <a:stCxn id="33" idx="3"/>
            <a:endCxn id="13" idx="1"/>
          </p:cNvCxnSpPr>
          <p:nvPr/>
        </p:nvCxnSpPr>
        <p:spPr>
          <a:xfrm flipV="1">
            <a:off x="2904676" y="4043330"/>
            <a:ext cx="874980" cy="4301"/>
          </a:xfrm>
          <a:prstGeom prst="bentConnector3">
            <a:avLst>
              <a:gd name="adj1" fmla="val 50000"/>
            </a:avLst>
          </a:prstGeom>
          <a:ln>
            <a:tailEnd type="diamond" w="lg" len="lg"/>
          </a:ln>
        </p:spPr>
        <p:style>
          <a:lnRef idx="2">
            <a:schemeClr val="accent1"/>
          </a:lnRef>
          <a:fillRef idx="0">
            <a:schemeClr val="accent1"/>
          </a:fillRef>
          <a:effectRef idx="1">
            <a:schemeClr val="accent1"/>
          </a:effectRef>
          <a:fontRef idx="minor">
            <a:schemeClr val="tx1"/>
          </a:fontRef>
        </p:style>
      </p:cxnSp>
      <p:sp>
        <p:nvSpPr>
          <p:cNvPr id="37" name="Right Arrow Callout 36">
            <a:extLst>
              <a:ext uri="{FF2B5EF4-FFF2-40B4-BE49-F238E27FC236}">
                <a16:creationId xmlns:a16="http://schemas.microsoft.com/office/drawing/2014/main" id="{5063CF80-1958-6B43-974D-C32BD4CA3B4A}"/>
              </a:ext>
            </a:extLst>
          </p:cNvPr>
          <p:cNvSpPr/>
          <p:nvPr/>
        </p:nvSpPr>
        <p:spPr>
          <a:xfrm>
            <a:off x="1307986" y="1479975"/>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1</a:t>
            </a:r>
          </a:p>
        </p:txBody>
      </p:sp>
      <p:sp>
        <p:nvSpPr>
          <p:cNvPr id="43" name="Right Arrow Callout 42">
            <a:extLst>
              <a:ext uri="{FF2B5EF4-FFF2-40B4-BE49-F238E27FC236}">
                <a16:creationId xmlns:a16="http://schemas.microsoft.com/office/drawing/2014/main" id="{7CFF87B6-C1B9-FE40-96F9-7FB3FBC5961E}"/>
              </a:ext>
            </a:extLst>
          </p:cNvPr>
          <p:cNvSpPr/>
          <p:nvPr/>
        </p:nvSpPr>
        <p:spPr>
          <a:xfrm>
            <a:off x="531798" y="3417678"/>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2</a:t>
            </a:r>
          </a:p>
        </p:txBody>
      </p:sp>
      <p:sp>
        <p:nvSpPr>
          <p:cNvPr id="44" name="Right Arrow Callout 43">
            <a:extLst>
              <a:ext uri="{FF2B5EF4-FFF2-40B4-BE49-F238E27FC236}">
                <a16:creationId xmlns:a16="http://schemas.microsoft.com/office/drawing/2014/main" id="{2CEA46D5-A96F-E743-B7C6-999431BBA937}"/>
              </a:ext>
            </a:extLst>
          </p:cNvPr>
          <p:cNvSpPr/>
          <p:nvPr/>
        </p:nvSpPr>
        <p:spPr>
          <a:xfrm>
            <a:off x="9736206" y="223374"/>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1</a:t>
            </a:r>
          </a:p>
        </p:txBody>
      </p:sp>
    </p:spTree>
    <p:extLst>
      <p:ext uri="{BB962C8B-B14F-4D97-AF65-F5344CB8AC3E}">
        <p14:creationId xmlns:p14="http://schemas.microsoft.com/office/powerpoint/2010/main" val="3671216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46F4-18D5-2143-8EFC-BCE80BE9A29E}"/>
              </a:ext>
            </a:extLst>
          </p:cNvPr>
          <p:cNvSpPr>
            <a:spLocks noGrp="1"/>
          </p:cNvSpPr>
          <p:nvPr>
            <p:ph type="title"/>
          </p:nvPr>
        </p:nvSpPr>
        <p:spPr/>
        <p:txBody>
          <a:bodyPr/>
          <a:lstStyle/>
          <a:p>
            <a:r>
              <a:rPr lang="en-GB" sz="2800" dirty="0"/>
              <a:t>Operational Data Store Consolidation &amp; Aggregation</a:t>
            </a:r>
          </a:p>
        </p:txBody>
      </p:sp>
      <p:pic>
        <p:nvPicPr>
          <p:cNvPr id="4" name="Picture 3">
            <a:extLst>
              <a:ext uri="{FF2B5EF4-FFF2-40B4-BE49-F238E27FC236}">
                <a16:creationId xmlns:a16="http://schemas.microsoft.com/office/drawing/2014/main" id="{A22CD2EF-74D9-3F48-80B5-EA0AEFCF7ACC}"/>
              </a:ext>
            </a:extLst>
          </p:cNvPr>
          <p:cNvPicPr/>
          <p:nvPr/>
        </p:nvPicPr>
        <p:blipFill>
          <a:blip r:embed="rId2">
            <a:extLst>
              <a:ext uri="{28A0092B-C50C-407E-A947-70E740481C1C}">
                <a14:useLocalDpi xmlns:a14="http://schemas.microsoft.com/office/drawing/2010/main" val="0"/>
              </a:ext>
            </a:extLst>
          </a:blip>
          <a:stretch>
            <a:fillRect/>
          </a:stretch>
        </p:blipFill>
        <p:spPr>
          <a:xfrm>
            <a:off x="3360134" y="1253259"/>
            <a:ext cx="5484668" cy="4624328"/>
          </a:xfrm>
          <a:prstGeom prst="rect">
            <a:avLst/>
          </a:prstGeom>
        </p:spPr>
      </p:pic>
      <p:sp>
        <p:nvSpPr>
          <p:cNvPr id="5" name="Right Arrow Callout 4">
            <a:extLst>
              <a:ext uri="{FF2B5EF4-FFF2-40B4-BE49-F238E27FC236}">
                <a16:creationId xmlns:a16="http://schemas.microsoft.com/office/drawing/2014/main" id="{5F3ECCBF-DB16-E14C-9B5D-16411623A874}"/>
              </a:ext>
            </a:extLst>
          </p:cNvPr>
          <p:cNvSpPr/>
          <p:nvPr/>
        </p:nvSpPr>
        <p:spPr>
          <a:xfrm>
            <a:off x="4321327" y="1261606"/>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1</a:t>
            </a:r>
          </a:p>
        </p:txBody>
      </p:sp>
      <p:sp>
        <p:nvSpPr>
          <p:cNvPr id="6" name="Down Arrow Callout 5">
            <a:extLst>
              <a:ext uri="{FF2B5EF4-FFF2-40B4-BE49-F238E27FC236}">
                <a16:creationId xmlns:a16="http://schemas.microsoft.com/office/drawing/2014/main" id="{1A760F4A-171A-EE4F-954D-E87D7F03AC59}"/>
              </a:ext>
            </a:extLst>
          </p:cNvPr>
          <p:cNvSpPr/>
          <p:nvPr/>
        </p:nvSpPr>
        <p:spPr>
          <a:xfrm>
            <a:off x="6654756" y="2469224"/>
            <a:ext cx="140400" cy="172800"/>
          </a:xfrm>
          <a:prstGeom prst="down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4</a:t>
            </a:r>
          </a:p>
        </p:txBody>
      </p:sp>
      <p:sp>
        <p:nvSpPr>
          <p:cNvPr id="7" name="Left Arrow Callout 6">
            <a:extLst>
              <a:ext uri="{FF2B5EF4-FFF2-40B4-BE49-F238E27FC236}">
                <a16:creationId xmlns:a16="http://schemas.microsoft.com/office/drawing/2014/main" id="{FC610608-C2AF-FF48-A7B0-105590D0A923}"/>
              </a:ext>
            </a:extLst>
          </p:cNvPr>
          <p:cNvSpPr/>
          <p:nvPr/>
        </p:nvSpPr>
        <p:spPr>
          <a:xfrm>
            <a:off x="8121467" y="2971691"/>
            <a:ext cx="172800" cy="140400"/>
          </a:xfrm>
          <a:prstGeom prst="lef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3</a:t>
            </a:r>
          </a:p>
        </p:txBody>
      </p:sp>
      <p:sp>
        <p:nvSpPr>
          <p:cNvPr id="8" name="Up Arrow Callout 7">
            <a:extLst>
              <a:ext uri="{FF2B5EF4-FFF2-40B4-BE49-F238E27FC236}">
                <a16:creationId xmlns:a16="http://schemas.microsoft.com/office/drawing/2014/main" id="{6313A213-54EC-8544-987E-EA82DF3B9191}"/>
              </a:ext>
            </a:extLst>
          </p:cNvPr>
          <p:cNvSpPr/>
          <p:nvPr/>
        </p:nvSpPr>
        <p:spPr>
          <a:xfrm>
            <a:off x="5519704" y="5209020"/>
            <a:ext cx="140400" cy="172800"/>
          </a:xfrm>
          <a:prstGeom prst="up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2</a:t>
            </a:r>
          </a:p>
        </p:txBody>
      </p:sp>
    </p:spTree>
    <p:extLst>
      <p:ext uri="{BB962C8B-B14F-4D97-AF65-F5344CB8AC3E}">
        <p14:creationId xmlns:p14="http://schemas.microsoft.com/office/powerpoint/2010/main" val="374614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06BD-8D63-6A49-9E3C-5841B309E5EE}"/>
              </a:ext>
            </a:extLst>
          </p:cNvPr>
          <p:cNvSpPr>
            <a:spLocks noGrp="1"/>
          </p:cNvSpPr>
          <p:nvPr>
            <p:ph type="title"/>
          </p:nvPr>
        </p:nvSpPr>
        <p:spPr/>
        <p:txBody>
          <a:bodyPr>
            <a:normAutofit fontScale="90000"/>
          </a:bodyPr>
          <a:lstStyle/>
          <a:p>
            <a:r>
              <a:rPr lang="en-GB" dirty="0"/>
              <a:t>Common deployment architectures</a:t>
            </a:r>
          </a:p>
        </p:txBody>
      </p:sp>
      <p:sp>
        <p:nvSpPr>
          <p:cNvPr id="3" name="Content Placeholder 2">
            <a:extLst>
              <a:ext uri="{FF2B5EF4-FFF2-40B4-BE49-F238E27FC236}">
                <a16:creationId xmlns:a16="http://schemas.microsoft.com/office/drawing/2014/main" id="{01D1B58B-C7C3-AC46-88D2-E2C427803C72}"/>
              </a:ext>
            </a:extLst>
          </p:cNvPr>
          <p:cNvSpPr>
            <a:spLocks noGrp="1"/>
          </p:cNvSpPr>
          <p:nvPr>
            <p:ph sz="quarter" idx="10"/>
          </p:nvPr>
        </p:nvSpPr>
        <p:spPr/>
        <p:txBody>
          <a:bodyPr/>
          <a:lstStyle/>
          <a:p>
            <a:r>
              <a:rPr lang="en-GB" dirty="0"/>
              <a:t>Simple, single cluster with reporting tools</a:t>
            </a:r>
          </a:p>
          <a:p>
            <a:endParaRPr lang="en-GB" dirty="0"/>
          </a:p>
          <a:p>
            <a:r>
              <a:rPr lang="en-GB" dirty="0"/>
              <a:t>ETL Cluster with multiple line-of-business reporting clusters</a:t>
            </a:r>
          </a:p>
          <a:p>
            <a:endParaRPr lang="en-GB" dirty="0"/>
          </a:p>
          <a:p>
            <a:r>
              <a:rPr lang="en-GB" dirty="0"/>
              <a:t>Spectrum Multi-Cluster</a:t>
            </a:r>
          </a:p>
          <a:p>
            <a:endParaRPr lang="en-GB" dirty="0"/>
          </a:p>
          <a:p>
            <a:r>
              <a:rPr lang="en-GB" dirty="0"/>
              <a:t>High performance, low latency hybrid clusters</a:t>
            </a:r>
          </a:p>
        </p:txBody>
      </p:sp>
    </p:spTree>
    <p:extLst>
      <p:ext uri="{BB962C8B-B14F-4D97-AF65-F5344CB8AC3E}">
        <p14:creationId xmlns:p14="http://schemas.microsoft.com/office/powerpoint/2010/main" val="105710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3DD30-01D3-5241-82AF-A12548D02460}"/>
              </a:ext>
            </a:extLst>
          </p:cNvPr>
          <p:cNvSpPr>
            <a:spLocks noGrp="1"/>
          </p:cNvSpPr>
          <p:nvPr>
            <p:ph type="title"/>
          </p:nvPr>
        </p:nvSpPr>
        <p:spPr/>
        <p:txBody>
          <a:bodyPr/>
          <a:lstStyle/>
          <a:p>
            <a:r>
              <a:rPr lang="en-GB" sz="2400" dirty="0"/>
              <a:t>Simple, single cluster with reporting tools (public routing)</a:t>
            </a:r>
          </a:p>
        </p:txBody>
      </p:sp>
      <p:sp>
        <p:nvSpPr>
          <p:cNvPr id="69" name="Rounded Rectangle 68">
            <a:extLst>
              <a:ext uri="{FF2B5EF4-FFF2-40B4-BE49-F238E27FC236}">
                <a16:creationId xmlns:a16="http://schemas.microsoft.com/office/drawing/2014/main" id="{2DDDB780-8AA5-AF4E-A3D8-68CAD21CDC45}"/>
              </a:ext>
            </a:extLst>
          </p:cNvPr>
          <p:cNvSpPr/>
          <p:nvPr/>
        </p:nvSpPr>
        <p:spPr>
          <a:xfrm>
            <a:off x="1907188" y="1448891"/>
            <a:ext cx="8697953" cy="4215309"/>
          </a:xfrm>
          <a:prstGeom prst="roundRect">
            <a:avLst>
              <a:gd name="adj" fmla="val 3147"/>
            </a:avLst>
          </a:prstGeom>
          <a:solidFill>
            <a:schemeClr val="bg1"/>
          </a:solid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rial"/>
              <a:cs typeface="Arial"/>
            </a:endParaRPr>
          </a:p>
        </p:txBody>
      </p:sp>
      <p:pic>
        <p:nvPicPr>
          <p:cNvPr id="70" name="Picture 69">
            <a:extLst>
              <a:ext uri="{FF2B5EF4-FFF2-40B4-BE49-F238E27FC236}">
                <a16:creationId xmlns:a16="http://schemas.microsoft.com/office/drawing/2014/main" id="{6764FB85-F78D-F34C-B7F4-4A5FE996CB5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77126" y="1165528"/>
            <a:ext cx="566606" cy="391125"/>
          </a:xfrm>
          <a:prstGeom prst="rect">
            <a:avLst/>
          </a:prstGeom>
          <a:noFill/>
        </p:spPr>
      </p:pic>
      <p:sp>
        <p:nvSpPr>
          <p:cNvPr id="3" name="Rounded Rectangle 2">
            <a:extLst>
              <a:ext uri="{FF2B5EF4-FFF2-40B4-BE49-F238E27FC236}">
                <a16:creationId xmlns:a16="http://schemas.microsoft.com/office/drawing/2014/main" id="{AE2F0EDD-A3D6-4E48-BD06-81B02618761E}"/>
              </a:ext>
            </a:extLst>
          </p:cNvPr>
          <p:cNvSpPr/>
          <p:nvPr/>
        </p:nvSpPr>
        <p:spPr>
          <a:xfrm>
            <a:off x="1979341" y="1609204"/>
            <a:ext cx="3505835" cy="3953396"/>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r>
              <a:rPr lang="en-US" sz="1200" dirty="0">
                <a:solidFill>
                  <a:schemeClr val="tx1"/>
                </a:solidFill>
                <a:latin typeface="Helvetica Neue"/>
                <a:cs typeface="Helvetica Neue"/>
              </a:rPr>
              <a:t>Availability Zone</a:t>
            </a:r>
          </a:p>
        </p:txBody>
      </p:sp>
      <p:sp>
        <p:nvSpPr>
          <p:cNvPr id="13" name="Rounded Rectangle 12">
            <a:extLst>
              <a:ext uri="{FF2B5EF4-FFF2-40B4-BE49-F238E27FC236}">
                <a16:creationId xmlns:a16="http://schemas.microsoft.com/office/drawing/2014/main" id="{1146D4E7-288F-A34F-A03D-A0C2B43B98C6}"/>
              </a:ext>
            </a:extLst>
          </p:cNvPr>
          <p:cNvSpPr/>
          <p:nvPr/>
        </p:nvSpPr>
        <p:spPr>
          <a:xfrm>
            <a:off x="5584625" y="1609204"/>
            <a:ext cx="3505835" cy="3953396"/>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r>
              <a:rPr lang="en-US" sz="1200" dirty="0">
                <a:solidFill>
                  <a:schemeClr val="tx1"/>
                </a:solidFill>
                <a:latin typeface="Helvetica Neue"/>
                <a:cs typeface="Helvetica Neue"/>
              </a:rPr>
              <a:t>Availability Zone</a:t>
            </a:r>
          </a:p>
        </p:txBody>
      </p:sp>
      <p:sp>
        <p:nvSpPr>
          <p:cNvPr id="25" name="Rounded Rectangle 24">
            <a:extLst>
              <a:ext uri="{FF2B5EF4-FFF2-40B4-BE49-F238E27FC236}">
                <a16:creationId xmlns:a16="http://schemas.microsoft.com/office/drawing/2014/main" id="{B8041CC4-16AB-0C4C-B6C3-9AF610D21295}"/>
              </a:ext>
            </a:extLst>
          </p:cNvPr>
          <p:cNvSpPr/>
          <p:nvPr/>
        </p:nvSpPr>
        <p:spPr>
          <a:xfrm>
            <a:off x="2662760" y="2500828"/>
            <a:ext cx="5552577" cy="1804472"/>
          </a:xfrm>
          <a:prstGeom prst="roundRect">
            <a:avLst/>
          </a:prstGeom>
          <a:solidFill>
            <a:schemeClr val="tx1">
              <a:lumMod val="20000"/>
              <a:lumOff val="80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r>
              <a:rPr lang="en-GB" sz="1200" dirty="0">
                <a:solidFill>
                  <a:schemeClr val="tx1"/>
                </a:solidFill>
              </a:rPr>
              <a:t>Cluster Subnet Group</a:t>
            </a:r>
          </a:p>
        </p:txBody>
      </p:sp>
      <p:pic>
        <p:nvPicPr>
          <p:cNvPr id="32" name="Picture 31">
            <a:extLst>
              <a:ext uri="{FF2B5EF4-FFF2-40B4-BE49-F238E27FC236}">
                <a16:creationId xmlns:a16="http://schemas.microsoft.com/office/drawing/2014/main" id="{C3B4B2E1-75D1-6047-88DD-30BECD72CED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005052" y="2861587"/>
            <a:ext cx="521367" cy="625640"/>
          </a:xfrm>
          <a:prstGeom prst="rect">
            <a:avLst/>
          </a:prstGeom>
        </p:spPr>
      </p:pic>
      <p:sp>
        <p:nvSpPr>
          <p:cNvPr id="33" name="TextBox 32">
            <a:extLst>
              <a:ext uri="{FF2B5EF4-FFF2-40B4-BE49-F238E27FC236}">
                <a16:creationId xmlns:a16="http://schemas.microsoft.com/office/drawing/2014/main" id="{4DED50B1-43E8-A546-B908-4F472A0C3EF3}"/>
              </a:ext>
            </a:extLst>
          </p:cNvPr>
          <p:cNvSpPr txBox="1"/>
          <p:nvPr/>
        </p:nvSpPr>
        <p:spPr>
          <a:xfrm>
            <a:off x="10899975" y="3496888"/>
            <a:ext cx="731520" cy="155632"/>
          </a:xfrm>
          <a:prstGeom prst="rect">
            <a:avLst/>
          </a:prstGeom>
          <a:noFill/>
        </p:spPr>
        <p:txBody>
          <a:bodyPr wrap="square" lIns="0" tIns="0" rIns="0" bIns="0" rtlCol="0" anchor="t">
            <a:noAutofit/>
          </a:bodyPr>
          <a:lstStyle/>
          <a:p>
            <a:pPr algn="ctr"/>
            <a:r>
              <a:rPr lang="en-US" sz="1000" b="1" dirty="0"/>
              <a:t>Amazon</a:t>
            </a:r>
            <a:br>
              <a:rPr lang="en-US" sz="1000" b="1" dirty="0"/>
            </a:br>
            <a:r>
              <a:rPr lang="en-US" sz="1000" b="1" dirty="0"/>
              <a:t>S3</a:t>
            </a:r>
            <a:endParaRPr lang="en-US" b="1" dirty="0"/>
          </a:p>
        </p:txBody>
      </p:sp>
      <p:sp>
        <p:nvSpPr>
          <p:cNvPr id="36" name="Rounded Rectangle 35">
            <a:extLst>
              <a:ext uri="{FF2B5EF4-FFF2-40B4-BE49-F238E27FC236}">
                <a16:creationId xmlns:a16="http://schemas.microsoft.com/office/drawing/2014/main" id="{06E40BC4-8599-4A4C-8088-D6A627CE221B}"/>
              </a:ext>
            </a:extLst>
          </p:cNvPr>
          <p:cNvSpPr/>
          <p:nvPr/>
        </p:nvSpPr>
        <p:spPr>
          <a:xfrm>
            <a:off x="2114670" y="1859412"/>
            <a:ext cx="3235177" cy="2649087"/>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t"/>
          <a:lstStyle/>
          <a:p>
            <a:pPr fontAlgn="auto">
              <a:spcBef>
                <a:spcPts val="0"/>
              </a:spcBef>
              <a:spcAft>
                <a:spcPts val="0"/>
              </a:spcAft>
              <a:defRPr/>
            </a:pPr>
            <a:r>
              <a:rPr lang="en-US" sz="1100" dirty="0">
                <a:solidFill>
                  <a:schemeClr val="tx1"/>
                </a:solidFill>
                <a:latin typeface="Helvetica Neue"/>
                <a:cs typeface="Helvetica Neue"/>
              </a:rPr>
              <a:t>Public Subnet</a:t>
            </a:r>
          </a:p>
        </p:txBody>
      </p:sp>
      <p:pic>
        <p:nvPicPr>
          <p:cNvPr id="37" name="Picture 36">
            <a:extLst>
              <a:ext uri="{FF2B5EF4-FFF2-40B4-BE49-F238E27FC236}">
                <a16:creationId xmlns:a16="http://schemas.microsoft.com/office/drawing/2014/main" id="{4FA1F0B1-A5E2-134F-899D-DBDA157D7DEB}"/>
              </a:ext>
            </a:extLst>
          </p:cNvPr>
          <p:cNvPicPr>
            <a:picLocks noChangeAspect="1"/>
          </p:cNvPicPr>
          <p:nvPr/>
        </p:nvPicPr>
        <p:blipFill>
          <a:blip r:embed="rId5"/>
          <a:stretch>
            <a:fillRect/>
          </a:stretch>
        </p:blipFill>
        <p:spPr>
          <a:xfrm>
            <a:off x="2239467" y="1682007"/>
            <a:ext cx="215900" cy="263609"/>
          </a:xfrm>
          <a:prstGeom prst="rect">
            <a:avLst/>
          </a:prstGeom>
        </p:spPr>
      </p:pic>
      <p:sp>
        <p:nvSpPr>
          <p:cNvPr id="39" name="Rounded Rectangle 38">
            <a:extLst>
              <a:ext uri="{FF2B5EF4-FFF2-40B4-BE49-F238E27FC236}">
                <a16:creationId xmlns:a16="http://schemas.microsoft.com/office/drawing/2014/main" id="{59B940F6-EF04-D64E-9C1D-18855DAF5E96}"/>
              </a:ext>
            </a:extLst>
          </p:cNvPr>
          <p:cNvSpPr/>
          <p:nvPr/>
        </p:nvSpPr>
        <p:spPr>
          <a:xfrm>
            <a:off x="5719954" y="1844823"/>
            <a:ext cx="3235177" cy="2663676"/>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t"/>
          <a:lstStyle/>
          <a:p>
            <a:pPr algn="r" fontAlgn="auto">
              <a:spcBef>
                <a:spcPts val="0"/>
              </a:spcBef>
              <a:spcAft>
                <a:spcPts val="0"/>
              </a:spcAft>
              <a:defRPr/>
            </a:pPr>
            <a:r>
              <a:rPr lang="en-US" sz="1100" dirty="0">
                <a:solidFill>
                  <a:schemeClr val="tx1"/>
                </a:solidFill>
                <a:latin typeface="Helvetica Neue"/>
                <a:cs typeface="Helvetica Neue"/>
              </a:rPr>
              <a:t>Public Subnet</a:t>
            </a:r>
          </a:p>
        </p:txBody>
      </p:sp>
      <p:pic>
        <p:nvPicPr>
          <p:cNvPr id="40" name="Picture 39">
            <a:extLst>
              <a:ext uri="{FF2B5EF4-FFF2-40B4-BE49-F238E27FC236}">
                <a16:creationId xmlns:a16="http://schemas.microsoft.com/office/drawing/2014/main" id="{3B6B0636-983E-2B44-BE71-6ED5310FA7FA}"/>
              </a:ext>
            </a:extLst>
          </p:cNvPr>
          <p:cNvPicPr>
            <a:picLocks noChangeAspect="1"/>
          </p:cNvPicPr>
          <p:nvPr/>
        </p:nvPicPr>
        <p:blipFill>
          <a:blip r:embed="rId5"/>
          <a:stretch>
            <a:fillRect/>
          </a:stretch>
        </p:blipFill>
        <p:spPr>
          <a:xfrm>
            <a:off x="5844751" y="1667417"/>
            <a:ext cx="215900" cy="263609"/>
          </a:xfrm>
          <a:prstGeom prst="rect">
            <a:avLst/>
          </a:prstGeom>
        </p:spPr>
      </p:pic>
      <p:sp>
        <p:nvSpPr>
          <p:cNvPr id="6" name="Rounded Rectangle 5">
            <a:extLst>
              <a:ext uri="{FF2B5EF4-FFF2-40B4-BE49-F238E27FC236}">
                <a16:creationId xmlns:a16="http://schemas.microsoft.com/office/drawing/2014/main" id="{F3A59D39-F6D5-C54C-B037-49F92DF400BD}"/>
              </a:ext>
            </a:extLst>
          </p:cNvPr>
          <p:cNvSpPr/>
          <p:nvPr/>
        </p:nvSpPr>
        <p:spPr bwMode="auto">
          <a:xfrm>
            <a:off x="2554816" y="2178840"/>
            <a:ext cx="5004873" cy="2730923"/>
          </a:xfrm>
          <a:prstGeom prst="roundRect">
            <a:avLst>
              <a:gd name="adj" fmla="val 4573"/>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t"/>
          <a:lstStyle/>
          <a:p>
            <a:pPr algn="r" fontAlgn="auto">
              <a:spcBef>
                <a:spcPts val="0"/>
              </a:spcBef>
              <a:spcAft>
                <a:spcPts val="0"/>
              </a:spcAft>
              <a:defRPr/>
            </a:pPr>
            <a:endParaRPr lang="en-US" sz="1100" dirty="0">
              <a:solidFill>
                <a:schemeClr val="tx1"/>
              </a:solidFill>
              <a:latin typeface="Helvetica Neue"/>
              <a:cs typeface="Helvetica Neue"/>
            </a:endParaRPr>
          </a:p>
        </p:txBody>
      </p:sp>
      <p:sp>
        <p:nvSpPr>
          <p:cNvPr id="7" name="Rounded Rectangle 6">
            <a:extLst>
              <a:ext uri="{FF2B5EF4-FFF2-40B4-BE49-F238E27FC236}">
                <a16:creationId xmlns:a16="http://schemas.microsoft.com/office/drawing/2014/main" id="{9D27353B-4409-6C43-AF34-96DDFCF022EC}"/>
              </a:ext>
            </a:extLst>
          </p:cNvPr>
          <p:cNvSpPr/>
          <p:nvPr/>
        </p:nvSpPr>
        <p:spPr bwMode="auto">
          <a:xfrm>
            <a:off x="2543732" y="2178840"/>
            <a:ext cx="5015957" cy="2730923"/>
          </a:xfrm>
          <a:prstGeom prst="roundRect">
            <a:avLst>
              <a:gd name="adj" fmla="val 4865"/>
            </a:avLst>
          </a:prstGeom>
          <a:noFill/>
          <a:ln w="19050">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anchor="t"/>
          <a:lstStyle/>
          <a:p>
            <a:pPr algn="r" fontAlgn="auto">
              <a:spcBef>
                <a:spcPts val="0"/>
              </a:spcBef>
              <a:spcAft>
                <a:spcPts val="0"/>
              </a:spcAft>
              <a:defRPr/>
            </a:pPr>
            <a:r>
              <a:rPr lang="en-US" sz="1100" dirty="0">
                <a:solidFill>
                  <a:schemeClr val="tx1"/>
                </a:solidFill>
                <a:latin typeface="Helvetica Neue"/>
                <a:cs typeface="Helvetica Neue"/>
              </a:rPr>
              <a:t>Security Group</a:t>
            </a:r>
          </a:p>
        </p:txBody>
      </p:sp>
      <p:cxnSp>
        <p:nvCxnSpPr>
          <p:cNvPr id="53" name="Straight Arrow Connector 44">
            <a:extLst>
              <a:ext uri="{FF2B5EF4-FFF2-40B4-BE49-F238E27FC236}">
                <a16:creationId xmlns:a16="http://schemas.microsoft.com/office/drawing/2014/main" id="{37C895F0-8943-4B4E-A2BF-8B89AD259152}"/>
              </a:ext>
            </a:extLst>
          </p:cNvPr>
          <p:cNvCxnSpPr>
            <a:cxnSpLocks/>
            <a:stCxn id="74" idx="3"/>
            <a:endCxn id="32" idx="1"/>
          </p:cNvCxnSpPr>
          <p:nvPr/>
        </p:nvCxnSpPr>
        <p:spPr>
          <a:xfrm flipV="1">
            <a:off x="10134178" y="3174407"/>
            <a:ext cx="870874" cy="829"/>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977C1470-494D-084F-8936-BAF41106725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353942" y="3001393"/>
            <a:ext cx="548640" cy="603504"/>
          </a:xfrm>
          <a:prstGeom prst="rect">
            <a:avLst/>
          </a:prstGeom>
        </p:spPr>
      </p:pic>
      <p:grpSp>
        <p:nvGrpSpPr>
          <p:cNvPr id="75" name="Group 74">
            <a:extLst>
              <a:ext uri="{FF2B5EF4-FFF2-40B4-BE49-F238E27FC236}">
                <a16:creationId xmlns:a16="http://schemas.microsoft.com/office/drawing/2014/main" id="{671CDCBF-1660-D844-9B6C-8750939B8FDE}"/>
              </a:ext>
            </a:extLst>
          </p:cNvPr>
          <p:cNvGrpSpPr/>
          <p:nvPr/>
        </p:nvGrpSpPr>
        <p:grpSpPr>
          <a:xfrm>
            <a:off x="9546177" y="2893117"/>
            <a:ext cx="640080" cy="844801"/>
            <a:chOff x="9951559" y="1557822"/>
            <a:chExt cx="640080" cy="844801"/>
          </a:xfrm>
        </p:grpSpPr>
        <p:sp>
          <p:nvSpPr>
            <p:cNvPr id="73" name="TextBox 72">
              <a:extLst>
                <a:ext uri="{FF2B5EF4-FFF2-40B4-BE49-F238E27FC236}">
                  <a16:creationId xmlns:a16="http://schemas.microsoft.com/office/drawing/2014/main" id="{0FF6A748-5A36-A54B-A467-520B0C8C7078}"/>
                </a:ext>
              </a:extLst>
            </p:cNvPr>
            <p:cNvSpPr txBox="1"/>
            <p:nvPr/>
          </p:nvSpPr>
          <p:spPr>
            <a:xfrm>
              <a:off x="9951559" y="2128303"/>
              <a:ext cx="640080" cy="274320"/>
            </a:xfrm>
            <a:prstGeom prst="rect">
              <a:avLst/>
            </a:prstGeom>
            <a:noFill/>
          </p:spPr>
          <p:txBody>
            <a:bodyPr wrap="square" lIns="0" tIns="0" rIns="0" bIns="0" rtlCol="0" anchor="t">
              <a:noAutofit/>
            </a:bodyPr>
            <a:lstStyle/>
            <a:p>
              <a:pPr algn="ctr"/>
              <a:r>
                <a:rPr lang="en-US" sz="1000" b="1" dirty="0"/>
                <a:t>Internet gateway</a:t>
              </a:r>
              <a:endParaRPr lang="en-US" b="1" dirty="0"/>
            </a:p>
          </p:txBody>
        </p:sp>
        <p:pic>
          <p:nvPicPr>
            <p:cNvPr id="74" name="Picture 73">
              <a:extLst>
                <a:ext uri="{FF2B5EF4-FFF2-40B4-BE49-F238E27FC236}">
                  <a16:creationId xmlns:a16="http://schemas.microsoft.com/office/drawing/2014/main" id="{AB6A86EB-CDDA-3A46-B399-CD4F67DB21E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001364" y="1557822"/>
              <a:ext cx="538196" cy="564237"/>
            </a:xfrm>
            <a:prstGeom prst="rect">
              <a:avLst/>
            </a:prstGeom>
          </p:spPr>
        </p:pic>
      </p:grpSp>
      <p:cxnSp>
        <p:nvCxnSpPr>
          <p:cNvPr id="76" name="Straight Arrow Connector 44">
            <a:extLst>
              <a:ext uri="{FF2B5EF4-FFF2-40B4-BE49-F238E27FC236}">
                <a16:creationId xmlns:a16="http://schemas.microsoft.com/office/drawing/2014/main" id="{7A01461B-0833-E94E-88D1-DFFE3143D344}"/>
              </a:ext>
            </a:extLst>
          </p:cNvPr>
          <p:cNvCxnSpPr>
            <a:cxnSpLocks/>
            <a:stCxn id="74" idx="1"/>
            <a:endCxn id="39" idx="3"/>
          </p:cNvCxnSpPr>
          <p:nvPr/>
        </p:nvCxnSpPr>
        <p:spPr>
          <a:xfrm rot="10800000" flipV="1">
            <a:off x="8955132" y="3175235"/>
            <a:ext cx="640851" cy="1425"/>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6" name="Right Arrow Callout 45">
            <a:extLst>
              <a:ext uri="{FF2B5EF4-FFF2-40B4-BE49-F238E27FC236}">
                <a16:creationId xmlns:a16="http://schemas.microsoft.com/office/drawing/2014/main" id="{75ACA87E-962A-EC43-B7A3-5B083B64325C}"/>
              </a:ext>
            </a:extLst>
          </p:cNvPr>
          <p:cNvSpPr/>
          <p:nvPr/>
        </p:nvSpPr>
        <p:spPr>
          <a:xfrm>
            <a:off x="6049567" y="3232624"/>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1</a:t>
            </a:r>
          </a:p>
        </p:txBody>
      </p:sp>
      <p:pic>
        <p:nvPicPr>
          <p:cNvPr id="57" name="Picture 56">
            <a:extLst>
              <a:ext uri="{FF2B5EF4-FFF2-40B4-BE49-F238E27FC236}">
                <a16:creationId xmlns:a16="http://schemas.microsoft.com/office/drawing/2014/main" id="{498B1A3E-9187-6643-9CDE-4E1BE537B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360421" y="2976277"/>
            <a:ext cx="544781" cy="653737"/>
          </a:xfrm>
          <a:prstGeom prst="rect">
            <a:avLst/>
          </a:prstGeom>
        </p:spPr>
      </p:pic>
      <p:sp>
        <p:nvSpPr>
          <p:cNvPr id="58" name="TextBox 57">
            <a:extLst>
              <a:ext uri="{FF2B5EF4-FFF2-40B4-BE49-F238E27FC236}">
                <a16:creationId xmlns:a16="http://schemas.microsoft.com/office/drawing/2014/main" id="{52D9275A-99D4-5847-A7EA-5956B2087784}"/>
              </a:ext>
            </a:extLst>
          </p:cNvPr>
          <p:cNvSpPr txBox="1"/>
          <p:nvPr/>
        </p:nvSpPr>
        <p:spPr>
          <a:xfrm>
            <a:off x="4186520" y="3630363"/>
            <a:ext cx="892582" cy="192184"/>
          </a:xfrm>
          <a:prstGeom prst="rect">
            <a:avLst/>
          </a:prstGeom>
          <a:noFill/>
        </p:spPr>
        <p:txBody>
          <a:bodyPr wrap="square" lIns="0" tIns="0" rIns="0" bIns="0" rtlCol="0" anchor="t">
            <a:noAutofit/>
          </a:bodyPr>
          <a:lstStyle/>
          <a:p>
            <a:pPr algn="ctr"/>
            <a:r>
              <a:rPr lang="en-US" sz="1000" b="1" dirty="0"/>
              <a:t>Third Party Reporting</a:t>
            </a:r>
            <a:endParaRPr lang="en-US" b="1" dirty="0"/>
          </a:p>
        </p:txBody>
      </p:sp>
      <p:pic>
        <p:nvPicPr>
          <p:cNvPr id="63" name="Picture 62">
            <a:extLst>
              <a:ext uri="{FF2B5EF4-FFF2-40B4-BE49-F238E27FC236}">
                <a16:creationId xmlns:a16="http://schemas.microsoft.com/office/drawing/2014/main" id="{80EB8FBE-4348-B542-AEE7-CEED20A7239A}"/>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335524" y="2992250"/>
            <a:ext cx="535030" cy="621791"/>
          </a:xfrm>
          <a:prstGeom prst="rect">
            <a:avLst/>
          </a:prstGeom>
        </p:spPr>
      </p:pic>
      <p:sp>
        <p:nvSpPr>
          <p:cNvPr id="64" name="TextBox 63">
            <a:extLst>
              <a:ext uri="{FF2B5EF4-FFF2-40B4-BE49-F238E27FC236}">
                <a16:creationId xmlns:a16="http://schemas.microsoft.com/office/drawing/2014/main" id="{B1E94158-5C45-774E-8DF1-2D9B258D25A4}"/>
              </a:ext>
            </a:extLst>
          </p:cNvPr>
          <p:cNvSpPr txBox="1"/>
          <p:nvPr/>
        </p:nvSpPr>
        <p:spPr>
          <a:xfrm>
            <a:off x="3159102" y="3632743"/>
            <a:ext cx="894752" cy="155632"/>
          </a:xfrm>
          <a:prstGeom prst="rect">
            <a:avLst/>
          </a:prstGeom>
          <a:noFill/>
        </p:spPr>
        <p:txBody>
          <a:bodyPr wrap="square" lIns="0" tIns="0" rIns="0" bIns="0" rtlCol="0" anchor="t">
            <a:noAutofit/>
          </a:bodyPr>
          <a:lstStyle/>
          <a:p>
            <a:pPr algn="ctr"/>
            <a:r>
              <a:rPr lang="en-US" sz="1000" b="1" dirty="0"/>
              <a:t>Amazon</a:t>
            </a:r>
            <a:br>
              <a:rPr lang="en-US" sz="1000" b="1" dirty="0"/>
            </a:br>
            <a:r>
              <a:rPr lang="en-US" sz="1000" b="1" dirty="0" err="1"/>
              <a:t>WorkSpaces</a:t>
            </a:r>
            <a:endParaRPr lang="en-US" b="1" dirty="0"/>
          </a:p>
        </p:txBody>
      </p:sp>
      <p:sp>
        <p:nvSpPr>
          <p:cNvPr id="59" name="TextBox 58">
            <a:extLst>
              <a:ext uri="{FF2B5EF4-FFF2-40B4-BE49-F238E27FC236}">
                <a16:creationId xmlns:a16="http://schemas.microsoft.com/office/drawing/2014/main" id="{A2A0FB54-27EB-B94D-B9FD-EDCBE5D26ECD}"/>
              </a:ext>
            </a:extLst>
          </p:cNvPr>
          <p:cNvSpPr txBox="1"/>
          <p:nvPr/>
        </p:nvSpPr>
        <p:spPr>
          <a:xfrm>
            <a:off x="6181971" y="3681996"/>
            <a:ext cx="892582" cy="192184"/>
          </a:xfrm>
          <a:prstGeom prst="rect">
            <a:avLst/>
          </a:prstGeom>
          <a:noFill/>
        </p:spPr>
        <p:txBody>
          <a:bodyPr wrap="square" lIns="0" tIns="0" rIns="0" bIns="0" rtlCol="0" anchor="t">
            <a:noAutofit/>
          </a:bodyPr>
          <a:lstStyle/>
          <a:p>
            <a:pPr algn="ctr"/>
            <a:r>
              <a:rPr lang="en-US" sz="1000" b="1" dirty="0"/>
              <a:t>Redshift Cluster</a:t>
            </a:r>
            <a:endParaRPr lang="en-US" b="1" dirty="0"/>
          </a:p>
        </p:txBody>
      </p:sp>
      <p:sp>
        <p:nvSpPr>
          <p:cNvPr id="61" name="Down Arrow Callout 60">
            <a:extLst>
              <a:ext uri="{FF2B5EF4-FFF2-40B4-BE49-F238E27FC236}">
                <a16:creationId xmlns:a16="http://schemas.microsoft.com/office/drawing/2014/main" id="{725BDA1D-4875-C148-ABA8-04AD117C7577}"/>
              </a:ext>
            </a:extLst>
          </p:cNvPr>
          <p:cNvSpPr/>
          <p:nvPr/>
        </p:nvSpPr>
        <p:spPr>
          <a:xfrm>
            <a:off x="10392422" y="2500828"/>
            <a:ext cx="140400" cy="172800"/>
          </a:xfrm>
          <a:prstGeom prst="down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2</a:t>
            </a:r>
          </a:p>
        </p:txBody>
      </p:sp>
      <p:sp>
        <p:nvSpPr>
          <p:cNvPr id="79" name="Right Arrow Callout 78">
            <a:extLst>
              <a:ext uri="{FF2B5EF4-FFF2-40B4-BE49-F238E27FC236}">
                <a16:creationId xmlns:a16="http://schemas.microsoft.com/office/drawing/2014/main" id="{ED612B3E-E861-534F-81AD-FC45ED4D4A4D}"/>
              </a:ext>
            </a:extLst>
          </p:cNvPr>
          <p:cNvSpPr/>
          <p:nvPr/>
        </p:nvSpPr>
        <p:spPr>
          <a:xfrm>
            <a:off x="2917743" y="3232624"/>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4</a:t>
            </a:r>
          </a:p>
        </p:txBody>
      </p:sp>
      <p:sp>
        <p:nvSpPr>
          <p:cNvPr id="80" name="Down Arrow Callout 79">
            <a:extLst>
              <a:ext uri="{FF2B5EF4-FFF2-40B4-BE49-F238E27FC236}">
                <a16:creationId xmlns:a16="http://schemas.microsoft.com/office/drawing/2014/main" id="{A8C6E8FA-4162-164C-B757-2408BE229C62}"/>
              </a:ext>
            </a:extLst>
          </p:cNvPr>
          <p:cNvSpPr/>
          <p:nvPr/>
        </p:nvSpPr>
        <p:spPr>
          <a:xfrm>
            <a:off x="6924286" y="2087291"/>
            <a:ext cx="140400" cy="172800"/>
          </a:xfrm>
          <a:prstGeom prst="down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3</a:t>
            </a:r>
          </a:p>
        </p:txBody>
      </p:sp>
    </p:spTree>
    <p:extLst>
      <p:ext uri="{BB962C8B-B14F-4D97-AF65-F5344CB8AC3E}">
        <p14:creationId xmlns:p14="http://schemas.microsoft.com/office/powerpoint/2010/main" val="4283380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3DD30-01D3-5241-82AF-A12548D02460}"/>
              </a:ext>
            </a:extLst>
          </p:cNvPr>
          <p:cNvSpPr>
            <a:spLocks noGrp="1"/>
          </p:cNvSpPr>
          <p:nvPr>
            <p:ph type="title"/>
          </p:nvPr>
        </p:nvSpPr>
        <p:spPr/>
        <p:txBody>
          <a:bodyPr/>
          <a:lstStyle/>
          <a:p>
            <a:r>
              <a:rPr lang="en-GB" sz="2400" dirty="0"/>
              <a:t>Simple, single cluster with reporting tools (proxy routing)</a:t>
            </a:r>
          </a:p>
        </p:txBody>
      </p:sp>
      <p:grpSp>
        <p:nvGrpSpPr>
          <p:cNvPr id="4" name="Group 3">
            <a:extLst>
              <a:ext uri="{FF2B5EF4-FFF2-40B4-BE49-F238E27FC236}">
                <a16:creationId xmlns:a16="http://schemas.microsoft.com/office/drawing/2014/main" id="{E47A4B8E-FCDC-BB4B-8DCA-9F255DC7BA22}"/>
              </a:ext>
            </a:extLst>
          </p:cNvPr>
          <p:cNvGrpSpPr/>
          <p:nvPr/>
        </p:nvGrpSpPr>
        <p:grpSpPr>
          <a:xfrm>
            <a:off x="1907188" y="733728"/>
            <a:ext cx="8697953" cy="5901440"/>
            <a:chOff x="1907188" y="733728"/>
            <a:chExt cx="8697953" cy="5901440"/>
          </a:xfrm>
        </p:grpSpPr>
        <p:sp>
          <p:nvSpPr>
            <p:cNvPr id="69" name="Rounded Rectangle 68">
              <a:extLst>
                <a:ext uri="{FF2B5EF4-FFF2-40B4-BE49-F238E27FC236}">
                  <a16:creationId xmlns:a16="http://schemas.microsoft.com/office/drawing/2014/main" id="{2DDDB780-8AA5-AF4E-A3D8-68CAD21CDC45}"/>
                </a:ext>
              </a:extLst>
            </p:cNvPr>
            <p:cNvSpPr/>
            <p:nvPr/>
          </p:nvSpPr>
          <p:spPr>
            <a:xfrm>
              <a:off x="1907188" y="1017091"/>
              <a:ext cx="8697953" cy="5618077"/>
            </a:xfrm>
            <a:prstGeom prst="roundRect">
              <a:avLst>
                <a:gd name="adj" fmla="val 3147"/>
              </a:avLst>
            </a:prstGeom>
            <a:solidFill>
              <a:schemeClr val="bg1"/>
            </a:solid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rial"/>
                <a:cs typeface="Arial"/>
              </a:endParaRPr>
            </a:p>
          </p:txBody>
        </p:sp>
        <p:pic>
          <p:nvPicPr>
            <p:cNvPr id="70" name="Picture 69">
              <a:extLst>
                <a:ext uri="{FF2B5EF4-FFF2-40B4-BE49-F238E27FC236}">
                  <a16:creationId xmlns:a16="http://schemas.microsoft.com/office/drawing/2014/main" id="{6764FB85-F78D-F34C-B7F4-4A5FE996CB5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77126" y="733728"/>
              <a:ext cx="566606" cy="391125"/>
            </a:xfrm>
            <a:prstGeom prst="rect">
              <a:avLst/>
            </a:prstGeom>
            <a:noFill/>
          </p:spPr>
        </p:pic>
      </p:grpSp>
      <p:sp>
        <p:nvSpPr>
          <p:cNvPr id="3" name="Rounded Rectangle 2">
            <a:extLst>
              <a:ext uri="{FF2B5EF4-FFF2-40B4-BE49-F238E27FC236}">
                <a16:creationId xmlns:a16="http://schemas.microsoft.com/office/drawing/2014/main" id="{AE2F0EDD-A3D6-4E48-BD06-81B02618761E}"/>
              </a:ext>
            </a:extLst>
          </p:cNvPr>
          <p:cNvSpPr/>
          <p:nvPr/>
        </p:nvSpPr>
        <p:spPr>
          <a:xfrm>
            <a:off x="1979341" y="1177404"/>
            <a:ext cx="3505835" cy="5331798"/>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r>
              <a:rPr lang="en-US" sz="1200" dirty="0">
                <a:solidFill>
                  <a:schemeClr val="tx1"/>
                </a:solidFill>
                <a:latin typeface="Helvetica Neue"/>
                <a:cs typeface="Helvetica Neue"/>
              </a:rPr>
              <a:t>Availability Zone</a:t>
            </a:r>
          </a:p>
        </p:txBody>
      </p:sp>
      <p:sp>
        <p:nvSpPr>
          <p:cNvPr id="13" name="Rounded Rectangle 12">
            <a:extLst>
              <a:ext uri="{FF2B5EF4-FFF2-40B4-BE49-F238E27FC236}">
                <a16:creationId xmlns:a16="http://schemas.microsoft.com/office/drawing/2014/main" id="{1146D4E7-288F-A34F-A03D-A0C2B43B98C6}"/>
              </a:ext>
            </a:extLst>
          </p:cNvPr>
          <p:cNvSpPr/>
          <p:nvPr/>
        </p:nvSpPr>
        <p:spPr>
          <a:xfrm>
            <a:off x="5584625" y="1177404"/>
            <a:ext cx="3505835" cy="5331798"/>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r>
              <a:rPr lang="en-US" sz="1200" dirty="0">
                <a:solidFill>
                  <a:schemeClr val="tx1"/>
                </a:solidFill>
                <a:latin typeface="Helvetica Neue"/>
                <a:cs typeface="Helvetica Neue"/>
              </a:rPr>
              <a:t>Availability Zone</a:t>
            </a:r>
          </a:p>
        </p:txBody>
      </p:sp>
      <p:grpSp>
        <p:nvGrpSpPr>
          <p:cNvPr id="21" name="Group 20">
            <a:extLst>
              <a:ext uri="{FF2B5EF4-FFF2-40B4-BE49-F238E27FC236}">
                <a16:creationId xmlns:a16="http://schemas.microsoft.com/office/drawing/2014/main" id="{98A559B5-5A2C-3745-8A43-09D081DEB66E}"/>
              </a:ext>
            </a:extLst>
          </p:cNvPr>
          <p:cNvGrpSpPr/>
          <p:nvPr/>
        </p:nvGrpSpPr>
        <p:grpSpPr>
          <a:xfrm>
            <a:off x="2114670" y="3946559"/>
            <a:ext cx="3235177" cy="2071232"/>
            <a:chOff x="2551473" y="3737356"/>
            <a:chExt cx="3235177" cy="1895942"/>
          </a:xfrm>
        </p:grpSpPr>
        <p:sp>
          <p:nvSpPr>
            <p:cNvPr id="17" name="Rounded Rectangle 16">
              <a:extLst>
                <a:ext uri="{FF2B5EF4-FFF2-40B4-BE49-F238E27FC236}">
                  <a16:creationId xmlns:a16="http://schemas.microsoft.com/office/drawing/2014/main" id="{B595DECF-02C1-A24B-903F-C984C744A8F8}"/>
                </a:ext>
              </a:extLst>
            </p:cNvPr>
            <p:cNvSpPr/>
            <p:nvPr/>
          </p:nvSpPr>
          <p:spPr>
            <a:xfrm>
              <a:off x="2551473" y="3899748"/>
              <a:ext cx="3235177" cy="1733550"/>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b"/>
            <a:lstStyle/>
            <a:p>
              <a:pPr fontAlgn="auto">
                <a:spcBef>
                  <a:spcPts val="0"/>
                </a:spcBef>
                <a:spcAft>
                  <a:spcPts val="0"/>
                </a:spcAft>
                <a:defRPr/>
              </a:pPr>
              <a:r>
                <a:rPr lang="en-US" sz="1100" dirty="0">
                  <a:solidFill>
                    <a:schemeClr val="tx1"/>
                  </a:solidFill>
                  <a:latin typeface="Helvetica Neue"/>
                  <a:cs typeface="Helvetica Neue"/>
                </a:rPr>
                <a:t>Private Subnet</a:t>
              </a:r>
            </a:p>
          </p:txBody>
        </p:sp>
        <p:pic>
          <p:nvPicPr>
            <p:cNvPr id="19" name="Picture 18">
              <a:extLst>
                <a:ext uri="{FF2B5EF4-FFF2-40B4-BE49-F238E27FC236}">
                  <a16:creationId xmlns:a16="http://schemas.microsoft.com/office/drawing/2014/main" id="{B7AEEA0F-25F2-BC44-A8BA-0A592BAE2E54}"/>
                </a:ext>
              </a:extLst>
            </p:cNvPr>
            <p:cNvPicPr>
              <a:picLocks noChangeAspect="1"/>
            </p:cNvPicPr>
            <p:nvPr/>
          </p:nvPicPr>
          <p:blipFill>
            <a:blip r:embed="rId4"/>
            <a:stretch>
              <a:fillRect/>
            </a:stretch>
          </p:blipFill>
          <p:spPr>
            <a:xfrm>
              <a:off x="2676270" y="3737356"/>
              <a:ext cx="215900" cy="241300"/>
            </a:xfrm>
            <a:prstGeom prst="rect">
              <a:avLst/>
            </a:prstGeom>
          </p:spPr>
        </p:pic>
      </p:grpSp>
      <p:grpSp>
        <p:nvGrpSpPr>
          <p:cNvPr id="22" name="Group 21">
            <a:extLst>
              <a:ext uri="{FF2B5EF4-FFF2-40B4-BE49-F238E27FC236}">
                <a16:creationId xmlns:a16="http://schemas.microsoft.com/office/drawing/2014/main" id="{01120C0F-39CB-1A47-BDA2-C84F06D0D3D3}"/>
              </a:ext>
            </a:extLst>
          </p:cNvPr>
          <p:cNvGrpSpPr/>
          <p:nvPr/>
        </p:nvGrpSpPr>
        <p:grpSpPr>
          <a:xfrm>
            <a:off x="5719954" y="3946559"/>
            <a:ext cx="3235177" cy="2071232"/>
            <a:chOff x="2551473" y="3737356"/>
            <a:chExt cx="3235177" cy="1895942"/>
          </a:xfrm>
        </p:grpSpPr>
        <p:sp>
          <p:nvSpPr>
            <p:cNvPr id="23" name="Rounded Rectangle 22">
              <a:extLst>
                <a:ext uri="{FF2B5EF4-FFF2-40B4-BE49-F238E27FC236}">
                  <a16:creationId xmlns:a16="http://schemas.microsoft.com/office/drawing/2014/main" id="{91ABDAC3-D593-004B-9CEE-5C83683EE9A2}"/>
                </a:ext>
              </a:extLst>
            </p:cNvPr>
            <p:cNvSpPr/>
            <p:nvPr/>
          </p:nvSpPr>
          <p:spPr>
            <a:xfrm>
              <a:off x="2551473" y="3899748"/>
              <a:ext cx="3235177" cy="1733550"/>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b"/>
            <a:lstStyle/>
            <a:p>
              <a:pPr algn="r" fontAlgn="auto">
                <a:spcBef>
                  <a:spcPts val="0"/>
                </a:spcBef>
                <a:spcAft>
                  <a:spcPts val="0"/>
                </a:spcAft>
                <a:defRPr/>
              </a:pPr>
              <a:r>
                <a:rPr lang="en-US" sz="1100" dirty="0">
                  <a:solidFill>
                    <a:schemeClr val="tx1"/>
                  </a:solidFill>
                  <a:latin typeface="Helvetica Neue"/>
                  <a:cs typeface="Helvetica Neue"/>
                </a:rPr>
                <a:t>Private Subnet</a:t>
              </a:r>
            </a:p>
          </p:txBody>
        </p:sp>
        <p:pic>
          <p:nvPicPr>
            <p:cNvPr id="24" name="Picture 23">
              <a:extLst>
                <a:ext uri="{FF2B5EF4-FFF2-40B4-BE49-F238E27FC236}">
                  <a16:creationId xmlns:a16="http://schemas.microsoft.com/office/drawing/2014/main" id="{C234044C-1999-5242-8C31-8BE1E896CADD}"/>
                </a:ext>
              </a:extLst>
            </p:cNvPr>
            <p:cNvPicPr>
              <a:picLocks noChangeAspect="1"/>
            </p:cNvPicPr>
            <p:nvPr/>
          </p:nvPicPr>
          <p:blipFill>
            <a:blip r:embed="rId4"/>
            <a:stretch>
              <a:fillRect/>
            </a:stretch>
          </p:blipFill>
          <p:spPr>
            <a:xfrm>
              <a:off x="2676270" y="3737356"/>
              <a:ext cx="215900" cy="241300"/>
            </a:xfrm>
            <a:prstGeom prst="rect">
              <a:avLst/>
            </a:prstGeom>
          </p:spPr>
        </p:pic>
      </p:grpSp>
      <p:sp>
        <p:nvSpPr>
          <p:cNvPr id="25" name="Rounded Rectangle 24">
            <a:extLst>
              <a:ext uri="{FF2B5EF4-FFF2-40B4-BE49-F238E27FC236}">
                <a16:creationId xmlns:a16="http://schemas.microsoft.com/office/drawing/2014/main" id="{B8041CC4-16AB-0C4C-B6C3-9AF610D21295}"/>
              </a:ext>
            </a:extLst>
          </p:cNvPr>
          <p:cNvSpPr/>
          <p:nvPr/>
        </p:nvSpPr>
        <p:spPr>
          <a:xfrm>
            <a:off x="4069944" y="4254883"/>
            <a:ext cx="4755902" cy="1438590"/>
          </a:xfrm>
          <a:prstGeom prst="roundRect">
            <a:avLst/>
          </a:prstGeom>
          <a:solidFill>
            <a:schemeClr val="tx1">
              <a:lumMod val="20000"/>
              <a:lumOff val="80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r>
              <a:rPr lang="en-GB" sz="1200" dirty="0">
                <a:solidFill>
                  <a:schemeClr val="tx1"/>
                </a:solidFill>
              </a:rPr>
              <a:t>Cluster Subnet Group</a:t>
            </a:r>
          </a:p>
        </p:txBody>
      </p:sp>
      <p:pic>
        <p:nvPicPr>
          <p:cNvPr id="32" name="Picture 31">
            <a:extLst>
              <a:ext uri="{FF2B5EF4-FFF2-40B4-BE49-F238E27FC236}">
                <a16:creationId xmlns:a16="http://schemas.microsoft.com/office/drawing/2014/main" id="{C3B4B2E1-75D1-6047-88DD-30BECD72CED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005052" y="2042799"/>
            <a:ext cx="521367" cy="625640"/>
          </a:xfrm>
          <a:prstGeom prst="rect">
            <a:avLst/>
          </a:prstGeom>
        </p:spPr>
      </p:pic>
      <p:sp>
        <p:nvSpPr>
          <p:cNvPr id="33" name="TextBox 32">
            <a:extLst>
              <a:ext uri="{FF2B5EF4-FFF2-40B4-BE49-F238E27FC236}">
                <a16:creationId xmlns:a16="http://schemas.microsoft.com/office/drawing/2014/main" id="{4DED50B1-43E8-A546-B908-4F472A0C3EF3}"/>
              </a:ext>
            </a:extLst>
          </p:cNvPr>
          <p:cNvSpPr txBox="1"/>
          <p:nvPr/>
        </p:nvSpPr>
        <p:spPr>
          <a:xfrm>
            <a:off x="10899975" y="2678100"/>
            <a:ext cx="731520" cy="155632"/>
          </a:xfrm>
          <a:prstGeom prst="rect">
            <a:avLst/>
          </a:prstGeom>
          <a:noFill/>
        </p:spPr>
        <p:txBody>
          <a:bodyPr wrap="square" lIns="0" tIns="0" rIns="0" bIns="0" rtlCol="0" anchor="t">
            <a:noAutofit/>
          </a:bodyPr>
          <a:lstStyle/>
          <a:p>
            <a:pPr algn="ctr"/>
            <a:r>
              <a:rPr lang="en-US" sz="1000" b="1" dirty="0"/>
              <a:t>Amazon</a:t>
            </a:r>
            <a:br>
              <a:rPr lang="en-US" sz="1000" b="1" dirty="0"/>
            </a:br>
            <a:r>
              <a:rPr lang="en-US" sz="1000" b="1" dirty="0"/>
              <a:t>S3</a:t>
            </a:r>
            <a:endParaRPr lang="en-US" b="1" dirty="0"/>
          </a:p>
        </p:txBody>
      </p:sp>
      <p:grpSp>
        <p:nvGrpSpPr>
          <p:cNvPr id="35" name="Group 34">
            <a:extLst>
              <a:ext uri="{FF2B5EF4-FFF2-40B4-BE49-F238E27FC236}">
                <a16:creationId xmlns:a16="http://schemas.microsoft.com/office/drawing/2014/main" id="{A255661F-1C83-B64C-8B9C-DFCA071397D1}"/>
              </a:ext>
            </a:extLst>
          </p:cNvPr>
          <p:cNvGrpSpPr/>
          <p:nvPr/>
        </p:nvGrpSpPr>
        <p:grpSpPr>
          <a:xfrm>
            <a:off x="2114670" y="1250207"/>
            <a:ext cx="3235177" cy="2071232"/>
            <a:chOff x="2551473" y="3737356"/>
            <a:chExt cx="3235177" cy="1895942"/>
          </a:xfrm>
        </p:grpSpPr>
        <p:sp>
          <p:nvSpPr>
            <p:cNvPr id="36" name="Rounded Rectangle 35">
              <a:extLst>
                <a:ext uri="{FF2B5EF4-FFF2-40B4-BE49-F238E27FC236}">
                  <a16:creationId xmlns:a16="http://schemas.microsoft.com/office/drawing/2014/main" id="{06E40BC4-8599-4A4C-8088-D6A627CE221B}"/>
                </a:ext>
              </a:extLst>
            </p:cNvPr>
            <p:cNvSpPr/>
            <p:nvPr/>
          </p:nvSpPr>
          <p:spPr>
            <a:xfrm>
              <a:off x="2551473" y="3899748"/>
              <a:ext cx="3235177" cy="1733550"/>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t"/>
            <a:lstStyle/>
            <a:p>
              <a:pPr fontAlgn="auto">
                <a:spcBef>
                  <a:spcPts val="0"/>
                </a:spcBef>
                <a:spcAft>
                  <a:spcPts val="0"/>
                </a:spcAft>
                <a:defRPr/>
              </a:pPr>
              <a:r>
                <a:rPr lang="en-US" sz="1100" dirty="0">
                  <a:solidFill>
                    <a:schemeClr val="tx1"/>
                  </a:solidFill>
                  <a:latin typeface="Helvetica Neue"/>
                  <a:cs typeface="Helvetica Neue"/>
                </a:rPr>
                <a:t>Public Subnet</a:t>
              </a:r>
            </a:p>
          </p:txBody>
        </p:sp>
        <p:pic>
          <p:nvPicPr>
            <p:cNvPr id="37" name="Picture 36">
              <a:extLst>
                <a:ext uri="{FF2B5EF4-FFF2-40B4-BE49-F238E27FC236}">
                  <a16:creationId xmlns:a16="http://schemas.microsoft.com/office/drawing/2014/main" id="{4FA1F0B1-A5E2-134F-899D-DBDA157D7DEB}"/>
                </a:ext>
              </a:extLst>
            </p:cNvPr>
            <p:cNvPicPr>
              <a:picLocks noChangeAspect="1"/>
            </p:cNvPicPr>
            <p:nvPr/>
          </p:nvPicPr>
          <p:blipFill>
            <a:blip r:embed="rId4"/>
            <a:stretch>
              <a:fillRect/>
            </a:stretch>
          </p:blipFill>
          <p:spPr>
            <a:xfrm>
              <a:off x="2676270" y="3737356"/>
              <a:ext cx="215900" cy="241300"/>
            </a:xfrm>
            <a:prstGeom prst="rect">
              <a:avLst/>
            </a:prstGeom>
          </p:spPr>
        </p:pic>
      </p:grpSp>
      <p:grpSp>
        <p:nvGrpSpPr>
          <p:cNvPr id="38" name="Group 37">
            <a:extLst>
              <a:ext uri="{FF2B5EF4-FFF2-40B4-BE49-F238E27FC236}">
                <a16:creationId xmlns:a16="http://schemas.microsoft.com/office/drawing/2014/main" id="{8258C52A-FDC7-484F-BD5C-07A6EB9F0493}"/>
              </a:ext>
            </a:extLst>
          </p:cNvPr>
          <p:cNvGrpSpPr/>
          <p:nvPr/>
        </p:nvGrpSpPr>
        <p:grpSpPr>
          <a:xfrm>
            <a:off x="5719954" y="1235617"/>
            <a:ext cx="3235177" cy="2071232"/>
            <a:chOff x="2551473" y="3737356"/>
            <a:chExt cx="3235177" cy="1895942"/>
          </a:xfrm>
        </p:grpSpPr>
        <p:sp>
          <p:nvSpPr>
            <p:cNvPr id="39" name="Rounded Rectangle 38">
              <a:extLst>
                <a:ext uri="{FF2B5EF4-FFF2-40B4-BE49-F238E27FC236}">
                  <a16:creationId xmlns:a16="http://schemas.microsoft.com/office/drawing/2014/main" id="{59B940F6-EF04-D64E-9C1D-18855DAF5E96}"/>
                </a:ext>
              </a:extLst>
            </p:cNvPr>
            <p:cNvSpPr/>
            <p:nvPr/>
          </p:nvSpPr>
          <p:spPr>
            <a:xfrm>
              <a:off x="2551473" y="3899748"/>
              <a:ext cx="3235177" cy="1733550"/>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t"/>
            <a:lstStyle/>
            <a:p>
              <a:pPr algn="r" fontAlgn="auto">
                <a:spcBef>
                  <a:spcPts val="0"/>
                </a:spcBef>
                <a:spcAft>
                  <a:spcPts val="0"/>
                </a:spcAft>
                <a:defRPr/>
              </a:pPr>
              <a:r>
                <a:rPr lang="en-US" sz="1100" dirty="0">
                  <a:solidFill>
                    <a:schemeClr val="tx1"/>
                  </a:solidFill>
                  <a:latin typeface="Helvetica Neue"/>
                  <a:cs typeface="Helvetica Neue"/>
                </a:rPr>
                <a:t>Public Subnet</a:t>
              </a:r>
            </a:p>
          </p:txBody>
        </p:sp>
        <p:pic>
          <p:nvPicPr>
            <p:cNvPr id="40" name="Picture 39">
              <a:extLst>
                <a:ext uri="{FF2B5EF4-FFF2-40B4-BE49-F238E27FC236}">
                  <a16:creationId xmlns:a16="http://schemas.microsoft.com/office/drawing/2014/main" id="{3B6B0636-983E-2B44-BE71-6ED5310FA7FA}"/>
                </a:ext>
              </a:extLst>
            </p:cNvPr>
            <p:cNvPicPr>
              <a:picLocks noChangeAspect="1"/>
            </p:cNvPicPr>
            <p:nvPr/>
          </p:nvPicPr>
          <p:blipFill>
            <a:blip r:embed="rId4"/>
            <a:stretch>
              <a:fillRect/>
            </a:stretch>
          </p:blipFill>
          <p:spPr>
            <a:xfrm>
              <a:off x="2676270" y="3737356"/>
              <a:ext cx="215900" cy="241300"/>
            </a:xfrm>
            <a:prstGeom prst="rect">
              <a:avLst/>
            </a:prstGeom>
          </p:spPr>
        </p:pic>
      </p:grpSp>
      <p:sp>
        <p:nvSpPr>
          <p:cNvPr id="6" name="Rounded Rectangle 5">
            <a:extLst>
              <a:ext uri="{FF2B5EF4-FFF2-40B4-BE49-F238E27FC236}">
                <a16:creationId xmlns:a16="http://schemas.microsoft.com/office/drawing/2014/main" id="{F3A59D39-F6D5-C54C-B037-49F92DF400BD}"/>
              </a:ext>
            </a:extLst>
          </p:cNvPr>
          <p:cNvSpPr/>
          <p:nvPr/>
        </p:nvSpPr>
        <p:spPr bwMode="auto">
          <a:xfrm>
            <a:off x="2554816" y="1747040"/>
            <a:ext cx="5004873" cy="3901344"/>
          </a:xfrm>
          <a:prstGeom prst="roundRect">
            <a:avLst>
              <a:gd name="adj" fmla="val 4573"/>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t"/>
          <a:lstStyle/>
          <a:p>
            <a:pPr algn="r" fontAlgn="auto">
              <a:spcBef>
                <a:spcPts val="0"/>
              </a:spcBef>
              <a:spcAft>
                <a:spcPts val="0"/>
              </a:spcAft>
              <a:defRPr/>
            </a:pPr>
            <a:endParaRPr lang="en-US" sz="1100" dirty="0">
              <a:solidFill>
                <a:schemeClr val="tx1"/>
              </a:solidFill>
              <a:latin typeface="Helvetica Neue"/>
              <a:cs typeface="Helvetica Neue"/>
            </a:endParaRPr>
          </a:p>
        </p:txBody>
      </p:sp>
      <p:sp>
        <p:nvSpPr>
          <p:cNvPr id="7" name="Rounded Rectangle 6">
            <a:extLst>
              <a:ext uri="{FF2B5EF4-FFF2-40B4-BE49-F238E27FC236}">
                <a16:creationId xmlns:a16="http://schemas.microsoft.com/office/drawing/2014/main" id="{9D27353B-4409-6C43-AF34-96DDFCF022EC}"/>
              </a:ext>
            </a:extLst>
          </p:cNvPr>
          <p:cNvSpPr/>
          <p:nvPr/>
        </p:nvSpPr>
        <p:spPr bwMode="auto">
          <a:xfrm>
            <a:off x="2543732" y="1747040"/>
            <a:ext cx="5015957" cy="3901344"/>
          </a:xfrm>
          <a:prstGeom prst="roundRect">
            <a:avLst>
              <a:gd name="adj" fmla="val 4865"/>
            </a:avLst>
          </a:prstGeom>
          <a:noFill/>
          <a:ln w="19050">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anchor="t"/>
          <a:lstStyle/>
          <a:p>
            <a:pPr algn="r" fontAlgn="auto">
              <a:spcBef>
                <a:spcPts val="0"/>
              </a:spcBef>
              <a:spcAft>
                <a:spcPts val="0"/>
              </a:spcAft>
              <a:defRPr/>
            </a:pPr>
            <a:r>
              <a:rPr lang="en-US" sz="1100" dirty="0">
                <a:solidFill>
                  <a:schemeClr val="tx1"/>
                </a:solidFill>
                <a:latin typeface="Helvetica Neue"/>
                <a:cs typeface="Helvetica Neue"/>
              </a:rPr>
              <a:t>Security Group</a:t>
            </a:r>
          </a:p>
        </p:txBody>
      </p:sp>
      <p:grpSp>
        <p:nvGrpSpPr>
          <p:cNvPr id="43" name="Group 42">
            <a:extLst>
              <a:ext uri="{FF2B5EF4-FFF2-40B4-BE49-F238E27FC236}">
                <a16:creationId xmlns:a16="http://schemas.microsoft.com/office/drawing/2014/main" id="{D9A82566-5C60-6C4B-8163-DBDC54402D62}"/>
              </a:ext>
            </a:extLst>
          </p:cNvPr>
          <p:cNvGrpSpPr/>
          <p:nvPr/>
        </p:nvGrpSpPr>
        <p:grpSpPr>
          <a:xfrm>
            <a:off x="4317378" y="2032288"/>
            <a:ext cx="892582" cy="873108"/>
            <a:chOff x="387827" y="679296"/>
            <a:chExt cx="892582" cy="873108"/>
          </a:xfrm>
        </p:grpSpPr>
        <p:pic>
          <p:nvPicPr>
            <p:cNvPr id="41" name="Picture 40">
              <a:extLst>
                <a:ext uri="{FF2B5EF4-FFF2-40B4-BE49-F238E27FC236}">
                  <a16:creationId xmlns:a16="http://schemas.microsoft.com/office/drawing/2014/main" id="{75DF7B0C-3430-C440-9E2B-543B3AA8DE9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61728" y="679296"/>
              <a:ext cx="544781" cy="653737"/>
            </a:xfrm>
            <a:prstGeom prst="rect">
              <a:avLst/>
            </a:prstGeom>
          </p:spPr>
        </p:pic>
        <p:sp>
          <p:nvSpPr>
            <p:cNvPr id="42" name="TextBox 41">
              <a:extLst>
                <a:ext uri="{FF2B5EF4-FFF2-40B4-BE49-F238E27FC236}">
                  <a16:creationId xmlns:a16="http://schemas.microsoft.com/office/drawing/2014/main" id="{E39D4BE6-5A18-E248-BBBE-ACFB18AF69BF}"/>
                </a:ext>
              </a:extLst>
            </p:cNvPr>
            <p:cNvSpPr txBox="1"/>
            <p:nvPr/>
          </p:nvSpPr>
          <p:spPr>
            <a:xfrm>
              <a:off x="387827" y="1360220"/>
              <a:ext cx="892582" cy="192184"/>
            </a:xfrm>
            <a:prstGeom prst="rect">
              <a:avLst/>
            </a:prstGeom>
            <a:noFill/>
          </p:spPr>
          <p:txBody>
            <a:bodyPr wrap="square" lIns="0" tIns="0" rIns="0" bIns="0" rtlCol="0" anchor="t">
              <a:noAutofit/>
            </a:bodyPr>
            <a:lstStyle/>
            <a:p>
              <a:pPr algn="ctr"/>
              <a:r>
                <a:rPr lang="en-US" sz="1000" b="1" dirty="0"/>
                <a:t>Bastion/RDP</a:t>
              </a:r>
              <a:endParaRPr lang="en-US" b="1" dirty="0"/>
            </a:p>
          </p:txBody>
        </p:sp>
      </p:grpSp>
      <p:cxnSp>
        <p:nvCxnSpPr>
          <p:cNvPr id="45" name="Straight Arrow Connector 44">
            <a:extLst>
              <a:ext uri="{FF2B5EF4-FFF2-40B4-BE49-F238E27FC236}">
                <a16:creationId xmlns:a16="http://schemas.microsoft.com/office/drawing/2014/main" id="{50637496-542C-454C-8EBB-74C372DA6391}"/>
              </a:ext>
            </a:extLst>
          </p:cNvPr>
          <p:cNvCxnSpPr>
            <a:stCxn id="36" idx="2"/>
            <a:endCxn id="23" idx="0"/>
          </p:cNvCxnSpPr>
          <p:nvPr/>
        </p:nvCxnSpPr>
        <p:spPr>
          <a:xfrm rot="16200000" flipH="1">
            <a:off x="5133638" y="1920060"/>
            <a:ext cx="802526" cy="3605284"/>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4">
            <a:extLst>
              <a:ext uri="{FF2B5EF4-FFF2-40B4-BE49-F238E27FC236}">
                <a16:creationId xmlns:a16="http://schemas.microsoft.com/office/drawing/2014/main" id="{C1C17366-768A-E542-A969-78ACF61987DD}"/>
              </a:ext>
            </a:extLst>
          </p:cNvPr>
          <p:cNvCxnSpPr>
            <a:cxnSpLocks/>
            <a:stCxn id="39" idx="2"/>
            <a:endCxn id="17" idx="0"/>
          </p:cNvCxnSpPr>
          <p:nvPr/>
        </p:nvCxnSpPr>
        <p:spPr>
          <a:xfrm rot="5400000">
            <a:off x="5126343" y="1912765"/>
            <a:ext cx="817116" cy="3605284"/>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44">
            <a:extLst>
              <a:ext uri="{FF2B5EF4-FFF2-40B4-BE49-F238E27FC236}">
                <a16:creationId xmlns:a16="http://schemas.microsoft.com/office/drawing/2014/main" id="{37C895F0-8943-4B4E-A2BF-8B89AD259152}"/>
              </a:ext>
            </a:extLst>
          </p:cNvPr>
          <p:cNvCxnSpPr>
            <a:cxnSpLocks/>
            <a:stCxn id="74" idx="3"/>
            <a:endCxn id="32" idx="1"/>
          </p:cNvCxnSpPr>
          <p:nvPr/>
        </p:nvCxnSpPr>
        <p:spPr>
          <a:xfrm flipV="1">
            <a:off x="10134178" y="2355619"/>
            <a:ext cx="870874" cy="829"/>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977C1470-494D-084F-8936-BAF41106725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406463" y="4638711"/>
            <a:ext cx="548640" cy="603504"/>
          </a:xfrm>
          <a:prstGeom prst="rect">
            <a:avLst/>
          </a:prstGeom>
        </p:spPr>
      </p:pic>
      <p:sp>
        <p:nvSpPr>
          <p:cNvPr id="15" name="TextBox 14">
            <a:extLst>
              <a:ext uri="{FF2B5EF4-FFF2-40B4-BE49-F238E27FC236}">
                <a16:creationId xmlns:a16="http://schemas.microsoft.com/office/drawing/2014/main" id="{C0BCD138-A126-F348-9FFB-17ED5635FCB9}"/>
              </a:ext>
            </a:extLst>
          </p:cNvPr>
          <p:cNvSpPr txBox="1"/>
          <p:nvPr/>
        </p:nvSpPr>
        <p:spPr>
          <a:xfrm>
            <a:off x="6173517" y="5269341"/>
            <a:ext cx="1020442" cy="155632"/>
          </a:xfrm>
          <a:prstGeom prst="rect">
            <a:avLst/>
          </a:prstGeom>
          <a:noFill/>
        </p:spPr>
        <p:txBody>
          <a:bodyPr wrap="square" lIns="0" tIns="0" rIns="0" bIns="0" rtlCol="0" anchor="t">
            <a:noAutofit/>
          </a:bodyPr>
          <a:lstStyle/>
          <a:p>
            <a:pPr algn="ctr"/>
            <a:r>
              <a:rPr lang="en-US" sz="1000" b="1" dirty="0"/>
              <a:t>Redshift Cluster</a:t>
            </a:r>
          </a:p>
        </p:txBody>
      </p:sp>
      <p:sp>
        <p:nvSpPr>
          <p:cNvPr id="62" name="TextBox 61">
            <a:extLst>
              <a:ext uri="{FF2B5EF4-FFF2-40B4-BE49-F238E27FC236}">
                <a16:creationId xmlns:a16="http://schemas.microsoft.com/office/drawing/2014/main" id="{5853358C-8AC6-A04F-A057-CF76305F77C3}"/>
              </a:ext>
            </a:extLst>
          </p:cNvPr>
          <p:cNvSpPr txBox="1"/>
          <p:nvPr/>
        </p:nvSpPr>
        <p:spPr>
          <a:xfrm>
            <a:off x="6060651" y="3461091"/>
            <a:ext cx="1064715" cy="261610"/>
          </a:xfrm>
          <a:prstGeom prst="rect">
            <a:avLst/>
          </a:prstGeom>
          <a:noFill/>
        </p:spPr>
        <p:txBody>
          <a:bodyPr wrap="none" rtlCol="0">
            <a:spAutoFit/>
          </a:bodyPr>
          <a:lstStyle/>
          <a:p>
            <a:r>
              <a:rPr lang="en-GB" sz="1100" dirty="0"/>
              <a:t>Routing Table</a:t>
            </a:r>
          </a:p>
        </p:txBody>
      </p:sp>
      <p:grpSp>
        <p:nvGrpSpPr>
          <p:cNvPr id="75" name="Group 74">
            <a:extLst>
              <a:ext uri="{FF2B5EF4-FFF2-40B4-BE49-F238E27FC236}">
                <a16:creationId xmlns:a16="http://schemas.microsoft.com/office/drawing/2014/main" id="{671CDCBF-1660-D844-9B6C-8750939B8FDE}"/>
              </a:ext>
            </a:extLst>
          </p:cNvPr>
          <p:cNvGrpSpPr/>
          <p:nvPr/>
        </p:nvGrpSpPr>
        <p:grpSpPr>
          <a:xfrm>
            <a:off x="9546177" y="2074329"/>
            <a:ext cx="640080" cy="844801"/>
            <a:chOff x="9951559" y="1557822"/>
            <a:chExt cx="640080" cy="844801"/>
          </a:xfrm>
        </p:grpSpPr>
        <p:sp>
          <p:nvSpPr>
            <p:cNvPr id="73" name="TextBox 72">
              <a:extLst>
                <a:ext uri="{FF2B5EF4-FFF2-40B4-BE49-F238E27FC236}">
                  <a16:creationId xmlns:a16="http://schemas.microsoft.com/office/drawing/2014/main" id="{0FF6A748-5A36-A54B-A467-520B0C8C7078}"/>
                </a:ext>
              </a:extLst>
            </p:cNvPr>
            <p:cNvSpPr txBox="1"/>
            <p:nvPr/>
          </p:nvSpPr>
          <p:spPr>
            <a:xfrm>
              <a:off x="9951559" y="2128303"/>
              <a:ext cx="640080" cy="274320"/>
            </a:xfrm>
            <a:prstGeom prst="rect">
              <a:avLst/>
            </a:prstGeom>
            <a:noFill/>
          </p:spPr>
          <p:txBody>
            <a:bodyPr wrap="square" lIns="0" tIns="0" rIns="0" bIns="0" rtlCol="0" anchor="t">
              <a:noAutofit/>
            </a:bodyPr>
            <a:lstStyle/>
            <a:p>
              <a:pPr algn="ctr"/>
              <a:r>
                <a:rPr lang="en-US" sz="1000" b="1" dirty="0"/>
                <a:t>Internet gateway</a:t>
              </a:r>
              <a:endParaRPr lang="en-US" b="1" dirty="0"/>
            </a:p>
          </p:txBody>
        </p:sp>
        <p:pic>
          <p:nvPicPr>
            <p:cNvPr id="74" name="Picture 73">
              <a:extLst>
                <a:ext uri="{FF2B5EF4-FFF2-40B4-BE49-F238E27FC236}">
                  <a16:creationId xmlns:a16="http://schemas.microsoft.com/office/drawing/2014/main" id="{AB6A86EB-CDDA-3A46-B399-CD4F67DB21E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001364" y="1557822"/>
              <a:ext cx="538196" cy="564237"/>
            </a:xfrm>
            <a:prstGeom prst="rect">
              <a:avLst/>
            </a:prstGeom>
          </p:spPr>
        </p:pic>
      </p:grpSp>
      <p:cxnSp>
        <p:nvCxnSpPr>
          <p:cNvPr id="76" name="Straight Arrow Connector 44">
            <a:extLst>
              <a:ext uri="{FF2B5EF4-FFF2-40B4-BE49-F238E27FC236}">
                <a16:creationId xmlns:a16="http://schemas.microsoft.com/office/drawing/2014/main" id="{7A01461B-0833-E94E-88D1-DFFE3143D344}"/>
              </a:ext>
            </a:extLst>
          </p:cNvPr>
          <p:cNvCxnSpPr>
            <a:cxnSpLocks/>
            <a:stCxn id="74" idx="1"/>
            <a:endCxn id="39" idx="3"/>
          </p:cNvCxnSpPr>
          <p:nvPr/>
        </p:nvCxnSpPr>
        <p:spPr>
          <a:xfrm rot="10800000" flipV="1">
            <a:off x="8955132" y="2356448"/>
            <a:ext cx="640851" cy="3488"/>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6" name="Right Arrow Callout 45">
            <a:extLst>
              <a:ext uri="{FF2B5EF4-FFF2-40B4-BE49-F238E27FC236}">
                <a16:creationId xmlns:a16="http://schemas.microsoft.com/office/drawing/2014/main" id="{75ACA87E-962A-EC43-B7A3-5B083B64325C}"/>
              </a:ext>
            </a:extLst>
          </p:cNvPr>
          <p:cNvSpPr/>
          <p:nvPr/>
        </p:nvSpPr>
        <p:spPr>
          <a:xfrm>
            <a:off x="6085261" y="4895590"/>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1</a:t>
            </a:r>
          </a:p>
        </p:txBody>
      </p:sp>
      <p:sp>
        <p:nvSpPr>
          <p:cNvPr id="48" name="Down Arrow Callout 47">
            <a:extLst>
              <a:ext uri="{FF2B5EF4-FFF2-40B4-BE49-F238E27FC236}">
                <a16:creationId xmlns:a16="http://schemas.microsoft.com/office/drawing/2014/main" id="{790C4EB6-DE86-4549-9C5B-9AF9BAA6854E}"/>
              </a:ext>
            </a:extLst>
          </p:cNvPr>
          <p:cNvSpPr/>
          <p:nvPr/>
        </p:nvSpPr>
        <p:spPr>
          <a:xfrm>
            <a:off x="4288811" y="4185925"/>
            <a:ext cx="140400" cy="172800"/>
          </a:xfrm>
          <a:prstGeom prst="down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2</a:t>
            </a:r>
          </a:p>
        </p:txBody>
      </p:sp>
      <p:sp>
        <p:nvSpPr>
          <p:cNvPr id="49" name="Left Arrow Callout 48">
            <a:extLst>
              <a:ext uri="{FF2B5EF4-FFF2-40B4-BE49-F238E27FC236}">
                <a16:creationId xmlns:a16="http://schemas.microsoft.com/office/drawing/2014/main" id="{D2E9CC8C-92EF-C24C-B6CE-CA399FDF52C3}"/>
              </a:ext>
            </a:extLst>
          </p:cNvPr>
          <p:cNvSpPr/>
          <p:nvPr/>
        </p:nvSpPr>
        <p:spPr>
          <a:xfrm>
            <a:off x="7614853" y="1780497"/>
            <a:ext cx="190080" cy="140400"/>
          </a:xfrm>
          <a:prstGeom prst="lef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6</a:t>
            </a:r>
          </a:p>
        </p:txBody>
      </p:sp>
      <p:sp>
        <p:nvSpPr>
          <p:cNvPr id="50" name="Up Arrow Callout 49">
            <a:extLst>
              <a:ext uri="{FF2B5EF4-FFF2-40B4-BE49-F238E27FC236}">
                <a16:creationId xmlns:a16="http://schemas.microsoft.com/office/drawing/2014/main" id="{CADB6876-0455-3E49-B838-1D132DCDCB82}"/>
              </a:ext>
            </a:extLst>
          </p:cNvPr>
          <p:cNvSpPr/>
          <p:nvPr/>
        </p:nvSpPr>
        <p:spPr>
          <a:xfrm>
            <a:off x="9794880" y="3025357"/>
            <a:ext cx="140400" cy="172800"/>
          </a:xfrm>
          <a:prstGeom prst="up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7</a:t>
            </a:r>
          </a:p>
        </p:txBody>
      </p:sp>
      <p:sp>
        <p:nvSpPr>
          <p:cNvPr id="54" name="Right Arrow Callout 53">
            <a:extLst>
              <a:ext uri="{FF2B5EF4-FFF2-40B4-BE49-F238E27FC236}">
                <a16:creationId xmlns:a16="http://schemas.microsoft.com/office/drawing/2014/main" id="{547646E1-B2FD-6F49-A137-131297E798A3}"/>
              </a:ext>
            </a:extLst>
          </p:cNvPr>
          <p:cNvSpPr/>
          <p:nvPr/>
        </p:nvSpPr>
        <p:spPr>
          <a:xfrm>
            <a:off x="5910259" y="3529768"/>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3</a:t>
            </a:r>
          </a:p>
        </p:txBody>
      </p:sp>
      <p:grpSp>
        <p:nvGrpSpPr>
          <p:cNvPr id="56" name="Group 55">
            <a:extLst>
              <a:ext uri="{FF2B5EF4-FFF2-40B4-BE49-F238E27FC236}">
                <a16:creationId xmlns:a16="http://schemas.microsoft.com/office/drawing/2014/main" id="{00C5AB45-CF12-4643-BEE4-BC2025C04EDB}"/>
              </a:ext>
            </a:extLst>
          </p:cNvPr>
          <p:cNvGrpSpPr/>
          <p:nvPr/>
        </p:nvGrpSpPr>
        <p:grpSpPr>
          <a:xfrm>
            <a:off x="2662760" y="4437040"/>
            <a:ext cx="892582" cy="873108"/>
            <a:chOff x="387827" y="679296"/>
            <a:chExt cx="892582" cy="873108"/>
          </a:xfrm>
        </p:grpSpPr>
        <p:pic>
          <p:nvPicPr>
            <p:cNvPr id="57" name="Picture 56">
              <a:extLst>
                <a:ext uri="{FF2B5EF4-FFF2-40B4-BE49-F238E27FC236}">
                  <a16:creationId xmlns:a16="http://schemas.microsoft.com/office/drawing/2014/main" id="{498B1A3E-9187-6643-9CDE-4E1BE537B50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61728" y="679296"/>
              <a:ext cx="544781" cy="653737"/>
            </a:xfrm>
            <a:prstGeom prst="rect">
              <a:avLst/>
            </a:prstGeom>
          </p:spPr>
        </p:pic>
        <p:sp>
          <p:nvSpPr>
            <p:cNvPr id="58" name="TextBox 57">
              <a:extLst>
                <a:ext uri="{FF2B5EF4-FFF2-40B4-BE49-F238E27FC236}">
                  <a16:creationId xmlns:a16="http://schemas.microsoft.com/office/drawing/2014/main" id="{52D9275A-99D4-5847-A7EA-5956B2087784}"/>
                </a:ext>
              </a:extLst>
            </p:cNvPr>
            <p:cNvSpPr txBox="1"/>
            <p:nvPr/>
          </p:nvSpPr>
          <p:spPr>
            <a:xfrm>
              <a:off x="387827" y="1360220"/>
              <a:ext cx="892582" cy="192184"/>
            </a:xfrm>
            <a:prstGeom prst="rect">
              <a:avLst/>
            </a:prstGeom>
            <a:noFill/>
          </p:spPr>
          <p:txBody>
            <a:bodyPr wrap="square" lIns="0" tIns="0" rIns="0" bIns="0" rtlCol="0" anchor="t">
              <a:noAutofit/>
            </a:bodyPr>
            <a:lstStyle/>
            <a:p>
              <a:pPr algn="ctr"/>
              <a:r>
                <a:rPr lang="en-US" sz="1000" b="1" dirty="0"/>
                <a:t>Third Party Reporting</a:t>
              </a:r>
              <a:endParaRPr lang="en-US" b="1" dirty="0"/>
            </a:p>
          </p:txBody>
        </p:sp>
      </p:grpSp>
      <p:grpSp>
        <p:nvGrpSpPr>
          <p:cNvPr id="12" name="Group 11">
            <a:extLst>
              <a:ext uri="{FF2B5EF4-FFF2-40B4-BE49-F238E27FC236}">
                <a16:creationId xmlns:a16="http://schemas.microsoft.com/office/drawing/2014/main" id="{E3D591EF-DEE8-514C-AF09-FB4FAC4C0DEF}"/>
              </a:ext>
            </a:extLst>
          </p:cNvPr>
          <p:cNvGrpSpPr/>
          <p:nvPr/>
        </p:nvGrpSpPr>
        <p:grpSpPr>
          <a:xfrm>
            <a:off x="3501465" y="2025434"/>
            <a:ext cx="894752" cy="838936"/>
            <a:chOff x="1442308" y="676916"/>
            <a:chExt cx="894752" cy="838936"/>
          </a:xfrm>
        </p:grpSpPr>
        <p:pic>
          <p:nvPicPr>
            <p:cNvPr id="63" name="Picture 62">
              <a:extLst>
                <a:ext uri="{FF2B5EF4-FFF2-40B4-BE49-F238E27FC236}">
                  <a16:creationId xmlns:a16="http://schemas.microsoft.com/office/drawing/2014/main" id="{80EB8FBE-4348-B542-AEE7-CEED20A7239A}"/>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618730" y="676916"/>
              <a:ext cx="535030" cy="621791"/>
            </a:xfrm>
            <a:prstGeom prst="rect">
              <a:avLst/>
            </a:prstGeom>
          </p:spPr>
        </p:pic>
        <p:sp>
          <p:nvSpPr>
            <p:cNvPr id="64" name="TextBox 63">
              <a:extLst>
                <a:ext uri="{FF2B5EF4-FFF2-40B4-BE49-F238E27FC236}">
                  <a16:creationId xmlns:a16="http://schemas.microsoft.com/office/drawing/2014/main" id="{B1E94158-5C45-774E-8DF1-2D9B258D25A4}"/>
                </a:ext>
              </a:extLst>
            </p:cNvPr>
            <p:cNvSpPr txBox="1"/>
            <p:nvPr/>
          </p:nvSpPr>
          <p:spPr>
            <a:xfrm>
              <a:off x="1442308" y="1360220"/>
              <a:ext cx="894752" cy="155632"/>
            </a:xfrm>
            <a:prstGeom prst="rect">
              <a:avLst/>
            </a:prstGeom>
            <a:noFill/>
          </p:spPr>
          <p:txBody>
            <a:bodyPr wrap="square" lIns="0" tIns="0" rIns="0" bIns="0" rtlCol="0" anchor="t">
              <a:noAutofit/>
            </a:bodyPr>
            <a:lstStyle/>
            <a:p>
              <a:pPr algn="ctr"/>
              <a:r>
                <a:rPr lang="en-US" sz="1000" b="1" dirty="0"/>
                <a:t>Amazon</a:t>
              </a:r>
              <a:br>
                <a:rPr lang="en-US" sz="1000" b="1" dirty="0"/>
              </a:br>
              <a:r>
                <a:rPr lang="en-US" sz="1000" b="1" dirty="0" err="1"/>
                <a:t>WorkSpaces</a:t>
              </a:r>
              <a:endParaRPr lang="en-US" b="1" dirty="0"/>
            </a:p>
          </p:txBody>
        </p:sp>
      </p:grpSp>
      <p:sp>
        <p:nvSpPr>
          <p:cNvPr id="16" name="Left-Right Arrow Callout 15">
            <a:extLst>
              <a:ext uri="{FF2B5EF4-FFF2-40B4-BE49-F238E27FC236}">
                <a16:creationId xmlns:a16="http://schemas.microsoft.com/office/drawing/2014/main" id="{10A0A59F-97C7-7442-B835-85BD6E461444}"/>
              </a:ext>
            </a:extLst>
          </p:cNvPr>
          <p:cNvSpPr/>
          <p:nvPr/>
        </p:nvSpPr>
        <p:spPr>
          <a:xfrm>
            <a:off x="4270248" y="2273942"/>
            <a:ext cx="172800" cy="140400"/>
          </a:xfrm>
          <a:prstGeom prst="lef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4</a:t>
            </a:r>
          </a:p>
        </p:txBody>
      </p:sp>
      <p:grpSp>
        <p:nvGrpSpPr>
          <p:cNvPr id="26" name="Group 25">
            <a:extLst>
              <a:ext uri="{FF2B5EF4-FFF2-40B4-BE49-F238E27FC236}">
                <a16:creationId xmlns:a16="http://schemas.microsoft.com/office/drawing/2014/main" id="{718AA1E1-3AFF-2F4A-93FE-BD3F0273DD17}"/>
              </a:ext>
            </a:extLst>
          </p:cNvPr>
          <p:cNvGrpSpPr/>
          <p:nvPr/>
        </p:nvGrpSpPr>
        <p:grpSpPr>
          <a:xfrm>
            <a:off x="2712836" y="2097866"/>
            <a:ext cx="788738" cy="1108399"/>
            <a:chOff x="2749412" y="2198450"/>
            <a:chExt cx="788738" cy="1108399"/>
          </a:xfrm>
        </p:grpSpPr>
        <p:sp>
          <p:nvSpPr>
            <p:cNvPr id="66" name="TextBox 65">
              <a:extLst>
                <a:ext uri="{FF2B5EF4-FFF2-40B4-BE49-F238E27FC236}">
                  <a16:creationId xmlns:a16="http://schemas.microsoft.com/office/drawing/2014/main" id="{DE27BA2B-4299-524E-ABBB-54F91E504C01}"/>
                </a:ext>
              </a:extLst>
            </p:cNvPr>
            <p:cNvSpPr txBox="1"/>
            <p:nvPr/>
          </p:nvSpPr>
          <p:spPr>
            <a:xfrm>
              <a:off x="2749412" y="2819421"/>
              <a:ext cx="788738" cy="487428"/>
            </a:xfrm>
            <a:prstGeom prst="rect">
              <a:avLst/>
            </a:prstGeom>
            <a:noFill/>
          </p:spPr>
          <p:txBody>
            <a:bodyPr wrap="square" lIns="0" tIns="0" rIns="0" bIns="0" rtlCol="0" anchor="t">
              <a:noAutofit/>
            </a:bodyPr>
            <a:lstStyle/>
            <a:p>
              <a:pPr algn="ctr"/>
              <a:r>
                <a:rPr lang="en-US" sz="1000" b="1" dirty="0"/>
                <a:t>Application Load Balancer</a:t>
              </a:r>
              <a:endParaRPr lang="en-US" b="1" dirty="0"/>
            </a:p>
          </p:txBody>
        </p:sp>
        <p:pic>
          <p:nvPicPr>
            <p:cNvPr id="67" name="Picture 66">
              <a:extLst>
                <a:ext uri="{FF2B5EF4-FFF2-40B4-BE49-F238E27FC236}">
                  <a16:creationId xmlns:a16="http://schemas.microsoft.com/office/drawing/2014/main" id="{EED6F640-6ABD-E14A-8AB4-78A712022E69}"/>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871962" y="2198450"/>
              <a:ext cx="543639" cy="564959"/>
            </a:xfrm>
            <a:prstGeom prst="rect">
              <a:avLst/>
            </a:prstGeom>
          </p:spPr>
        </p:pic>
      </p:grpSp>
      <p:cxnSp>
        <p:nvCxnSpPr>
          <p:cNvPr id="68" name="Straight Arrow Connector 44">
            <a:extLst>
              <a:ext uri="{FF2B5EF4-FFF2-40B4-BE49-F238E27FC236}">
                <a16:creationId xmlns:a16="http://schemas.microsoft.com/office/drawing/2014/main" id="{4FA0826E-60A8-4247-80CD-FFC2F7696BD9}"/>
              </a:ext>
            </a:extLst>
          </p:cNvPr>
          <p:cNvCxnSpPr>
            <a:cxnSpLocks/>
            <a:stCxn id="66" idx="2"/>
            <a:endCxn id="57" idx="0"/>
          </p:cNvCxnSpPr>
          <p:nvPr/>
        </p:nvCxnSpPr>
        <p:spPr>
          <a:xfrm rot="16200000" flipH="1">
            <a:off x="2492741" y="3820728"/>
            <a:ext cx="1230775" cy="1847"/>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71" name="Right Arrow Callout 70">
            <a:extLst>
              <a:ext uri="{FF2B5EF4-FFF2-40B4-BE49-F238E27FC236}">
                <a16:creationId xmlns:a16="http://schemas.microsoft.com/office/drawing/2014/main" id="{93EDAD79-C0D4-EE43-9176-78AE7F74C69D}"/>
              </a:ext>
            </a:extLst>
          </p:cNvPr>
          <p:cNvSpPr/>
          <p:nvPr/>
        </p:nvSpPr>
        <p:spPr>
          <a:xfrm>
            <a:off x="2896886" y="3435621"/>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5</a:t>
            </a:r>
          </a:p>
        </p:txBody>
      </p:sp>
    </p:spTree>
    <p:extLst>
      <p:ext uri="{BB962C8B-B14F-4D97-AF65-F5344CB8AC3E}">
        <p14:creationId xmlns:p14="http://schemas.microsoft.com/office/powerpoint/2010/main" val="368358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a:extLst>
              <a:ext uri="{FF2B5EF4-FFF2-40B4-BE49-F238E27FC236}">
                <a16:creationId xmlns:a16="http://schemas.microsoft.com/office/drawing/2014/main" id="{2DDDB780-8AA5-AF4E-A3D8-68CAD21CDC45}"/>
              </a:ext>
            </a:extLst>
          </p:cNvPr>
          <p:cNvSpPr/>
          <p:nvPr/>
        </p:nvSpPr>
        <p:spPr>
          <a:xfrm>
            <a:off x="1213500" y="945931"/>
            <a:ext cx="8697953" cy="5752289"/>
          </a:xfrm>
          <a:prstGeom prst="roundRect">
            <a:avLst>
              <a:gd name="adj" fmla="val 2643"/>
            </a:avLst>
          </a:prstGeom>
          <a:solidFill>
            <a:schemeClr val="bg1"/>
          </a:solid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rial"/>
              <a:cs typeface="Arial"/>
            </a:endParaRPr>
          </a:p>
        </p:txBody>
      </p:sp>
      <p:pic>
        <p:nvPicPr>
          <p:cNvPr id="70" name="Picture 69">
            <a:extLst>
              <a:ext uri="{FF2B5EF4-FFF2-40B4-BE49-F238E27FC236}">
                <a16:creationId xmlns:a16="http://schemas.microsoft.com/office/drawing/2014/main" id="{6764FB85-F78D-F34C-B7F4-4A5FE996CB5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83441" y="660145"/>
            <a:ext cx="566606" cy="391125"/>
          </a:xfrm>
          <a:prstGeom prst="rect">
            <a:avLst/>
          </a:prstGeom>
          <a:solidFill>
            <a:schemeClr val="bg1"/>
          </a:solidFill>
        </p:spPr>
      </p:pic>
      <p:sp>
        <p:nvSpPr>
          <p:cNvPr id="2" name="Title 1">
            <a:extLst>
              <a:ext uri="{FF2B5EF4-FFF2-40B4-BE49-F238E27FC236}">
                <a16:creationId xmlns:a16="http://schemas.microsoft.com/office/drawing/2014/main" id="{F943DD30-01D3-5241-82AF-A12548D02460}"/>
              </a:ext>
            </a:extLst>
          </p:cNvPr>
          <p:cNvSpPr>
            <a:spLocks noGrp="1"/>
          </p:cNvSpPr>
          <p:nvPr>
            <p:ph type="title"/>
          </p:nvPr>
        </p:nvSpPr>
        <p:spPr/>
        <p:txBody>
          <a:bodyPr/>
          <a:lstStyle/>
          <a:p>
            <a:r>
              <a:rPr lang="en-GB" sz="2400" dirty="0"/>
              <a:t>Simple, single cluster with reporting tools (direct connect routing)</a:t>
            </a:r>
          </a:p>
        </p:txBody>
      </p:sp>
      <p:sp>
        <p:nvSpPr>
          <p:cNvPr id="3" name="Rounded Rectangle 2">
            <a:extLst>
              <a:ext uri="{FF2B5EF4-FFF2-40B4-BE49-F238E27FC236}">
                <a16:creationId xmlns:a16="http://schemas.microsoft.com/office/drawing/2014/main" id="{AE2F0EDD-A3D6-4E48-BD06-81B02618761E}"/>
              </a:ext>
            </a:extLst>
          </p:cNvPr>
          <p:cNvSpPr/>
          <p:nvPr/>
        </p:nvSpPr>
        <p:spPr>
          <a:xfrm>
            <a:off x="1285653" y="1132974"/>
            <a:ext cx="3505835" cy="5439280"/>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r>
              <a:rPr lang="en-US" sz="1200" dirty="0">
                <a:solidFill>
                  <a:schemeClr val="tx1"/>
                </a:solidFill>
                <a:latin typeface="Helvetica Neue"/>
                <a:cs typeface="Helvetica Neue"/>
              </a:rPr>
              <a:t>Availability Zone</a:t>
            </a:r>
          </a:p>
        </p:txBody>
      </p:sp>
      <p:sp>
        <p:nvSpPr>
          <p:cNvPr id="13" name="Rounded Rectangle 12">
            <a:extLst>
              <a:ext uri="{FF2B5EF4-FFF2-40B4-BE49-F238E27FC236}">
                <a16:creationId xmlns:a16="http://schemas.microsoft.com/office/drawing/2014/main" id="{1146D4E7-288F-A34F-A03D-A0C2B43B98C6}"/>
              </a:ext>
            </a:extLst>
          </p:cNvPr>
          <p:cNvSpPr/>
          <p:nvPr/>
        </p:nvSpPr>
        <p:spPr>
          <a:xfrm>
            <a:off x="4890937" y="1132974"/>
            <a:ext cx="3505835" cy="5439280"/>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r>
              <a:rPr lang="en-US" sz="1200" dirty="0">
                <a:solidFill>
                  <a:schemeClr val="tx1"/>
                </a:solidFill>
                <a:latin typeface="Helvetica Neue"/>
                <a:cs typeface="Helvetica Neue"/>
              </a:rPr>
              <a:t>Availability Zone</a:t>
            </a:r>
          </a:p>
        </p:txBody>
      </p:sp>
      <p:grpSp>
        <p:nvGrpSpPr>
          <p:cNvPr id="10" name="Group 9">
            <a:extLst>
              <a:ext uri="{FF2B5EF4-FFF2-40B4-BE49-F238E27FC236}">
                <a16:creationId xmlns:a16="http://schemas.microsoft.com/office/drawing/2014/main" id="{60A4A73A-CD40-524A-89B7-E5E15FC173D6}"/>
              </a:ext>
            </a:extLst>
          </p:cNvPr>
          <p:cNvGrpSpPr/>
          <p:nvPr/>
        </p:nvGrpSpPr>
        <p:grpSpPr>
          <a:xfrm>
            <a:off x="1420982" y="1280031"/>
            <a:ext cx="3235177" cy="4913218"/>
            <a:chOff x="2377428" y="996262"/>
            <a:chExt cx="3235177" cy="4913218"/>
          </a:xfrm>
        </p:grpSpPr>
        <p:sp>
          <p:nvSpPr>
            <p:cNvPr id="17" name="Rounded Rectangle 16">
              <a:extLst>
                <a:ext uri="{FF2B5EF4-FFF2-40B4-BE49-F238E27FC236}">
                  <a16:creationId xmlns:a16="http://schemas.microsoft.com/office/drawing/2014/main" id="{B595DECF-02C1-A24B-903F-C984C744A8F8}"/>
                </a:ext>
              </a:extLst>
            </p:cNvPr>
            <p:cNvSpPr/>
            <p:nvPr/>
          </p:nvSpPr>
          <p:spPr>
            <a:xfrm>
              <a:off x="2377428" y="1173667"/>
              <a:ext cx="3235177" cy="4735813"/>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t"/>
            <a:lstStyle/>
            <a:p>
              <a:pPr fontAlgn="auto">
                <a:spcBef>
                  <a:spcPts val="0"/>
                </a:spcBef>
                <a:spcAft>
                  <a:spcPts val="0"/>
                </a:spcAft>
                <a:defRPr/>
              </a:pPr>
              <a:r>
                <a:rPr lang="en-US" sz="1100" dirty="0">
                  <a:solidFill>
                    <a:schemeClr val="tx1"/>
                  </a:solidFill>
                  <a:latin typeface="Helvetica Neue"/>
                  <a:cs typeface="Helvetica Neue"/>
                </a:rPr>
                <a:t>Private Subnet</a:t>
              </a:r>
            </a:p>
          </p:txBody>
        </p:sp>
        <p:pic>
          <p:nvPicPr>
            <p:cNvPr id="19" name="Picture 18">
              <a:extLst>
                <a:ext uri="{FF2B5EF4-FFF2-40B4-BE49-F238E27FC236}">
                  <a16:creationId xmlns:a16="http://schemas.microsoft.com/office/drawing/2014/main" id="{B7AEEA0F-25F2-BC44-A8BA-0A592BAE2E54}"/>
                </a:ext>
              </a:extLst>
            </p:cNvPr>
            <p:cNvPicPr>
              <a:picLocks noChangeAspect="1"/>
            </p:cNvPicPr>
            <p:nvPr/>
          </p:nvPicPr>
          <p:blipFill>
            <a:blip r:embed="rId4"/>
            <a:stretch>
              <a:fillRect/>
            </a:stretch>
          </p:blipFill>
          <p:spPr>
            <a:xfrm>
              <a:off x="2502225" y="996262"/>
              <a:ext cx="215900" cy="263609"/>
            </a:xfrm>
            <a:prstGeom prst="rect">
              <a:avLst/>
            </a:prstGeom>
          </p:spPr>
        </p:pic>
      </p:grpSp>
      <p:grpSp>
        <p:nvGrpSpPr>
          <p:cNvPr id="11" name="Group 10">
            <a:extLst>
              <a:ext uri="{FF2B5EF4-FFF2-40B4-BE49-F238E27FC236}">
                <a16:creationId xmlns:a16="http://schemas.microsoft.com/office/drawing/2014/main" id="{6A915847-5BD0-C04A-AAA2-0E82AED9E055}"/>
              </a:ext>
            </a:extLst>
          </p:cNvPr>
          <p:cNvGrpSpPr/>
          <p:nvPr/>
        </p:nvGrpSpPr>
        <p:grpSpPr>
          <a:xfrm>
            <a:off x="5026266" y="1280024"/>
            <a:ext cx="3235177" cy="4913225"/>
            <a:chOff x="5982712" y="996255"/>
            <a:chExt cx="3235177" cy="4913225"/>
          </a:xfrm>
        </p:grpSpPr>
        <p:sp>
          <p:nvSpPr>
            <p:cNvPr id="23" name="Rounded Rectangle 22">
              <a:extLst>
                <a:ext uri="{FF2B5EF4-FFF2-40B4-BE49-F238E27FC236}">
                  <a16:creationId xmlns:a16="http://schemas.microsoft.com/office/drawing/2014/main" id="{91ABDAC3-D593-004B-9CEE-5C83683EE9A2}"/>
                </a:ext>
              </a:extLst>
            </p:cNvPr>
            <p:cNvSpPr/>
            <p:nvPr/>
          </p:nvSpPr>
          <p:spPr>
            <a:xfrm>
              <a:off x="5982712" y="1173667"/>
              <a:ext cx="3235177" cy="4735813"/>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t"/>
            <a:lstStyle/>
            <a:p>
              <a:pPr algn="r" fontAlgn="auto">
                <a:spcBef>
                  <a:spcPts val="0"/>
                </a:spcBef>
                <a:spcAft>
                  <a:spcPts val="0"/>
                </a:spcAft>
                <a:defRPr/>
              </a:pPr>
              <a:r>
                <a:rPr lang="en-US" sz="1100" dirty="0">
                  <a:solidFill>
                    <a:schemeClr val="tx1"/>
                  </a:solidFill>
                  <a:latin typeface="Helvetica Neue"/>
                  <a:cs typeface="Helvetica Neue"/>
                </a:rPr>
                <a:t>Private Subnet</a:t>
              </a:r>
            </a:p>
          </p:txBody>
        </p:sp>
        <p:pic>
          <p:nvPicPr>
            <p:cNvPr id="24" name="Picture 23">
              <a:extLst>
                <a:ext uri="{FF2B5EF4-FFF2-40B4-BE49-F238E27FC236}">
                  <a16:creationId xmlns:a16="http://schemas.microsoft.com/office/drawing/2014/main" id="{C234044C-1999-5242-8C31-8BE1E896CADD}"/>
                </a:ext>
              </a:extLst>
            </p:cNvPr>
            <p:cNvPicPr>
              <a:picLocks noChangeAspect="1"/>
            </p:cNvPicPr>
            <p:nvPr/>
          </p:nvPicPr>
          <p:blipFill>
            <a:blip r:embed="rId4"/>
            <a:stretch>
              <a:fillRect/>
            </a:stretch>
          </p:blipFill>
          <p:spPr>
            <a:xfrm>
              <a:off x="6107509" y="996255"/>
              <a:ext cx="215900" cy="263609"/>
            </a:xfrm>
            <a:prstGeom prst="rect">
              <a:avLst/>
            </a:prstGeom>
          </p:spPr>
        </p:pic>
      </p:grpSp>
      <p:sp>
        <p:nvSpPr>
          <p:cNvPr id="25" name="Rounded Rectangle 24">
            <a:extLst>
              <a:ext uri="{FF2B5EF4-FFF2-40B4-BE49-F238E27FC236}">
                <a16:creationId xmlns:a16="http://schemas.microsoft.com/office/drawing/2014/main" id="{B8041CC4-16AB-0C4C-B6C3-9AF610D21295}"/>
              </a:ext>
            </a:extLst>
          </p:cNvPr>
          <p:cNvSpPr/>
          <p:nvPr/>
        </p:nvSpPr>
        <p:spPr>
          <a:xfrm>
            <a:off x="1581309" y="2090330"/>
            <a:ext cx="6550849" cy="3914601"/>
          </a:xfrm>
          <a:prstGeom prst="roundRect">
            <a:avLst>
              <a:gd name="adj" fmla="val 6988"/>
            </a:avLst>
          </a:prstGeom>
          <a:solidFill>
            <a:schemeClr val="tx1">
              <a:lumMod val="20000"/>
              <a:lumOff val="80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r>
              <a:rPr lang="en-GB" sz="1200" dirty="0">
                <a:solidFill>
                  <a:schemeClr val="tx1"/>
                </a:solidFill>
              </a:rPr>
              <a:t>Cluster Subnet Group</a:t>
            </a:r>
          </a:p>
        </p:txBody>
      </p:sp>
      <p:pic>
        <p:nvPicPr>
          <p:cNvPr id="26" name="Picture 25">
            <a:extLst>
              <a:ext uri="{FF2B5EF4-FFF2-40B4-BE49-F238E27FC236}">
                <a16:creationId xmlns:a16="http://schemas.microsoft.com/office/drawing/2014/main" id="{D6118AB7-38D2-DD4F-A5B7-9A3CC555532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001330" y="4339258"/>
            <a:ext cx="538195" cy="564237"/>
          </a:xfrm>
          <a:prstGeom prst="rect">
            <a:avLst/>
          </a:prstGeom>
        </p:spPr>
      </p:pic>
      <p:sp>
        <p:nvSpPr>
          <p:cNvPr id="27" name="TextBox 26">
            <a:extLst>
              <a:ext uri="{FF2B5EF4-FFF2-40B4-BE49-F238E27FC236}">
                <a16:creationId xmlns:a16="http://schemas.microsoft.com/office/drawing/2014/main" id="{A38F3EF7-41D7-8148-876E-622B7721B91A}"/>
              </a:ext>
            </a:extLst>
          </p:cNvPr>
          <p:cNvSpPr txBox="1"/>
          <p:nvPr/>
        </p:nvSpPr>
        <p:spPr>
          <a:xfrm>
            <a:off x="6947925" y="4950254"/>
            <a:ext cx="640080" cy="118199"/>
          </a:xfrm>
          <a:prstGeom prst="rect">
            <a:avLst/>
          </a:prstGeom>
          <a:noFill/>
        </p:spPr>
        <p:txBody>
          <a:bodyPr wrap="square" lIns="0" tIns="0" rIns="0" bIns="0" rtlCol="0" anchor="t">
            <a:noAutofit/>
          </a:bodyPr>
          <a:lstStyle/>
          <a:p>
            <a:pPr algn="ctr"/>
            <a:r>
              <a:rPr lang="en-US" sz="800" b="1" dirty="0"/>
              <a:t>S3 </a:t>
            </a:r>
            <a:r>
              <a:rPr lang="en-US" sz="1000" b="1" dirty="0"/>
              <a:t>Endpoint</a:t>
            </a:r>
            <a:endParaRPr lang="en-US" sz="1400" b="1" dirty="0"/>
          </a:p>
        </p:txBody>
      </p:sp>
      <p:pic>
        <p:nvPicPr>
          <p:cNvPr id="30" name="Picture 29">
            <a:extLst>
              <a:ext uri="{FF2B5EF4-FFF2-40B4-BE49-F238E27FC236}">
                <a16:creationId xmlns:a16="http://schemas.microsoft.com/office/drawing/2014/main" id="{F845ABC2-925A-C14C-8396-7144EC6E705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980779" y="4339258"/>
            <a:ext cx="538195" cy="564237"/>
          </a:xfrm>
          <a:prstGeom prst="rect">
            <a:avLst/>
          </a:prstGeom>
        </p:spPr>
      </p:pic>
      <p:sp>
        <p:nvSpPr>
          <p:cNvPr id="31" name="TextBox 30">
            <a:extLst>
              <a:ext uri="{FF2B5EF4-FFF2-40B4-BE49-F238E27FC236}">
                <a16:creationId xmlns:a16="http://schemas.microsoft.com/office/drawing/2014/main" id="{141B1399-81F7-D94B-99AF-9244E316D0EA}"/>
              </a:ext>
            </a:extLst>
          </p:cNvPr>
          <p:cNvSpPr txBox="1"/>
          <p:nvPr/>
        </p:nvSpPr>
        <p:spPr>
          <a:xfrm>
            <a:off x="1927374" y="4950254"/>
            <a:ext cx="640080" cy="118199"/>
          </a:xfrm>
          <a:prstGeom prst="rect">
            <a:avLst/>
          </a:prstGeom>
          <a:noFill/>
        </p:spPr>
        <p:txBody>
          <a:bodyPr wrap="square" lIns="0" tIns="0" rIns="0" bIns="0" rtlCol="0" anchor="t">
            <a:noAutofit/>
          </a:bodyPr>
          <a:lstStyle/>
          <a:p>
            <a:pPr algn="ctr"/>
            <a:r>
              <a:rPr lang="en-US" sz="800" b="1" dirty="0"/>
              <a:t>S3 </a:t>
            </a:r>
            <a:r>
              <a:rPr lang="en-US" sz="1000" b="1" dirty="0"/>
              <a:t>Endpoint</a:t>
            </a:r>
            <a:endParaRPr lang="en-US" sz="1400" b="1" dirty="0"/>
          </a:p>
        </p:txBody>
      </p:sp>
      <p:pic>
        <p:nvPicPr>
          <p:cNvPr id="32" name="Picture 31">
            <a:extLst>
              <a:ext uri="{FF2B5EF4-FFF2-40B4-BE49-F238E27FC236}">
                <a16:creationId xmlns:a16="http://schemas.microsoft.com/office/drawing/2014/main" id="{C3B4B2E1-75D1-6047-88DD-30BECD72CED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1215" y="4308556"/>
            <a:ext cx="521367" cy="625640"/>
          </a:xfrm>
          <a:prstGeom prst="rect">
            <a:avLst/>
          </a:prstGeom>
        </p:spPr>
      </p:pic>
      <p:sp>
        <p:nvSpPr>
          <p:cNvPr id="33" name="TextBox 32">
            <a:extLst>
              <a:ext uri="{FF2B5EF4-FFF2-40B4-BE49-F238E27FC236}">
                <a16:creationId xmlns:a16="http://schemas.microsoft.com/office/drawing/2014/main" id="{4DED50B1-43E8-A546-B908-4F472A0C3EF3}"/>
              </a:ext>
            </a:extLst>
          </p:cNvPr>
          <p:cNvSpPr txBox="1"/>
          <p:nvPr/>
        </p:nvSpPr>
        <p:spPr>
          <a:xfrm>
            <a:off x="367656" y="4950254"/>
            <a:ext cx="731520" cy="155632"/>
          </a:xfrm>
          <a:prstGeom prst="rect">
            <a:avLst/>
          </a:prstGeom>
          <a:noFill/>
        </p:spPr>
        <p:txBody>
          <a:bodyPr wrap="square" lIns="0" tIns="0" rIns="0" bIns="0" rtlCol="0" anchor="t">
            <a:noAutofit/>
          </a:bodyPr>
          <a:lstStyle/>
          <a:p>
            <a:pPr algn="ctr"/>
            <a:r>
              <a:rPr lang="en-US" sz="1000" b="1" dirty="0"/>
              <a:t>Amazon</a:t>
            </a:r>
            <a:br>
              <a:rPr lang="en-US" sz="1000" b="1" dirty="0"/>
            </a:br>
            <a:r>
              <a:rPr lang="en-US" sz="1000" b="1" dirty="0"/>
              <a:t>S3</a:t>
            </a:r>
            <a:endParaRPr lang="en-US" b="1" dirty="0"/>
          </a:p>
        </p:txBody>
      </p:sp>
      <p:sp>
        <p:nvSpPr>
          <p:cNvPr id="6" name="Rounded Rectangle 5">
            <a:extLst>
              <a:ext uri="{FF2B5EF4-FFF2-40B4-BE49-F238E27FC236}">
                <a16:creationId xmlns:a16="http://schemas.microsoft.com/office/drawing/2014/main" id="{F3A59D39-F6D5-C54C-B037-49F92DF400BD}"/>
              </a:ext>
            </a:extLst>
          </p:cNvPr>
          <p:cNvSpPr/>
          <p:nvPr/>
        </p:nvSpPr>
        <p:spPr bwMode="auto">
          <a:xfrm>
            <a:off x="3258889" y="1710638"/>
            <a:ext cx="3607112" cy="4000798"/>
          </a:xfrm>
          <a:prstGeom prst="roundRect">
            <a:avLst>
              <a:gd name="adj" fmla="val 9818"/>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t"/>
          <a:lstStyle/>
          <a:p>
            <a:pPr algn="r" fontAlgn="auto">
              <a:spcBef>
                <a:spcPts val="0"/>
              </a:spcBef>
              <a:spcAft>
                <a:spcPts val="0"/>
              </a:spcAft>
              <a:defRPr/>
            </a:pPr>
            <a:endParaRPr lang="en-US" sz="1100" dirty="0">
              <a:solidFill>
                <a:schemeClr val="tx1"/>
              </a:solidFill>
              <a:latin typeface="Helvetica Neue"/>
              <a:cs typeface="Helvetica Neue"/>
            </a:endParaRPr>
          </a:p>
        </p:txBody>
      </p:sp>
      <p:sp>
        <p:nvSpPr>
          <p:cNvPr id="7" name="Rounded Rectangle 6">
            <a:extLst>
              <a:ext uri="{FF2B5EF4-FFF2-40B4-BE49-F238E27FC236}">
                <a16:creationId xmlns:a16="http://schemas.microsoft.com/office/drawing/2014/main" id="{9D27353B-4409-6C43-AF34-96DDFCF022EC}"/>
              </a:ext>
            </a:extLst>
          </p:cNvPr>
          <p:cNvSpPr/>
          <p:nvPr/>
        </p:nvSpPr>
        <p:spPr bwMode="auto">
          <a:xfrm>
            <a:off x="3258889" y="1710638"/>
            <a:ext cx="3607112" cy="4000798"/>
          </a:xfrm>
          <a:prstGeom prst="roundRect">
            <a:avLst>
              <a:gd name="adj" fmla="val 9818"/>
            </a:avLst>
          </a:prstGeom>
          <a:noFill/>
          <a:ln w="19050">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anchor="t"/>
          <a:lstStyle/>
          <a:p>
            <a:pPr algn="r" fontAlgn="auto">
              <a:spcBef>
                <a:spcPts val="0"/>
              </a:spcBef>
              <a:spcAft>
                <a:spcPts val="0"/>
              </a:spcAft>
              <a:defRPr/>
            </a:pPr>
            <a:r>
              <a:rPr lang="en-US" sz="1100" dirty="0">
                <a:solidFill>
                  <a:schemeClr val="tx1"/>
                </a:solidFill>
                <a:latin typeface="Helvetica Neue"/>
                <a:cs typeface="Helvetica Neue"/>
              </a:rPr>
              <a:t>Security Group</a:t>
            </a:r>
          </a:p>
        </p:txBody>
      </p:sp>
      <p:cxnSp>
        <p:nvCxnSpPr>
          <p:cNvPr id="47" name="Straight Arrow Connector 44">
            <a:extLst>
              <a:ext uri="{FF2B5EF4-FFF2-40B4-BE49-F238E27FC236}">
                <a16:creationId xmlns:a16="http://schemas.microsoft.com/office/drawing/2014/main" id="{C1C17366-768A-E542-A969-78ACF61987DD}"/>
              </a:ext>
            </a:extLst>
          </p:cNvPr>
          <p:cNvCxnSpPr>
            <a:cxnSpLocks/>
            <a:stCxn id="52" idx="1"/>
            <a:endCxn id="23" idx="3"/>
          </p:cNvCxnSpPr>
          <p:nvPr/>
        </p:nvCxnSpPr>
        <p:spPr>
          <a:xfrm rot="10800000" flipV="1">
            <a:off x="8261443" y="1562143"/>
            <a:ext cx="926062" cy="2263200"/>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44">
            <a:extLst>
              <a:ext uri="{FF2B5EF4-FFF2-40B4-BE49-F238E27FC236}">
                <a16:creationId xmlns:a16="http://schemas.microsoft.com/office/drawing/2014/main" id="{37C895F0-8943-4B4E-A2BF-8B89AD259152}"/>
              </a:ext>
            </a:extLst>
          </p:cNvPr>
          <p:cNvCxnSpPr>
            <a:cxnSpLocks/>
            <a:stCxn id="30" idx="1"/>
            <a:endCxn id="32" idx="3"/>
          </p:cNvCxnSpPr>
          <p:nvPr/>
        </p:nvCxnSpPr>
        <p:spPr>
          <a:xfrm rot="10800000">
            <a:off x="992583" y="4621377"/>
            <a:ext cx="988197" cy="1"/>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44">
            <a:extLst>
              <a:ext uri="{FF2B5EF4-FFF2-40B4-BE49-F238E27FC236}">
                <a16:creationId xmlns:a16="http://schemas.microsoft.com/office/drawing/2014/main" id="{C80669E0-988B-0D49-8557-CB7F6850A0DA}"/>
              </a:ext>
            </a:extLst>
          </p:cNvPr>
          <p:cNvCxnSpPr>
            <a:cxnSpLocks/>
            <a:stCxn id="26" idx="1"/>
            <a:endCxn id="14" idx="3"/>
          </p:cNvCxnSpPr>
          <p:nvPr/>
        </p:nvCxnSpPr>
        <p:spPr>
          <a:xfrm rot="10800000">
            <a:off x="6261416" y="4621377"/>
            <a:ext cx="739915" cy="1"/>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59" name="Group 58">
            <a:extLst>
              <a:ext uri="{FF2B5EF4-FFF2-40B4-BE49-F238E27FC236}">
                <a16:creationId xmlns:a16="http://schemas.microsoft.com/office/drawing/2014/main" id="{EE843504-9FE4-3C47-82F4-561669F1012D}"/>
              </a:ext>
            </a:extLst>
          </p:cNvPr>
          <p:cNvGrpSpPr/>
          <p:nvPr/>
        </p:nvGrpSpPr>
        <p:grpSpPr>
          <a:xfrm>
            <a:off x="5538864" y="2564974"/>
            <a:ext cx="892582" cy="1018598"/>
            <a:chOff x="387827" y="679296"/>
            <a:chExt cx="892582" cy="1018598"/>
          </a:xfrm>
        </p:grpSpPr>
        <p:pic>
          <p:nvPicPr>
            <p:cNvPr id="60" name="Picture 59">
              <a:extLst>
                <a:ext uri="{FF2B5EF4-FFF2-40B4-BE49-F238E27FC236}">
                  <a16:creationId xmlns:a16="http://schemas.microsoft.com/office/drawing/2014/main" id="{CCB418CF-22C7-A94C-8DC9-39425DD6F31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61728" y="679296"/>
              <a:ext cx="544781" cy="653737"/>
            </a:xfrm>
            <a:prstGeom prst="rect">
              <a:avLst/>
            </a:prstGeom>
          </p:spPr>
        </p:pic>
        <p:sp>
          <p:nvSpPr>
            <p:cNvPr id="61" name="TextBox 60">
              <a:extLst>
                <a:ext uri="{FF2B5EF4-FFF2-40B4-BE49-F238E27FC236}">
                  <a16:creationId xmlns:a16="http://schemas.microsoft.com/office/drawing/2014/main" id="{DE14D80A-82B0-8644-87DF-67DB301D3161}"/>
                </a:ext>
              </a:extLst>
            </p:cNvPr>
            <p:cNvSpPr txBox="1"/>
            <p:nvPr/>
          </p:nvSpPr>
          <p:spPr>
            <a:xfrm>
              <a:off x="387827" y="1360219"/>
              <a:ext cx="892582" cy="337675"/>
            </a:xfrm>
            <a:prstGeom prst="rect">
              <a:avLst/>
            </a:prstGeom>
            <a:noFill/>
          </p:spPr>
          <p:txBody>
            <a:bodyPr wrap="square" lIns="0" tIns="0" rIns="0" bIns="0" rtlCol="0" anchor="t">
              <a:noAutofit/>
            </a:bodyPr>
            <a:lstStyle/>
            <a:p>
              <a:pPr algn="ctr"/>
              <a:r>
                <a:rPr lang="en-US" sz="1000" b="1" dirty="0"/>
                <a:t>Third Party Reporting</a:t>
              </a:r>
              <a:endParaRPr lang="en-US" b="1" dirty="0"/>
            </a:p>
          </p:txBody>
        </p:sp>
      </p:grpSp>
      <p:pic>
        <p:nvPicPr>
          <p:cNvPr id="14" name="Picture 13">
            <a:extLst>
              <a:ext uri="{FF2B5EF4-FFF2-40B4-BE49-F238E27FC236}">
                <a16:creationId xmlns:a16="http://schemas.microsoft.com/office/drawing/2014/main" id="{977C1470-494D-084F-8936-BAF41106725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712775" y="4319624"/>
            <a:ext cx="548640" cy="603504"/>
          </a:xfrm>
          <a:prstGeom prst="rect">
            <a:avLst/>
          </a:prstGeom>
        </p:spPr>
      </p:pic>
      <p:sp>
        <p:nvSpPr>
          <p:cNvPr id="15" name="TextBox 14">
            <a:extLst>
              <a:ext uri="{FF2B5EF4-FFF2-40B4-BE49-F238E27FC236}">
                <a16:creationId xmlns:a16="http://schemas.microsoft.com/office/drawing/2014/main" id="{C0BCD138-A126-F348-9FFB-17ED5635FCB9}"/>
              </a:ext>
            </a:extLst>
          </p:cNvPr>
          <p:cNvSpPr txBox="1"/>
          <p:nvPr/>
        </p:nvSpPr>
        <p:spPr>
          <a:xfrm>
            <a:off x="5479829" y="4950254"/>
            <a:ext cx="1020442" cy="155632"/>
          </a:xfrm>
          <a:prstGeom prst="rect">
            <a:avLst/>
          </a:prstGeom>
          <a:noFill/>
        </p:spPr>
        <p:txBody>
          <a:bodyPr wrap="square" lIns="0" tIns="0" rIns="0" bIns="0" rtlCol="0" anchor="t">
            <a:noAutofit/>
          </a:bodyPr>
          <a:lstStyle/>
          <a:p>
            <a:pPr algn="ctr"/>
            <a:r>
              <a:rPr lang="en-US" sz="1000" b="1" dirty="0"/>
              <a:t>Redshift Cluster</a:t>
            </a:r>
          </a:p>
        </p:txBody>
      </p:sp>
      <p:grpSp>
        <p:nvGrpSpPr>
          <p:cNvPr id="4" name="Group 3">
            <a:extLst>
              <a:ext uri="{FF2B5EF4-FFF2-40B4-BE49-F238E27FC236}">
                <a16:creationId xmlns:a16="http://schemas.microsoft.com/office/drawing/2014/main" id="{A7A6E68E-12A8-F94A-A953-4C50F799A4CD}"/>
              </a:ext>
            </a:extLst>
          </p:cNvPr>
          <p:cNvGrpSpPr/>
          <p:nvPr/>
        </p:nvGrpSpPr>
        <p:grpSpPr>
          <a:xfrm>
            <a:off x="9136267" y="1280024"/>
            <a:ext cx="640080" cy="866973"/>
            <a:chOff x="9834698" y="1346218"/>
            <a:chExt cx="640080" cy="866973"/>
          </a:xfrm>
        </p:grpSpPr>
        <p:sp>
          <p:nvSpPr>
            <p:cNvPr id="51" name="TextBox 50">
              <a:extLst>
                <a:ext uri="{FF2B5EF4-FFF2-40B4-BE49-F238E27FC236}">
                  <a16:creationId xmlns:a16="http://schemas.microsoft.com/office/drawing/2014/main" id="{A6473750-3368-0142-A723-5ECF938DF68B}"/>
                </a:ext>
              </a:extLst>
            </p:cNvPr>
            <p:cNvSpPr txBox="1"/>
            <p:nvPr/>
          </p:nvSpPr>
          <p:spPr>
            <a:xfrm>
              <a:off x="9834698" y="1938871"/>
              <a:ext cx="640080" cy="274320"/>
            </a:xfrm>
            <a:prstGeom prst="rect">
              <a:avLst/>
            </a:prstGeom>
            <a:noFill/>
          </p:spPr>
          <p:txBody>
            <a:bodyPr wrap="square" lIns="0" tIns="0" rIns="0" bIns="0" rtlCol="0" anchor="t">
              <a:noAutofit/>
            </a:bodyPr>
            <a:lstStyle/>
            <a:p>
              <a:pPr algn="ctr"/>
              <a:r>
                <a:rPr lang="en-US" sz="1000" b="1" dirty="0"/>
                <a:t>Private Virtual Interface</a:t>
              </a:r>
              <a:endParaRPr lang="en-US" b="1" dirty="0"/>
            </a:p>
          </p:txBody>
        </p:sp>
        <p:pic>
          <p:nvPicPr>
            <p:cNvPr id="52" name="Picture 51">
              <a:extLst>
                <a:ext uri="{FF2B5EF4-FFF2-40B4-BE49-F238E27FC236}">
                  <a16:creationId xmlns:a16="http://schemas.microsoft.com/office/drawing/2014/main" id="{219DED3E-EFAE-2E45-83E2-BF0A2A38F8A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885936" y="1346218"/>
              <a:ext cx="538196" cy="564237"/>
            </a:xfrm>
            <a:prstGeom prst="rect">
              <a:avLst/>
            </a:prstGeom>
          </p:spPr>
        </p:pic>
      </p:grpSp>
      <p:grpSp>
        <p:nvGrpSpPr>
          <p:cNvPr id="9" name="Group 8">
            <a:extLst>
              <a:ext uri="{FF2B5EF4-FFF2-40B4-BE49-F238E27FC236}">
                <a16:creationId xmlns:a16="http://schemas.microsoft.com/office/drawing/2014/main" id="{59AE14E4-D449-6848-B4C6-FB80B4909C38}"/>
              </a:ext>
            </a:extLst>
          </p:cNvPr>
          <p:cNvGrpSpPr/>
          <p:nvPr/>
        </p:nvGrpSpPr>
        <p:grpSpPr>
          <a:xfrm>
            <a:off x="10346038" y="1237784"/>
            <a:ext cx="731520" cy="845027"/>
            <a:chOff x="10293491" y="1237784"/>
            <a:chExt cx="731520" cy="845027"/>
          </a:xfrm>
        </p:grpSpPr>
        <p:sp>
          <p:nvSpPr>
            <p:cNvPr id="34" name="TextBox 33">
              <a:extLst>
                <a:ext uri="{FF2B5EF4-FFF2-40B4-BE49-F238E27FC236}">
                  <a16:creationId xmlns:a16="http://schemas.microsoft.com/office/drawing/2014/main" id="{0AB59DFE-CC8A-9B48-B1BF-78B0506B7120}"/>
                </a:ext>
              </a:extLst>
            </p:cNvPr>
            <p:cNvSpPr txBox="1"/>
            <p:nvPr/>
          </p:nvSpPr>
          <p:spPr>
            <a:xfrm>
              <a:off x="10293491" y="1927179"/>
              <a:ext cx="731520" cy="155632"/>
            </a:xfrm>
            <a:prstGeom prst="rect">
              <a:avLst/>
            </a:prstGeom>
            <a:noFill/>
          </p:spPr>
          <p:txBody>
            <a:bodyPr wrap="square" lIns="0" tIns="0" rIns="0" bIns="0" rtlCol="0" anchor="t">
              <a:noAutofit/>
            </a:bodyPr>
            <a:lstStyle/>
            <a:p>
              <a:pPr algn="ctr"/>
              <a:r>
                <a:rPr lang="en-US" sz="1000" b="1" dirty="0"/>
                <a:t>AWS Direct Connect</a:t>
              </a:r>
            </a:p>
          </p:txBody>
        </p:sp>
        <p:pic>
          <p:nvPicPr>
            <p:cNvPr id="35" name="Picture 34">
              <a:extLst>
                <a:ext uri="{FF2B5EF4-FFF2-40B4-BE49-F238E27FC236}">
                  <a16:creationId xmlns:a16="http://schemas.microsoft.com/office/drawing/2014/main" id="{7D0C85ED-4143-204D-B41E-A9153B1ECD5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0386861" y="1237784"/>
              <a:ext cx="544780" cy="653737"/>
            </a:xfrm>
            <a:prstGeom prst="rect">
              <a:avLst/>
            </a:prstGeom>
          </p:spPr>
        </p:pic>
      </p:grpSp>
      <p:cxnSp>
        <p:nvCxnSpPr>
          <p:cNvPr id="36" name="Straight Arrow Connector 44">
            <a:extLst>
              <a:ext uri="{FF2B5EF4-FFF2-40B4-BE49-F238E27FC236}">
                <a16:creationId xmlns:a16="http://schemas.microsoft.com/office/drawing/2014/main" id="{BA2ACECC-51C5-E44F-812E-13BD3A5A60EF}"/>
              </a:ext>
            </a:extLst>
          </p:cNvPr>
          <p:cNvCxnSpPr>
            <a:cxnSpLocks/>
            <a:stCxn id="35" idx="1"/>
            <a:endCxn id="52" idx="3"/>
          </p:cNvCxnSpPr>
          <p:nvPr/>
        </p:nvCxnSpPr>
        <p:spPr>
          <a:xfrm rot="10800000">
            <a:off x="9725702" y="1562143"/>
            <a:ext cx="713707" cy="2510"/>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8" name="Down Arrow Callout 37">
            <a:extLst>
              <a:ext uri="{FF2B5EF4-FFF2-40B4-BE49-F238E27FC236}">
                <a16:creationId xmlns:a16="http://schemas.microsoft.com/office/drawing/2014/main" id="{20B850B2-4893-3F46-848D-E1754D1D119A}"/>
              </a:ext>
            </a:extLst>
          </p:cNvPr>
          <p:cNvSpPr/>
          <p:nvPr/>
        </p:nvSpPr>
        <p:spPr>
          <a:xfrm>
            <a:off x="7550371" y="1377277"/>
            <a:ext cx="154440" cy="172800"/>
          </a:xfrm>
          <a:prstGeom prst="down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1</a:t>
            </a:r>
          </a:p>
        </p:txBody>
      </p:sp>
      <p:sp>
        <p:nvSpPr>
          <p:cNvPr id="42" name="Down Arrow Callout 41">
            <a:extLst>
              <a:ext uri="{FF2B5EF4-FFF2-40B4-BE49-F238E27FC236}">
                <a16:creationId xmlns:a16="http://schemas.microsoft.com/office/drawing/2014/main" id="{C8DA58E0-F108-504A-8A7B-3567D375686C}"/>
              </a:ext>
            </a:extLst>
          </p:cNvPr>
          <p:cNvSpPr/>
          <p:nvPr/>
        </p:nvSpPr>
        <p:spPr>
          <a:xfrm>
            <a:off x="7184147" y="4119300"/>
            <a:ext cx="154440" cy="172800"/>
          </a:xfrm>
          <a:prstGeom prst="down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4</a:t>
            </a:r>
          </a:p>
        </p:txBody>
      </p:sp>
      <p:grpSp>
        <p:nvGrpSpPr>
          <p:cNvPr id="44" name="Group 43">
            <a:extLst>
              <a:ext uri="{FF2B5EF4-FFF2-40B4-BE49-F238E27FC236}">
                <a16:creationId xmlns:a16="http://schemas.microsoft.com/office/drawing/2014/main" id="{38344852-EF5B-B247-86ED-E0864269EE60}"/>
              </a:ext>
            </a:extLst>
          </p:cNvPr>
          <p:cNvGrpSpPr/>
          <p:nvPr/>
        </p:nvGrpSpPr>
        <p:grpSpPr>
          <a:xfrm>
            <a:off x="2026058" y="2606080"/>
            <a:ext cx="788738" cy="1108399"/>
            <a:chOff x="2749412" y="2198450"/>
            <a:chExt cx="788738" cy="1108399"/>
          </a:xfrm>
        </p:grpSpPr>
        <p:sp>
          <p:nvSpPr>
            <p:cNvPr id="45" name="TextBox 44">
              <a:extLst>
                <a:ext uri="{FF2B5EF4-FFF2-40B4-BE49-F238E27FC236}">
                  <a16:creationId xmlns:a16="http://schemas.microsoft.com/office/drawing/2014/main" id="{BD0F5CE9-287D-FC44-A7D1-B2641D4832BE}"/>
                </a:ext>
              </a:extLst>
            </p:cNvPr>
            <p:cNvSpPr txBox="1"/>
            <p:nvPr/>
          </p:nvSpPr>
          <p:spPr>
            <a:xfrm>
              <a:off x="2749412" y="2819421"/>
              <a:ext cx="788738" cy="487428"/>
            </a:xfrm>
            <a:prstGeom prst="rect">
              <a:avLst/>
            </a:prstGeom>
            <a:noFill/>
          </p:spPr>
          <p:txBody>
            <a:bodyPr wrap="square" lIns="0" tIns="0" rIns="0" bIns="0" rtlCol="0" anchor="t">
              <a:noAutofit/>
            </a:bodyPr>
            <a:lstStyle/>
            <a:p>
              <a:pPr algn="ctr"/>
              <a:r>
                <a:rPr lang="en-US" sz="1000" b="1" dirty="0"/>
                <a:t>Application Load Balancer</a:t>
              </a:r>
              <a:endParaRPr lang="en-US" b="1" dirty="0"/>
            </a:p>
          </p:txBody>
        </p:sp>
        <p:pic>
          <p:nvPicPr>
            <p:cNvPr id="46" name="Picture 45">
              <a:extLst>
                <a:ext uri="{FF2B5EF4-FFF2-40B4-BE49-F238E27FC236}">
                  <a16:creationId xmlns:a16="http://schemas.microsoft.com/office/drawing/2014/main" id="{FFB71561-7251-0445-8451-20C04801AFAF}"/>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2871962" y="2198450"/>
              <a:ext cx="543639" cy="564959"/>
            </a:xfrm>
            <a:prstGeom prst="rect">
              <a:avLst/>
            </a:prstGeom>
          </p:spPr>
        </p:pic>
      </p:grpSp>
      <p:cxnSp>
        <p:nvCxnSpPr>
          <p:cNvPr id="48" name="Straight Arrow Connector 44">
            <a:extLst>
              <a:ext uri="{FF2B5EF4-FFF2-40B4-BE49-F238E27FC236}">
                <a16:creationId xmlns:a16="http://schemas.microsoft.com/office/drawing/2014/main" id="{4079505B-A894-4245-ADD9-DA14840FE9FD}"/>
              </a:ext>
            </a:extLst>
          </p:cNvPr>
          <p:cNvCxnSpPr>
            <a:cxnSpLocks/>
            <a:stCxn id="60" idx="1"/>
            <a:endCxn id="46" idx="3"/>
          </p:cNvCxnSpPr>
          <p:nvPr/>
        </p:nvCxnSpPr>
        <p:spPr>
          <a:xfrm rot="10800000">
            <a:off x="2692247" y="2888561"/>
            <a:ext cx="3020518" cy="3283"/>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4">
            <a:extLst>
              <a:ext uri="{FF2B5EF4-FFF2-40B4-BE49-F238E27FC236}">
                <a16:creationId xmlns:a16="http://schemas.microsoft.com/office/drawing/2014/main" id="{BF7D4EC2-2F1E-B849-A47E-851154CDFA4B}"/>
              </a:ext>
            </a:extLst>
          </p:cNvPr>
          <p:cNvCxnSpPr>
            <a:cxnSpLocks/>
            <a:stCxn id="14" idx="0"/>
            <a:endCxn id="61" idx="2"/>
          </p:cNvCxnSpPr>
          <p:nvPr/>
        </p:nvCxnSpPr>
        <p:spPr>
          <a:xfrm rot="16200000" flipV="1">
            <a:off x="5618099" y="3950628"/>
            <a:ext cx="736052" cy="1940"/>
          </a:xfrm>
          <a:prstGeom prst="bentConnector3">
            <a:avLst>
              <a:gd name="adj1" fmla="val 50000"/>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4" name="Up Arrow Callout 53">
            <a:extLst>
              <a:ext uri="{FF2B5EF4-FFF2-40B4-BE49-F238E27FC236}">
                <a16:creationId xmlns:a16="http://schemas.microsoft.com/office/drawing/2014/main" id="{07485204-0579-884D-AE3A-E879A2FF202A}"/>
              </a:ext>
            </a:extLst>
          </p:cNvPr>
          <p:cNvSpPr/>
          <p:nvPr/>
        </p:nvSpPr>
        <p:spPr>
          <a:xfrm>
            <a:off x="9374366" y="2373150"/>
            <a:ext cx="140400" cy="172800"/>
          </a:xfrm>
          <a:prstGeom prst="up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6</a:t>
            </a:r>
          </a:p>
        </p:txBody>
      </p:sp>
      <p:sp>
        <p:nvSpPr>
          <p:cNvPr id="55" name="Down Arrow Callout 54">
            <a:extLst>
              <a:ext uri="{FF2B5EF4-FFF2-40B4-BE49-F238E27FC236}">
                <a16:creationId xmlns:a16="http://schemas.microsoft.com/office/drawing/2014/main" id="{DB760E3C-CDBE-624C-AD27-DD5DD4AE9FAA}"/>
              </a:ext>
            </a:extLst>
          </p:cNvPr>
          <p:cNvSpPr/>
          <p:nvPr/>
        </p:nvSpPr>
        <p:spPr>
          <a:xfrm>
            <a:off x="10632355" y="1029326"/>
            <a:ext cx="140400" cy="172800"/>
          </a:xfrm>
          <a:prstGeom prst="down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5</a:t>
            </a:r>
          </a:p>
        </p:txBody>
      </p:sp>
      <p:sp>
        <p:nvSpPr>
          <p:cNvPr id="58" name="Down Arrow Callout 57">
            <a:extLst>
              <a:ext uri="{FF2B5EF4-FFF2-40B4-BE49-F238E27FC236}">
                <a16:creationId xmlns:a16="http://schemas.microsoft.com/office/drawing/2014/main" id="{2C75CFF7-CC4C-174F-9928-D94BCEF45FB5}"/>
              </a:ext>
            </a:extLst>
          </p:cNvPr>
          <p:cNvSpPr/>
          <p:nvPr/>
        </p:nvSpPr>
        <p:spPr>
          <a:xfrm>
            <a:off x="2170194" y="4159566"/>
            <a:ext cx="154440" cy="172800"/>
          </a:xfrm>
          <a:prstGeom prst="down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4</a:t>
            </a:r>
          </a:p>
        </p:txBody>
      </p:sp>
      <p:sp>
        <p:nvSpPr>
          <p:cNvPr id="62" name="Left-Right Arrow Callout 61">
            <a:extLst>
              <a:ext uri="{FF2B5EF4-FFF2-40B4-BE49-F238E27FC236}">
                <a16:creationId xmlns:a16="http://schemas.microsoft.com/office/drawing/2014/main" id="{6B4BF498-F976-254D-9958-3C26185A73E7}"/>
              </a:ext>
            </a:extLst>
          </p:cNvPr>
          <p:cNvSpPr/>
          <p:nvPr/>
        </p:nvSpPr>
        <p:spPr>
          <a:xfrm>
            <a:off x="5355878" y="2708082"/>
            <a:ext cx="190080" cy="140400"/>
          </a:xfrm>
          <a:prstGeom prst="lef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800" dirty="0"/>
              <a:t>2</a:t>
            </a:r>
          </a:p>
        </p:txBody>
      </p:sp>
      <p:sp>
        <p:nvSpPr>
          <p:cNvPr id="63" name="Right Arrow Callout 62">
            <a:extLst>
              <a:ext uri="{FF2B5EF4-FFF2-40B4-BE49-F238E27FC236}">
                <a16:creationId xmlns:a16="http://schemas.microsoft.com/office/drawing/2014/main" id="{12D09FD8-96B8-C64D-A289-ECF5E472541C}"/>
              </a:ext>
            </a:extLst>
          </p:cNvPr>
          <p:cNvSpPr/>
          <p:nvPr/>
        </p:nvSpPr>
        <p:spPr>
          <a:xfrm>
            <a:off x="5444219" y="1870882"/>
            <a:ext cx="172847" cy="141043"/>
          </a:xfrm>
          <a:prstGeom prst="rightArrowCallo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3</a:t>
            </a:r>
          </a:p>
        </p:txBody>
      </p:sp>
    </p:spTree>
    <p:extLst>
      <p:ext uri="{BB962C8B-B14F-4D97-AF65-F5344CB8AC3E}">
        <p14:creationId xmlns:p14="http://schemas.microsoft.com/office/powerpoint/2010/main" val="2961580625"/>
      </p:ext>
    </p:extLst>
  </p:cSld>
  <p:clrMapOvr>
    <a:masterClrMapping/>
  </p:clrMapOvr>
</p:sld>
</file>

<file path=ppt/theme/theme1.xml><?xml version="1.0" encoding="utf-8"?>
<a:theme xmlns:a="http://schemas.openxmlformats.org/drawingml/2006/main" name="DeckTemplate-AWS-ReInvent-Orange">
  <a:themeElements>
    <a:clrScheme name="Custom 1">
      <a:dk1>
        <a:srgbClr val="474746"/>
      </a:dk1>
      <a:lt1>
        <a:srgbClr val="FFFFFF"/>
      </a:lt1>
      <a:dk2>
        <a:srgbClr val="6D6E6D"/>
      </a:dk2>
      <a:lt2>
        <a:srgbClr val="F8F8F8"/>
      </a:lt2>
      <a:accent1>
        <a:srgbClr val="FF9600"/>
      </a:accent1>
      <a:accent2>
        <a:srgbClr val="00B9FF"/>
      </a:accent2>
      <a:accent3>
        <a:srgbClr val="69E319"/>
      </a:accent3>
      <a:accent4>
        <a:srgbClr val="8C3FFF"/>
      </a:accent4>
      <a:accent5>
        <a:srgbClr val="FF0080"/>
      </a:accent5>
      <a:accent6>
        <a:srgbClr val="999A98"/>
      </a:accent6>
      <a:hlink>
        <a:srgbClr val="00B8FE"/>
      </a:hlink>
      <a:folHlink>
        <a:srgbClr val="8B3EF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50000"/>
          </a:schemeClr>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WS_Deck_Template.potx" id="{956C5B2E-0233-4212-9383-50A039694C0C}" vid="{0176EEA5-D87D-4097-B356-86DC884F45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ReInvent-Deck-Template-Light-16x9</Template>
  <TotalTime>6227</TotalTime>
  <Words>3137</Words>
  <Application>Microsoft Office PowerPoint</Application>
  <PresentationFormat>Widescreen</PresentationFormat>
  <Paragraphs>368</Paragraphs>
  <Slides>18</Slides>
  <Notes>10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Amazon Ember</vt:lpstr>
      <vt:lpstr>Amazon Ember Light</vt:lpstr>
      <vt:lpstr>Arial</vt:lpstr>
      <vt:lpstr>Calibri</vt:lpstr>
      <vt:lpstr>Helvetica Neue</vt:lpstr>
      <vt:lpstr>Lucida Console</vt:lpstr>
      <vt:lpstr>Roboto Condensed Light</vt:lpstr>
      <vt:lpstr>DeckTemplate-AWS-ReInvent-Orange</vt:lpstr>
      <vt:lpstr>Common data architectures</vt:lpstr>
      <vt:lpstr>Star Schema</vt:lpstr>
      <vt:lpstr>Star Schema</vt:lpstr>
      <vt:lpstr>"Snowflaking"</vt:lpstr>
      <vt:lpstr>Operational Data Store Consolidation &amp; Aggregation</vt:lpstr>
      <vt:lpstr>Common deployment architectures</vt:lpstr>
      <vt:lpstr>Simple, single cluster with reporting tools (public routing)</vt:lpstr>
      <vt:lpstr>Simple, single cluster with reporting tools (proxy routing)</vt:lpstr>
      <vt:lpstr>Simple, single cluster with reporting tools (direct connect routing)</vt:lpstr>
      <vt:lpstr>ETL Cluster with multiple line-of-business reporting clusters</vt:lpstr>
      <vt:lpstr>Spectrum Multi-Cluster</vt:lpstr>
      <vt:lpstr>High performance, low latency hybrid cluster</vt:lpstr>
      <vt:lpstr>Integration architectures</vt:lpstr>
      <vt:lpstr>Secure cluster with QuickSight</vt:lpstr>
      <vt:lpstr>Connections from AWS Lambda</vt:lpstr>
      <vt:lpstr>Connections with Lambda and public AWS services</vt:lpstr>
      <vt:lpstr>Data loading with Kinesis Firehose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Meyers</dc:creator>
  <cp:lastModifiedBy>Mich, Ryan</cp:lastModifiedBy>
  <cp:revision>68</cp:revision>
  <dcterms:created xsi:type="dcterms:W3CDTF">2018-02-07T22:47:47Z</dcterms:created>
  <dcterms:modified xsi:type="dcterms:W3CDTF">2018-10-04T14:12:39Z</dcterms:modified>
</cp:coreProperties>
</file>