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4"/>
  </p:sldMasterIdLst>
  <p:notesMasterIdLst>
    <p:notesMasterId r:id="rId15"/>
  </p:notesMasterIdLst>
  <p:handoutMasterIdLst>
    <p:handoutMasterId r:id="rId16"/>
  </p:handoutMasterIdLst>
  <p:sldIdLst>
    <p:sldId id="825" r:id="rId5"/>
    <p:sldId id="655" r:id="rId6"/>
    <p:sldId id="609" r:id="rId7"/>
    <p:sldId id="611" r:id="rId8"/>
    <p:sldId id="612" r:id="rId9"/>
    <p:sldId id="614" r:id="rId10"/>
    <p:sldId id="616" r:id="rId11"/>
    <p:sldId id="631" r:id="rId12"/>
    <p:sldId id="615" r:id="rId13"/>
    <p:sldId id="632" r:id="rId14"/>
  </p:sldIdLst>
  <p:sldSz cx="12188825" cy="6858000"/>
  <p:notesSz cx="7010400" cy="9296400"/>
  <p:custDataLst>
    <p:tags r:id="rId17"/>
  </p:custDataLst>
  <p:defaultTextStyle>
    <a:defPPr>
      <a:defRPr lang="en-US"/>
    </a:defPPr>
    <a:lvl1pPr marL="0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40219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80439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20658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60878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701097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41317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81536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21755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896" userDrawn="1">
          <p15:clr>
            <a:srgbClr val="A4A3A4"/>
          </p15:clr>
        </p15:guide>
        <p15:guide id="2" orient="horz" pos="1549" userDrawn="1">
          <p15:clr>
            <a:srgbClr val="A4A3A4"/>
          </p15:clr>
        </p15:guide>
        <p15:guide id="3" orient="horz" pos="5139" userDrawn="1">
          <p15:clr>
            <a:srgbClr val="A4A3A4"/>
          </p15:clr>
        </p15:guide>
        <p15:guide id="4" pos="551" userDrawn="1">
          <p15:clr>
            <a:srgbClr val="A4A3A4"/>
          </p15:clr>
        </p15:guide>
        <p15:guide id="5" pos="9088" userDrawn="1">
          <p15:clr>
            <a:srgbClr val="A4A3A4"/>
          </p15:clr>
        </p15:guide>
        <p15:guide id="6" pos="5294" userDrawn="1">
          <p15:clr>
            <a:srgbClr val="A4A3A4"/>
          </p15:clr>
        </p15:guide>
        <p15:guide id="7" orient="horz" pos="1056" userDrawn="1">
          <p15:clr>
            <a:srgbClr val="A4A3A4"/>
          </p15:clr>
        </p15:guide>
        <p15:guide id="8" orient="horz" pos="3504" userDrawn="1">
          <p15:clr>
            <a:srgbClr val="A4A3A4"/>
          </p15:clr>
        </p15:guide>
        <p15:guide id="9" pos="3839" userDrawn="1">
          <p15:clr>
            <a:srgbClr val="A4A3A4"/>
          </p15:clr>
        </p15:guide>
        <p15:guide id="10" pos="432" userDrawn="1">
          <p15:clr>
            <a:srgbClr val="A4A3A4"/>
          </p15:clr>
        </p15:guide>
        <p15:guide id="11" pos="7126" userDrawn="1">
          <p15:clr>
            <a:srgbClr val="A4A3A4"/>
          </p15:clr>
        </p15:guide>
        <p15:guide id="12" pos="41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 Kearney" initials="AK" lastIdx="17" clrIdx="0"/>
  <p:cmAuthor id="1" name="Nolan Sundrud" initials="NS" lastIdx="1" clrIdx="1"/>
  <p:cmAuthor id="2" name="Maurer, Samantha" initials="MS" lastIdx="7" clrIdx="2"/>
  <p:cmAuthor id="3" name="Rele, Gaurav" initials="RG" lastIdx="1" clrIdx="3">
    <p:extLst>
      <p:ext uri="{19B8F6BF-5375-455C-9EA6-DF929625EA0E}">
        <p15:presenceInfo xmlns:p15="http://schemas.microsoft.com/office/powerpoint/2012/main" userId="S-1-5-21-1407069837-2091007605-538272213-258626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C3"/>
    <a:srgbClr val="FF9900"/>
    <a:srgbClr val="FE9900"/>
    <a:srgbClr val="FF7A00"/>
    <a:srgbClr val="383D3B"/>
    <a:srgbClr val="00ADAB"/>
    <a:srgbClr val="FFB03B"/>
    <a:srgbClr val="FFA725"/>
    <a:srgbClr val="F89921"/>
    <a:srgbClr val="0067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09" autoAdjust="0"/>
    <p:restoredTop sz="51062" autoAdjust="0"/>
  </p:normalViewPr>
  <p:slideViewPr>
    <p:cSldViewPr snapToGrid="0">
      <p:cViewPr varScale="1">
        <p:scale>
          <a:sx n="50" d="100"/>
          <a:sy n="50" d="100"/>
        </p:scale>
        <p:origin x="2696" y="168"/>
      </p:cViewPr>
      <p:guideLst>
        <p:guide pos="4896"/>
        <p:guide orient="horz" pos="1549"/>
        <p:guide orient="horz" pos="5139"/>
        <p:guide pos="551"/>
        <p:guide pos="9088"/>
        <p:guide pos="5294"/>
        <p:guide orient="horz" pos="1056"/>
        <p:guide orient="horz" pos="3504"/>
        <p:guide pos="3839"/>
        <p:guide pos="432"/>
        <p:guide pos="7126"/>
        <p:guide pos="41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7840"/>
    </p:cViewPr>
  </p:sorterViewPr>
  <p:notesViewPr>
    <p:cSldViewPr snapToGrid="0">
      <p:cViewPr varScale="1">
        <p:scale>
          <a:sx n="76" d="100"/>
          <a:sy n="76" d="100"/>
        </p:scale>
        <p:origin x="400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mazon Ember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885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0A5FC-BD41-1443-B940-79FBBB705431}" type="datetimeFigureOut">
              <a:rPr lang="en-US" smtClean="0">
                <a:latin typeface="Amazon Ember"/>
              </a:rPr>
              <a:t>7/8/20</a:t>
            </a:fld>
            <a:endParaRPr lang="en-US" dirty="0">
              <a:latin typeface="Amazon Embe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054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mazon Embe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885" y="8829054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CE446-62A2-A34E-999E-1639EE058FD1}" type="slidenum">
              <a:rPr lang="en-US" smtClean="0">
                <a:latin typeface="Amazon Ember"/>
              </a:rPr>
              <a:t>‹#›</a:t>
            </a:fld>
            <a:endParaRPr lang="en-US" dirty="0">
              <a:latin typeface="Amazon Ember"/>
            </a:endParaRPr>
          </a:p>
        </p:txBody>
      </p:sp>
    </p:spTree>
    <p:extLst>
      <p:ext uri="{BB962C8B-B14F-4D97-AF65-F5344CB8AC3E}">
        <p14:creationId xmlns:p14="http://schemas.microsoft.com/office/powerpoint/2010/main" val="2634542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mazon Embe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mazon Ember"/>
              </a:defRPr>
            </a:lvl1pPr>
          </a:lstStyle>
          <a:p>
            <a:fld id="{631F7D34-E617-4D67-ADB9-F7300D1D14C6}" type="datetimeFigureOut">
              <a:rPr lang="en-US" smtClean="0"/>
              <a:pPr/>
              <a:t>7/8/20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2050"/>
            <a:ext cx="55721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mazon Embe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mazon Ember"/>
              </a:defRPr>
            </a:lvl1pPr>
          </a:lstStyle>
          <a:p>
            <a:fld id="{525B7AE5-8B6B-45BB-BCE2-0D5FF01E05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54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1pPr>
    <a:lvl2pPr marL="45718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2pPr>
    <a:lvl3pPr marL="91437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3pPr>
    <a:lvl4pPr marL="137156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4pPr>
    <a:lvl5pPr marL="182875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5pPr>
    <a:lvl6pPr marL="2285948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8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7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17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881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9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801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313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611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791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07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mazon Ember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343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536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450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fillment Logo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D174EA-4502-4546-ACDC-DD5E598035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282" y="412869"/>
            <a:ext cx="6055663" cy="605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49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8AA3866-048A-2449-A57B-65D003A49DEA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05821D-B101-734B-AC8D-F8621F65E92C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DF5D8A-7030-AC4F-A6C5-1532EA8C8DE9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05FAC4-9305-7A4F-9A9C-9919328FDB9D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C0D95C-731A-F641-AD3A-CB54B6ACA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4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End Slide">
    <p:bg>
      <p:bgPr>
        <a:solidFill>
          <a:srgbClr val="009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99BB8AB-0443-634D-ACBD-74F470C64D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27" y="2585198"/>
            <a:ext cx="3833375" cy="3833375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5181603" y="399863"/>
            <a:ext cx="5884334" cy="2185334"/>
          </a:xfrm>
          <a:prstGeom prst="rect">
            <a:avLst/>
          </a:prstGeom>
        </p:spPr>
        <p:txBody>
          <a:bodyPr vert="horz" anchor="ctr"/>
          <a:lstStyle>
            <a:lvl1pPr algn="ctr">
              <a:defRPr sz="6000" b="1" i="0" baseline="0">
                <a:solidFill>
                  <a:srgbClr val="FFFF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B9FC9B-EF99-8D41-87D2-F5E139C0AB0F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4E2501-7AD4-A146-AF74-F02167CF5568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F16656-6525-8642-AA82-CA530EB46E91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3CD983-4326-1640-B018-27034187E01B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61553B-A03D-A54C-A926-1F920E5F24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  <p:sp>
        <p:nvSpPr>
          <p:cNvPr id="35" name="Speech Bubble: Rectangle 26">
            <a:extLst>
              <a:ext uri="{FF2B5EF4-FFF2-40B4-BE49-F238E27FC236}">
                <a16:creationId xmlns:a16="http://schemas.microsoft.com/office/drawing/2014/main" id="{63383F62-FBD0-4C4B-87C7-74D34571B4AE}"/>
              </a:ext>
            </a:extLst>
          </p:cNvPr>
          <p:cNvSpPr/>
          <p:nvPr userDrawn="1"/>
        </p:nvSpPr>
        <p:spPr>
          <a:xfrm rot="5400000" flipV="1">
            <a:off x="7031103" y="-1449637"/>
            <a:ext cx="2185332" cy="5884333"/>
          </a:xfrm>
          <a:prstGeom prst="wedgeRectCallout">
            <a:avLst>
              <a:gd name="adj1" fmla="val 85260"/>
              <a:gd name="adj2" fmla="val -39439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228600" rIns="182780" bIns="182880" rtlCol="0" anchor="t"/>
          <a:lstStyle/>
          <a:p>
            <a:pPr defTabSz="456949"/>
            <a:endParaRPr lang="en-US" sz="2300" dirty="0">
              <a:solidFill>
                <a:schemeClr val="tx1">
                  <a:lumMod val="60000"/>
                  <a:lumOff val="40000"/>
                </a:schemeClr>
              </a:solidFill>
              <a:latin typeface="Amazon Ember Light"/>
              <a:cs typeface="Amazon Ember Light"/>
            </a:endParaRPr>
          </a:p>
        </p:txBody>
      </p:sp>
    </p:spTree>
    <p:extLst>
      <p:ext uri="{BB962C8B-B14F-4D97-AF65-F5344CB8AC3E}">
        <p14:creationId xmlns:p14="http://schemas.microsoft.com/office/powerpoint/2010/main" val="414652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9"/>
          <p:cNvSpPr>
            <a:spLocks noGrp="1"/>
          </p:cNvSpPr>
          <p:nvPr>
            <p:ph type="pic" sz="quarter" idx="11" hasCustomPrompt="1"/>
          </p:nvPr>
        </p:nvSpPr>
        <p:spPr>
          <a:xfrm>
            <a:off x="3" y="0"/>
            <a:ext cx="12188825" cy="6858000"/>
          </a:xfrm>
          <a:prstGeom prst="rect">
            <a:avLst/>
          </a:prstGeom>
        </p:spPr>
        <p:txBody>
          <a:bodyPr vert="horz" lIns="45695" tIns="22848" rIns="45695" bIns="22848" anchor="ctr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to insert a full page image</a:t>
            </a:r>
          </a:p>
          <a:p>
            <a:r>
              <a:rPr lang="en-US" dirty="0"/>
              <a:t>and add your color bar from the library on the last slide</a:t>
            </a:r>
          </a:p>
        </p:txBody>
      </p:sp>
    </p:spTree>
    <p:extLst>
      <p:ext uri="{BB962C8B-B14F-4D97-AF65-F5344CB8AC3E}">
        <p14:creationId xmlns:p14="http://schemas.microsoft.com/office/powerpoint/2010/main" val="497932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 _Box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9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12188825" cy="6858000"/>
          </a:xfrm>
          <a:prstGeom prst="rect">
            <a:avLst/>
          </a:prstGeom>
        </p:spPr>
        <p:txBody>
          <a:bodyPr vert="horz" lIns="45695" tIns="22848" rIns="45695" bIns="22848" anchor="ctr"/>
          <a:lstStyle>
            <a:lvl1pPr marL="0" indent="0" algn="ctr">
              <a:buFontTx/>
              <a:buNone/>
              <a:defRPr sz="2800" baseline="0"/>
            </a:lvl1pPr>
          </a:lstStyle>
          <a:p>
            <a:r>
              <a:rPr lang="en-US" dirty="0"/>
              <a:t>Click to insert a full page</a:t>
            </a:r>
            <a:br>
              <a:rPr lang="en-US" dirty="0"/>
            </a:br>
            <a:r>
              <a:rPr lang="en-US" dirty="0"/>
              <a:t>image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241129" y="2"/>
            <a:ext cx="3683106" cy="4670425"/>
          </a:xfrm>
          <a:prstGeom prst="rect">
            <a:avLst/>
          </a:prstGeom>
          <a:solidFill>
            <a:srgbClr val="0090C3"/>
          </a:solidFill>
        </p:spPr>
        <p:txBody>
          <a:bodyPr vert="horz" lIns="274320" rIns="274320"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1pPr>
            <a:lvl2pPr marL="456971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2pPr>
            <a:lvl3pPr marL="913942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3pPr>
            <a:lvl4pPr marL="1370913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4pPr>
            <a:lvl5pPr marL="1827883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620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9"/>
          <p:cNvSpPr>
            <a:spLocks noGrp="1"/>
          </p:cNvSpPr>
          <p:nvPr>
            <p:ph type="pic" sz="quarter" idx="11" hasCustomPrompt="1"/>
          </p:nvPr>
        </p:nvSpPr>
        <p:spPr>
          <a:xfrm>
            <a:off x="4" y="0"/>
            <a:ext cx="12188825" cy="6858000"/>
          </a:xfrm>
          <a:prstGeom prst="rect">
            <a:avLst/>
          </a:prstGeom>
        </p:spPr>
        <p:txBody>
          <a:bodyPr vert="horz" lIns="45681" tIns="22840" rIns="45681" bIns="22840" anchor="ctr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to insert a full page image</a:t>
            </a:r>
          </a:p>
          <a:p>
            <a:r>
              <a:rPr lang="en-US" dirty="0"/>
              <a:t>and add your color bar from the library on the last slide</a:t>
            </a:r>
          </a:p>
        </p:txBody>
      </p:sp>
    </p:spTree>
    <p:extLst>
      <p:ext uri="{BB962C8B-B14F-4D97-AF65-F5344CB8AC3E}">
        <p14:creationId xmlns:p14="http://schemas.microsoft.com/office/powerpoint/2010/main" val="307895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6154" y="684866"/>
            <a:ext cx="10555017" cy="2520671"/>
          </a:xfrm>
          <a:prstGeom prst="rect">
            <a:avLst/>
          </a:prstGeom>
        </p:spPr>
        <p:txBody>
          <a:bodyPr vert="horz" anchor="b"/>
          <a:lstStyle>
            <a:lvl1pPr algn="ctr">
              <a:defRPr sz="6000" b="1" i="0">
                <a:solidFill>
                  <a:srgbClr val="FFFF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174824" y="3224236"/>
            <a:ext cx="5789379" cy="8622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600" b="0" i="0" baseline="0">
                <a:solidFill>
                  <a:schemeClr val="tx1">
                    <a:lumMod val="20000"/>
                    <a:lumOff val="80000"/>
                  </a:schemeClr>
                </a:solidFill>
                <a:latin typeface="Amazon Ember Display Light" panose="020F0403020204020204" pitchFamily="34" charset="0"/>
                <a:ea typeface="Amazon Ember Display Light" panose="020F0403020204020204" pitchFamily="34" charset="0"/>
                <a:cs typeface="Amazon Ember Display Light" panose="020F0403020204020204" pitchFamily="34" charset="0"/>
              </a:defRPr>
            </a:lvl1pPr>
            <a:lvl2pPr marL="456971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  <a:lvl3pPr marL="913942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3pPr>
            <a:lvl4pPr marL="137091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4pPr>
            <a:lvl5pPr marL="182788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date and or subtitle</a:t>
            </a:r>
          </a:p>
        </p:txBody>
      </p:sp>
    </p:spTree>
    <p:extLst>
      <p:ext uri="{BB962C8B-B14F-4D97-AF65-F5344CB8AC3E}">
        <p14:creationId xmlns:p14="http://schemas.microsoft.com/office/powerpoint/2010/main" val="132333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6154" y="684866"/>
            <a:ext cx="10555017" cy="2520671"/>
          </a:xfrm>
          <a:prstGeom prst="rect">
            <a:avLst/>
          </a:prstGeom>
        </p:spPr>
        <p:txBody>
          <a:bodyPr vert="horz" anchor="b"/>
          <a:lstStyle>
            <a:lvl1pPr algn="ctr">
              <a:defRPr sz="6000" b="1" i="0">
                <a:solidFill>
                  <a:srgbClr val="383D3B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174824" y="3224236"/>
            <a:ext cx="5789379" cy="8622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600" b="0" i="0" baseline="0">
                <a:solidFill>
                  <a:schemeClr val="accent6">
                    <a:lumMod val="60000"/>
                    <a:lumOff val="40000"/>
                  </a:schemeClr>
                </a:solidFill>
                <a:latin typeface="Amazon Ember Display Light" panose="020F0403020204020204" pitchFamily="34" charset="0"/>
                <a:ea typeface="Amazon Ember Display Light" panose="020F0403020204020204" pitchFamily="34" charset="0"/>
                <a:cs typeface="Amazon Ember Display Light" panose="020F0403020204020204" pitchFamily="34" charset="0"/>
              </a:defRPr>
            </a:lvl1pPr>
            <a:lvl2pPr marL="456971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  <a:lvl3pPr marL="913942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3pPr>
            <a:lvl4pPr marL="137091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4pPr>
            <a:lvl5pPr marL="182788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date and or subtitle</a:t>
            </a:r>
          </a:p>
        </p:txBody>
      </p:sp>
    </p:spTree>
    <p:extLst>
      <p:ext uri="{BB962C8B-B14F-4D97-AF65-F5344CB8AC3E}">
        <p14:creationId xmlns:p14="http://schemas.microsoft.com/office/powerpoint/2010/main" val="229020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y Future Divider">
    <p:bg>
      <p:bgPr>
        <a:solidFill>
          <a:srgbClr val="009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6154" y="684866"/>
            <a:ext cx="10555017" cy="2520671"/>
          </a:xfrm>
          <a:prstGeom prst="rect">
            <a:avLst/>
          </a:prstGeom>
        </p:spPr>
        <p:txBody>
          <a:bodyPr vert="horz" anchor="b"/>
          <a:lstStyle>
            <a:lvl1pPr algn="ctr">
              <a:defRPr sz="6000" b="1" i="0" baseline="0">
                <a:solidFill>
                  <a:srgbClr val="FFFF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I am the Triton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B73B51-7533-9040-AF33-60330B1F4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032" y="4317953"/>
            <a:ext cx="1741812" cy="174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2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640CE5-69AF-5145-B23B-F902C53EEF99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695916" y="295897"/>
            <a:ext cx="10867927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631912" y="1355274"/>
            <a:ext cx="8931931" cy="459962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800"/>
              </a:spcBef>
              <a:buFontTx/>
              <a:buNone/>
              <a:defRPr b="0" i="0" baseline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456971" indent="0">
              <a:spcBef>
                <a:spcPts val="800"/>
              </a:spcBef>
              <a:buFontTx/>
              <a:buNone/>
              <a:defRPr/>
            </a:lvl2pPr>
            <a:lvl3pPr marL="913942" indent="0">
              <a:spcBef>
                <a:spcPts val="800"/>
              </a:spcBef>
              <a:buFontTx/>
              <a:buNone/>
              <a:defRPr/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without bullets</a:t>
            </a:r>
          </a:p>
        </p:txBody>
      </p:sp>
      <p:sp>
        <p:nvSpPr>
          <p:cNvPr id="39" name="Rectangle 38"/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53" name="TextBox 52"/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38B1E5-A810-2046-B2A9-489F9DED7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5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695914" y="295897"/>
            <a:ext cx="10894666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438400" y="1310105"/>
            <a:ext cx="9138812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529C28-F0B7-564E-B2DF-EF91007C751C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2E37C0-ABB0-CD4C-8AC5-54B941C6761C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84D9EB-6F3A-4D40-9DDC-2257AB2FC76A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4D9A4E-4F60-5E40-A5FF-13E5C6E452D8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538EDC-D6AA-AA49-9FC9-3A9A3CABC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7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353515" y="2"/>
            <a:ext cx="4835311" cy="615660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916" y="295897"/>
            <a:ext cx="6517060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394596" y="1310105"/>
            <a:ext cx="4835312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AAA5B-57C7-AB4E-B4E2-7F8D01BFA210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BEF010-B241-5046-BF9B-7BB36BB61C61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B10552-7870-F242-A30E-453F51FF24C6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047EF4-2632-F446-BD46-9BE40FB25A51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B2746B-50BE-1C46-B466-7C7FF0D1EE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8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426325" y="4"/>
            <a:ext cx="4762500" cy="303388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426325" y="3118556"/>
            <a:ext cx="4762500" cy="297134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itle 1"/>
          <p:cNvSpPr>
            <a:spLocks noGrp="1"/>
          </p:cNvSpPr>
          <p:nvPr>
            <p:ph type="title" hasCustomPrompt="1"/>
          </p:nvPr>
        </p:nvSpPr>
        <p:spPr>
          <a:xfrm>
            <a:off x="695916" y="295897"/>
            <a:ext cx="6517060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450476" y="1310105"/>
            <a:ext cx="4762500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47A5A8-053E-9D43-83FE-B6F1C9697EAB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E04DA8-C702-ED46-AD2B-E10449F87330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6D3649-3EEF-7B4E-9110-93C91DE6EA26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AE7E6E-25CA-CB43-AF7C-A9DB623026E2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7EB343A-D7A1-2945-A1E5-302F77F71C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2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box Callou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426325" y="6614"/>
            <a:ext cx="4762500" cy="615059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7145" y="1199448"/>
            <a:ext cx="4219344" cy="4346223"/>
          </a:xfrm>
          <a:prstGeom prst="rect">
            <a:avLst/>
          </a:prstGeom>
        </p:spPr>
        <p:txBody>
          <a:bodyPr vert="horz" anchor="t"/>
          <a:lstStyle>
            <a:lvl1pPr defTabSz="456812">
              <a:lnSpc>
                <a:spcPct val="90000"/>
              </a:lnSpc>
              <a:spcAft>
                <a:spcPts val="600"/>
              </a:spcAft>
              <a:defRPr sz="4000" baseline="0">
                <a:latin typeface="+mj-lt"/>
                <a:cs typeface="Amazon Ember Medium"/>
              </a:defRPr>
            </a:lvl1pPr>
          </a:lstStyle>
          <a:p>
            <a:pPr defTabSz="456949">
              <a:spcAft>
                <a:spcPts val="600"/>
              </a:spcAft>
            </a:pPr>
            <a:r>
              <a:rPr lang="en-US" sz="4000" dirty="0">
                <a:solidFill>
                  <a:srgbClr val="303942"/>
                </a:solidFill>
                <a:latin typeface="Amazon Ember Medium"/>
                <a:cs typeface="Amazon Ember Medium"/>
              </a:rPr>
              <a:t>Fun Call Out </a:t>
            </a:r>
            <a:br>
              <a:rPr lang="en-US" sz="4000" dirty="0">
                <a:solidFill>
                  <a:srgbClr val="303942"/>
                </a:solidFill>
                <a:latin typeface="Amazon Ember Medium"/>
                <a:cs typeface="Amazon Ember Medium"/>
              </a:rPr>
            </a:br>
            <a:r>
              <a:rPr lang="en-US" sz="4000" dirty="0">
                <a:solidFill>
                  <a:srgbClr val="303942"/>
                </a:solidFill>
                <a:latin typeface="Amazon Ember Light"/>
                <a:cs typeface="Amazon Ember Light"/>
              </a:rPr>
              <a:t>with a quote etc.</a:t>
            </a:r>
            <a:br>
              <a:rPr lang="en-US" sz="4000" dirty="0">
                <a:solidFill>
                  <a:srgbClr val="303942"/>
                </a:solidFill>
                <a:latin typeface="Amazon Ember Light"/>
                <a:cs typeface="Amazon Ember Light"/>
              </a:rPr>
            </a:br>
            <a:endParaRPr lang="en-US" sz="2300" dirty="0">
              <a:solidFill>
                <a:schemeClr val="tx1">
                  <a:lumMod val="60000"/>
                  <a:lumOff val="40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30" name="Speech Bubble: Rectangle 26"/>
          <p:cNvSpPr/>
          <p:nvPr userDrawn="1"/>
        </p:nvSpPr>
        <p:spPr>
          <a:xfrm>
            <a:off x="863526" y="897471"/>
            <a:ext cx="4700425" cy="4807853"/>
          </a:xfrm>
          <a:prstGeom prst="wedgeRectCallout">
            <a:avLst>
              <a:gd name="adj1" fmla="val 85260"/>
              <a:gd name="adj2" fmla="val -3943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228600" rIns="182780" bIns="182880" rtlCol="0" anchor="t"/>
          <a:lstStyle/>
          <a:p>
            <a:pPr defTabSz="456949"/>
            <a:endParaRPr lang="en-US" sz="2300" dirty="0">
              <a:solidFill>
                <a:schemeClr val="tx1">
                  <a:lumMod val="60000"/>
                  <a:lumOff val="40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A5671C0-372A-B249-9808-470F5F2EC0B7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BC18031-7438-9F4D-B5BF-DD8E29D5F2F6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188C935-B5E6-564A-8B97-74FC3D6F9FDE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89CAD6F-39A0-E14F-88EC-47562C4AE872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A09F46A8-45DA-084B-A2D4-4DE9BF14E5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7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hidden="1"/>
          <p:cNvGrpSpPr/>
          <p:nvPr userDrawn="1"/>
        </p:nvGrpSpPr>
        <p:grpSpPr>
          <a:xfrm>
            <a:off x="358497" y="311726"/>
            <a:ext cx="11471835" cy="6234546"/>
            <a:chOff x="457200" y="457197"/>
            <a:chExt cx="14630400" cy="9144001"/>
          </a:xfrm>
        </p:grpSpPr>
        <p:sp>
          <p:nvSpPr>
            <p:cNvPr id="3" name="Rectangle 2"/>
            <p:cNvSpPr/>
            <p:nvPr userDrawn="1"/>
          </p:nvSpPr>
          <p:spPr>
            <a:xfrm rot="5400000">
              <a:off x="3200400" y="-2286003"/>
              <a:ext cx="9144000" cy="1463040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4" name="Rectangle 3"/>
            <p:cNvSpPr/>
            <p:nvPr userDrawn="1"/>
          </p:nvSpPr>
          <p:spPr>
            <a:xfrm rot="5400000">
              <a:off x="-1783080" y="2697478"/>
              <a:ext cx="9144000" cy="46634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5" name="Rectangle 4"/>
            <p:cNvSpPr/>
            <p:nvPr userDrawn="1"/>
          </p:nvSpPr>
          <p:spPr>
            <a:xfrm rot="5400000">
              <a:off x="3187731" y="2697477"/>
              <a:ext cx="9144000" cy="46634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6" name="Rectangle 5"/>
            <p:cNvSpPr/>
            <p:nvPr userDrawn="1"/>
          </p:nvSpPr>
          <p:spPr>
            <a:xfrm rot="5400000">
              <a:off x="8183880" y="2697478"/>
              <a:ext cx="9144000" cy="46634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</p:grpSp>
    </p:spTree>
    <p:extLst>
      <p:ext uri="{BB962C8B-B14F-4D97-AF65-F5344CB8AC3E}">
        <p14:creationId xmlns:p14="http://schemas.microsoft.com/office/powerpoint/2010/main" val="148589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800" r:id="rId3"/>
    <p:sldLayoutId id="214748376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801" r:id="rId13"/>
    <p:sldLayoutId id="2147483798" r:id="rId14"/>
  </p:sldLayoutIdLst>
  <p:txStyles>
    <p:titleStyle>
      <a:lvl1pPr algn="l" defTabSz="997999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9500" indent="-249500" algn="l" defTabSz="997999" rtl="0" eaLnBrk="1" latinLnBrk="0" hangingPunct="1">
        <a:lnSpc>
          <a:spcPct val="90000"/>
        </a:lnSpc>
        <a:spcBef>
          <a:spcPts val="1092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8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7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46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45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44499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43499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42499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41498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8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7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9700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9600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998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200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gif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499D2-973B-E140-A9FC-64D6362FA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Convolutions (Filters)</a:t>
            </a:r>
          </a:p>
        </p:txBody>
      </p:sp>
    </p:spTree>
    <p:extLst>
      <p:ext uri="{BB962C8B-B14F-4D97-AF65-F5344CB8AC3E}">
        <p14:creationId xmlns:p14="http://schemas.microsoft.com/office/powerpoint/2010/main" val="2280421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579B9-9793-4444-AD93-3EBE1B1B0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4D5084-1F24-D74F-B16D-17710E43A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312" y="1348238"/>
            <a:ext cx="1970088" cy="45882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9E325B-EE88-A640-B00B-0230A6871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712" y="2545556"/>
            <a:ext cx="1766888" cy="17668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98676F0-51F2-9B4C-9720-79C454C15B42}"/>
              </a:ext>
            </a:extLst>
          </p:cNvPr>
          <p:cNvSpPr/>
          <p:nvPr/>
        </p:nvSpPr>
        <p:spPr>
          <a:xfrm>
            <a:off x="1408102" y="4312444"/>
            <a:ext cx="95410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wikipedia</a:t>
            </a:r>
            <a:r>
              <a:rPr lang="en-US" dirty="0"/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62E703-16ED-1C42-9218-EF5EFD417E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2426" y="1348238"/>
            <a:ext cx="3279774" cy="454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1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DAA70-AA32-2D43-ADC6-486CF33D9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of MLP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AC8EF-5281-4642-B714-0CA19043CF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4206" y="1310105"/>
            <a:ext cx="10702663" cy="4599628"/>
          </a:xfrm>
        </p:spPr>
        <p:txBody>
          <a:bodyPr/>
          <a:lstStyle/>
          <a:p>
            <a:r>
              <a:rPr lang="en-US" sz="2800" dirty="0"/>
              <a:t>To many parameters to train…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AD4C4E-81B2-1E4D-BD78-238168FD0C00}"/>
              </a:ext>
            </a:extLst>
          </p:cNvPr>
          <p:cNvSpPr/>
          <p:nvPr/>
        </p:nvSpPr>
        <p:spPr>
          <a:xfrm>
            <a:off x="5006593" y="5309302"/>
            <a:ext cx="2813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Image Size: 200x200x3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80A95C-CC85-854C-9767-029A08731D64}"/>
              </a:ext>
            </a:extLst>
          </p:cNvPr>
          <p:cNvSpPr/>
          <p:nvPr/>
        </p:nvSpPr>
        <p:spPr>
          <a:xfrm>
            <a:off x="694206" y="4015612"/>
            <a:ext cx="36888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# inputs: 200x200x3 =120,000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1038FE-CBBB-DD4A-9D8D-34790F79B281}"/>
              </a:ext>
            </a:extLst>
          </p:cNvPr>
          <p:cNvSpPr txBox="1"/>
          <p:nvPr/>
        </p:nvSpPr>
        <p:spPr>
          <a:xfrm>
            <a:off x="10933079" y="2782669"/>
            <a:ext cx="1255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/>
              <a:t>……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27A4A7-1600-B548-AA85-7CA259D3B568}"/>
              </a:ext>
            </a:extLst>
          </p:cNvPr>
          <p:cNvSpPr/>
          <p:nvPr/>
        </p:nvSpPr>
        <p:spPr>
          <a:xfrm>
            <a:off x="694206" y="2751891"/>
            <a:ext cx="56251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# hidden units: 100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# parameters: 100x120,000 =12 million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00DB5E5-CF4F-EF4B-A6AD-331B66B7E69D}"/>
              </a:ext>
            </a:extLst>
          </p:cNvPr>
          <p:cNvGrpSpPr/>
          <p:nvPr/>
        </p:nvGrpSpPr>
        <p:grpSpPr>
          <a:xfrm>
            <a:off x="5669986" y="1739388"/>
            <a:ext cx="6372315" cy="4160715"/>
            <a:chOff x="5669986" y="1739388"/>
            <a:chExt cx="6372315" cy="41607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FD5BC2B-997D-2943-9F90-0F685154D0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3879" t="77550" r="28449" b="5734"/>
            <a:stretch/>
          </p:blipFill>
          <p:spPr>
            <a:xfrm>
              <a:off x="8612140" y="5118612"/>
              <a:ext cx="982603" cy="781491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4" name="Right Arrow 3">
              <a:extLst>
                <a:ext uri="{FF2B5EF4-FFF2-40B4-BE49-F238E27FC236}">
                  <a16:creationId xmlns:a16="http://schemas.microsoft.com/office/drawing/2014/main" id="{63D6D5C8-E898-234F-B971-A8BF009652E7}"/>
                </a:ext>
              </a:extLst>
            </p:cNvPr>
            <p:cNvSpPr/>
            <p:nvPr/>
          </p:nvSpPr>
          <p:spPr>
            <a:xfrm rot="16200000">
              <a:off x="8864483" y="4681690"/>
              <a:ext cx="377687" cy="33130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39D8931-9EDA-4A4E-9450-0DD1D95C2AB6}"/>
                </a:ext>
              </a:extLst>
            </p:cNvPr>
            <p:cNvSpPr txBox="1"/>
            <p:nvPr/>
          </p:nvSpPr>
          <p:spPr>
            <a:xfrm>
              <a:off x="9257572" y="4728384"/>
              <a:ext cx="13435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b="1" dirty="0"/>
                <a:t>Flatten</a:t>
              </a:r>
              <a:endParaRPr lang="en-US" sz="14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EB766E8-CF3D-014E-B655-E3CAE95B609F}"/>
                </a:ext>
              </a:extLst>
            </p:cNvPr>
            <p:cNvSpPr txBox="1"/>
            <p:nvPr/>
          </p:nvSpPr>
          <p:spPr>
            <a:xfrm>
              <a:off x="10786555" y="3769391"/>
              <a:ext cx="12557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3600" dirty="0"/>
                <a:t>……</a:t>
              </a: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25A6B5E3-F88A-5B4C-BB7B-4B24CB32D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69986" y="1739388"/>
              <a:ext cx="5225007" cy="2847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02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5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4F84E-695E-5A44-A27C-200DE008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reduce parameters?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56CA3-555B-6B49-B698-CE75FF35F2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9764" y="1906907"/>
            <a:ext cx="10869636" cy="4599628"/>
          </a:xfrm>
        </p:spPr>
        <p:txBody>
          <a:bodyPr/>
          <a:lstStyle/>
          <a:p>
            <a:r>
              <a:rPr lang="en-US" dirty="0"/>
              <a:t>Where is Waldo?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330D04-5950-7840-B86F-9918631B1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013" y="1117600"/>
            <a:ext cx="6284405" cy="49394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EDE261-95BB-D440-9225-BE6E9B005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699" y="2599656"/>
            <a:ext cx="1975379" cy="197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7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4F84E-695E-5A44-A27C-200DE008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vision system…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56CA3-555B-6B49-B698-CE75FF35F2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4207" y="1310105"/>
            <a:ext cx="4617036" cy="4599628"/>
          </a:xfrm>
        </p:spPr>
        <p:txBody>
          <a:bodyPr/>
          <a:lstStyle/>
          <a:p>
            <a:r>
              <a:rPr lang="en-US" dirty="0"/>
              <a:t>1. Translation Invariance: </a:t>
            </a:r>
          </a:p>
          <a:p>
            <a:pPr algn="ctr"/>
            <a:endParaRPr lang="en-US" sz="2800" dirty="0"/>
          </a:p>
          <a:p>
            <a:pPr algn="ctr"/>
            <a:r>
              <a:rPr lang="en-US" sz="2800" b="1" i="1" dirty="0"/>
              <a:t>Similar respond to the same object, regardless of its location</a:t>
            </a:r>
            <a:endParaRPr lang="en-US" sz="28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AC9353-C5FD-314B-A9C6-315ABFF11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1243" y="991804"/>
            <a:ext cx="6423555" cy="510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4F84E-695E-5A44-A27C-200DE008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vision system…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56CA3-555B-6B49-B698-CE75FF35F2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4207" y="1310105"/>
            <a:ext cx="4470460" cy="4599628"/>
          </a:xfrm>
        </p:spPr>
        <p:txBody>
          <a:bodyPr/>
          <a:lstStyle/>
          <a:p>
            <a:r>
              <a:rPr lang="en-US" dirty="0"/>
              <a:t>2. Locality: 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 </a:t>
            </a:r>
            <a:r>
              <a:rPr lang="en-US" sz="2800" b="1" i="1" dirty="0"/>
              <a:t>Focusing on somewhat local regions</a:t>
            </a:r>
            <a:r>
              <a:rPr lang="en-US" sz="2800" i="1" dirty="0"/>
              <a:t>, rather than a larger scale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AC9353-C5FD-314B-A9C6-315ABFF11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1243" y="991804"/>
            <a:ext cx="6423555" cy="510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49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3E4B4-EB11-9549-939F-96E58764E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AF936A9-1E0C-2445-AEB7-5EF825CF7076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5781361" y="1553826"/>
                <a:ext cx="5224095" cy="4599628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Each pixel on the image can be realized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 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Each “weight” on the </a:t>
                </a:r>
                <a:r>
                  <a:rPr lang="en-US" sz="2400" b="1" i="1" dirty="0"/>
                  <a:t>filter</a:t>
                </a:r>
                <a:r>
                  <a:rPr lang="en-US" sz="2400" dirty="0"/>
                  <a:t> (or </a:t>
                </a:r>
                <a:r>
                  <a:rPr lang="en-US" sz="2400" b="1" i="1" dirty="0"/>
                  <a:t>convolution</a:t>
                </a:r>
                <a:r>
                  <a:rPr lang="en-US" sz="2400" dirty="0"/>
                  <a:t>, or </a:t>
                </a:r>
                <a:r>
                  <a:rPr lang="en-US" sz="2400" b="1" i="1" dirty="0"/>
                  <a:t>kernel</a:t>
                </a:r>
                <a:r>
                  <a:rPr lang="en-US" sz="2400" dirty="0"/>
                  <a:t>) window can be defined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400" dirty="0"/>
                  <a:t>    </a:t>
                </a: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AF936A9-1E0C-2445-AEB7-5EF825CF70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5781361" y="1553826"/>
                <a:ext cx="5224095" cy="4599628"/>
              </a:xfrm>
              <a:blipFill>
                <a:blip r:embed="rId3"/>
                <a:stretch>
                  <a:fillRect l="-145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0A4053F-8A6B-9E41-8CB3-E5DA26E8A7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405" y="1690028"/>
            <a:ext cx="3477944" cy="34779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9EBD33-F295-B44D-B939-4EE331D587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4108" y="3853640"/>
            <a:ext cx="4038600" cy="10795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FC1F7DA-AF25-1946-A449-08EF47D41532}"/>
              </a:ext>
            </a:extLst>
          </p:cNvPr>
          <p:cNvGrpSpPr/>
          <p:nvPr/>
        </p:nvGrpSpPr>
        <p:grpSpPr>
          <a:xfrm>
            <a:off x="3671889" y="2957513"/>
            <a:ext cx="1371600" cy="1414461"/>
            <a:chOff x="3671889" y="2957513"/>
            <a:chExt cx="1371600" cy="141446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CCE4E98-03A5-6740-97DE-E999BCEDC44C}"/>
                </a:ext>
              </a:extLst>
            </p:cNvPr>
            <p:cNvSpPr/>
            <p:nvPr/>
          </p:nvSpPr>
          <p:spPr>
            <a:xfrm>
              <a:off x="3671889" y="2957513"/>
              <a:ext cx="457200" cy="471487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B42A13B-776D-DA43-9C6A-69A46BD09104}"/>
                </a:ext>
              </a:extLst>
            </p:cNvPr>
            <p:cNvSpPr/>
            <p:nvPr/>
          </p:nvSpPr>
          <p:spPr>
            <a:xfrm>
              <a:off x="4129089" y="2957513"/>
              <a:ext cx="457200" cy="471487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DF70DB-506E-654F-AB48-D35A75D610ED}"/>
                </a:ext>
              </a:extLst>
            </p:cNvPr>
            <p:cNvSpPr/>
            <p:nvPr/>
          </p:nvSpPr>
          <p:spPr>
            <a:xfrm>
              <a:off x="4586289" y="2957513"/>
              <a:ext cx="457200" cy="471487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D151687-A02A-8E47-A2C6-E8F6868E1FAE}"/>
                </a:ext>
              </a:extLst>
            </p:cNvPr>
            <p:cNvSpPr/>
            <p:nvPr/>
          </p:nvSpPr>
          <p:spPr>
            <a:xfrm>
              <a:off x="3671889" y="3429000"/>
              <a:ext cx="457200" cy="471487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4099A5C-E78B-B749-AEC7-E25AF78BC5C6}"/>
                </a:ext>
              </a:extLst>
            </p:cNvPr>
            <p:cNvSpPr/>
            <p:nvPr/>
          </p:nvSpPr>
          <p:spPr>
            <a:xfrm>
              <a:off x="4129089" y="3429000"/>
              <a:ext cx="457200" cy="471487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EDD71FF-7AE4-4845-9561-16BFDD565B33}"/>
                </a:ext>
              </a:extLst>
            </p:cNvPr>
            <p:cNvSpPr/>
            <p:nvPr/>
          </p:nvSpPr>
          <p:spPr>
            <a:xfrm>
              <a:off x="4586289" y="3429000"/>
              <a:ext cx="457200" cy="471487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D9566B-6F9B-3A47-8F60-06125AE6C1EC}"/>
                </a:ext>
              </a:extLst>
            </p:cNvPr>
            <p:cNvSpPr/>
            <p:nvPr/>
          </p:nvSpPr>
          <p:spPr>
            <a:xfrm>
              <a:off x="3671889" y="3900487"/>
              <a:ext cx="457200" cy="471487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BE85F75-6733-BA42-8D61-EB97F88129AA}"/>
                </a:ext>
              </a:extLst>
            </p:cNvPr>
            <p:cNvSpPr/>
            <p:nvPr/>
          </p:nvSpPr>
          <p:spPr>
            <a:xfrm>
              <a:off x="4129089" y="3900487"/>
              <a:ext cx="457200" cy="471487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CFC061F-9716-F34E-9D6E-3BB7418903A1}"/>
                </a:ext>
              </a:extLst>
            </p:cNvPr>
            <p:cNvSpPr/>
            <p:nvPr/>
          </p:nvSpPr>
          <p:spPr>
            <a:xfrm>
              <a:off x="4586289" y="3900487"/>
              <a:ext cx="457200" cy="471487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466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3E4B4-EB11-9549-939F-96E58764E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Convolution Example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F8E38B-96B6-B84C-9E56-0242AEBF2C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54" y="1300096"/>
            <a:ext cx="3056966" cy="32323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BE88505-93E7-2F49-B5A2-3B6070894766}"/>
              </a:ext>
            </a:extLst>
          </p:cNvPr>
          <p:cNvSpPr/>
          <p:nvPr/>
        </p:nvSpPr>
        <p:spPr>
          <a:xfrm>
            <a:off x="2082040" y="4549189"/>
            <a:ext cx="1747594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vdumoulin</a:t>
            </a:r>
            <a:r>
              <a:rPr lang="en-US" dirty="0"/>
              <a:t>@ </a:t>
            </a:r>
            <a:r>
              <a:rPr lang="en-US" dirty="0" err="1"/>
              <a:t>Github</a:t>
            </a:r>
            <a:r>
              <a:rPr lang="en-US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9A6765-92B0-534A-9FC3-E424116CE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5064" y="4462347"/>
            <a:ext cx="4038600" cy="1079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343B9F-98E5-AA4E-9A2B-02346B34C0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654" y="1433580"/>
            <a:ext cx="5468112" cy="22188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27F71A-8673-D843-AD68-B0F400824A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5064" y="3869721"/>
            <a:ext cx="38862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9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3E4B4-EB11-9549-939F-96E58764E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Convolution Example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795A14-97F3-8349-803E-A210D220B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029363"/>
            <a:ext cx="5468112" cy="22188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457AD1-FA3D-8248-A82C-66057A9B8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456639"/>
            <a:ext cx="5629175" cy="26145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529447-927F-644C-A35F-979F4A2C54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54" y="1300096"/>
            <a:ext cx="3056966" cy="323236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95FAE6C-5FCC-9D4F-B0A6-8F1923F9B085}"/>
              </a:ext>
            </a:extLst>
          </p:cNvPr>
          <p:cNvSpPr/>
          <p:nvPr/>
        </p:nvSpPr>
        <p:spPr>
          <a:xfrm>
            <a:off x="2082040" y="4549189"/>
            <a:ext cx="1747594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vdumoulin</a:t>
            </a:r>
            <a:r>
              <a:rPr lang="en-US" dirty="0"/>
              <a:t>@ </a:t>
            </a:r>
            <a:r>
              <a:rPr lang="en-US" dirty="0" err="1"/>
              <a:t>Github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13445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579B9-9793-4444-AD93-3EBE1B1B0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4D5084-1F24-D74F-B16D-17710E43A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312" y="1348238"/>
            <a:ext cx="1970088" cy="45882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9E325B-EE88-A640-B00B-0230A6871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712" y="2545556"/>
            <a:ext cx="1766888" cy="17668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98676F0-51F2-9B4C-9720-79C454C15B42}"/>
              </a:ext>
            </a:extLst>
          </p:cNvPr>
          <p:cNvSpPr/>
          <p:nvPr/>
        </p:nvSpPr>
        <p:spPr>
          <a:xfrm>
            <a:off x="1408102" y="4312444"/>
            <a:ext cx="95410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wikipedia</a:t>
            </a:r>
            <a:r>
              <a:rPr lang="en-US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C34D3C-525E-6B4B-A387-6DF11E7C24B2}"/>
              </a:ext>
            </a:extLst>
          </p:cNvPr>
          <p:cNvSpPr txBox="1"/>
          <p:nvPr/>
        </p:nvSpPr>
        <p:spPr>
          <a:xfrm>
            <a:off x="6234112" y="2905780"/>
            <a:ext cx="5521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/>
              <a:t>What will happen after the filters?</a:t>
            </a:r>
          </a:p>
        </p:txBody>
      </p:sp>
    </p:spTree>
    <p:extLst>
      <p:ext uri="{BB962C8B-B14F-4D97-AF65-F5344CB8AC3E}">
        <p14:creationId xmlns:p14="http://schemas.microsoft.com/office/powerpoint/2010/main" val="13823486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5"/>
  <p:tag name="ARTICULATE_PROJECT_OPEN" val="0"/>
</p:tagLst>
</file>

<file path=ppt/theme/theme1.xml><?xml version="1.0" encoding="utf-8"?>
<a:theme xmlns:a="http://schemas.openxmlformats.org/drawingml/2006/main" name="inSTALLments Master Theme">
  <a:themeElements>
    <a:clrScheme name="MLE Colors">
      <a:dk1>
        <a:srgbClr val="303942"/>
      </a:dk1>
      <a:lt1>
        <a:srgbClr val="FFFFFF"/>
      </a:lt1>
      <a:dk2>
        <a:srgbClr val="EDECD7"/>
      </a:dk2>
      <a:lt2>
        <a:srgbClr val="FFFFFF"/>
      </a:lt2>
      <a:accent1>
        <a:srgbClr val="FF8E00"/>
      </a:accent1>
      <a:accent2>
        <a:srgbClr val="007BB6"/>
      </a:accent2>
      <a:accent3>
        <a:srgbClr val="45B645"/>
      </a:accent3>
      <a:accent4>
        <a:srgbClr val="00454F"/>
      </a:accent4>
      <a:accent5>
        <a:srgbClr val="CC0C39"/>
      </a:accent5>
      <a:accent6>
        <a:srgbClr val="373D3A"/>
      </a:accent6>
      <a:hlink>
        <a:srgbClr val="2772B6"/>
      </a:hlink>
      <a:folHlink>
        <a:srgbClr val="2772B6"/>
      </a:folHlink>
    </a:clrScheme>
    <a:fontScheme name="Amazon Ember">
      <a:majorFont>
        <a:latin typeface="Amazon Ember Medium"/>
        <a:ea typeface=""/>
        <a:cs typeface=""/>
      </a:majorFont>
      <a:minorFont>
        <a:latin typeface="Amazon Ember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spcBef>
            <a:spcPts val="600"/>
          </a:spcBef>
          <a:spcAft>
            <a:spcPts val="600"/>
          </a:spcAft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LU PPT Template" id="{F1CC81C5-47F6-954A-8B4E-0FBE345E68DC}" vid="{BAE62345-9DE1-DD4A-8A69-8922C10C5B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C2EB08E7CB4B4E9BDA190747EEDB9B" ma:contentTypeVersion="13" ma:contentTypeDescription="Create a new document." ma:contentTypeScope="" ma:versionID="b9cdf10b8241b6ff40752503e932cc0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40813f5af53e2c249e003d8b954a7f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069FCE-E425-4A49-B8EC-B4CD92605C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F0FDA2-BDE7-493B-BEE4-7205B3D7A07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955B7B8F-47BF-40A7-BA64-71F059877E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33866</TotalTime>
  <Words>159</Words>
  <Application>Microsoft Macintosh PowerPoint</Application>
  <PresentationFormat>Custom</PresentationFormat>
  <Paragraphs>42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Amazon Ember</vt:lpstr>
      <vt:lpstr>Amazon Ember Display</vt:lpstr>
      <vt:lpstr>Amazon Ember Display Light</vt:lpstr>
      <vt:lpstr>Amazon Ember Light</vt:lpstr>
      <vt:lpstr>Amazon Ember Medium</vt:lpstr>
      <vt:lpstr>Arial</vt:lpstr>
      <vt:lpstr>Cambria Math</vt:lpstr>
      <vt:lpstr>Lucida Grande</vt:lpstr>
      <vt:lpstr>Wingdings</vt:lpstr>
      <vt:lpstr>inSTALLments Master Theme</vt:lpstr>
      <vt:lpstr>Convolutions (Filters)</vt:lpstr>
      <vt:lpstr>Problem of MLP</vt:lpstr>
      <vt:lpstr>Can we reduce parameters?</vt:lpstr>
      <vt:lpstr>Our vision system…</vt:lpstr>
      <vt:lpstr>Our vision system…</vt:lpstr>
      <vt:lpstr>Filters</vt:lpstr>
      <vt:lpstr>2D Convolution Example</vt:lpstr>
      <vt:lpstr>2D Convolution Example</vt:lpstr>
      <vt:lpstr>Filters</vt:lpstr>
      <vt:lpstr>Filters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Canvas</dc:title>
  <dc:creator>Microsoft Office User</dc:creator>
  <cp:lastModifiedBy>Microsoft Office User</cp:lastModifiedBy>
  <cp:revision>882</cp:revision>
  <cp:lastPrinted>2020-03-05T18:47:14Z</cp:lastPrinted>
  <dcterms:created xsi:type="dcterms:W3CDTF">2019-12-18T06:10:11Z</dcterms:created>
  <dcterms:modified xsi:type="dcterms:W3CDTF">2020-07-08T21:39:37Z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BA4BF974-20C1-44DB-A727-DD5E5BD494DE</vt:lpwstr>
  </property>
  <property fmtid="{D5CDD505-2E9C-101B-9397-08002B2CF9AE}" pid="3" name="ArticulatePath">
    <vt:lpwstr>Amazon inSTALLments Landscape 17x11_11-15-16</vt:lpwstr>
  </property>
  <property fmtid="{D5CDD505-2E9C-101B-9397-08002B2CF9AE}" pid="4" name="ContentTypeId">
    <vt:lpwstr>0x01010010C2EB08E7CB4B4E9BDA190747EEDB9B</vt:lpwstr>
  </property>
</Properties>
</file>