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2"/>
  </p:notesMasterIdLst>
  <p:handoutMasterIdLst>
    <p:handoutMasterId r:id="rId13"/>
  </p:handoutMasterIdLst>
  <p:sldIdLst>
    <p:sldId id="825" r:id="rId5"/>
    <p:sldId id="626" r:id="rId6"/>
    <p:sldId id="687" r:id="rId7"/>
    <p:sldId id="815" r:id="rId8"/>
    <p:sldId id="816" r:id="rId9"/>
    <p:sldId id="817" r:id="rId10"/>
    <p:sldId id="678" r:id="rId11"/>
  </p:sldIdLst>
  <p:sldSz cx="12188825" cy="6858000"/>
  <p:notesSz cx="7010400" cy="9296400"/>
  <p:custDataLst>
    <p:tags r:id="rId1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ta Processing" id="{ACB070E6-0D9D-E142-AD9E-59BB518EF20E}">
          <p14:sldIdLst>
            <p14:sldId id="825"/>
            <p14:sldId id="626"/>
            <p14:sldId id="687"/>
            <p14:sldId id="815"/>
            <p14:sldId id="816"/>
            <p14:sldId id="817"/>
            <p14:sldId id="678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65478" autoAdjust="0"/>
  </p:normalViewPr>
  <p:slideViewPr>
    <p:cSldViewPr snapToGrid="0">
      <p:cViewPr varScale="1">
        <p:scale>
          <a:sx n="67" d="100"/>
          <a:sy n="67" d="100"/>
        </p:scale>
        <p:origin x="1080" y="184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2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4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2546" y="1310105"/>
            <a:ext cx="10894666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357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mcauley.ucsd.edu/data/amaz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computer-vision/image-augment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chapter_multilayer-perceptrons/underfit-overfit.html?#validation-datas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Imbalanced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72849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Data Class Imbalance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8E2177-5289-4442-86E2-304E2912CF72}"/>
              </a:ext>
            </a:extLst>
          </p:cNvPr>
          <p:cNvSpPr txBox="1">
            <a:spLocks/>
          </p:cNvSpPr>
          <p:nvPr/>
        </p:nvSpPr>
        <p:spPr>
          <a:xfrm>
            <a:off x="6250829" y="1468427"/>
            <a:ext cx="5325696" cy="4273322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ML models may be biased towards the dominant class.</a:t>
            </a:r>
          </a:p>
          <a:p>
            <a:pPr marL="0" indent="0">
              <a:buNone/>
            </a:pPr>
            <a:endParaRPr lang="en-US" sz="2400" dirty="0"/>
          </a:p>
          <a:p>
            <a:pPr marL="228600" indent="-228600"/>
            <a:r>
              <a:rPr lang="en-US" sz="2800" dirty="0"/>
              <a:t>Applications:</a:t>
            </a:r>
          </a:p>
          <a:p>
            <a:pPr marL="685571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Fraud Detection</a:t>
            </a:r>
          </a:p>
          <a:p>
            <a:pPr marL="685571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Anomaly Detection</a:t>
            </a:r>
          </a:p>
          <a:p>
            <a:pPr marL="685571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Medical Diagnosis</a:t>
            </a:r>
          </a:p>
          <a:p>
            <a:pPr marL="685571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96A292-FC74-FD44-A9FF-7E1B29E0C55F}"/>
              </a:ext>
            </a:extLst>
          </p:cNvPr>
          <p:cNvGrpSpPr/>
          <p:nvPr/>
        </p:nvGrpSpPr>
        <p:grpSpPr>
          <a:xfrm>
            <a:off x="611613" y="1468427"/>
            <a:ext cx="5404537" cy="4045740"/>
            <a:chOff x="3246595" y="1804065"/>
            <a:chExt cx="5404537" cy="40457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DB339E-A817-9340-B631-6C69D76B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892" y="2120064"/>
              <a:ext cx="4623240" cy="30444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F17E2-6B2A-1441-8C2D-EF4D8C3DFAFB}"/>
                </a:ext>
              </a:extLst>
            </p:cNvPr>
            <p:cNvSpPr txBox="1"/>
            <p:nvPr/>
          </p:nvSpPr>
          <p:spPr>
            <a:xfrm>
              <a:off x="5217268" y="5480473"/>
              <a:ext cx="2334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Star rating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88B987-C700-E64C-951A-98506D5A399A}"/>
                </a:ext>
              </a:extLst>
            </p:cNvPr>
            <p:cNvSpPr txBox="1"/>
            <p:nvPr/>
          </p:nvSpPr>
          <p:spPr>
            <a:xfrm>
              <a:off x="4435812" y="5202191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B508BB-6A40-7540-BE8F-73AF07A20E4B}"/>
                </a:ext>
              </a:extLst>
            </p:cNvPr>
            <p:cNvSpPr txBox="1"/>
            <p:nvPr/>
          </p:nvSpPr>
          <p:spPr>
            <a:xfrm>
              <a:off x="5327515" y="5202191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9B7929-5853-3043-8501-BDF79BEDB44B}"/>
                </a:ext>
              </a:extLst>
            </p:cNvPr>
            <p:cNvSpPr txBox="1"/>
            <p:nvPr/>
          </p:nvSpPr>
          <p:spPr>
            <a:xfrm>
              <a:off x="6238676" y="5202191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E75031-2474-2A4A-86DF-4F9F008326A0}"/>
                </a:ext>
              </a:extLst>
            </p:cNvPr>
            <p:cNvSpPr txBox="1"/>
            <p:nvPr/>
          </p:nvSpPr>
          <p:spPr>
            <a:xfrm>
              <a:off x="7098395" y="5202191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83B9E2-88D0-A947-81BB-6C3EA5445EBF}"/>
                </a:ext>
              </a:extLst>
            </p:cNvPr>
            <p:cNvSpPr txBox="1"/>
            <p:nvPr/>
          </p:nvSpPr>
          <p:spPr>
            <a:xfrm>
              <a:off x="7997034" y="5202191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01C3F2-B485-7D41-92FE-E8E2ABA163E1}"/>
                </a:ext>
              </a:extLst>
            </p:cNvPr>
            <p:cNvSpPr txBox="1"/>
            <p:nvPr/>
          </p:nvSpPr>
          <p:spPr>
            <a:xfrm rot="16200000">
              <a:off x="2263942" y="3457603"/>
              <a:ext cx="2334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Star rating count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B8387-9B35-0042-BCA2-D852F451FA68}"/>
                </a:ext>
              </a:extLst>
            </p:cNvPr>
            <p:cNvSpPr txBox="1"/>
            <p:nvPr/>
          </p:nvSpPr>
          <p:spPr>
            <a:xfrm>
              <a:off x="5140818" y="1804065"/>
              <a:ext cx="3186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/>
                <a:t>Star rating count in millions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802F57-FFF7-7343-B889-44C1EF4F9A63}"/>
                </a:ext>
              </a:extLst>
            </p:cNvPr>
            <p:cNvSpPr txBox="1"/>
            <p:nvPr/>
          </p:nvSpPr>
          <p:spPr>
            <a:xfrm>
              <a:off x="3615927" y="4366781"/>
              <a:ext cx="45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0.5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29E61D-3907-8E47-A763-8461299DC320}"/>
                </a:ext>
              </a:extLst>
            </p:cNvPr>
            <p:cNvSpPr txBox="1"/>
            <p:nvPr/>
          </p:nvSpPr>
          <p:spPr>
            <a:xfrm>
              <a:off x="3737284" y="3807913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DFC50B-5424-914A-880C-7B1B3C988F74}"/>
                </a:ext>
              </a:extLst>
            </p:cNvPr>
            <p:cNvSpPr txBox="1"/>
            <p:nvPr/>
          </p:nvSpPr>
          <p:spPr>
            <a:xfrm>
              <a:off x="3615928" y="3249045"/>
              <a:ext cx="45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1.5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388477-64BC-794F-B1C9-30786949DA79}"/>
                </a:ext>
              </a:extLst>
            </p:cNvPr>
            <p:cNvSpPr txBox="1"/>
            <p:nvPr/>
          </p:nvSpPr>
          <p:spPr>
            <a:xfrm>
              <a:off x="3737284" y="2654560"/>
              <a:ext cx="330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EDABF8-BEFA-554D-903E-2948BCA8785C}"/>
                </a:ext>
              </a:extLst>
            </p:cNvPr>
            <p:cNvSpPr txBox="1"/>
            <p:nvPr/>
          </p:nvSpPr>
          <p:spPr>
            <a:xfrm>
              <a:off x="3615928" y="2114935"/>
              <a:ext cx="45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/>
                <a:t>2.5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8DAC4F-B613-D549-BDE1-1881A1A7DB9E}"/>
              </a:ext>
            </a:extLst>
          </p:cNvPr>
          <p:cNvSpPr txBox="1"/>
          <p:nvPr/>
        </p:nvSpPr>
        <p:spPr>
          <a:xfrm>
            <a:off x="781444" y="5758074"/>
            <a:ext cx="221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* </a:t>
            </a:r>
            <a:r>
              <a:rPr lang="en-US" sz="1400" dirty="0">
                <a:hlinkClick r:id="rId4"/>
              </a:rPr>
              <a:t>Amazon review dataset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5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Data Class Imbalance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493" y="1310105"/>
            <a:ext cx="11046688" cy="4599628"/>
          </a:xfrm>
        </p:spPr>
        <p:txBody>
          <a:bodyPr vert="horz"/>
          <a:lstStyle/>
          <a:p>
            <a:pPr marL="0" indent="0">
              <a:buNone/>
            </a:pPr>
            <a:r>
              <a:rPr lang="en-US" sz="2800" dirty="0"/>
              <a:t>How to solve class imbalance problem?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0C97319-8DC7-C843-A5DF-9EEC9ADB04A6}"/>
              </a:ext>
            </a:extLst>
          </p:cNvPr>
          <p:cNvSpPr/>
          <p:nvPr/>
        </p:nvSpPr>
        <p:spPr>
          <a:xfrm>
            <a:off x="868376" y="2218434"/>
            <a:ext cx="2285503" cy="3329459"/>
          </a:xfrm>
          <a:prstGeom prst="roundRect">
            <a:avLst>
              <a:gd name="adj" fmla="val 25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Downsampling</a:t>
            </a:r>
            <a:endParaRPr lang="en-US" sz="1600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Reduce the size of the dominant class(es).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8DCC3C-4AC5-4449-A823-FB2783C362C1}"/>
              </a:ext>
            </a:extLst>
          </p:cNvPr>
          <p:cNvSpPr/>
          <p:nvPr/>
        </p:nvSpPr>
        <p:spPr>
          <a:xfrm>
            <a:off x="3486471" y="2216412"/>
            <a:ext cx="2285503" cy="3329459"/>
          </a:xfrm>
          <a:prstGeom prst="roundRect">
            <a:avLst>
              <a:gd name="adj" fmla="val 22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Upsampling</a:t>
            </a:r>
            <a:endParaRPr lang="en-US" sz="1600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Increase the size of the rare or small class(es).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3F4A0B-6FB3-E346-B03C-879FCE858344}"/>
              </a:ext>
            </a:extLst>
          </p:cNvPr>
          <p:cNvSpPr/>
          <p:nvPr/>
        </p:nvSpPr>
        <p:spPr>
          <a:xfrm>
            <a:off x="6104566" y="2216412"/>
            <a:ext cx="2285503" cy="3329459"/>
          </a:xfrm>
          <a:prstGeom prst="roundRect">
            <a:avLst>
              <a:gd name="adj" fmla="val 25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Data Generation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Create new data that are similar but not identical. 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e.g., Distorting original images by rotating, introducing noise or skewing.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A96009-41D7-5645-A0C7-15A0A4CF3031}"/>
              </a:ext>
            </a:extLst>
          </p:cNvPr>
          <p:cNvSpPr/>
          <p:nvPr/>
        </p:nvSpPr>
        <p:spPr>
          <a:xfrm>
            <a:off x="8721531" y="2216412"/>
            <a:ext cx="2285503" cy="3329459"/>
          </a:xfrm>
          <a:prstGeom prst="roundRect">
            <a:avLst>
              <a:gd name="adj" fmla="val 30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Up/Down Weights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Assign higher weights to rare class(es) and lower weights to dominant class(es) in the loss function.</a:t>
            </a:r>
          </a:p>
        </p:txBody>
      </p:sp>
    </p:spTree>
    <p:extLst>
      <p:ext uri="{BB962C8B-B14F-4D97-AF65-F5344CB8AC3E}">
        <p14:creationId xmlns:p14="http://schemas.microsoft.com/office/powerpoint/2010/main" val="1347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0FC8-5A2A-6543-B678-62EF60C8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09FD1-5120-084A-AF9C-4838F6654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To produce similar, but different, training examples</a:t>
            </a:r>
          </a:p>
          <a:p>
            <a:r>
              <a:rPr lang="en-US" sz="2800" dirty="0"/>
              <a:t>For improving model’s capability for generalization</a:t>
            </a:r>
          </a:p>
          <a:p>
            <a:r>
              <a:rPr lang="en-US" sz="2800" dirty="0"/>
              <a:t>Common methods:</a:t>
            </a:r>
          </a:p>
          <a:p>
            <a:pPr lvl="1"/>
            <a:r>
              <a:rPr lang="en-US" sz="2400" dirty="0"/>
              <a:t>Resizing (with different scales and ratios)</a:t>
            </a:r>
          </a:p>
          <a:p>
            <a:pPr lvl="1"/>
            <a:r>
              <a:rPr lang="en-US" sz="2400" dirty="0"/>
              <a:t>Cropping and flipping</a:t>
            </a:r>
          </a:p>
          <a:p>
            <a:pPr lvl="1"/>
            <a:r>
              <a:rPr lang="en-US" sz="2400" dirty="0"/>
              <a:t>Changing color, brightness</a:t>
            </a:r>
          </a:p>
          <a:p>
            <a:pPr lvl="1"/>
            <a:r>
              <a:rPr lang="en-US" sz="2400" dirty="0"/>
              <a:t>etc.</a:t>
            </a:r>
          </a:p>
          <a:p>
            <a:r>
              <a:rPr lang="en-US" sz="2800" dirty="0">
                <a:hlinkClick r:id="rId3"/>
              </a:rPr>
              <a:t>More details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DAD4-E5D0-DB43-B550-0032C011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542C-EAF3-0C45-8A8C-1397DCAEB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Cropping and flipping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AC579E-6007-5D44-806C-B1F0C902D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208" y="1868737"/>
            <a:ext cx="4542810" cy="367915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14A757-45AC-8C45-BE80-9A0D8A9771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15" r="49020"/>
          <a:stretch/>
        </p:blipFill>
        <p:spPr>
          <a:xfrm>
            <a:off x="6520075" y="2817132"/>
            <a:ext cx="3657223" cy="33503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2B7ACA-C0C0-8D4E-AFAD-F4A80C2834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2574" r="49079"/>
          <a:stretch/>
        </p:blipFill>
        <p:spPr>
          <a:xfrm>
            <a:off x="6520075" y="1052309"/>
            <a:ext cx="3657223" cy="18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DAD4-E5D0-DB43-B550-0032C011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542C-EAF3-0C45-8A8C-1397DCAEB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Changing color and brightness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AC579E-6007-5D44-806C-B1F0C902D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208" y="1868737"/>
            <a:ext cx="4542810" cy="36791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F2E12C2-2198-0F4A-AAEB-0DD16DB74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950"/>
          <a:stretch/>
        </p:blipFill>
        <p:spPr>
          <a:xfrm>
            <a:off x="6239210" y="1638794"/>
            <a:ext cx="5351370" cy="14011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226697E-CA56-6247-964C-B257B3334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5842" y="3224951"/>
            <a:ext cx="5351370" cy="24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2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2936-2106-9F44-B06A-13140598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Splitting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B5681C-33BC-3F48-BC8B-43888A18A771}"/>
              </a:ext>
            </a:extLst>
          </p:cNvPr>
          <p:cNvCxnSpPr>
            <a:cxnSpLocks/>
          </p:cNvCxnSpPr>
          <p:nvPr/>
        </p:nvCxnSpPr>
        <p:spPr>
          <a:xfrm>
            <a:off x="1540605" y="4390515"/>
            <a:ext cx="0" cy="48866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7CCE8-CD78-AC44-9D0F-7B289D352140}"/>
              </a:ext>
            </a:extLst>
          </p:cNvPr>
          <p:cNvCxnSpPr>
            <a:cxnSpLocks/>
          </p:cNvCxnSpPr>
          <p:nvPr/>
        </p:nvCxnSpPr>
        <p:spPr>
          <a:xfrm>
            <a:off x="1540605" y="3089186"/>
            <a:ext cx="0" cy="48866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9732F6-B7FC-F54C-B3D9-09DD2C0D094F}"/>
              </a:ext>
            </a:extLst>
          </p:cNvPr>
          <p:cNvCxnSpPr>
            <a:cxnSpLocks/>
          </p:cNvCxnSpPr>
          <p:nvPr/>
        </p:nvCxnSpPr>
        <p:spPr>
          <a:xfrm>
            <a:off x="4303485" y="3089186"/>
            <a:ext cx="0" cy="1883672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0A868B-CE22-EC47-8BDE-DF1E19A79B5F}"/>
              </a:ext>
            </a:extLst>
          </p:cNvPr>
          <p:cNvSpPr/>
          <p:nvPr/>
        </p:nvSpPr>
        <p:spPr>
          <a:xfrm>
            <a:off x="826213" y="1678900"/>
            <a:ext cx="5544605" cy="423729"/>
          </a:xfrm>
          <a:prstGeom prst="roundRect">
            <a:avLst/>
          </a:prstGeom>
          <a:solidFill>
            <a:srgbClr val="0090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Original set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C78920-E19D-3946-976E-C7DADFD7887E}"/>
              </a:ext>
            </a:extLst>
          </p:cNvPr>
          <p:cNvSpPr/>
          <p:nvPr/>
        </p:nvSpPr>
        <p:spPr>
          <a:xfrm>
            <a:off x="826213" y="2163962"/>
            <a:ext cx="3725322" cy="4598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Training set</a:t>
            </a:r>
            <a:endParaRPr 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DFD394-B452-AA43-8FF7-CF62700F1185}"/>
              </a:ext>
            </a:extLst>
          </p:cNvPr>
          <p:cNvSpPr/>
          <p:nvPr/>
        </p:nvSpPr>
        <p:spPr>
          <a:xfrm>
            <a:off x="4595695" y="2163962"/>
            <a:ext cx="1775122" cy="4598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Test set</a:t>
            </a:r>
            <a:endParaRPr 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EDDCD5-8A25-B54F-87F4-A31284A3B829}"/>
              </a:ext>
            </a:extLst>
          </p:cNvPr>
          <p:cNvSpPr/>
          <p:nvPr/>
        </p:nvSpPr>
        <p:spPr>
          <a:xfrm>
            <a:off x="835337" y="2681002"/>
            <a:ext cx="2172463" cy="4598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Training set</a:t>
            </a:r>
            <a:endParaRPr 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F836C8-B698-DE44-8E02-C76FDD77BAF8}"/>
              </a:ext>
            </a:extLst>
          </p:cNvPr>
          <p:cNvSpPr/>
          <p:nvPr/>
        </p:nvSpPr>
        <p:spPr>
          <a:xfrm>
            <a:off x="3051961" y="2681002"/>
            <a:ext cx="1499575" cy="4598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Validation set</a:t>
            </a:r>
            <a:endParaRPr lang="en-US" sz="11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E3BF038-82BD-414D-8FBC-3346594700E8}"/>
              </a:ext>
            </a:extLst>
          </p:cNvPr>
          <p:cNvSpPr/>
          <p:nvPr/>
        </p:nvSpPr>
        <p:spPr>
          <a:xfrm>
            <a:off x="4595695" y="2681002"/>
            <a:ext cx="1775122" cy="4598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Test set</a:t>
            </a:r>
            <a:endParaRPr 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AD2FBC1-9BFF-8F40-B0D0-7C8A3ACC34F4}"/>
              </a:ext>
            </a:extLst>
          </p:cNvPr>
          <p:cNvSpPr/>
          <p:nvPr/>
        </p:nvSpPr>
        <p:spPr>
          <a:xfrm>
            <a:off x="901441" y="3577853"/>
            <a:ext cx="2222669" cy="958514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Machine learning algorithm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57A0AA-CD1F-984B-A988-3D5F3AA1DCA1}"/>
              </a:ext>
            </a:extLst>
          </p:cNvPr>
          <p:cNvSpPr/>
          <p:nvPr/>
        </p:nvSpPr>
        <p:spPr>
          <a:xfrm>
            <a:off x="1203768" y="4867863"/>
            <a:ext cx="1491656" cy="4598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Model</a:t>
            </a:r>
            <a:endParaRPr lang="en-US" sz="12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D3BB882E-8F5F-9241-A750-935DB22D6949}"/>
              </a:ext>
            </a:extLst>
          </p:cNvPr>
          <p:cNvSpPr/>
          <p:nvPr/>
        </p:nvSpPr>
        <p:spPr>
          <a:xfrm>
            <a:off x="3242943" y="3748099"/>
            <a:ext cx="433591" cy="714965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798BA38E-D944-D246-96A4-0B54F9876A7F}"/>
              </a:ext>
            </a:extLst>
          </p:cNvPr>
          <p:cNvSpPr/>
          <p:nvPr/>
        </p:nvSpPr>
        <p:spPr>
          <a:xfrm flipV="1">
            <a:off x="3731206" y="3696345"/>
            <a:ext cx="427887" cy="728658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C44C0-1201-D948-9A44-D18C79B21366}"/>
              </a:ext>
            </a:extLst>
          </p:cNvPr>
          <p:cNvSpPr txBox="1"/>
          <p:nvPr/>
        </p:nvSpPr>
        <p:spPr>
          <a:xfrm>
            <a:off x="1607559" y="3204783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Training, tuning, and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506F9-9528-C74E-AB95-D569296ED011}"/>
              </a:ext>
            </a:extLst>
          </p:cNvPr>
          <p:cNvSpPr txBox="1"/>
          <p:nvPr/>
        </p:nvSpPr>
        <p:spPr>
          <a:xfrm>
            <a:off x="3124110" y="5207174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Final performance estimate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5618F6-52D0-5646-8D4C-E13DEC144572}"/>
              </a:ext>
            </a:extLst>
          </p:cNvPr>
          <p:cNvCxnSpPr>
            <a:cxnSpLocks/>
          </p:cNvCxnSpPr>
          <p:nvPr/>
        </p:nvCxnSpPr>
        <p:spPr>
          <a:xfrm>
            <a:off x="5463089" y="3138108"/>
            <a:ext cx="0" cy="202640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E17DDC-F57F-C144-90D2-166BAE5FB68D}"/>
              </a:ext>
            </a:extLst>
          </p:cNvPr>
          <p:cNvCxnSpPr>
            <a:cxnSpLocks/>
          </p:cNvCxnSpPr>
          <p:nvPr/>
        </p:nvCxnSpPr>
        <p:spPr>
          <a:xfrm>
            <a:off x="2719594" y="5164514"/>
            <a:ext cx="2743495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F8018C-96C9-EB40-B305-7F3253A8B947}"/>
              </a:ext>
            </a:extLst>
          </p:cNvPr>
          <p:cNvCxnSpPr>
            <a:cxnSpLocks/>
          </p:cNvCxnSpPr>
          <p:nvPr/>
        </p:nvCxnSpPr>
        <p:spPr>
          <a:xfrm flipV="1">
            <a:off x="2719594" y="4965330"/>
            <a:ext cx="1575225" cy="1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2500527-5B0F-6E46-A3DD-AD823852DBBD}"/>
              </a:ext>
            </a:extLst>
          </p:cNvPr>
          <p:cNvSpPr/>
          <p:nvPr/>
        </p:nvSpPr>
        <p:spPr>
          <a:xfrm>
            <a:off x="5019302" y="573071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mazon Ember" panose="02000000000000000000" pitchFamily="2" charset="0"/>
                <a:ea typeface="Amazon Ember" panose="02000000000000000000" pitchFamily="2" charset="0"/>
              </a:rPr>
              <a:t>Training - Validation - Test Datasets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6023AD-DE2F-584C-9AED-594352E7EA03}"/>
              </a:ext>
            </a:extLst>
          </p:cNvPr>
          <p:cNvSpPr/>
          <p:nvPr/>
        </p:nvSpPr>
        <p:spPr>
          <a:xfrm>
            <a:off x="7063583" y="1706097"/>
            <a:ext cx="4070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Shuffle</a:t>
            </a:r>
            <a:r>
              <a:rPr lang="en-US" sz="2800" dirty="0"/>
              <a:t> the dataset before the split! 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7E6E64-CB0E-FC43-86F9-A8B5E53A2543}"/>
              </a:ext>
            </a:extLst>
          </p:cNvPr>
          <p:cNvSpPr/>
          <p:nvPr/>
        </p:nvSpPr>
        <p:spPr>
          <a:xfrm>
            <a:off x="7066365" y="4791925"/>
            <a:ext cx="443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More details.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5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34259</TotalTime>
  <Words>238</Words>
  <Application>Microsoft Macintosh PowerPoint</Application>
  <PresentationFormat>Custom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Imbalanced Data Processing</vt:lpstr>
      <vt:lpstr>Data Class Imbalance</vt:lpstr>
      <vt:lpstr>Data Class Imbalance</vt:lpstr>
      <vt:lpstr>Image Augmentation</vt:lpstr>
      <vt:lpstr>Image Augmentation</vt:lpstr>
      <vt:lpstr>Image Augmentation</vt:lpstr>
      <vt:lpstr>Data Splitting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881</cp:revision>
  <cp:lastPrinted>2020-03-05T18:47:14Z</cp:lastPrinted>
  <dcterms:created xsi:type="dcterms:W3CDTF">2019-12-18T06:10:11Z</dcterms:created>
  <dcterms:modified xsi:type="dcterms:W3CDTF">2020-07-08T21:23:17Z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