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0"/>
  </p:notesMasterIdLst>
  <p:handoutMasterIdLst>
    <p:handoutMasterId r:id="rId11"/>
  </p:handoutMasterIdLst>
  <p:sldIdLst>
    <p:sldId id="825" r:id="rId5"/>
    <p:sldId id="797" r:id="rId6"/>
    <p:sldId id="800" r:id="rId7"/>
    <p:sldId id="801" r:id="rId8"/>
    <p:sldId id="826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V Applications" id="{ACB070E6-0D9D-E142-AD9E-59BB518EF20E}">
          <p14:sldIdLst>
            <p14:sldId id="825"/>
            <p14:sldId id="797"/>
            <p14:sldId id="800"/>
            <p14:sldId id="801"/>
            <p14:sldId id="826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74810" autoAdjust="0"/>
  </p:normalViewPr>
  <p:slideViewPr>
    <p:cSldViewPr snapToGrid="0">
      <p:cViewPr varScale="1">
        <p:scale>
          <a:sx n="79" d="100"/>
          <a:sy n="79" d="100"/>
        </p:scale>
        <p:origin x="1376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4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1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7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ws.amazon.com/rekognition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rekogni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sagemaker/groundtruth/featur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</a:t>
            </a:r>
            <a:br>
              <a:rPr lang="en-US" dirty="0"/>
            </a:br>
            <a:r>
              <a:rPr lang="en-US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5628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86BE-9505-794E-AB12-333C95A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4637-226A-F446-8499-577C68042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4" y="1310105"/>
            <a:ext cx="10881298" cy="459962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303942"/>
                </a:solidFill>
              </a:rPr>
              <a:t>1. Image Classification: What category does this image belong to?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44CA50-0D14-7D48-8D1D-8E015AAEB670}"/>
              </a:ext>
            </a:extLst>
          </p:cNvPr>
          <p:cNvGrpSpPr/>
          <p:nvPr/>
        </p:nvGrpSpPr>
        <p:grpSpPr>
          <a:xfrm>
            <a:off x="3043950" y="2779510"/>
            <a:ext cx="1922500" cy="2976334"/>
            <a:chOff x="1252030" y="2069206"/>
            <a:chExt cx="3076000" cy="4762133"/>
          </a:xfrm>
        </p:grpSpPr>
        <p:sp>
          <p:nvSpPr>
            <p:cNvPr id="5" name="Text Placeholder 8">
              <a:extLst>
                <a:ext uri="{FF2B5EF4-FFF2-40B4-BE49-F238E27FC236}">
                  <a16:creationId xmlns:a16="http://schemas.microsoft.com/office/drawing/2014/main" id="{C8B0D1FE-93A5-6D44-A391-A450E2422787}"/>
                </a:ext>
              </a:extLst>
            </p:cNvPr>
            <p:cNvSpPr txBox="1">
              <a:spLocks/>
            </p:cNvSpPr>
            <p:nvPr/>
          </p:nvSpPr>
          <p:spPr>
            <a:xfrm>
              <a:off x="1433016" y="5754122"/>
              <a:ext cx="2714029" cy="1077217"/>
            </a:xfrm>
            <a:prstGeom prst="rect">
              <a:avLst/>
            </a:prstGeom>
          </p:spPr>
          <p:txBody>
            <a:bodyPr vert="horz" wrap="square" lIns="114300" tIns="91440" rIns="114300" bIns="91440" rtlCol="0">
              <a:spAutoFit/>
            </a:bodyPr>
            <a:lstStyle>
              <a:lvl1pPr marL="0" marR="0" indent="0" algn="l" defTabSz="1097278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3200" b="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1pPr>
              <a:lvl2pPr marL="40338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2pPr>
              <a:lvl3pPr marL="67231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3pPr>
              <a:lvl4pPr marL="94123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4pPr>
              <a:lvl5pPr marL="121016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5pPr>
              <a:lvl6pPr marL="301751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5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79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3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CC00"/>
                  </a:solidFill>
                </a:rPr>
                <a:t>Who</a:t>
              </a:r>
            </a:p>
            <a:p>
              <a:pPr algn="ctr"/>
              <a:endParaRPr lang="en-US" sz="125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6DD0CA-F003-ED4C-B7D2-F2BA5879C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21" t="1" r="8532" b="641"/>
            <a:stretch/>
          </p:blipFill>
          <p:spPr>
            <a:xfrm>
              <a:off x="1252030" y="2069206"/>
              <a:ext cx="3076000" cy="30760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F67351-F269-8145-A04E-6CEB1E363FF6}"/>
                </a:ext>
              </a:extLst>
            </p:cNvPr>
            <p:cNvCxnSpPr>
              <a:cxnSpLocks/>
            </p:cNvCxnSpPr>
            <p:nvPr/>
          </p:nvCxnSpPr>
          <p:spPr>
            <a:xfrm>
              <a:off x="2104230" y="5617644"/>
              <a:ext cx="13716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40C70A-605C-A149-AF17-F41CDA171384}"/>
              </a:ext>
            </a:extLst>
          </p:cNvPr>
          <p:cNvGrpSpPr/>
          <p:nvPr/>
        </p:nvGrpSpPr>
        <p:grpSpPr>
          <a:xfrm>
            <a:off x="5629071" y="2779510"/>
            <a:ext cx="2416488" cy="2764738"/>
            <a:chOff x="5388224" y="2069206"/>
            <a:chExt cx="3866380" cy="4423580"/>
          </a:xfrm>
        </p:grpSpPr>
        <p:pic>
          <p:nvPicPr>
            <p:cNvPr id="9" name="Picture 8" descr="A picture containing grass, athletic game, sport, cake&#10;&#10;Description automatically generated">
              <a:extLst>
                <a:ext uri="{FF2B5EF4-FFF2-40B4-BE49-F238E27FC236}">
                  <a16:creationId xmlns:a16="http://schemas.microsoft.com/office/drawing/2014/main" id="{678F7886-03A8-3345-B6EF-116F8D935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26" r="16926"/>
            <a:stretch/>
          </p:blipFill>
          <p:spPr>
            <a:xfrm flipH="1">
              <a:off x="5783410" y="2069206"/>
              <a:ext cx="3076002" cy="3075998"/>
            </a:xfrm>
            <a:prstGeom prst="rect">
              <a:avLst/>
            </a:prstGeom>
          </p:spPr>
        </p:pic>
        <p:sp>
          <p:nvSpPr>
            <p:cNvPr id="10" name="Text Placeholder 8">
              <a:extLst>
                <a:ext uri="{FF2B5EF4-FFF2-40B4-BE49-F238E27FC236}">
                  <a16:creationId xmlns:a16="http://schemas.microsoft.com/office/drawing/2014/main" id="{1AB8029A-E2BE-BF4A-9D47-D4D3F12F08CA}"/>
                </a:ext>
              </a:extLst>
            </p:cNvPr>
            <p:cNvSpPr txBox="1">
              <a:spLocks/>
            </p:cNvSpPr>
            <p:nvPr/>
          </p:nvSpPr>
          <p:spPr>
            <a:xfrm>
              <a:off x="5388224" y="5754122"/>
              <a:ext cx="3866380" cy="738664"/>
            </a:xfrm>
            <a:prstGeom prst="rect">
              <a:avLst/>
            </a:prstGeom>
          </p:spPr>
          <p:txBody>
            <a:bodyPr vert="horz" wrap="square" lIns="114300" tIns="91440" rIns="114300" bIns="91440" rtlCol="0">
              <a:spAutoFit/>
            </a:bodyPr>
            <a:lstStyle>
              <a:lvl1pPr marL="0" marR="0" indent="0" algn="l" defTabSz="1097278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3200" b="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1pPr>
              <a:lvl2pPr marL="40338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2pPr>
              <a:lvl3pPr marL="67231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3pPr>
              <a:lvl4pPr marL="94123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4pPr>
              <a:lvl5pPr marL="121016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5pPr>
              <a:lvl6pPr marL="301751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5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79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3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CC00"/>
                  </a:solidFill>
                </a:rPr>
                <a:t>What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06A16-ABC0-474B-8753-3D1A910AA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35614" y="5617644"/>
              <a:ext cx="13716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C29EE0-6902-7C4E-B18B-01151A83479F}"/>
              </a:ext>
            </a:extLst>
          </p:cNvPr>
          <p:cNvGrpSpPr/>
          <p:nvPr/>
        </p:nvGrpSpPr>
        <p:grpSpPr>
          <a:xfrm>
            <a:off x="8708176" y="2779509"/>
            <a:ext cx="1922504" cy="2764739"/>
            <a:chOff x="10314791" y="2069204"/>
            <a:chExt cx="3076007" cy="4423582"/>
          </a:xfrm>
        </p:grpSpPr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8BE93982-EE62-B449-B465-D7B3F0C89E15}"/>
                </a:ext>
              </a:extLst>
            </p:cNvPr>
            <p:cNvSpPr txBox="1">
              <a:spLocks/>
            </p:cNvSpPr>
            <p:nvPr/>
          </p:nvSpPr>
          <p:spPr>
            <a:xfrm>
              <a:off x="10699845" y="5754122"/>
              <a:ext cx="2305908" cy="738664"/>
            </a:xfrm>
            <a:prstGeom prst="rect">
              <a:avLst/>
            </a:prstGeom>
          </p:spPr>
          <p:txBody>
            <a:bodyPr vert="horz" wrap="square" lIns="114300" tIns="91440" rIns="114300" bIns="91440" rtlCol="0">
              <a:spAutoFit/>
            </a:bodyPr>
            <a:lstStyle>
              <a:lvl1pPr marL="0" marR="0" indent="0" algn="l" defTabSz="1097278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3200" b="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1pPr>
              <a:lvl2pPr marL="40338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2pPr>
              <a:lvl3pPr marL="67231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4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3pPr>
              <a:lvl4pPr marL="941238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4pPr>
              <a:lvl5pPr marL="1210163" marR="0" indent="0" algn="l" defTabSz="1097278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None/>
                <a:tabLst/>
                <a:defRPr sz="2000" kern="1200" spc="0" baseline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defRPr>
              </a:lvl5pPr>
              <a:lvl6pPr marL="301751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53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79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32" indent="-274320" algn="l" defTabSz="10972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CC00"/>
                  </a:solidFill>
                </a:rPr>
                <a:t>Where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B78D4E-860F-EE43-A9B0-F6757B589F9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6999" y="5617644"/>
              <a:ext cx="1371600" cy="0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close up of a street sign on a pole&#10;&#10;Description automatically generated">
              <a:extLst>
                <a:ext uri="{FF2B5EF4-FFF2-40B4-BE49-F238E27FC236}">
                  <a16:creationId xmlns:a16="http://schemas.microsoft.com/office/drawing/2014/main" id="{B356601F-6353-9941-B05E-ACFC565F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840" r="1367" b="10415"/>
            <a:stretch/>
          </p:blipFill>
          <p:spPr>
            <a:xfrm>
              <a:off x="10314791" y="2069204"/>
              <a:ext cx="3076007" cy="307599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191E57-142A-E343-8CD4-1E2614D679BD}"/>
              </a:ext>
            </a:extLst>
          </p:cNvPr>
          <p:cNvSpPr txBox="1"/>
          <p:nvPr/>
        </p:nvSpPr>
        <p:spPr>
          <a:xfrm>
            <a:off x="106512" y="5755844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6"/>
              </a:rPr>
              <a:t>Source: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Amazon </a:t>
            </a:r>
            <a:r>
              <a:rPr lang="en-US" sz="1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Rekognition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15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361E-6 1.48148E-6 L -1.42361E-6 0.0513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2361E-6 1.48148E-6 L -1.42361E-6 0.05131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84722E-6 -2.16049E-6 L -2.84722E-6 0.05131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86BE-9505-794E-AB12-333C95A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4637-226A-F446-8499-577C68042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4" y="1310105"/>
            <a:ext cx="10881298" cy="459962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303942"/>
                </a:solidFill>
              </a:rPr>
              <a:t>2. Object Detection: Where are the locations of detected objects?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B3A61-AB28-6641-9579-0203AEA86513}"/>
              </a:ext>
            </a:extLst>
          </p:cNvPr>
          <p:cNvSpPr txBox="1"/>
          <p:nvPr/>
        </p:nvSpPr>
        <p:spPr>
          <a:xfrm>
            <a:off x="106512" y="5755844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3"/>
              </a:rPr>
              <a:t>Source: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Amazon </a:t>
            </a:r>
            <a:r>
              <a:rPr lang="en-US" sz="1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Rekognition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C03E9-A1C2-3C44-8FA0-47A38A0B1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" b="2513"/>
          <a:stretch/>
        </p:blipFill>
        <p:spPr>
          <a:xfrm>
            <a:off x="2952206" y="1778346"/>
            <a:ext cx="6088845" cy="397749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BA522-647E-CD4E-B296-069C74FE0437}"/>
              </a:ext>
            </a:extLst>
          </p:cNvPr>
          <p:cNvSpPr txBox="1"/>
          <p:nvPr/>
        </p:nvSpPr>
        <p:spPr>
          <a:xfrm>
            <a:off x="5765031" y="2783022"/>
            <a:ext cx="7413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25"/>
              </a:spcAft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 </a:t>
            </a:r>
            <a:b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98.3%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CBAF3-6B20-7B46-83E1-8E326871E60D}"/>
              </a:ext>
            </a:extLst>
          </p:cNvPr>
          <p:cNvSpPr txBox="1"/>
          <p:nvPr/>
        </p:nvSpPr>
        <p:spPr>
          <a:xfrm>
            <a:off x="7844175" y="4873249"/>
            <a:ext cx="881814" cy="443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125"/>
              </a:spcAft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 98.8%</a:t>
            </a:r>
          </a:p>
        </p:txBody>
      </p:sp>
    </p:spTree>
    <p:extLst>
      <p:ext uri="{BB962C8B-B14F-4D97-AF65-F5344CB8AC3E}">
        <p14:creationId xmlns:p14="http://schemas.microsoft.com/office/powerpoint/2010/main" val="31283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86BE-9505-794E-AB12-333C95A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4637-226A-F446-8499-577C68042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4" y="1310105"/>
            <a:ext cx="10881298" cy="459962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303942"/>
                </a:solidFill>
              </a:rPr>
              <a:t>3. Semantic Segmentation: What are the boundaries of detected objects?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4EC127-8B4B-DF46-89EE-7F9092F1A311}"/>
              </a:ext>
            </a:extLst>
          </p:cNvPr>
          <p:cNvSpPr txBox="1"/>
          <p:nvPr/>
        </p:nvSpPr>
        <p:spPr>
          <a:xfrm>
            <a:off x="106512" y="5755844"/>
            <a:ext cx="2571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3"/>
              </a:rPr>
              <a:t>Source: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Amazon Ground Truth</a:t>
            </a:r>
            <a:endParaRPr lang="en-US" sz="1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E32A4B4-D676-D04F-B946-95A48C175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14" t="5167" r="12897"/>
          <a:stretch/>
        </p:blipFill>
        <p:spPr>
          <a:xfrm>
            <a:off x="2813517" y="1880531"/>
            <a:ext cx="4467816" cy="40559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6991D7-1A43-ED42-B009-55588BB02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37330" r="78082" b="40657"/>
          <a:stretch/>
        </p:blipFill>
        <p:spPr>
          <a:xfrm>
            <a:off x="7905247" y="2675467"/>
            <a:ext cx="2940122" cy="1845733"/>
          </a:xfrm>
          <a:prstGeom prst="rect">
            <a:avLst/>
          </a:prstGeom>
        </p:spPr>
      </p:pic>
      <p:sp>
        <p:nvSpPr>
          <p:cNvPr id="31" name="Right Arrow 30">
            <a:extLst>
              <a:ext uri="{FF2B5EF4-FFF2-40B4-BE49-F238E27FC236}">
                <a16:creationId xmlns:a16="http://schemas.microsoft.com/office/drawing/2014/main" id="{8A378993-FFCE-A247-95F0-F059849CC62C}"/>
              </a:ext>
            </a:extLst>
          </p:cNvPr>
          <p:cNvSpPr/>
          <p:nvPr/>
        </p:nvSpPr>
        <p:spPr>
          <a:xfrm>
            <a:off x="7281333" y="3255231"/>
            <a:ext cx="508000" cy="653269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</a:t>
            </a:r>
            <a:br>
              <a:rPr lang="en-US" dirty="0"/>
            </a:br>
            <a:r>
              <a:rPr lang="en-US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147917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33811</TotalTime>
  <Words>84</Words>
  <Application>Microsoft Macintosh PowerPoint</Application>
  <PresentationFormat>Custom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Computer Vision Tasks</vt:lpstr>
      <vt:lpstr>Computer Vision Tasks</vt:lpstr>
      <vt:lpstr>Computer Vision Tasks</vt:lpstr>
      <vt:lpstr>Computer Vision Tasks</vt:lpstr>
      <vt:lpstr>Computer Vision Tasks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875</cp:revision>
  <cp:lastPrinted>2020-03-05T18:47:14Z</cp:lastPrinted>
  <dcterms:created xsi:type="dcterms:W3CDTF">2019-12-18T06:10:11Z</dcterms:created>
  <dcterms:modified xsi:type="dcterms:W3CDTF">2020-07-08T21:37:28Z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