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0"/>
  </p:notesMasterIdLst>
  <p:handoutMasterIdLst>
    <p:handoutMasterId r:id="rId11"/>
  </p:handoutMasterIdLst>
  <p:sldIdLst>
    <p:sldId id="825" r:id="rId5"/>
    <p:sldId id="680" r:id="rId6"/>
    <p:sldId id="780" r:id="rId7"/>
    <p:sldId id="684" r:id="rId8"/>
    <p:sldId id="796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uron" id="{4BBE0F74-E24A-7948-91BB-CFCA4E6FA80B}">
          <p14:sldIdLst>
            <p14:sldId id="825"/>
            <p14:sldId id="680"/>
            <p14:sldId id="780"/>
            <p14:sldId id="684"/>
            <p14:sldId id="796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51062" autoAdjust="0"/>
  </p:normalViewPr>
  <p:slideViewPr>
    <p:cSldViewPr snapToGrid="0">
      <p:cViewPr varScale="1">
        <p:scale>
          <a:sx n="50" d="100"/>
          <a:sy n="50" d="100"/>
        </p:scale>
        <p:origin x="2696" y="168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6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5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7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&amp; </a:t>
            </a:r>
            <a:br>
              <a:rPr lang="en-US" dirty="0"/>
            </a:br>
            <a:r>
              <a:rPr lang="en-US" dirty="0"/>
              <a:t>Activation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37431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E419E-10AA-2244-A634-7B113BEDB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976" y="1276239"/>
            <a:ext cx="10883004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Inspired by human brain with billions of connected neurons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81423-312A-CA40-B82D-786EAA42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57" y="2200205"/>
            <a:ext cx="6189179" cy="3381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724AD5-2617-4541-9DC1-7FFCF4F075F4}"/>
              </a:ext>
            </a:extLst>
          </p:cNvPr>
          <p:cNvSpPr txBox="1">
            <a:spLocks/>
          </p:cNvSpPr>
          <p:nvPr/>
        </p:nvSpPr>
        <p:spPr>
          <a:xfrm>
            <a:off x="848314" y="4482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 algn="l" defTabSz="99799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b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Artificial Neuron</a:t>
            </a: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0F503-9FD8-F846-A050-465E1E6FEFBA}"/>
              </a:ext>
            </a:extLst>
          </p:cNvPr>
          <p:cNvSpPr txBox="1"/>
          <p:nvPr/>
        </p:nvSpPr>
        <p:spPr>
          <a:xfrm>
            <a:off x="1904488" y="5058541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</a:rPr>
              <a:t>Active?</a:t>
            </a:r>
          </a:p>
        </p:txBody>
      </p:sp>
    </p:spTree>
    <p:extLst>
      <p:ext uri="{BB962C8B-B14F-4D97-AF65-F5344CB8AC3E}">
        <p14:creationId xmlns:p14="http://schemas.microsoft.com/office/powerpoint/2010/main" val="34439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CBB4-E79B-CF4F-8EEB-5CB8A57FEB83}"/>
              </a:ext>
            </a:extLst>
          </p:cNvPr>
          <p:cNvSpPr txBox="1">
            <a:spLocks/>
          </p:cNvSpPr>
          <p:nvPr/>
        </p:nvSpPr>
        <p:spPr>
          <a:xfrm>
            <a:off x="695914" y="295897"/>
            <a:ext cx="11232230" cy="987472"/>
          </a:xfrm>
          <a:prstGeom prst="rect">
            <a:avLst/>
          </a:prstGeom>
        </p:spPr>
        <p:txBody>
          <a:bodyPr/>
          <a:lstStyle>
            <a:lvl1pPr algn="l" defTabSz="9979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Artificial Neuron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53A8B-8B0F-3C40-ABEE-F56F7A3D7CE7}"/>
              </a:ext>
            </a:extLst>
          </p:cNvPr>
          <p:cNvSpPr txBox="1"/>
          <p:nvPr/>
        </p:nvSpPr>
        <p:spPr>
          <a:xfrm>
            <a:off x="740133" y="5027712"/>
            <a:ext cx="108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Inputs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DE180-73A0-7249-A198-A7A58105A46A}"/>
              </a:ext>
            </a:extLst>
          </p:cNvPr>
          <p:cNvSpPr txBox="1"/>
          <p:nvPr/>
        </p:nvSpPr>
        <p:spPr>
          <a:xfrm>
            <a:off x="3343147" y="5018867"/>
            <a:ext cx="140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Activation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43C3C-20D0-3347-95AC-F530A4D23FBA}"/>
              </a:ext>
            </a:extLst>
          </p:cNvPr>
          <p:cNvSpPr txBox="1"/>
          <p:nvPr/>
        </p:nvSpPr>
        <p:spPr>
          <a:xfrm>
            <a:off x="4897359" y="4074205"/>
            <a:ext cx="143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Output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008CDB-875C-CB40-98D3-42523F51289F}"/>
              </a:ext>
            </a:extLst>
          </p:cNvPr>
          <p:cNvSpPr/>
          <p:nvPr/>
        </p:nvSpPr>
        <p:spPr>
          <a:xfrm>
            <a:off x="2743164" y="2751580"/>
            <a:ext cx="1628127" cy="167489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3BF2AD-A3F9-B248-84C9-2BD1A6D36D3A}"/>
              </a:ext>
            </a:extLst>
          </p:cNvPr>
          <p:cNvCxnSpPr>
            <a:cxnSpLocks/>
          </p:cNvCxnSpPr>
          <p:nvPr/>
        </p:nvCxnSpPr>
        <p:spPr>
          <a:xfrm>
            <a:off x="1372999" y="2856264"/>
            <a:ext cx="814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6E692D-5842-2B4B-8007-AAE63CA18824}"/>
              </a:ext>
            </a:extLst>
          </p:cNvPr>
          <p:cNvCxnSpPr>
            <a:cxnSpLocks/>
          </p:cNvCxnSpPr>
          <p:nvPr/>
        </p:nvCxnSpPr>
        <p:spPr>
          <a:xfrm>
            <a:off x="1411523" y="3732968"/>
            <a:ext cx="11313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ECB19C-94F0-4245-A491-B5D43AA0D0B7}"/>
              </a:ext>
            </a:extLst>
          </p:cNvPr>
          <p:cNvCxnSpPr>
            <a:cxnSpLocks/>
          </p:cNvCxnSpPr>
          <p:nvPr/>
        </p:nvCxnSpPr>
        <p:spPr>
          <a:xfrm flipV="1">
            <a:off x="2405303" y="4194276"/>
            <a:ext cx="421133" cy="371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10C1C3-371D-6B4F-B2E9-B93F5D291132}"/>
              </a:ext>
            </a:extLst>
          </p:cNvPr>
          <p:cNvCxnSpPr>
            <a:cxnSpLocks/>
          </p:cNvCxnSpPr>
          <p:nvPr/>
        </p:nvCxnSpPr>
        <p:spPr>
          <a:xfrm>
            <a:off x="1440708" y="4566047"/>
            <a:ext cx="960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969B2B-110C-8940-8A86-C6E310A576C5}"/>
              </a:ext>
            </a:extLst>
          </p:cNvPr>
          <p:cNvCxnSpPr>
            <a:cxnSpLocks/>
          </p:cNvCxnSpPr>
          <p:nvPr/>
        </p:nvCxnSpPr>
        <p:spPr>
          <a:xfrm>
            <a:off x="3911798" y="2862590"/>
            <a:ext cx="0" cy="1450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AB4D2D-F00B-7342-8988-DBA5E4CBA04D}"/>
              </a:ext>
            </a:extLst>
          </p:cNvPr>
          <p:cNvSpPr txBox="1"/>
          <p:nvPr/>
        </p:nvSpPr>
        <p:spPr>
          <a:xfrm>
            <a:off x="4012054" y="3380078"/>
            <a:ext cx="63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9CCE29-FD19-6148-842F-E58B94A9E78F}"/>
              </a:ext>
            </a:extLst>
          </p:cNvPr>
          <p:cNvCxnSpPr>
            <a:cxnSpLocks/>
          </p:cNvCxnSpPr>
          <p:nvPr/>
        </p:nvCxnSpPr>
        <p:spPr>
          <a:xfrm>
            <a:off x="2152582" y="2855939"/>
            <a:ext cx="402938" cy="301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86E06AA-1236-EE4D-85B1-53CAB57D9682}"/>
              </a:ext>
            </a:extLst>
          </p:cNvPr>
          <p:cNvSpPr/>
          <p:nvPr/>
        </p:nvSpPr>
        <p:spPr>
          <a:xfrm>
            <a:off x="823956" y="2577250"/>
            <a:ext cx="585323" cy="5600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EF2671-4F40-A445-9ED4-6E259F5E72C2}"/>
              </a:ext>
            </a:extLst>
          </p:cNvPr>
          <p:cNvSpPr txBox="1"/>
          <p:nvPr/>
        </p:nvSpPr>
        <p:spPr>
          <a:xfrm>
            <a:off x="928029" y="2627767"/>
            <a:ext cx="409884" cy="4187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AF6B4F-38A4-4843-98D6-9C6C75D9351B}"/>
              </a:ext>
            </a:extLst>
          </p:cNvPr>
          <p:cNvSpPr/>
          <p:nvPr/>
        </p:nvSpPr>
        <p:spPr>
          <a:xfrm>
            <a:off x="840307" y="3420944"/>
            <a:ext cx="585323" cy="5600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484B0B-4D6F-2342-8650-57DDC26AF375}"/>
              </a:ext>
            </a:extLst>
          </p:cNvPr>
          <p:cNvSpPr txBox="1"/>
          <p:nvPr/>
        </p:nvSpPr>
        <p:spPr>
          <a:xfrm>
            <a:off x="928028" y="3478701"/>
            <a:ext cx="409883" cy="4187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68FBF0-E8C2-0949-9C64-CC9685DCD278}"/>
              </a:ext>
            </a:extLst>
          </p:cNvPr>
          <p:cNvSpPr/>
          <p:nvPr/>
        </p:nvSpPr>
        <p:spPr>
          <a:xfrm>
            <a:off x="844469" y="4273085"/>
            <a:ext cx="585323" cy="5600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35825-88BE-9345-8227-41A0A57A4FC3}"/>
              </a:ext>
            </a:extLst>
          </p:cNvPr>
          <p:cNvSpPr txBox="1"/>
          <p:nvPr/>
        </p:nvSpPr>
        <p:spPr>
          <a:xfrm>
            <a:off x="964170" y="4341062"/>
            <a:ext cx="409883" cy="4187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403FC8-793F-5F4B-808D-1023CBF3FFF3}"/>
              </a:ext>
            </a:extLst>
          </p:cNvPr>
          <p:cNvSpPr/>
          <p:nvPr/>
        </p:nvSpPr>
        <p:spPr>
          <a:xfrm>
            <a:off x="5031388" y="3336239"/>
            <a:ext cx="585323" cy="56003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36C5F8-7C13-CA46-A393-BDBE2AAA732B}"/>
                  </a:ext>
                </a:extLst>
              </p:cNvPr>
              <p:cNvSpPr/>
              <p:nvPr/>
            </p:nvSpPr>
            <p:spPr>
              <a:xfrm>
                <a:off x="5133781" y="3354170"/>
                <a:ext cx="4212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036C5F8-7C13-CA46-A393-BDBE2AAA7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81" y="3354170"/>
                <a:ext cx="421281" cy="461665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D2BBEA-B596-4A4A-91A7-923A4F92B4AE}"/>
              </a:ext>
            </a:extLst>
          </p:cNvPr>
          <p:cNvCxnSpPr>
            <a:cxnSpLocks/>
          </p:cNvCxnSpPr>
          <p:nvPr/>
        </p:nvCxnSpPr>
        <p:spPr>
          <a:xfrm>
            <a:off x="4417031" y="3586853"/>
            <a:ext cx="5974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08FEA3-E9AB-5D45-9E3D-A3AE9C2069FC}"/>
              </a:ext>
            </a:extLst>
          </p:cNvPr>
          <p:cNvCxnSpPr>
            <a:cxnSpLocks/>
          </p:cNvCxnSpPr>
          <p:nvPr/>
        </p:nvCxnSpPr>
        <p:spPr>
          <a:xfrm flipV="1">
            <a:off x="3756327" y="3893658"/>
            <a:ext cx="299346" cy="1161315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A4E090-92EA-C744-951A-B157C1496549}"/>
              </a:ext>
            </a:extLst>
          </p:cNvPr>
          <p:cNvSpPr txBox="1"/>
          <p:nvPr/>
        </p:nvSpPr>
        <p:spPr>
          <a:xfrm>
            <a:off x="2756855" y="3451269"/>
            <a:ext cx="1258678" cy="57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Weighted </a:t>
            </a:r>
          </a:p>
          <a:p>
            <a:pPr algn="ctr">
              <a:lnSpc>
                <a:spcPts val="1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Sum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A894EB-8568-1543-894E-ABDD669681CA}"/>
              </a:ext>
            </a:extLst>
          </p:cNvPr>
          <p:cNvGrpSpPr/>
          <p:nvPr/>
        </p:nvGrpSpPr>
        <p:grpSpPr>
          <a:xfrm>
            <a:off x="1269742" y="1390326"/>
            <a:ext cx="1603348" cy="3221585"/>
            <a:chOff x="1004278" y="1390326"/>
            <a:chExt cx="1603348" cy="322158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C69295-E819-B84B-9205-25B596363000}"/>
                </a:ext>
              </a:extLst>
            </p:cNvPr>
            <p:cNvGrpSpPr/>
            <p:nvPr/>
          </p:nvGrpSpPr>
          <p:grpSpPr>
            <a:xfrm>
              <a:off x="1245733" y="1865511"/>
              <a:ext cx="1361893" cy="2746400"/>
              <a:chOff x="1245733" y="1452557"/>
              <a:chExt cx="1361893" cy="274640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7F8BB1-C033-0549-B278-F61C7146BE76}"/>
                  </a:ext>
                </a:extLst>
              </p:cNvPr>
              <p:cNvSpPr txBox="1"/>
              <p:nvPr/>
            </p:nvSpPr>
            <p:spPr>
              <a:xfrm>
                <a:off x="1285544" y="2051047"/>
                <a:ext cx="972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22BD56-01D7-3647-8829-62A5BACE94BF}"/>
                  </a:ext>
                </a:extLst>
              </p:cNvPr>
              <p:cNvSpPr txBox="1"/>
              <p:nvPr/>
            </p:nvSpPr>
            <p:spPr>
              <a:xfrm>
                <a:off x="1271938" y="2930465"/>
                <a:ext cx="860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FD06B5-2A00-F14B-B06B-80F3A8B8D2BD}"/>
                  </a:ext>
                </a:extLst>
              </p:cNvPr>
              <p:cNvSpPr txBox="1"/>
              <p:nvPr/>
            </p:nvSpPr>
            <p:spPr>
              <a:xfrm>
                <a:off x="1299610" y="3737292"/>
                <a:ext cx="860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400" b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BB53E5-63D4-8A40-846A-E754647DA220}"/>
                  </a:ext>
                </a:extLst>
              </p:cNvPr>
              <p:cNvSpPr txBox="1"/>
              <p:nvPr/>
            </p:nvSpPr>
            <p:spPr>
              <a:xfrm>
                <a:off x="1245733" y="1452557"/>
                <a:ext cx="644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A0661E5-BBE0-664D-9664-7D9933BF8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3451" y="1782413"/>
                <a:ext cx="814175" cy="6274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DA1A69-CFB7-EE46-9F3F-2BC2E67BEF96}"/>
                </a:ext>
              </a:extLst>
            </p:cNvPr>
            <p:cNvSpPr txBox="1"/>
            <p:nvPr/>
          </p:nvSpPr>
          <p:spPr>
            <a:xfrm>
              <a:off x="1004278" y="1390326"/>
              <a:ext cx="1098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i="1" dirty="0">
                  <a:solidFill>
                    <a:srgbClr val="FF0000"/>
                  </a:solidFill>
                </a:rPr>
                <a:t>Weights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2">
                <a:extLst>
                  <a:ext uri="{FF2B5EF4-FFF2-40B4-BE49-F238E27FC236}">
                    <a16:creationId xmlns:a16="http://schemas.microsoft.com/office/drawing/2014/main" id="{3BCCA585-3CCF-3D46-B469-9A7C7C4A65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2192" y="1390326"/>
                <a:ext cx="5501548" cy="4267545"/>
              </a:xfrm>
              <a:prstGeom prst="rect">
                <a:avLst/>
              </a:prstGeom>
            </p:spPr>
            <p:txBody>
              <a:bodyPr/>
              <a:lstStyle>
                <a:lvl1pPr marL="249500" indent="-249500" algn="l" defTabSz="997999" rtl="0" eaLnBrk="1" latinLnBrk="0" hangingPunct="1">
                  <a:lnSpc>
                    <a:spcPct val="90000"/>
                  </a:lnSpc>
                  <a:spcBef>
                    <a:spcPts val="1092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8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47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46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45500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4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43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42499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41498" indent="-249500" algn="l" defTabSz="997999" rtl="0" eaLnBrk="1" latinLnBrk="0" hangingPunct="1">
                  <a:lnSpc>
                    <a:spcPct val="90000"/>
                  </a:lnSpc>
                  <a:spcBef>
                    <a:spcPts val="545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/>
                  <a:t>Artificial Neuron*: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b="1" dirty="0"/>
                  <a:t>	</a:t>
                </a:r>
                <a:r>
                  <a:rPr lang="en-US" sz="2800" dirty="0"/>
                  <a:t>Given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 </a:t>
                </a:r>
                <a:r>
                  <a:rPr lang="en-US" sz="2800" dirty="0"/>
                  <a:t>predict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en-US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 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:r>
                  <a:rPr lang="en-US" sz="2800" dirty="0">
                    <a:ea typeface="Cambria Math" panose="02040503050406030204" pitchFamily="18" charset="0"/>
                  </a:rPr>
                  <a:t>is a </a:t>
                </a:r>
                <a:r>
                  <a:rPr lang="en-US" sz="2800" b="1" dirty="0">
                    <a:solidFill>
                      <a:schemeClr val="accent3"/>
                    </a:solidFill>
                    <a:ea typeface="Cambria Math" panose="02040503050406030204" pitchFamily="18" charset="0"/>
                  </a:rPr>
                  <a:t>nonlinear activation function </a:t>
                </a:r>
                <a:r>
                  <a:rPr lang="en-US" sz="2800" dirty="0">
                    <a:ea typeface="Cambria Math" panose="02040503050406030204" pitchFamily="18" charset="0"/>
                  </a:rPr>
                  <a:t>(sigmoid, tanh,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ReLU</a:t>
                </a:r>
                <a:r>
                  <a:rPr lang="en-US" sz="2800" dirty="0">
                    <a:ea typeface="Cambria Math" panose="02040503050406030204" pitchFamily="18" charset="0"/>
                  </a:rPr>
                  <a:t>, etc.)</a:t>
                </a: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 Placeholder 2">
                <a:extLst>
                  <a:ext uri="{FF2B5EF4-FFF2-40B4-BE49-F238E27FC236}">
                    <a16:creationId xmlns:a16="http://schemas.microsoft.com/office/drawing/2014/main" id="{3BCCA585-3CCF-3D46-B469-9A7C7C4A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92" y="1390326"/>
                <a:ext cx="5501548" cy="4267545"/>
              </a:xfrm>
              <a:prstGeom prst="rect">
                <a:avLst/>
              </a:prstGeom>
              <a:blipFill>
                <a:blip r:embed="rId4"/>
                <a:stretch>
                  <a:fillRect l="-2304" t="-2071" r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4B07C7C-F560-7D4E-9B7C-0678A988B6CB}"/>
              </a:ext>
            </a:extLst>
          </p:cNvPr>
          <p:cNvSpPr txBox="1"/>
          <p:nvPr/>
        </p:nvSpPr>
        <p:spPr>
          <a:xfrm>
            <a:off x="8122060" y="339222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Weighted Sum</a:t>
            </a:r>
          </a:p>
        </p:txBody>
      </p:sp>
    </p:spTree>
    <p:extLst>
      <p:ext uri="{BB962C8B-B14F-4D97-AF65-F5344CB8AC3E}">
        <p14:creationId xmlns:p14="http://schemas.microsoft.com/office/powerpoint/2010/main" val="21051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E9DA-CB98-4C44-97ED-259B1A5B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Activation Function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A2BE7-73E1-D54F-BB3F-A9FC95E86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1345392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differentiable</a:t>
            </a:r>
            <a:r>
              <a:rPr lang="en-US" sz="2400" dirty="0"/>
              <a:t> operator at each neuron that transforms input signals to outputs, with adding </a:t>
            </a:r>
            <a:r>
              <a:rPr lang="en-US" sz="2400" b="1" dirty="0"/>
              <a:t>non-linearity</a:t>
            </a:r>
            <a:r>
              <a:rPr lang="en-US" sz="2400" dirty="0"/>
              <a:t>, e.g.,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Derivatives</a:t>
            </a:r>
            <a:r>
              <a:rPr lang="en-US" sz="2400" dirty="0"/>
              <a:t> of these functions are also important for optimization.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08310E-4144-2645-848C-54DB3CD7AD2C}"/>
              </a:ext>
            </a:extLst>
          </p:cNvPr>
          <p:cNvGraphicFramePr>
            <a:graphicFrameLocks noGrp="1"/>
          </p:cNvGraphicFramePr>
          <p:nvPr/>
        </p:nvGraphicFramePr>
        <p:xfrm>
          <a:off x="791192" y="2230422"/>
          <a:ext cx="10389429" cy="3086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63143">
                  <a:extLst>
                    <a:ext uri="{9D8B030D-6E8A-4147-A177-3AD203B41FA5}">
                      <a16:colId xmlns:a16="http://schemas.microsoft.com/office/drawing/2014/main" val="1969525855"/>
                    </a:ext>
                  </a:extLst>
                </a:gridCol>
                <a:gridCol w="2908466">
                  <a:extLst>
                    <a:ext uri="{9D8B030D-6E8A-4147-A177-3AD203B41FA5}">
                      <a16:colId xmlns:a16="http://schemas.microsoft.com/office/drawing/2014/main" val="1950234016"/>
                    </a:ext>
                  </a:extLst>
                </a:gridCol>
                <a:gridCol w="4017820">
                  <a:extLst>
                    <a:ext uri="{9D8B030D-6E8A-4147-A177-3AD203B41FA5}">
                      <a16:colId xmlns:a16="http://schemas.microsoft.com/office/drawing/2014/main" val="1019306633"/>
                    </a:ext>
                  </a:extLst>
                </a:gridCol>
              </a:tblGrid>
              <a:tr h="10235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/>
                    </a:p>
                    <a:p>
                      <a:pPr marL="0" algn="ctr" defTabSz="914400" rtl="0" eaLnBrk="1" latinLnBrk="0" hangingPunct="1"/>
                      <a:endParaRPr lang="en-US" sz="1800" kern="1200" dirty="0"/>
                    </a:p>
                    <a:p>
                      <a:pPr marL="0" algn="ctr" defTabSz="914400" rtl="0" eaLnBrk="1" latinLnBrk="0" hangingPunct="1"/>
                      <a:r>
                        <a:rPr lang="en-US" sz="2000" i="1" kern="1200" dirty="0"/>
                        <a:t>Sigmoid</a:t>
                      </a:r>
                    </a:p>
                  </a:txBody>
                  <a:tcPr marL="63887" marR="63887" marT="31943" marB="319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61463"/>
                  </a:ext>
                </a:extLst>
              </a:tr>
              <a:tr h="11083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/>
                    </a:p>
                    <a:p>
                      <a:pPr marL="0" algn="ctr" defTabSz="914400" rtl="0" eaLnBrk="1" latinLnBrk="0" hangingPunct="1"/>
                      <a:r>
                        <a:rPr lang="en-US" sz="2000" kern="1200" dirty="0"/>
                        <a:t>Hyperbolic tangent (</a:t>
                      </a:r>
                      <a:r>
                        <a:rPr lang="en-US" sz="2000" b="1" i="1" kern="1200" dirty="0"/>
                        <a:t>tanh</a:t>
                      </a:r>
                      <a:r>
                        <a:rPr lang="en-US" sz="2000" kern="1200" dirty="0"/>
                        <a:t>)</a:t>
                      </a:r>
                    </a:p>
                  </a:txBody>
                  <a:tcPr marL="63887" marR="63887" marT="31943" marB="3194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139710"/>
                  </a:ext>
                </a:extLst>
              </a:tr>
              <a:tr h="9542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/>
                    </a:p>
                    <a:p>
                      <a:pPr marL="0" algn="ctr" defTabSz="914400" rtl="0" eaLnBrk="1" latinLnBrk="0" hangingPunct="1"/>
                      <a:r>
                        <a:rPr lang="en-US" sz="2000" kern="1200" dirty="0"/>
                        <a:t>Rectified Linear Unit (</a:t>
                      </a:r>
                      <a:r>
                        <a:rPr lang="en-US" sz="2000" b="1" i="1" kern="1200" dirty="0" err="1"/>
                        <a:t>ReLU</a:t>
                      </a:r>
                      <a:r>
                        <a:rPr lang="en-US" sz="2000" kern="1200" dirty="0"/>
                        <a:t>)</a:t>
                      </a:r>
                    </a:p>
                  </a:txBody>
                  <a:tcPr marL="63887" marR="63887" marT="31943" marB="3194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0841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F295ECB-A9FE-3B49-B39F-768AD08EFD9B}"/>
              </a:ext>
            </a:extLst>
          </p:cNvPr>
          <p:cNvGrpSpPr/>
          <p:nvPr/>
        </p:nvGrpSpPr>
        <p:grpSpPr>
          <a:xfrm>
            <a:off x="4524899" y="2392025"/>
            <a:ext cx="2334273" cy="3019953"/>
            <a:chOff x="3109825" y="1537278"/>
            <a:chExt cx="2714039" cy="3568028"/>
          </a:xfrm>
        </p:grpSpPr>
        <p:pic>
          <p:nvPicPr>
            <p:cNvPr id="7" name="Picture 6" descr="Activation rectified linear.svg">
              <a:extLst>
                <a:ext uri="{FF2B5EF4-FFF2-40B4-BE49-F238E27FC236}">
                  <a16:creationId xmlns:a16="http://schemas.microsoft.com/office/drawing/2014/main" id="{8293A1A9-507C-DE41-8E3D-0C47089B1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8857" y="4005145"/>
              <a:ext cx="2068828" cy="103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ctivation logistic.svg">
              <a:extLst>
                <a:ext uri="{FF2B5EF4-FFF2-40B4-BE49-F238E27FC236}">
                  <a16:creationId xmlns:a16="http://schemas.microsoft.com/office/drawing/2014/main" id="{56430CDD-42BD-1E4F-913B-6E78412C3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85" y="1537278"/>
              <a:ext cx="2008745" cy="100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ctivation tanh.svg">
              <a:extLst>
                <a:ext uri="{FF2B5EF4-FFF2-40B4-BE49-F238E27FC236}">
                  <a16:creationId xmlns:a16="http://schemas.microsoft.com/office/drawing/2014/main" id="{7188C1F2-B908-0F48-9599-349EF9E39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529" y="2761466"/>
              <a:ext cx="2025005" cy="101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8FDA7C-7F75-5E4E-948E-35569A0841CB}"/>
                </a:ext>
              </a:extLst>
            </p:cNvPr>
            <p:cNvSpPr txBox="1"/>
            <p:nvPr/>
          </p:nvSpPr>
          <p:spPr>
            <a:xfrm>
              <a:off x="3207753" y="2063811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2493D1-4505-9D4D-9390-FE18CCD91501}"/>
                </a:ext>
              </a:extLst>
            </p:cNvPr>
            <p:cNvSpPr txBox="1"/>
            <p:nvPr/>
          </p:nvSpPr>
          <p:spPr>
            <a:xfrm>
              <a:off x="3169984" y="3118687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A3B156-26F2-4F4F-904C-1E6465D5D68A}"/>
                </a:ext>
              </a:extLst>
            </p:cNvPr>
            <p:cNvSpPr txBox="1"/>
            <p:nvPr/>
          </p:nvSpPr>
          <p:spPr>
            <a:xfrm>
              <a:off x="3229825" y="4679808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24C673-AC3E-2749-9C09-1E551CE1EA68}"/>
                </a:ext>
              </a:extLst>
            </p:cNvPr>
            <p:cNvSpPr txBox="1"/>
            <p:nvPr/>
          </p:nvSpPr>
          <p:spPr>
            <a:xfrm>
              <a:off x="5518980" y="1709072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55A5C5-83AB-4C4A-B542-9E7EB047CCC2}"/>
                </a:ext>
              </a:extLst>
            </p:cNvPr>
            <p:cNvSpPr txBox="1"/>
            <p:nvPr/>
          </p:nvSpPr>
          <p:spPr>
            <a:xfrm>
              <a:off x="5542701" y="2772555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2242B8-D444-E04A-927E-712FF300205D}"/>
                </a:ext>
              </a:extLst>
            </p:cNvPr>
            <p:cNvSpPr txBox="1"/>
            <p:nvPr/>
          </p:nvSpPr>
          <p:spPr>
            <a:xfrm>
              <a:off x="3109825" y="3435415"/>
              <a:ext cx="380376" cy="54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45114-484B-C54B-B6E3-142E74577862}"/>
                </a:ext>
              </a:extLst>
            </p:cNvPr>
            <p:cNvSpPr/>
            <p:nvPr/>
          </p:nvSpPr>
          <p:spPr>
            <a:xfrm>
              <a:off x="5459968" y="2090019"/>
              <a:ext cx="296717" cy="32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x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9A2360-D48B-7445-8E69-570318C28B85}"/>
                </a:ext>
              </a:extLst>
            </p:cNvPr>
            <p:cNvSpPr/>
            <p:nvPr/>
          </p:nvSpPr>
          <p:spPr>
            <a:xfrm>
              <a:off x="5471127" y="3181313"/>
              <a:ext cx="296717" cy="32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x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2F9FBF-2A86-5B4F-B5DF-3475902514DF}"/>
                </a:ext>
              </a:extLst>
            </p:cNvPr>
            <p:cNvSpPr/>
            <p:nvPr/>
          </p:nvSpPr>
          <p:spPr>
            <a:xfrm>
              <a:off x="5527147" y="4778036"/>
              <a:ext cx="296717" cy="32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C63768-3351-6342-9453-824E86FC1D35}"/>
                  </a:ext>
                </a:extLst>
              </p:cNvPr>
              <p:cNvSpPr/>
              <p:nvPr/>
            </p:nvSpPr>
            <p:spPr>
              <a:xfrm>
                <a:off x="7359283" y="2498804"/>
                <a:ext cx="3474972" cy="61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sigmoid (x)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C63768-3351-6342-9453-824E86FC1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83" y="2498804"/>
                <a:ext cx="3474972" cy="615874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7ABE41D-20BD-1947-A24C-ADD05B438382}"/>
                  </a:ext>
                </a:extLst>
              </p:cNvPr>
              <p:cNvSpPr/>
              <p:nvPr/>
            </p:nvSpPr>
            <p:spPr>
              <a:xfrm>
                <a:off x="7529935" y="3539888"/>
                <a:ext cx="3133668" cy="649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tanh (x) </a:t>
                </a:r>
                <a:r>
                  <a:rPr lang="en-US" sz="2400" dirty="0">
                    <a:solidFill>
                      <a:schemeClr val="dk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  <m:r>
                          <a:rPr lang="en-US" sz="2400" i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  <m:r>
                          <a:rPr lang="en-US" sz="2400" i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7ABE41D-20BD-1947-A24C-ADD05B438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35" y="3539888"/>
                <a:ext cx="3133668" cy="649601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59C0600-0712-864C-BC07-E087A0A3CEFA}"/>
                  </a:ext>
                </a:extLst>
              </p:cNvPr>
              <p:cNvSpPr/>
              <p:nvPr/>
            </p:nvSpPr>
            <p:spPr>
              <a:xfrm>
                <a:off x="7748710" y="4261524"/>
                <a:ext cx="2992836" cy="1055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80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𝑒𝑙𝑢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 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59C0600-0712-864C-BC07-E087A0A3C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10" y="4261524"/>
                <a:ext cx="2992836" cy="1055866"/>
              </a:xfrm>
              <a:prstGeom prst="rect">
                <a:avLst/>
              </a:prstGeom>
              <a:blipFill>
                <a:blip r:embed="rId8"/>
                <a:stretch>
                  <a:fillRect t="-119277" b="-2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5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E9DA-CB98-4C44-97ED-259B1A5B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Activation Function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A2BE7-73E1-D54F-BB3F-A9FC95E86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1345392" cy="4599628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08310E-4144-2645-848C-54DB3CD7AD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1193" y="1136077"/>
              <a:ext cx="10413466" cy="490728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381498">
                      <a:extLst>
                        <a:ext uri="{9D8B030D-6E8A-4147-A177-3AD203B41FA5}">
                          <a16:colId xmlns:a16="http://schemas.microsoft.com/office/drawing/2014/main" val="1969525855"/>
                        </a:ext>
                      </a:extLst>
                    </a:gridCol>
                    <a:gridCol w="3325091">
                      <a:extLst>
                        <a:ext uri="{9D8B030D-6E8A-4147-A177-3AD203B41FA5}">
                          <a16:colId xmlns:a16="http://schemas.microsoft.com/office/drawing/2014/main" val="1950234016"/>
                        </a:ext>
                      </a:extLst>
                    </a:gridCol>
                    <a:gridCol w="4706877">
                      <a:extLst>
                        <a:ext uri="{9D8B030D-6E8A-4147-A177-3AD203B41FA5}">
                          <a16:colId xmlns:a16="http://schemas.microsoft.com/office/drawing/2014/main" val="1019306633"/>
                        </a:ext>
                      </a:extLst>
                    </a:gridCol>
                  </a:tblGrid>
                  <a:tr h="109439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r>
                            <a:rPr lang="en-US" sz="2000" i="1" kern="1200" dirty="0"/>
                            <a:t>Sigmoid</a:t>
                          </a:r>
                        </a:p>
                      </a:txBody>
                      <a:tcPr marL="63887" marR="63887" marT="31943" marB="31943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Range: (0,1)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Outputs always greater than 0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Computationally </a:t>
                          </a:r>
                          <a:r>
                            <a:rPr lang="en-US" b="1" dirty="0"/>
                            <a:t>expensive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Cons: vanishing gradients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9661463"/>
                      </a:ext>
                    </a:extLst>
                  </a:tr>
                  <a:tr h="141315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r>
                            <a:rPr lang="en-US" sz="2000" kern="1200" dirty="0"/>
                            <a:t>Hyperbolic tangent (</a:t>
                          </a:r>
                          <a:r>
                            <a:rPr lang="en-US" sz="2000" b="1" i="1" kern="1200" dirty="0"/>
                            <a:t>tanh</a:t>
                          </a:r>
                          <a:r>
                            <a:rPr lang="en-US" sz="2000" kern="1200" dirty="0"/>
                            <a:t>)</a:t>
                          </a:r>
                        </a:p>
                      </a:txBody>
                      <a:tcPr marL="63887" marR="63887" marT="31943" marB="3194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Range: (-1,1)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1" dirty="0"/>
                            <a:t>0 centered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Computationally </a:t>
                          </a:r>
                          <a:r>
                            <a:rPr lang="en-US" b="1" dirty="0"/>
                            <a:t>expensive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Cons: vanishing gradients 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139710"/>
                      </a:ext>
                    </a:extLst>
                  </a:tr>
                  <a:tr h="151112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r>
                            <a:rPr lang="en-US" sz="2000" kern="1200" dirty="0"/>
                            <a:t>Rectified Linear Unit (</a:t>
                          </a:r>
                          <a:r>
                            <a:rPr lang="en-US" sz="2000" b="1" i="1" kern="1200" dirty="0" err="1"/>
                            <a:t>ReLU</a:t>
                          </a:r>
                          <a:r>
                            <a:rPr lang="en-US" sz="2000" kern="1200" dirty="0"/>
                            <a:t>)</a:t>
                          </a:r>
                        </a:p>
                      </a:txBody>
                      <a:tcPr marL="63887" marR="63887" marT="31943" marB="31943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Range: (0,+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Output always greater than 0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Computationally </a:t>
                          </a:r>
                          <a:r>
                            <a:rPr lang="en-US" b="1" dirty="0"/>
                            <a:t>cheap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Cons: “dead” neuron when inputs smaller than 0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4308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08310E-4144-2645-848C-54DB3CD7AD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496643"/>
                  </p:ext>
                </p:extLst>
              </p:nvPr>
            </p:nvGraphicFramePr>
            <p:xfrm>
              <a:off x="791193" y="1136077"/>
              <a:ext cx="10413466" cy="490728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381498">
                      <a:extLst>
                        <a:ext uri="{9D8B030D-6E8A-4147-A177-3AD203B41FA5}">
                          <a16:colId xmlns:a16="http://schemas.microsoft.com/office/drawing/2014/main" val="1969525855"/>
                        </a:ext>
                      </a:extLst>
                    </a:gridCol>
                    <a:gridCol w="3325091">
                      <a:extLst>
                        <a:ext uri="{9D8B030D-6E8A-4147-A177-3AD203B41FA5}">
                          <a16:colId xmlns:a16="http://schemas.microsoft.com/office/drawing/2014/main" val="1950234016"/>
                        </a:ext>
                      </a:extLst>
                    </a:gridCol>
                    <a:gridCol w="4706877">
                      <a:extLst>
                        <a:ext uri="{9D8B030D-6E8A-4147-A177-3AD203B41FA5}">
                          <a16:colId xmlns:a16="http://schemas.microsoft.com/office/drawing/2014/main" val="1019306633"/>
                        </a:ext>
                      </a:extLst>
                    </a:gridCol>
                  </a:tblGrid>
                  <a:tr h="15392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r>
                            <a:rPr lang="en-US" sz="2000" i="1" kern="1200" dirty="0"/>
                            <a:t>Sigmoid</a:t>
                          </a:r>
                        </a:p>
                      </a:txBody>
                      <a:tcPr marL="63887" marR="63887" marT="31943" marB="31943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Range: (0,1)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Outputs always greater than 0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Computationally </a:t>
                          </a:r>
                          <a:r>
                            <a:rPr lang="en-US" b="1" dirty="0"/>
                            <a:t>expensive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0" dirty="0"/>
                            <a:t>Cons: vanishing gradients 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9661463"/>
                      </a:ext>
                    </a:extLst>
                  </a:tr>
                  <a:tr h="15392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r>
                            <a:rPr lang="en-US" sz="2000" kern="1200" dirty="0"/>
                            <a:t>Hyperbolic tangent (</a:t>
                          </a:r>
                          <a:r>
                            <a:rPr lang="en-US" sz="2000" b="1" i="1" kern="1200" dirty="0"/>
                            <a:t>tanh</a:t>
                          </a:r>
                          <a:r>
                            <a:rPr lang="en-US" sz="2000" kern="1200" dirty="0"/>
                            <a:t>)</a:t>
                          </a:r>
                        </a:p>
                      </a:txBody>
                      <a:tcPr marL="63887" marR="63887" marT="31943" marB="31943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Range: (-1,1)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b="1" dirty="0"/>
                            <a:t>0 centered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Computationally </a:t>
                          </a:r>
                          <a:r>
                            <a:rPr lang="en-US" b="1" dirty="0"/>
                            <a:t>expensive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Cons: vanishing gradients 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139710"/>
                      </a:ext>
                    </a:extLst>
                  </a:tr>
                  <a:tr h="182880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800" kern="1200" dirty="0"/>
                        </a:p>
                        <a:p>
                          <a:pPr marL="0" algn="ctr" defTabSz="914400" rtl="0" eaLnBrk="1" latinLnBrk="0" hangingPunct="1"/>
                          <a:r>
                            <a:rPr lang="en-US" sz="2000" kern="1200" dirty="0"/>
                            <a:t>Rectified Linear Unit (</a:t>
                          </a:r>
                          <a:r>
                            <a:rPr lang="en-US" sz="2000" b="1" i="1" kern="1200" dirty="0" err="1"/>
                            <a:t>ReLU</a:t>
                          </a:r>
                          <a:r>
                            <a:rPr lang="en-US" sz="2000" kern="1200" dirty="0"/>
                            <a:t>)</a:t>
                          </a:r>
                        </a:p>
                      </a:txBody>
                      <a:tcPr marL="63887" marR="63887" marT="31943" marB="31943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1563" t="-1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430841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EDBD3-8597-114E-BD15-34F92C140AA5}"/>
              </a:ext>
            </a:extLst>
          </p:cNvPr>
          <p:cNvGrpSpPr/>
          <p:nvPr/>
        </p:nvGrpSpPr>
        <p:grpSpPr>
          <a:xfrm>
            <a:off x="3131421" y="1181301"/>
            <a:ext cx="3386953" cy="4907280"/>
            <a:chOff x="3169984" y="1537278"/>
            <a:chExt cx="2727520" cy="3568028"/>
          </a:xfrm>
        </p:grpSpPr>
        <p:pic>
          <p:nvPicPr>
            <p:cNvPr id="20" name="Picture 19" descr="Activation rectified linear.svg">
              <a:extLst>
                <a:ext uri="{FF2B5EF4-FFF2-40B4-BE49-F238E27FC236}">
                  <a16:creationId xmlns:a16="http://schemas.microsoft.com/office/drawing/2014/main" id="{BEF4F5AF-2F0B-5C4F-8C27-71A6EED20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8857" y="4005145"/>
              <a:ext cx="2068828" cy="103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Activation logistic.svg">
              <a:extLst>
                <a:ext uri="{FF2B5EF4-FFF2-40B4-BE49-F238E27FC236}">
                  <a16:creationId xmlns:a16="http://schemas.microsoft.com/office/drawing/2014/main" id="{9F53F8D2-991E-8D4B-A7B2-099262C95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85" y="1537278"/>
              <a:ext cx="2008745" cy="100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Activation tanh.svg">
              <a:extLst>
                <a:ext uri="{FF2B5EF4-FFF2-40B4-BE49-F238E27FC236}">
                  <a16:creationId xmlns:a16="http://schemas.microsoft.com/office/drawing/2014/main" id="{8A4BC3DC-6B76-0043-BBDA-99126CBC4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529" y="2761466"/>
              <a:ext cx="2025005" cy="101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CA5299-95AA-D441-B719-2F7FAF47E4AC}"/>
                </a:ext>
              </a:extLst>
            </p:cNvPr>
            <p:cNvSpPr txBox="1"/>
            <p:nvPr/>
          </p:nvSpPr>
          <p:spPr>
            <a:xfrm>
              <a:off x="3207753" y="2063811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822430-F2F2-0049-807A-A3921BC4CA91}"/>
                </a:ext>
              </a:extLst>
            </p:cNvPr>
            <p:cNvSpPr txBox="1"/>
            <p:nvPr/>
          </p:nvSpPr>
          <p:spPr>
            <a:xfrm>
              <a:off x="3169984" y="3118687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7A8EEE-F753-A54B-ABB4-13D99F0F339A}"/>
                </a:ext>
              </a:extLst>
            </p:cNvPr>
            <p:cNvSpPr txBox="1"/>
            <p:nvPr/>
          </p:nvSpPr>
          <p:spPr>
            <a:xfrm>
              <a:off x="3229825" y="4679808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AEBA14-1E15-3145-90E9-C36F263D7FCC}"/>
                </a:ext>
              </a:extLst>
            </p:cNvPr>
            <p:cNvSpPr txBox="1"/>
            <p:nvPr/>
          </p:nvSpPr>
          <p:spPr>
            <a:xfrm>
              <a:off x="5518980" y="1709072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960C97-0508-934D-9FA6-0D3940EC1A88}"/>
                </a:ext>
              </a:extLst>
            </p:cNvPr>
            <p:cNvSpPr txBox="1"/>
            <p:nvPr/>
          </p:nvSpPr>
          <p:spPr>
            <a:xfrm>
              <a:off x="5542701" y="2772555"/>
              <a:ext cx="184521" cy="32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4834CB-22BE-2B4D-826E-AFC504D0932F}"/>
                </a:ext>
              </a:extLst>
            </p:cNvPr>
            <p:cNvSpPr txBox="1"/>
            <p:nvPr/>
          </p:nvSpPr>
          <p:spPr>
            <a:xfrm>
              <a:off x="3204503" y="3435415"/>
              <a:ext cx="380376" cy="54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DA19C0-118A-FF41-8EAC-CF2F56561139}"/>
                </a:ext>
              </a:extLst>
            </p:cNvPr>
            <p:cNvSpPr/>
            <p:nvPr/>
          </p:nvSpPr>
          <p:spPr>
            <a:xfrm>
              <a:off x="5533606" y="2090019"/>
              <a:ext cx="296717" cy="32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x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492CAB-1C0F-964D-80E2-C81C870DE5C8}"/>
                </a:ext>
              </a:extLst>
            </p:cNvPr>
            <p:cNvSpPr/>
            <p:nvPr/>
          </p:nvSpPr>
          <p:spPr>
            <a:xfrm>
              <a:off x="5555285" y="3181313"/>
              <a:ext cx="296717" cy="32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x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19459F-A7F4-7D4E-BB06-DFB8A92D6F2D}"/>
                </a:ext>
              </a:extLst>
            </p:cNvPr>
            <p:cNvSpPr/>
            <p:nvPr/>
          </p:nvSpPr>
          <p:spPr>
            <a:xfrm>
              <a:off x="5600787" y="4778036"/>
              <a:ext cx="296717" cy="32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4743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33849</TotalTime>
  <Words>232</Words>
  <Application>Microsoft Macintosh PowerPoint</Application>
  <PresentationFormat>Custom</PresentationFormat>
  <Paragraphs>98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Cambria Math</vt:lpstr>
      <vt:lpstr>Lucida Grande</vt:lpstr>
      <vt:lpstr>Wingdings</vt:lpstr>
      <vt:lpstr>inSTALLments Master Theme</vt:lpstr>
      <vt:lpstr>Neuron &amp;  Activation Functions</vt:lpstr>
      <vt:lpstr>PowerPoint Presentation</vt:lpstr>
      <vt:lpstr>PowerPoint Presentation</vt:lpstr>
      <vt:lpstr>Activation Function</vt:lpstr>
      <vt:lpstr>Activation Function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875</cp:revision>
  <cp:lastPrinted>2020-03-05T18:47:14Z</cp:lastPrinted>
  <dcterms:created xsi:type="dcterms:W3CDTF">2019-12-18T06:10:11Z</dcterms:created>
  <dcterms:modified xsi:type="dcterms:W3CDTF">2020-07-08T21:38:20Z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