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5"/>
  </p:notesMasterIdLst>
  <p:handoutMasterIdLst>
    <p:handoutMasterId r:id="rId16"/>
  </p:handoutMasterIdLst>
  <p:sldIdLst>
    <p:sldId id="825" r:id="rId5"/>
    <p:sldId id="632" r:id="rId6"/>
    <p:sldId id="633" r:id="rId7"/>
    <p:sldId id="634" r:id="rId8"/>
    <p:sldId id="635" r:id="rId9"/>
    <p:sldId id="639" r:id="rId10"/>
    <p:sldId id="640" r:id="rId11"/>
    <p:sldId id="637" r:id="rId12"/>
    <p:sldId id="636" r:id="rId13"/>
    <p:sldId id="641" r:id="rId14"/>
  </p:sldIdLst>
  <p:sldSz cx="12188825" cy="6858000"/>
  <p:notesSz cx="7010400" cy="9296400"/>
  <p:custDataLst>
    <p:tags r:id="rId17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5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1312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5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6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0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3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2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ge-net.org/" TargetMode="External"/><Relationship Id="rId3" Type="http://schemas.openxmlformats.org/officeDocument/2006/relationships/hyperlink" Target="http://yann.lecun.com/exdb/mnist/" TargetMode="External"/><Relationship Id="rId7" Type="http://schemas.openxmlformats.org/officeDocument/2006/relationships/hyperlink" Target="http://places2.csail.mit.edu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openimages/dataset" TargetMode="External"/><Relationship Id="rId11" Type="http://schemas.openxmlformats.org/officeDocument/2006/relationships/hyperlink" Target="http://vmmrdb.cecsresearch.org/" TargetMode="External"/><Relationship Id="rId5" Type="http://schemas.openxmlformats.org/officeDocument/2006/relationships/hyperlink" Target="https://www.cs.toronto.edu/~kriz/cifar.html" TargetMode="External"/><Relationship Id="rId10" Type="http://schemas.openxmlformats.org/officeDocument/2006/relationships/hyperlink" Target="http://www.vision.caltech.edu/Image_Datasets/Caltech256/" TargetMode="External"/><Relationship Id="rId4" Type="http://schemas.openxmlformats.org/officeDocument/2006/relationships/hyperlink" Target="https://github.com/zalandoresearch/fashion-mnist" TargetMode="External"/><Relationship Id="rId9" Type="http://schemas.openxmlformats.org/officeDocument/2006/relationships/hyperlink" Target="http://www.vision.caltech.edu/Image_Datasets/Caltech10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linear-networks/image-classification-datase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computer-vision/kaggle-gluon-cifar1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openimages/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Datasets</a:t>
            </a:r>
          </a:p>
        </p:txBody>
      </p:sp>
    </p:spTree>
    <p:extLst>
      <p:ext uri="{BB962C8B-B14F-4D97-AF65-F5344CB8AC3E}">
        <p14:creationId xmlns:p14="http://schemas.microsoft.com/office/powerpoint/2010/main" val="182303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C8D2-F9CB-1D42-9380-C22FCBB9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list of computer vision datasets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3DEA-1AB5-B948-8D1B-60562A443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MNIST: </a:t>
            </a:r>
            <a:r>
              <a:rPr lang="en-US" sz="2000" dirty="0">
                <a:hlinkClick r:id="rId3"/>
              </a:rPr>
              <a:t>http://yann.lecun.com/exdb/mnist/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Fashion – MNIST: </a:t>
            </a:r>
            <a:r>
              <a:rPr lang="en-US" sz="2000" dirty="0">
                <a:hlinkClick r:id="rId4"/>
              </a:rPr>
              <a:t>https://github.com/zalandoresearch/fashion-mnist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CIFAR 10: </a:t>
            </a:r>
            <a:r>
              <a:rPr lang="en-US" sz="2000" dirty="0">
                <a:hlinkClick r:id="rId5"/>
              </a:rPr>
              <a:t>https://www.cs.toronto.edu/~kriz/cifar.html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Open Images: </a:t>
            </a:r>
            <a:r>
              <a:rPr lang="en-US" sz="2000" dirty="0">
                <a:hlinkClick r:id="rId6"/>
              </a:rPr>
              <a:t>https://github.com/openimages/dataset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Places: </a:t>
            </a:r>
            <a:r>
              <a:rPr lang="en-US" sz="2000" dirty="0">
                <a:hlinkClick r:id="rId7"/>
              </a:rPr>
              <a:t>http://places2.csail.mit.edu/index.html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ImageNet: </a:t>
            </a:r>
            <a:r>
              <a:rPr lang="en-US" sz="2000" dirty="0">
                <a:hlinkClick r:id="rId8"/>
              </a:rPr>
              <a:t>http://www.image-net.org/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Caltech 101: </a:t>
            </a:r>
            <a:r>
              <a:rPr lang="en-US" sz="2000" dirty="0">
                <a:hlinkClick r:id="rId9"/>
              </a:rPr>
              <a:t>http://www.vision.caltech.edu/Image_Datasets/Caltech101/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Caltech 256: </a:t>
            </a:r>
            <a:r>
              <a:rPr lang="en-US" sz="2000" dirty="0">
                <a:hlinkClick r:id="rId10"/>
              </a:rPr>
              <a:t>http://www.vision.caltech.edu/Image_Datasets/Caltech256/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Vehicle make and model rec. dataset: </a:t>
            </a:r>
            <a:r>
              <a:rPr lang="en-US" sz="2000" dirty="0">
                <a:hlinkClick r:id="rId11"/>
              </a:rPr>
              <a:t>http://vmmrdb.cecsresearch.org/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41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2B34-983C-9643-B204-ECB14258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0D588-C1BC-8D47-BE76-B65CA9E20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5073879" cy="4599628"/>
          </a:xfrm>
        </p:spPr>
        <p:txBody>
          <a:bodyPr/>
          <a:lstStyle/>
          <a:p>
            <a:r>
              <a:rPr lang="en-US" sz="3200" dirty="0"/>
              <a:t>A lot of publicly available CV datasets</a:t>
            </a:r>
          </a:p>
          <a:p>
            <a:pPr lvl="1"/>
            <a:r>
              <a:rPr lang="en-US" sz="2800" dirty="0"/>
              <a:t>In academia : for benchmarking</a:t>
            </a:r>
          </a:p>
          <a:p>
            <a:pPr lvl="1"/>
            <a:r>
              <a:rPr lang="en-US" sz="2800" dirty="0"/>
              <a:t>In industry: using as “source” dataset for transfer learning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FF4A0-1EA9-2A43-9EB5-A667836C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98" y="2252766"/>
            <a:ext cx="4719638" cy="1176234"/>
          </a:xfrm>
          <a:prstGeom prst="rect">
            <a:avLst/>
          </a:prstGeom>
        </p:spPr>
      </p:pic>
      <p:pic>
        <p:nvPicPr>
          <p:cNvPr id="5" name="Picture 1" descr="page48image52049104">
            <a:extLst>
              <a:ext uri="{FF2B5EF4-FFF2-40B4-BE49-F238E27FC236}">
                <a16:creationId xmlns:a16="http://schemas.microsoft.com/office/drawing/2014/main" id="{CCA0652A-E71A-A641-A4E0-4D187E90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34" y="1241507"/>
            <a:ext cx="1338335" cy="12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AF3EC-064D-3249-BB64-7015A8BDF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955" y="1508269"/>
            <a:ext cx="2557871" cy="1968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4C959-2092-F340-9285-17A37EDA4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094" y="3609919"/>
            <a:ext cx="3937413" cy="167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D7B69-42AB-6D4A-9687-9E5B407C3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832" y="4445556"/>
            <a:ext cx="3463864" cy="13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9A2D-C0C9-0A46-84D3-ACE3E73F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E4107-6FF3-1940-A5C3-9E0673C6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5400204" cy="4599628"/>
          </a:xfrm>
        </p:spPr>
        <p:txBody>
          <a:bodyPr/>
          <a:lstStyle/>
          <a:p>
            <a:r>
              <a:rPr lang="en-US" dirty="0"/>
              <a:t>A dataset of handwritten digits (0,1..,9) images</a:t>
            </a:r>
            <a:endParaRPr lang="en-US" b="1" dirty="0"/>
          </a:p>
          <a:p>
            <a:pPr lvl="1"/>
            <a:r>
              <a:rPr lang="en-US" dirty="0"/>
              <a:t>28 x 28 grayscale</a:t>
            </a:r>
          </a:p>
          <a:p>
            <a:pPr lvl="1"/>
            <a:r>
              <a:rPr lang="en-US" dirty="0"/>
              <a:t>Centered and scaled</a:t>
            </a:r>
          </a:p>
          <a:p>
            <a:pPr lvl="1"/>
            <a:r>
              <a:rPr lang="en-US" dirty="0"/>
              <a:t>50,000 training data</a:t>
            </a:r>
          </a:p>
          <a:p>
            <a:pPr lvl="1"/>
            <a:r>
              <a:rPr lang="en-US" dirty="0"/>
              <a:t>10,000 test data</a:t>
            </a:r>
            <a:br>
              <a:rPr lang="en-US" dirty="0"/>
            </a:br>
            <a:endParaRPr lang="en-US" sz="2800" dirty="0"/>
          </a:p>
          <a:p>
            <a:endParaRPr lang="en-US" dirty="0"/>
          </a:p>
        </p:txBody>
      </p:sp>
      <p:pic>
        <p:nvPicPr>
          <p:cNvPr id="1025" name="Picture 1" descr="page48image52049104">
            <a:extLst>
              <a:ext uri="{FF2B5EF4-FFF2-40B4-BE49-F238E27FC236}">
                <a16:creationId xmlns:a16="http://schemas.microsoft.com/office/drawing/2014/main" id="{AF29CF4A-28E2-4C41-9649-304EB121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789633"/>
            <a:ext cx="5461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C906B3-ABDF-8149-A874-5CF09F06D2B7}"/>
              </a:ext>
            </a:extLst>
          </p:cNvPr>
          <p:cNvSpPr/>
          <p:nvPr/>
        </p:nvSpPr>
        <p:spPr>
          <a:xfrm>
            <a:off x="694208" y="5644081"/>
            <a:ext cx="475162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LeCun</a:t>
            </a:r>
            <a:r>
              <a:rPr lang="en-US" dirty="0"/>
              <a:t> et al. (1999): The MNIST Dataset Of Handwritten Digits</a:t>
            </a:r>
          </a:p>
        </p:txBody>
      </p:sp>
    </p:spTree>
    <p:extLst>
      <p:ext uri="{BB962C8B-B14F-4D97-AF65-F5344CB8AC3E}">
        <p14:creationId xmlns:p14="http://schemas.microsoft.com/office/powerpoint/2010/main" val="11107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6BCA-DBFD-744E-8A27-D41C4964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Fashion–MNIST*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C6604-596F-E241-916F-7B7C8FF7B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57221" indent="-257221"/>
            <a:r>
              <a:rPr lang="en-US" sz="2800" dirty="0"/>
              <a:t>A drop-in replacement of MNIST </a:t>
            </a:r>
          </a:p>
          <a:p>
            <a:pPr marL="693178" lvl="1" indent="-257221"/>
            <a:r>
              <a:rPr lang="en-US" sz="2400" dirty="0"/>
              <a:t>There are 10 classes; 28 x 28 grayscale; Centered and scaled</a:t>
            </a:r>
          </a:p>
          <a:p>
            <a:pPr marL="693178" lvl="1" indent="-257221"/>
            <a:endParaRPr lang="en-US" sz="2400" dirty="0"/>
          </a:p>
          <a:p>
            <a:pPr marL="257221" indent="-257221"/>
            <a:endParaRPr lang="en-US" sz="2800" dirty="0"/>
          </a:p>
          <a:p>
            <a:pPr marL="257221" indent="-257221"/>
            <a:endParaRPr lang="en-US" sz="2800" dirty="0"/>
          </a:p>
          <a:p>
            <a:pPr marL="456971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60,000 training data and10,000 test data</a:t>
            </a:r>
          </a:p>
          <a:p>
            <a:r>
              <a:rPr lang="en-US" sz="2800" dirty="0">
                <a:hlinkClick r:id="rId3"/>
              </a:rPr>
              <a:t>More details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E04CE-2C05-7348-99C6-4756EC7D3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74" y="2308169"/>
            <a:ext cx="8153400" cy="203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E13FC-E7EF-9446-96EA-BFEEA5922CC3}"/>
              </a:ext>
            </a:extLst>
          </p:cNvPr>
          <p:cNvSpPr/>
          <p:nvPr/>
        </p:nvSpPr>
        <p:spPr>
          <a:xfrm>
            <a:off x="694208" y="5644081"/>
            <a:ext cx="271099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Xiao et al. (2017): Fashion-MNIST</a:t>
            </a:r>
          </a:p>
        </p:txBody>
      </p:sp>
    </p:spTree>
    <p:extLst>
      <p:ext uri="{BB962C8B-B14F-4D97-AF65-F5344CB8AC3E}">
        <p14:creationId xmlns:p14="http://schemas.microsoft.com/office/powerpoint/2010/main" val="320601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7BCC-AB3D-1742-9DF5-756650DD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CIFAR-10*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A09A6-3F9F-DB47-8267-17E3F45C0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363817" cy="4599628"/>
          </a:xfrm>
        </p:spPr>
        <p:txBody>
          <a:bodyPr/>
          <a:lstStyle/>
          <a:p>
            <a:r>
              <a:rPr lang="en-US" dirty="0"/>
              <a:t>A tiny image dataset</a:t>
            </a:r>
          </a:p>
          <a:p>
            <a:pPr lvl="1"/>
            <a:r>
              <a:rPr lang="en-US" sz="2800" dirty="0"/>
              <a:t>32x32 color images</a:t>
            </a:r>
          </a:p>
          <a:p>
            <a:pPr lvl="1"/>
            <a:r>
              <a:rPr lang="en-US" sz="2800" dirty="0"/>
              <a:t>10 classes: 6,000 images per class</a:t>
            </a:r>
          </a:p>
          <a:p>
            <a:pPr lvl="1"/>
            <a:r>
              <a:rPr lang="en-US" sz="2800" dirty="0"/>
              <a:t>50000 training and 10000 test images</a:t>
            </a:r>
          </a:p>
          <a:p>
            <a:pPr lvl="1"/>
            <a:r>
              <a:rPr lang="en-US" sz="2800" dirty="0"/>
              <a:t>Not centered and scaled</a:t>
            </a:r>
          </a:p>
          <a:p>
            <a:pPr lvl="1"/>
            <a:endParaRPr lang="en-US" sz="2400" dirty="0"/>
          </a:p>
          <a:p>
            <a:r>
              <a:rPr lang="en-US" dirty="0">
                <a:hlinkClick r:id="rId3"/>
              </a:rPr>
              <a:t>More details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90F1B-05F2-1445-8B30-053BF5A93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66" y="1310105"/>
            <a:ext cx="4256314" cy="3276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510DC-36E0-534F-A3CB-66AB8E60AF0E}"/>
              </a:ext>
            </a:extLst>
          </p:cNvPr>
          <p:cNvSpPr/>
          <p:nvPr/>
        </p:nvSpPr>
        <p:spPr>
          <a:xfrm>
            <a:off x="694208" y="5644081"/>
            <a:ext cx="385842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* Alex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Krizhevsky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Vinod Nair, and Geoffrey Hinton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0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5008-0B78-A845-BD0C-F493FA25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Dataset*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FF53C-143E-E545-9BD8-1C58749E3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One of the most popular image classification datasets</a:t>
            </a:r>
          </a:p>
          <a:p>
            <a:pPr lvl="1"/>
            <a:r>
              <a:rPr lang="en-US" sz="2400" dirty="0"/>
              <a:t>The largest CV dataset (at the time orders of magnitude)</a:t>
            </a:r>
          </a:p>
          <a:p>
            <a:pPr lvl="1"/>
            <a:r>
              <a:rPr lang="en-US" sz="2400" dirty="0"/>
              <a:t>22,000 distinct categories over 14M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17252-A920-6E46-BF72-4BA9E89D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27" y="2832665"/>
            <a:ext cx="6555702" cy="26111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7E3414-D0F0-4745-83E2-96E784AE0E1E}"/>
              </a:ext>
            </a:extLst>
          </p:cNvPr>
          <p:cNvSpPr/>
          <p:nvPr/>
        </p:nvSpPr>
        <p:spPr>
          <a:xfrm>
            <a:off x="694208" y="5653215"/>
            <a:ext cx="60928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itchFamily="2" charset="0"/>
              </a:rPr>
              <a:t>* J. Deng, et al. (2009) ImageNet: A Large-Scale Hierarchical Image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AB12-6183-C44F-8D2A-92B8716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Competition - ILSVRC*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E8C36-FE92-FB4B-A04B-423BACDF2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ImageNet Large Scale Visual Recognition Challenge (ILSVRC): </a:t>
            </a:r>
            <a:endParaRPr lang="en-US" sz="2800" dirty="0"/>
          </a:p>
          <a:p>
            <a:r>
              <a:rPr lang="en-US" sz="2400" dirty="0"/>
              <a:t>A</a:t>
            </a:r>
            <a:r>
              <a:rPr lang="en-US" sz="2400" b="1" dirty="0"/>
              <a:t> </a:t>
            </a:r>
            <a:r>
              <a:rPr lang="en-US" sz="2400" dirty="0"/>
              <a:t>Image classification competition </a:t>
            </a:r>
          </a:p>
          <a:p>
            <a:r>
              <a:rPr lang="en-US" sz="2400" dirty="0"/>
              <a:t>ML models are trained to classify 1000 image categories</a:t>
            </a:r>
          </a:p>
          <a:p>
            <a:r>
              <a:rPr lang="en-US" sz="2400" dirty="0"/>
              <a:t>Training size: ~1.2 Million, Validation size: 50,000 and Test size: 150,000</a:t>
            </a:r>
          </a:p>
          <a:p>
            <a:r>
              <a:rPr lang="en-US" sz="2400" dirty="0"/>
              <a:t>Started since 2010; Dominated by deep neural networks since 2012</a:t>
            </a:r>
          </a:p>
          <a:p>
            <a:r>
              <a:rPr lang="en-US" sz="2400" dirty="0" err="1"/>
              <a:t>Alexnet</a:t>
            </a:r>
            <a:r>
              <a:rPr lang="en-US" sz="2400" dirty="0"/>
              <a:t>, </a:t>
            </a:r>
            <a:r>
              <a:rPr lang="en-US" sz="2400" dirty="0" err="1"/>
              <a:t>VGGNet</a:t>
            </a:r>
            <a:r>
              <a:rPr lang="en-US" sz="2400" dirty="0"/>
              <a:t> and </a:t>
            </a:r>
            <a:r>
              <a:rPr lang="en-US" sz="2400" dirty="0" err="1"/>
              <a:t>ResNet</a:t>
            </a:r>
            <a:r>
              <a:rPr lang="en-US" sz="2400" dirty="0"/>
              <a:t> models that were trained on this dataset (Coming soon!)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9C4F84-3FFF-FA4F-975F-F0E11C3639B7}"/>
              </a:ext>
            </a:extLst>
          </p:cNvPr>
          <p:cNvSpPr/>
          <p:nvPr/>
        </p:nvSpPr>
        <p:spPr>
          <a:xfrm>
            <a:off x="694208" y="5617345"/>
            <a:ext cx="76587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itchFamily="2" charset="0"/>
              </a:rPr>
              <a:t>* Olga </a:t>
            </a:r>
            <a:r>
              <a:rPr lang="en-US" dirty="0" err="1">
                <a:solidFill>
                  <a:srgbClr val="333333"/>
                </a:solidFill>
                <a:latin typeface="Helvetica" pitchFamily="2" charset="0"/>
              </a:rPr>
              <a:t>Russakovsky</a:t>
            </a:r>
            <a:r>
              <a:rPr lang="en-US" dirty="0">
                <a:solidFill>
                  <a:srgbClr val="333333"/>
                </a:solidFill>
                <a:latin typeface="Helvetica" pitchFamily="2" charset="0"/>
              </a:rPr>
              <a:t>, Jia Deng et al. (2015): ImageNet Large Scale Visual Recognition Challenge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5316-3913-244B-8506-4240AFE3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Dataset*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E637-7E8C-9547-96BA-A0C082B0C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More than 10M images with 400+ unique scene categories</a:t>
            </a:r>
          </a:p>
          <a:p>
            <a:pPr lvl="1"/>
            <a:r>
              <a:rPr lang="en-US" sz="2400" dirty="0"/>
              <a:t>5000 - 30,000 training images per class</a:t>
            </a:r>
          </a:p>
          <a:p>
            <a:pPr lvl="1"/>
            <a:r>
              <a:rPr lang="en-US" sz="2400" dirty="0"/>
              <a:t>Consistent with real-world frequencies of occurrence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6971" lvl="1" indent="0">
              <a:buNone/>
            </a:pPr>
            <a:endParaRPr lang="en-US" sz="20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B5099-CCD4-F443-9339-9A253FED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66" y="2784033"/>
            <a:ext cx="5385392" cy="2285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846C18-B3EC-594F-BDE2-990ECEF8AD19}"/>
              </a:ext>
            </a:extLst>
          </p:cNvPr>
          <p:cNvSpPr/>
          <p:nvPr/>
        </p:nvSpPr>
        <p:spPr>
          <a:xfrm>
            <a:off x="694208" y="5617345"/>
            <a:ext cx="76272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9">
              <a:defRPr/>
            </a:pPr>
            <a:r>
              <a:rPr lang="en-US" dirty="0"/>
              <a:t>* B. Zhou, et al. (2017): Places: A 10 Million Image Database for Scene Recognition</a:t>
            </a:r>
          </a:p>
        </p:txBody>
      </p:sp>
    </p:spTree>
    <p:extLst>
      <p:ext uri="{BB962C8B-B14F-4D97-AF65-F5344CB8AC3E}">
        <p14:creationId xmlns:p14="http://schemas.microsoft.com/office/powerpoint/2010/main" val="130755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8D6E-A9E8-8F49-997A-C11186DF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Images Dataset*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056E3-C541-854F-9EAD-CB7716CC4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57221" indent="-257221"/>
            <a:r>
              <a:rPr lang="en-US" sz="2800" dirty="0"/>
              <a:t>The largest existing dataset with object location annotations</a:t>
            </a:r>
          </a:p>
          <a:p>
            <a:pPr marL="693178" lvl="1" indent="-257221"/>
            <a:r>
              <a:rPr lang="en-US" sz="2400" dirty="0"/>
              <a:t>About 9M images with over 6000 categories</a:t>
            </a:r>
          </a:p>
          <a:p>
            <a:pPr marL="693178" lvl="1" indent="-257221"/>
            <a:r>
              <a:rPr lang="en-US" sz="2400" dirty="0"/>
              <a:t>16M bounding boxes for 600 object classes on 1.9M images</a:t>
            </a:r>
          </a:p>
          <a:p>
            <a:pPr marL="257221" indent="-257221"/>
            <a:endParaRPr lang="en-US" sz="3200" dirty="0"/>
          </a:p>
          <a:p>
            <a:pPr marL="257221" indent="-257221"/>
            <a:endParaRPr lang="en-US" sz="3200" dirty="0"/>
          </a:p>
          <a:p>
            <a:pPr marL="257221" indent="-257221"/>
            <a:endParaRPr lang="en-US" sz="3200" dirty="0"/>
          </a:p>
          <a:p>
            <a:pPr marL="257221" indent="-257221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19BC2-FC54-884D-B35F-DB7EE021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01" y="2868776"/>
            <a:ext cx="6359643" cy="2302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36956C-0A21-9247-9E89-FECDE380BA07}"/>
              </a:ext>
            </a:extLst>
          </p:cNvPr>
          <p:cNvSpPr/>
          <p:nvPr/>
        </p:nvSpPr>
        <p:spPr>
          <a:xfrm>
            <a:off x="694208" y="5644081"/>
            <a:ext cx="32624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4"/>
              </a:rPr>
              <a:t>https://github.com/openimages/dataset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50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33814</TotalTime>
  <Words>521</Words>
  <Application>Microsoft Macintosh PowerPoint</Application>
  <PresentationFormat>Custom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Helvetica</vt:lpstr>
      <vt:lpstr>Lucida Grande</vt:lpstr>
      <vt:lpstr>Wingdings</vt:lpstr>
      <vt:lpstr>inSTALLments Master Theme</vt:lpstr>
      <vt:lpstr>Computer Vision Datasets</vt:lpstr>
      <vt:lpstr>Computer Vision Dataset</vt:lpstr>
      <vt:lpstr>MNIST*</vt:lpstr>
      <vt:lpstr>Fashion–MNIST*</vt:lpstr>
      <vt:lpstr>CIFAR-10*</vt:lpstr>
      <vt:lpstr>ImageNet Dataset*</vt:lpstr>
      <vt:lpstr>ImageNet Competition - ILSVRC*</vt:lpstr>
      <vt:lpstr>Places Dataset* </vt:lpstr>
      <vt:lpstr>Open Images Dataset*</vt:lpstr>
      <vt:lpstr>A list of computer vision datasets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875</cp:revision>
  <cp:lastPrinted>2020-03-05T18:47:14Z</cp:lastPrinted>
  <dcterms:created xsi:type="dcterms:W3CDTF">2019-12-18T06:10:11Z</dcterms:created>
  <dcterms:modified xsi:type="dcterms:W3CDTF">2020-07-08T21:45:09Z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