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notesMasterIdLst>
    <p:notesMasterId r:id="rId12"/>
  </p:notesMasterIdLst>
  <p:handoutMasterIdLst>
    <p:handoutMasterId r:id="rId13"/>
  </p:handoutMasterIdLst>
  <p:sldIdLst>
    <p:sldId id="825" r:id="rId5"/>
    <p:sldId id="699" r:id="rId6"/>
    <p:sldId id="702" r:id="rId7"/>
    <p:sldId id="703" r:id="rId8"/>
    <p:sldId id="692" r:id="rId9"/>
    <p:sldId id="693" r:id="rId10"/>
    <p:sldId id="705" r:id="rId11"/>
  </p:sldIdLst>
  <p:sldSz cx="12188825" cy="6858000"/>
  <p:notesSz cx="7010400" cy="9296400"/>
  <p:custDataLst>
    <p:tags r:id="rId14"/>
  </p:custDataLst>
  <p:defaultTextStyle>
    <a:defPPr>
      <a:defRPr lang="en-US"/>
    </a:defPPr>
    <a:lvl1pPr marL="0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021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043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065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6087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0109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4131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81536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21755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896" userDrawn="1">
          <p15:clr>
            <a:srgbClr val="A4A3A4"/>
          </p15:clr>
        </p15:guide>
        <p15:guide id="2" orient="horz" pos="1549" userDrawn="1">
          <p15:clr>
            <a:srgbClr val="A4A3A4"/>
          </p15:clr>
        </p15:guide>
        <p15:guide id="3" orient="horz" pos="5139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pos="9088" userDrawn="1">
          <p15:clr>
            <a:srgbClr val="A4A3A4"/>
          </p15:clr>
        </p15:guide>
        <p15:guide id="6" pos="5294" userDrawn="1">
          <p15:clr>
            <a:srgbClr val="A4A3A4"/>
          </p15:clr>
        </p15:guide>
        <p15:guide id="7" orient="horz" pos="1056" userDrawn="1">
          <p15:clr>
            <a:srgbClr val="A4A3A4"/>
          </p15:clr>
        </p15:guide>
        <p15:guide id="8" orient="horz" pos="3504" userDrawn="1">
          <p15:clr>
            <a:srgbClr val="A4A3A4"/>
          </p15:clr>
        </p15:guide>
        <p15:guide id="9" pos="3839" userDrawn="1">
          <p15:clr>
            <a:srgbClr val="A4A3A4"/>
          </p15:clr>
        </p15:guide>
        <p15:guide id="10" pos="432" userDrawn="1">
          <p15:clr>
            <a:srgbClr val="A4A3A4"/>
          </p15:clr>
        </p15:guide>
        <p15:guide id="11" pos="7126" userDrawn="1">
          <p15:clr>
            <a:srgbClr val="A4A3A4"/>
          </p15:clr>
        </p15:guide>
        <p15:guide id="12" pos="4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Kearney" initials="AK" lastIdx="17" clrIdx="0"/>
  <p:cmAuthor id="1" name="Nolan Sundrud" initials="NS" lastIdx="1" clrIdx="1"/>
  <p:cmAuthor id="2" name="Maurer, Samantha" initials="MS" lastIdx="7" clrIdx="2"/>
  <p:cmAuthor id="3" name="Rele, Gaurav" initials="RG" lastIdx="1" clrIdx="3">
    <p:extLst>
      <p:ext uri="{19B8F6BF-5375-455C-9EA6-DF929625EA0E}">
        <p15:presenceInfo xmlns:p15="http://schemas.microsoft.com/office/powerpoint/2012/main" userId="S-1-5-21-1407069837-2091007605-538272213-25862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C3"/>
    <a:srgbClr val="FF9900"/>
    <a:srgbClr val="FE9900"/>
    <a:srgbClr val="FF7A00"/>
    <a:srgbClr val="383D3B"/>
    <a:srgbClr val="00ADAB"/>
    <a:srgbClr val="FFB03B"/>
    <a:srgbClr val="FFA725"/>
    <a:srgbClr val="F89921"/>
    <a:srgbClr val="006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3" autoAdjust="0"/>
    <p:restoredTop sz="74886" autoAdjust="0"/>
  </p:normalViewPr>
  <p:slideViewPr>
    <p:cSldViewPr snapToGrid="0">
      <p:cViewPr varScale="1">
        <p:scale>
          <a:sx n="79" d="100"/>
          <a:sy n="79" d="100"/>
        </p:scale>
        <p:origin x="1352" y="192"/>
      </p:cViewPr>
      <p:guideLst>
        <p:guide pos="4896"/>
        <p:guide orient="horz" pos="1549"/>
        <p:guide orient="horz" pos="5139"/>
        <p:guide pos="551"/>
        <p:guide pos="9088"/>
        <p:guide pos="5294"/>
        <p:guide orient="horz" pos="1056"/>
        <p:guide orient="horz" pos="3504"/>
        <p:guide pos="3839"/>
        <p:guide pos="432"/>
        <p:guide pos="7126"/>
        <p:guide pos="4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840"/>
    </p:cViewPr>
  </p:sorter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A5FC-BD41-1443-B940-79FBBB705431}" type="datetimeFigureOut">
              <a:rPr lang="en-US" smtClean="0">
                <a:latin typeface="Amazon Ember"/>
              </a:rPr>
              <a:t>7/8/20</a:t>
            </a:fld>
            <a:endParaRPr lang="en-US" dirty="0">
              <a:latin typeface="Amazon Emb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E446-62A2-A34E-999E-1639EE058FD1}" type="slidenum">
              <a:rPr lang="en-US" smtClean="0">
                <a:latin typeface="Amazon Ember"/>
              </a:rPr>
              <a:t>‹#›</a:t>
            </a:fld>
            <a:endParaRPr lang="en-US" dirty="0">
              <a:latin typeface="Amazon Ember"/>
            </a:endParaRPr>
          </a:p>
        </p:txBody>
      </p:sp>
    </p:spTree>
    <p:extLst>
      <p:ext uri="{BB962C8B-B14F-4D97-AF65-F5344CB8AC3E}">
        <p14:creationId xmlns:p14="http://schemas.microsoft.com/office/powerpoint/2010/main" val="2634542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mazon Ember"/>
              </a:defRPr>
            </a:lvl1pPr>
          </a:lstStyle>
          <a:p>
            <a:fld id="{631F7D34-E617-4D67-ADB9-F7300D1D14C6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mazon Ember"/>
              </a:defRPr>
            </a:lvl1pPr>
          </a:lstStyle>
          <a:p>
            <a:fld id="{525B7AE5-8B6B-45BB-BCE2-0D5FF01E0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3pPr>
    <a:lvl4pPr marL="137156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4pPr>
    <a:lvl5pPr marL="182875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5pPr>
    <a:lvl6pPr marL="228594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0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22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61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77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1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8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fillment Logo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174EA-4502-4546-ACDC-DD5E59803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82" y="412869"/>
            <a:ext cx="6055663" cy="60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AA3866-048A-2449-A57B-65D003A49DEA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5821D-B101-734B-AC8D-F8621F65E92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F5D8A-7030-AC4F-A6C5-1532EA8C8DE9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5FAC4-9305-7A4F-9A9C-9919328FDB9D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0D95C-731A-F641-AD3A-CB54B6ACA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d Slide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99BB8AB-0443-634D-ACBD-74F470C64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27" y="2585198"/>
            <a:ext cx="3833375" cy="383337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5181603" y="399863"/>
            <a:ext cx="5884334" cy="2185334"/>
          </a:xfrm>
          <a:prstGeom prst="rect">
            <a:avLst/>
          </a:prstGeom>
        </p:spPr>
        <p:txBody>
          <a:bodyPr vert="horz" anchor="ctr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9FC9B-EF99-8D41-87D2-F5E139C0AB0F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E2501-7AD4-A146-AF74-F02167CF5568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16656-6525-8642-AA82-CA530EB46E91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CD983-4326-1640-B018-27034187E01B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61553B-A03D-A54C-A926-1F920E5F2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  <p:sp>
        <p:nvSpPr>
          <p:cNvPr id="35" name="Speech Bubble: Rectangle 26">
            <a:extLst>
              <a:ext uri="{FF2B5EF4-FFF2-40B4-BE49-F238E27FC236}">
                <a16:creationId xmlns:a16="http://schemas.microsoft.com/office/drawing/2014/main" id="{63383F62-FBD0-4C4B-87C7-74D34571B4AE}"/>
              </a:ext>
            </a:extLst>
          </p:cNvPr>
          <p:cNvSpPr/>
          <p:nvPr userDrawn="1"/>
        </p:nvSpPr>
        <p:spPr>
          <a:xfrm rot="5400000" flipV="1">
            <a:off x="7031103" y="-1449637"/>
            <a:ext cx="2185332" cy="588433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652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49793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_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dirty="0"/>
              <a:t>Click to insert a full page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241129" y="2"/>
            <a:ext cx="3683106" cy="4670425"/>
          </a:xfrm>
          <a:prstGeom prst="rect">
            <a:avLst/>
          </a:prstGeom>
          <a:solidFill>
            <a:srgbClr val="0090C3"/>
          </a:solidFill>
        </p:spPr>
        <p:txBody>
          <a:bodyPr vert="horz" lIns="274320" rIns="27432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1pPr>
            <a:lvl2pPr marL="456971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2pPr>
            <a:lvl3pPr marL="913942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3pPr>
            <a:lvl4pPr marL="137091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4pPr>
            <a:lvl5pPr marL="182788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2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4" y="0"/>
            <a:ext cx="12188825" cy="6858000"/>
          </a:xfrm>
          <a:prstGeom prst="rect">
            <a:avLst/>
          </a:prstGeom>
        </p:spPr>
        <p:txBody>
          <a:bodyPr vert="horz" lIns="45681" tIns="22840" rIns="45681" bIns="22840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307895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tx1">
                    <a:lumMod val="20000"/>
                    <a:lumOff val="8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132333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383D3B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229020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 Future Divider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I am the Triton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73B51-7533-9040-AF33-60330B1F4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32" y="4317953"/>
            <a:ext cx="1741812" cy="17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2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40CE5-69AF-5145-B23B-F902C53EEF99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10867927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55274"/>
            <a:ext cx="10869635" cy="45996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800"/>
              </a:spcBef>
              <a:buFontTx/>
              <a:buNone/>
              <a:defRPr b="0" i="0" baseline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6971" indent="0">
              <a:spcBef>
                <a:spcPts val="800"/>
              </a:spcBef>
              <a:buFontTx/>
              <a:buNone/>
              <a:defRPr/>
            </a:lvl2pPr>
            <a:lvl3pPr marL="913942" indent="0">
              <a:spcBef>
                <a:spcPts val="800"/>
              </a:spcBef>
              <a:buFontTx/>
              <a:buNone/>
              <a:defRPr/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without bullets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8B1E5-A810-2046-B2A9-489F9DED7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5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95914" y="295897"/>
            <a:ext cx="10894666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10105"/>
            <a:ext cx="10883004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29C28-F0B7-564E-B2DF-EF91007C751C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2E37C0-ABB0-CD4C-8AC5-54B941C6761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4D9EB-6F3A-4D40-9DDC-2257AB2FC76A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4D9A4E-4F60-5E40-A5FF-13E5C6E452D8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38EDC-D6AA-AA49-9FC9-3A9A3CABC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353515" y="2"/>
            <a:ext cx="4835311" cy="61566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2848" y="1310105"/>
            <a:ext cx="6517060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AAA5B-57C7-AB4E-B4E2-7F8D01BFA210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EF010-B241-5046-BF9B-7BB36BB61C61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10552-7870-F242-A30E-453F51FF24C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047EF4-2632-F446-BD46-9BE40FB25A51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2746B-50BE-1C46-B466-7C7FF0D1E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4"/>
            <a:ext cx="4762500" cy="303388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426325" y="3118556"/>
            <a:ext cx="4762500" cy="297134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10105"/>
            <a:ext cx="6518768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47A5A8-053E-9D43-83FE-B6F1C9697EAB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04DA8-C702-ED46-AD2B-E10449F87330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6D3649-3EEF-7B4E-9110-93C91DE6EA2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AE7E6E-25CA-CB43-AF7C-A9DB623026E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EB343A-D7A1-2945-A1E5-302F77F71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box Call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6614"/>
            <a:ext cx="4762500" cy="61505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7145" y="1199448"/>
            <a:ext cx="4219344" cy="4346223"/>
          </a:xfrm>
          <a:prstGeom prst="rect">
            <a:avLst/>
          </a:prstGeom>
        </p:spPr>
        <p:txBody>
          <a:bodyPr vert="horz" anchor="t"/>
          <a:lstStyle>
            <a:lvl1pPr defTabSz="456812">
              <a:lnSpc>
                <a:spcPct val="90000"/>
              </a:lnSpc>
              <a:spcAft>
                <a:spcPts val="600"/>
              </a:spcAft>
              <a:defRPr sz="4000" baseline="0">
                <a:latin typeface="+mj-lt"/>
                <a:cs typeface="Amazon Ember Medium"/>
              </a:defRPr>
            </a:lvl1pPr>
          </a:lstStyle>
          <a:p>
            <a:pPr defTabSz="456949">
              <a:spcAft>
                <a:spcPts val="600"/>
              </a:spcAft>
            </a:pPr>
            <a: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  <a:t>Fun Call Out </a:t>
            </a:r>
            <a:b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</a:br>
            <a: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  <a:t>with a quote etc.</a:t>
            </a:r>
            <a:b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</a:br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30" name="Speech Bubble: Rectangle 26"/>
          <p:cNvSpPr/>
          <p:nvPr userDrawn="1"/>
        </p:nvSpPr>
        <p:spPr>
          <a:xfrm>
            <a:off x="863526" y="897471"/>
            <a:ext cx="4700425" cy="480785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5671C0-372A-B249-9808-470F5F2EC0B7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C18031-7438-9F4D-B5BF-DD8E29D5F2F6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88C935-B5E6-564A-8B97-74FC3D6F9FDE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9CAD6F-39A0-E14F-88EC-47562C4AE87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09F46A8-45DA-084B-A2D4-4DE9BF14E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/>
          <p:cNvGrpSpPr/>
          <p:nvPr userDrawn="1"/>
        </p:nvGrpSpPr>
        <p:grpSpPr>
          <a:xfrm>
            <a:off x="358497" y="311726"/>
            <a:ext cx="11471835" cy="6234546"/>
            <a:chOff x="457200" y="457197"/>
            <a:chExt cx="14630400" cy="9144001"/>
          </a:xfrm>
        </p:grpSpPr>
        <p:sp>
          <p:nvSpPr>
            <p:cNvPr id="3" name="Rectangle 2"/>
            <p:cNvSpPr/>
            <p:nvPr userDrawn="1"/>
          </p:nvSpPr>
          <p:spPr>
            <a:xfrm rot="5400000">
              <a:off x="3200400" y="-2286003"/>
              <a:ext cx="9144000" cy="146304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4" name="Rectangle 3"/>
            <p:cNvSpPr/>
            <p:nvPr userDrawn="1"/>
          </p:nvSpPr>
          <p:spPr>
            <a:xfrm rot="5400000">
              <a:off x="-17830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5" name="Rectangle 4"/>
            <p:cNvSpPr/>
            <p:nvPr userDrawn="1"/>
          </p:nvSpPr>
          <p:spPr>
            <a:xfrm rot="5400000">
              <a:off x="3187731" y="2697477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6" name="Rectangle 5"/>
            <p:cNvSpPr/>
            <p:nvPr userDrawn="1"/>
          </p:nvSpPr>
          <p:spPr>
            <a:xfrm rot="5400000">
              <a:off x="81838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</p:spTree>
    <p:extLst>
      <p:ext uri="{BB962C8B-B14F-4D97-AF65-F5344CB8AC3E}">
        <p14:creationId xmlns:p14="http://schemas.microsoft.com/office/powerpoint/2010/main" val="148589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800" r:id="rId3"/>
    <p:sldLayoutId id="214748376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801" r:id="rId13"/>
    <p:sldLayoutId id="2147483798" r:id="rId14"/>
  </p:sldLayoutIdLst>
  <p:txStyles>
    <p:titleStyle>
      <a:lvl1pPr algn="l" defTabSz="997999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500" indent="-249500" algn="l" defTabSz="997999" rtl="0" eaLnBrk="1" latinLnBrk="0" hangingPunct="1">
        <a:lnSpc>
          <a:spcPct val="90000"/>
        </a:lnSpc>
        <a:spcBef>
          <a:spcPts val="1092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8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498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6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98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99D2-973B-E140-A9FC-64D6362F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Box</a:t>
            </a:r>
          </a:p>
        </p:txBody>
      </p:sp>
    </p:spTree>
    <p:extLst>
      <p:ext uri="{BB962C8B-B14F-4D97-AF65-F5344CB8AC3E}">
        <p14:creationId xmlns:p14="http://schemas.microsoft.com/office/powerpoint/2010/main" val="37495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F86A9-19E0-3943-877E-7C510D15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Box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C41F4-5433-CF45-8335-FCDE4270D772}"/>
              </a:ext>
            </a:extLst>
          </p:cNvPr>
          <p:cNvSpPr txBox="1"/>
          <p:nvPr/>
        </p:nvSpPr>
        <p:spPr>
          <a:xfrm>
            <a:off x="6393968" y="1582340"/>
            <a:ext cx="48865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To detect object/target locations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Determined by 2 </a:t>
            </a:r>
            <a:r>
              <a:rPr lang="en-US" sz="2800" dirty="0">
                <a:solidFill>
                  <a:schemeClr val="accent3"/>
                </a:solidFill>
              </a:rPr>
              <a:t>(</a:t>
            </a:r>
            <a:r>
              <a:rPr lang="en-US" sz="2800" i="1" dirty="0">
                <a:solidFill>
                  <a:schemeClr val="accent3"/>
                </a:solidFill>
              </a:rPr>
              <a:t>x, y</a:t>
            </a:r>
            <a:r>
              <a:rPr lang="en-US" sz="2800" dirty="0">
                <a:solidFill>
                  <a:schemeClr val="accent3"/>
                </a:solidFill>
              </a:rPr>
              <a:t>) axis coordinates </a:t>
            </a:r>
            <a:endParaRPr lang="en-US" sz="2800" dirty="0"/>
          </a:p>
          <a:p>
            <a:pPr marL="797419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upper-left corner </a:t>
            </a:r>
          </a:p>
          <a:p>
            <a:pPr marL="797419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lower-right corner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EC5A03-BEDD-2C46-B724-04C3E054B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53" y="1737360"/>
            <a:ext cx="4511040" cy="33832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B8E8EBB-B992-4A49-A139-BDC99505F09B}"/>
              </a:ext>
            </a:extLst>
          </p:cNvPr>
          <p:cNvSpPr/>
          <p:nvPr/>
        </p:nvSpPr>
        <p:spPr>
          <a:xfrm>
            <a:off x="1706137" y="2955073"/>
            <a:ext cx="1416204" cy="2040673"/>
          </a:xfrm>
          <a:prstGeom prst="rect">
            <a:avLst/>
          </a:prstGeom>
          <a:noFill/>
          <a:ln w="25400">
            <a:solidFill>
              <a:srgbClr val="004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4CB6C30-1E00-4E44-AA6A-A2DC2222AF39}"/>
              </a:ext>
            </a:extLst>
          </p:cNvPr>
          <p:cNvSpPr/>
          <p:nvPr/>
        </p:nvSpPr>
        <p:spPr>
          <a:xfrm>
            <a:off x="2945695" y="2789388"/>
            <a:ext cx="353291" cy="33136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BF39E3-43A5-F643-946F-1576ABAE3D22}"/>
              </a:ext>
            </a:extLst>
          </p:cNvPr>
          <p:cNvSpPr/>
          <p:nvPr/>
        </p:nvSpPr>
        <p:spPr>
          <a:xfrm>
            <a:off x="1529491" y="4781662"/>
            <a:ext cx="353291" cy="33136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F86A9-19E0-3943-877E-7C510D15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Box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C50ACB-DEED-4045-AEDB-ECA08E069CAF}"/>
              </a:ext>
            </a:extLst>
          </p:cNvPr>
          <p:cNvGrpSpPr/>
          <p:nvPr/>
        </p:nvGrpSpPr>
        <p:grpSpPr>
          <a:xfrm>
            <a:off x="6217177" y="3872186"/>
            <a:ext cx="3554219" cy="1079824"/>
            <a:chOff x="7197944" y="1283369"/>
            <a:chExt cx="2507529" cy="10798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3E9512F-FFEF-E944-AFB8-47CD2F34FFE0}"/>
                </a:ext>
              </a:extLst>
            </p:cNvPr>
            <p:cNvSpPr/>
            <p:nvPr/>
          </p:nvSpPr>
          <p:spPr>
            <a:xfrm>
              <a:off x="7197944" y="1396260"/>
              <a:ext cx="218485" cy="307794"/>
            </a:xfrm>
            <a:prstGeom prst="rect">
              <a:avLst/>
            </a:prstGeom>
            <a:noFill/>
            <a:ln w="41275">
              <a:solidFill>
                <a:srgbClr val="004A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BA96A8-E3B5-E742-8EB2-A200BACEEF68}"/>
                </a:ext>
              </a:extLst>
            </p:cNvPr>
            <p:cNvSpPr txBox="1"/>
            <p:nvPr/>
          </p:nvSpPr>
          <p:spPr>
            <a:xfrm>
              <a:off x="7485860" y="1283369"/>
              <a:ext cx="21875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Ground-truth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56B9BE-E470-984A-9B4F-7F633FDD02D6}"/>
                </a:ext>
              </a:extLst>
            </p:cNvPr>
            <p:cNvSpPr/>
            <p:nvPr/>
          </p:nvSpPr>
          <p:spPr>
            <a:xfrm>
              <a:off x="7203788" y="1978464"/>
              <a:ext cx="212640" cy="307794"/>
            </a:xfrm>
            <a:prstGeom prst="rect">
              <a:avLst/>
            </a:prstGeom>
            <a:noFill/>
            <a:ln w="412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7F6CAD-DE8C-7C47-ADDD-3867E7A1BC63}"/>
                </a:ext>
              </a:extLst>
            </p:cNvPr>
            <p:cNvSpPr txBox="1"/>
            <p:nvPr/>
          </p:nvSpPr>
          <p:spPr>
            <a:xfrm>
              <a:off x="7517944" y="1901528"/>
              <a:ext cx="21875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Prediction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1D4CC4F-587A-B84F-87DC-7812F9DD4C3D}"/>
              </a:ext>
            </a:extLst>
          </p:cNvPr>
          <p:cNvSpPr txBox="1"/>
          <p:nvPr/>
        </p:nvSpPr>
        <p:spPr>
          <a:xfrm>
            <a:off x="6094412" y="1737360"/>
            <a:ext cx="5620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/>
              <a:t>How do we determine whether these are good detections?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4CF9E8A-6F8D-134C-9B9C-F5469CE8D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53" y="1737360"/>
            <a:ext cx="4511040" cy="338328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6E596A6-BB58-A140-9E7C-27AB601A0C52}"/>
              </a:ext>
            </a:extLst>
          </p:cNvPr>
          <p:cNvSpPr/>
          <p:nvPr/>
        </p:nvSpPr>
        <p:spPr>
          <a:xfrm>
            <a:off x="1918297" y="3020786"/>
            <a:ext cx="1086160" cy="1883723"/>
          </a:xfrm>
          <a:prstGeom prst="rect">
            <a:avLst/>
          </a:prstGeom>
          <a:noFill/>
          <a:ln w="25400">
            <a:solidFill>
              <a:srgbClr val="004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C1409D-FD5A-2449-945C-18B5C7A68FA0}"/>
              </a:ext>
            </a:extLst>
          </p:cNvPr>
          <p:cNvSpPr/>
          <p:nvPr/>
        </p:nvSpPr>
        <p:spPr>
          <a:xfrm>
            <a:off x="1998369" y="2773661"/>
            <a:ext cx="1416204" cy="20263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9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F86A9-19E0-3943-877E-7C510D15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 over Union (</a:t>
            </a:r>
            <a:r>
              <a:rPr lang="en-US" dirty="0" err="1"/>
              <a:t>IoU</a:t>
            </a:r>
            <a:r>
              <a:rPr lang="en-US" dirty="0"/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26BCD7-7029-4742-9F5B-F92D1CFCD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472" y="2491955"/>
            <a:ext cx="3059208" cy="1968162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49A6454-EE45-4D4D-B06B-9316315D6E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7890" y="1283369"/>
            <a:ext cx="4420232" cy="459962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i="1" dirty="0"/>
              <a:t>Intersection over Union </a:t>
            </a:r>
            <a:r>
              <a:rPr lang="en-US" sz="2800" b="1" dirty="0"/>
              <a:t>(</a:t>
            </a:r>
            <a:r>
              <a:rPr lang="en-US" sz="2800" b="1" i="1" dirty="0" err="1"/>
              <a:t>IoU</a:t>
            </a:r>
            <a:r>
              <a:rPr lang="en-US" sz="2800" b="1" dirty="0"/>
              <a:t>)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640A0BF-CC08-9344-80FA-50CB74B6CD82}"/>
              </a:ext>
            </a:extLst>
          </p:cNvPr>
          <p:cNvCxnSpPr>
            <a:cxnSpLocks/>
          </p:cNvCxnSpPr>
          <p:nvPr/>
        </p:nvCxnSpPr>
        <p:spPr>
          <a:xfrm>
            <a:off x="7722432" y="5115036"/>
            <a:ext cx="1938337" cy="371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64AD677-E530-554D-AAE9-39D0B2B8DE42}"/>
              </a:ext>
            </a:extLst>
          </p:cNvPr>
          <p:cNvSpPr txBox="1"/>
          <p:nvPr/>
        </p:nvSpPr>
        <p:spPr>
          <a:xfrm>
            <a:off x="7814343" y="4688370"/>
            <a:ext cx="1938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Area of overlap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1FB27C-089A-6A4A-A52D-4169152AC0FF}"/>
              </a:ext>
            </a:extLst>
          </p:cNvPr>
          <p:cNvSpPr txBox="1"/>
          <p:nvPr/>
        </p:nvSpPr>
        <p:spPr>
          <a:xfrm>
            <a:off x="7816782" y="5268593"/>
            <a:ext cx="1749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Area of union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11EC94-07C8-AB43-B2C8-4CD7D4951708}"/>
              </a:ext>
            </a:extLst>
          </p:cNvPr>
          <p:cNvSpPr txBox="1"/>
          <p:nvPr/>
        </p:nvSpPr>
        <p:spPr>
          <a:xfrm>
            <a:off x="6759115" y="4941930"/>
            <a:ext cx="109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3"/>
                </a:solidFill>
              </a:rPr>
              <a:t>IoU</a:t>
            </a:r>
            <a:r>
              <a:rPr lang="en-US" sz="2000" dirty="0"/>
              <a:t>  =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FD32D8D-D20C-3646-B0D9-C9EA04C4D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53" y="1737360"/>
            <a:ext cx="4511040" cy="33832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D8543D-CF29-504A-9622-BE3497C6F37B}"/>
              </a:ext>
            </a:extLst>
          </p:cNvPr>
          <p:cNvSpPr/>
          <p:nvPr/>
        </p:nvSpPr>
        <p:spPr>
          <a:xfrm>
            <a:off x="1918297" y="3020786"/>
            <a:ext cx="1086160" cy="1883723"/>
          </a:xfrm>
          <a:prstGeom prst="rect">
            <a:avLst/>
          </a:prstGeom>
          <a:noFill/>
          <a:ln w="25400">
            <a:solidFill>
              <a:srgbClr val="004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2DFF02-452E-2F4D-A14D-EA0158AA753B}"/>
              </a:ext>
            </a:extLst>
          </p:cNvPr>
          <p:cNvSpPr/>
          <p:nvPr/>
        </p:nvSpPr>
        <p:spPr>
          <a:xfrm>
            <a:off x="1998369" y="2773661"/>
            <a:ext cx="1416204" cy="20263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3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EC1B0-75CB-044C-B933-BA5307FC2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 over Union (</a:t>
            </a:r>
            <a:r>
              <a:rPr lang="en-US" dirty="0" err="1"/>
              <a:t>IoU</a:t>
            </a:r>
            <a:r>
              <a:rPr lang="en-US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C697B-C06B-0F4F-B705-51A309411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914" y="1358759"/>
            <a:ext cx="10894666" cy="459962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Intersection over Union (</a:t>
            </a:r>
            <a:r>
              <a:rPr lang="en-US" sz="2800" b="1" dirty="0" err="1"/>
              <a:t>IoU</a:t>
            </a:r>
            <a:r>
              <a:rPr lang="en-US" sz="2800" b="1" dirty="0"/>
              <a:t>): </a:t>
            </a:r>
            <a:r>
              <a:rPr lang="en-US" sz="2800" dirty="0"/>
              <a:t>Goodness of the proposed object box 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1B938C-CF6B-7048-AF86-5382C91568D8}"/>
              </a:ext>
            </a:extLst>
          </p:cNvPr>
          <p:cNvSpPr/>
          <p:nvPr/>
        </p:nvSpPr>
        <p:spPr>
          <a:xfrm>
            <a:off x="2720493" y="2971001"/>
            <a:ext cx="1086236" cy="1097280"/>
          </a:xfrm>
          <a:prstGeom prst="rect">
            <a:avLst/>
          </a:prstGeom>
          <a:noFill/>
          <a:ln w="41275">
            <a:solidFill>
              <a:srgbClr val="004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BF4CE1-1C3F-B74E-B6F0-D9B4CDAFB444}"/>
              </a:ext>
            </a:extLst>
          </p:cNvPr>
          <p:cNvSpPr/>
          <p:nvPr/>
        </p:nvSpPr>
        <p:spPr>
          <a:xfrm>
            <a:off x="2792892" y="3007994"/>
            <a:ext cx="1572768" cy="1600200"/>
          </a:xfrm>
          <a:prstGeom prst="rect">
            <a:avLst/>
          </a:prstGeom>
          <a:noFill/>
          <a:ln w="412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8A433F-4904-ED41-A7CA-61C84402F8EA}"/>
              </a:ext>
            </a:extLst>
          </p:cNvPr>
          <p:cNvSpPr/>
          <p:nvPr/>
        </p:nvSpPr>
        <p:spPr>
          <a:xfrm>
            <a:off x="5652003" y="3041508"/>
            <a:ext cx="1097280" cy="1097280"/>
          </a:xfrm>
          <a:prstGeom prst="rect">
            <a:avLst/>
          </a:prstGeom>
          <a:noFill/>
          <a:ln w="41275">
            <a:solidFill>
              <a:srgbClr val="004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7EA714-A696-184C-B384-3845B2BEE4C1}"/>
              </a:ext>
            </a:extLst>
          </p:cNvPr>
          <p:cNvSpPr/>
          <p:nvPr/>
        </p:nvSpPr>
        <p:spPr>
          <a:xfrm>
            <a:off x="5691616" y="3051931"/>
            <a:ext cx="1097280" cy="1097280"/>
          </a:xfrm>
          <a:prstGeom prst="rect">
            <a:avLst/>
          </a:prstGeom>
          <a:noFill/>
          <a:ln w="412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6F6A0D-2013-5244-A960-1EEE50BC1389}"/>
              </a:ext>
            </a:extLst>
          </p:cNvPr>
          <p:cNvSpPr txBox="1"/>
          <p:nvPr/>
        </p:nvSpPr>
        <p:spPr>
          <a:xfrm>
            <a:off x="2615011" y="2364591"/>
            <a:ext cx="1529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IoU</a:t>
            </a:r>
            <a:r>
              <a:rPr lang="en-US" sz="2000" dirty="0"/>
              <a:t>: 0.4034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2C4A3C-7AAA-F44E-97D9-27A9FB2A6114}"/>
              </a:ext>
            </a:extLst>
          </p:cNvPr>
          <p:cNvSpPr txBox="1"/>
          <p:nvPr/>
        </p:nvSpPr>
        <p:spPr>
          <a:xfrm>
            <a:off x="5475296" y="2364591"/>
            <a:ext cx="1529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IoU</a:t>
            </a:r>
            <a:r>
              <a:rPr lang="en-US" sz="2000" dirty="0"/>
              <a:t>: 0.9264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B779B4-2CDF-CF40-8284-D7F60F7E1C14}"/>
              </a:ext>
            </a:extLst>
          </p:cNvPr>
          <p:cNvSpPr txBox="1"/>
          <p:nvPr/>
        </p:nvSpPr>
        <p:spPr>
          <a:xfrm>
            <a:off x="3127474" y="4755654"/>
            <a:ext cx="76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B544A3-E22C-C84A-A55F-8001A86162B1}"/>
              </a:ext>
            </a:extLst>
          </p:cNvPr>
          <p:cNvSpPr txBox="1"/>
          <p:nvPr/>
        </p:nvSpPr>
        <p:spPr>
          <a:xfrm>
            <a:off x="5771767" y="4755654"/>
            <a:ext cx="1163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GREAT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5570FEE-2DA7-A540-9B14-D8CF5DF8B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764" y="3605388"/>
            <a:ext cx="3059208" cy="196816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3FCB238-B0A4-7646-9CC2-68A428F94D82}"/>
              </a:ext>
            </a:extLst>
          </p:cNvPr>
          <p:cNvGrpSpPr>
            <a:grpSpLocks noChangeAspect="1"/>
          </p:cNvGrpSpPr>
          <p:nvPr/>
        </p:nvGrpSpPr>
        <p:grpSpPr>
          <a:xfrm>
            <a:off x="8357189" y="2364591"/>
            <a:ext cx="2407783" cy="731520"/>
            <a:chOff x="7197944" y="1206674"/>
            <a:chExt cx="2507529" cy="107982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650362-AD13-D142-8871-40FA0674B4A6}"/>
                </a:ext>
              </a:extLst>
            </p:cNvPr>
            <p:cNvSpPr/>
            <p:nvPr/>
          </p:nvSpPr>
          <p:spPr>
            <a:xfrm>
              <a:off x="7197944" y="1396260"/>
              <a:ext cx="218485" cy="307794"/>
            </a:xfrm>
            <a:prstGeom prst="rect">
              <a:avLst/>
            </a:prstGeom>
            <a:noFill/>
            <a:ln w="41275">
              <a:solidFill>
                <a:srgbClr val="004A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A38EF7A-A050-B342-88E6-AAFAD01DD962}"/>
                </a:ext>
              </a:extLst>
            </p:cNvPr>
            <p:cNvSpPr txBox="1"/>
            <p:nvPr/>
          </p:nvSpPr>
          <p:spPr>
            <a:xfrm>
              <a:off x="7485860" y="1206674"/>
              <a:ext cx="218752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Ground-truth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D48F0D-2A21-1A4D-8DE6-3A95FB035D36}"/>
                </a:ext>
              </a:extLst>
            </p:cNvPr>
            <p:cNvSpPr/>
            <p:nvPr/>
          </p:nvSpPr>
          <p:spPr>
            <a:xfrm>
              <a:off x="7203788" y="1978464"/>
              <a:ext cx="212640" cy="307794"/>
            </a:xfrm>
            <a:prstGeom prst="rect">
              <a:avLst/>
            </a:prstGeom>
            <a:noFill/>
            <a:ln w="412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97D97C-EB6F-8D40-B766-BC809C2360AD}"/>
                </a:ext>
              </a:extLst>
            </p:cNvPr>
            <p:cNvSpPr txBox="1"/>
            <p:nvPr/>
          </p:nvSpPr>
          <p:spPr>
            <a:xfrm>
              <a:off x="7517944" y="1824835"/>
              <a:ext cx="218752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Prediction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529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52CF-AE67-4A4C-BF8C-65A534CD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Box Issues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38005-5F2D-2D4B-A006-6BC98CFAE7D4}"/>
              </a:ext>
            </a:extLst>
          </p:cNvPr>
          <p:cNvSpPr txBox="1"/>
          <p:nvPr/>
        </p:nvSpPr>
        <p:spPr>
          <a:xfrm>
            <a:off x="788313" y="1487747"/>
            <a:ext cx="4471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Various aspect ratios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4AFDE-3B78-B348-981D-A7908621A9B5}"/>
              </a:ext>
            </a:extLst>
          </p:cNvPr>
          <p:cNvSpPr txBox="1"/>
          <p:nvPr/>
        </p:nvSpPr>
        <p:spPr>
          <a:xfrm>
            <a:off x="6005507" y="1465226"/>
            <a:ext cx="2968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Occlusion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18AE44-1F0D-8248-AE7B-CEDFBC609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69" y="2479195"/>
            <a:ext cx="4187053" cy="2908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FCF785-4EFE-3541-80F6-33DD3E866204}"/>
              </a:ext>
            </a:extLst>
          </p:cNvPr>
          <p:cNvSpPr/>
          <p:nvPr/>
        </p:nvSpPr>
        <p:spPr>
          <a:xfrm>
            <a:off x="2044227" y="2661226"/>
            <a:ext cx="1602328" cy="61435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B1F3E1-67B5-2C4F-ACA7-5572EF23C7FA}"/>
              </a:ext>
            </a:extLst>
          </p:cNvPr>
          <p:cNvSpPr/>
          <p:nvPr/>
        </p:nvSpPr>
        <p:spPr>
          <a:xfrm>
            <a:off x="2394806" y="3398365"/>
            <a:ext cx="2285887" cy="163183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099AB7-A7A8-1642-9BBE-8DABEDBD3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113" y="2474441"/>
            <a:ext cx="2278554" cy="28790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FCD7CC5-27D4-4942-ACD9-A03989747AB6}"/>
              </a:ext>
            </a:extLst>
          </p:cNvPr>
          <p:cNvSpPr/>
          <p:nvPr/>
        </p:nvSpPr>
        <p:spPr>
          <a:xfrm>
            <a:off x="6636360" y="2733011"/>
            <a:ext cx="1143000" cy="228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120BF1-D010-E147-8013-FDADA63272C6}"/>
              </a:ext>
            </a:extLst>
          </p:cNvPr>
          <p:cNvSpPr txBox="1"/>
          <p:nvPr/>
        </p:nvSpPr>
        <p:spPr>
          <a:xfrm>
            <a:off x="9454602" y="1366445"/>
            <a:ext cx="23022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3"/>
                </a:solidFill>
              </a:rPr>
              <a:t>The solution: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3"/>
                </a:solidFill>
              </a:rPr>
              <a:t>Anchor Box</a:t>
            </a:r>
          </a:p>
        </p:txBody>
      </p:sp>
    </p:spTree>
    <p:extLst>
      <p:ext uri="{BB962C8B-B14F-4D97-AF65-F5344CB8AC3E}">
        <p14:creationId xmlns:p14="http://schemas.microsoft.com/office/powerpoint/2010/main" val="371372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4B5F-71B3-234D-9B96-2A3D744E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Anchor Box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CF10-72B1-AF4B-B9A7-5232C2D1D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266563"/>
            <a:ext cx="10883004" cy="45996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Anchor boxes: multiple bounding boxes with different sizes and aspect ratios while centering on each pixel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2F0D2BB-307B-7E44-A96B-39EAE319C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0017" y="2571508"/>
            <a:ext cx="4030900" cy="320224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6765D64-EC6C-C747-BEA3-7E370449F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6793" y="2571508"/>
            <a:ext cx="4030900" cy="31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heme/theme1.xml><?xml version="1.0" encoding="utf-8"?>
<a:theme xmlns:a="http://schemas.openxmlformats.org/drawingml/2006/main" name="inSTALLments Master Theme">
  <a:themeElements>
    <a:clrScheme name="MLE Colors">
      <a:dk1>
        <a:srgbClr val="303942"/>
      </a:dk1>
      <a:lt1>
        <a:srgbClr val="FFFFFF"/>
      </a:lt1>
      <a:dk2>
        <a:srgbClr val="EDECD7"/>
      </a:dk2>
      <a:lt2>
        <a:srgbClr val="FFFFFF"/>
      </a:lt2>
      <a:accent1>
        <a:srgbClr val="FF8E00"/>
      </a:accent1>
      <a:accent2>
        <a:srgbClr val="007BB6"/>
      </a:accent2>
      <a:accent3>
        <a:srgbClr val="45B645"/>
      </a:accent3>
      <a:accent4>
        <a:srgbClr val="00454F"/>
      </a:accent4>
      <a:accent5>
        <a:srgbClr val="CC0C39"/>
      </a:accent5>
      <a:accent6>
        <a:srgbClr val="373D3A"/>
      </a:accent6>
      <a:hlink>
        <a:srgbClr val="2772B6"/>
      </a:hlink>
      <a:folHlink>
        <a:srgbClr val="2772B6"/>
      </a:folHlink>
    </a:clrScheme>
    <a:fontScheme name="Amazon Ember">
      <a:majorFont>
        <a:latin typeface="Amazon Ember Medium"/>
        <a:ea typeface=""/>
        <a:cs typeface=""/>
      </a:majorFont>
      <a:minorFont>
        <a:latin typeface="Amazon Ember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spcAft>
            <a:spcPts val="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LU PPT Template" id="{F1CC81C5-47F6-954A-8B4E-0FBE345E68DC}" vid="{BAE62345-9DE1-DD4A-8A69-8922C10C5B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2EB08E7CB4B4E9BDA190747EEDB9B" ma:contentTypeVersion="13" ma:contentTypeDescription="Create a new document." ma:contentTypeScope="" ma:versionID="b9cdf10b8241b6ff40752503e932cc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813f5af53e2c249e003d8b954a7f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5B7B8F-47BF-40A7-BA64-71F059877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F0FDA2-BDE7-493B-BEE4-7205B3D7A07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1069FCE-E425-4A49-B8EC-B4CD92605C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35065</TotalTime>
  <Words>124</Words>
  <Application>Microsoft Macintosh PowerPoint</Application>
  <PresentationFormat>Custom</PresentationFormat>
  <Paragraphs>37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Amazon Ember</vt:lpstr>
      <vt:lpstr>Amazon Ember Display</vt:lpstr>
      <vt:lpstr>Amazon Ember Display Light</vt:lpstr>
      <vt:lpstr>Amazon Ember Light</vt:lpstr>
      <vt:lpstr>Amazon Ember Medium</vt:lpstr>
      <vt:lpstr>Arial</vt:lpstr>
      <vt:lpstr>Lucida Grande</vt:lpstr>
      <vt:lpstr>Wingdings</vt:lpstr>
      <vt:lpstr>inSTALLments Master Theme</vt:lpstr>
      <vt:lpstr>Bounding Box</vt:lpstr>
      <vt:lpstr>Bounding Box</vt:lpstr>
      <vt:lpstr>Bounding Box</vt:lpstr>
      <vt:lpstr>Intersection over Union (IoU)</vt:lpstr>
      <vt:lpstr>Intersection over Union (IoU)</vt:lpstr>
      <vt:lpstr>Bounding Box Issues</vt:lpstr>
      <vt:lpstr>Anchor Box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</dc:title>
  <dc:creator>Microsoft Office User</dc:creator>
  <cp:lastModifiedBy>Microsoft Office User</cp:lastModifiedBy>
  <cp:revision>883</cp:revision>
  <cp:lastPrinted>2020-03-05T18:47:14Z</cp:lastPrinted>
  <dcterms:created xsi:type="dcterms:W3CDTF">2019-12-18T06:10:11Z</dcterms:created>
  <dcterms:modified xsi:type="dcterms:W3CDTF">2020-07-08T22:08:47Z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BA4BF974-20C1-44DB-A727-DD5E5BD494DE</vt:lpwstr>
  </property>
  <property fmtid="{D5CDD505-2E9C-101B-9397-08002B2CF9AE}" pid="3" name="ArticulatePath">
    <vt:lpwstr>Amazon inSTALLments Landscape 17x11_11-15-16</vt:lpwstr>
  </property>
  <property fmtid="{D5CDD505-2E9C-101B-9397-08002B2CF9AE}" pid="4" name="ContentTypeId">
    <vt:lpwstr>0x01010010C2EB08E7CB4B4E9BDA190747EEDB9B</vt:lpwstr>
  </property>
</Properties>
</file>