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22"/>
  </p:notesMasterIdLst>
  <p:handoutMasterIdLst>
    <p:handoutMasterId r:id="rId23"/>
  </p:handoutMasterIdLst>
  <p:sldIdLst>
    <p:sldId id="825" r:id="rId5"/>
    <p:sldId id="707" r:id="rId6"/>
    <p:sldId id="740" r:id="rId7"/>
    <p:sldId id="826" r:id="rId8"/>
    <p:sldId id="827" r:id="rId9"/>
    <p:sldId id="828" r:id="rId10"/>
    <p:sldId id="830" r:id="rId11"/>
    <p:sldId id="831" r:id="rId12"/>
    <p:sldId id="832" r:id="rId13"/>
    <p:sldId id="833" r:id="rId14"/>
    <p:sldId id="834" r:id="rId15"/>
    <p:sldId id="758" r:id="rId16"/>
    <p:sldId id="743" r:id="rId17"/>
    <p:sldId id="744" r:id="rId18"/>
    <p:sldId id="694" r:id="rId19"/>
    <p:sldId id="695" r:id="rId20"/>
    <p:sldId id="708" r:id="rId21"/>
  </p:sldIdLst>
  <p:sldSz cx="12188825" cy="6858000"/>
  <p:notesSz cx="7010400" cy="9296400"/>
  <p:custDataLst>
    <p:tags r:id="rId24"/>
  </p:custDataLst>
  <p:defaultTextStyle>
    <a:defPPr>
      <a:defRPr lang="en-US"/>
    </a:defPPr>
    <a:lvl1pPr marL="0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021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043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065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087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109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4131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81536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21755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896" userDrawn="1">
          <p15:clr>
            <a:srgbClr val="A4A3A4"/>
          </p15:clr>
        </p15:guide>
        <p15:guide id="2" orient="horz" pos="1549" userDrawn="1">
          <p15:clr>
            <a:srgbClr val="A4A3A4"/>
          </p15:clr>
        </p15:guide>
        <p15:guide id="3" orient="horz" pos="5139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9088" userDrawn="1">
          <p15:clr>
            <a:srgbClr val="A4A3A4"/>
          </p15:clr>
        </p15:guide>
        <p15:guide id="6" pos="5294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8" orient="horz" pos="3504" userDrawn="1">
          <p15:clr>
            <a:srgbClr val="A4A3A4"/>
          </p15:clr>
        </p15:guide>
        <p15:guide id="9" pos="3839" userDrawn="1">
          <p15:clr>
            <a:srgbClr val="A4A3A4"/>
          </p15:clr>
        </p15:guide>
        <p15:guide id="10" pos="432" userDrawn="1">
          <p15:clr>
            <a:srgbClr val="A4A3A4"/>
          </p15:clr>
        </p15:guide>
        <p15:guide id="11" pos="7126" userDrawn="1">
          <p15:clr>
            <a:srgbClr val="A4A3A4"/>
          </p15:clr>
        </p15:guide>
        <p15:guide id="12" pos="4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Kearney" initials="AK" lastIdx="17" clrIdx="0"/>
  <p:cmAuthor id="1" name="Nolan Sundrud" initials="NS" lastIdx="1" clrIdx="1"/>
  <p:cmAuthor id="2" name="Maurer, Samantha" initials="MS" lastIdx="7" clrIdx="2"/>
  <p:cmAuthor id="3" name="Rele, Gaurav" initials="RG" lastIdx="1" clrIdx="3">
    <p:extLst>
      <p:ext uri="{19B8F6BF-5375-455C-9EA6-DF929625EA0E}">
        <p15:presenceInfo xmlns:p15="http://schemas.microsoft.com/office/powerpoint/2012/main" userId="S-1-5-21-1407069837-2091007605-538272213-25862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3"/>
    <a:srgbClr val="FF9900"/>
    <a:srgbClr val="FE9900"/>
    <a:srgbClr val="FF7A00"/>
    <a:srgbClr val="383D3B"/>
    <a:srgbClr val="00ADAB"/>
    <a:srgbClr val="FFB03B"/>
    <a:srgbClr val="FFA725"/>
    <a:srgbClr val="F89921"/>
    <a:srgbClr val="006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9" autoAdjust="0"/>
    <p:restoredTop sz="74734" autoAdjust="0"/>
  </p:normalViewPr>
  <p:slideViewPr>
    <p:cSldViewPr snapToGrid="0">
      <p:cViewPr varScale="1">
        <p:scale>
          <a:sx n="79" d="100"/>
          <a:sy n="79" d="100"/>
        </p:scale>
        <p:origin x="1560" y="192"/>
      </p:cViewPr>
      <p:guideLst>
        <p:guide pos="4896"/>
        <p:guide orient="horz" pos="1549"/>
        <p:guide orient="horz" pos="5139"/>
        <p:guide pos="551"/>
        <p:guide pos="9088"/>
        <p:guide pos="5294"/>
        <p:guide orient="horz" pos="1056"/>
        <p:guide orient="horz" pos="3504"/>
        <p:guide pos="3839"/>
        <p:guide pos="432"/>
        <p:guide pos="7126"/>
        <p:guide pos="4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840"/>
    </p:cViewPr>
  </p:sorter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A5FC-BD41-1443-B940-79FBBB705431}" type="datetimeFigureOut">
              <a:rPr lang="en-US" smtClean="0">
                <a:latin typeface="Amazon Ember"/>
              </a:rPr>
              <a:t>7/8/20</a:t>
            </a:fld>
            <a:endParaRPr lang="en-US" dirty="0">
              <a:latin typeface="Amazon Emb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E446-62A2-A34E-999E-1639EE058FD1}" type="slidenum">
              <a:rPr lang="en-US" smtClean="0">
                <a:latin typeface="Amazon Ember"/>
              </a:rPr>
              <a:t>‹#›</a:t>
            </a:fld>
            <a:endParaRPr lang="en-US" dirty="0"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263454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mazon Ember"/>
              </a:defRPr>
            </a:lvl1pPr>
          </a:lstStyle>
          <a:p>
            <a:fld id="{631F7D34-E617-4D67-ADB9-F7300D1D14C6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mazon Ember"/>
              </a:defRPr>
            </a:lvl1pPr>
          </a:lstStyle>
          <a:p>
            <a:fld id="{525B7AE5-8B6B-45BB-BCE2-0D5FF01E0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3pPr>
    <a:lvl4pPr marL="137156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4pPr>
    <a:lvl5pPr marL="182875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5pPr>
    <a:lvl6pPr marL="228594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03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53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01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35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29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52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80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33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8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57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2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16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6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01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28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13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8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fillment Log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174EA-4502-4546-ACDC-DD5E5980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2" y="412869"/>
            <a:ext cx="6055663" cy="6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3866-048A-2449-A57B-65D003A49DEA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5821D-B101-734B-AC8D-F8621F65E92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F5D8A-7030-AC4F-A6C5-1532EA8C8DE9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5FAC4-9305-7A4F-9A9C-9919328FDB9D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0D95C-731A-F641-AD3A-CB54B6ACA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9BB8AB-0443-634D-ACBD-74F470C64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7" y="2585198"/>
            <a:ext cx="3833375" cy="38333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181603" y="399863"/>
            <a:ext cx="5884334" cy="2185334"/>
          </a:xfrm>
          <a:prstGeom prst="rect">
            <a:avLst/>
          </a:prstGeom>
        </p:spPr>
        <p:txBody>
          <a:bodyPr vert="horz" anchor="ctr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9FC9B-EF99-8D41-87D2-F5E139C0AB0F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E2501-7AD4-A146-AF74-F02167CF5568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6656-6525-8642-AA82-CA530EB46E91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CD983-4326-1640-B018-27034187E01B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3B-A03D-A54C-A926-1F920E5F2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  <p:sp>
        <p:nvSpPr>
          <p:cNvPr id="35" name="Speech Bubble: Rectangle 26">
            <a:extLst>
              <a:ext uri="{FF2B5EF4-FFF2-40B4-BE49-F238E27FC236}">
                <a16:creationId xmlns:a16="http://schemas.microsoft.com/office/drawing/2014/main" id="{63383F62-FBD0-4C4B-87C7-74D34571B4AE}"/>
              </a:ext>
            </a:extLst>
          </p:cNvPr>
          <p:cNvSpPr/>
          <p:nvPr userDrawn="1"/>
        </p:nvSpPr>
        <p:spPr>
          <a:xfrm rot="5400000" flipV="1">
            <a:off x="7031103" y="-1449637"/>
            <a:ext cx="2185332" cy="588433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52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49793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_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dirty="0"/>
              <a:t>Click to insert a full page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41129" y="2"/>
            <a:ext cx="3683106" cy="4670425"/>
          </a:xfrm>
          <a:prstGeom prst="rect">
            <a:avLst/>
          </a:prstGeom>
          <a:solidFill>
            <a:srgbClr val="0090C3"/>
          </a:solidFill>
        </p:spPr>
        <p:txBody>
          <a:bodyPr vert="horz" lIns="274320" rIns="27432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1pPr>
            <a:lvl2pPr marL="456971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2pPr>
            <a:lvl3pPr marL="913942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3pPr>
            <a:lvl4pPr marL="137091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4pPr>
            <a:lvl5pPr marL="182788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0"/>
            <a:ext cx="12188825" cy="6858000"/>
          </a:xfrm>
          <a:prstGeom prst="rect">
            <a:avLst/>
          </a:prstGeom>
        </p:spPr>
        <p:txBody>
          <a:bodyPr vert="horz" lIns="45681" tIns="22840" rIns="45681" bIns="22840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30789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13233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383D3B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22902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Future Divider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I am the Triton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3B51-7533-9040-AF33-60330B1F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32" y="4317953"/>
            <a:ext cx="1741812" cy="1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40CE5-69AF-5145-B23B-F902C53EEF99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10867927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55274"/>
            <a:ext cx="10869635" cy="45996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b="0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6971" indent="0">
              <a:spcBef>
                <a:spcPts val="800"/>
              </a:spcBef>
              <a:buFontTx/>
              <a:buNone/>
              <a:defRPr/>
            </a:lvl2pPr>
            <a:lvl3pPr marL="913942" indent="0">
              <a:spcBef>
                <a:spcPts val="800"/>
              </a:spcBef>
              <a:buFontTx/>
              <a:buNone/>
              <a:defRPr/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without bullets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8B1E5-A810-2046-B2A9-489F9DED7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10883004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D9EB-6F3A-4D40-9DDC-2257AB2FC76A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D9A4E-4F60-5E40-A5FF-13E5C6E452D8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53515" y="2"/>
            <a:ext cx="4835311" cy="61566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2848" y="1310105"/>
            <a:ext cx="6517060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AA5B-57C7-AB4E-B4E2-7F8D01BFA210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EF010-B241-5046-BF9B-7BB36BB61C61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10552-7870-F242-A30E-453F51FF24C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47EF4-2632-F446-BD46-9BE40FB25A51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2746B-50BE-1C46-B466-7C7FF0D1E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4"/>
            <a:ext cx="4762500" cy="30338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26325" y="3118556"/>
            <a:ext cx="4762500" cy="29713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6518768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47A5A8-053E-9D43-83FE-B6F1C9697EAB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4DA8-C702-ED46-AD2B-E10449F87330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D3649-3EEF-7B4E-9110-93C91DE6EA2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AE7E6E-25CA-CB43-AF7C-A9DB623026E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343A-D7A1-2945-A1E5-302F77F7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box Call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6614"/>
            <a:ext cx="4762500" cy="61505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145" y="1199448"/>
            <a:ext cx="4219344" cy="4346223"/>
          </a:xfrm>
          <a:prstGeom prst="rect">
            <a:avLst/>
          </a:prstGeom>
        </p:spPr>
        <p:txBody>
          <a:bodyPr vert="horz" anchor="t"/>
          <a:lstStyle>
            <a:lvl1pPr defTabSz="456812">
              <a:lnSpc>
                <a:spcPct val="90000"/>
              </a:lnSpc>
              <a:spcAft>
                <a:spcPts val="600"/>
              </a:spcAft>
              <a:defRPr sz="4000" baseline="0">
                <a:latin typeface="+mj-lt"/>
                <a:cs typeface="Amazon Ember Medium"/>
              </a:defRPr>
            </a:lvl1pPr>
          </a:lstStyle>
          <a:p>
            <a:pPr defTabSz="456949">
              <a:spcAft>
                <a:spcPts val="600"/>
              </a:spcAft>
            </a:pPr>
            <a: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  <a:t>Fun Call Out </a:t>
            </a:r>
            <a:b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</a:br>
            <a: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  <a:t>with a quote etc.</a:t>
            </a:r>
            <a:b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</a:br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30" name="Speech Bubble: Rectangle 26"/>
          <p:cNvSpPr/>
          <p:nvPr userDrawn="1"/>
        </p:nvSpPr>
        <p:spPr>
          <a:xfrm>
            <a:off x="863526" y="897471"/>
            <a:ext cx="4700425" cy="480785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5671C0-372A-B249-9808-470F5F2EC0B7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C18031-7438-9F4D-B5BF-DD8E29D5F2F6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88C935-B5E6-564A-8B97-74FC3D6F9FDE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9CAD6F-39A0-E14F-88EC-47562C4AE87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9F46A8-45DA-084B-A2D4-4DE9BF14E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 userDrawn="1"/>
        </p:nvGrpSpPr>
        <p:grpSpPr>
          <a:xfrm>
            <a:off x="358497" y="311726"/>
            <a:ext cx="11471835" cy="6234546"/>
            <a:chOff x="457200" y="457197"/>
            <a:chExt cx="14630400" cy="9144001"/>
          </a:xfrm>
        </p:grpSpPr>
        <p:sp>
          <p:nvSpPr>
            <p:cNvPr id="3" name="Rectangle 2"/>
            <p:cNvSpPr/>
            <p:nvPr userDrawn="1"/>
          </p:nvSpPr>
          <p:spPr>
            <a:xfrm rot="5400000">
              <a:off x="3200400" y="-2286003"/>
              <a:ext cx="9144000" cy="146304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4" name="Rectangle 3"/>
            <p:cNvSpPr/>
            <p:nvPr userDrawn="1"/>
          </p:nvSpPr>
          <p:spPr>
            <a:xfrm rot="5400000">
              <a:off x="-17830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5" name="Rectangle 4"/>
            <p:cNvSpPr/>
            <p:nvPr userDrawn="1"/>
          </p:nvSpPr>
          <p:spPr>
            <a:xfrm rot="5400000">
              <a:off x="3187731" y="2697477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6" name="Rectangle 5"/>
            <p:cNvSpPr/>
            <p:nvPr userDrawn="1"/>
          </p:nvSpPr>
          <p:spPr>
            <a:xfrm rot="5400000">
              <a:off x="81838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4858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00" r:id="rId3"/>
    <p:sldLayoutId id="214748376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801" r:id="rId13"/>
    <p:sldLayoutId id="2147483798" r:id="rId14"/>
  </p:sldLayoutIdLst>
  <p:txStyles>
    <p:titleStyle>
      <a:lvl1pPr algn="l" defTabSz="99799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500" indent="-249500" algn="l" defTabSz="997999" rtl="0" eaLnBrk="1" latinLnBrk="0" hangingPunct="1">
        <a:lnSpc>
          <a:spcPct val="90000"/>
        </a:lnSpc>
        <a:spcBef>
          <a:spcPts val="109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8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498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98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tiff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03" y="1085919"/>
            <a:ext cx="10555017" cy="2520671"/>
          </a:xfrm>
        </p:spPr>
        <p:txBody>
          <a:bodyPr/>
          <a:lstStyle/>
          <a:p>
            <a:r>
              <a:rPr lang="en-US" dirty="0"/>
              <a:t>Sliding Window Method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Non-max Suppression</a:t>
            </a:r>
          </a:p>
        </p:txBody>
      </p:sp>
    </p:spTree>
    <p:extLst>
      <p:ext uri="{BB962C8B-B14F-4D97-AF65-F5344CB8AC3E}">
        <p14:creationId xmlns:p14="http://schemas.microsoft.com/office/powerpoint/2010/main" val="374951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EBA228A-C38B-2048-AD4D-B1DA4EB46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2393" y="1356100"/>
            <a:ext cx="4030900" cy="3179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4B5F-71B3-234D-9B96-2A3D744E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CF10-72B1-AF4B-B9A7-5232C2D1D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6461335" cy="1066723"/>
          </a:xfrm>
        </p:spPr>
        <p:txBody>
          <a:bodyPr/>
          <a:lstStyle/>
          <a:p>
            <a:r>
              <a:rPr lang="en-US" sz="2800" dirty="0"/>
              <a:t>Training: </a:t>
            </a:r>
          </a:p>
          <a:p>
            <a:pPr lvl="1"/>
            <a:r>
              <a:rPr lang="en-US" sz="2400" dirty="0"/>
              <a:t>Running through every window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D73830-982D-7B43-9C99-FA27F838B22C}"/>
              </a:ext>
            </a:extLst>
          </p:cNvPr>
          <p:cNvSpPr/>
          <p:nvPr/>
        </p:nvSpPr>
        <p:spPr>
          <a:xfrm>
            <a:off x="9316764" y="2300178"/>
            <a:ext cx="1045029" cy="1291771"/>
          </a:xfrm>
          <a:prstGeom prst="rect">
            <a:avLst/>
          </a:prstGeom>
          <a:noFill/>
          <a:ln w="57150">
            <a:solidFill>
              <a:srgbClr val="004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76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EBA228A-C38B-2048-AD4D-B1DA4EB46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2393" y="1356100"/>
            <a:ext cx="4030900" cy="3179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4B5F-71B3-234D-9B96-2A3D744E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CF10-72B1-AF4B-B9A7-5232C2D1D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6461335" cy="1066723"/>
          </a:xfrm>
        </p:spPr>
        <p:txBody>
          <a:bodyPr/>
          <a:lstStyle/>
          <a:p>
            <a:r>
              <a:rPr lang="en-US" sz="2800" dirty="0"/>
              <a:t>Training: </a:t>
            </a:r>
          </a:p>
          <a:p>
            <a:pPr lvl="1"/>
            <a:r>
              <a:rPr lang="en-US" sz="2400" dirty="0"/>
              <a:t>Running through every window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EFC6CE-839A-264A-817C-BDA5FD8ACD2C}"/>
              </a:ext>
            </a:extLst>
          </p:cNvPr>
          <p:cNvSpPr/>
          <p:nvPr/>
        </p:nvSpPr>
        <p:spPr>
          <a:xfrm>
            <a:off x="7749222" y="2798948"/>
            <a:ext cx="1045029" cy="1291771"/>
          </a:xfrm>
          <a:prstGeom prst="rect">
            <a:avLst/>
          </a:prstGeom>
          <a:noFill/>
          <a:ln w="57150">
            <a:solidFill>
              <a:srgbClr val="004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1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4B5F-71B3-234D-9B96-2A3D744E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Method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A1A2740-1B03-FB4A-B953-C944ADAA7667}"/>
              </a:ext>
            </a:extLst>
          </p:cNvPr>
          <p:cNvSpPr txBox="1">
            <a:spLocks/>
          </p:cNvSpPr>
          <p:nvPr/>
        </p:nvSpPr>
        <p:spPr>
          <a:xfrm>
            <a:off x="694209" y="1310105"/>
            <a:ext cx="6438184" cy="4924440"/>
          </a:xfrm>
          <a:prstGeom prst="rect">
            <a:avLst/>
          </a:prstGeom>
        </p:spPr>
        <p:txBody>
          <a:bodyPr vert="horz"/>
          <a:lstStyle>
            <a:lvl1pPr marL="249500" indent="-249500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457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28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99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70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8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</a:rPr>
              <a:t>Training: </a:t>
            </a:r>
          </a:p>
          <a:p>
            <a:pPr lvl="1"/>
            <a:r>
              <a:rPr lang="en-US" sz="2400" dirty="0">
                <a:latin typeface="+mj-lt"/>
              </a:rPr>
              <a:t>Running through every window</a:t>
            </a:r>
          </a:p>
          <a:p>
            <a:pPr lvl="1"/>
            <a:r>
              <a:rPr lang="en-US" sz="2400" dirty="0">
                <a:latin typeface="+mj-lt"/>
              </a:rPr>
              <a:t>Each window returns a probability vector, e.g., </a:t>
            </a:r>
          </a:p>
          <a:p>
            <a:pPr marL="913942" lvl="2" indent="0">
              <a:buNone/>
            </a:pPr>
            <a:r>
              <a:rPr lang="en-US" sz="2400" dirty="0">
                <a:latin typeface="+mj-lt"/>
              </a:rPr>
              <a:t>[</a:t>
            </a:r>
            <a:r>
              <a:rPr lang="en-US" sz="2400" b="1" i="1" dirty="0" err="1">
                <a:solidFill>
                  <a:schemeClr val="accent3"/>
                </a:solidFill>
                <a:latin typeface="+mj-lt"/>
              </a:rPr>
              <a:t>P</a:t>
            </a:r>
            <a:r>
              <a:rPr lang="en-US" sz="2400" b="1" i="1" baseline="-25000" dirty="0" err="1">
                <a:solidFill>
                  <a:schemeClr val="accent3"/>
                </a:solidFill>
                <a:latin typeface="+mj-lt"/>
              </a:rPr>
              <a:t>dog</a:t>
            </a:r>
            <a:r>
              <a:rPr lang="en-US" sz="2400" b="1" i="1" dirty="0">
                <a:solidFill>
                  <a:schemeClr val="accent3"/>
                </a:solidFill>
                <a:latin typeface="+mj-lt"/>
              </a:rPr>
              <a:t> = 0.3, </a:t>
            </a:r>
            <a:r>
              <a:rPr lang="en-US" sz="2400" b="1" i="1" dirty="0" err="1">
                <a:solidFill>
                  <a:schemeClr val="accent3"/>
                </a:solidFill>
                <a:latin typeface="+mj-lt"/>
              </a:rPr>
              <a:t>P</a:t>
            </a:r>
            <a:r>
              <a:rPr lang="en-US" sz="2400" b="1" i="1" baseline="-25000" dirty="0" err="1">
                <a:solidFill>
                  <a:schemeClr val="accent3"/>
                </a:solidFill>
                <a:latin typeface="+mj-lt"/>
              </a:rPr>
              <a:t>cat</a:t>
            </a:r>
            <a:r>
              <a:rPr lang="en-US" sz="2400" b="1" i="1" dirty="0">
                <a:solidFill>
                  <a:schemeClr val="accent3"/>
                </a:solidFill>
                <a:latin typeface="+mj-lt"/>
              </a:rPr>
              <a:t> = 0, </a:t>
            </a:r>
            <a:r>
              <a:rPr lang="en-US" sz="2400" b="1" i="1" dirty="0" err="1">
                <a:solidFill>
                  <a:schemeClr val="accent3"/>
                </a:solidFill>
                <a:latin typeface="+mj-lt"/>
              </a:rPr>
              <a:t>P</a:t>
            </a:r>
            <a:r>
              <a:rPr lang="en-US" sz="2400" b="1" i="1" baseline="-25000" dirty="0" err="1">
                <a:solidFill>
                  <a:schemeClr val="accent3"/>
                </a:solidFill>
                <a:latin typeface="+mj-lt"/>
              </a:rPr>
              <a:t>empty</a:t>
            </a:r>
            <a:r>
              <a:rPr lang="en-US" sz="2400" b="1" i="1" dirty="0">
                <a:solidFill>
                  <a:schemeClr val="accent3"/>
                </a:solidFill>
                <a:latin typeface="+mj-lt"/>
              </a:rPr>
              <a:t> = 0.7</a:t>
            </a:r>
            <a:r>
              <a:rPr lang="en-US" sz="2400" dirty="0">
                <a:latin typeface="+mj-lt"/>
              </a:rPr>
              <a:t>]</a:t>
            </a:r>
          </a:p>
          <a:p>
            <a:pPr lvl="1"/>
            <a:r>
              <a:rPr lang="en-US" sz="2400" dirty="0">
                <a:latin typeface="+mj-lt"/>
              </a:rPr>
              <a:t>Deciding the class for that box</a:t>
            </a:r>
          </a:p>
          <a:p>
            <a:pPr lvl="2"/>
            <a:r>
              <a:rPr lang="en-US" sz="2400" dirty="0">
                <a:latin typeface="+mj-lt"/>
              </a:rPr>
              <a:t>Compared with a threshold </a:t>
            </a:r>
            <a:r>
              <a:rPr lang="en-US" sz="2400" b="1" i="1" dirty="0">
                <a:solidFill>
                  <a:schemeClr val="accent3"/>
                </a:solidFill>
                <a:latin typeface="+mj-lt"/>
              </a:rPr>
              <a:t>p</a:t>
            </a:r>
            <a:r>
              <a:rPr lang="en-US" sz="2400" dirty="0">
                <a:latin typeface="+mj-lt"/>
              </a:rPr>
              <a:t>. If </a:t>
            </a:r>
            <a:r>
              <a:rPr lang="en-US" sz="2400" b="1" i="1" dirty="0" err="1">
                <a:solidFill>
                  <a:schemeClr val="accent3"/>
                </a:solidFill>
                <a:latin typeface="+mj-lt"/>
              </a:rPr>
              <a:t>P</a:t>
            </a:r>
            <a:r>
              <a:rPr lang="en-US" sz="2400" b="1" i="1" baseline="-25000" dirty="0" err="1">
                <a:solidFill>
                  <a:schemeClr val="accent3"/>
                </a:solidFill>
                <a:latin typeface="+mj-lt"/>
              </a:rPr>
              <a:t>class</a:t>
            </a:r>
            <a:r>
              <a:rPr lang="en-US" sz="2400" dirty="0">
                <a:latin typeface="+mj-lt"/>
              </a:rPr>
              <a:t> &lt; </a:t>
            </a:r>
            <a:r>
              <a:rPr lang="en-US" sz="2400" b="1" i="1" dirty="0">
                <a:solidFill>
                  <a:schemeClr val="accent3"/>
                </a:solidFill>
                <a:latin typeface="+mj-lt"/>
              </a:rPr>
              <a:t>p</a:t>
            </a:r>
            <a:r>
              <a:rPr lang="en-US" sz="2400" dirty="0">
                <a:latin typeface="+mj-lt"/>
              </a:rPr>
              <a:t>, remove the box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7DD1601-C188-F24A-A8B6-D5366B2FC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2393" y="1356100"/>
            <a:ext cx="4030900" cy="31799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509DE9-6AF4-C14B-A5E1-9F2F99E6F46D}"/>
              </a:ext>
            </a:extLst>
          </p:cNvPr>
          <p:cNvSpPr/>
          <p:nvPr/>
        </p:nvSpPr>
        <p:spPr>
          <a:xfrm>
            <a:off x="7742137" y="2783114"/>
            <a:ext cx="1045029" cy="1291771"/>
          </a:xfrm>
          <a:prstGeom prst="rect">
            <a:avLst/>
          </a:prstGeom>
          <a:noFill/>
          <a:ln w="57150">
            <a:solidFill>
              <a:srgbClr val="004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4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4B5F-71B3-234D-9B96-2A3D744E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CF10-72B1-AF4B-B9A7-5232C2D1D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9" y="1310105"/>
            <a:ext cx="6112992" cy="1066723"/>
          </a:xfrm>
        </p:spPr>
        <p:txBody>
          <a:bodyPr/>
          <a:lstStyle/>
          <a:p>
            <a:r>
              <a:rPr lang="en-US" sz="2800" dirty="0"/>
              <a:t>Training: </a:t>
            </a:r>
          </a:p>
          <a:p>
            <a:pPr lvl="1"/>
            <a:r>
              <a:rPr lang="en-US" sz="2400" dirty="0"/>
              <a:t>Running through every window</a:t>
            </a:r>
          </a:p>
          <a:p>
            <a:pPr lvl="1"/>
            <a:r>
              <a:rPr lang="en-US" sz="2400" dirty="0"/>
              <a:t>Each window returns a probability vector, e.g., </a:t>
            </a:r>
          </a:p>
          <a:p>
            <a:pPr marL="913942" lvl="2" indent="0">
              <a:buNone/>
            </a:pPr>
            <a:r>
              <a:rPr lang="en-US" sz="2400" dirty="0"/>
              <a:t>[</a:t>
            </a:r>
            <a:r>
              <a:rPr lang="en-US" sz="2400" b="1" i="1" dirty="0" err="1">
                <a:solidFill>
                  <a:schemeClr val="accent3"/>
                </a:solidFill>
              </a:rPr>
              <a:t>P</a:t>
            </a:r>
            <a:r>
              <a:rPr lang="en-US" sz="2400" b="1" i="1" baseline="-25000" dirty="0" err="1">
                <a:solidFill>
                  <a:schemeClr val="accent3"/>
                </a:solidFill>
              </a:rPr>
              <a:t>dog</a:t>
            </a:r>
            <a:r>
              <a:rPr lang="en-US" sz="2400" b="1" i="1" dirty="0">
                <a:solidFill>
                  <a:schemeClr val="accent3"/>
                </a:solidFill>
              </a:rPr>
              <a:t> = 0.3, </a:t>
            </a:r>
            <a:r>
              <a:rPr lang="en-US" sz="2400" b="1" i="1" dirty="0" err="1">
                <a:solidFill>
                  <a:schemeClr val="accent3"/>
                </a:solidFill>
              </a:rPr>
              <a:t>P</a:t>
            </a:r>
            <a:r>
              <a:rPr lang="en-US" sz="2400" b="1" i="1" baseline="-25000" dirty="0" err="1">
                <a:solidFill>
                  <a:schemeClr val="accent3"/>
                </a:solidFill>
              </a:rPr>
              <a:t>cat</a:t>
            </a:r>
            <a:r>
              <a:rPr lang="en-US" sz="2400" b="1" i="1" dirty="0">
                <a:solidFill>
                  <a:schemeClr val="accent3"/>
                </a:solidFill>
              </a:rPr>
              <a:t> = 0, </a:t>
            </a:r>
            <a:r>
              <a:rPr lang="en-US" sz="2400" b="1" i="1" dirty="0" err="1">
                <a:solidFill>
                  <a:schemeClr val="accent3"/>
                </a:solidFill>
              </a:rPr>
              <a:t>P</a:t>
            </a:r>
            <a:r>
              <a:rPr lang="en-US" sz="2400" b="1" i="1" baseline="-25000" dirty="0" err="1">
                <a:solidFill>
                  <a:schemeClr val="accent3"/>
                </a:solidFill>
              </a:rPr>
              <a:t>empty</a:t>
            </a:r>
            <a:r>
              <a:rPr lang="en-US" sz="2400" b="1" i="1" dirty="0">
                <a:solidFill>
                  <a:schemeClr val="accent3"/>
                </a:solidFill>
              </a:rPr>
              <a:t> = 0.7</a:t>
            </a:r>
            <a:r>
              <a:rPr lang="en-US" sz="2400" dirty="0"/>
              <a:t>]</a:t>
            </a:r>
          </a:p>
          <a:p>
            <a:pPr lvl="1"/>
            <a:r>
              <a:rPr lang="en-US" sz="2400" dirty="0"/>
              <a:t>Deciding the class for that box</a:t>
            </a:r>
          </a:p>
          <a:p>
            <a:pPr lvl="2"/>
            <a:r>
              <a:rPr lang="en-US" sz="2400" dirty="0"/>
              <a:t>Compared with a threshold </a:t>
            </a:r>
            <a:r>
              <a:rPr lang="en-US" sz="2400" b="1" i="1" dirty="0">
                <a:solidFill>
                  <a:schemeClr val="accent3"/>
                </a:solidFill>
              </a:rPr>
              <a:t>p</a:t>
            </a:r>
            <a:r>
              <a:rPr lang="en-US" sz="2400" dirty="0"/>
              <a:t>. If </a:t>
            </a:r>
            <a:r>
              <a:rPr lang="en-US" sz="2400" b="1" i="1" dirty="0" err="1">
                <a:solidFill>
                  <a:schemeClr val="accent3"/>
                </a:solidFill>
              </a:rPr>
              <a:t>P</a:t>
            </a:r>
            <a:r>
              <a:rPr lang="en-US" sz="2400" b="1" i="1" baseline="-25000" dirty="0" err="1">
                <a:solidFill>
                  <a:schemeClr val="accent3"/>
                </a:solidFill>
              </a:rPr>
              <a:t>class</a:t>
            </a:r>
            <a:r>
              <a:rPr lang="en-US" sz="2400" dirty="0"/>
              <a:t> &lt; </a:t>
            </a:r>
            <a:r>
              <a:rPr lang="en-US" sz="2400" b="1" i="1" dirty="0">
                <a:solidFill>
                  <a:schemeClr val="accent3"/>
                </a:solidFill>
              </a:rPr>
              <a:t>p</a:t>
            </a:r>
            <a:r>
              <a:rPr lang="en-US" sz="2400" dirty="0"/>
              <a:t>, remove the box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6F4A067-DFFD-0545-B9CE-4083A0404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5239" y="1283369"/>
            <a:ext cx="4196928" cy="331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5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DEF0A-31DD-3641-B77B-92497D7F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Non-max Suppression (NMS)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281DB9BB-6660-4942-AEF1-219E372778F6}"/>
              </a:ext>
            </a:extLst>
          </p:cNvPr>
          <p:cNvSpPr/>
          <p:nvPr/>
        </p:nvSpPr>
        <p:spPr>
          <a:xfrm>
            <a:off x="5561822" y="2897036"/>
            <a:ext cx="696686" cy="508000"/>
          </a:xfrm>
          <a:prstGeom prst="rightArrow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BDFC9C2-C1B8-8840-A972-A16EC325A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761" y="1310104"/>
            <a:ext cx="4667148" cy="368186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F40F504-4C33-AF4D-BD23-89517AF74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1781" y="1310103"/>
            <a:ext cx="4667148" cy="368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4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01F8-A76C-BE41-883B-77116A40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Non-max Suppression (NMS)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ACC1F-5E52-AE40-8748-FDF4768D46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9" y="1310105"/>
            <a:ext cx="10652664" cy="459962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3"/>
                </a:solidFill>
              </a:rPr>
              <a:t>NMS</a:t>
            </a:r>
            <a:r>
              <a:rPr lang="en-US" sz="3200" dirty="0"/>
              <a:t> removes similar bounding box predictions: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AB1E77-F583-0544-B431-8F5CAAFE0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123" y="2179764"/>
            <a:ext cx="3883493" cy="249847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E0C99D6-CCC1-8044-95AB-0990A6C183F8}"/>
              </a:ext>
            </a:extLst>
          </p:cNvPr>
          <p:cNvSpPr txBox="1">
            <a:spLocks/>
          </p:cNvSpPr>
          <p:nvPr/>
        </p:nvSpPr>
        <p:spPr>
          <a:xfrm>
            <a:off x="694209" y="2019317"/>
            <a:ext cx="6916914" cy="4599628"/>
          </a:xfrm>
          <a:prstGeom prst="rect">
            <a:avLst/>
          </a:prstGeom>
        </p:spPr>
        <p:txBody>
          <a:bodyPr vert="horz"/>
          <a:lstStyle>
            <a:lvl1pPr marL="249500" indent="-249500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000" b="0" i="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sz="2600" b="0" i="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sz="2200" b="0" i="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70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8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For all the remaining boxes (for an object):</a:t>
            </a:r>
          </a:p>
          <a:p>
            <a:pPr marL="950307" lvl="1" indent="-514350">
              <a:buFont typeface="+mj-lt"/>
              <a:buAutoNum type="arabicPeriod"/>
            </a:pPr>
            <a:r>
              <a:rPr lang="en-US" sz="2400" dirty="0"/>
              <a:t>Select the box with highest probability</a:t>
            </a:r>
          </a:p>
          <a:p>
            <a:pPr marL="950307" lvl="1" indent="-514350">
              <a:buFont typeface="+mj-lt"/>
              <a:buAutoNum type="arabicPeriod"/>
            </a:pPr>
            <a:r>
              <a:rPr lang="en-US" sz="2400" dirty="0"/>
              <a:t>Remove boxes that overlap a lot (high </a:t>
            </a:r>
            <a:r>
              <a:rPr lang="en-US" sz="2400" dirty="0" err="1"/>
              <a:t>IoU</a:t>
            </a:r>
            <a:r>
              <a:rPr lang="en-US" sz="2400" dirty="0"/>
              <a:t>) with the selected box in step 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619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D4145-755E-0542-B87B-24A6C2A2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E28D1-3327-BE4D-9BC9-085B1A8636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7" y="1310105"/>
            <a:ext cx="4334993" cy="459962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Steps: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Use a sliding window with anchor boxes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Run through every window location and decide the class for that window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Greedily remove/select boxes using Non-max suppression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A8D380-C37D-574D-AE22-2737A36B4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019" y="255344"/>
            <a:ext cx="2474910" cy="195242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664B16-542F-EA46-B38A-B687F286BA96}"/>
              </a:ext>
            </a:extLst>
          </p:cNvPr>
          <p:cNvCxnSpPr>
            <a:cxnSpLocks/>
          </p:cNvCxnSpPr>
          <p:nvPr/>
        </p:nvCxnSpPr>
        <p:spPr>
          <a:xfrm>
            <a:off x="8376633" y="2791190"/>
            <a:ext cx="755974" cy="528638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D22173-E0A7-964C-90A3-88469BCB03A8}"/>
              </a:ext>
            </a:extLst>
          </p:cNvPr>
          <p:cNvCxnSpPr>
            <a:cxnSpLocks/>
          </p:cNvCxnSpPr>
          <p:nvPr/>
        </p:nvCxnSpPr>
        <p:spPr>
          <a:xfrm flipH="1">
            <a:off x="8394124" y="4365456"/>
            <a:ext cx="807900" cy="56373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B209A6-3B52-4841-8052-4379B9287DDC}"/>
              </a:ext>
            </a:extLst>
          </p:cNvPr>
          <p:cNvCxnSpPr>
            <a:cxnSpLocks/>
          </p:cNvCxnSpPr>
          <p:nvPr/>
        </p:nvCxnSpPr>
        <p:spPr>
          <a:xfrm flipH="1">
            <a:off x="8354324" y="1085533"/>
            <a:ext cx="807900" cy="56373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EC334E3D-EC83-9842-A5B5-F51A2E653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8640" y="4143736"/>
            <a:ext cx="2438784" cy="192392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04A37CF-EF75-1A43-9833-F1F65860D9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6864" y="3167521"/>
            <a:ext cx="2474910" cy="195242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1F66C2A-ED67-3D46-956A-DC999FD9A7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32044" y="1201390"/>
            <a:ext cx="2474910" cy="196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2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D4145-755E-0542-B87B-24A6C2A2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E28D1-3327-BE4D-9BC9-085B1A8636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7" y="1310105"/>
            <a:ext cx="4334993" cy="459962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Steps: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Use a sliding window with anchor boxes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Run through every window </a:t>
            </a:r>
            <a:r>
              <a:rPr lang="en-US" sz="2400" dirty="0"/>
              <a:t>location and decide the class for that window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Greedily remove/select boxes using Non-max suppression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597A3-D6A3-8D4B-B062-7BB748AEE7BA}"/>
              </a:ext>
            </a:extLst>
          </p:cNvPr>
          <p:cNvSpPr/>
          <p:nvPr/>
        </p:nvSpPr>
        <p:spPr>
          <a:xfrm>
            <a:off x="5497755" y="2181522"/>
            <a:ext cx="60928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>
              <a:solidFill>
                <a:schemeClr val="accent3"/>
              </a:solidFill>
            </a:endParaRPr>
          </a:p>
          <a:p>
            <a:r>
              <a:rPr lang="en-US" sz="2800" dirty="0">
                <a:solidFill>
                  <a:schemeClr val="accent3"/>
                </a:solidFill>
              </a:rPr>
              <a:t>It is inefficient and slow to run through every region in the image ... </a:t>
            </a:r>
          </a:p>
        </p:txBody>
      </p:sp>
    </p:spTree>
    <p:extLst>
      <p:ext uri="{BB962C8B-B14F-4D97-AF65-F5344CB8AC3E}">
        <p14:creationId xmlns:p14="http://schemas.microsoft.com/office/powerpoint/2010/main" val="300327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4DDCDDC-45FC-F44C-B7DE-A360DECBE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2393" y="1356100"/>
            <a:ext cx="4030900" cy="3179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4B5F-71B3-234D-9B96-2A3D744E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CF10-72B1-AF4B-B9A7-5232C2D1D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6461335" cy="1066723"/>
          </a:xfrm>
        </p:spPr>
        <p:txBody>
          <a:bodyPr/>
          <a:lstStyle/>
          <a:p>
            <a:r>
              <a:rPr lang="en-US" sz="2800" dirty="0"/>
              <a:t>Training: </a:t>
            </a:r>
          </a:p>
          <a:p>
            <a:pPr lvl="1"/>
            <a:r>
              <a:rPr lang="en-US" sz="2400" dirty="0"/>
              <a:t>Running through every window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1B3B42-108D-6C4F-992F-CF85526A250F}"/>
              </a:ext>
            </a:extLst>
          </p:cNvPr>
          <p:cNvSpPr/>
          <p:nvPr/>
        </p:nvSpPr>
        <p:spPr>
          <a:xfrm>
            <a:off x="7740028" y="1564436"/>
            <a:ext cx="1045029" cy="1291771"/>
          </a:xfrm>
          <a:prstGeom prst="rect">
            <a:avLst/>
          </a:prstGeom>
          <a:noFill/>
          <a:ln w="57150">
            <a:solidFill>
              <a:srgbClr val="004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9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EBA228A-C38B-2048-AD4D-B1DA4EB46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2393" y="1356100"/>
            <a:ext cx="4030900" cy="3179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4B5F-71B3-234D-9B96-2A3D744E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CF10-72B1-AF4B-B9A7-5232C2D1D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6461335" cy="1066723"/>
          </a:xfrm>
        </p:spPr>
        <p:txBody>
          <a:bodyPr/>
          <a:lstStyle/>
          <a:p>
            <a:r>
              <a:rPr lang="en-US" sz="2800" dirty="0"/>
              <a:t>Training: </a:t>
            </a:r>
          </a:p>
          <a:p>
            <a:pPr lvl="1"/>
            <a:r>
              <a:rPr lang="en-US" sz="2400" dirty="0"/>
              <a:t>Running through every window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EFC6CE-839A-264A-817C-BDA5FD8ACD2C}"/>
              </a:ext>
            </a:extLst>
          </p:cNvPr>
          <p:cNvSpPr/>
          <p:nvPr/>
        </p:nvSpPr>
        <p:spPr>
          <a:xfrm>
            <a:off x="8203017" y="1564436"/>
            <a:ext cx="1045029" cy="1291771"/>
          </a:xfrm>
          <a:prstGeom prst="rect">
            <a:avLst/>
          </a:prstGeom>
          <a:noFill/>
          <a:ln w="57150">
            <a:solidFill>
              <a:srgbClr val="004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8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EBA228A-C38B-2048-AD4D-B1DA4EB46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2393" y="1356100"/>
            <a:ext cx="4030900" cy="3179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4B5F-71B3-234D-9B96-2A3D744E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CF10-72B1-AF4B-B9A7-5232C2D1D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6461335" cy="1066723"/>
          </a:xfrm>
        </p:spPr>
        <p:txBody>
          <a:bodyPr/>
          <a:lstStyle/>
          <a:p>
            <a:r>
              <a:rPr lang="en-US" sz="2800" dirty="0"/>
              <a:t>Training: </a:t>
            </a:r>
          </a:p>
          <a:p>
            <a:pPr lvl="1"/>
            <a:r>
              <a:rPr lang="en-US" sz="2400" dirty="0"/>
              <a:t>Running through every window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0CCEB4-4AED-CE45-929C-814B0A3C50A8}"/>
              </a:ext>
            </a:extLst>
          </p:cNvPr>
          <p:cNvSpPr/>
          <p:nvPr/>
        </p:nvSpPr>
        <p:spPr>
          <a:xfrm>
            <a:off x="8725531" y="1564435"/>
            <a:ext cx="1045029" cy="1291771"/>
          </a:xfrm>
          <a:prstGeom prst="rect">
            <a:avLst/>
          </a:prstGeom>
          <a:noFill/>
          <a:ln w="57150">
            <a:solidFill>
              <a:srgbClr val="004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1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EBA228A-C38B-2048-AD4D-B1DA4EB46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2393" y="1356100"/>
            <a:ext cx="4030900" cy="3179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4B5F-71B3-234D-9B96-2A3D744E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CF10-72B1-AF4B-B9A7-5232C2D1D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6461335" cy="1066723"/>
          </a:xfrm>
        </p:spPr>
        <p:txBody>
          <a:bodyPr/>
          <a:lstStyle/>
          <a:p>
            <a:r>
              <a:rPr lang="en-US" sz="2800" dirty="0"/>
              <a:t>Training: </a:t>
            </a:r>
          </a:p>
          <a:p>
            <a:pPr lvl="1"/>
            <a:r>
              <a:rPr lang="en-US" sz="2400" dirty="0"/>
              <a:t>Running through every window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FA35EE-322A-8346-9EA9-C1A920E509C5}"/>
              </a:ext>
            </a:extLst>
          </p:cNvPr>
          <p:cNvSpPr/>
          <p:nvPr/>
        </p:nvSpPr>
        <p:spPr>
          <a:xfrm>
            <a:off x="9248045" y="1564434"/>
            <a:ext cx="1045029" cy="1291771"/>
          </a:xfrm>
          <a:prstGeom prst="rect">
            <a:avLst/>
          </a:prstGeom>
          <a:noFill/>
          <a:ln w="57150">
            <a:solidFill>
              <a:srgbClr val="004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2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EBA228A-C38B-2048-AD4D-B1DA4EB46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2393" y="1356100"/>
            <a:ext cx="4030900" cy="3179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4B5F-71B3-234D-9B96-2A3D744E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CF10-72B1-AF4B-B9A7-5232C2D1D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6461335" cy="1066723"/>
          </a:xfrm>
        </p:spPr>
        <p:txBody>
          <a:bodyPr/>
          <a:lstStyle/>
          <a:p>
            <a:r>
              <a:rPr lang="en-US" sz="2800" dirty="0"/>
              <a:t>Training: </a:t>
            </a:r>
          </a:p>
          <a:p>
            <a:pPr lvl="1"/>
            <a:r>
              <a:rPr lang="en-US" sz="2400" dirty="0"/>
              <a:t>Running through every window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D73830-982D-7B43-9C99-FA27F838B22C}"/>
              </a:ext>
            </a:extLst>
          </p:cNvPr>
          <p:cNvSpPr/>
          <p:nvPr/>
        </p:nvSpPr>
        <p:spPr>
          <a:xfrm>
            <a:off x="9770559" y="1564434"/>
            <a:ext cx="1045029" cy="1291771"/>
          </a:xfrm>
          <a:prstGeom prst="rect">
            <a:avLst/>
          </a:prstGeom>
          <a:noFill/>
          <a:ln w="57150">
            <a:solidFill>
              <a:srgbClr val="004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3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EBA228A-C38B-2048-AD4D-B1DA4EB46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2393" y="1356100"/>
            <a:ext cx="4030900" cy="3179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4B5F-71B3-234D-9B96-2A3D744E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CF10-72B1-AF4B-B9A7-5232C2D1D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6461335" cy="1066723"/>
          </a:xfrm>
        </p:spPr>
        <p:txBody>
          <a:bodyPr/>
          <a:lstStyle/>
          <a:p>
            <a:r>
              <a:rPr lang="en-US" sz="2800" dirty="0"/>
              <a:t>Training: </a:t>
            </a:r>
          </a:p>
          <a:p>
            <a:pPr lvl="1"/>
            <a:r>
              <a:rPr lang="en-US" sz="2400" dirty="0"/>
              <a:t>Running through every window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EFC6CE-839A-264A-817C-BDA5FD8ACD2C}"/>
              </a:ext>
            </a:extLst>
          </p:cNvPr>
          <p:cNvSpPr/>
          <p:nvPr/>
        </p:nvSpPr>
        <p:spPr>
          <a:xfrm>
            <a:off x="7749222" y="2300180"/>
            <a:ext cx="1045029" cy="1291771"/>
          </a:xfrm>
          <a:prstGeom prst="rect">
            <a:avLst/>
          </a:prstGeom>
          <a:noFill/>
          <a:ln w="57150">
            <a:solidFill>
              <a:srgbClr val="004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5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EBA228A-C38B-2048-AD4D-B1DA4EB46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2393" y="1356100"/>
            <a:ext cx="4030900" cy="3179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4B5F-71B3-234D-9B96-2A3D744E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CF10-72B1-AF4B-B9A7-5232C2D1D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6461335" cy="1066723"/>
          </a:xfrm>
        </p:spPr>
        <p:txBody>
          <a:bodyPr/>
          <a:lstStyle/>
          <a:p>
            <a:r>
              <a:rPr lang="en-US" sz="2800" dirty="0"/>
              <a:t>Training: </a:t>
            </a:r>
          </a:p>
          <a:p>
            <a:pPr lvl="1"/>
            <a:r>
              <a:rPr lang="en-US" sz="2400" dirty="0"/>
              <a:t>Running through every window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0CCEB4-4AED-CE45-929C-814B0A3C50A8}"/>
              </a:ext>
            </a:extLst>
          </p:cNvPr>
          <p:cNvSpPr/>
          <p:nvPr/>
        </p:nvSpPr>
        <p:spPr>
          <a:xfrm>
            <a:off x="8271736" y="2300179"/>
            <a:ext cx="1045029" cy="1291771"/>
          </a:xfrm>
          <a:prstGeom prst="rect">
            <a:avLst/>
          </a:prstGeom>
          <a:noFill/>
          <a:ln w="57150">
            <a:solidFill>
              <a:srgbClr val="004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EBA228A-C38B-2048-AD4D-B1DA4EB46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2393" y="1356100"/>
            <a:ext cx="4030900" cy="3179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4B5F-71B3-234D-9B96-2A3D744E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CF10-72B1-AF4B-B9A7-5232C2D1D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6461335" cy="1066723"/>
          </a:xfrm>
        </p:spPr>
        <p:txBody>
          <a:bodyPr/>
          <a:lstStyle/>
          <a:p>
            <a:r>
              <a:rPr lang="en-US" sz="2800" dirty="0"/>
              <a:t>Training: </a:t>
            </a:r>
          </a:p>
          <a:p>
            <a:pPr lvl="1"/>
            <a:r>
              <a:rPr lang="en-US" sz="2400" dirty="0"/>
              <a:t>Running through every window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FA35EE-322A-8346-9EA9-C1A920E509C5}"/>
              </a:ext>
            </a:extLst>
          </p:cNvPr>
          <p:cNvSpPr/>
          <p:nvPr/>
        </p:nvSpPr>
        <p:spPr>
          <a:xfrm>
            <a:off x="8794250" y="2300178"/>
            <a:ext cx="1045029" cy="1291771"/>
          </a:xfrm>
          <a:prstGeom prst="rect">
            <a:avLst/>
          </a:prstGeom>
          <a:noFill/>
          <a:ln w="57150">
            <a:solidFill>
              <a:srgbClr val="004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9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heme/theme1.xml><?xml version="1.0" encoding="utf-8"?>
<a:theme xmlns:a="http://schemas.openxmlformats.org/drawingml/2006/main" name="inSTALLments Master Theme">
  <a:themeElements>
    <a:clrScheme name="MLE Colors">
      <a:dk1>
        <a:srgbClr val="303942"/>
      </a:dk1>
      <a:lt1>
        <a:srgbClr val="FFFFFF"/>
      </a:lt1>
      <a:dk2>
        <a:srgbClr val="EDECD7"/>
      </a:dk2>
      <a:lt2>
        <a:srgbClr val="FFFFFF"/>
      </a:lt2>
      <a:accent1>
        <a:srgbClr val="FF8E00"/>
      </a:accent1>
      <a:accent2>
        <a:srgbClr val="007BB6"/>
      </a:accent2>
      <a:accent3>
        <a:srgbClr val="45B645"/>
      </a:accent3>
      <a:accent4>
        <a:srgbClr val="00454F"/>
      </a:accent4>
      <a:accent5>
        <a:srgbClr val="CC0C39"/>
      </a:accent5>
      <a:accent6>
        <a:srgbClr val="373D3A"/>
      </a:accent6>
      <a:hlink>
        <a:srgbClr val="2772B6"/>
      </a:hlink>
      <a:folHlink>
        <a:srgbClr val="2772B6"/>
      </a:folHlink>
    </a:clrScheme>
    <a:fontScheme name="Amazon Ember">
      <a:majorFont>
        <a:latin typeface="Amazon Ember Medium"/>
        <a:ea typeface=""/>
        <a:cs typeface=""/>
      </a:majorFont>
      <a:minorFont>
        <a:latin typeface="Amazon Ember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LU PPT Template" id="{F1CC81C5-47F6-954A-8B4E-0FBE345E68DC}" vid="{BAE62345-9DE1-DD4A-8A69-8922C10C5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2EB08E7CB4B4E9BDA190747EEDB9B" ma:contentTypeVersion="13" ma:contentTypeDescription="Create a new document." ma:contentTypeScope="" ma:versionID="b9cdf10b8241b6ff40752503e932cc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813f5af53e2c249e003d8b954a7f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069FCE-E425-4A49-B8EC-B4CD92605C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F0FDA2-BDE7-493B-BEE4-7205B3D7A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55B7B8F-47BF-40A7-BA64-71F059877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33913</TotalTime>
  <Words>349</Words>
  <Application>Microsoft Macintosh PowerPoint</Application>
  <PresentationFormat>Custom</PresentationFormat>
  <Paragraphs>80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Amazon Ember</vt:lpstr>
      <vt:lpstr>Amazon Ember Display</vt:lpstr>
      <vt:lpstr>Amazon Ember Display Light</vt:lpstr>
      <vt:lpstr>Amazon Ember Light</vt:lpstr>
      <vt:lpstr>Amazon Ember Medium</vt:lpstr>
      <vt:lpstr>Arial</vt:lpstr>
      <vt:lpstr>Lucida Grande</vt:lpstr>
      <vt:lpstr>Wingdings</vt:lpstr>
      <vt:lpstr>inSTALLments Master Theme</vt:lpstr>
      <vt:lpstr>Sliding Window Method &amp; Non-max Suppression</vt:lpstr>
      <vt:lpstr>Sliding Window Method</vt:lpstr>
      <vt:lpstr>Sliding Window Method</vt:lpstr>
      <vt:lpstr>Sliding Window Method</vt:lpstr>
      <vt:lpstr>Sliding Window Method</vt:lpstr>
      <vt:lpstr>Sliding Window Method</vt:lpstr>
      <vt:lpstr>Sliding Window Method</vt:lpstr>
      <vt:lpstr>Sliding Window Method</vt:lpstr>
      <vt:lpstr>Sliding Window Method</vt:lpstr>
      <vt:lpstr>Sliding Window Method</vt:lpstr>
      <vt:lpstr>Sliding Window Method</vt:lpstr>
      <vt:lpstr>Sliding Window Method</vt:lpstr>
      <vt:lpstr>Sliding Window Method</vt:lpstr>
      <vt:lpstr>Non-max Suppression (NMS)</vt:lpstr>
      <vt:lpstr>Non-max Suppression (NMS)</vt:lpstr>
      <vt:lpstr>Sliding Window Summary</vt:lpstr>
      <vt:lpstr>Sliding Window Summary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Microsoft Office User</dc:creator>
  <cp:lastModifiedBy>Microsoft Office User</cp:lastModifiedBy>
  <cp:revision>885</cp:revision>
  <cp:lastPrinted>2020-03-05T18:47:14Z</cp:lastPrinted>
  <dcterms:created xsi:type="dcterms:W3CDTF">2019-12-18T06:10:11Z</dcterms:created>
  <dcterms:modified xsi:type="dcterms:W3CDTF">2020-07-08T22:09:47Z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BA4BF974-20C1-44DB-A727-DD5E5BD494DE</vt:lpwstr>
  </property>
  <property fmtid="{D5CDD505-2E9C-101B-9397-08002B2CF9AE}" pid="3" name="ArticulatePath">
    <vt:lpwstr>Amazon inSTALLments Landscape 17x11_11-15-16</vt:lpwstr>
  </property>
  <property fmtid="{D5CDD505-2E9C-101B-9397-08002B2CF9AE}" pid="4" name="ContentTypeId">
    <vt:lpwstr>0x01010010C2EB08E7CB4B4E9BDA190747EEDB9B</vt:lpwstr>
  </property>
</Properties>
</file>