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14"/>
  </p:notesMasterIdLst>
  <p:handoutMasterIdLst>
    <p:handoutMasterId r:id="rId15"/>
  </p:handoutMasterIdLst>
  <p:sldIdLst>
    <p:sldId id="825" r:id="rId5"/>
    <p:sldId id="717" r:id="rId6"/>
    <p:sldId id="759" r:id="rId7"/>
    <p:sldId id="747" r:id="rId8"/>
    <p:sldId id="828" r:id="rId9"/>
    <p:sldId id="773" r:id="rId10"/>
    <p:sldId id="761" r:id="rId11"/>
    <p:sldId id="721" r:id="rId12"/>
    <p:sldId id="732" r:id="rId13"/>
  </p:sldIdLst>
  <p:sldSz cx="12188825" cy="6858000"/>
  <p:notesSz cx="7010400" cy="9296400"/>
  <p:custDataLst>
    <p:tags r:id="rId16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74810" autoAdjust="0"/>
  </p:normalViewPr>
  <p:slideViewPr>
    <p:cSldViewPr snapToGrid="0">
      <p:cViewPr varScale="1">
        <p:scale>
          <a:sx n="79" d="100"/>
          <a:sy n="79" d="100"/>
        </p:scale>
        <p:origin x="1440" y="192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8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1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0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5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mazon Ember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8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2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2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D1BB-B00E-BD44-98B6-99852B9C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81E5-F5ED-DD43-867A-CB25CBEEB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668" y="1799382"/>
            <a:ext cx="4239776" cy="426543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YOLO*</a:t>
            </a:r>
            <a:r>
              <a:rPr lang="en-US" sz="2800" dirty="0"/>
              <a:t> processes a image all at once.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will divide the image into </a:t>
            </a:r>
            <a:r>
              <a:rPr lang="en-US" sz="2800" b="1" dirty="0"/>
              <a:t>“</a:t>
            </a:r>
            <a:r>
              <a:rPr lang="en-US" sz="2800" b="1" i="1" dirty="0"/>
              <a:t>S x S</a:t>
            </a:r>
            <a:r>
              <a:rPr lang="en-US" sz="2800" b="1" dirty="0"/>
              <a:t>” </a:t>
            </a:r>
            <a:r>
              <a:rPr lang="en-US" sz="2800" dirty="0"/>
              <a:t>grid cells.</a:t>
            </a:r>
          </a:p>
          <a:p>
            <a:r>
              <a:rPr lang="en-US" sz="2800" dirty="0"/>
              <a:t>Assume, dividing into 7x7 cells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BFD400-078A-B34E-8A11-C68B76A4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72" y="1808736"/>
            <a:ext cx="3200400" cy="32004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52D5BA-3EBE-CE40-9ADF-DC957AB3DCEB}"/>
              </a:ext>
            </a:extLst>
          </p:cNvPr>
          <p:cNvCxnSpPr/>
          <p:nvPr/>
        </p:nvCxnSpPr>
        <p:spPr>
          <a:xfrm>
            <a:off x="4872138" y="1840740"/>
            <a:ext cx="0" cy="3136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240FF-1926-9A4E-B5AB-B113AD51B18A}"/>
              </a:ext>
            </a:extLst>
          </p:cNvPr>
          <p:cNvCxnSpPr>
            <a:cxnSpLocks/>
          </p:cNvCxnSpPr>
          <p:nvPr/>
        </p:nvCxnSpPr>
        <p:spPr>
          <a:xfrm>
            <a:off x="1515172" y="5121699"/>
            <a:ext cx="3136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B197C1-4B90-D248-A28F-2F6968D2A3F4}"/>
              </a:ext>
            </a:extLst>
          </p:cNvPr>
          <p:cNvSpPr txBox="1"/>
          <p:nvPr/>
        </p:nvSpPr>
        <p:spPr>
          <a:xfrm>
            <a:off x="4872138" y="3224270"/>
            <a:ext cx="488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C503B-7839-554F-91DD-DC35EAF6B975}"/>
              </a:ext>
            </a:extLst>
          </p:cNvPr>
          <p:cNvSpPr txBox="1"/>
          <p:nvPr/>
        </p:nvSpPr>
        <p:spPr>
          <a:xfrm>
            <a:off x="2839111" y="5081601"/>
            <a:ext cx="4885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6872E8-0E61-6340-B707-596D37DE3334}"/>
              </a:ext>
            </a:extLst>
          </p:cNvPr>
          <p:cNvSpPr/>
          <p:nvPr/>
        </p:nvSpPr>
        <p:spPr>
          <a:xfrm>
            <a:off x="1467756" y="5436872"/>
            <a:ext cx="93509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* Redmon, J. et al., You only look once: Unified, real-time object detection. In: CVPR.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D1BB-B00E-BD44-98B6-99852B9C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81E5-F5ED-DD43-867A-CB25CBEEB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0653" y="1691671"/>
            <a:ext cx="5313000" cy="4196168"/>
          </a:xfrm>
        </p:spPr>
        <p:txBody>
          <a:bodyPr/>
          <a:lstStyle/>
          <a:p>
            <a:r>
              <a:rPr lang="en-US" sz="2800" dirty="0"/>
              <a:t>Each cell applies a fixed number of bounding boxes. </a:t>
            </a:r>
          </a:p>
          <a:p>
            <a:endParaRPr lang="en-US" sz="2800" dirty="0"/>
          </a:p>
          <a:p>
            <a:r>
              <a:rPr lang="en-US" sz="2800" dirty="0"/>
              <a:t>If 2 boxes here, then total number of boxes per image:  </a:t>
            </a:r>
            <a:r>
              <a:rPr lang="en-US" sz="2400" dirty="0">
                <a:solidFill>
                  <a:schemeClr val="accent3"/>
                </a:solidFill>
              </a:rPr>
              <a:t>7x7x2 = 98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BFD400-078A-B34E-8A11-C68B76A4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172" y="1727091"/>
            <a:ext cx="3200400" cy="32004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52D5BA-3EBE-CE40-9ADF-DC957AB3DCEB}"/>
              </a:ext>
            </a:extLst>
          </p:cNvPr>
          <p:cNvCxnSpPr/>
          <p:nvPr/>
        </p:nvCxnSpPr>
        <p:spPr>
          <a:xfrm>
            <a:off x="4872138" y="1759095"/>
            <a:ext cx="0" cy="3136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1240FF-1926-9A4E-B5AB-B113AD51B18A}"/>
              </a:ext>
            </a:extLst>
          </p:cNvPr>
          <p:cNvCxnSpPr>
            <a:cxnSpLocks/>
          </p:cNvCxnSpPr>
          <p:nvPr/>
        </p:nvCxnSpPr>
        <p:spPr>
          <a:xfrm>
            <a:off x="1515172" y="5040054"/>
            <a:ext cx="31363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B197C1-4B90-D248-A28F-2F6968D2A3F4}"/>
              </a:ext>
            </a:extLst>
          </p:cNvPr>
          <p:cNvSpPr txBox="1"/>
          <p:nvPr/>
        </p:nvSpPr>
        <p:spPr>
          <a:xfrm>
            <a:off x="4872138" y="3142625"/>
            <a:ext cx="48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EC503B-7839-554F-91DD-DC35EAF6B975}"/>
              </a:ext>
            </a:extLst>
          </p:cNvPr>
          <p:cNvSpPr txBox="1"/>
          <p:nvPr/>
        </p:nvSpPr>
        <p:spPr>
          <a:xfrm>
            <a:off x="2839111" y="4999956"/>
            <a:ext cx="48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9DF03-49AC-CF4B-91C0-CE777BD6CB47}"/>
              </a:ext>
            </a:extLst>
          </p:cNvPr>
          <p:cNvSpPr/>
          <p:nvPr/>
        </p:nvSpPr>
        <p:spPr>
          <a:xfrm>
            <a:off x="3731051" y="3515646"/>
            <a:ext cx="448056" cy="448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6C503-1DE8-4B45-9A71-9886A79A4401}"/>
              </a:ext>
            </a:extLst>
          </p:cNvPr>
          <p:cNvSpPr/>
          <p:nvPr/>
        </p:nvSpPr>
        <p:spPr>
          <a:xfrm>
            <a:off x="3612798" y="3218825"/>
            <a:ext cx="751563" cy="104222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A42262-17D4-454D-BA40-EC3CB07B3669}"/>
              </a:ext>
            </a:extLst>
          </p:cNvPr>
          <p:cNvSpPr/>
          <p:nvPr/>
        </p:nvSpPr>
        <p:spPr>
          <a:xfrm>
            <a:off x="3369322" y="3261295"/>
            <a:ext cx="1163497" cy="96450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391E-7815-3A4C-BFC2-598C191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83666-7085-5B48-8DFB-95D0D4F2C10B}"/>
              </a:ext>
            </a:extLst>
          </p:cNvPr>
          <p:cNvSpPr txBox="1"/>
          <p:nvPr/>
        </p:nvSpPr>
        <p:spPr>
          <a:xfrm>
            <a:off x="5444516" y="1697326"/>
            <a:ext cx="63283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folds:</a:t>
            </a:r>
          </a:p>
          <a:p>
            <a:r>
              <a:rPr lang="en-US" sz="2800" dirty="0"/>
              <a:t>	1. Each bounding box outputs 5 components</a:t>
            </a:r>
            <a:r>
              <a:rPr lang="en-US" sz="2800" b="1" dirty="0"/>
              <a:t>:</a:t>
            </a:r>
          </a:p>
          <a:p>
            <a:endParaRPr lang="en-US" sz="2800" b="1" dirty="0"/>
          </a:p>
          <a:p>
            <a:endParaRPr lang="en-US" sz="2800" b="1" dirty="0"/>
          </a:p>
          <a:p>
            <a:pPr marL="259902" indent="-342900">
              <a:buFont typeface="Arial" panose="020B0604020202020204" pitchFamily="34" charset="0"/>
              <a:buChar char="•"/>
            </a:pPr>
            <a:r>
              <a:rPr lang="en-US" sz="2400" dirty="0"/>
              <a:t>(</a:t>
            </a:r>
            <a:r>
              <a:rPr lang="en-US" sz="2400" i="1" dirty="0"/>
              <a:t>b</a:t>
            </a:r>
            <a:r>
              <a:rPr lang="en-US" sz="2400" i="1" baseline="-25000" dirty="0"/>
              <a:t>x </a:t>
            </a:r>
            <a:r>
              <a:rPr lang="en-US" sz="2400" i="1" dirty="0"/>
              <a:t>,</a:t>
            </a:r>
            <a:r>
              <a:rPr lang="en-US" sz="2400" i="1" baseline="-25000" dirty="0"/>
              <a:t> </a:t>
            </a:r>
            <a:r>
              <a:rPr lang="en-US" sz="2400" i="1" dirty="0"/>
              <a:t>b</a:t>
            </a:r>
            <a:r>
              <a:rPr lang="en-US" sz="2400" i="1" baseline="-25000" dirty="0"/>
              <a:t>y</a:t>
            </a:r>
            <a:r>
              <a:rPr lang="en-US" sz="2400" dirty="0"/>
              <a:t>): Box center coordinates</a:t>
            </a:r>
          </a:p>
          <a:p>
            <a:pPr marL="259902" indent="-342900">
              <a:buFont typeface="Arial" panose="020B0604020202020204" pitchFamily="34" charset="0"/>
              <a:buChar char="•"/>
            </a:pPr>
            <a:r>
              <a:rPr lang="en-US" sz="2400" i="1" dirty="0" err="1"/>
              <a:t>b</a:t>
            </a:r>
            <a:r>
              <a:rPr lang="en-US" sz="2400" i="1" baseline="-25000" dirty="0" err="1"/>
              <a:t>h</a:t>
            </a:r>
            <a:r>
              <a:rPr lang="en-US" sz="2400" i="1" baseline="-25000" dirty="0"/>
              <a:t> ,</a:t>
            </a:r>
            <a:r>
              <a:rPr lang="en-US" sz="2400" dirty="0"/>
              <a:t> </a:t>
            </a:r>
            <a:r>
              <a:rPr lang="en-US" sz="2400" i="1" dirty="0" err="1"/>
              <a:t>b</a:t>
            </a:r>
            <a:r>
              <a:rPr lang="en-US" sz="2400" i="1" baseline="-25000" dirty="0" err="1"/>
              <a:t>w</a:t>
            </a:r>
            <a:r>
              <a:rPr lang="en-US" sz="2400" i="1" baseline="-25000" dirty="0"/>
              <a:t> </a:t>
            </a:r>
            <a:r>
              <a:rPr lang="en-US" sz="2400" dirty="0"/>
              <a:t>: Box height and width</a:t>
            </a:r>
          </a:p>
          <a:p>
            <a:pPr marL="259902" indent="-342900">
              <a:buFont typeface="Arial" panose="020B0604020202020204" pitchFamily="34" charset="0"/>
              <a:buChar char="•"/>
            </a:pPr>
            <a:r>
              <a:rPr lang="en-US" sz="2400" i="1" dirty="0"/>
              <a:t>P</a:t>
            </a:r>
            <a:r>
              <a:rPr lang="en-US" sz="2400" i="1" baseline="-25000" dirty="0"/>
              <a:t>C</a:t>
            </a:r>
            <a:r>
              <a:rPr lang="en-US" sz="2400" dirty="0"/>
              <a:t> : The probability of the bounding box enclosing any object</a:t>
            </a:r>
          </a:p>
          <a:p>
            <a:pPr marL="25990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C1A0D-698A-0F4A-A3EB-9D1CB0DE6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5"/>
          <a:stretch/>
        </p:blipFill>
        <p:spPr>
          <a:xfrm>
            <a:off x="1218428" y="1697326"/>
            <a:ext cx="3843429" cy="3947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9949E3-8C6A-634E-AA54-A0A31C810343}"/>
              </a:ext>
            </a:extLst>
          </p:cNvPr>
          <p:cNvSpPr txBox="1"/>
          <p:nvPr/>
        </p:nvSpPr>
        <p:spPr>
          <a:xfrm>
            <a:off x="6143247" y="2982724"/>
            <a:ext cx="48013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accent3"/>
              </a:solidFill>
            </a:endParaRPr>
          </a:p>
          <a:p>
            <a:r>
              <a:rPr lang="en-US" sz="1400" b="1" dirty="0">
                <a:solidFill>
                  <a:schemeClr val="accent3"/>
                </a:solidFill>
              </a:rPr>
              <a:t>	</a:t>
            </a:r>
            <a:r>
              <a:rPr lang="en-US" sz="2400" b="1" dirty="0">
                <a:solidFill>
                  <a:schemeClr val="accent3"/>
                </a:solidFill>
              </a:rPr>
              <a:t>[</a:t>
            </a:r>
            <a:r>
              <a:rPr lang="en-US" sz="2400" b="1" i="1" dirty="0">
                <a:solidFill>
                  <a:schemeClr val="accent3"/>
                </a:solidFill>
              </a:rPr>
              <a:t>b</a:t>
            </a:r>
            <a:r>
              <a:rPr lang="en-US" sz="2400" b="1" i="1" baseline="-25000" dirty="0">
                <a:solidFill>
                  <a:schemeClr val="accent3"/>
                </a:solidFill>
              </a:rPr>
              <a:t>x </a:t>
            </a:r>
            <a:r>
              <a:rPr lang="en-US" sz="2400" b="1" i="1" dirty="0">
                <a:solidFill>
                  <a:schemeClr val="accent3"/>
                </a:solidFill>
              </a:rPr>
              <a:t>,  b</a:t>
            </a:r>
            <a:r>
              <a:rPr lang="en-US" sz="2400" b="1" i="1" baseline="-25000" dirty="0">
                <a:solidFill>
                  <a:schemeClr val="accent3"/>
                </a:solidFill>
              </a:rPr>
              <a:t>y </a:t>
            </a:r>
            <a:r>
              <a:rPr lang="en-US" sz="2400" b="1" i="1" dirty="0">
                <a:solidFill>
                  <a:schemeClr val="accent3"/>
                </a:solidFill>
              </a:rPr>
              <a:t>,  </a:t>
            </a:r>
            <a:r>
              <a:rPr lang="en-US" sz="2400" b="1" i="1" dirty="0" err="1">
                <a:solidFill>
                  <a:schemeClr val="accent3"/>
                </a:solidFill>
              </a:rPr>
              <a:t>b</a:t>
            </a:r>
            <a:r>
              <a:rPr lang="en-US" sz="2400" b="1" i="1" baseline="-25000" dirty="0" err="1">
                <a:solidFill>
                  <a:schemeClr val="accent3"/>
                </a:solidFill>
              </a:rPr>
              <a:t>h</a:t>
            </a:r>
            <a:r>
              <a:rPr lang="en-US" sz="2400" b="1" i="1" baseline="-25000" dirty="0">
                <a:solidFill>
                  <a:schemeClr val="accent3"/>
                </a:solidFill>
              </a:rPr>
              <a:t> </a:t>
            </a:r>
            <a:r>
              <a:rPr lang="en-US" sz="2400" b="1" i="1" dirty="0">
                <a:solidFill>
                  <a:schemeClr val="accent3"/>
                </a:solidFill>
              </a:rPr>
              <a:t>,  </a:t>
            </a:r>
            <a:r>
              <a:rPr lang="en-US" sz="2400" b="1" i="1" dirty="0" err="1">
                <a:solidFill>
                  <a:schemeClr val="accent3"/>
                </a:solidFill>
              </a:rPr>
              <a:t>b</a:t>
            </a:r>
            <a:r>
              <a:rPr lang="en-US" sz="2400" b="1" i="1" baseline="-25000" dirty="0" err="1">
                <a:solidFill>
                  <a:schemeClr val="accent3"/>
                </a:solidFill>
              </a:rPr>
              <a:t>w</a:t>
            </a:r>
            <a:r>
              <a:rPr lang="en-US" sz="2400" b="1" i="1" baseline="-25000" dirty="0">
                <a:solidFill>
                  <a:schemeClr val="accent3"/>
                </a:solidFill>
              </a:rPr>
              <a:t> </a:t>
            </a:r>
            <a:r>
              <a:rPr lang="en-US" sz="2400" b="1" i="1" dirty="0">
                <a:solidFill>
                  <a:schemeClr val="accent3"/>
                </a:solidFill>
              </a:rPr>
              <a:t>, P</a:t>
            </a:r>
            <a:r>
              <a:rPr lang="en-US" sz="2400" b="1" i="1" baseline="-25000" dirty="0">
                <a:solidFill>
                  <a:schemeClr val="accent3"/>
                </a:solidFill>
              </a:rPr>
              <a:t>C</a:t>
            </a:r>
            <a:r>
              <a:rPr lang="en-US" sz="2400" b="1" dirty="0">
                <a:solidFill>
                  <a:schemeClr val="accent3"/>
                </a:solidFill>
              </a:rPr>
              <a:t>]</a:t>
            </a:r>
          </a:p>
          <a:p>
            <a:pPr marL="160763" indent="-160763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845D9B-76EC-E146-9045-13E6262EC06F}"/>
              </a:ext>
            </a:extLst>
          </p:cNvPr>
          <p:cNvSpPr/>
          <p:nvPr/>
        </p:nvSpPr>
        <p:spPr>
          <a:xfrm>
            <a:off x="3265714" y="3722914"/>
            <a:ext cx="2041072" cy="192237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391E-7815-3A4C-BFC2-598C191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83666-7085-5B48-8DFB-95D0D4F2C10B}"/>
              </a:ext>
            </a:extLst>
          </p:cNvPr>
          <p:cNvSpPr txBox="1"/>
          <p:nvPr/>
        </p:nvSpPr>
        <p:spPr>
          <a:xfrm>
            <a:off x="5444516" y="1697326"/>
            <a:ext cx="63283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folds:</a:t>
            </a:r>
          </a:p>
          <a:p>
            <a:r>
              <a:rPr lang="en-US" sz="2800" dirty="0"/>
              <a:t>	2. Each grid cell outputs probabilities of belonging to each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e.g.,</a:t>
            </a:r>
            <a:r>
              <a:rPr lang="en-US" sz="2400" dirty="0"/>
              <a:t> 3 classes: </a:t>
            </a:r>
          </a:p>
          <a:p>
            <a:r>
              <a:rPr lang="en-US" sz="2400" i="1" dirty="0"/>
              <a:t>				[dog, bike, car]</a:t>
            </a:r>
          </a:p>
          <a:p>
            <a:endParaRPr lang="en-US" sz="2400" i="1" dirty="0"/>
          </a:p>
          <a:p>
            <a:pPr marL="1023339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: </a:t>
            </a:r>
            <a:r>
              <a:rPr lang="en-US" sz="2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</a:t>
            </a:r>
            <a:r>
              <a:rPr lang="en-US" sz="2400" dirty="0"/>
              <a:t> {dog}</a:t>
            </a:r>
          </a:p>
          <a:p>
            <a:pPr marL="1023339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: </a:t>
            </a:r>
            <a:r>
              <a:rPr lang="en-US" sz="2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</a:t>
            </a:r>
            <a:r>
              <a:rPr lang="en-US" sz="2400" dirty="0"/>
              <a:t> {bike}</a:t>
            </a:r>
          </a:p>
          <a:p>
            <a:pPr marL="1023339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baseline="-25000" dirty="0"/>
              <a:t>3</a:t>
            </a:r>
            <a:r>
              <a:rPr lang="en-US" sz="2400" dirty="0"/>
              <a:t>: </a:t>
            </a:r>
            <a:r>
              <a:rPr lang="en-US" sz="2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</a:t>
            </a:r>
            <a:r>
              <a:rPr lang="en-US" sz="2400" dirty="0"/>
              <a:t> {car}</a:t>
            </a:r>
          </a:p>
          <a:p>
            <a:pPr marL="257221" lvl="1"/>
            <a:endParaRPr lang="en-US" sz="2400" dirty="0"/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C1A0D-698A-0F4A-A3EB-9D1CB0DE6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5"/>
          <a:stretch/>
        </p:blipFill>
        <p:spPr>
          <a:xfrm>
            <a:off x="1218428" y="1697326"/>
            <a:ext cx="3843429" cy="39479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821F89-B9D8-2541-853A-929F7DA0F0F1}"/>
              </a:ext>
            </a:extLst>
          </p:cNvPr>
          <p:cNvSpPr/>
          <p:nvPr/>
        </p:nvSpPr>
        <p:spPr>
          <a:xfrm>
            <a:off x="3338128" y="1746313"/>
            <a:ext cx="2041072" cy="192237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391E-7815-3A4C-BFC2-598C191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3DB3E2-77D3-3041-8E67-1629E73FBFE2}"/>
              </a:ext>
            </a:extLst>
          </p:cNvPr>
          <p:cNvSpPr txBox="1"/>
          <p:nvPr/>
        </p:nvSpPr>
        <p:spPr>
          <a:xfrm>
            <a:off x="5380636" y="1860445"/>
            <a:ext cx="606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/>
              <a:t>	</a:t>
            </a:r>
            <a:r>
              <a:rPr lang="en-US" sz="2800" dirty="0"/>
              <a:t>Output shape of YOLO: </a:t>
            </a:r>
          </a:p>
          <a:p>
            <a:pPr algn="ctr"/>
            <a:r>
              <a:rPr lang="en-US" sz="2800" dirty="0"/>
              <a:t>7 X 7 x ( 2 x 5 + 20) = 7x7x30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D42236-50F3-9D47-9B70-13E5CAE6C6F8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316687" y="2665491"/>
            <a:ext cx="233354" cy="602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FACBE2-85FE-BC46-8A42-C8FC5BF2C6BE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8146971" y="2665491"/>
            <a:ext cx="816788" cy="1583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172E37-13FE-8C4F-85A0-F0B1AFD56982}"/>
              </a:ext>
            </a:extLst>
          </p:cNvPr>
          <p:cNvCxnSpPr>
            <a:cxnSpLocks/>
          </p:cNvCxnSpPr>
          <p:nvPr/>
        </p:nvCxnSpPr>
        <p:spPr>
          <a:xfrm flipH="1" flipV="1">
            <a:off x="8903084" y="2673530"/>
            <a:ext cx="346456" cy="586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D82336-0AFB-FC47-A1BC-74359A92E2F3}"/>
              </a:ext>
            </a:extLst>
          </p:cNvPr>
          <p:cNvSpPr txBox="1"/>
          <p:nvPr/>
        </p:nvSpPr>
        <p:spPr>
          <a:xfrm>
            <a:off x="5943769" y="3268276"/>
            <a:ext cx="274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boxes per cell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CAAD79-8453-D64C-A0BD-B167C9F0BE64}"/>
              </a:ext>
            </a:extLst>
          </p:cNvPr>
          <p:cNvSpPr txBox="1"/>
          <p:nvPr/>
        </p:nvSpPr>
        <p:spPr>
          <a:xfrm>
            <a:off x="9076312" y="3250574"/>
            <a:ext cx="236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 object classes: </a:t>
            </a:r>
          </a:p>
          <a:p>
            <a:pPr algn="ctr"/>
            <a:r>
              <a:rPr lang="en-US" sz="2000" b="1" dirty="0">
                <a:solidFill>
                  <a:schemeClr val="accent3"/>
                </a:solidFill>
              </a:rPr>
              <a:t>[c</a:t>
            </a:r>
            <a:r>
              <a:rPr lang="en-US" sz="2000" b="1" baseline="-25000" dirty="0">
                <a:solidFill>
                  <a:schemeClr val="accent3"/>
                </a:solidFill>
              </a:rPr>
              <a:t>1 </a:t>
            </a:r>
            <a:r>
              <a:rPr lang="en-US" sz="2000" b="1" dirty="0">
                <a:solidFill>
                  <a:schemeClr val="accent3"/>
                </a:solidFill>
              </a:rPr>
              <a:t>, c</a:t>
            </a:r>
            <a:r>
              <a:rPr lang="en-US" sz="2000" b="1" baseline="-25000" dirty="0">
                <a:solidFill>
                  <a:schemeClr val="accent3"/>
                </a:solidFill>
              </a:rPr>
              <a:t>2 </a:t>
            </a:r>
            <a:r>
              <a:rPr lang="en-US" sz="2000" b="1" dirty="0">
                <a:solidFill>
                  <a:schemeClr val="accent3"/>
                </a:solidFill>
              </a:rPr>
              <a:t>, …, c</a:t>
            </a:r>
            <a:r>
              <a:rPr lang="en-US" sz="2000" b="1" baseline="-25000" dirty="0">
                <a:solidFill>
                  <a:schemeClr val="accent3"/>
                </a:solidFill>
              </a:rPr>
              <a:t>20</a:t>
            </a:r>
            <a:r>
              <a:rPr lang="en-US" sz="2000" b="1" dirty="0">
                <a:solidFill>
                  <a:schemeClr val="accent3"/>
                </a:solidFill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9039E1-341B-3844-A9E8-C592DEF3CA5F}"/>
              </a:ext>
            </a:extLst>
          </p:cNvPr>
          <p:cNvSpPr txBox="1"/>
          <p:nvPr/>
        </p:nvSpPr>
        <p:spPr>
          <a:xfrm>
            <a:off x="7564321" y="4248566"/>
            <a:ext cx="2798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Bounding box values:</a:t>
            </a:r>
          </a:p>
          <a:p>
            <a:pPr algn="ctr"/>
            <a:r>
              <a:rPr lang="en-US" sz="2000" dirty="0">
                <a:solidFill>
                  <a:schemeClr val="accent3"/>
                </a:solidFill>
              </a:rPr>
              <a:t>[P</a:t>
            </a:r>
            <a:r>
              <a:rPr lang="en-US" sz="2000" baseline="-25000" dirty="0">
                <a:solidFill>
                  <a:schemeClr val="accent3"/>
                </a:solidFill>
              </a:rPr>
              <a:t>C </a:t>
            </a:r>
            <a:r>
              <a:rPr lang="en-US" sz="2000" dirty="0">
                <a:solidFill>
                  <a:schemeClr val="accent3"/>
                </a:solidFill>
              </a:rPr>
              <a:t>, b</a:t>
            </a:r>
            <a:r>
              <a:rPr lang="en-US" sz="2000" baseline="-25000" dirty="0">
                <a:solidFill>
                  <a:schemeClr val="accent3"/>
                </a:solidFill>
              </a:rPr>
              <a:t>x </a:t>
            </a:r>
            <a:r>
              <a:rPr lang="en-US" sz="2000" dirty="0">
                <a:solidFill>
                  <a:schemeClr val="accent3"/>
                </a:solidFill>
              </a:rPr>
              <a:t>, b</a:t>
            </a:r>
            <a:r>
              <a:rPr lang="en-US" sz="2000" baseline="-25000" dirty="0">
                <a:solidFill>
                  <a:schemeClr val="accent3"/>
                </a:solidFill>
              </a:rPr>
              <a:t>y </a:t>
            </a:r>
            <a:r>
              <a:rPr lang="en-US" sz="2000" dirty="0">
                <a:solidFill>
                  <a:schemeClr val="accent3"/>
                </a:solidFill>
              </a:rPr>
              <a:t>, </a:t>
            </a:r>
            <a:r>
              <a:rPr lang="en-US" sz="2000" dirty="0" err="1">
                <a:solidFill>
                  <a:schemeClr val="accent3"/>
                </a:solidFill>
              </a:rPr>
              <a:t>b</a:t>
            </a:r>
            <a:r>
              <a:rPr lang="en-US" sz="2000" baseline="-25000" dirty="0" err="1">
                <a:solidFill>
                  <a:schemeClr val="accent3"/>
                </a:solidFill>
              </a:rPr>
              <a:t>h</a:t>
            </a:r>
            <a:r>
              <a:rPr lang="en-US" sz="2000" baseline="-25000" dirty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, </a:t>
            </a:r>
            <a:r>
              <a:rPr lang="en-US" sz="2000" dirty="0" err="1">
                <a:solidFill>
                  <a:schemeClr val="accent3"/>
                </a:solidFill>
              </a:rPr>
              <a:t>b</a:t>
            </a:r>
            <a:r>
              <a:rPr lang="en-US" sz="2000" baseline="-25000" dirty="0" err="1">
                <a:solidFill>
                  <a:schemeClr val="accent3"/>
                </a:solidFill>
              </a:rPr>
              <a:t>w</a:t>
            </a:r>
            <a:r>
              <a:rPr lang="en-US" sz="2000" baseline="-25000" dirty="0">
                <a:solidFill>
                  <a:schemeClr val="accent3"/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]</a:t>
            </a:r>
            <a:endParaRPr lang="en-US" sz="20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26FCC9A-07D2-494C-A2CC-A6260EF85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5"/>
          <a:stretch/>
        </p:blipFill>
        <p:spPr>
          <a:xfrm>
            <a:off x="1218428" y="1697326"/>
            <a:ext cx="3843429" cy="39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5391E-7815-3A4C-BFC2-598C1914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6DD9B-A612-2F46-8A68-F171F739C034}"/>
              </a:ext>
            </a:extLst>
          </p:cNvPr>
          <p:cNvSpPr txBox="1"/>
          <p:nvPr/>
        </p:nvSpPr>
        <p:spPr>
          <a:xfrm>
            <a:off x="723671" y="1411062"/>
            <a:ext cx="421729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Drop bounding boxes with low confidence (of being an object).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 each class, apply Non-max suppression to output final results.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82DDA-2442-7645-B64B-E73B14DCD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63" y="1588169"/>
            <a:ext cx="6144128" cy="3947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BE7FA5-5BCB-5343-AD74-EAC14E95864A}"/>
              </a:ext>
            </a:extLst>
          </p:cNvPr>
          <p:cNvSpPr txBox="1"/>
          <p:nvPr/>
        </p:nvSpPr>
        <p:spPr>
          <a:xfrm>
            <a:off x="1432881" y="3075057"/>
            <a:ext cx="279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</a:t>
            </a:r>
            <a:r>
              <a:rPr lang="en-US" sz="2400" b="1" dirty="0">
                <a:solidFill>
                  <a:schemeClr val="accent3"/>
                </a:solidFill>
              </a:rPr>
              <a:t>P</a:t>
            </a:r>
            <a:r>
              <a:rPr lang="en-US" sz="2400" b="1" baseline="-25000" dirty="0">
                <a:solidFill>
                  <a:schemeClr val="accent3"/>
                </a:solidFill>
              </a:rPr>
              <a:t>C</a:t>
            </a:r>
            <a:r>
              <a:rPr lang="en-US" sz="2400" baseline="-25000" dirty="0"/>
              <a:t> </a:t>
            </a:r>
            <a:r>
              <a:rPr lang="en-US" sz="2400" dirty="0"/>
              <a:t>, b</a:t>
            </a:r>
            <a:r>
              <a:rPr lang="en-US" sz="2400" baseline="-25000" dirty="0"/>
              <a:t>x </a:t>
            </a:r>
            <a:r>
              <a:rPr lang="en-US" sz="2400" dirty="0"/>
              <a:t>, b</a:t>
            </a:r>
            <a:r>
              <a:rPr lang="en-US" sz="2400" baseline="-25000" dirty="0"/>
              <a:t>y </a:t>
            </a:r>
            <a:r>
              <a:rPr lang="en-US" sz="2400" dirty="0"/>
              <a:t>, </a:t>
            </a:r>
            <a:r>
              <a:rPr lang="en-US" sz="2400" dirty="0" err="1"/>
              <a:t>b</a:t>
            </a:r>
            <a:r>
              <a:rPr lang="en-US" sz="2400" baseline="-25000" dirty="0" err="1"/>
              <a:t>h</a:t>
            </a:r>
            <a:r>
              <a:rPr lang="en-US" sz="2400" baseline="-25000" dirty="0"/>
              <a:t> </a:t>
            </a:r>
            <a:r>
              <a:rPr lang="en-US" sz="2400" dirty="0"/>
              <a:t>, </a:t>
            </a:r>
            <a:r>
              <a:rPr lang="en-US" sz="2400" dirty="0" err="1"/>
              <a:t>b</a:t>
            </a:r>
            <a:r>
              <a:rPr lang="en-US" sz="2400" baseline="-25000" dirty="0" err="1"/>
              <a:t>w</a:t>
            </a:r>
            <a:r>
              <a:rPr lang="en-US" sz="2400" baseline="-25000" dirty="0"/>
              <a:t> </a:t>
            </a:r>
            <a:r>
              <a:rPr lang="en-US" sz="2400" dirty="0"/>
              <a:t>]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04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BA56-0179-9B47-A554-DE61B0E4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 (You Only Look Once)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83ABBA-4BB5-DF41-9DED-D777EBF3FCAD}"/>
              </a:ext>
            </a:extLst>
          </p:cNvPr>
          <p:cNvSpPr/>
          <p:nvPr/>
        </p:nvSpPr>
        <p:spPr>
          <a:xfrm>
            <a:off x="695914" y="1536174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Simple and fast detection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run on real-time, good for videos</a:t>
            </a:r>
          </a:p>
          <a:p>
            <a:pPr marL="257221" indent="-257221"/>
            <a:endParaRPr lang="en-US" sz="2400" b="1" dirty="0"/>
          </a:p>
          <a:p>
            <a:r>
              <a:rPr lang="en-US" sz="2800" b="1" dirty="0"/>
              <a:t>Cons: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Strong spatial constraints on bounding boxes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 objects may be missed, e.g. flock of birds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 to generalize to other aspect ratios</a:t>
            </a:r>
          </a:p>
        </p:txBody>
      </p:sp>
    </p:spTree>
    <p:extLst>
      <p:ext uri="{BB962C8B-B14F-4D97-AF65-F5344CB8AC3E}">
        <p14:creationId xmlns:p14="http://schemas.microsoft.com/office/powerpoint/2010/main" val="38201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4834F-763C-8F4D-AF33-EF3EB942CB07}"/>
              </a:ext>
            </a:extLst>
          </p:cNvPr>
          <p:cNvSpPr txBox="1">
            <a:spLocks/>
          </p:cNvSpPr>
          <p:nvPr/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/>
          <a:lstStyle>
            <a:lvl1pPr algn="l" defTabSz="99799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YOLO - Hands 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A014C-BD0E-3D40-A1CC-7A4C88CED36D}"/>
              </a:ext>
            </a:extLst>
          </p:cNvPr>
          <p:cNvSpPr txBox="1">
            <a:spLocks/>
          </p:cNvSpPr>
          <p:nvPr/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/>
          <a:lstStyle>
            <a:lvl1pPr marL="249500" indent="-249500" algn="l" defTabSz="997999" rtl="0" eaLnBrk="1" latinLnBrk="0" hangingPunct="1">
              <a:lnSpc>
                <a:spcPct val="90000"/>
              </a:lnSpc>
              <a:spcBef>
                <a:spcPts val="1092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8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6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5500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4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3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499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1498" indent="-249500" algn="l" defTabSz="997999" rtl="0" eaLnBrk="1" latinLnBrk="0" hangingPunct="1">
              <a:lnSpc>
                <a:spcPct val="90000"/>
              </a:lnSpc>
              <a:spcBef>
                <a:spcPts val="54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 this exercise, we use pre-trained YOLO detector in Gluon for object detection.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10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04693C6-1CE3-1C40-974C-2CFA999EC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3642" y="2889181"/>
            <a:ext cx="3221774" cy="10796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3DBBD9-FA31-3949-ABDB-5F2E74039B01}"/>
              </a:ext>
            </a:extLst>
          </p:cNvPr>
          <p:cNvSpPr/>
          <p:nvPr/>
        </p:nvSpPr>
        <p:spPr>
          <a:xfrm>
            <a:off x="1871082" y="5197805"/>
            <a:ext cx="9518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A166FF"/>
                </a:solidFill>
              </a:rPr>
              <a:t>Follow through this notebook:</a:t>
            </a:r>
            <a:r>
              <a:rPr lang="en-US" sz="2800" b="1" dirty="0"/>
              <a:t> MLA-CV-DAY3-YOLO.ipynb</a:t>
            </a:r>
          </a:p>
          <a:p>
            <a:r>
              <a:rPr lang="en-US" sz="1400" b="1" dirty="0"/>
              <a:t>Run the notebook from your SageMaker instance.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DB66E-D314-D049-BBC5-A0519D34D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79" y="2139858"/>
            <a:ext cx="4738580" cy="30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0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33915</TotalTime>
  <Words>413</Words>
  <Application>Microsoft Macintosh PowerPoint</Application>
  <PresentationFormat>Custom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Amazon Ember</vt:lpstr>
      <vt:lpstr>Amazon Ember Display</vt:lpstr>
      <vt:lpstr>Amazon Ember Display Light</vt:lpstr>
      <vt:lpstr>Amazon Ember Light</vt:lpstr>
      <vt:lpstr>Amazon Ember Medium</vt:lpstr>
      <vt:lpstr>Apple Chancery</vt:lpstr>
      <vt:lpstr>Arial</vt:lpstr>
      <vt:lpstr>Lucida Grande</vt:lpstr>
      <vt:lpstr>Wingdings</vt:lpstr>
      <vt:lpstr>inSTALLments Master Theme</vt:lpstr>
      <vt:lpstr>YOLO</vt:lpstr>
      <vt:lpstr>YOLO (You Only Look Once)</vt:lpstr>
      <vt:lpstr>YOLO (You Only Look Once)</vt:lpstr>
      <vt:lpstr>YOLO (You Only Look Once)</vt:lpstr>
      <vt:lpstr>YOLO (You Only Look Once)</vt:lpstr>
      <vt:lpstr>YOLO (You Only Look Once)</vt:lpstr>
      <vt:lpstr>YOLO (You Only Look Once)</vt:lpstr>
      <vt:lpstr>YOLO (You Only Look Once)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888</cp:revision>
  <cp:lastPrinted>2020-03-05T18:47:14Z</cp:lastPrinted>
  <dcterms:created xsi:type="dcterms:W3CDTF">2019-12-18T06:10:11Z</dcterms:created>
  <dcterms:modified xsi:type="dcterms:W3CDTF">2020-07-08T22:10:57Z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