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xml" ContentType="application/inkml+xml"/>
  <Override PartName="/ppt/ink/ink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653" r:id="rId2"/>
    <p:sldId id="317" r:id="rId3"/>
    <p:sldId id="948" r:id="rId4"/>
    <p:sldId id="947" r:id="rId5"/>
    <p:sldId id="663" r:id="rId6"/>
    <p:sldId id="323" r:id="rId7"/>
    <p:sldId id="324" r:id="rId8"/>
    <p:sldId id="325" r:id="rId9"/>
    <p:sldId id="326" r:id="rId10"/>
    <p:sldId id="945" r:id="rId11"/>
    <p:sldId id="906" r:id="rId12"/>
    <p:sldId id="907" r:id="rId13"/>
    <p:sldId id="908" r:id="rId14"/>
    <p:sldId id="909" r:id="rId15"/>
    <p:sldId id="910" r:id="rId16"/>
    <p:sldId id="911" r:id="rId17"/>
    <p:sldId id="949" r:id="rId18"/>
    <p:sldId id="912" r:id="rId19"/>
    <p:sldId id="336" r:id="rId20"/>
    <p:sldId id="337" r:id="rId21"/>
    <p:sldId id="950" r:id="rId22"/>
    <p:sldId id="339" r:id="rId23"/>
    <p:sldId id="340" r:id="rId24"/>
    <p:sldId id="951" r:id="rId25"/>
    <p:sldId id="347" r:id="rId26"/>
    <p:sldId id="348" r:id="rId27"/>
    <p:sldId id="952" r:id="rId28"/>
    <p:sldId id="877" r:id="rId29"/>
    <p:sldId id="871" r:id="rId30"/>
    <p:sldId id="344" r:id="rId31"/>
    <p:sldId id="343" r:id="rId32"/>
    <p:sldId id="913" r:id="rId33"/>
    <p:sldId id="953" r:id="rId34"/>
    <p:sldId id="954" r:id="rId35"/>
    <p:sldId id="955" r:id="rId36"/>
    <p:sldId id="665" r:id="rId37"/>
    <p:sldId id="860" r:id="rId38"/>
    <p:sldId id="956" r:id="rId39"/>
    <p:sldId id="957" r:id="rId40"/>
    <p:sldId id="356" r:id="rId41"/>
    <p:sldId id="359" r:id="rId42"/>
    <p:sldId id="360" r:id="rId43"/>
    <p:sldId id="361" r:id="rId44"/>
    <p:sldId id="666" r:id="rId45"/>
    <p:sldId id="367" r:id="rId46"/>
    <p:sldId id="368" r:id="rId47"/>
    <p:sldId id="943" r:id="rId48"/>
    <p:sldId id="370" r:id="rId49"/>
    <p:sldId id="944" r:id="rId50"/>
    <p:sldId id="371" r:id="rId51"/>
    <p:sldId id="372" r:id="rId52"/>
    <p:sldId id="958" r:id="rId53"/>
    <p:sldId id="373" r:id="rId54"/>
    <p:sldId id="946" r:id="rId55"/>
    <p:sldId id="375" r:id="rId56"/>
    <p:sldId id="376" r:id="rId57"/>
    <p:sldId id="377" r:id="rId58"/>
    <p:sldId id="1068" r:id="rId59"/>
    <p:sldId id="959" r:id="rId60"/>
    <p:sldId id="380" r:id="rId61"/>
    <p:sldId id="381" r:id="rId62"/>
    <p:sldId id="960" r:id="rId63"/>
    <p:sldId id="961" r:id="rId64"/>
    <p:sldId id="962" r:id="rId65"/>
    <p:sldId id="382" r:id="rId66"/>
    <p:sldId id="383" r:id="rId67"/>
    <p:sldId id="384" r:id="rId68"/>
    <p:sldId id="385" r:id="rId69"/>
    <p:sldId id="1069" r:id="rId70"/>
    <p:sldId id="922" r:id="rId71"/>
    <p:sldId id="923" r:id="rId72"/>
    <p:sldId id="924" r:id="rId73"/>
    <p:sldId id="925" r:id="rId74"/>
    <p:sldId id="931" r:id="rId75"/>
    <p:sldId id="932" r:id="rId76"/>
    <p:sldId id="929" r:id="rId77"/>
    <p:sldId id="933" r:id="rId78"/>
    <p:sldId id="934" r:id="rId79"/>
    <p:sldId id="935" r:id="rId80"/>
    <p:sldId id="942" r:id="rId81"/>
    <p:sldId id="890" r:id="rId82"/>
    <p:sldId id="891" r:id="rId83"/>
    <p:sldId id="892" r:id="rId84"/>
    <p:sldId id="1070"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029CD1B-E2AF-8742-BAEB-0A874B08142A}">
          <p14:sldIdLst>
            <p14:sldId id="653"/>
            <p14:sldId id="317"/>
            <p14:sldId id="948"/>
            <p14:sldId id="947"/>
          </p14:sldIdLst>
        </p14:section>
        <p14:section name="Intro to ML" id="{45B473C7-9993-EA42-BB47-B2BC901336CC}">
          <p14:sldIdLst>
            <p14:sldId id="663"/>
            <p14:sldId id="323"/>
            <p14:sldId id="324"/>
            <p14:sldId id="325"/>
            <p14:sldId id="326"/>
          </p14:sldIdLst>
        </p14:section>
        <p14:section name="ML Applications" id="{2FCD20DC-DF24-604B-BEAB-BDF9C2227AB9}">
          <p14:sldIdLst>
            <p14:sldId id="945"/>
            <p14:sldId id="906"/>
            <p14:sldId id="907"/>
            <p14:sldId id="908"/>
            <p14:sldId id="909"/>
            <p14:sldId id="910"/>
            <p14:sldId id="911"/>
          </p14:sldIdLst>
        </p14:section>
        <p14:section name="Supervised-Unsupervised" id="{832D6AE9-4767-FC4A-96EA-85A18D30A8EC}">
          <p14:sldIdLst>
            <p14:sldId id="949"/>
            <p14:sldId id="912"/>
            <p14:sldId id="336"/>
            <p14:sldId id="337"/>
            <p14:sldId id="950"/>
            <p14:sldId id="339"/>
            <p14:sldId id="340"/>
          </p14:sldIdLst>
        </p14:section>
        <p14:section name="Class Imbalance" id="{F008C924-081D-A84E-AD9F-D67A8D31F123}">
          <p14:sldIdLst>
            <p14:sldId id="951"/>
            <p14:sldId id="347"/>
            <p14:sldId id="348"/>
          </p14:sldIdLst>
        </p14:section>
        <p14:section name="Missing Values" id="{D7FF72DD-66E9-BD43-98CF-EDACBB5508F5}">
          <p14:sldIdLst>
            <p14:sldId id="952"/>
            <p14:sldId id="877"/>
            <p14:sldId id="871"/>
          </p14:sldIdLst>
        </p14:section>
        <p14:section name="Data Split and CV" id="{3B196F65-F40E-604B-983B-72F600C5C23E}">
          <p14:sldIdLst>
            <p14:sldId id="344"/>
            <p14:sldId id="343"/>
            <p14:sldId id="913"/>
          </p14:sldIdLst>
        </p14:section>
        <p14:section name="Overfitting" id="{D88033CD-D723-B04F-BA85-C92997D6D941}">
          <p14:sldIdLst>
            <p14:sldId id="953"/>
            <p14:sldId id="954"/>
            <p14:sldId id="955"/>
          </p14:sldIdLst>
        </p14:section>
        <p14:section name="Model Evaluations" id="{74D6314C-D32A-784F-BFAA-84B7C8C94865}">
          <p14:sldIdLst>
            <p14:sldId id="665"/>
            <p14:sldId id="860"/>
            <p14:sldId id="956"/>
            <p14:sldId id="957"/>
            <p14:sldId id="356"/>
            <p14:sldId id="359"/>
            <p14:sldId id="360"/>
            <p14:sldId id="361"/>
          </p14:sldIdLst>
        </p14:section>
        <p14:section name="Intro to nlp" id="{27DD0090-4360-1641-9C43-7DE47E36F4B2}">
          <p14:sldIdLst>
            <p14:sldId id="666"/>
            <p14:sldId id="367"/>
            <p14:sldId id="368"/>
          </p14:sldIdLst>
        </p14:section>
        <p14:section name="ML and text" id="{7A5399EC-04FC-D146-A750-3A9F7787D35D}">
          <p14:sldIdLst>
            <p14:sldId id="943"/>
            <p14:sldId id="370"/>
          </p14:sldIdLst>
        </p14:section>
        <p14:section name="Text Preprocessing" id="{39E627EB-AE0C-614E-A069-D61F9BB6AB84}">
          <p14:sldIdLst>
            <p14:sldId id="944"/>
            <p14:sldId id="371"/>
            <p14:sldId id="372"/>
            <p14:sldId id="958"/>
            <p14:sldId id="373"/>
            <p14:sldId id="946"/>
            <p14:sldId id="375"/>
            <p14:sldId id="376"/>
            <p14:sldId id="377"/>
            <p14:sldId id="1068"/>
          </p14:sldIdLst>
        </p14:section>
        <p14:section name="Text Vectorization" id="{C39DF342-A9A6-794A-A856-4F1C1F540F2E}">
          <p14:sldIdLst>
            <p14:sldId id="959"/>
            <p14:sldId id="380"/>
            <p14:sldId id="381"/>
            <p14:sldId id="960"/>
            <p14:sldId id="961"/>
            <p14:sldId id="962"/>
            <p14:sldId id="382"/>
            <p14:sldId id="383"/>
            <p14:sldId id="384"/>
            <p14:sldId id="385"/>
            <p14:sldId id="1069"/>
          </p14:sldIdLst>
        </p14:section>
        <p14:section name="K Nearest Neighbors" id="{2B42BD7B-5EFE-E846-9BB2-23A63515E833}">
          <p14:sldIdLst>
            <p14:sldId id="922"/>
            <p14:sldId id="923"/>
            <p14:sldId id="924"/>
            <p14:sldId id="925"/>
            <p14:sldId id="931"/>
            <p14:sldId id="932"/>
            <p14:sldId id="929"/>
            <p14:sldId id="933"/>
            <p14:sldId id="934"/>
            <p14:sldId id="935"/>
            <p14:sldId id="942"/>
            <p14:sldId id="890"/>
            <p14:sldId id="891"/>
            <p14:sldId id="892"/>
            <p14:sldId id="1070"/>
          </p14:sldIdLst>
        </p14:section>
        <p14:section name="End" id="{EDAAFC59-0BFB-C24F-ADEA-6B4E3D986D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DC4"/>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27"/>
    <p:restoredTop sz="94676"/>
  </p:normalViewPr>
  <p:slideViewPr>
    <p:cSldViewPr snapToGrid="0" snapToObjects="1">
      <p:cViewPr varScale="1">
        <p:scale>
          <a:sx n="114" d="100"/>
          <a:sy n="114" d="100"/>
        </p:scale>
        <p:origin x="184"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8F195-6E2D-7142-8B76-D169280F8077}" type="doc">
      <dgm:prSet loTypeId="urn:microsoft.com/office/officeart/2005/8/layout/hierarchy2" loCatId="picture" qsTypeId="urn:microsoft.com/office/officeart/2005/8/quickstyle/simple1" qsCatId="simple" csTypeId="urn:microsoft.com/office/officeart/2005/8/colors/accent1_2" csCatId="accent1" phldr="1"/>
      <dgm:spPr/>
      <dgm:t>
        <a:bodyPr/>
        <a:lstStyle/>
        <a:p>
          <a:endParaRPr lang="en-US"/>
        </a:p>
      </dgm:t>
    </dgm:pt>
    <dgm:pt modelId="{B174FC1B-0B9C-C448-B55D-98FC99D3024E}">
      <dgm:prSet phldrT="[Text]" custT="1"/>
      <dgm:spPr>
        <a:solidFill>
          <a:schemeClr val="accent2"/>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Original Dataset</a:t>
          </a:r>
        </a:p>
      </dgm:t>
    </dgm:pt>
    <dgm:pt modelId="{08F45339-3286-A048-BD47-BC983826FE42}" type="parTrans" cxnId="{5D8FB998-0BE3-2F41-B0FB-6C5919B8FE5C}">
      <dgm:prSet/>
      <dgm:spPr/>
      <dgm:t>
        <a:bodyPr/>
        <a:lstStyle/>
        <a:p>
          <a:endParaRPr lang="en-US" sz="1600">
            <a:solidFill>
              <a:schemeClr val="bg1"/>
            </a:solidFill>
          </a:endParaRPr>
        </a:p>
      </dgm:t>
    </dgm:pt>
    <dgm:pt modelId="{595DF1DA-7C44-D448-AC56-9475BEAAC890}" type="sibTrans" cxnId="{5D8FB998-0BE3-2F41-B0FB-6C5919B8FE5C}">
      <dgm:prSet/>
      <dgm:spPr/>
      <dgm:t>
        <a:bodyPr/>
        <a:lstStyle/>
        <a:p>
          <a:endParaRPr lang="en-US" sz="1600">
            <a:solidFill>
              <a:schemeClr val="bg1"/>
            </a:solidFill>
          </a:endParaRPr>
        </a:p>
      </dgm:t>
    </dgm:pt>
    <dgm:pt modelId="{62472A29-7513-1144-8597-EC3CB3754B1F}">
      <dgm:prSet phldrT="[Text]" custT="1"/>
      <dgm:spPr>
        <a:solidFill>
          <a:schemeClr val="accent3"/>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p>
      </dgm:t>
    </dgm:pt>
    <dgm:pt modelId="{87007174-416D-E541-BBB5-DD6260768BB3}" type="parTrans" cxnId="{83A3899B-8C15-EA46-A8DF-63C05A3832C5}">
      <dgm:prSet custT="1"/>
      <dgm:spPr>
        <a:ln w="12700">
          <a:solidFill>
            <a:schemeClr val="accent6"/>
          </a:solidFill>
        </a:ln>
      </dgm:spPr>
      <dgm:t>
        <a:bodyPr/>
        <a:lstStyle/>
        <a:p>
          <a:endParaRPr lang="en-US" sz="1600" b="1">
            <a:solidFill>
              <a:schemeClr val="bg1"/>
            </a:solidFill>
          </a:endParaRPr>
        </a:p>
      </dgm:t>
    </dgm:pt>
    <dgm:pt modelId="{6CAC3AF2-EF5C-6F4F-BDBC-31574108BCD0}" type="sibTrans" cxnId="{83A3899B-8C15-EA46-A8DF-63C05A3832C5}">
      <dgm:prSet/>
      <dgm:spPr/>
      <dgm:t>
        <a:bodyPr/>
        <a:lstStyle/>
        <a:p>
          <a:endParaRPr lang="en-US" sz="1600">
            <a:solidFill>
              <a:schemeClr val="bg1"/>
            </a:solidFill>
          </a:endParaRPr>
        </a:p>
      </dgm:t>
    </dgm:pt>
    <dgm:pt modelId="{71840721-6FF4-924F-9348-782AA5DD145B}">
      <dgm:prSet phldrT="[Text]" custT="1"/>
      <dgm:spPr>
        <a:solidFill>
          <a:schemeClr val="accent3"/>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p>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to train the model)</a:t>
          </a:r>
        </a:p>
      </dgm:t>
    </dgm:pt>
    <dgm:pt modelId="{124E38D0-3FE8-164E-AC89-222512029DAB}" type="parTrans" cxnId="{48892A09-B5D5-DC40-9445-DEA870A4E721}">
      <dgm:prSet custT="1"/>
      <dgm:spPr>
        <a:ln w="12700">
          <a:solidFill>
            <a:schemeClr val="accent3"/>
          </a:solidFill>
        </a:ln>
      </dgm:spPr>
      <dgm:t>
        <a:bodyPr/>
        <a:lstStyle/>
        <a:p>
          <a:endParaRPr lang="en-US" sz="1600" b="1">
            <a:solidFill>
              <a:schemeClr val="bg1"/>
            </a:solidFill>
          </a:endParaRPr>
        </a:p>
      </dgm:t>
    </dgm:pt>
    <dgm:pt modelId="{6A8503A2-1135-9448-9C90-916485B5E2BF}" type="sibTrans" cxnId="{48892A09-B5D5-DC40-9445-DEA870A4E721}">
      <dgm:prSet/>
      <dgm:spPr/>
      <dgm:t>
        <a:bodyPr/>
        <a:lstStyle/>
        <a:p>
          <a:endParaRPr lang="en-US" sz="1600">
            <a:solidFill>
              <a:schemeClr val="bg1"/>
            </a:solidFill>
          </a:endParaRPr>
        </a:p>
      </dgm:t>
    </dgm:pt>
    <dgm:pt modelId="{5F76CB4E-4D78-3B45-95E7-22983CE71DF6}">
      <dgm:prSet phldrT="[Text]" custT="1"/>
      <dgm:spPr>
        <a:solidFill>
          <a:schemeClr val="accent3"/>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Validation Set </a:t>
          </a:r>
        </a:p>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for unbiased evaluation of the model)</a:t>
          </a:r>
        </a:p>
      </dgm:t>
    </dgm:pt>
    <dgm:pt modelId="{1C21B713-D595-5D43-9408-EC18E2EAE83C}" type="parTrans" cxnId="{A5B65AB7-E7A4-A34E-927B-2BF88984C4B3}">
      <dgm:prSet custT="1"/>
      <dgm:spPr>
        <a:ln w="12700">
          <a:solidFill>
            <a:schemeClr val="accent3"/>
          </a:solidFill>
        </a:ln>
      </dgm:spPr>
      <dgm:t>
        <a:bodyPr/>
        <a:lstStyle/>
        <a:p>
          <a:endParaRPr lang="en-US" sz="1600" b="1">
            <a:solidFill>
              <a:schemeClr val="bg1"/>
            </a:solidFill>
          </a:endParaRPr>
        </a:p>
      </dgm:t>
    </dgm:pt>
    <dgm:pt modelId="{491464AA-FFE1-6040-99F9-B904156A6196}" type="sibTrans" cxnId="{A5B65AB7-E7A4-A34E-927B-2BF88984C4B3}">
      <dgm:prSet/>
      <dgm:spPr/>
      <dgm:t>
        <a:bodyPr/>
        <a:lstStyle/>
        <a:p>
          <a:endParaRPr lang="en-US" sz="1600">
            <a:solidFill>
              <a:schemeClr val="bg1"/>
            </a:solidFill>
          </a:endParaRPr>
        </a:p>
      </dgm:t>
    </dgm:pt>
    <dgm:pt modelId="{6B27DC67-ADA6-0042-9A4E-852EFE0BAF27}">
      <dgm:prSet phldrT="[Text]" custT="1"/>
      <dgm:spPr>
        <a:solidFill>
          <a:schemeClr val="accent1"/>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Test Set</a:t>
          </a:r>
        </a:p>
      </dgm:t>
    </dgm:pt>
    <dgm:pt modelId="{53AD59EA-6882-E545-8383-38E739715F4D}" type="parTrans" cxnId="{6B2F4052-1CD8-2747-925E-AE3FC168666D}">
      <dgm:prSet custT="1"/>
      <dgm:spPr>
        <a:ln w="12700">
          <a:solidFill>
            <a:schemeClr val="accent6"/>
          </a:solidFill>
        </a:ln>
      </dgm:spPr>
      <dgm:t>
        <a:bodyPr/>
        <a:lstStyle/>
        <a:p>
          <a:endParaRPr lang="en-US" sz="1600" b="1">
            <a:solidFill>
              <a:schemeClr val="bg1"/>
            </a:solidFill>
          </a:endParaRPr>
        </a:p>
      </dgm:t>
    </dgm:pt>
    <dgm:pt modelId="{0B4334BE-D089-BC4E-8E34-4A93A8791A7D}" type="sibTrans" cxnId="{6B2F4052-1CD8-2747-925E-AE3FC168666D}">
      <dgm:prSet/>
      <dgm:spPr/>
      <dgm:t>
        <a:bodyPr/>
        <a:lstStyle/>
        <a:p>
          <a:endParaRPr lang="en-US" sz="1600">
            <a:solidFill>
              <a:schemeClr val="bg1"/>
            </a:solidFill>
          </a:endParaRPr>
        </a:p>
      </dgm:t>
    </dgm:pt>
    <dgm:pt modelId="{50BB4A6D-E22E-9C45-AE1C-2F3650D754FF}">
      <dgm:prSet phldrT="[Text]" custT="1"/>
      <dgm:spPr>
        <a:solidFill>
          <a:schemeClr val="accent1"/>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Test Set</a:t>
          </a:r>
        </a:p>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for final evaluation of the model)</a:t>
          </a:r>
        </a:p>
      </dgm:t>
    </dgm:pt>
    <dgm:pt modelId="{D8134C49-827C-0744-9B96-6F4B1C630B1D}" type="parTrans" cxnId="{66428CB0-8FAB-E84D-9BC3-7C312D167A07}">
      <dgm:prSet custT="1"/>
      <dgm:spPr>
        <a:ln w="12700">
          <a:solidFill>
            <a:schemeClr val="accent6"/>
          </a:solidFill>
        </a:ln>
      </dgm:spPr>
      <dgm:t>
        <a:bodyPr/>
        <a:lstStyle/>
        <a:p>
          <a:endParaRPr lang="en-US" sz="1600" b="1">
            <a:solidFill>
              <a:schemeClr val="bg1"/>
            </a:solidFill>
          </a:endParaRPr>
        </a:p>
      </dgm:t>
    </dgm:pt>
    <dgm:pt modelId="{C04E3C01-7C85-2142-BC75-3CB866B1AFCA}" type="sibTrans" cxnId="{66428CB0-8FAB-E84D-9BC3-7C312D167A07}">
      <dgm:prSet/>
      <dgm:spPr/>
      <dgm:t>
        <a:bodyPr/>
        <a:lstStyle/>
        <a:p>
          <a:endParaRPr lang="en-US" sz="1600">
            <a:solidFill>
              <a:schemeClr val="bg1"/>
            </a:solidFill>
          </a:endParaRPr>
        </a:p>
      </dgm:t>
    </dgm:pt>
    <dgm:pt modelId="{FC5B682F-6F10-0E48-A2E7-18A2C5307926}" type="pres">
      <dgm:prSet presAssocID="{C158F195-6E2D-7142-8B76-D169280F8077}" presName="diagram" presStyleCnt="0">
        <dgm:presLayoutVars>
          <dgm:chPref val="1"/>
          <dgm:dir/>
          <dgm:animOne val="branch"/>
          <dgm:animLvl val="lvl"/>
          <dgm:resizeHandles val="exact"/>
        </dgm:presLayoutVars>
      </dgm:prSet>
      <dgm:spPr/>
    </dgm:pt>
    <dgm:pt modelId="{60750175-79CE-FD40-93BC-7CDCA4B49420}" type="pres">
      <dgm:prSet presAssocID="{B174FC1B-0B9C-C448-B55D-98FC99D3024E}" presName="root1" presStyleCnt="0"/>
      <dgm:spPr/>
    </dgm:pt>
    <dgm:pt modelId="{C23B3462-74DE-5F4C-8A52-D17FE75EB787}" type="pres">
      <dgm:prSet presAssocID="{B174FC1B-0B9C-C448-B55D-98FC99D3024E}" presName="LevelOneTextNode" presStyleLbl="node0" presStyleIdx="0" presStyleCnt="1" custScaleX="94533" custScaleY="95564">
        <dgm:presLayoutVars>
          <dgm:chPref val="3"/>
        </dgm:presLayoutVars>
      </dgm:prSet>
      <dgm:spPr/>
    </dgm:pt>
    <dgm:pt modelId="{B9733FB5-7028-6B4D-AFD9-63452E0BE335}" type="pres">
      <dgm:prSet presAssocID="{B174FC1B-0B9C-C448-B55D-98FC99D3024E}" presName="level2hierChild" presStyleCnt="0"/>
      <dgm:spPr/>
    </dgm:pt>
    <dgm:pt modelId="{04406413-A2D2-7740-92C3-6797E813DEFA}" type="pres">
      <dgm:prSet presAssocID="{87007174-416D-E541-BBB5-DD6260768BB3}" presName="conn2-1" presStyleLbl="parChTrans1D2" presStyleIdx="0" presStyleCnt="2"/>
      <dgm:spPr/>
    </dgm:pt>
    <dgm:pt modelId="{AC5FEDAB-C10E-C54F-936C-CDB25EFA2A49}" type="pres">
      <dgm:prSet presAssocID="{87007174-416D-E541-BBB5-DD6260768BB3}" presName="connTx" presStyleLbl="parChTrans1D2" presStyleIdx="0" presStyleCnt="2"/>
      <dgm:spPr/>
    </dgm:pt>
    <dgm:pt modelId="{F1063BD1-2330-0F4B-95B6-D76507F1D12A}" type="pres">
      <dgm:prSet presAssocID="{62472A29-7513-1144-8597-EC3CB3754B1F}" presName="root2" presStyleCnt="0"/>
      <dgm:spPr/>
    </dgm:pt>
    <dgm:pt modelId="{E0A4CEC9-C58C-E44B-AA6F-628D163E501F}" type="pres">
      <dgm:prSet presAssocID="{62472A29-7513-1144-8597-EC3CB3754B1F}" presName="LevelTwoTextNode" presStyleLbl="node2" presStyleIdx="0" presStyleCnt="2" custScaleX="105027" custScaleY="109463">
        <dgm:presLayoutVars>
          <dgm:chPref val="3"/>
        </dgm:presLayoutVars>
      </dgm:prSet>
      <dgm:spPr/>
    </dgm:pt>
    <dgm:pt modelId="{3C4F36ED-4E77-364E-AD91-0D9999523394}" type="pres">
      <dgm:prSet presAssocID="{62472A29-7513-1144-8597-EC3CB3754B1F}" presName="level3hierChild" presStyleCnt="0"/>
      <dgm:spPr/>
    </dgm:pt>
    <dgm:pt modelId="{33776863-7287-AF4F-9BFC-507036759AE3}" type="pres">
      <dgm:prSet presAssocID="{124E38D0-3FE8-164E-AC89-222512029DAB}" presName="conn2-1" presStyleLbl="parChTrans1D3" presStyleIdx="0" presStyleCnt="3"/>
      <dgm:spPr/>
    </dgm:pt>
    <dgm:pt modelId="{18891C5F-BE01-114C-ABA9-96828687BF84}" type="pres">
      <dgm:prSet presAssocID="{124E38D0-3FE8-164E-AC89-222512029DAB}" presName="connTx" presStyleLbl="parChTrans1D3" presStyleIdx="0" presStyleCnt="3"/>
      <dgm:spPr/>
    </dgm:pt>
    <dgm:pt modelId="{D6EDC621-1667-4146-9142-8485C2906160}" type="pres">
      <dgm:prSet presAssocID="{71840721-6FF4-924F-9348-782AA5DD145B}" presName="root2" presStyleCnt="0"/>
      <dgm:spPr/>
    </dgm:pt>
    <dgm:pt modelId="{B89E25C2-55C8-2640-85AA-2A075F67F2C9}" type="pres">
      <dgm:prSet presAssocID="{71840721-6FF4-924F-9348-782AA5DD145B}" presName="LevelTwoTextNode" presStyleLbl="node3" presStyleIdx="0" presStyleCnt="3" custScaleX="396707" custScaleY="126531">
        <dgm:presLayoutVars>
          <dgm:chPref val="3"/>
        </dgm:presLayoutVars>
      </dgm:prSet>
      <dgm:spPr/>
    </dgm:pt>
    <dgm:pt modelId="{252B17B0-322D-B142-997F-AD1D6A7CA224}" type="pres">
      <dgm:prSet presAssocID="{71840721-6FF4-924F-9348-782AA5DD145B}" presName="level3hierChild" presStyleCnt="0"/>
      <dgm:spPr/>
    </dgm:pt>
    <dgm:pt modelId="{B2022225-5CBE-4940-BB42-8C470E58C61F}" type="pres">
      <dgm:prSet presAssocID="{1C21B713-D595-5D43-9408-EC18E2EAE83C}" presName="conn2-1" presStyleLbl="parChTrans1D3" presStyleIdx="1" presStyleCnt="3"/>
      <dgm:spPr/>
    </dgm:pt>
    <dgm:pt modelId="{1C491F01-6538-8F4C-BB5A-F24D3C361978}" type="pres">
      <dgm:prSet presAssocID="{1C21B713-D595-5D43-9408-EC18E2EAE83C}" presName="connTx" presStyleLbl="parChTrans1D3" presStyleIdx="1" presStyleCnt="3"/>
      <dgm:spPr/>
    </dgm:pt>
    <dgm:pt modelId="{8E59A00B-0B11-AE49-9B27-CD9FD4937AFF}" type="pres">
      <dgm:prSet presAssocID="{5F76CB4E-4D78-3B45-95E7-22983CE71DF6}" presName="root2" presStyleCnt="0"/>
      <dgm:spPr/>
    </dgm:pt>
    <dgm:pt modelId="{FE66C79B-C38C-1747-8B6C-707D2CCEF226}" type="pres">
      <dgm:prSet presAssocID="{5F76CB4E-4D78-3B45-95E7-22983CE71DF6}" presName="LevelTwoTextNode" presStyleLbl="node3" presStyleIdx="1" presStyleCnt="3" custScaleX="396707" custScaleY="127554">
        <dgm:presLayoutVars>
          <dgm:chPref val="3"/>
        </dgm:presLayoutVars>
      </dgm:prSet>
      <dgm:spPr/>
    </dgm:pt>
    <dgm:pt modelId="{8179EBD2-6819-8B4A-865D-B3C19E11FC68}" type="pres">
      <dgm:prSet presAssocID="{5F76CB4E-4D78-3B45-95E7-22983CE71DF6}" presName="level3hierChild" presStyleCnt="0"/>
      <dgm:spPr/>
    </dgm:pt>
    <dgm:pt modelId="{2F0A037F-0EDF-F240-9DCF-50BAFB9D8ABE}" type="pres">
      <dgm:prSet presAssocID="{53AD59EA-6882-E545-8383-38E739715F4D}" presName="conn2-1" presStyleLbl="parChTrans1D2" presStyleIdx="1" presStyleCnt="2"/>
      <dgm:spPr/>
    </dgm:pt>
    <dgm:pt modelId="{FD2492CE-6382-2A4A-B6F0-BB1F7BD1CE2E}" type="pres">
      <dgm:prSet presAssocID="{53AD59EA-6882-E545-8383-38E739715F4D}" presName="connTx" presStyleLbl="parChTrans1D2" presStyleIdx="1" presStyleCnt="2"/>
      <dgm:spPr/>
    </dgm:pt>
    <dgm:pt modelId="{4069F49D-97B9-8D45-96FE-C61B32F5CE9E}" type="pres">
      <dgm:prSet presAssocID="{6B27DC67-ADA6-0042-9A4E-852EFE0BAF27}" presName="root2" presStyleCnt="0"/>
      <dgm:spPr/>
    </dgm:pt>
    <dgm:pt modelId="{F61BAB0C-9567-B741-A16D-4EF18644C03D}" type="pres">
      <dgm:prSet presAssocID="{6B27DC67-ADA6-0042-9A4E-852EFE0BAF27}" presName="LevelTwoTextNode" presStyleLbl="node2" presStyleIdx="1" presStyleCnt="2" custScaleX="105027" custScaleY="113341">
        <dgm:presLayoutVars>
          <dgm:chPref val="3"/>
        </dgm:presLayoutVars>
      </dgm:prSet>
      <dgm:spPr/>
    </dgm:pt>
    <dgm:pt modelId="{1B4F33C3-CDF0-5541-B954-C02A35F6A7A5}" type="pres">
      <dgm:prSet presAssocID="{6B27DC67-ADA6-0042-9A4E-852EFE0BAF27}" presName="level3hierChild" presStyleCnt="0"/>
      <dgm:spPr/>
    </dgm:pt>
    <dgm:pt modelId="{108BE081-35A7-6345-A4E2-6D55ADC81454}" type="pres">
      <dgm:prSet presAssocID="{D8134C49-827C-0744-9B96-6F4B1C630B1D}" presName="conn2-1" presStyleLbl="parChTrans1D3" presStyleIdx="2" presStyleCnt="3"/>
      <dgm:spPr/>
    </dgm:pt>
    <dgm:pt modelId="{C7CF35DD-8635-B247-BAD2-43449F1E9981}" type="pres">
      <dgm:prSet presAssocID="{D8134C49-827C-0744-9B96-6F4B1C630B1D}" presName="connTx" presStyleLbl="parChTrans1D3" presStyleIdx="2" presStyleCnt="3"/>
      <dgm:spPr/>
    </dgm:pt>
    <dgm:pt modelId="{C7AE7F5E-20A6-9648-BF27-C648D38B1A5F}" type="pres">
      <dgm:prSet presAssocID="{50BB4A6D-E22E-9C45-AE1C-2F3650D754FF}" presName="root2" presStyleCnt="0"/>
      <dgm:spPr/>
    </dgm:pt>
    <dgm:pt modelId="{799A6A3F-6C49-B14C-9014-D2E4F5533FB7}" type="pres">
      <dgm:prSet presAssocID="{50BB4A6D-E22E-9C45-AE1C-2F3650D754FF}" presName="LevelTwoTextNode" presStyleLbl="node3" presStyleIdx="2" presStyleCnt="3" custScaleX="396707" custScaleY="124770">
        <dgm:presLayoutVars>
          <dgm:chPref val="3"/>
        </dgm:presLayoutVars>
      </dgm:prSet>
      <dgm:spPr/>
    </dgm:pt>
    <dgm:pt modelId="{B250114B-4A39-924F-9BDC-DF6439CD82CC}" type="pres">
      <dgm:prSet presAssocID="{50BB4A6D-E22E-9C45-AE1C-2F3650D754FF}" presName="level3hierChild" presStyleCnt="0"/>
      <dgm:spPr/>
    </dgm:pt>
  </dgm:ptLst>
  <dgm:cxnLst>
    <dgm:cxn modelId="{48892A09-B5D5-DC40-9445-DEA870A4E721}" srcId="{62472A29-7513-1144-8597-EC3CB3754B1F}" destId="{71840721-6FF4-924F-9348-782AA5DD145B}" srcOrd="0" destOrd="0" parTransId="{124E38D0-3FE8-164E-AC89-222512029DAB}" sibTransId="{6A8503A2-1135-9448-9C90-916485B5E2BF}"/>
    <dgm:cxn modelId="{1518FC0A-791C-C84E-B645-2E0ECB1C055F}" type="presOf" srcId="{B174FC1B-0B9C-C448-B55D-98FC99D3024E}" destId="{C23B3462-74DE-5F4C-8A52-D17FE75EB787}" srcOrd="0" destOrd="0" presId="urn:microsoft.com/office/officeart/2005/8/layout/hierarchy2"/>
    <dgm:cxn modelId="{C7049925-B2DF-244E-8897-3A278204F4A4}" type="presOf" srcId="{62472A29-7513-1144-8597-EC3CB3754B1F}" destId="{E0A4CEC9-C58C-E44B-AA6F-628D163E501F}" srcOrd="0" destOrd="0" presId="urn:microsoft.com/office/officeart/2005/8/layout/hierarchy2"/>
    <dgm:cxn modelId="{25169932-66BB-C646-80C9-FF56E871B3F7}" type="presOf" srcId="{50BB4A6D-E22E-9C45-AE1C-2F3650D754FF}" destId="{799A6A3F-6C49-B14C-9014-D2E4F5533FB7}" srcOrd="0" destOrd="0" presId="urn:microsoft.com/office/officeart/2005/8/layout/hierarchy2"/>
    <dgm:cxn modelId="{1A4C394B-F6F6-094B-AAA4-7F7A39DC9D77}" type="presOf" srcId="{5F76CB4E-4D78-3B45-95E7-22983CE71DF6}" destId="{FE66C79B-C38C-1747-8B6C-707D2CCEF226}" srcOrd="0" destOrd="0" presId="urn:microsoft.com/office/officeart/2005/8/layout/hierarchy2"/>
    <dgm:cxn modelId="{712C504B-E8EE-8F4C-8CB0-11B7F8500FA4}" type="presOf" srcId="{53AD59EA-6882-E545-8383-38E739715F4D}" destId="{2F0A037F-0EDF-F240-9DCF-50BAFB9D8ABE}" srcOrd="0" destOrd="0" presId="urn:microsoft.com/office/officeart/2005/8/layout/hierarchy2"/>
    <dgm:cxn modelId="{6B2F4052-1CD8-2747-925E-AE3FC168666D}" srcId="{B174FC1B-0B9C-C448-B55D-98FC99D3024E}" destId="{6B27DC67-ADA6-0042-9A4E-852EFE0BAF27}" srcOrd="1" destOrd="0" parTransId="{53AD59EA-6882-E545-8383-38E739715F4D}" sibTransId="{0B4334BE-D089-BC4E-8E34-4A93A8791A7D}"/>
    <dgm:cxn modelId="{5D550D54-21AE-4745-948C-834CB28A3854}" type="presOf" srcId="{53AD59EA-6882-E545-8383-38E739715F4D}" destId="{FD2492CE-6382-2A4A-B6F0-BB1F7BD1CE2E}" srcOrd="1" destOrd="0" presId="urn:microsoft.com/office/officeart/2005/8/layout/hierarchy2"/>
    <dgm:cxn modelId="{54DD4C62-77F7-AD42-A579-FFDA97D72353}" type="presOf" srcId="{1C21B713-D595-5D43-9408-EC18E2EAE83C}" destId="{B2022225-5CBE-4940-BB42-8C470E58C61F}" srcOrd="0" destOrd="0" presId="urn:microsoft.com/office/officeart/2005/8/layout/hierarchy2"/>
    <dgm:cxn modelId="{36755D6F-1DB9-DE42-985C-449070B7E38E}" type="presOf" srcId="{D8134C49-827C-0744-9B96-6F4B1C630B1D}" destId="{108BE081-35A7-6345-A4E2-6D55ADC81454}" srcOrd="0" destOrd="0" presId="urn:microsoft.com/office/officeart/2005/8/layout/hierarchy2"/>
    <dgm:cxn modelId="{A07A5B8F-253F-814F-BBB6-B25D5FD323FD}" type="presOf" srcId="{1C21B713-D595-5D43-9408-EC18E2EAE83C}" destId="{1C491F01-6538-8F4C-BB5A-F24D3C361978}" srcOrd="1" destOrd="0" presId="urn:microsoft.com/office/officeart/2005/8/layout/hierarchy2"/>
    <dgm:cxn modelId="{9A1A9293-9D83-6C4A-93C5-5C5ACA104F5D}" type="presOf" srcId="{124E38D0-3FE8-164E-AC89-222512029DAB}" destId="{33776863-7287-AF4F-9BFC-507036759AE3}" srcOrd="0" destOrd="0" presId="urn:microsoft.com/office/officeart/2005/8/layout/hierarchy2"/>
    <dgm:cxn modelId="{5D8FB998-0BE3-2F41-B0FB-6C5919B8FE5C}" srcId="{C158F195-6E2D-7142-8B76-D169280F8077}" destId="{B174FC1B-0B9C-C448-B55D-98FC99D3024E}" srcOrd="0" destOrd="0" parTransId="{08F45339-3286-A048-BD47-BC983826FE42}" sibTransId="{595DF1DA-7C44-D448-AC56-9475BEAAC890}"/>
    <dgm:cxn modelId="{83A3899B-8C15-EA46-A8DF-63C05A3832C5}" srcId="{B174FC1B-0B9C-C448-B55D-98FC99D3024E}" destId="{62472A29-7513-1144-8597-EC3CB3754B1F}" srcOrd="0" destOrd="0" parTransId="{87007174-416D-E541-BBB5-DD6260768BB3}" sibTransId="{6CAC3AF2-EF5C-6F4F-BDBC-31574108BCD0}"/>
    <dgm:cxn modelId="{66428CB0-8FAB-E84D-9BC3-7C312D167A07}" srcId="{6B27DC67-ADA6-0042-9A4E-852EFE0BAF27}" destId="{50BB4A6D-E22E-9C45-AE1C-2F3650D754FF}" srcOrd="0" destOrd="0" parTransId="{D8134C49-827C-0744-9B96-6F4B1C630B1D}" sibTransId="{C04E3C01-7C85-2142-BC75-3CB866B1AFCA}"/>
    <dgm:cxn modelId="{050663B3-C40D-174C-A7AE-5F4E3C44F151}" type="presOf" srcId="{87007174-416D-E541-BBB5-DD6260768BB3}" destId="{AC5FEDAB-C10E-C54F-936C-CDB25EFA2A49}" srcOrd="1" destOrd="0" presId="urn:microsoft.com/office/officeart/2005/8/layout/hierarchy2"/>
    <dgm:cxn modelId="{A5B65AB7-E7A4-A34E-927B-2BF88984C4B3}" srcId="{62472A29-7513-1144-8597-EC3CB3754B1F}" destId="{5F76CB4E-4D78-3B45-95E7-22983CE71DF6}" srcOrd="1" destOrd="0" parTransId="{1C21B713-D595-5D43-9408-EC18E2EAE83C}" sibTransId="{491464AA-FFE1-6040-99F9-B904156A6196}"/>
    <dgm:cxn modelId="{6C4BAEB8-484B-3743-A913-7CF3B0060296}" type="presOf" srcId="{87007174-416D-E541-BBB5-DD6260768BB3}" destId="{04406413-A2D2-7740-92C3-6797E813DEFA}" srcOrd="0" destOrd="0" presId="urn:microsoft.com/office/officeart/2005/8/layout/hierarchy2"/>
    <dgm:cxn modelId="{1DEB91BC-D8E0-8341-8155-561EF2432289}" type="presOf" srcId="{C158F195-6E2D-7142-8B76-D169280F8077}" destId="{FC5B682F-6F10-0E48-A2E7-18A2C5307926}" srcOrd="0" destOrd="0" presId="urn:microsoft.com/office/officeart/2005/8/layout/hierarchy2"/>
    <dgm:cxn modelId="{918CB6C6-DD38-C04D-89CA-4A004D1B1B45}" type="presOf" srcId="{6B27DC67-ADA6-0042-9A4E-852EFE0BAF27}" destId="{F61BAB0C-9567-B741-A16D-4EF18644C03D}" srcOrd="0" destOrd="0" presId="urn:microsoft.com/office/officeart/2005/8/layout/hierarchy2"/>
    <dgm:cxn modelId="{F244B3E3-A7EF-2645-AAB6-A638B9F94A80}" type="presOf" srcId="{71840721-6FF4-924F-9348-782AA5DD145B}" destId="{B89E25C2-55C8-2640-85AA-2A075F67F2C9}" srcOrd="0" destOrd="0" presId="urn:microsoft.com/office/officeart/2005/8/layout/hierarchy2"/>
    <dgm:cxn modelId="{FDD0EAEA-EF78-E74D-9F5C-95BF34851202}" type="presOf" srcId="{124E38D0-3FE8-164E-AC89-222512029DAB}" destId="{18891C5F-BE01-114C-ABA9-96828687BF84}" srcOrd="1" destOrd="0" presId="urn:microsoft.com/office/officeart/2005/8/layout/hierarchy2"/>
    <dgm:cxn modelId="{8A6DF4FF-C796-044E-B238-1D953A429F79}" type="presOf" srcId="{D8134C49-827C-0744-9B96-6F4B1C630B1D}" destId="{C7CF35DD-8635-B247-BAD2-43449F1E9981}" srcOrd="1" destOrd="0" presId="urn:microsoft.com/office/officeart/2005/8/layout/hierarchy2"/>
    <dgm:cxn modelId="{A9393281-411E-0C4D-9AF9-ABF020686CD0}" type="presParOf" srcId="{FC5B682F-6F10-0E48-A2E7-18A2C5307926}" destId="{60750175-79CE-FD40-93BC-7CDCA4B49420}" srcOrd="0" destOrd="0" presId="urn:microsoft.com/office/officeart/2005/8/layout/hierarchy2"/>
    <dgm:cxn modelId="{CC8736E5-B4DF-9D4B-8709-3454BAE73A34}" type="presParOf" srcId="{60750175-79CE-FD40-93BC-7CDCA4B49420}" destId="{C23B3462-74DE-5F4C-8A52-D17FE75EB787}" srcOrd="0" destOrd="0" presId="urn:microsoft.com/office/officeart/2005/8/layout/hierarchy2"/>
    <dgm:cxn modelId="{536C978A-F303-844C-B543-D94B9971F762}" type="presParOf" srcId="{60750175-79CE-FD40-93BC-7CDCA4B49420}" destId="{B9733FB5-7028-6B4D-AFD9-63452E0BE335}" srcOrd="1" destOrd="0" presId="urn:microsoft.com/office/officeart/2005/8/layout/hierarchy2"/>
    <dgm:cxn modelId="{7A74EFA8-9631-184F-85F7-56CA7BA7C9C2}" type="presParOf" srcId="{B9733FB5-7028-6B4D-AFD9-63452E0BE335}" destId="{04406413-A2D2-7740-92C3-6797E813DEFA}" srcOrd="0" destOrd="0" presId="urn:microsoft.com/office/officeart/2005/8/layout/hierarchy2"/>
    <dgm:cxn modelId="{A888E22C-1085-B147-BF44-5F553EF66478}" type="presParOf" srcId="{04406413-A2D2-7740-92C3-6797E813DEFA}" destId="{AC5FEDAB-C10E-C54F-936C-CDB25EFA2A49}" srcOrd="0" destOrd="0" presId="urn:microsoft.com/office/officeart/2005/8/layout/hierarchy2"/>
    <dgm:cxn modelId="{39F571C3-1842-E84E-B421-C7BCA422DA5D}" type="presParOf" srcId="{B9733FB5-7028-6B4D-AFD9-63452E0BE335}" destId="{F1063BD1-2330-0F4B-95B6-D76507F1D12A}" srcOrd="1" destOrd="0" presId="urn:microsoft.com/office/officeart/2005/8/layout/hierarchy2"/>
    <dgm:cxn modelId="{72C1C3E9-9856-274D-A86E-67EB989E93C0}" type="presParOf" srcId="{F1063BD1-2330-0F4B-95B6-D76507F1D12A}" destId="{E0A4CEC9-C58C-E44B-AA6F-628D163E501F}" srcOrd="0" destOrd="0" presId="urn:microsoft.com/office/officeart/2005/8/layout/hierarchy2"/>
    <dgm:cxn modelId="{23E44DF0-7606-DB48-AFF5-4CEDB0A007E9}" type="presParOf" srcId="{F1063BD1-2330-0F4B-95B6-D76507F1D12A}" destId="{3C4F36ED-4E77-364E-AD91-0D9999523394}" srcOrd="1" destOrd="0" presId="urn:microsoft.com/office/officeart/2005/8/layout/hierarchy2"/>
    <dgm:cxn modelId="{0E13D0CB-4CC1-C642-B01B-3BDB41604586}" type="presParOf" srcId="{3C4F36ED-4E77-364E-AD91-0D9999523394}" destId="{33776863-7287-AF4F-9BFC-507036759AE3}" srcOrd="0" destOrd="0" presId="urn:microsoft.com/office/officeart/2005/8/layout/hierarchy2"/>
    <dgm:cxn modelId="{821FB93B-E28D-324A-AADC-5913CE6EA310}" type="presParOf" srcId="{33776863-7287-AF4F-9BFC-507036759AE3}" destId="{18891C5F-BE01-114C-ABA9-96828687BF84}" srcOrd="0" destOrd="0" presId="urn:microsoft.com/office/officeart/2005/8/layout/hierarchy2"/>
    <dgm:cxn modelId="{E0A50552-9150-1B47-918B-39AC94DDBD27}" type="presParOf" srcId="{3C4F36ED-4E77-364E-AD91-0D9999523394}" destId="{D6EDC621-1667-4146-9142-8485C2906160}" srcOrd="1" destOrd="0" presId="urn:microsoft.com/office/officeart/2005/8/layout/hierarchy2"/>
    <dgm:cxn modelId="{396EE15A-CF30-034B-A4CE-98A6B623B31C}" type="presParOf" srcId="{D6EDC621-1667-4146-9142-8485C2906160}" destId="{B89E25C2-55C8-2640-85AA-2A075F67F2C9}" srcOrd="0" destOrd="0" presId="urn:microsoft.com/office/officeart/2005/8/layout/hierarchy2"/>
    <dgm:cxn modelId="{D15F2744-2D21-A046-8E15-A251FE8AFC78}" type="presParOf" srcId="{D6EDC621-1667-4146-9142-8485C2906160}" destId="{252B17B0-322D-B142-997F-AD1D6A7CA224}" srcOrd="1" destOrd="0" presId="urn:microsoft.com/office/officeart/2005/8/layout/hierarchy2"/>
    <dgm:cxn modelId="{6307523C-B590-D24C-BCCC-9F68A2C0C5AA}" type="presParOf" srcId="{3C4F36ED-4E77-364E-AD91-0D9999523394}" destId="{B2022225-5CBE-4940-BB42-8C470E58C61F}" srcOrd="2" destOrd="0" presId="urn:microsoft.com/office/officeart/2005/8/layout/hierarchy2"/>
    <dgm:cxn modelId="{F92AC466-8E39-D24A-927C-E36F359E61FC}" type="presParOf" srcId="{B2022225-5CBE-4940-BB42-8C470E58C61F}" destId="{1C491F01-6538-8F4C-BB5A-F24D3C361978}" srcOrd="0" destOrd="0" presId="urn:microsoft.com/office/officeart/2005/8/layout/hierarchy2"/>
    <dgm:cxn modelId="{4E44AA52-43F3-FF43-93A3-1D8D076535BD}" type="presParOf" srcId="{3C4F36ED-4E77-364E-AD91-0D9999523394}" destId="{8E59A00B-0B11-AE49-9B27-CD9FD4937AFF}" srcOrd="3" destOrd="0" presId="urn:microsoft.com/office/officeart/2005/8/layout/hierarchy2"/>
    <dgm:cxn modelId="{5C463933-9C4F-4D49-9DCD-9A574D0801EE}" type="presParOf" srcId="{8E59A00B-0B11-AE49-9B27-CD9FD4937AFF}" destId="{FE66C79B-C38C-1747-8B6C-707D2CCEF226}" srcOrd="0" destOrd="0" presId="urn:microsoft.com/office/officeart/2005/8/layout/hierarchy2"/>
    <dgm:cxn modelId="{DE2ECB9B-5A45-D64D-AE52-EC02F58E54C4}" type="presParOf" srcId="{8E59A00B-0B11-AE49-9B27-CD9FD4937AFF}" destId="{8179EBD2-6819-8B4A-865D-B3C19E11FC68}" srcOrd="1" destOrd="0" presId="urn:microsoft.com/office/officeart/2005/8/layout/hierarchy2"/>
    <dgm:cxn modelId="{91059384-3C29-4E47-B98A-1FAA4F7022AF}" type="presParOf" srcId="{B9733FB5-7028-6B4D-AFD9-63452E0BE335}" destId="{2F0A037F-0EDF-F240-9DCF-50BAFB9D8ABE}" srcOrd="2" destOrd="0" presId="urn:microsoft.com/office/officeart/2005/8/layout/hierarchy2"/>
    <dgm:cxn modelId="{3DFC5D7E-C319-7844-9B0D-E46721D5849B}" type="presParOf" srcId="{2F0A037F-0EDF-F240-9DCF-50BAFB9D8ABE}" destId="{FD2492CE-6382-2A4A-B6F0-BB1F7BD1CE2E}" srcOrd="0" destOrd="0" presId="urn:microsoft.com/office/officeart/2005/8/layout/hierarchy2"/>
    <dgm:cxn modelId="{69F04C90-E67E-3347-ABF1-6C99D8B570D4}" type="presParOf" srcId="{B9733FB5-7028-6B4D-AFD9-63452E0BE335}" destId="{4069F49D-97B9-8D45-96FE-C61B32F5CE9E}" srcOrd="3" destOrd="0" presId="urn:microsoft.com/office/officeart/2005/8/layout/hierarchy2"/>
    <dgm:cxn modelId="{1F6BDD03-94CC-3E40-8FD8-47E0015F05D2}" type="presParOf" srcId="{4069F49D-97B9-8D45-96FE-C61B32F5CE9E}" destId="{F61BAB0C-9567-B741-A16D-4EF18644C03D}" srcOrd="0" destOrd="0" presId="urn:microsoft.com/office/officeart/2005/8/layout/hierarchy2"/>
    <dgm:cxn modelId="{0F92CED6-4783-3D41-AC90-ABEC0F305974}" type="presParOf" srcId="{4069F49D-97B9-8D45-96FE-C61B32F5CE9E}" destId="{1B4F33C3-CDF0-5541-B954-C02A35F6A7A5}" srcOrd="1" destOrd="0" presId="urn:microsoft.com/office/officeart/2005/8/layout/hierarchy2"/>
    <dgm:cxn modelId="{3C08FC83-BC85-D643-A869-7CAEFBAD208C}" type="presParOf" srcId="{1B4F33C3-CDF0-5541-B954-C02A35F6A7A5}" destId="{108BE081-35A7-6345-A4E2-6D55ADC81454}" srcOrd="0" destOrd="0" presId="urn:microsoft.com/office/officeart/2005/8/layout/hierarchy2"/>
    <dgm:cxn modelId="{4BDD4AE1-AA30-A942-BE31-4D2014AFF756}" type="presParOf" srcId="{108BE081-35A7-6345-A4E2-6D55ADC81454}" destId="{C7CF35DD-8635-B247-BAD2-43449F1E9981}" srcOrd="0" destOrd="0" presId="urn:microsoft.com/office/officeart/2005/8/layout/hierarchy2"/>
    <dgm:cxn modelId="{4EEF8EC0-9F34-0C4F-8E5C-E53F6CC9DDF7}" type="presParOf" srcId="{1B4F33C3-CDF0-5541-B954-C02A35F6A7A5}" destId="{C7AE7F5E-20A6-9648-BF27-C648D38B1A5F}" srcOrd="1" destOrd="0" presId="urn:microsoft.com/office/officeart/2005/8/layout/hierarchy2"/>
    <dgm:cxn modelId="{01B67B0D-FA55-C44B-B7C2-AE7DCA3B52D6}" type="presParOf" srcId="{C7AE7F5E-20A6-9648-BF27-C648D38B1A5F}" destId="{799A6A3F-6C49-B14C-9014-D2E4F5533FB7}" srcOrd="0" destOrd="0" presId="urn:microsoft.com/office/officeart/2005/8/layout/hierarchy2"/>
    <dgm:cxn modelId="{C9EDF76F-E86A-4E4D-9BC3-952BF31A4377}" type="presParOf" srcId="{C7AE7F5E-20A6-9648-BF27-C648D38B1A5F}" destId="{B250114B-4A39-924F-9BDC-DF6439CD82CC}" srcOrd="1" destOrd="0" presId="urn:microsoft.com/office/officeart/2005/8/layout/hierarchy2"/>
  </dgm:cxnLst>
  <dgm:bg/>
  <dgm:whole>
    <a:ln w="9525" cap="flat" cmpd="sng" algn="ctr">
      <a:solidFill>
        <a:schemeClr val="bg1"/>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58F195-6E2D-7142-8B76-D169280F8077}" type="doc">
      <dgm:prSet loTypeId="urn:microsoft.com/office/officeart/2005/8/layout/hierarchy2" loCatId="picture" qsTypeId="urn:microsoft.com/office/officeart/2005/8/quickstyle/simple1" qsCatId="simple" csTypeId="urn:microsoft.com/office/officeart/2005/8/colors/accent1_2" csCatId="accent1" phldr="1"/>
      <dgm:spPr/>
      <dgm:t>
        <a:bodyPr/>
        <a:lstStyle/>
        <a:p>
          <a:endParaRPr lang="en-US"/>
        </a:p>
      </dgm:t>
    </dgm:pt>
    <dgm:pt modelId="{B174FC1B-0B9C-C448-B55D-98FC99D3024E}">
      <dgm:prSet phldrT="[Text]" custT="1"/>
      <dgm:spPr>
        <a:solidFill>
          <a:schemeClr val="accent2"/>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Original Dataset</a:t>
          </a:r>
        </a:p>
      </dgm:t>
    </dgm:pt>
    <dgm:pt modelId="{08F45339-3286-A048-BD47-BC983826FE42}" type="parTrans" cxnId="{5D8FB998-0BE3-2F41-B0FB-6C5919B8FE5C}">
      <dgm:prSet/>
      <dgm:spPr/>
      <dgm:t>
        <a:bodyPr/>
        <a:lstStyle/>
        <a:p>
          <a:endParaRPr lang="en-US" sz="1600">
            <a:solidFill>
              <a:schemeClr val="bg1"/>
            </a:solidFill>
          </a:endParaRPr>
        </a:p>
      </dgm:t>
    </dgm:pt>
    <dgm:pt modelId="{595DF1DA-7C44-D448-AC56-9475BEAAC890}" type="sibTrans" cxnId="{5D8FB998-0BE3-2F41-B0FB-6C5919B8FE5C}">
      <dgm:prSet/>
      <dgm:spPr/>
      <dgm:t>
        <a:bodyPr/>
        <a:lstStyle/>
        <a:p>
          <a:endParaRPr lang="en-US" sz="1600">
            <a:solidFill>
              <a:schemeClr val="bg1"/>
            </a:solidFill>
          </a:endParaRPr>
        </a:p>
      </dgm:t>
    </dgm:pt>
    <dgm:pt modelId="{62472A29-7513-1144-8597-EC3CB3754B1F}">
      <dgm:prSet phldrT="[Text]" custT="1"/>
      <dgm:spPr>
        <a:solidFill>
          <a:schemeClr val="accent3"/>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p>
      </dgm:t>
    </dgm:pt>
    <dgm:pt modelId="{87007174-416D-E541-BBB5-DD6260768BB3}" type="parTrans" cxnId="{83A3899B-8C15-EA46-A8DF-63C05A3832C5}">
      <dgm:prSet custT="1"/>
      <dgm:spPr>
        <a:ln w="12700">
          <a:solidFill>
            <a:schemeClr val="tx1"/>
          </a:solidFill>
        </a:ln>
      </dgm:spPr>
      <dgm:t>
        <a:bodyPr/>
        <a:lstStyle/>
        <a:p>
          <a:endParaRPr lang="en-US" sz="1600" b="1">
            <a:solidFill>
              <a:schemeClr val="bg1"/>
            </a:solidFill>
          </a:endParaRPr>
        </a:p>
      </dgm:t>
    </dgm:pt>
    <dgm:pt modelId="{6CAC3AF2-EF5C-6F4F-BDBC-31574108BCD0}" type="sibTrans" cxnId="{83A3899B-8C15-EA46-A8DF-63C05A3832C5}">
      <dgm:prSet/>
      <dgm:spPr/>
      <dgm:t>
        <a:bodyPr/>
        <a:lstStyle/>
        <a:p>
          <a:endParaRPr lang="en-US" sz="1600">
            <a:solidFill>
              <a:schemeClr val="bg1"/>
            </a:solidFill>
          </a:endParaRPr>
        </a:p>
      </dgm:t>
    </dgm:pt>
    <dgm:pt modelId="{71840721-6FF4-924F-9348-782AA5DD145B}">
      <dgm:prSet phldrT="[Text]" custT="1"/>
      <dgm:spPr>
        <a:solidFill>
          <a:schemeClr val="accent3"/>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p>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to train the model)</a:t>
          </a:r>
        </a:p>
      </dgm:t>
    </dgm:pt>
    <dgm:pt modelId="{124E38D0-3FE8-164E-AC89-222512029DAB}" type="parTrans" cxnId="{48892A09-B5D5-DC40-9445-DEA870A4E721}">
      <dgm:prSet custT="1"/>
      <dgm:spPr>
        <a:ln w="12700">
          <a:solidFill>
            <a:schemeClr val="accent4"/>
          </a:solidFill>
        </a:ln>
      </dgm:spPr>
      <dgm:t>
        <a:bodyPr/>
        <a:lstStyle/>
        <a:p>
          <a:endParaRPr lang="en-US" sz="1600" b="1">
            <a:solidFill>
              <a:schemeClr val="bg1"/>
            </a:solidFill>
          </a:endParaRPr>
        </a:p>
      </dgm:t>
    </dgm:pt>
    <dgm:pt modelId="{6A8503A2-1135-9448-9C90-916485B5E2BF}" type="sibTrans" cxnId="{48892A09-B5D5-DC40-9445-DEA870A4E721}">
      <dgm:prSet/>
      <dgm:spPr/>
      <dgm:t>
        <a:bodyPr/>
        <a:lstStyle/>
        <a:p>
          <a:endParaRPr lang="en-US" sz="1600">
            <a:solidFill>
              <a:schemeClr val="bg1"/>
            </a:solidFill>
          </a:endParaRPr>
        </a:p>
      </dgm:t>
    </dgm:pt>
    <dgm:pt modelId="{5F76CB4E-4D78-3B45-95E7-22983CE71DF6}">
      <dgm:prSet phldrT="[Text]" custT="1"/>
      <dgm:spPr>
        <a:solidFill>
          <a:schemeClr val="accent3"/>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Validation Set </a:t>
          </a:r>
        </a:p>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for unbiased evaluation of the model)</a:t>
          </a:r>
        </a:p>
      </dgm:t>
    </dgm:pt>
    <dgm:pt modelId="{1C21B713-D595-5D43-9408-EC18E2EAE83C}" type="parTrans" cxnId="{A5B65AB7-E7A4-A34E-927B-2BF88984C4B3}">
      <dgm:prSet custT="1"/>
      <dgm:spPr>
        <a:ln w="12700">
          <a:solidFill>
            <a:schemeClr val="accent4"/>
          </a:solidFill>
        </a:ln>
      </dgm:spPr>
      <dgm:t>
        <a:bodyPr/>
        <a:lstStyle/>
        <a:p>
          <a:endParaRPr lang="en-US" sz="1600" b="1">
            <a:solidFill>
              <a:schemeClr val="bg1"/>
            </a:solidFill>
          </a:endParaRPr>
        </a:p>
      </dgm:t>
    </dgm:pt>
    <dgm:pt modelId="{491464AA-FFE1-6040-99F9-B904156A6196}" type="sibTrans" cxnId="{A5B65AB7-E7A4-A34E-927B-2BF88984C4B3}">
      <dgm:prSet/>
      <dgm:spPr/>
      <dgm:t>
        <a:bodyPr/>
        <a:lstStyle/>
        <a:p>
          <a:endParaRPr lang="en-US" sz="1600">
            <a:solidFill>
              <a:schemeClr val="bg1"/>
            </a:solidFill>
          </a:endParaRPr>
        </a:p>
      </dgm:t>
    </dgm:pt>
    <dgm:pt modelId="{6B27DC67-ADA6-0042-9A4E-852EFE0BAF27}">
      <dgm:prSet phldrT="[Text]" custT="1"/>
      <dgm:spPr>
        <a:solidFill>
          <a:schemeClr val="accent1"/>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Test Set</a:t>
          </a:r>
        </a:p>
      </dgm:t>
    </dgm:pt>
    <dgm:pt modelId="{53AD59EA-6882-E545-8383-38E739715F4D}" type="parTrans" cxnId="{6B2F4052-1CD8-2747-925E-AE3FC168666D}">
      <dgm:prSet custT="1"/>
      <dgm:spPr>
        <a:ln w="12700">
          <a:solidFill>
            <a:schemeClr val="tx1"/>
          </a:solidFill>
        </a:ln>
      </dgm:spPr>
      <dgm:t>
        <a:bodyPr/>
        <a:lstStyle/>
        <a:p>
          <a:endParaRPr lang="en-US" sz="1600" b="1">
            <a:solidFill>
              <a:schemeClr val="bg1"/>
            </a:solidFill>
          </a:endParaRPr>
        </a:p>
      </dgm:t>
    </dgm:pt>
    <dgm:pt modelId="{0B4334BE-D089-BC4E-8E34-4A93A8791A7D}" type="sibTrans" cxnId="{6B2F4052-1CD8-2747-925E-AE3FC168666D}">
      <dgm:prSet/>
      <dgm:spPr/>
      <dgm:t>
        <a:bodyPr/>
        <a:lstStyle/>
        <a:p>
          <a:endParaRPr lang="en-US" sz="1600">
            <a:solidFill>
              <a:schemeClr val="bg1"/>
            </a:solidFill>
          </a:endParaRPr>
        </a:p>
      </dgm:t>
    </dgm:pt>
    <dgm:pt modelId="{50BB4A6D-E22E-9C45-AE1C-2F3650D754FF}">
      <dgm:prSet phldrT="[Text]" custT="1"/>
      <dgm:spPr>
        <a:solidFill>
          <a:schemeClr val="accent1"/>
        </a:solidFill>
        <a:ln>
          <a:noFill/>
        </a:ln>
      </dgm:spPr>
      <dgm:t>
        <a:bodyPr/>
        <a:lstStyle/>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Test Set</a:t>
          </a:r>
        </a:p>
        <a:p>
          <a:r>
            <a:rPr lang="en-US" sz="1600" b="1" i="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for final evaluation of the model)</a:t>
          </a:r>
        </a:p>
      </dgm:t>
    </dgm:pt>
    <dgm:pt modelId="{D8134C49-827C-0744-9B96-6F4B1C630B1D}" type="parTrans" cxnId="{66428CB0-8FAB-E84D-9BC3-7C312D167A07}">
      <dgm:prSet custT="1"/>
      <dgm:spPr>
        <a:ln w="12700">
          <a:solidFill>
            <a:schemeClr val="tx1"/>
          </a:solidFill>
        </a:ln>
      </dgm:spPr>
      <dgm:t>
        <a:bodyPr/>
        <a:lstStyle/>
        <a:p>
          <a:endParaRPr lang="en-US" sz="1600" b="1">
            <a:solidFill>
              <a:schemeClr val="bg1"/>
            </a:solidFill>
          </a:endParaRPr>
        </a:p>
      </dgm:t>
    </dgm:pt>
    <dgm:pt modelId="{C04E3C01-7C85-2142-BC75-3CB866B1AFCA}" type="sibTrans" cxnId="{66428CB0-8FAB-E84D-9BC3-7C312D167A07}">
      <dgm:prSet/>
      <dgm:spPr/>
      <dgm:t>
        <a:bodyPr/>
        <a:lstStyle/>
        <a:p>
          <a:endParaRPr lang="en-US" sz="1600">
            <a:solidFill>
              <a:schemeClr val="bg1"/>
            </a:solidFill>
          </a:endParaRPr>
        </a:p>
      </dgm:t>
    </dgm:pt>
    <dgm:pt modelId="{FC5B682F-6F10-0E48-A2E7-18A2C5307926}" type="pres">
      <dgm:prSet presAssocID="{C158F195-6E2D-7142-8B76-D169280F8077}" presName="diagram" presStyleCnt="0">
        <dgm:presLayoutVars>
          <dgm:chPref val="1"/>
          <dgm:dir/>
          <dgm:animOne val="branch"/>
          <dgm:animLvl val="lvl"/>
          <dgm:resizeHandles val="exact"/>
        </dgm:presLayoutVars>
      </dgm:prSet>
      <dgm:spPr/>
    </dgm:pt>
    <dgm:pt modelId="{60750175-79CE-FD40-93BC-7CDCA4B49420}" type="pres">
      <dgm:prSet presAssocID="{B174FC1B-0B9C-C448-B55D-98FC99D3024E}" presName="root1" presStyleCnt="0"/>
      <dgm:spPr/>
    </dgm:pt>
    <dgm:pt modelId="{C23B3462-74DE-5F4C-8A52-D17FE75EB787}" type="pres">
      <dgm:prSet presAssocID="{B174FC1B-0B9C-C448-B55D-98FC99D3024E}" presName="LevelOneTextNode" presStyleLbl="node0" presStyleIdx="0" presStyleCnt="1" custScaleX="94533" custScaleY="95564">
        <dgm:presLayoutVars>
          <dgm:chPref val="3"/>
        </dgm:presLayoutVars>
      </dgm:prSet>
      <dgm:spPr/>
    </dgm:pt>
    <dgm:pt modelId="{B9733FB5-7028-6B4D-AFD9-63452E0BE335}" type="pres">
      <dgm:prSet presAssocID="{B174FC1B-0B9C-C448-B55D-98FC99D3024E}" presName="level2hierChild" presStyleCnt="0"/>
      <dgm:spPr/>
    </dgm:pt>
    <dgm:pt modelId="{04406413-A2D2-7740-92C3-6797E813DEFA}" type="pres">
      <dgm:prSet presAssocID="{87007174-416D-E541-BBB5-DD6260768BB3}" presName="conn2-1" presStyleLbl="parChTrans1D2" presStyleIdx="0" presStyleCnt="2"/>
      <dgm:spPr/>
    </dgm:pt>
    <dgm:pt modelId="{AC5FEDAB-C10E-C54F-936C-CDB25EFA2A49}" type="pres">
      <dgm:prSet presAssocID="{87007174-416D-E541-BBB5-DD6260768BB3}" presName="connTx" presStyleLbl="parChTrans1D2" presStyleIdx="0" presStyleCnt="2"/>
      <dgm:spPr/>
    </dgm:pt>
    <dgm:pt modelId="{F1063BD1-2330-0F4B-95B6-D76507F1D12A}" type="pres">
      <dgm:prSet presAssocID="{62472A29-7513-1144-8597-EC3CB3754B1F}" presName="root2" presStyleCnt="0"/>
      <dgm:spPr/>
    </dgm:pt>
    <dgm:pt modelId="{E0A4CEC9-C58C-E44B-AA6F-628D163E501F}" type="pres">
      <dgm:prSet presAssocID="{62472A29-7513-1144-8597-EC3CB3754B1F}" presName="LevelTwoTextNode" presStyleLbl="node2" presStyleIdx="0" presStyleCnt="2" custScaleX="105027" custScaleY="109463">
        <dgm:presLayoutVars>
          <dgm:chPref val="3"/>
        </dgm:presLayoutVars>
      </dgm:prSet>
      <dgm:spPr/>
    </dgm:pt>
    <dgm:pt modelId="{3C4F36ED-4E77-364E-AD91-0D9999523394}" type="pres">
      <dgm:prSet presAssocID="{62472A29-7513-1144-8597-EC3CB3754B1F}" presName="level3hierChild" presStyleCnt="0"/>
      <dgm:spPr/>
    </dgm:pt>
    <dgm:pt modelId="{33776863-7287-AF4F-9BFC-507036759AE3}" type="pres">
      <dgm:prSet presAssocID="{124E38D0-3FE8-164E-AC89-222512029DAB}" presName="conn2-1" presStyleLbl="parChTrans1D3" presStyleIdx="0" presStyleCnt="3"/>
      <dgm:spPr/>
    </dgm:pt>
    <dgm:pt modelId="{18891C5F-BE01-114C-ABA9-96828687BF84}" type="pres">
      <dgm:prSet presAssocID="{124E38D0-3FE8-164E-AC89-222512029DAB}" presName="connTx" presStyleLbl="parChTrans1D3" presStyleIdx="0" presStyleCnt="3"/>
      <dgm:spPr/>
    </dgm:pt>
    <dgm:pt modelId="{D6EDC621-1667-4146-9142-8485C2906160}" type="pres">
      <dgm:prSet presAssocID="{71840721-6FF4-924F-9348-782AA5DD145B}" presName="root2" presStyleCnt="0"/>
      <dgm:spPr/>
    </dgm:pt>
    <dgm:pt modelId="{B89E25C2-55C8-2640-85AA-2A075F67F2C9}" type="pres">
      <dgm:prSet presAssocID="{71840721-6FF4-924F-9348-782AA5DD145B}" presName="LevelTwoTextNode" presStyleLbl="node3" presStyleIdx="0" presStyleCnt="3" custScaleX="396707" custScaleY="126531">
        <dgm:presLayoutVars>
          <dgm:chPref val="3"/>
        </dgm:presLayoutVars>
      </dgm:prSet>
      <dgm:spPr/>
    </dgm:pt>
    <dgm:pt modelId="{252B17B0-322D-B142-997F-AD1D6A7CA224}" type="pres">
      <dgm:prSet presAssocID="{71840721-6FF4-924F-9348-782AA5DD145B}" presName="level3hierChild" presStyleCnt="0"/>
      <dgm:spPr/>
    </dgm:pt>
    <dgm:pt modelId="{B2022225-5CBE-4940-BB42-8C470E58C61F}" type="pres">
      <dgm:prSet presAssocID="{1C21B713-D595-5D43-9408-EC18E2EAE83C}" presName="conn2-1" presStyleLbl="parChTrans1D3" presStyleIdx="1" presStyleCnt="3"/>
      <dgm:spPr/>
    </dgm:pt>
    <dgm:pt modelId="{1C491F01-6538-8F4C-BB5A-F24D3C361978}" type="pres">
      <dgm:prSet presAssocID="{1C21B713-D595-5D43-9408-EC18E2EAE83C}" presName="connTx" presStyleLbl="parChTrans1D3" presStyleIdx="1" presStyleCnt="3"/>
      <dgm:spPr/>
    </dgm:pt>
    <dgm:pt modelId="{8E59A00B-0B11-AE49-9B27-CD9FD4937AFF}" type="pres">
      <dgm:prSet presAssocID="{5F76CB4E-4D78-3B45-95E7-22983CE71DF6}" presName="root2" presStyleCnt="0"/>
      <dgm:spPr/>
    </dgm:pt>
    <dgm:pt modelId="{FE66C79B-C38C-1747-8B6C-707D2CCEF226}" type="pres">
      <dgm:prSet presAssocID="{5F76CB4E-4D78-3B45-95E7-22983CE71DF6}" presName="LevelTwoTextNode" presStyleLbl="node3" presStyleIdx="1" presStyleCnt="3" custScaleX="396707" custScaleY="127554">
        <dgm:presLayoutVars>
          <dgm:chPref val="3"/>
        </dgm:presLayoutVars>
      </dgm:prSet>
      <dgm:spPr/>
    </dgm:pt>
    <dgm:pt modelId="{8179EBD2-6819-8B4A-865D-B3C19E11FC68}" type="pres">
      <dgm:prSet presAssocID="{5F76CB4E-4D78-3B45-95E7-22983CE71DF6}" presName="level3hierChild" presStyleCnt="0"/>
      <dgm:spPr/>
    </dgm:pt>
    <dgm:pt modelId="{2F0A037F-0EDF-F240-9DCF-50BAFB9D8ABE}" type="pres">
      <dgm:prSet presAssocID="{53AD59EA-6882-E545-8383-38E739715F4D}" presName="conn2-1" presStyleLbl="parChTrans1D2" presStyleIdx="1" presStyleCnt="2"/>
      <dgm:spPr/>
    </dgm:pt>
    <dgm:pt modelId="{FD2492CE-6382-2A4A-B6F0-BB1F7BD1CE2E}" type="pres">
      <dgm:prSet presAssocID="{53AD59EA-6882-E545-8383-38E739715F4D}" presName="connTx" presStyleLbl="parChTrans1D2" presStyleIdx="1" presStyleCnt="2"/>
      <dgm:spPr/>
    </dgm:pt>
    <dgm:pt modelId="{4069F49D-97B9-8D45-96FE-C61B32F5CE9E}" type="pres">
      <dgm:prSet presAssocID="{6B27DC67-ADA6-0042-9A4E-852EFE0BAF27}" presName="root2" presStyleCnt="0"/>
      <dgm:spPr/>
    </dgm:pt>
    <dgm:pt modelId="{F61BAB0C-9567-B741-A16D-4EF18644C03D}" type="pres">
      <dgm:prSet presAssocID="{6B27DC67-ADA6-0042-9A4E-852EFE0BAF27}" presName="LevelTwoTextNode" presStyleLbl="node2" presStyleIdx="1" presStyleCnt="2" custScaleX="105027" custScaleY="113341">
        <dgm:presLayoutVars>
          <dgm:chPref val="3"/>
        </dgm:presLayoutVars>
      </dgm:prSet>
      <dgm:spPr/>
    </dgm:pt>
    <dgm:pt modelId="{1B4F33C3-CDF0-5541-B954-C02A35F6A7A5}" type="pres">
      <dgm:prSet presAssocID="{6B27DC67-ADA6-0042-9A4E-852EFE0BAF27}" presName="level3hierChild" presStyleCnt="0"/>
      <dgm:spPr/>
    </dgm:pt>
    <dgm:pt modelId="{108BE081-35A7-6345-A4E2-6D55ADC81454}" type="pres">
      <dgm:prSet presAssocID="{D8134C49-827C-0744-9B96-6F4B1C630B1D}" presName="conn2-1" presStyleLbl="parChTrans1D3" presStyleIdx="2" presStyleCnt="3"/>
      <dgm:spPr/>
    </dgm:pt>
    <dgm:pt modelId="{C7CF35DD-8635-B247-BAD2-43449F1E9981}" type="pres">
      <dgm:prSet presAssocID="{D8134C49-827C-0744-9B96-6F4B1C630B1D}" presName="connTx" presStyleLbl="parChTrans1D3" presStyleIdx="2" presStyleCnt="3"/>
      <dgm:spPr/>
    </dgm:pt>
    <dgm:pt modelId="{C7AE7F5E-20A6-9648-BF27-C648D38B1A5F}" type="pres">
      <dgm:prSet presAssocID="{50BB4A6D-E22E-9C45-AE1C-2F3650D754FF}" presName="root2" presStyleCnt="0"/>
      <dgm:spPr/>
    </dgm:pt>
    <dgm:pt modelId="{799A6A3F-6C49-B14C-9014-D2E4F5533FB7}" type="pres">
      <dgm:prSet presAssocID="{50BB4A6D-E22E-9C45-AE1C-2F3650D754FF}" presName="LevelTwoTextNode" presStyleLbl="node3" presStyleIdx="2" presStyleCnt="3" custScaleX="396707" custScaleY="124770">
        <dgm:presLayoutVars>
          <dgm:chPref val="3"/>
        </dgm:presLayoutVars>
      </dgm:prSet>
      <dgm:spPr/>
    </dgm:pt>
    <dgm:pt modelId="{B250114B-4A39-924F-9BDC-DF6439CD82CC}" type="pres">
      <dgm:prSet presAssocID="{50BB4A6D-E22E-9C45-AE1C-2F3650D754FF}" presName="level3hierChild" presStyleCnt="0"/>
      <dgm:spPr/>
    </dgm:pt>
  </dgm:ptLst>
  <dgm:cxnLst>
    <dgm:cxn modelId="{48892A09-B5D5-DC40-9445-DEA870A4E721}" srcId="{62472A29-7513-1144-8597-EC3CB3754B1F}" destId="{71840721-6FF4-924F-9348-782AA5DD145B}" srcOrd="0" destOrd="0" parTransId="{124E38D0-3FE8-164E-AC89-222512029DAB}" sibTransId="{6A8503A2-1135-9448-9C90-916485B5E2BF}"/>
    <dgm:cxn modelId="{1518FC0A-791C-C84E-B645-2E0ECB1C055F}" type="presOf" srcId="{B174FC1B-0B9C-C448-B55D-98FC99D3024E}" destId="{C23B3462-74DE-5F4C-8A52-D17FE75EB787}" srcOrd="0" destOrd="0" presId="urn:microsoft.com/office/officeart/2005/8/layout/hierarchy2"/>
    <dgm:cxn modelId="{C7049925-B2DF-244E-8897-3A278204F4A4}" type="presOf" srcId="{62472A29-7513-1144-8597-EC3CB3754B1F}" destId="{E0A4CEC9-C58C-E44B-AA6F-628D163E501F}" srcOrd="0" destOrd="0" presId="urn:microsoft.com/office/officeart/2005/8/layout/hierarchy2"/>
    <dgm:cxn modelId="{25169932-66BB-C646-80C9-FF56E871B3F7}" type="presOf" srcId="{50BB4A6D-E22E-9C45-AE1C-2F3650D754FF}" destId="{799A6A3F-6C49-B14C-9014-D2E4F5533FB7}" srcOrd="0" destOrd="0" presId="urn:microsoft.com/office/officeart/2005/8/layout/hierarchy2"/>
    <dgm:cxn modelId="{1A4C394B-F6F6-094B-AAA4-7F7A39DC9D77}" type="presOf" srcId="{5F76CB4E-4D78-3B45-95E7-22983CE71DF6}" destId="{FE66C79B-C38C-1747-8B6C-707D2CCEF226}" srcOrd="0" destOrd="0" presId="urn:microsoft.com/office/officeart/2005/8/layout/hierarchy2"/>
    <dgm:cxn modelId="{712C504B-E8EE-8F4C-8CB0-11B7F8500FA4}" type="presOf" srcId="{53AD59EA-6882-E545-8383-38E739715F4D}" destId="{2F0A037F-0EDF-F240-9DCF-50BAFB9D8ABE}" srcOrd="0" destOrd="0" presId="urn:microsoft.com/office/officeart/2005/8/layout/hierarchy2"/>
    <dgm:cxn modelId="{6B2F4052-1CD8-2747-925E-AE3FC168666D}" srcId="{B174FC1B-0B9C-C448-B55D-98FC99D3024E}" destId="{6B27DC67-ADA6-0042-9A4E-852EFE0BAF27}" srcOrd="1" destOrd="0" parTransId="{53AD59EA-6882-E545-8383-38E739715F4D}" sibTransId="{0B4334BE-D089-BC4E-8E34-4A93A8791A7D}"/>
    <dgm:cxn modelId="{5D550D54-21AE-4745-948C-834CB28A3854}" type="presOf" srcId="{53AD59EA-6882-E545-8383-38E739715F4D}" destId="{FD2492CE-6382-2A4A-B6F0-BB1F7BD1CE2E}" srcOrd="1" destOrd="0" presId="urn:microsoft.com/office/officeart/2005/8/layout/hierarchy2"/>
    <dgm:cxn modelId="{54DD4C62-77F7-AD42-A579-FFDA97D72353}" type="presOf" srcId="{1C21B713-D595-5D43-9408-EC18E2EAE83C}" destId="{B2022225-5CBE-4940-BB42-8C470E58C61F}" srcOrd="0" destOrd="0" presId="urn:microsoft.com/office/officeart/2005/8/layout/hierarchy2"/>
    <dgm:cxn modelId="{36755D6F-1DB9-DE42-985C-449070B7E38E}" type="presOf" srcId="{D8134C49-827C-0744-9B96-6F4B1C630B1D}" destId="{108BE081-35A7-6345-A4E2-6D55ADC81454}" srcOrd="0" destOrd="0" presId="urn:microsoft.com/office/officeart/2005/8/layout/hierarchy2"/>
    <dgm:cxn modelId="{A07A5B8F-253F-814F-BBB6-B25D5FD323FD}" type="presOf" srcId="{1C21B713-D595-5D43-9408-EC18E2EAE83C}" destId="{1C491F01-6538-8F4C-BB5A-F24D3C361978}" srcOrd="1" destOrd="0" presId="urn:microsoft.com/office/officeart/2005/8/layout/hierarchy2"/>
    <dgm:cxn modelId="{9A1A9293-9D83-6C4A-93C5-5C5ACA104F5D}" type="presOf" srcId="{124E38D0-3FE8-164E-AC89-222512029DAB}" destId="{33776863-7287-AF4F-9BFC-507036759AE3}" srcOrd="0" destOrd="0" presId="urn:microsoft.com/office/officeart/2005/8/layout/hierarchy2"/>
    <dgm:cxn modelId="{5D8FB998-0BE3-2F41-B0FB-6C5919B8FE5C}" srcId="{C158F195-6E2D-7142-8B76-D169280F8077}" destId="{B174FC1B-0B9C-C448-B55D-98FC99D3024E}" srcOrd="0" destOrd="0" parTransId="{08F45339-3286-A048-BD47-BC983826FE42}" sibTransId="{595DF1DA-7C44-D448-AC56-9475BEAAC890}"/>
    <dgm:cxn modelId="{83A3899B-8C15-EA46-A8DF-63C05A3832C5}" srcId="{B174FC1B-0B9C-C448-B55D-98FC99D3024E}" destId="{62472A29-7513-1144-8597-EC3CB3754B1F}" srcOrd="0" destOrd="0" parTransId="{87007174-416D-E541-BBB5-DD6260768BB3}" sibTransId="{6CAC3AF2-EF5C-6F4F-BDBC-31574108BCD0}"/>
    <dgm:cxn modelId="{66428CB0-8FAB-E84D-9BC3-7C312D167A07}" srcId="{6B27DC67-ADA6-0042-9A4E-852EFE0BAF27}" destId="{50BB4A6D-E22E-9C45-AE1C-2F3650D754FF}" srcOrd="0" destOrd="0" parTransId="{D8134C49-827C-0744-9B96-6F4B1C630B1D}" sibTransId="{C04E3C01-7C85-2142-BC75-3CB866B1AFCA}"/>
    <dgm:cxn modelId="{050663B3-C40D-174C-A7AE-5F4E3C44F151}" type="presOf" srcId="{87007174-416D-E541-BBB5-DD6260768BB3}" destId="{AC5FEDAB-C10E-C54F-936C-CDB25EFA2A49}" srcOrd="1" destOrd="0" presId="urn:microsoft.com/office/officeart/2005/8/layout/hierarchy2"/>
    <dgm:cxn modelId="{A5B65AB7-E7A4-A34E-927B-2BF88984C4B3}" srcId="{62472A29-7513-1144-8597-EC3CB3754B1F}" destId="{5F76CB4E-4D78-3B45-95E7-22983CE71DF6}" srcOrd="1" destOrd="0" parTransId="{1C21B713-D595-5D43-9408-EC18E2EAE83C}" sibTransId="{491464AA-FFE1-6040-99F9-B904156A6196}"/>
    <dgm:cxn modelId="{6C4BAEB8-484B-3743-A913-7CF3B0060296}" type="presOf" srcId="{87007174-416D-E541-BBB5-DD6260768BB3}" destId="{04406413-A2D2-7740-92C3-6797E813DEFA}" srcOrd="0" destOrd="0" presId="urn:microsoft.com/office/officeart/2005/8/layout/hierarchy2"/>
    <dgm:cxn modelId="{1DEB91BC-D8E0-8341-8155-561EF2432289}" type="presOf" srcId="{C158F195-6E2D-7142-8B76-D169280F8077}" destId="{FC5B682F-6F10-0E48-A2E7-18A2C5307926}" srcOrd="0" destOrd="0" presId="urn:microsoft.com/office/officeart/2005/8/layout/hierarchy2"/>
    <dgm:cxn modelId="{918CB6C6-DD38-C04D-89CA-4A004D1B1B45}" type="presOf" srcId="{6B27DC67-ADA6-0042-9A4E-852EFE0BAF27}" destId="{F61BAB0C-9567-B741-A16D-4EF18644C03D}" srcOrd="0" destOrd="0" presId="urn:microsoft.com/office/officeart/2005/8/layout/hierarchy2"/>
    <dgm:cxn modelId="{F244B3E3-A7EF-2645-AAB6-A638B9F94A80}" type="presOf" srcId="{71840721-6FF4-924F-9348-782AA5DD145B}" destId="{B89E25C2-55C8-2640-85AA-2A075F67F2C9}" srcOrd="0" destOrd="0" presId="urn:microsoft.com/office/officeart/2005/8/layout/hierarchy2"/>
    <dgm:cxn modelId="{FDD0EAEA-EF78-E74D-9F5C-95BF34851202}" type="presOf" srcId="{124E38D0-3FE8-164E-AC89-222512029DAB}" destId="{18891C5F-BE01-114C-ABA9-96828687BF84}" srcOrd="1" destOrd="0" presId="urn:microsoft.com/office/officeart/2005/8/layout/hierarchy2"/>
    <dgm:cxn modelId="{8A6DF4FF-C796-044E-B238-1D953A429F79}" type="presOf" srcId="{D8134C49-827C-0744-9B96-6F4B1C630B1D}" destId="{C7CF35DD-8635-B247-BAD2-43449F1E9981}" srcOrd="1" destOrd="0" presId="urn:microsoft.com/office/officeart/2005/8/layout/hierarchy2"/>
    <dgm:cxn modelId="{A9393281-411E-0C4D-9AF9-ABF020686CD0}" type="presParOf" srcId="{FC5B682F-6F10-0E48-A2E7-18A2C5307926}" destId="{60750175-79CE-FD40-93BC-7CDCA4B49420}" srcOrd="0" destOrd="0" presId="urn:microsoft.com/office/officeart/2005/8/layout/hierarchy2"/>
    <dgm:cxn modelId="{CC8736E5-B4DF-9D4B-8709-3454BAE73A34}" type="presParOf" srcId="{60750175-79CE-FD40-93BC-7CDCA4B49420}" destId="{C23B3462-74DE-5F4C-8A52-D17FE75EB787}" srcOrd="0" destOrd="0" presId="urn:microsoft.com/office/officeart/2005/8/layout/hierarchy2"/>
    <dgm:cxn modelId="{536C978A-F303-844C-B543-D94B9971F762}" type="presParOf" srcId="{60750175-79CE-FD40-93BC-7CDCA4B49420}" destId="{B9733FB5-7028-6B4D-AFD9-63452E0BE335}" srcOrd="1" destOrd="0" presId="urn:microsoft.com/office/officeart/2005/8/layout/hierarchy2"/>
    <dgm:cxn modelId="{7A74EFA8-9631-184F-85F7-56CA7BA7C9C2}" type="presParOf" srcId="{B9733FB5-7028-6B4D-AFD9-63452E0BE335}" destId="{04406413-A2D2-7740-92C3-6797E813DEFA}" srcOrd="0" destOrd="0" presId="urn:microsoft.com/office/officeart/2005/8/layout/hierarchy2"/>
    <dgm:cxn modelId="{A888E22C-1085-B147-BF44-5F553EF66478}" type="presParOf" srcId="{04406413-A2D2-7740-92C3-6797E813DEFA}" destId="{AC5FEDAB-C10E-C54F-936C-CDB25EFA2A49}" srcOrd="0" destOrd="0" presId="urn:microsoft.com/office/officeart/2005/8/layout/hierarchy2"/>
    <dgm:cxn modelId="{39F571C3-1842-E84E-B421-C7BCA422DA5D}" type="presParOf" srcId="{B9733FB5-7028-6B4D-AFD9-63452E0BE335}" destId="{F1063BD1-2330-0F4B-95B6-D76507F1D12A}" srcOrd="1" destOrd="0" presId="urn:microsoft.com/office/officeart/2005/8/layout/hierarchy2"/>
    <dgm:cxn modelId="{72C1C3E9-9856-274D-A86E-67EB989E93C0}" type="presParOf" srcId="{F1063BD1-2330-0F4B-95B6-D76507F1D12A}" destId="{E0A4CEC9-C58C-E44B-AA6F-628D163E501F}" srcOrd="0" destOrd="0" presId="urn:microsoft.com/office/officeart/2005/8/layout/hierarchy2"/>
    <dgm:cxn modelId="{23E44DF0-7606-DB48-AFF5-4CEDB0A007E9}" type="presParOf" srcId="{F1063BD1-2330-0F4B-95B6-D76507F1D12A}" destId="{3C4F36ED-4E77-364E-AD91-0D9999523394}" srcOrd="1" destOrd="0" presId="urn:microsoft.com/office/officeart/2005/8/layout/hierarchy2"/>
    <dgm:cxn modelId="{0E13D0CB-4CC1-C642-B01B-3BDB41604586}" type="presParOf" srcId="{3C4F36ED-4E77-364E-AD91-0D9999523394}" destId="{33776863-7287-AF4F-9BFC-507036759AE3}" srcOrd="0" destOrd="0" presId="urn:microsoft.com/office/officeart/2005/8/layout/hierarchy2"/>
    <dgm:cxn modelId="{821FB93B-E28D-324A-AADC-5913CE6EA310}" type="presParOf" srcId="{33776863-7287-AF4F-9BFC-507036759AE3}" destId="{18891C5F-BE01-114C-ABA9-96828687BF84}" srcOrd="0" destOrd="0" presId="urn:microsoft.com/office/officeart/2005/8/layout/hierarchy2"/>
    <dgm:cxn modelId="{E0A50552-9150-1B47-918B-39AC94DDBD27}" type="presParOf" srcId="{3C4F36ED-4E77-364E-AD91-0D9999523394}" destId="{D6EDC621-1667-4146-9142-8485C2906160}" srcOrd="1" destOrd="0" presId="urn:microsoft.com/office/officeart/2005/8/layout/hierarchy2"/>
    <dgm:cxn modelId="{396EE15A-CF30-034B-A4CE-98A6B623B31C}" type="presParOf" srcId="{D6EDC621-1667-4146-9142-8485C2906160}" destId="{B89E25C2-55C8-2640-85AA-2A075F67F2C9}" srcOrd="0" destOrd="0" presId="urn:microsoft.com/office/officeart/2005/8/layout/hierarchy2"/>
    <dgm:cxn modelId="{D15F2744-2D21-A046-8E15-A251FE8AFC78}" type="presParOf" srcId="{D6EDC621-1667-4146-9142-8485C2906160}" destId="{252B17B0-322D-B142-997F-AD1D6A7CA224}" srcOrd="1" destOrd="0" presId="urn:microsoft.com/office/officeart/2005/8/layout/hierarchy2"/>
    <dgm:cxn modelId="{6307523C-B590-D24C-BCCC-9F68A2C0C5AA}" type="presParOf" srcId="{3C4F36ED-4E77-364E-AD91-0D9999523394}" destId="{B2022225-5CBE-4940-BB42-8C470E58C61F}" srcOrd="2" destOrd="0" presId="urn:microsoft.com/office/officeart/2005/8/layout/hierarchy2"/>
    <dgm:cxn modelId="{F92AC466-8E39-D24A-927C-E36F359E61FC}" type="presParOf" srcId="{B2022225-5CBE-4940-BB42-8C470E58C61F}" destId="{1C491F01-6538-8F4C-BB5A-F24D3C361978}" srcOrd="0" destOrd="0" presId="urn:microsoft.com/office/officeart/2005/8/layout/hierarchy2"/>
    <dgm:cxn modelId="{4E44AA52-43F3-FF43-93A3-1D8D076535BD}" type="presParOf" srcId="{3C4F36ED-4E77-364E-AD91-0D9999523394}" destId="{8E59A00B-0B11-AE49-9B27-CD9FD4937AFF}" srcOrd="3" destOrd="0" presId="urn:microsoft.com/office/officeart/2005/8/layout/hierarchy2"/>
    <dgm:cxn modelId="{5C463933-9C4F-4D49-9DCD-9A574D0801EE}" type="presParOf" srcId="{8E59A00B-0B11-AE49-9B27-CD9FD4937AFF}" destId="{FE66C79B-C38C-1747-8B6C-707D2CCEF226}" srcOrd="0" destOrd="0" presId="urn:microsoft.com/office/officeart/2005/8/layout/hierarchy2"/>
    <dgm:cxn modelId="{DE2ECB9B-5A45-D64D-AE52-EC02F58E54C4}" type="presParOf" srcId="{8E59A00B-0B11-AE49-9B27-CD9FD4937AFF}" destId="{8179EBD2-6819-8B4A-865D-B3C19E11FC68}" srcOrd="1" destOrd="0" presId="urn:microsoft.com/office/officeart/2005/8/layout/hierarchy2"/>
    <dgm:cxn modelId="{91059384-3C29-4E47-B98A-1FAA4F7022AF}" type="presParOf" srcId="{B9733FB5-7028-6B4D-AFD9-63452E0BE335}" destId="{2F0A037F-0EDF-F240-9DCF-50BAFB9D8ABE}" srcOrd="2" destOrd="0" presId="urn:microsoft.com/office/officeart/2005/8/layout/hierarchy2"/>
    <dgm:cxn modelId="{3DFC5D7E-C319-7844-9B0D-E46721D5849B}" type="presParOf" srcId="{2F0A037F-0EDF-F240-9DCF-50BAFB9D8ABE}" destId="{FD2492CE-6382-2A4A-B6F0-BB1F7BD1CE2E}" srcOrd="0" destOrd="0" presId="urn:microsoft.com/office/officeart/2005/8/layout/hierarchy2"/>
    <dgm:cxn modelId="{69F04C90-E67E-3347-ABF1-6C99D8B570D4}" type="presParOf" srcId="{B9733FB5-7028-6B4D-AFD9-63452E0BE335}" destId="{4069F49D-97B9-8D45-96FE-C61B32F5CE9E}" srcOrd="3" destOrd="0" presId="urn:microsoft.com/office/officeart/2005/8/layout/hierarchy2"/>
    <dgm:cxn modelId="{1F6BDD03-94CC-3E40-8FD8-47E0015F05D2}" type="presParOf" srcId="{4069F49D-97B9-8D45-96FE-C61B32F5CE9E}" destId="{F61BAB0C-9567-B741-A16D-4EF18644C03D}" srcOrd="0" destOrd="0" presId="urn:microsoft.com/office/officeart/2005/8/layout/hierarchy2"/>
    <dgm:cxn modelId="{0F92CED6-4783-3D41-AC90-ABEC0F305974}" type="presParOf" srcId="{4069F49D-97B9-8D45-96FE-C61B32F5CE9E}" destId="{1B4F33C3-CDF0-5541-B954-C02A35F6A7A5}" srcOrd="1" destOrd="0" presId="urn:microsoft.com/office/officeart/2005/8/layout/hierarchy2"/>
    <dgm:cxn modelId="{3C08FC83-BC85-D643-A869-7CAEFBAD208C}" type="presParOf" srcId="{1B4F33C3-CDF0-5541-B954-C02A35F6A7A5}" destId="{108BE081-35A7-6345-A4E2-6D55ADC81454}" srcOrd="0" destOrd="0" presId="urn:microsoft.com/office/officeart/2005/8/layout/hierarchy2"/>
    <dgm:cxn modelId="{4BDD4AE1-AA30-A942-BE31-4D2014AFF756}" type="presParOf" srcId="{108BE081-35A7-6345-A4E2-6D55ADC81454}" destId="{C7CF35DD-8635-B247-BAD2-43449F1E9981}" srcOrd="0" destOrd="0" presId="urn:microsoft.com/office/officeart/2005/8/layout/hierarchy2"/>
    <dgm:cxn modelId="{4EEF8EC0-9F34-0C4F-8E5C-E53F6CC9DDF7}" type="presParOf" srcId="{1B4F33C3-CDF0-5541-B954-C02A35F6A7A5}" destId="{C7AE7F5E-20A6-9648-BF27-C648D38B1A5F}" srcOrd="1" destOrd="0" presId="urn:microsoft.com/office/officeart/2005/8/layout/hierarchy2"/>
    <dgm:cxn modelId="{01B67B0D-FA55-C44B-B7C2-AE7DCA3B52D6}" type="presParOf" srcId="{C7AE7F5E-20A6-9648-BF27-C648D38B1A5F}" destId="{799A6A3F-6C49-B14C-9014-D2E4F5533FB7}" srcOrd="0" destOrd="0" presId="urn:microsoft.com/office/officeart/2005/8/layout/hierarchy2"/>
    <dgm:cxn modelId="{C9EDF76F-E86A-4E4D-9BC3-952BF31A4377}" type="presParOf" srcId="{C7AE7F5E-20A6-9648-BF27-C648D38B1A5F}" destId="{B250114B-4A39-924F-9BDC-DF6439CD82CC}" srcOrd="1" destOrd="0" presId="urn:microsoft.com/office/officeart/2005/8/layout/hierarchy2"/>
  </dgm:cxnLst>
  <dgm:bg/>
  <dgm:whole>
    <a:ln w="9525" cap="flat" cmpd="sng" algn="ctr">
      <a:solidFill>
        <a:schemeClr val="bg1"/>
      </a:solid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B3462-74DE-5F4C-8A52-D17FE75EB787}">
      <dsp:nvSpPr>
        <dsp:cNvPr id="0" name=""/>
        <dsp:cNvSpPr/>
      </dsp:nvSpPr>
      <dsp:spPr>
        <a:xfrm>
          <a:off x="6124" y="1359171"/>
          <a:ext cx="981289" cy="495995"/>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Original Dataset</a:t>
          </a:r>
        </a:p>
      </dsp:txBody>
      <dsp:txXfrm>
        <a:off x="20651" y="1373698"/>
        <a:ext cx="952235" cy="466941"/>
      </dsp:txXfrm>
    </dsp:sp>
    <dsp:sp modelId="{04406413-A2D2-7740-92C3-6797E813DEFA}">
      <dsp:nvSpPr>
        <dsp:cNvPr id="0" name=""/>
        <dsp:cNvSpPr/>
      </dsp:nvSpPr>
      <dsp:spPr>
        <a:xfrm rot="18408076">
          <a:off x="848455" y="1313160"/>
          <a:ext cx="693133" cy="33014"/>
        </a:xfrm>
        <a:custGeom>
          <a:avLst/>
          <a:gdLst/>
          <a:ahLst/>
          <a:cxnLst/>
          <a:rect l="0" t="0" r="0" b="0"/>
          <a:pathLst>
            <a:path>
              <a:moveTo>
                <a:pt x="0" y="16507"/>
              </a:moveTo>
              <a:lnTo>
                <a:pt x="693133" y="16507"/>
              </a:lnTo>
            </a:path>
          </a:pathLst>
        </a:custGeom>
        <a:noFill/>
        <a:ln w="127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dsp:txBody>
      <dsp:txXfrm>
        <a:off x="1177694" y="1312339"/>
        <a:ext cx="34656" cy="34656"/>
      </dsp:txXfrm>
    </dsp:sp>
    <dsp:sp modelId="{E0A4CEC9-C58C-E44B-AA6F-628D163E501F}">
      <dsp:nvSpPr>
        <dsp:cNvPr id="0" name=""/>
        <dsp:cNvSpPr/>
      </dsp:nvSpPr>
      <dsp:spPr>
        <a:xfrm>
          <a:off x="1402630" y="768097"/>
          <a:ext cx="1090221" cy="568134"/>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p>
      </dsp:txBody>
      <dsp:txXfrm>
        <a:off x="1419270" y="784737"/>
        <a:ext cx="1056941" cy="534854"/>
      </dsp:txXfrm>
    </dsp:sp>
    <dsp:sp modelId="{33776863-7287-AF4F-9BFC-507036759AE3}">
      <dsp:nvSpPr>
        <dsp:cNvPr id="0" name=""/>
        <dsp:cNvSpPr/>
      </dsp:nvSpPr>
      <dsp:spPr>
        <a:xfrm rot="19098010">
          <a:off x="2422403" y="850687"/>
          <a:ext cx="556112" cy="33014"/>
        </a:xfrm>
        <a:custGeom>
          <a:avLst/>
          <a:gdLst/>
          <a:ahLst/>
          <a:cxnLst/>
          <a:rect l="0" t="0" r="0" b="0"/>
          <a:pathLst>
            <a:path>
              <a:moveTo>
                <a:pt x="0" y="16507"/>
              </a:moveTo>
              <a:lnTo>
                <a:pt x="556112" y="16507"/>
              </a:lnTo>
            </a:path>
          </a:pathLst>
        </a:custGeom>
        <a:noFill/>
        <a:ln w="1270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dsp:txBody>
      <dsp:txXfrm>
        <a:off x="2686556" y="853291"/>
        <a:ext cx="27805" cy="27805"/>
      </dsp:txXfrm>
    </dsp:sp>
    <dsp:sp modelId="{B89E25C2-55C8-2640-85AA-2A075F67F2C9}">
      <dsp:nvSpPr>
        <dsp:cNvPr id="0" name=""/>
        <dsp:cNvSpPr/>
      </dsp:nvSpPr>
      <dsp:spPr>
        <a:xfrm>
          <a:off x="2908067" y="353863"/>
          <a:ext cx="4117974" cy="656720"/>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p>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to train the model)</a:t>
          </a:r>
        </a:p>
      </dsp:txBody>
      <dsp:txXfrm>
        <a:off x="2927302" y="373098"/>
        <a:ext cx="4079504" cy="618250"/>
      </dsp:txXfrm>
    </dsp:sp>
    <dsp:sp modelId="{B2022225-5CBE-4940-BB42-8C470E58C61F}">
      <dsp:nvSpPr>
        <dsp:cNvPr id="0" name=""/>
        <dsp:cNvSpPr/>
      </dsp:nvSpPr>
      <dsp:spPr>
        <a:xfrm rot="2489698">
          <a:off x="2423284" y="1219301"/>
          <a:ext cx="554349" cy="33014"/>
        </a:xfrm>
        <a:custGeom>
          <a:avLst/>
          <a:gdLst/>
          <a:ahLst/>
          <a:cxnLst/>
          <a:rect l="0" t="0" r="0" b="0"/>
          <a:pathLst>
            <a:path>
              <a:moveTo>
                <a:pt x="0" y="16507"/>
              </a:moveTo>
              <a:lnTo>
                <a:pt x="554349" y="16507"/>
              </a:lnTo>
            </a:path>
          </a:pathLst>
        </a:custGeom>
        <a:noFill/>
        <a:ln w="1270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dsp:txBody>
      <dsp:txXfrm>
        <a:off x="2686600" y="1221949"/>
        <a:ext cx="27717" cy="27717"/>
      </dsp:txXfrm>
    </dsp:sp>
    <dsp:sp modelId="{FE66C79B-C38C-1747-8B6C-707D2CCEF226}">
      <dsp:nvSpPr>
        <dsp:cNvPr id="0" name=""/>
        <dsp:cNvSpPr/>
      </dsp:nvSpPr>
      <dsp:spPr>
        <a:xfrm>
          <a:off x="2908067" y="1088436"/>
          <a:ext cx="4117974" cy="662030"/>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Validation Set </a:t>
          </a:r>
        </a:p>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for unbiased evaluation of the model)</a:t>
          </a:r>
        </a:p>
      </dsp:txBody>
      <dsp:txXfrm>
        <a:off x="2927457" y="1107826"/>
        <a:ext cx="4079194" cy="623250"/>
      </dsp:txXfrm>
    </dsp:sp>
    <dsp:sp modelId="{2F0A037F-0EDF-F240-9DCF-50BAFB9D8ABE}">
      <dsp:nvSpPr>
        <dsp:cNvPr id="0" name=""/>
        <dsp:cNvSpPr/>
      </dsp:nvSpPr>
      <dsp:spPr>
        <a:xfrm rot="3161672">
          <a:off x="852471" y="1863132"/>
          <a:ext cx="685101" cy="33014"/>
        </a:xfrm>
        <a:custGeom>
          <a:avLst/>
          <a:gdLst/>
          <a:ahLst/>
          <a:cxnLst/>
          <a:rect l="0" t="0" r="0" b="0"/>
          <a:pathLst>
            <a:path>
              <a:moveTo>
                <a:pt x="0" y="16507"/>
              </a:moveTo>
              <a:lnTo>
                <a:pt x="685101" y="16507"/>
              </a:lnTo>
            </a:path>
          </a:pathLst>
        </a:custGeom>
        <a:noFill/>
        <a:ln w="127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dsp:txBody>
      <dsp:txXfrm>
        <a:off x="1177894" y="1862512"/>
        <a:ext cx="34255" cy="34255"/>
      </dsp:txXfrm>
    </dsp:sp>
    <dsp:sp modelId="{F61BAB0C-9567-B741-A16D-4EF18644C03D}">
      <dsp:nvSpPr>
        <dsp:cNvPr id="0" name=""/>
        <dsp:cNvSpPr/>
      </dsp:nvSpPr>
      <dsp:spPr>
        <a:xfrm>
          <a:off x="1402630" y="1857979"/>
          <a:ext cx="1090221" cy="588262"/>
        </a:xfrm>
        <a:prstGeom prst="roundRect">
          <a:avLst>
            <a:gd name="adj" fmla="val 1000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Test Set</a:t>
          </a:r>
        </a:p>
      </dsp:txBody>
      <dsp:txXfrm>
        <a:off x="1419860" y="1875209"/>
        <a:ext cx="1055761" cy="553802"/>
      </dsp:txXfrm>
    </dsp:sp>
    <dsp:sp modelId="{108BE081-35A7-6345-A4E2-6D55ADC81454}">
      <dsp:nvSpPr>
        <dsp:cNvPr id="0" name=""/>
        <dsp:cNvSpPr/>
      </dsp:nvSpPr>
      <dsp:spPr>
        <a:xfrm>
          <a:off x="2492851" y="2135603"/>
          <a:ext cx="415215" cy="33014"/>
        </a:xfrm>
        <a:custGeom>
          <a:avLst/>
          <a:gdLst/>
          <a:ahLst/>
          <a:cxnLst/>
          <a:rect l="0" t="0" r="0" b="0"/>
          <a:pathLst>
            <a:path>
              <a:moveTo>
                <a:pt x="0" y="16507"/>
              </a:moveTo>
              <a:lnTo>
                <a:pt x="415215" y="16507"/>
              </a:lnTo>
            </a:path>
          </a:pathLst>
        </a:custGeom>
        <a:noFill/>
        <a:ln w="127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dsp:txBody>
      <dsp:txXfrm>
        <a:off x="2690079" y="2141730"/>
        <a:ext cx="20760" cy="20760"/>
      </dsp:txXfrm>
    </dsp:sp>
    <dsp:sp modelId="{799A6A3F-6C49-B14C-9014-D2E4F5533FB7}">
      <dsp:nvSpPr>
        <dsp:cNvPr id="0" name=""/>
        <dsp:cNvSpPr/>
      </dsp:nvSpPr>
      <dsp:spPr>
        <a:xfrm>
          <a:off x="2908067" y="1828320"/>
          <a:ext cx="4117974" cy="647580"/>
        </a:xfrm>
        <a:prstGeom prst="roundRect">
          <a:avLst>
            <a:gd name="adj" fmla="val 1000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Test Set</a:t>
          </a:r>
        </a:p>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for final evaluation of the model)</a:t>
          </a:r>
        </a:p>
      </dsp:txBody>
      <dsp:txXfrm>
        <a:off x="2927034" y="1847287"/>
        <a:ext cx="4080040" cy="609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B3462-74DE-5F4C-8A52-D17FE75EB787}">
      <dsp:nvSpPr>
        <dsp:cNvPr id="0" name=""/>
        <dsp:cNvSpPr/>
      </dsp:nvSpPr>
      <dsp:spPr>
        <a:xfrm>
          <a:off x="6124" y="1359171"/>
          <a:ext cx="981289" cy="495995"/>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Original Dataset</a:t>
          </a:r>
        </a:p>
      </dsp:txBody>
      <dsp:txXfrm>
        <a:off x="20651" y="1373698"/>
        <a:ext cx="952235" cy="466941"/>
      </dsp:txXfrm>
    </dsp:sp>
    <dsp:sp modelId="{04406413-A2D2-7740-92C3-6797E813DEFA}">
      <dsp:nvSpPr>
        <dsp:cNvPr id="0" name=""/>
        <dsp:cNvSpPr/>
      </dsp:nvSpPr>
      <dsp:spPr>
        <a:xfrm rot="18408076">
          <a:off x="848455" y="1313160"/>
          <a:ext cx="693133" cy="33014"/>
        </a:xfrm>
        <a:custGeom>
          <a:avLst/>
          <a:gdLst/>
          <a:ahLst/>
          <a:cxnLst/>
          <a:rect l="0" t="0" r="0" b="0"/>
          <a:pathLst>
            <a:path>
              <a:moveTo>
                <a:pt x="0" y="16507"/>
              </a:moveTo>
              <a:lnTo>
                <a:pt x="693133" y="1650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dsp:txBody>
      <dsp:txXfrm>
        <a:off x="1177694" y="1312339"/>
        <a:ext cx="34656" cy="34656"/>
      </dsp:txXfrm>
    </dsp:sp>
    <dsp:sp modelId="{E0A4CEC9-C58C-E44B-AA6F-628D163E501F}">
      <dsp:nvSpPr>
        <dsp:cNvPr id="0" name=""/>
        <dsp:cNvSpPr/>
      </dsp:nvSpPr>
      <dsp:spPr>
        <a:xfrm>
          <a:off x="1402630" y="768097"/>
          <a:ext cx="1090221" cy="568134"/>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p>
      </dsp:txBody>
      <dsp:txXfrm>
        <a:off x="1419270" y="784737"/>
        <a:ext cx="1056941" cy="534854"/>
      </dsp:txXfrm>
    </dsp:sp>
    <dsp:sp modelId="{33776863-7287-AF4F-9BFC-507036759AE3}">
      <dsp:nvSpPr>
        <dsp:cNvPr id="0" name=""/>
        <dsp:cNvSpPr/>
      </dsp:nvSpPr>
      <dsp:spPr>
        <a:xfrm rot="19098010">
          <a:off x="2422403" y="850687"/>
          <a:ext cx="556112" cy="33014"/>
        </a:xfrm>
        <a:custGeom>
          <a:avLst/>
          <a:gdLst/>
          <a:ahLst/>
          <a:cxnLst/>
          <a:rect l="0" t="0" r="0" b="0"/>
          <a:pathLst>
            <a:path>
              <a:moveTo>
                <a:pt x="0" y="16507"/>
              </a:moveTo>
              <a:lnTo>
                <a:pt x="556112" y="16507"/>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dsp:txBody>
      <dsp:txXfrm>
        <a:off x="2686556" y="853291"/>
        <a:ext cx="27805" cy="27805"/>
      </dsp:txXfrm>
    </dsp:sp>
    <dsp:sp modelId="{B89E25C2-55C8-2640-85AA-2A075F67F2C9}">
      <dsp:nvSpPr>
        <dsp:cNvPr id="0" name=""/>
        <dsp:cNvSpPr/>
      </dsp:nvSpPr>
      <dsp:spPr>
        <a:xfrm>
          <a:off x="2908067" y="353863"/>
          <a:ext cx="4117974" cy="656720"/>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p>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to train the model)</a:t>
          </a:r>
        </a:p>
      </dsp:txBody>
      <dsp:txXfrm>
        <a:off x="2927302" y="373098"/>
        <a:ext cx="4079504" cy="618250"/>
      </dsp:txXfrm>
    </dsp:sp>
    <dsp:sp modelId="{B2022225-5CBE-4940-BB42-8C470E58C61F}">
      <dsp:nvSpPr>
        <dsp:cNvPr id="0" name=""/>
        <dsp:cNvSpPr/>
      </dsp:nvSpPr>
      <dsp:spPr>
        <a:xfrm rot="2489698">
          <a:off x="2423284" y="1219301"/>
          <a:ext cx="554349" cy="33014"/>
        </a:xfrm>
        <a:custGeom>
          <a:avLst/>
          <a:gdLst/>
          <a:ahLst/>
          <a:cxnLst/>
          <a:rect l="0" t="0" r="0" b="0"/>
          <a:pathLst>
            <a:path>
              <a:moveTo>
                <a:pt x="0" y="16507"/>
              </a:moveTo>
              <a:lnTo>
                <a:pt x="554349" y="16507"/>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dsp:txBody>
      <dsp:txXfrm>
        <a:off x="2686600" y="1221949"/>
        <a:ext cx="27717" cy="27717"/>
      </dsp:txXfrm>
    </dsp:sp>
    <dsp:sp modelId="{FE66C79B-C38C-1747-8B6C-707D2CCEF226}">
      <dsp:nvSpPr>
        <dsp:cNvPr id="0" name=""/>
        <dsp:cNvSpPr/>
      </dsp:nvSpPr>
      <dsp:spPr>
        <a:xfrm>
          <a:off x="2908067" y="1088436"/>
          <a:ext cx="4117974" cy="662030"/>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Validation Set </a:t>
          </a:r>
        </a:p>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for unbiased evaluation of the model)</a:t>
          </a:r>
        </a:p>
      </dsp:txBody>
      <dsp:txXfrm>
        <a:off x="2927457" y="1107826"/>
        <a:ext cx="4079194" cy="623250"/>
      </dsp:txXfrm>
    </dsp:sp>
    <dsp:sp modelId="{2F0A037F-0EDF-F240-9DCF-50BAFB9D8ABE}">
      <dsp:nvSpPr>
        <dsp:cNvPr id="0" name=""/>
        <dsp:cNvSpPr/>
      </dsp:nvSpPr>
      <dsp:spPr>
        <a:xfrm rot="3161672">
          <a:off x="852471" y="1863132"/>
          <a:ext cx="685101" cy="33014"/>
        </a:xfrm>
        <a:custGeom>
          <a:avLst/>
          <a:gdLst/>
          <a:ahLst/>
          <a:cxnLst/>
          <a:rect l="0" t="0" r="0" b="0"/>
          <a:pathLst>
            <a:path>
              <a:moveTo>
                <a:pt x="0" y="16507"/>
              </a:moveTo>
              <a:lnTo>
                <a:pt x="685101" y="1650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dsp:txBody>
      <dsp:txXfrm>
        <a:off x="1177894" y="1862512"/>
        <a:ext cx="34255" cy="34255"/>
      </dsp:txXfrm>
    </dsp:sp>
    <dsp:sp modelId="{F61BAB0C-9567-B741-A16D-4EF18644C03D}">
      <dsp:nvSpPr>
        <dsp:cNvPr id="0" name=""/>
        <dsp:cNvSpPr/>
      </dsp:nvSpPr>
      <dsp:spPr>
        <a:xfrm>
          <a:off x="1402630" y="1857979"/>
          <a:ext cx="1090221" cy="588262"/>
        </a:xfrm>
        <a:prstGeom prst="roundRect">
          <a:avLst>
            <a:gd name="adj" fmla="val 1000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Test Set</a:t>
          </a:r>
        </a:p>
      </dsp:txBody>
      <dsp:txXfrm>
        <a:off x="1419860" y="1875209"/>
        <a:ext cx="1055761" cy="553802"/>
      </dsp:txXfrm>
    </dsp:sp>
    <dsp:sp modelId="{108BE081-35A7-6345-A4E2-6D55ADC81454}">
      <dsp:nvSpPr>
        <dsp:cNvPr id="0" name=""/>
        <dsp:cNvSpPr/>
      </dsp:nvSpPr>
      <dsp:spPr>
        <a:xfrm>
          <a:off x="2492851" y="2135603"/>
          <a:ext cx="415215" cy="33014"/>
        </a:xfrm>
        <a:custGeom>
          <a:avLst/>
          <a:gdLst/>
          <a:ahLst/>
          <a:cxnLst/>
          <a:rect l="0" t="0" r="0" b="0"/>
          <a:pathLst>
            <a:path>
              <a:moveTo>
                <a:pt x="0" y="16507"/>
              </a:moveTo>
              <a:lnTo>
                <a:pt x="415215" y="1650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dsp:txBody>
      <dsp:txXfrm>
        <a:off x="2690079" y="2141730"/>
        <a:ext cx="20760" cy="20760"/>
      </dsp:txXfrm>
    </dsp:sp>
    <dsp:sp modelId="{799A6A3F-6C49-B14C-9014-D2E4F5533FB7}">
      <dsp:nvSpPr>
        <dsp:cNvPr id="0" name=""/>
        <dsp:cNvSpPr/>
      </dsp:nvSpPr>
      <dsp:spPr>
        <a:xfrm>
          <a:off x="2908067" y="1828320"/>
          <a:ext cx="4117974" cy="647580"/>
        </a:xfrm>
        <a:prstGeom prst="roundRect">
          <a:avLst>
            <a:gd name="adj" fmla="val 1000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Test Set</a:t>
          </a:r>
        </a:p>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(used for final evaluation of the model)</a:t>
          </a:r>
        </a:p>
      </dsp:txBody>
      <dsp:txXfrm>
        <a:off x="2927034" y="1847287"/>
        <a:ext cx="4080040" cy="6096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7T14:23:01.567"/>
    </inkml:context>
    <inkml:brush xml:id="br0">
      <inkml:brushProperty name="width" value="0.07056" units="cm"/>
      <inkml:brushProperty name="height" value="0.07056" units="cm"/>
      <inkml:brushProperty name="color" value="#FF9900"/>
    </inkml:brush>
  </inkml:definitions>
  <inkml:trace contextRef="#ctx0" brushRef="#br0">457 7764 24575,'29'0'0,"0"0"0,8 0 0,5 0 0,6 0 0,8 0 0,-3 0 0,0 0 0,-3-7 0,-11 3 0,3-3 0,-19 1 0,0 6 0,-8-3 0,-1 1 0,3-1 0,-3-3 0,0 0 0,3 0 0,-3 1 0,1 2 0,-2-5 0,-2 5 0,-3-3 0,2 1 0,1 2 0,1-5 0,8-1 0,-5-5 0,13 3 0,-8-3 0,16-4 0,-12 7 0,13-11 0,-12 14 0,11-11 0,-9 8 0,13-9 0,-13 7 0,13-7 0,-17 9 0,12-5 0,-12 4 0,3-2 0,3-6 0,-12 10 0,11-10 0,-15 11 0,4-6 0,-6 4 0,3-3 0,-2 4 0,2-3 0,-3 4 0,-1-1 0,-1 1 0,4-4 0,-4 4 0,3-3 0,1-1 0,-6 1 0,14-8 0,-14 6 0,8 2 0,-7 1 0,-3 3 0,6-6 0,-8 3 0,11-6 0,-10 5 0,7 0 0,-3-1 0,-2 4 0,0-7 0,1 4 0,-6-4 0,9 1 0,-6-6 0,2 3 0,-1 0 0,-5 2 0,3 4 0,-1-4 0,-1 4 0,2-5 0,-3 6 0,0-6 0,0 6 0,0-6 0,0 5 0,0 1 0,0-2 0,-3-1 0,-2-1 0,-1 2 0,-2 0 0,2 4 0,-2-5 0,2 3 0,-1 3 0,1-5 0,-5 1 0,1-6 0,-4 3 0,3 1 0,3 6 0,-3-5 0,3 4 0,-1-2 0,-1 3 0,-2-3 0,1 4 0,-1-4 0,2 3 0,4 3 0,-4-5 0,5 6 0,-6-5 0,6 5 0,-5-3 0,2 1 0,-1 3 0,2-1 0,2 1 0,0-2 0,0 0 0,0 0 0,-3-2 0,0 1 0,-3-2 0,3 3 0,-2-3 0,2 2 0,-6-2 0,5 3 0,-7-3 0,7 2 0,-4-5 0,2 3 0,3 2 0,-3-2 0,0 5 0,2-2 0,-4-3 0,2 2 0,2-2 0,-7 3 0,10 2 0,-7-5 0,7 5 0,-4-5 0,4 5 0,-1-1 0,-4 1 0,5-2 0,-5-1 0,4 1 0,1 2 0,-1-1 0,2 1 0,0-2 0,-3 0 0,0 0 0,-3 2 0,3-2 0,1 4 0,-1-6 0,2 6 0,-1-4 0,2 3 0,-3 2 0,3-5 0,-3 5 0,-2-5 0,3 4 0,-3-1 0,5 2 0,-3-5 0,3 4 0,-3-4 0,3 5 0,-2 0 0,-2 0 0,1 0 0,-2-3 0,2 3 0,0-3 0,-5 3 0,6 0 0,-3 0 0,-4-2 0,1 1 0,-7-4 0,5 4 0,-1-2 0,1 3 0,1 0 0,-3 0 0,8 0 0,-7 0 0,10 0 0,-7 0 0,4 0 0,1 0 0,1 0 0,2 0 0,-6 0 0,5 0 0,-10 0 0,9 3 0,-6 0 0,8 1 0,-5-1 0,4 2 0,-2-3 0,1 4 0,-1-1 0,0 0 0,-6 6 0,7-2 0,-4 3 0,8-5 0,-1 0 0,-2 2 0,0-1 0,-2 5 0,3-4 0,-3 4 0,2 1 0,-2 0 0,5 1 0,-2-2 0,4-5 0,-1 2 0,-3-1 0,4 1 0,-6-2 0,6 2 0,-1-1 0,2-1 0,-3 5 0,0-4 0,0 4 0,1-2 0,2 3 0,0-6 0,-5 8 0,3-9 0,-3 6 0,2 1 0,3-2 0,-3 5 0,3-9 0,0 2 0,0-2 0,0 1 0,0-2 0,0-2 0,0 2 0,0-1 0,0 4 0,0-2 0,0 0 0,0 2 0,0-2 0,0 3 0,0-3 0,0 2 0,-3-2 0,3 1 0,-3 1 0,3-5 0,0 5 0,0-2 0,-2 0 0,2 0 0,-3-3 0,1 5 0,-1-4 0,0 5 0,1-1 0,-1-1 0,3 8 0,-5-8 0,5 1 0,-3-3 0,1-1 0,2 2 0,-7-1 0,3-1 0,-3 1 0,2-2 0,-3 2 0,0 1 0,0 1 0,0-4 0,3-1 0,0-3 0,-2 3 0,1-3 0,-2 1 0,4-2 0,-4 5 0,0-4 0,0 4 0,0-5 0,0 0 0,3 0 0,-3 0 0,-2 0 0,3 0 0,-3 0 0,5 0 0,-3 0 0,3-2 0,-5-1 0,-1-3 0,2 1 0,-4-3 0,4 2 0,1-1 0,-2-1 0,2 0 0,0 0 0,-2-3 0,1 3 0,-1-2 0,1 1 0,-1-1 0,-12-43 0,0-8 0,7 23 0,-8-22 0,5 5 0,18 42 0,0 7 0,0-10 0,0 10 0,0-7 0,0 4 0,0-1 0,0 1 0,0-1 0,0 5 0,0-3 0,3 1 0,-1 1 0,4-4 0,-1 4 0,-2-4 0,-1 4 0,0-1 0,-2 2 0,3-6 0,1 2 0,0-7 0,4 4 0,-5-1 0,2 4 0,-5 2 0,7-1 0,-6 3 0,6-3 0,-4 3 0,2-2 0,-2 1 0,4-4 0,-4 4 0,5-1 0,-3-1 0,0 0 0,0 0 0,0 0 0,0 3 0,0 0 0,0 0 0,2 0 0,-1 0 0,1 0 0,-2 0 0,0 0 0,3 0 0,0-3 0,5 2 0,-1-2 0,1 3 0,-2-3 0,0 2 0,-3-2 0,2 3 0,-4 2 0,4-4 0,-5 3 0,8-4 0,-7 3 0,10-3 0,-9 5 0,3-5 0,0 5 0,-1-2 0,2 2 0,-1-5 0,-1 7 0,-1-6 0,5 4 0,-7 0 0,10-2 0,-7 2 0,2-2 0,-1-1 0,-5 3 0,3-1 0,-3 3 0,5-4 0,-1 0 0,5-1 0,-6 0 0,-1 2 0,1 1 0,-3 0 0,5-4 0,-4 3 0,1-3 0,-2 4 0,3-2 0,3 0 0,-2-1 0,1-2 0,-5 3 0,0 0 0,5-3 0,-4 2 0,5-2 0,-4 3 0,-1 0 0,1 0 0,-4-5 0,1 3 0,2-6 0,-1 8 0,3-3 0,-3 3 0,2-2 0,-1 1 0,1-4 0,-2 4 0,3-4 0,-5 4 0,4-1 0,-4-1 0,2 0 0,-2 0 0,4-2 0,-3 4 0,1-4 0,-1 4 0,-3-1 0,3-1 0,-1 0 0,3 0 0,-1-2 0,0 4 0,-2-1 0,1 2 0,-1-6 0,2 5 0,1-7 0,-4 5 0,3-1 0,-2-4 0,2 4 0,0-2 0,-2 1 0,2 2 0,-4 0 0,1-2 0,-2 4 0,2-2 0,-1 3 0,1-2 0,-2 1 0,2-4 0,-1 5 0,1-6 0,1 3 0,-1 0 0,1 0 0,-1 3 0,-2 1 0,0-4 0,0 0 0,3 0 0,-3 0 0,2-2 0,-2 1 0,3-5 0,-3 6 0,3-2 0,-3 1 0,2-1 0,-1 1 0,1-1 0,0 2 0,1 0 0,0-2 0,2 1 0,-2-1 0,0 1 0,-1 2 0,-2-1 0,2 0 0,1-3 0,2 3 0,1-2 0,-1-1 0,0-1 0,7-5 0,-5 6 0,10-7 0,-11 9 0,5-5 0,-3 6 0,0-3 0,0 3 0,2-2 0,2-2 0,0 3 0,2-2 0,3 5 0,-5-2 0,8 1 0,-11 0 0,10 1 0,-6-2 0,4 1 0,-3-1 0,0 5 0,-3-2 0,3 5 0,-4-8 0,-1 5 0,1-5 0,-2 3 0,2-3 0,-1 5 0,-2-4 0,0 4 0,5-3 0,-4 3 0,5-4 0,-5 3 0,3-4 0,3 3 0,-5 0 0,4-3 0,-5 2 0,0-2 0,2 0 0,-2 0 0,0 0 0,0 0 0,-3 4 0,-3-1 0,0 0 0,3-3 0,-1 2 0,1-1 0,-1 2 0,-3-3 0,1 3 0,-2-3 0,3-2 0,-3 3 0,3-3 0,-3 5 0,0-3 0,0 3 0,0-3 0,0-2 0,0 3 0,0-3 0,0 5 0,0-3 0,0 3 0,0-3 0,0 3 0,0-2 0,0 1 0,0-1 0,0 2 0,0-3 0,0 2 0,0-1 0,0-4 0,0 5 0,-2-4 0,1 5 0,-4-6 0,2 5 0,0-5 0,-2 1 0,5 3 0,-5-3 0,4 2 0,-1 3 0,0-3 0,1-2 0,-1 1 0,-3-8 0,2 8 0,-3-4 0,4 2 0,-1 2 0,0-7 0,0 10 0,-4-7 0,4 7 0,-3-2 0,2 4 0,1-1 0,-4-1 0,-2 1 0,1 2 0,-5-4 0,7 3 0,-7-2 0,2 2 0,-4 0 0,-2-1 0,2-1 0,2 0 0,-1 3 0,5 1 0,-2 2 0,1 0 0,4 0 0,-10-3 0,9 3 0,-3-3 0,-1 3 0,2 0 0,-2-2 0,1 1 0,4-1 0,-4 2 0,2 0 0,0 0 0,0 0 0,3 0 0,-2 0 0,-1 0 0,-1 0 0,-1 0 0,5 0 0,-3 0 0,3 0 0,-2 2 0,-35 33 0,-5 8 0,19-19 0,-21 18 0,10-5 0,36-32 0,1 0 0,2 0 0,-2 2 0,-1 1 0,-2 0 0,-1 0 0,4 2 0,-1-4 0,1 5 0,-1-4 0,0-1 0,-4 4 0,6-2 0,-6 0 0,6 0 0,-1-3 0,2 2 0,-2-1 0,1 1 0,-1-2 0,2 2 0,-2-1 0,2 1 0,-3-2 0,3 3 0,0-3 0,0 3 0,0-3 0,0 2 0,0-1 0,0 1 0,0-2 0,0 5 0,0-3 0,0 3 0,0-2 0,0 0 0,0 0 0,0 2 0,0-5 0,2 3 0,-1-3 0,1 2 0,1 1 0,-1 0 0,4 5 0,-3-6 0,-1 3 0,1-2 0,-3-3 0,3 3 0,-3-4 0,2 7 0,-1-5 0,1 5 0,-2-4 0,0-1 0,5 4 0,-4-2 0,4 0 0,-5-1 0,0-2 0,0 3 0,-2 0 0,-1 0 0,0 2 0,-2-4 0,3 1 0,-3-2 0,-3 0 0,2 2 0,-1-3 0,2 3 0,0-6 0,0 1 0,-6 0 0,5-1 0,-10 4 0,9-4 0,-3 1 0,5-2 0,0 0 0,-3 0 0,3 0 0,-3 0 0,1 0 0,-4 5 0,-1-3 0,-2 3 0,4-3 0,1-1 0,-4 1 0,4-2 0,-2 0 0,1 0 0,2 0 0,-3 0 0,3 0 0,-5 0 0,6 0 0,-9 0 0,10 0 0,-4 0 0,5 0 0,-3 0 0,3 0 0,-3 0 0,3-2 0,-3 1 0,0-3 0,0 1 0,-8-3 0,6-2 0,-5 4 0,8-3 0,2 5 0,0-3 0,-5-1 0,3-1 0,-4 1 0,6-7 0,-6 0 0,6 1 0,-6-1 0,11 2 0,-5 2 0,5-2 0,-7 4 0,5 1 0,-5-4 0,7 4 0,-5-4 0,2 2 0,0 0 0,-4-2 0,5 1 0,-5-4 0,4 1 0,0-5 0,-2 3 0,-1-7 0,2 3 0,-7-6 0,9 9 0,-6-8 0,5 7 0,-3-4 0,2 5 0,-1-2 0,4 6 0,-1-6 0,2 8 0,-3-4 0,3 5 0,-3 0 0,3 0 0,-2 1 0,1 1 0,-6-4 0,6 2 0,-4 0 0,3 0 0,1 3 0,-1-3 0,0 3 0,2-3 0,-3-2 0,1 1 0,-4-11 0,2 10 0,-2-6 0,6 5 0,-2-7 0,1 3 0,-2-5 0,3 2 0,-2 3 0,1-5 0,-1 8 0,-1-2 0,3 4 0,-3-1 0,3 0 0,-2 3 0,-1 0 0,1 3 0,-1-2 0,1 1 0,-1-4 0,-2-1 0,-1-1 0,1 1 0,0 1 0,2 5 0,-2-3 0,5 0 0,-5 0 0,2-3 0,-2 1 0,-1 1 0,3 2 0,-1-4 0,1 5 0,0-10 0,0 10 0,1-5 0,-1 6 0,-2 0 0,3 0 0,-3-2 0,2-1 0,0-1 0,1 2 0,-3-1 0,1-3 0,-1 2 0,0-1 0,4 2 0,-3 3 0,3-3 0,-3 0 0,1 0 0,-3 0 0,1 1 0,0-4 0,-3-1 0,2 0 0,-2-1 0,3 8 0,-3-6 0,5 6 0,-5-5 0,5 2 0,0-1 0,-1 2 0,-2-4 0,0 2 0,-2-2 0,2-5 0,-1 6 0,0-7 0,0 6 0,1-2 0,3 1 0,-5-5 0,7 6 0,-7-3 0,5 3 0,-2-2 0,2 1 0,-5-5 0,4 6 0,-2-6 0,2 6 0,3-9 0,-4 7 0,5-10 0,-5 13 0,2-6 0,-2 5 0,-1-4 0,3 1 0,-3-6 0,0 5 0,0-6 0,-3 0 0,6 0 0,0-4 0,0-3 0,3 5 0,-9-8 0,7 8 0,-7-9 0,9 7 0,-6-4 0,5 1 0,-4 8 0,5-7 0,-3 9 0,-2-4 0,4 7 0,-4-1 0,5 4 0,-3-2 0,3-3 0,-3 6 0,3-6 0,0 5 0,0-8 0,0 8 0,0-11 0,0 8 0,0-6 0,0 0 0,0 3 0,0-3 0,0-3 0,0 1 0,3-9 0,0 7 0,7-7 0,0 6 0,2-3 0,-2 8 0,5-7 0,-8 6 0,11-7 0,-7 4 0,4-1 0,-3 5 0,6-9 0,-7 7 0,6-4 0,-8 7 0,2 5 0,-2 1 0,1 1 0,-1 1 0,2-5 0,0 6 0,-3 0 0,9-6 0,-7 7 0,16-19 0,-10 9 0,4-4 0,2-4 0,-5 7 0,22-24 0,-16 11 0,12-8 0,-15 12 0,0 4 0,0-4 0,-1 3 0,1-2 0,0-1 0,0 0 0,-1 4 0,0 1 0,0 3 0,-3-4 0,0 3 0,2-6 0,-4 11 0,7-8 0,-5 1 0,4 1 0,-4-3 0,2 4 0,-4-2 0,0 6 0,5-5 0,-9 8 0,7-2 0,-4-3 0,5-3 0,-4 6 0,3-11 0,-5 16 0,-2-5 0,7-3 0,-8 9 0,4-9 0,5-1 0,-10 8 0,13-14 0,-11 15 0,0-5 0,3 0 0,-8 4 0,13-8 0,-11 6 0,8-8 0,-3 5 0,1-6 0,6 2 0,-3-4 0,14-5 0,1-8 0,7 6 0,-2 0 0,-13 17 0,6-8 0,-2 4 0,5-7 0,12-5 0,-12 5 0,7-8 0,-7 8 0,0-4 0,-5 5 0,-1 1 0,-3-1 0,0 4 0,-1 1 0,-4 4 0,-2 0 0,-2 3 0,-3 1 0,0 3 0,-3-3 0,3 3 0,-3-6 0,9-4 0,-7 8 0,10-10 0,-11 14 0,5-5 0,0 0 0,-4 2 0,4-5 0,-3 2 0,-1 3 0,7-5 0,-8 8 0,9-12 0,-9 11 0,6-14 0,-7 14 0,1-4 0,-1 7 0,-4 2 0,7-6 0,-4 4 0,1-4 0,-5 8 0,-3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7T14:24:25.087"/>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3D6E0-020F-C74E-93E7-F365EA0A1094}" type="datetimeFigureOut">
              <a:rPr lang="en-US" smtClean="0"/>
              <a:t>8/7/20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9AAF13-0D66-9247-8B59-91BBBED844F7}" type="slidenum">
              <a:rPr lang="en-US" smtClean="0"/>
              <a:t>‹#›</a:t>
            </a:fld>
            <a:endParaRPr lang="en-US"/>
          </a:p>
        </p:txBody>
      </p:sp>
    </p:spTree>
    <p:extLst>
      <p:ext uri="{BB962C8B-B14F-4D97-AF65-F5344CB8AC3E}">
        <p14:creationId xmlns:p14="http://schemas.microsoft.com/office/powerpoint/2010/main" val="3440774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github.com/d2l-ai/d2l-en" TargetMode="External"/><Relationship Id="rId3" Type="http://schemas.openxmlformats.org/officeDocument/2006/relationships/hyperlink" Target="https://jupyter.org/" TargetMode="External"/><Relationship Id="rId7" Type="http://schemas.openxmlformats.org/officeDocument/2006/relationships/hyperlink" Target="https://d2l.ai/"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d2l.ai/chapter_appendix-tools-for-deep-learning/sagemaker.html" TargetMode="External"/><Relationship Id="rId5" Type="http://schemas.openxmlformats.org/officeDocument/2006/relationships/hyperlink" Target="https://d2l.ai/chapter_appendix-tools-for-deep-learning/aws.html" TargetMode="External"/><Relationship Id="rId4" Type="http://schemas.openxmlformats.org/officeDocument/2006/relationships/hyperlink" Target="https://d2l.ai/chapter_installation/index.html"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Amazon Ember Light" panose="020B0403020204020204" pitchFamily="34" charset="0"/>
                <a:ea typeface="+mn-ea"/>
                <a:cs typeface="+mn-cs"/>
              </a:rPr>
              <a:t>Welcome to Machine Learning Accelerator – the </a:t>
            </a:r>
            <a:r>
              <a:rPr lang="en-US" sz="2400" kern="1200" dirty="0" err="1">
                <a:solidFill>
                  <a:schemeClr val="tx1"/>
                </a:solidFill>
                <a:effectLst/>
                <a:latin typeface="Amazon Ember Light" panose="020B0403020204020204" pitchFamily="34" charset="0"/>
                <a:ea typeface="+mn-ea"/>
                <a:cs typeface="+mn-cs"/>
              </a:rPr>
              <a:t>TABular</a:t>
            </a:r>
            <a:r>
              <a:rPr lang="en-US" sz="2400" kern="1200" dirty="0">
                <a:solidFill>
                  <a:schemeClr val="tx1"/>
                </a:solidFill>
                <a:effectLst/>
                <a:latin typeface="Amazon Ember Light" panose="020B0403020204020204" pitchFamily="34" charset="0"/>
                <a:ea typeface="+mn-ea"/>
                <a:cs typeface="+mn-cs"/>
              </a:rPr>
              <a:t> Data course</a:t>
            </a:r>
          </a:p>
          <a:p>
            <a:r>
              <a:rPr lang="en-US" sz="2400" kern="1200" dirty="0">
                <a:solidFill>
                  <a:schemeClr val="tx1"/>
                </a:solidFill>
                <a:effectLst/>
                <a:latin typeface="Amazon Ember Light" panose="020B0403020204020204" pitchFamily="34" charset="0"/>
                <a:ea typeface="+mn-ea"/>
                <a:cs typeface="+mn-cs"/>
              </a:rPr>
              <a:t>Day 3</a:t>
            </a:r>
          </a:p>
        </p:txBody>
      </p:sp>
      <p:sp>
        <p:nvSpPr>
          <p:cNvPr id="4" name="Slide Number Placeholder 3"/>
          <p:cNvSpPr>
            <a:spLocks noGrp="1"/>
          </p:cNvSpPr>
          <p:nvPr>
            <p:ph type="sldNum" sz="quarter" idx="5"/>
          </p:nvPr>
        </p:nvSpPr>
        <p:spPr/>
        <p:txBody>
          <a:bodyPr/>
          <a:lstStyle/>
          <a:p>
            <a:fld id="{525B7AE5-8B6B-45BB-BCE2-0D5FF01E052A}" type="slidenum">
              <a:rPr lang="en-US" smtClean="0"/>
              <a:pPr/>
              <a:t>1</a:t>
            </a:fld>
            <a:endParaRPr lang="en-US" dirty="0"/>
          </a:p>
        </p:txBody>
      </p:sp>
    </p:spTree>
    <p:extLst>
      <p:ext uri="{BB962C8B-B14F-4D97-AF65-F5344CB8AC3E}">
        <p14:creationId xmlns:p14="http://schemas.microsoft.com/office/powerpoint/2010/main" val="4196507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FF0000"/>
                </a:solidFill>
              </a:rPr>
              <a:t>All looked/worked great with our toy dataset, but real life data – that’s another (long) story</a:t>
            </a:r>
          </a:p>
          <a:p>
            <a:pPr marL="171450" indent="-171450">
              <a:buFontTx/>
              <a:buChar char="-"/>
            </a:pPr>
            <a:r>
              <a:rPr lang="en-US" b="0" dirty="0">
                <a:solidFill>
                  <a:srgbClr val="FF0000"/>
                </a:solidFill>
              </a:rPr>
              <a:t>how much data: more data samples, more features</a:t>
            </a:r>
          </a:p>
          <a:p>
            <a:pPr marL="171450" indent="-171450">
              <a:buFontTx/>
              <a:buChar char="-"/>
            </a:pPr>
            <a:r>
              <a:rPr lang="en-US" b="0" dirty="0">
                <a:solidFill>
                  <a:srgbClr val="FF0000"/>
                </a:solidFill>
              </a:rPr>
              <a:t>what type of data: numerical, categorical, text (not all numbers ?!)</a:t>
            </a:r>
          </a:p>
          <a:p>
            <a:pPr marL="171450" indent="-171450">
              <a:buFontTx/>
              <a:buChar char="-"/>
            </a:pPr>
            <a:r>
              <a:rPr lang="en-US" b="0" dirty="0">
                <a:solidFill>
                  <a:srgbClr val="FF0000"/>
                </a:solidFill>
              </a:rPr>
              <a:t>missing values</a:t>
            </a:r>
          </a:p>
          <a:p>
            <a:pPr marL="171450" indent="-171450">
              <a:buFontTx/>
              <a:buChar char="-"/>
            </a:pPr>
            <a:r>
              <a:rPr lang="en-US" b="0" dirty="0">
                <a:solidFill>
                  <a:srgbClr val="FF0000"/>
                </a:solidFill>
              </a:rPr>
              <a:t>different scales (large/small) numerical values</a:t>
            </a:r>
          </a:p>
          <a:p>
            <a:pPr marL="171450" indent="-171450">
              <a:buFontTx/>
              <a:buChar char="-"/>
            </a:pPr>
            <a:r>
              <a:rPr lang="en-US" b="0" dirty="0">
                <a:solidFill>
                  <a:srgbClr val="FF0000"/>
                </a:solidFill>
              </a:rPr>
              <a:t>outliers</a:t>
            </a:r>
            <a:endParaRPr lang="en-US" dirty="0"/>
          </a:p>
        </p:txBody>
      </p:sp>
      <p:sp>
        <p:nvSpPr>
          <p:cNvPr id="4" name="Slide Number Placeholder 3"/>
          <p:cNvSpPr>
            <a:spLocks noGrp="1"/>
          </p:cNvSpPr>
          <p:nvPr>
            <p:ph type="sldNum" sz="quarter" idx="5"/>
          </p:nvPr>
        </p:nvSpPr>
        <p:spPr/>
        <p:txBody>
          <a:bodyPr/>
          <a:lstStyle/>
          <a:p>
            <a:fld id="{525B7AE5-8B6B-45BB-BCE2-0D5FF01E052A}" type="slidenum">
              <a:rPr lang="en-US" smtClean="0"/>
              <a:pPr/>
              <a:t>10</a:t>
            </a:fld>
            <a:endParaRPr lang="en-US" dirty="0"/>
          </a:p>
        </p:txBody>
      </p:sp>
    </p:spTree>
    <p:extLst>
      <p:ext uri="{BB962C8B-B14F-4D97-AF65-F5344CB8AC3E}">
        <p14:creationId xmlns:p14="http://schemas.microsoft.com/office/powerpoint/2010/main" val="2807811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also look over some ML applications </a:t>
            </a:r>
          </a:p>
        </p:txBody>
      </p:sp>
      <p:sp>
        <p:nvSpPr>
          <p:cNvPr id="4" name="Slide Number Placeholder 3"/>
          <p:cNvSpPr>
            <a:spLocks noGrp="1"/>
          </p:cNvSpPr>
          <p:nvPr>
            <p:ph type="sldNum" sz="quarter" idx="5"/>
          </p:nvPr>
        </p:nvSpPr>
        <p:spPr/>
        <p:txBody>
          <a:bodyPr/>
          <a:lstStyle/>
          <a:p>
            <a:fld id="{DE9AAF13-0D66-9247-8B59-91BBBED844F7}" type="slidenum">
              <a:rPr lang="en-US" smtClean="0"/>
              <a:t>11</a:t>
            </a:fld>
            <a:endParaRPr lang="en-US"/>
          </a:p>
        </p:txBody>
      </p:sp>
    </p:spTree>
    <p:extLst>
      <p:ext uri="{BB962C8B-B14F-4D97-AF65-F5344CB8AC3E}">
        <p14:creationId xmlns:p14="http://schemas.microsoft.com/office/powerpoint/2010/main" val="2646957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12</a:t>
            </a:fld>
            <a:endParaRPr lang="en-US"/>
          </a:p>
        </p:txBody>
      </p:sp>
    </p:spTree>
    <p:extLst>
      <p:ext uri="{BB962C8B-B14F-4D97-AF65-F5344CB8AC3E}">
        <p14:creationId xmlns:p14="http://schemas.microsoft.com/office/powerpoint/2010/main" val="2911781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13</a:t>
            </a:fld>
            <a:endParaRPr lang="en-US"/>
          </a:p>
        </p:txBody>
      </p:sp>
    </p:spTree>
    <p:extLst>
      <p:ext uri="{BB962C8B-B14F-4D97-AF65-F5344CB8AC3E}">
        <p14:creationId xmlns:p14="http://schemas.microsoft.com/office/powerpoint/2010/main" val="3066506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14</a:t>
            </a:fld>
            <a:endParaRPr lang="en-US"/>
          </a:p>
        </p:txBody>
      </p:sp>
    </p:spTree>
    <p:extLst>
      <p:ext uri="{BB962C8B-B14F-4D97-AF65-F5344CB8AC3E}">
        <p14:creationId xmlns:p14="http://schemas.microsoft.com/office/powerpoint/2010/main" val="2296367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15</a:t>
            </a:fld>
            <a:endParaRPr lang="en-US"/>
          </a:p>
        </p:txBody>
      </p:sp>
    </p:spTree>
    <p:extLst>
      <p:ext uri="{BB962C8B-B14F-4D97-AF65-F5344CB8AC3E}">
        <p14:creationId xmlns:p14="http://schemas.microsoft.com/office/powerpoint/2010/main" val="1392012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16</a:t>
            </a:fld>
            <a:endParaRPr lang="en-US"/>
          </a:p>
        </p:txBody>
      </p:sp>
    </p:spTree>
    <p:extLst>
      <p:ext uri="{BB962C8B-B14F-4D97-AF65-F5344CB8AC3E}">
        <p14:creationId xmlns:p14="http://schemas.microsoft.com/office/powerpoint/2010/main" val="764738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FF0000"/>
                </a:solidFill>
              </a:rPr>
              <a:t>All looked/worked great with our toy dataset, but real life data – that’s another (long) story</a:t>
            </a:r>
          </a:p>
          <a:p>
            <a:pPr marL="171450" indent="-171450">
              <a:buFontTx/>
              <a:buChar char="-"/>
            </a:pPr>
            <a:r>
              <a:rPr lang="en-US" b="0" dirty="0">
                <a:solidFill>
                  <a:srgbClr val="FF0000"/>
                </a:solidFill>
              </a:rPr>
              <a:t>how much data: more data samples, more features</a:t>
            </a:r>
          </a:p>
          <a:p>
            <a:pPr marL="171450" indent="-171450">
              <a:buFontTx/>
              <a:buChar char="-"/>
            </a:pPr>
            <a:r>
              <a:rPr lang="en-US" b="0" dirty="0">
                <a:solidFill>
                  <a:srgbClr val="FF0000"/>
                </a:solidFill>
              </a:rPr>
              <a:t>what type of data: numerical, categorical, text (not all numbers ?!)</a:t>
            </a:r>
          </a:p>
          <a:p>
            <a:pPr marL="171450" indent="-171450">
              <a:buFontTx/>
              <a:buChar char="-"/>
            </a:pPr>
            <a:r>
              <a:rPr lang="en-US" b="0" dirty="0">
                <a:solidFill>
                  <a:srgbClr val="FF0000"/>
                </a:solidFill>
              </a:rPr>
              <a:t>missing values</a:t>
            </a:r>
          </a:p>
          <a:p>
            <a:pPr marL="171450" indent="-171450">
              <a:buFontTx/>
              <a:buChar char="-"/>
            </a:pPr>
            <a:r>
              <a:rPr lang="en-US" b="0" dirty="0">
                <a:solidFill>
                  <a:srgbClr val="FF0000"/>
                </a:solidFill>
              </a:rPr>
              <a:t>different scales (large/small) numerical values</a:t>
            </a:r>
          </a:p>
          <a:p>
            <a:pPr marL="171450" indent="-171450">
              <a:buFontTx/>
              <a:buChar char="-"/>
            </a:pPr>
            <a:r>
              <a:rPr lang="en-US" b="0" dirty="0">
                <a:solidFill>
                  <a:srgbClr val="FF0000"/>
                </a:solidFill>
              </a:rPr>
              <a:t>outliers</a:t>
            </a:r>
            <a:endParaRPr lang="en-US" dirty="0"/>
          </a:p>
        </p:txBody>
      </p:sp>
      <p:sp>
        <p:nvSpPr>
          <p:cNvPr id="4" name="Slide Number Placeholder 3"/>
          <p:cNvSpPr>
            <a:spLocks noGrp="1"/>
          </p:cNvSpPr>
          <p:nvPr>
            <p:ph type="sldNum" sz="quarter" idx="5"/>
          </p:nvPr>
        </p:nvSpPr>
        <p:spPr/>
        <p:txBody>
          <a:bodyPr/>
          <a:lstStyle/>
          <a:p>
            <a:fld id="{525B7AE5-8B6B-45BB-BCE2-0D5FF01E052A}" type="slidenum">
              <a:rPr lang="en-US" smtClean="0"/>
              <a:pPr/>
              <a:t>17</a:t>
            </a:fld>
            <a:endParaRPr lang="en-US" dirty="0"/>
          </a:p>
        </p:txBody>
      </p:sp>
    </p:spTree>
    <p:extLst>
      <p:ext uri="{BB962C8B-B14F-4D97-AF65-F5344CB8AC3E}">
        <p14:creationId xmlns:p14="http://schemas.microsoft.com/office/powerpoint/2010/main" val="105020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have touched upon when discussing the ML Lifecycle,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Business P/ML Problem formulation are usually followed by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Collection &amp; Data Processing stages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Speaking of data and learning from data, depending on what data we can collect or is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actual learning would be learning with some labeled data – appropriately called supervised 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learning using data without labels, that is unlabeled data – appropriately called unsupervised 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there are some gray boundaries when it comes to problem types and learning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Classification and Regression are part of SL, while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Clustering is a form of UL.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Ranking, Recommendations and Anomaly Detection are typically supervised, but unsupervised or semi-supervised techniques exist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18</a:t>
            </a:fld>
            <a:endParaRPr lang="en-US"/>
          </a:p>
        </p:txBody>
      </p:sp>
    </p:spTree>
    <p:extLst>
      <p:ext uri="{BB962C8B-B14F-4D97-AF65-F5344CB8AC3E}">
        <p14:creationId xmlns:p14="http://schemas.microsoft.com/office/powerpoint/2010/main" val="194414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Another interesting thing about ML is the plethora of ML algorithms to solve the same type of problem. </a:t>
            </a:r>
          </a:p>
          <a:p>
            <a:r>
              <a:rPr lang="en-US" sz="1200" b="0" i="0" kern="1200" dirty="0">
                <a:solidFill>
                  <a:schemeClr val="tx1"/>
                </a:solidFill>
                <a:effectLst/>
                <a:latin typeface="+mn-lt"/>
                <a:ea typeface="+mn-ea"/>
                <a:cs typeface="+mn-cs"/>
              </a:rPr>
              <a:t>While certain algorithms tend to perform better than others with certain types of data, no single algorithm outperform all others on all problems. </a:t>
            </a:r>
          </a:p>
          <a:p>
            <a:r>
              <a:rPr lang="en-US" sz="1200" b="0" i="0" kern="1200" dirty="0">
                <a:solidFill>
                  <a:schemeClr val="tx1"/>
                </a:solidFill>
                <a:effectLst/>
                <a:latin typeface="+mn-lt"/>
                <a:ea typeface="+mn-ea"/>
                <a:cs typeface="+mn-cs"/>
              </a:rPr>
              <a:t>This concept is called the </a:t>
            </a:r>
            <a:r>
              <a:rPr lang="en-US" sz="1200" b="0" i="1" kern="1200" dirty="0">
                <a:solidFill>
                  <a:schemeClr val="tx1"/>
                </a:solidFill>
                <a:effectLst/>
                <a:latin typeface="+mn-lt"/>
                <a:ea typeface="+mn-ea"/>
                <a:cs typeface="+mn-cs"/>
              </a:rPr>
              <a:t>no free lunch theorem</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so, for a given task/problem, choose a few algorithms known to work well for the type of data and problem, </a:t>
            </a:r>
          </a:p>
          <a:p>
            <a:r>
              <a:rPr lang="en-US" sz="1200" b="0" i="0" kern="1200" dirty="0">
                <a:solidFill>
                  <a:schemeClr val="tx1"/>
                </a:solidFill>
                <a:effectLst/>
                <a:latin typeface="+mn-lt"/>
                <a:ea typeface="+mn-ea"/>
                <a:cs typeface="+mn-cs"/>
              </a:rPr>
              <a:t>and choose the best-performing one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Let’s narrow down initial choices by dividing ML algorithms into categories, based on the task they perform and how they perform it.</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19</a:t>
            </a:fld>
            <a:endParaRPr lang="en-US"/>
          </a:p>
        </p:txBody>
      </p:sp>
    </p:spTree>
    <p:extLst>
      <p:ext uri="{BB962C8B-B14F-4D97-AF65-F5344CB8AC3E}">
        <p14:creationId xmlns:p14="http://schemas.microsoft.com/office/powerpoint/2010/main" val="1224470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course provides a fundamental understanding of Machine Learning, in particular working with Tabular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gain</a:t>
            </a:r>
            <a:r>
              <a:rPr lang="en-US" sz="1200" dirty="0"/>
              <a:t> familiarity with standard Machine Learning tools and data preprocessing libraries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benefit future work in Machine Learning, such 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Identifying and exploring </a:t>
            </a:r>
            <a:r>
              <a:rPr lang="en-US" sz="1200" dirty="0"/>
              <a:t>Machine Learning opportunities</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Start your own Machine Learning projects or </a:t>
            </a:r>
            <a:r>
              <a:rPr lang="en-US" sz="2000" dirty="0"/>
              <a:t>work with scientist to build Machine Learning solutions for business</a:t>
            </a:r>
            <a:endParaRPr lang="en-US" dirty="0"/>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2</a:t>
            </a:fld>
            <a:endParaRPr lang="en-US"/>
          </a:p>
        </p:txBody>
      </p:sp>
    </p:spTree>
    <p:extLst>
      <p:ext uri="{BB962C8B-B14F-4D97-AF65-F5344CB8AC3E}">
        <p14:creationId xmlns:p14="http://schemas.microsoft.com/office/powerpoint/2010/main" val="3347974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popular SL problem type, regression aims to learn relationships and correlations between input features and a continuous output variable, </a:t>
            </a:r>
          </a:p>
          <a:p>
            <a:r>
              <a:rPr lang="en-US" dirty="0"/>
              <a:t>with the scope of predicting the continuous output variable. </a:t>
            </a:r>
          </a:p>
          <a:p>
            <a:endParaRPr lang="en-US" dirty="0"/>
          </a:p>
          <a:p>
            <a:r>
              <a:rPr lang="en-US" dirty="0"/>
              <a:t>For example, the price of a house corresponds to a certain combination of no of bedrooms, </a:t>
            </a:r>
            <a:r>
              <a:rPr lang="en-US" dirty="0" err="1"/>
              <a:t>sqfootage</a:t>
            </a:r>
            <a:r>
              <a:rPr lang="en-US" dirty="0"/>
              <a:t>, age and so on. </a:t>
            </a:r>
          </a:p>
          <a:p>
            <a:endParaRPr lang="en-US" dirty="0"/>
          </a:p>
          <a:p>
            <a:r>
              <a:rPr lang="en-US" dirty="0"/>
              <a:t>Shown here, a linear regression model, assuming the relationship between the price and  </a:t>
            </a:r>
            <a:r>
              <a:rPr lang="en-US" dirty="0" err="1"/>
              <a:t>sqFootage</a:t>
            </a:r>
            <a:r>
              <a:rPr lang="en-US" dirty="0"/>
              <a:t> is linear, that is a straight line.</a:t>
            </a:r>
          </a:p>
          <a:p>
            <a:r>
              <a:rPr lang="en-US" dirty="0"/>
              <a:t>- as </a:t>
            </a:r>
            <a:r>
              <a:rPr lang="en-US" dirty="0" err="1"/>
              <a:t>sqf</a:t>
            </a:r>
            <a:r>
              <a:rPr lang="en-US" dirty="0"/>
              <a:t> increases the price of the house increases. </a:t>
            </a:r>
          </a:p>
          <a:p>
            <a:r>
              <a:rPr lang="en-US" dirty="0"/>
              <a:t>Given historical data, prices of houses with these characteristics on the market, </a:t>
            </a:r>
          </a:p>
          <a:p>
            <a:r>
              <a:rPr lang="en-US" dirty="0"/>
              <a:t>one can learn such a model that can be later used to predict the sale price of a new given home based on its descriptors.</a:t>
            </a:r>
          </a:p>
          <a:p>
            <a:endParaRPr lang="en-US" dirty="0"/>
          </a:p>
          <a:p>
            <a:r>
              <a:rPr lang="en-US" dirty="0"/>
              <a:t>Some ML algorithms that can be used to build such models, are listed here: </a:t>
            </a: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20</a:t>
            </a:fld>
            <a:endParaRPr lang="en-US"/>
          </a:p>
        </p:txBody>
      </p:sp>
    </p:spTree>
    <p:extLst>
      <p:ext uri="{BB962C8B-B14F-4D97-AF65-F5344CB8AC3E}">
        <p14:creationId xmlns:p14="http://schemas.microsoft.com/office/powerpoint/2010/main" val="478786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you’d rather be interested to know whether the house given its characteristics was sold or not, that would be what’s called classification.</a:t>
            </a:r>
          </a:p>
          <a:p>
            <a:endParaRPr lang="en-US" dirty="0"/>
          </a:p>
          <a:p>
            <a:r>
              <a:rPr lang="en-US" dirty="0"/>
              <a:t>The other very popular SL problem type, classification aims to learn relationships between input features and a output variable, </a:t>
            </a:r>
          </a:p>
          <a:p>
            <a:r>
              <a:rPr lang="en-US" dirty="0"/>
              <a:t>with the scope of separating the data into classes/groups. </a:t>
            </a:r>
          </a:p>
          <a:p>
            <a:endParaRPr lang="en-US" dirty="0"/>
          </a:p>
          <a:p>
            <a:r>
              <a:rPr lang="en-US" dirty="0"/>
              <a:t>For example, the star or not star classes correspond to a certain combination of no of points, edges and size here…</a:t>
            </a:r>
          </a:p>
          <a:p>
            <a:endParaRPr lang="en-US" dirty="0"/>
          </a:p>
          <a:p>
            <a:r>
              <a:rPr lang="en-US" dirty="0"/>
              <a:t>Shown here, a binary classification scenario, that is we only have two classes.</a:t>
            </a:r>
          </a:p>
          <a:p>
            <a:endParaRPr lang="en-US" dirty="0"/>
          </a:p>
          <a:p>
            <a:r>
              <a:rPr lang="en-US" dirty="0"/>
              <a:t>Some ML algorithms that can be used to build classification models, are …</a:t>
            </a: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21</a:t>
            </a:fld>
            <a:endParaRPr lang="en-US"/>
          </a:p>
        </p:txBody>
      </p:sp>
    </p:spTree>
    <p:extLst>
      <p:ext uri="{BB962C8B-B14F-4D97-AF65-F5344CB8AC3E}">
        <p14:creationId xmlns:p14="http://schemas.microsoft.com/office/powerpoint/2010/main" val="792913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example of UL is clustering,</a:t>
            </a:r>
          </a:p>
          <a:p>
            <a:r>
              <a:rPr lang="en-US" dirty="0"/>
              <a:t>That involves grouping unlabeled data points according to their features/attributes.</a:t>
            </a:r>
          </a:p>
          <a:p>
            <a:endParaRPr lang="en-US" dirty="0"/>
          </a:p>
          <a:p>
            <a:r>
              <a:rPr lang="en-US" sz="1200" b="0" i="0" kern="1200" dirty="0">
                <a:solidFill>
                  <a:schemeClr val="tx1"/>
                </a:solidFill>
                <a:effectLst/>
                <a:latin typeface="+mn-lt"/>
                <a:ea typeface="+mn-ea"/>
                <a:cs typeface="+mn-cs"/>
              </a:rPr>
              <a:t>For example, clustering can be used in market segmentation; </a:t>
            </a:r>
          </a:p>
          <a:p>
            <a:r>
              <a:rPr lang="en-US" sz="1200" b="0" i="0" kern="1200" dirty="0">
                <a:solidFill>
                  <a:schemeClr val="tx1"/>
                </a:solidFill>
                <a:effectLst/>
                <a:latin typeface="+mn-lt"/>
                <a:ea typeface="+mn-ea"/>
                <a:cs typeface="+mn-cs"/>
              </a:rPr>
              <a:t>where we try to find customers that are similar to each other whether in terms of behaviors or attributes,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22</a:t>
            </a:fld>
            <a:endParaRPr lang="en-US"/>
          </a:p>
        </p:txBody>
      </p:sp>
    </p:spTree>
    <p:extLst>
      <p:ext uri="{BB962C8B-B14F-4D97-AF65-F5344CB8AC3E}">
        <p14:creationId xmlns:p14="http://schemas.microsoft.com/office/powerpoint/2010/main" val="3679106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most common kind of clustering is </a:t>
            </a:r>
            <a:r>
              <a:rPr lang="en-US" sz="1200" b="1" i="0" kern="1200" dirty="0">
                <a:solidFill>
                  <a:schemeClr val="tx1"/>
                </a:solidFill>
                <a:effectLst/>
                <a:latin typeface="+mn-lt"/>
                <a:ea typeface="+mn-ea"/>
                <a:cs typeface="+mn-cs"/>
              </a:rPr>
              <a:t>K-means clustering</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which involves selecting a number of desired clusters and </a:t>
            </a:r>
          </a:p>
          <a:p>
            <a:r>
              <a:rPr lang="en-US" sz="1200" b="0" i="0" kern="1200" dirty="0">
                <a:solidFill>
                  <a:schemeClr val="tx1"/>
                </a:solidFill>
                <a:effectLst/>
                <a:latin typeface="+mn-lt"/>
                <a:ea typeface="+mn-ea"/>
                <a:cs typeface="+mn-cs"/>
              </a:rPr>
              <a:t>partitioning the data into these many clusters </a:t>
            </a:r>
          </a:p>
          <a:p>
            <a:r>
              <a:rPr lang="en-US" sz="1200" b="0" i="0" kern="1200" dirty="0">
                <a:solidFill>
                  <a:schemeClr val="tx1"/>
                </a:solidFill>
                <a:effectLst/>
                <a:latin typeface="+mn-lt"/>
                <a:ea typeface="+mn-ea"/>
                <a:cs typeface="+mn-cs"/>
              </a:rPr>
              <a:t>such that data points in each cluster are as similar as possible.</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23</a:t>
            </a:fld>
            <a:endParaRPr lang="en-US"/>
          </a:p>
        </p:txBody>
      </p:sp>
    </p:spTree>
    <p:extLst>
      <p:ext uri="{BB962C8B-B14F-4D97-AF65-F5344CB8AC3E}">
        <p14:creationId xmlns:p14="http://schemas.microsoft.com/office/powerpoint/2010/main" val="607307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FF0000"/>
                </a:solidFill>
              </a:rPr>
              <a:t>All looked/worked great with our toy dataset, but real life data – that’s another (long) story</a:t>
            </a:r>
          </a:p>
          <a:p>
            <a:pPr marL="171450" indent="-171450">
              <a:buFontTx/>
              <a:buChar char="-"/>
            </a:pPr>
            <a:r>
              <a:rPr lang="en-US" b="0" dirty="0">
                <a:solidFill>
                  <a:srgbClr val="FF0000"/>
                </a:solidFill>
              </a:rPr>
              <a:t>how much data: more data samples, more features</a:t>
            </a:r>
          </a:p>
          <a:p>
            <a:pPr marL="171450" indent="-171450">
              <a:buFontTx/>
              <a:buChar char="-"/>
            </a:pPr>
            <a:r>
              <a:rPr lang="en-US" b="0" dirty="0">
                <a:solidFill>
                  <a:srgbClr val="FF0000"/>
                </a:solidFill>
              </a:rPr>
              <a:t>what type of data: numerical, categorical, text (not all numbers ?!)</a:t>
            </a:r>
          </a:p>
          <a:p>
            <a:pPr marL="171450" indent="-171450">
              <a:buFontTx/>
              <a:buChar char="-"/>
            </a:pPr>
            <a:r>
              <a:rPr lang="en-US" b="0" dirty="0">
                <a:solidFill>
                  <a:srgbClr val="FF0000"/>
                </a:solidFill>
              </a:rPr>
              <a:t>missing values</a:t>
            </a:r>
          </a:p>
          <a:p>
            <a:pPr marL="171450" indent="-171450">
              <a:buFontTx/>
              <a:buChar char="-"/>
            </a:pPr>
            <a:r>
              <a:rPr lang="en-US" b="0" dirty="0">
                <a:solidFill>
                  <a:srgbClr val="FF0000"/>
                </a:solidFill>
              </a:rPr>
              <a:t>different scales (large/small) numerical values</a:t>
            </a:r>
          </a:p>
          <a:p>
            <a:pPr marL="171450" indent="-171450">
              <a:buFontTx/>
              <a:buChar char="-"/>
            </a:pPr>
            <a:r>
              <a:rPr lang="en-US" b="0" dirty="0">
                <a:solidFill>
                  <a:srgbClr val="FF0000"/>
                </a:solidFill>
              </a:rPr>
              <a:t>outliers</a:t>
            </a:r>
            <a:endParaRPr lang="en-US" dirty="0"/>
          </a:p>
        </p:txBody>
      </p:sp>
      <p:sp>
        <p:nvSpPr>
          <p:cNvPr id="4" name="Slide Number Placeholder 3"/>
          <p:cNvSpPr>
            <a:spLocks noGrp="1"/>
          </p:cNvSpPr>
          <p:nvPr>
            <p:ph type="sldNum" sz="quarter" idx="5"/>
          </p:nvPr>
        </p:nvSpPr>
        <p:spPr/>
        <p:txBody>
          <a:bodyPr/>
          <a:lstStyle/>
          <a:p>
            <a:fld id="{525B7AE5-8B6B-45BB-BCE2-0D5FF01E052A}" type="slidenum">
              <a:rPr lang="en-US" smtClean="0"/>
              <a:pPr/>
              <a:t>24</a:t>
            </a:fld>
            <a:endParaRPr lang="en-US" dirty="0"/>
          </a:p>
        </p:txBody>
      </p:sp>
    </p:spTree>
    <p:extLst>
      <p:ext uri="{BB962C8B-B14F-4D97-AF65-F5344CB8AC3E}">
        <p14:creationId xmlns:p14="http://schemas.microsoft.com/office/powerpoint/2010/main" val="2602983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Number of samples per class is not equally distributed.</a:t>
            </a:r>
          </a:p>
          <a:p>
            <a:r>
              <a:rPr lang="en-US" sz="2400" dirty="0"/>
              <a:t>The ML model may not work well for the infrequent classes.</a:t>
            </a:r>
          </a:p>
          <a:p>
            <a:r>
              <a:rPr lang="en-US" sz="2400" dirty="0"/>
              <a:t>Examples:</a:t>
            </a:r>
          </a:p>
          <a:p>
            <a:pPr marL="685571" lvl="1"/>
            <a:r>
              <a:rPr lang="en-US" dirty="0"/>
              <a:t>Fraud Detection</a:t>
            </a:r>
          </a:p>
          <a:p>
            <a:pPr marL="685571" lvl="1"/>
            <a:r>
              <a:rPr lang="en-US" dirty="0"/>
              <a:t>Anomaly Detection</a:t>
            </a:r>
          </a:p>
          <a:p>
            <a:pPr marL="685571" lvl="1"/>
            <a:r>
              <a:rPr lang="en-US" dirty="0"/>
              <a:t>Medical Diagnosis</a:t>
            </a:r>
          </a:p>
        </p:txBody>
      </p:sp>
      <p:sp>
        <p:nvSpPr>
          <p:cNvPr id="4" name="Slide Number Placeholder 3"/>
          <p:cNvSpPr>
            <a:spLocks noGrp="1"/>
          </p:cNvSpPr>
          <p:nvPr>
            <p:ph type="sldNum" sz="quarter" idx="5"/>
          </p:nvPr>
        </p:nvSpPr>
        <p:spPr/>
        <p:txBody>
          <a:bodyPr/>
          <a:lstStyle/>
          <a:p>
            <a:fld id="{DE9AAF13-0D66-9247-8B59-91BBBED844F7}" type="slidenum">
              <a:rPr lang="en-US" smtClean="0"/>
              <a:t>25</a:t>
            </a:fld>
            <a:endParaRPr lang="en-US"/>
          </a:p>
        </p:txBody>
      </p:sp>
    </p:spTree>
    <p:extLst>
      <p:ext uri="{BB962C8B-B14F-4D97-AF65-F5344CB8AC3E}">
        <p14:creationId xmlns:p14="http://schemas.microsoft.com/office/powerpoint/2010/main" val="2157641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26</a:t>
            </a:fld>
            <a:endParaRPr lang="en-US"/>
          </a:p>
        </p:txBody>
      </p:sp>
    </p:spTree>
    <p:extLst>
      <p:ext uri="{BB962C8B-B14F-4D97-AF65-F5344CB8AC3E}">
        <p14:creationId xmlns:p14="http://schemas.microsoft.com/office/powerpoint/2010/main" val="1318008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FF0000"/>
                </a:solidFill>
              </a:rPr>
              <a:t>All looked/worked great with our toy dataset, but real life data – that’s another (long) story</a:t>
            </a:r>
          </a:p>
          <a:p>
            <a:pPr marL="171450" indent="-171450">
              <a:buFontTx/>
              <a:buChar char="-"/>
            </a:pPr>
            <a:r>
              <a:rPr lang="en-US" b="0" dirty="0">
                <a:solidFill>
                  <a:srgbClr val="FF0000"/>
                </a:solidFill>
              </a:rPr>
              <a:t>how much data: more data samples, more features</a:t>
            </a:r>
          </a:p>
          <a:p>
            <a:pPr marL="171450" indent="-171450">
              <a:buFontTx/>
              <a:buChar char="-"/>
            </a:pPr>
            <a:r>
              <a:rPr lang="en-US" b="0" dirty="0">
                <a:solidFill>
                  <a:srgbClr val="FF0000"/>
                </a:solidFill>
              </a:rPr>
              <a:t>what type of data: numerical, categorical, text (not all numbers ?!)</a:t>
            </a:r>
          </a:p>
          <a:p>
            <a:pPr marL="171450" indent="-171450">
              <a:buFontTx/>
              <a:buChar char="-"/>
            </a:pPr>
            <a:r>
              <a:rPr lang="en-US" b="0" dirty="0">
                <a:solidFill>
                  <a:srgbClr val="FF0000"/>
                </a:solidFill>
              </a:rPr>
              <a:t>missing values</a:t>
            </a:r>
          </a:p>
          <a:p>
            <a:pPr marL="171450" indent="-171450">
              <a:buFontTx/>
              <a:buChar char="-"/>
            </a:pPr>
            <a:r>
              <a:rPr lang="en-US" b="0" dirty="0">
                <a:solidFill>
                  <a:srgbClr val="FF0000"/>
                </a:solidFill>
              </a:rPr>
              <a:t>different scales (large/small) numerical values</a:t>
            </a:r>
          </a:p>
          <a:p>
            <a:pPr marL="171450" indent="-171450">
              <a:buFontTx/>
              <a:buChar char="-"/>
            </a:pPr>
            <a:r>
              <a:rPr lang="en-US" b="0" dirty="0">
                <a:solidFill>
                  <a:srgbClr val="FF0000"/>
                </a:solidFill>
              </a:rPr>
              <a:t>outliers</a:t>
            </a:r>
            <a:endParaRPr lang="en-US" dirty="0"/>
          </a:p>
        </p:txBody>
      </p:sp>
      <p:sp>
        <p:nvSpPr>
          <p:cNvPr id="4" name="Slide Number Placeholder 3"/>
          <p:cNvSpPr>
            <a:spLocks noGrp="1"/>
          </p:cNvSpPr>
          <p:nvPr>
            <p:ph type="sldNum" sz="quarter" idx="5"/>
          </p:nvPr>
        </p:nvSpPr>
        <p:spPr/>
        <p:txBody>
          <a:bodyPr/>
          <a:lstStyle/>
          <a:p>
            <a:fld id="{525B7AE5-8B6B-45BB-BCE2-0D5FF01E052A}" type="slidenum">
              <a:rPr lang="en-US" smtClean="0"/>
              <a:pPr/>
              <a:t>27</a:t>
            </a:fld>
            <a:endParaRPr lang="en-US" dirty="0"/>
          </a:p>
        </p:txBody>
      </p:sp>
    </p:spTree>
    <p:extLst>
      <p:ext uri="{BB962C8B-B14F-4D97-AF65-F5344CB8AC3E}">
        <p14:creationId xmlns:p14="http://schemas.microsoft.com/office/powerpoint/2010/main" val="93776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28</a:t>
            </a:fld>
            <a:endParaRPr lang="en-US"/>
          </a:p>
        </p:txBody>
      </p:sp>
    </p:spTree>
    <p:extLst>
      <p:ext uri="{BB962C8B-B14F-4D97-AF65-F5344CB8AC3E}">
        <p14:creationId xmlns:p14="http://schemas.microsoft.com/office/powerpoint/2010/main" val="1089273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29</a:t>
            </a:fld>
            <a:endParaRPr lang="en-US"/>
          </a:p>
        </p:txBody>
      </p:sp>
    </p:spTree>
    <p:extLst>
      <p:ext uri="{BB962C8B-B14F-4D97-AF65-F5344CB8AC3E}">
        <p14:creationId xmlns:p14="http://schemas.microsoft.com/office/powerpoint/2010/main" val="265798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The course is split in three parts.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Let’s have a quick overview &amp; see what to expect from each:</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we first introduce key ML concepts, </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train our first ML model on a classification task (on some toy dataset) use the model to make predictions on new data</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question how good of a model we just built and discuss metrics to evaluate model performance, </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While touching upon the trickiest/most common problem in ML </a:t>
            </a:r>
            <a:r>
              <a:rPr lang="en-US" sz="1200" kern="1200" dirty="0" err="1">
                <a:solidFill>
                  <a:schemeClr val="tx1"/>
                </a:solidFill>
                <a:effectLst/>
                <a:latin typeface="Amazon Ember Light" panose="020B0403020204020204" pitchFamily="34" charset="0"/>
                <a:ea typeface="+mn-ea"/>
                <a:cs typeface="+mn-cs"/>
              </a:rPr>
              <a:t>Overffiting</a:t>
            </a:r>
            <a:endParaRPr lang="en-US" sz="1200" kern="1200" dirty="0">
              <a:solidFill>
                <a:schemeClr val="tx1"/>
              </a:solidFill>
              <a:effectLst/>
              <a:latin typeface="Amazon Ember Light" panose="020B0403020204020204" pitchFamily="34" charset="0"/>
              <a:ea typeface="+mn-ea"/>
              <a:cs typeface="+mn-cs"/>
            </a:endParaRP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we discuss a few steps to explore larger real-life datasets – how much data is there, what type of data, how to deal with missing values or outliers,</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and we ‘put it all together’ building a KNN model on this dataset</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best way to learn is by doing it, so aside from in-class practice, we open an ML competition </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use all ML techniques of the day, to win this competition over the next three days</a:t>
            </a:r>
          </a:p>
          <a:p>
            <a:pPr marL="171450" marR="0" lvl="0" indent="-171450" algn="l" defTabSz="914379"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Amazon Ember Light" panose="020B0403020204020204" pitchFamily="34" charset="0"/>
              <a:ea typeface="+mn-ea"/>
              <a:cs typeface="+mn-cs"/>
            </a:endParaRP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we next dig deeper into real-life datasets, discussing more ML techniques to handle numerical, categorical, and text features </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We also introduce more advanced ML models, tree-based models like: decision trees and random forests</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as ML models get more sophisticated, there are more architectural decisions to be made, and we </a:t>
            </a:r>
            <a:r>
              <a:rPr lang="en-US" sz="2800" b="0" dirty="0"/>
              <a:t>discuss tuning ML models </a:t>
            </a:r>
            <a:r>
              <a:rPr lang="en-US" sz="2800" dirty="0"/>
              <a:t>for best performance</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2800" b="0" dirty="0"/>
              <a:t>To speed up building, training and deploying ML models we introduce you to a few AWS AI/ML services, </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2800" b="0" dirty="0"/>
              <a:t>Getting you experimenting with ML on AWS beyond Jupiter notebooks</a:t>
            </a:r>
            <a:endParaRPr lang="en-US" sz="1200" kern="1200" dirty="0">
              <a:solidFill>
                <a:schemeClr val="tx1"/>
              </a:solidFill>
              <a:effectLst/>
              <a:latin typeface="Amazon Ember Light" panose="020B0403020204020204" pitchFamily="34" charset="0"/>
              <a:ea typeface="+mn-ea"/>
              <a:cs typeface="+mn-cs"/>
            </a:endParaRP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mazon Ember Light" panose="020B0403020204020204" pitchFamily="34" charset="0"/>
                <a:ea typeface="+mn-ea"/>
                <a:cs typeface="+mn-cs"/>
              </a:rPr>
              <a:t>and again, use all these new techniques, to improve your scores and win our ML competition</a:t>
            </a:r>
          </a:p>
          <a:p>
            <a:pPr marL="171450" marR="0" lvl="0" indent="-171450" algn="l" defTabSz="914379"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Amazon Ember Light" panose="020B0403020204020204" pitchFamily="34" charset="0"/>
              <a:ea typeface="+mn-ea"/>
              <a:cs typeface="+mn-cs"/>
            </a:endParaRP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800" kern="1200" dirty="0">
                <a:solidFill>
                  <a:schemeClr val="tx1"/>
                </a:solidFill>
                <a:effectLst/>
                <a:latin typeface="Amazon Ember Light" panose="020B0403020204020204" pitchFamily="34" charset="0"/>
                <a:ea typeface="+mn-ea"/>
                <a:cs typeface="+mn-cs"/>
              </a:rPr>
              <a:t>we walk further down the path of ML models stepping into the DL territory</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800" kern="1200" dirty="0">
                <a:solidFill>
                  <a:schemeClr val="tx1"/>
                </a:solidFill>
                <a:effectLst/>
                <a:latin typeface="Amazon Ember Light" panose="020B0403020204020204" pitchFamily="34" charset="0"/>
                <a:ea typeface="+mn-ea"/>
                <a:cs typeface="+mn-cs"/>
              </a:rPr>
              <a:t>by looking at ML models that learn by some version of gradient descent optimization</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800" kern="1200" dirty="0">
                <a:solidFill>
                  <a:schemeClr val="tx1"/>
                </a:solidFill>
                <a:effectLst/>
                <a:latin typeface="Amazon Ember Light" panose="020B0403020204020204" pitchFamily="34" charset="0"/>
                <a:ea typeface="+mn-ea"/>
                <a:cs typeface="+mn-cs"/>
              </a:rPr>
              <a:t>regression models (so called linear models), and neural networks </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800" kern="1200" dirty="0">
                <a:solidFill>
                  <a:schemeClr val="tx1"/>
                </a:solidFill>
                <a:effectLst/>
                <a:latin typeface="Amazon Ember Light" panose="020B0403020204020204" pitchFamily="34" charset="0"/>
                <a:ea typeface="+mn-ea"/>
                <a:cs typeface="+mn-cs"/>
              </a:rPr>
              <a:t>we close the course learning about ML technique that’s gaining more traction lately AutoML  and how it works on AWS</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800" kern="1200" dirty="0">
                <a:solidFill>
                  <a:schemeClr val="tx1"/>
                </a:solidFill>
                <a:effectLst/>
                <a:latin typeface="Amazon Ember Light" panose="020B0403020204020204" pitchFamily="34" charset="0"/>
                <a:ea typeface="+mn-ea"/>
                <a:cs typeface="+mn-cs"/>
              </a:rPr>
              <a:t>and again, encouraging you to apply all learning to improve performance in the final project competition</a:t>
            </a: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3</a:t>
            </a:fld>
            <a:endParaRPr lang="en-US"/>
          </a:p>
        </p:txBody>
      </p:sp>
    </p:spTree>
    <p:extLst>
      <p:ext uri="{BB962C8B-B14F-4D97-AF65-F5344CB8AC3E}">
        <p14:creationId xmlns:p14="http://schemas.microsoft.com/office/powerpoint/2010/main" val="593651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dirty="0"/>
          </a:p>
          <a:p>
            <a:r>
              <a:rPr lang="en-US" sz="1200" b="0" i="0" dirty="0"/>
              <a:t>Beyond good choices of evaluation metrics to monitor ML model learning, there’s another key factor to discuss when evaluating models -- the datasets!</a:t>
            </a:r>
          </a:p>
          <a:p>
            <a:r>
              <a:rPr lang="en-US" sz="1200" b="0" i="0" dirty="0"/>
              <a:t>Just like with any other learning,</a:t>
            </a:r>
          </a:p>
          <a:p>
            <a:r>
              <a:rPr lang="en-US" sz="1200" b="0" i="0" dirty="0"/>
              <a:t>how do we make sure the learned model will be useful beyond training?</a:t>
            </a:r>
          </a:p>
          <a:p>
            <a:endParaRPr lang="en-US" sz="1200" b="0" i="0" dirty="0"/>
          </a:p>
          <a:p>
            <a:pPr marL="0" indent="0">
              <a:buFont typeface="Arial" panose="020B0604020202020204" pitchFamily="34" charset="0"/>
              <a:buNone/>
            </a:pPr>
            <a:r>
              <a:rPr lang="en-US" sz="1200" b="0" i="0" dirty="0"/>
              <a:t>You know upfront you want to build a model on some data, to be used on other future similar dataset. </a:t>
            </a:r>
          </a:p>
          <a:p>
            <a:pPr marL="0" indent="0">
              <a:buFont typeface="Arial" panose="020B0604020202020204" pitchFamily="34" charset="0"/>
              <a:buNone/>
            </a:pPr>
            <a:endParaRPr lang="en-US" sz="1200" b="0" i="0" dirty="0"/>
          </a:p>
          <a:p>
            <a:r>
              <a:rPr lang="en-US" sz="1200" b="0" i="0" u="none" strike="noStrike" kern="1200" dirty="0">
                <a:solidFill>
                  <a:schemeClr val="tx1"/>
                </a:solidFill>
                <a:effectLst/>
                <a:latin typeface="+mn-lt"/>
                <a:ea typeface="+mn-ea"/>
                <a:cs typeface="+mn-cs"/>
              </a:rPr>
              <a:t>The scope of learning is not to repeat something you’ve seen and learned well, but rather how to generalize what you learned to unseen similar data.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other words, we’re not ultimately interested in training performance/error, we’re interested in test perf/error (perf/error on new data). </a:t>
            </a:r>
          </a:p>
          <a:p>
            <a:pPr marL="0" indent="0">
              <a:buFont typeface="Arial" panose="020B0604020202020204" pitchFamily="34" charset="0"/>
              <a:buNone/>
            </a:pPr>
            <a:endParaRPr lang="en-US" sz="1200" b="0" i="0" dirty="0"/>
          </a:p>
          <a:p>
            <a:pPr marL="0" indent="0">
              <a:buFont typeface="Arial" panose="020B0604020202020204" pitchFamily="34" charset="0"/>
              <a:buNone/>
            </a:pPr>
            <a:r>
              <a:rPr lang="en-US" sz="1200" b="0" i="0" dirty="0"/>
              <a:t>One way to ensure </a:t>
            </a:r>
            <a:r>
              <a:rPr lang="en-US" sz="1200" b="1" i="0" dirty="0"/>
              <a:t>your model learning </a:t>
            </a:r>
            <a:r>
              <a:rPr lang="en-US" sz="1200" b="0" i="0" dirty="0"/>
              <a:t>from some dataset will perform well on other similar dataset is </a:t>
            </a:r>
          </a:p>
          <a:p>
            <a:pPr marL="0" indent="0">
              <a:buFont typeface="Arial" panose="020B0604020202020204" pitchFamily="34" charset="0"/>
              <a:buNone/>
            </a:pPr>
            <a:r>
              <a:rPr lang="en-US" sz="1200" b="0" i="0" dirty="0"/>
              <a:t>to explicitly build, train, evaluate and test your model on different datasets!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t>If you are not being given separate train and test datasets, make sure you split your data upfront, into training and test datasets – that is, set apart the test set to test your model build on the training dataset.</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then estimate test error by pretending we haven’t seen some of our data.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dirty="0"/>
              <a:t>Even then, model building involves some experimentation/tuning (like say what ML </a:t>
            </a:r>
            <a:r>
              <a:rPr lang="en-US" sz="1200" b="0" i="0" dirty="0" err="1"/>
              <a:t>alg</a:t>
            </a:r>
            <a:r>
              <a:rPr lang="en-US" sz="1200" b="0" i="0" dirty="0"/>
              <a:t> parameters to choose  - these are traditionally called hyperparameters),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With the test set locked away/Without peeking into the test set, </a:t>
            </a:r>
          </a:p>
          <a:p>
            <a:pPr marL="0" indent="0">
              <a:buFont typeface="Arial" panose="020B0604020202020204" pitchFamily="34" charset="0"/>
              <a:buNone/>
            </a:pPr>
            <a:r>
              <a:rPr lang="en-US" sz="1200" b="0" i="0" kern="1200" dirty="0">
                <a:solidFill>
                  <a:schemeClr val="tx1"/>
                </a:solidFill>
                <a:effectLst/>
                <a:latin typeface="+mn-lt"/>
                <a:ea typeface="+mn-ea"/>
                <a:cs typeface="+mn-cs"/>
              </a:rPr>
              <a:t>If you still want to measure performance on unseen </a:t>
            </a:r>
            <a:r>
              <a:rPr lang="en-US" sz="1200" b="1" i="0" kern="1200" dirty="0">
                <a:solidFill>
                  <a:schemeClr val="tx1"/>
                </a:solidFill>
                <a:effectLst/>
                <a:latin typeface="+mn-lt"/>
                <a:ea typeface="+mn-ea"/>
                <a:cs typeface="+mn-cs"/>
              </a:rPr>
              <a:t>data as a way of selecting a good model</a:t>
            </a:r>
            <a:r>
              <a:rPr lang="en-US" sz="1200" b="0" i="0" kern="1200" dirty="0">
                <a:solidFill>
                  <a:schemeClr val="tx1"/>
                </a:solidFill>
                <a:effectLst/>
                <a:latin typeface="+mn-lt"/>
                <a:ea typeface="+mn-ea"/>
                <a:cs typeface="+mn-cs"/>
              </a:rPr>
              <a:t>, </a:t>
            </a:r>
          </a:p>
          <a:p>
            <a:pPr marL="0" indent="0">
              <a:buFont typeface="Arial" panose="020B0604020202020204" pitchFamily="34" charset="0"/>
              <a:buNone/>
            </a:pPr>
            <a:r>
              <a:rPr lang="en-US" sz="1200" b="0" i="0" kern="1200" dirty="0">
                <a:solidFill>
                  <a:schemeClr val="tx1"/>
                </a:solidFill>
                <a:effectLst/>
                <a:latin typeface="+mn-lt"/>
                <a:ea typeface="+mn-ea"/>
                <a:cs typeface="+mn-cs"/>
              </a:rPr>
              <a:t>one option is to further divide the training dataset into a training set and a validation set.</a:t>
            </a:r>
            <a:endParaRPr lang="en-US" sz="1200" b="0" i="0" dirty="0"/>
          </a:p>
          <a:p>
            <a:pPr fontAlgn="base"/>
            <a:endParaRPr lang="en-US" sz="1200" kern="1200" dirty="0">
              <a:solidFill>
                <a:schemeClr val="tx1"/>
              </a:solidFill>
              <a:effectLst/>
              <a:latin typeface="Amazon Ember"/>
              <a:ea typeface="+mn-ea"/>
              <a:cs typeface="+mn-cs"/>
            </a:endParaRPr>
          </a:p>
          <a:p>
            <a:pPr fontAlgn="base"/>
            <a:r>
              <a:rPr lang="en-US" sz="1200" kern="1200" dirty="0">
                <a:solidFill>
                  <a:schemeClr val="tx1"/>
                </a:solidFill>
                <a:effectLst/>
                <a:latin typeface="Amazon Ember"/>
                <a:ea typeface="+mn-ea"/>
                <a:cs typeface="+mn-cs"/>
              </a:rPr>
              <a:t>You then proceed as before but this time you use the validation set to validate the performance and tweak algorithm’s hyperparameters, selecting the model that performs best on this validation set.</a:t>
            </a:r>
          </a:p>
          <a:p>
            <a:pPr fontAlgn="base"/>
            <a:endParaRPr lang="en-US" sz="1200" kern="1200" dirty="0">
              <a:solidFill>
                <a:schemeClr val="tx1"/>
              </a:solidFill>
              <a:effectLst/>
              <a:latin typeface="Amazon Ember"/>
              <a:ea typeface="+mn-ea"/>
              <a:cs typeface="+mn-cs"/>
            </a:endParaRPr>
          </a:p>
          <a:p>
            <a:pPr marL="0" marR="0" lvl="0" indent="0" algn="l" defTabSz="914379"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a:ea typeface="+mn-ea"/>
                <a:cs typeface="+mn-cs"/>
              </a:rPr>
              <a:t>You can train this best model on the full training set (including the validation set), for the last time, and this gives you the final model,</a:t>
            </a:r>
          </a:p>
          <a:p>
            <a:pPr marL="0" marR="0" lvl="0" indent="0" algn="l" defTabSz="914379"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a:ea typeface="+mn-ea"/>
                <a:cs typeface="+mn-cs"/>
              </a:rPr>
              <a:t> that you can test on the test set to get a final good </a:t>
            </a:r>
            <a:r>
              <a:rPr lang="en-US" sz="1200" b="1" kern="1200" dirty="0">
                <a:solidFill>
                  <a:schemeClr val="tx1"/>
                </a:solidFill>
                <a:effectLst/>
                <a:latin typeface="Amazon Ember"/>
                <a:ea typeface="+mn-ea"/>
                <a:cs typeface="+mn-cs"/>
              </a:rPr>
              <a:t>estimate of the generalization error</a:t>
            </a:r>
            <a:r>
              <a:rPr lang="en-US" sz="1200" kern="1200" dirty="0">
                <a:solidFill>
                  <a:schemeClr val="tx1"/>
                </a:solidFill>
                <a:effectLst/>
                <a:latin typeface="Amazon Ember"/>
                <a:ea typeface="+mn-ea"/>
                <a:cs typeface="+mn-cs"/>
              </a:rPr>
              <a:t>.</a:t>
            </a:r>
          </a:p>
          <a:p>
            <a:pPr marL="0" indent="0">
              <a:buFont typeface="Arial" panose="020B0604020202020204" pitchFamily="34" charset="0"/>
              <a:buNone/>
            </a:pPr>
            <a:endParaRPr lang="en-US" sz="1200" b="0" i="0" dirty="0">
              <a:sym typeface="Wingdings" pitchFamily="2" charset="2"/>
            </a:endParaRPr>
          </a:p>
          <a:p>
            <a:endParaRPr lang="en-US" sz="1200" dirty="0">
              <a:sym typeface="Wingdings" pitchFamily="2" charset="2"/>
            </a:endParaRPr>
          </a:p>
        </p:txBody>
      </p:sp>
      <p:sp>
        <p:nvSpPr>
          <p:cNvPr id="4" name="Slide Number Placeholder 3"/>
          <p:cNvSpPr>
            <a:spLocks noGrp="1"/>
          </p:cNvSpPr>
          <p:nvPr>
            <p:ph type="sldNum" sz="quarter" idx="5"/>
          </p:nvPr>
        </p:nvSpPr>
        <p:spPr/>
        <p:txBody>
          <a:bodyPr/>
          <a:lstStyle/>
          <a:p>
            <a:fld id="{DE9AAF13-0D66-9247-8B59-91BBBED844F7}" type="slidenum">
              <a:rPr lang="en-US" smtClean="0"/>
              <a:t>30</a:t>
            </a:fld>
            <a:endParaRPr lang="en-US"/>
          </a:p>
        </p:txBody>
      </p:sp>
    </p:spTree>
    <p:extLst>
      <p:ext uri="{BB962C8B-B14F-4D97-AF65-F5344CB8AC3E}">
        <p14:creationId xmlns:p14="http://schemas.microsoft.com/office/powerpoint/2010/main" val="1509184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Now that you know what these datasets do, you might be looking for recommendations on how to split your dataset into Train, Validation and Test sets…</a:t>
            </a:r>
          </a:p>
          <a:p>
            <a:pPr marL="0" indent="0">
              <a:buFont typeface="Arial" panose="020B0604020202020204" pitchFamily="34" charset="0"/>
              <a:buNone/>
            </a:pPr>
            <a:endParaRPr lang="en-US" sz="1200" dirty="0"/>
          </a:p>
          <a:p>
            <a:r>
              <a:rPr lang="en-US" sz="1200" b="0" i="0" kern="1200" dirty="0">
                <a:solidFill>
                  <a:schemeClr val="tx1"/>
                </a:solidFill>
                <a:effectLst/>
                <a:latin typeface="+mn-lt"/>
                <a:ea typeface="+mn-ea"/>
                <a:cs typeface="+mn-cs"/>
              </a:rPr>
              <a:t>You can simply slice your dataset, or use library </a:t>
            </a:r>
            <a:r>
              <a:rPr lang="en-US" sz="1200" b="0" i="0" kern="1200" dirty="0" err="1">
                <a:solidFill>
                  <a:schemeClr val="tx1"/>
                </a:solidFill>
                <a:effectLst/>
                <a:latin typeface="+mn-lt"/>
                <a:ea typeface="+mn-ea"/>
                <a:cs typeface="+mn-cs"/>
              </a:rPr>
              <a:t>fcts</a:t>
            </a:r>
            <a:r>
              <a:rPr lang="en-US" sz="1200" b="0" i="0" kern="1200" dirty="0">
                <a:solidFill>
                  <a:schemeClr val="tx1"/>
                </a:solidFill>
                <a:effectLst/>
                <a:latin typeface="+mn-lt"/>
                <a:ea typeface="+mn-ea"/>
                <a:cs typeface="+mn-cs"/>
              </a:rPr>
              <a:t> to split, like the </a:t>
            </a:r>
            <a:r>
              <a:rPr lang="en-US" sz="1200" b="0" i="0" kern="1200" dirty="0" err="1">
                <a:solidFill>
                  <a:schemeClr val="tx1"/>
                </a:solidFill>
                <a:effectLst/>
                <a:latin typeface="+mn-lt"/>
                <a:ea typeface="+mn-ea"/>
                <a:cs typeface="+mn-cs"/>
              </a:rPr>
              <a:t>train_test_split</a:t>
            </a:r>
            <a:r>
              <a:rPr lang="en-US" sz="1200" b="0" i="0" kern="1200" dirty="0">
                <a:solidFill>
                  <a:schemeClr val="tx1"/>
                </a:solidFill>
                <a:effectLst/>
                <a:latin typeface="+mn-lt"/>
                <a:ea typeface="+mn-ea"/>
                <a:cs typeface="+mn-cs"/>
              </a:rPr>
              <a:t> from sklearn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It’s also good practice to shuffle the dataset before splitting to avoid bias in the resulting sets.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for how much of the original dataset should be kept for training and test,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mainly depends on the total number of samples in your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Like many other things in machine learning, </a:t>
            </a:r>
          </a:p>
          <a:p>
            <a:r>
              <a:rPr lang="en-US" sz="1200" b="0" i="0" kern="1200" dirty="0">
                <a:solidFill>
                  <a:schemeClr val="tx1"/>
                </a:solidFill>
                <a:effectLst/>
                <a:latin typeface="+mn-lt"/>
                <a:ea typeface="+mn-ea"/>
                <a:cs typeface="+mn-cs"/>
              </a:rPr>
              <a:t>the train-test-validation split ratio is quite specific to your case / dataset / algorithm of choice.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Does your choice of </a:t>
            </a:r>
            <a:r>
              <a:rPr lang="en-US" sz="1200" b="0" i="0" kern="1200" dirty="0" err="1">
                <a:solidFill>
                  <a:schemeClr val="tx1"/>
                </a:solidFill>
                <a:effectLst/>
                <a:latin typeface="+mn-lt"/>
                <a:ea typeface="+mn-ea"/>
                <a:cs typeface="+mn-cs"/>
              </a:rPr>
              <a:t>alg</a:t>
            </a:r>
            <a:r>
              <a:rPr lang="en-US" sz="1200" b="0" i="0" kern="1200" dirty="0">
                <a:solidFill>
                  <a:schemeClr val="tx1"/>
                </a:solidFill>
                <a:effectLst/>
                <a:latin typeface="+mn-lt"/>
                <a:ea typeface="+mn-ea"/>
                <a:cs typeface="+mn-cs"/>
              </a:rPr>
              <a:t> need more training data to learn? </a:t>
            </a:r>
          </a:p>
          <a:p>
            <a:r>
              <a:rPr lang="en-US" sz="1200" b="0" i="0" kern="1200" dirty="0">
                <a:solidFill>
                  <a:schemeClr val="tx1"/>
                </a:solidFill>
                <a:effectLst/>
                <a:latin typeface="+mn-lt"/>
                <a:ea typeface="+mn-ea"/>
                <a:cs typeface="+mn-cs"/>
              </a:rPr>
              <a:t>Does your choice of </a:t>
            </a:r>
            <a:r>
              <a:rPr lang="en-US" sz="1200" b="0" i="0" kern="1200" dirty="0" err="1">
                <a:solidFill>
                  <a:schemeClr val="tx1"/>
                </a:solidFill>
                <a:effectLst/>
                <a:latin typeface="+mn-lt"/>
                <a:ea typeface="+mn-ea"/>
                <a:cs typeface="+mn-cs"/>
              </a:rPr>
              <a:t>alg</a:t>
            </a:r>
            <a:r>
              <a:rPr lang="en-US" sz="1200" b="0" i="0" kern="1200" dirty="0">
                <a:solidFill>
                  <a:schemeClr val="tx1"/>
                </a:solidFill>
                <a:effectLst/>
                <a:latin typeface="+mn-lt"/>
                <a:ea typeface="+mn-ea"/>
                <a:cs typeface="+mn-cs"/>
              </a:rPr>
              <a:t> have many hyperparameters to tweak/tune?</a:t>
            </a:r>
          </a:p>
          <a:p>
            <a:r>
              <a:rPr lang="en-US" sz="1200" b="0" i="0" kern="1200" dirty="0">
                <a:solidFill>
                  <a:schemeClr val="tx1"/>
                </a:solidFill>
                <a:effectLst/>
                <a:latin typeface="+mn-lt"/>
                <a:ea typeface="+mn-ea"/>
                <a:cs typeface="+mn-cs"/>
              </a:rPr>
              <a:t>Do you have a lot of data to begin with?</a:t>
            </a:r>
            <a:endParaRPr lang="en-US" sz="1200" dirty="0">
              <a:sym typeface="Wingdings" pitchFamily="2" charset="2"/>
            </a:endParaRPr>
          </a:p>
          <a:p>
            <a:r>
              <a:rPr lang="en-US" sz="1200" dirty="0">
                <a:sym typeface="Wingdings" pitchFamily="2" charset="2"/>
              </a:rPr>
              <a:t>Experimenting with different split ratios </a:t>
            </a:r>
            <a:r>
              <a:rPr lang="en-US" sz="1200" b="1" dirty="0">
                <a:sym typeface="Wingdings" pitchFamily="2" charset="2"/>
              </a:rPr>
              <a:t>is the answer</a:t>
            </a:r>
            <a:r>
              <a:rPr lang="en-US" sz="1200" dirty="0">
                <a:sym typeface="Wingdings" pitchFamily="2" charset="2"/>
              </a:rPr>
              <a:t>, after a while you might get a sense what works best for your particular case.</a:t>
            </a:r>
          </a:p>
          <a:p>
            <a:endParaRPr lang="en-US" sz="1200" dirty="0">
              <a:sym typeface="Wingdings" pitchFamily="2" charset="2"/>
            </a:endParaRPr>
          </a:p>
          <a:p>
            <a:r>
              <a:rPr lang="en-US" sz="1200" dirty="0">
                <a:sym typeface="Wingdings" pitchFamily="2" charset="2"/>
              </a:rPr>
              <a:t>When we don’t have sufficient data to train/validate your model, </a:t>
            </a:r>
          </a:p>
          <a:p>
            <a:r>
              <a:rPr lang="en-US" sz="1200" dirty="0">
                <a:sym typeface="Wingdings" pitchFamily="2" charset="2"/>
              </a:rPr>
              <a:t>there is another method in town that can help with that …</a:t>
            </a:r>
          </a:p>
        </p:txBody>
      </p:sp>
      <p:sp>
        <p:nvSpPr>
          <p:cNvPr id="4" name="Slide Number Placeholder 3"/>
          <p:cNvSpPr>
            <a:spLocks noGrp="1"/>
          </p:cNvSpPr>
          <p:nvPr>
            <p:ph type="sldNum" sz="quarter" idx="5"/>
          </p:nvPr>
        </p:nvSpPr>
        <p:spPr/>
        <p:txBody>
          <a:bodyPr/>
          <a:lstStyle/>
          <a:p>
            <a:fld id="{DE9AAF13-0D66-9247-8B59-91BBBED844F7}" type="slidenum">
              <a:rPr lang="en-US" smtClean="0"/>
              <a:t>31</a:t>
            </a:fld>
            <a:endParaRPr lang="en-US"/>
          </a:p>
        </p:txBody>
      </p:sp>
    </p:spTree>
    <p:extLst>
      <p:ext uri="{BB962C8B-B14F-4D97-AF65-F5344CB8AC3E}">
        <p14:creationId xmlns:p14="http://schemas.microsoft.com/office/powerpoint/2010/main" val="1284844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0" dirty="0"/>
              <a:t>K-fold CV is </a:t>
            </a:r>
            <a:r>
              <a:rPr lang="en-US" sz="1200" i="0" kern="1200" dirty="0">
                <a:solidFill>
                  <a:schemeClr val="tx1"/>
                </a:solidFill>
                <a:effectLst/>
                <a:latin typeface="Amazon Ember"/>
                <a:ea typeface="+mn-ea"/>
                <a:cs typeface="+mn-cs"/>
              </a:rPr>
              <a:t>a popular</a:t>
            </a:r>
            <a:r>
              <a:rPr lang="en-US" sz="1200" i="0" dirty="0"/>
              <a:t> validation technique to magically </a:t>
            </a:r>
          </a:p>
          <a:p>
            <a:pPr marL="0" indent="0">
              <a:buFont typeface="Arial" panose="020B0604020202020204" pitchFamily="34" charset="0"/>
              <a:buNone/>
            </a:pPr>
            <a:r>
              <a:rPr lang="en-US" sz="1200" i="0" dirty="0"/>
              <a:t>give you the opportunity to train and validate your choice of model multiple times, say K times, </a:t>
            </a:r>
          </a:p>
          <a:p>
            <a:pPr marL="0" indent="0">
              <a:buFont typeface="Arial" panose="020B0604020202020204" pitchFamily="34" charset="0"/>
              <a:buNone/>
            </a:pPr>
            <a:r>
              <a:rPr lang="en-US" sz="1200" i="0" dirty="0"/>
              <a:t>using the </a:t>
            </a:r>
            <a:r>
              <a:rPr lang="en-US" sz="1200" b="1" i="0" dirty="0"/>
              <a:t>same </a:t>
            </a:r>
            <a:r>
              <a:rPr lang="en-US" sz="1200" i="0" dirty="0"/>
              <a:t>dataset basically…</a:t>
            </a:r>
          </a:p>
          <a:p>
            <a:pPr marL="0" indent="0">
              <a:buFont typeface="Arial" panose="020B0604020202020204" pitchFamily="34" charset="0"/>
              <a:buNone/>
            </a:pPr>
            <a:endParaRPr lang="en-US" sz="1200" i="0" dirty="0"/>
          </a:p>
          <a:p>
            <a:pPr marL="0" indent="0">
              <a:buFont typeface="Arial" panose="020B0604020202020204" pitchFamily="34" charset="0"/>
              <a:buNone/>
            </a:pPr>
            <a:r>
              <a:rPr lang="en-US" sz="1200" i="0" dirty="0"/>
              <a:t>Here explained for K = 5</a:t>
            </a:r>
          </a:p>
          <a:p>
            <a:pPr marL="342900" indent="-342900">
              <a:buFont typeface="Arial" panose="020B0604020202020204" pitchFamily="34" charset="0"/>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We split the training dataset into 5 independent folds.</a:t>
            </a:r>
          </a:p>
          <a:p>
            <a:pPr marL="342900" indent="-342900">
              <a:buFont typeface="Arial" panose="020B0604020202020204" pitchFamily="34" charset="0"/>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And repeat the following 5 times:</a:t>
            </a:r>
          </a:p>
          <a:p>
            <a:pPr marL="1140319" lvl="2" indent="-342900">
              <a:buFont typeface="Wingdings" pitchFamily="2" charset="2"/>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Set aside 5</a:t>
            </a:r>
            <a:r>
              <a:rPr lang="en-US" sz="2000" baseline="30000" dirty="0">
                <a:latin typeface="Amazon Ember Light" panose="020B0403020204020204" pitchFamily="34" charset="0"/>
                <a:ea typeface="Amazon Ember Light" panose="020B0403020204020204" pitchFamily="34" charset="0"/>
                <a:cs typeface="Amazon Ember Light" panose="020B0403020204020204" pitchFamily="34" charset="0"/>
              </a:rPr>
              <a:t>th</a:t>
            </a: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 fold of the data for </a:t>
            </a:r>
            <a:r>
              <a:rPr lang="en-US" sz="2000" b="1"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validation</a:t>
            </a: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a:t>
            </a:r>
          </a:p>
          <a:p>
            <a:pPr marL="1140319" lvl="2" indent="-342900">
              <a:buFont typeface="Wingdings" pitchFamily="2" charset="2"/>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Train the model on the other folds, the </a:t>
            </a:r>
            <a:r>
              <a:rPr lang="en-US" sz="20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r>
              <a:rPr lang="en-US" sz="2000" b="1" dirty="0">
                <a:latin typeface="Amazon Ember Light" panose="020B0403020204020204" pitchFamily="34" charset="0"/>
                <a:ea typeface="Amazon Ember Light" panose="020B0403020204020204" pitchFamily="34" charset="0"/>
                <a:cs typeface="Amazon Ember Light" panose="020B0403020204020204" pitchFamily="34" charset="0"/>
              </a:rPr>
              <a:t>.</a:t>
            </a:r>
          </a:p>
          <a:p>
            <a:pPr marL="1140319" lvl="2" indent="-342900">
              <a:buFont typeface="Wingdings" pitchFamily="2" charset="2"/>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Test the model on the </a:t>
            </a:r>
            <a:r>
              <a:rPr lang="en-US" sz="2000" b="1"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validation set</a:t>
            </a:r>
            <a:r>
              <a:rPr lang="en-US" sz="2000" b="1" dirty="0">
                <a:latin typeface="Amazon Ember Light" panose="020B0403020204020204" pitchFamily="34" charset="0"/>
                <a:ea typeface="Amazon Ember Light" panose="020B0403020204020204" pitchFamily="34" charset="0"/>
                <a:cs typeface="Amazon Ember Light" panose="020B0403020204020204" pitchFamily="34" charset="0"/>
              </a:rPr>
              <a:t>.</a:t>
            </a:r>
          </a:p>
          <a:p>
            <a:pPr marL="342900" indent="-342900">
              <a:buFont typeface="Arial" panose="020B0604020202020204" pitchFamily="34" charset="0"/>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Finally, average or combine the five model performance metrics.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Because K-fold CV is a popular technique to assist with model learning and model tuning</a:t>
            </a:r>
          </a:p>
          <a:p>
            <a:pPr marL="0" indent="0">
              <a:buFont typeface="Arial" panose="020B0604020202020204" pitchFamily="34" charset="0"/>
              <a:buNone/>
            </a:pPr>
            <a:r>
              <a:rPr lang="en-US" sz="1200" i="0" dirty="0"/>
              <a:t>many Machine Learning library functions do this by default!</a:t>
            </a:r>
          </a:p>
          <a:p>
            <a:pPr marL="0" indent="0">
              <a:buFont typeface="Arial" panose="020B0604020202020204" pitchFamily="34" charset="0"/>
              <a:buNone/>
            </a:pPr>
            <a:endParaRPr lang="en-US" sz="1200" i="0" dirty="0"/>
          </a:p>
        </p:txBody>
      </p:sp>
      <p:sp>
        <p:nvSpPr>
          <p:cNvPr id="4" name="Slide Number Placeholder 3"/>
          <p:cNvSpPr>
            <a:spLocks noGrp="1"/>
          </p:cNvSpPr>
          <p:nvPr>
            <p:ph type="sldNum" sz="quarter" idx="5"/>
          </p:nvPr>
        </p:nvSpPr>
        <p:spPr/>
        <p:txBody>
          <a:bodyPr/>
          <a:lstStyle/>
          <a:p>
            <a:fld id="{DE9AAF13-0D66-9247-8B59-91BBBED844F7}" type="slidenum">
              <a:rPr lang="en-US" smtClean="0"/>
              <a:t>32</a:t>
            </a:fld>
            <a:endParaRPr lang="en-US"/>
          </a:p>
        </p:txBody>
      </p:sp>
    </p:spTree>
    <p:extLst>
      <p:ext uri="{BB962C8B-B14F-4D97-AF65-F5344CB8AC3E}">
        <p14:creationId xmlns:p14="http://schemas.microsoft.com/office/powerpoint/2010/main" val="4219925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built a model, we picked a business metric to judge performance of model on the training/validation/test datasets…</a:t>
            </a:r>
          </a:p>
          <a:p>
            <a:r>
              <a:rPr lang="en-US" dirty="0"/>
              <a:t>What can we learn from examining these metric/scores?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one, low scores on training, say high regression errors or negative/close to 0 R2, or classification metrics close to 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these, are red flags, telling us that the model didn’t really learn much,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NOT FIT to do the task is training it for! So It’s UNDERFITTING!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model did not capture the important patters in the training dataset,</a:t>
            </a:r>
          </a:p>
          <a:p>
            <a:endParaRPr lang="en-US" dirty="0"/>
          </a:p>
          <a:p>
            <a:r>
              <a:rPr lang="en-US" dirty="0"/>
              <a:t>An underfitting model did not perform well on the training, </a:t>
            </a:r>
          </a:p>
          <a:p>
            <a:r>
              <a:rPr lang="en-US" dirty="0"/>
              <a:t>and is not expected to </a:t>
            </a:r>
            <a:r>
              <a:rPr lang="en-US" sz="1200" b="1" kern="1200" dirty="0">
                <a:solidFill>
                  <a:schemeClr val="tx1"/>
                </a:solidFill>
                <a:effectLst/>
                <a:latin typeface="+mn-lt"/>
                <a:ea typeface="+mn-ea"/>
                <a:cs typeface="+mn-cs"/>
              </a:rPr>
              <a:t>generalize</a:t>
            </a:r>
            <a:r>
              <a:rPr lang="en-US" sz="1200" b="0" kern="1200" dirty="0">
                <a:solidFill>
                  <a:schemeClr val="tx1"/>
                </a:solidFill>
                <a:effectLst/>
                <a:latin typeface="+mn-lt"/>
                <a:ea typeface="+mn-ea"/>
                <a:cs typeface="+mn-cs"/>
              </a:rPr>
              <a:t> to new data.</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Tweaking model hyperparameters’ could help address overfitting,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Going back to the data processing/feature engineering as discussed over the ML Lifecycle slide is also an option.</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Sometimes switching to another ML </a:t>
            </a:r>
            <a:r>
              <a:rPr lang="en-US" sz="1200" b="0" kern="1200" dirty="0" err="1">
                <a:solidFill>
                  <a:schemeClr val="tx1"/>
                </a:solidFill>
                <a:effectLst/>
                <a:latin typeface="+mn-lt"/>
                <a:ea typeface="+mn-ea"/>
                <a:cs typeface="+mn-cs"/>
              </a:rPr>
              <a:t>alg</a:t>
            </a:r>
            <a:r>
              <a:rPr lang="en-US" sz="1200" b="0" kern="1200" dirty="0">
                <a:solidFill>
                  <a:schemeClr val="tx1"/>
                </a:solidFill>
                <a:effectLst/>
                <a:latin typeface="+mn-lt"/>
                <a:ea typeface="+mn-ea"/>
                <a:cs typeface="+mn-cs"/>
              </a:rPr>
              <a:t> altogether is a better solution!</a:t>
            </a:r>
          </a:p>
          <a:p>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33</a:t>
            </a:fld>
            <a:endParaRPr lang="en-US"/>
          </a:p>
        </p:txBody>
      </p:sp>
    </p:spTree>
    <p:extLst>
      <p:ext uri="{BB962C8B-B14F-4D97-AF65-F5344CB8AC3E}">
        <p14:creationId xmlns:p14="http://schemas.microsoft.com/office/powerpoint/2010/main" val="3598512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other extreme, and more common in ML</a:t>
            </a:r>
          </a:p>
          <a:p>
            <a:r>
              <a:rPr lang="en-US" dirty="0"/>
              <a:t>is however, when the model works wonders on the training dataset, but fares poorly on the </a:t>
            </a:r>
            <a:r>
              <a:rPr lang="en-US" dirty="0" err="1"/>
              <a:t>val</a:t>
            </a:r>
            <a:r>
              <a:rPr lang="en-US" dirty="0"/>
              <a:t>/test!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can this be?</a:t>
            </a:r>
          </a:p>
          <a:p>
            <a:r>
              <a:rPr lang="en-US" sz="1200" b="0" i="0" kern="1200" dirty="0">
                <a:solidFill>
                  <a:schemeClr val="tx1"/>
                </a:solidFill>
                <a:effectLst/>
                <a:latin typeface="+mn-lt"/>
                <a:ea typeface="+mn-ea"/>
                <a:cs typeface="+mn-cs"/>
              </a:rPr>
              <a:t>The model learns everything is to be learned in the training data, (overdoing it!)</a:t>
            </a:r>
          </a:p>
          <a:p>
            <a:r>
              <a:rPr lang="en-US" sz="1200" b="0" i="0" kern="1200" dirty="0">
                <a:solidFill>
                  <a:schemeClr val="tx1"/>
                </a:solidFill>
                <a:effectLst/>
                <a:latin typeface="+mn-lt"/>
                <a:ea typeface="+mn-ea"/>
                <a:cs typeface="+mn-cs"/>
              </a:rPr>
              <a:t>Including every detail and noise in the training data</a:t>
            </a:r>
          </a:p>
          <a:p>
            <a:r>
              <a:rPr lang="en-US" sz="1200" b="1" i="0" kern="1200" dirty="0">
                <a:solidFill>
                  <a:schemeClr val="tx1"/>
                </a:solidFill>
                <a:effectLst/>
                <a:latin typeface="+mn-lt"/>
                <a:ea typeface="+mn-ea"/>
                <a:cs typeface="+mn-cs"/>
              </a:rPr>
              <a:t>to the extent that it might negatively impact the performance of the model on future data</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those details and noise that the model picked from the training data as rules</a:t>
            </a:r>
          </a:p>
          <a:p>
            <a:r>
              <a:rPr lang="en-US" sz="1200" b="1" i="0" kern="1200" dirty="0">
                <a:solidFill>
                  <a:schemeClr val="tx1"/>
                </a:solidFill>
                <a:effectLst/>
                <a:latin typeface="+mn-lt"/>
                <a:ea typeface="+mn-ea"/>
                <a:cs typeface="+mn-cs"/>
              </a:rPr>
              <a:t>might not apply to new data</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are not THE generalizable patterns our model was hunting for</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and therefore negatively impact model </a:t>
            </a:r>
            <a:r>
              <a:rPr lang="en-US" sz="1200" b="1" i="0" kern="1200" dirty="0">
                <a:solidFill>
                  <a:schemeClr val="tx1"/>
                </a:solidFill>
                <a:effectLst/>
                <a:latin typeface="+mn-lt"/>
                <a:ea typeface="+mn-ea"/>
                <a:cs typeface="+mn-cs"/>
              </a:rPr>
              <a:t>ability to generalize</a:t>
            </a:r>
            <a:r>
              <a:rPr lang="en-US" sz="1200" b="0" i="0" kern="1200" dirty="0">
                <a:solidFill>
                  <a:schemeClr val="tx1"/>
                </a:solidFill>
                <a:effectLst/>
                <a:latin typeface="+mn-lt"/>
                <a:ea typeface="+mn-ea"/>
                <a:cs typeface="+mn-cs"/>
              </a:rPr>
              <a:t>.</a:t>
            </a:r>
            <a:endParaRPr lang="en-US" sz="1200" kern="1200" dirty="0">
              <a:solidFill>
                <a:schemeClr val="tx1"/>
              </a:solidFill>
              <a:effectLst/>
              <a:latin typeface="Amazon Ember Light" panose="020B0403020204020204" pitchFamily="34" charset="0"/>
              <a:ea typeface="+mn-ea"/>
              <a:cs typeface="+mn-cs"/>
            </a:endParaRPr>
          </a:p>
          <a:p>
            <a:endParaRPr lang="en-US" sz="1200" kern="1200" dirty="0">
              <a:solidFill>
                <a:schemeClr val="tx1"/>
              </a:solidFill>
              <a:effectLst/>
              <a:latin typeface="Amazon Ember Light" panose="020B0403020204020204" pitchFamily="34" charset="0"/>
              <a:ea typeface="+mn-ea"/>
              <a:cs typeface="+mn-cs"/>
            </a:endParaRPr>
          </a:p>
          <a:p>
            <a:r>
              <a:rPr lang="en-US" sz="1200" kern="1200" dirty="0">
                <a:solidFill>
                  <a:schemeClr val="tx1"/>
                </a:solidFill>
                <a:effectLst/>
                <a:latin typeface="Amazon Ember Light" panose="020B0403020204020204" pitchFamily="34" charset="0"/>
                <a:ea typeface="+mn-ea"/>
                <a:cs typeface="+mn-cs"/>
              </a:rPr>
              <a:t>This touches upon the trickiest/most common problem/obstacle in ML: OVERFITIING</a:t>
            </a:r>
          </a:p>
          <a:p>
            <a:endParaRPr lang="en-US" sz="1200" kern="1200" dirty="0">
              <a:solidFill>
                <a:schemeClr val="tx1"/>
              </a:solidFill>
              <a:effectLst/>
              <a:latin typeface="Amazon Ember Light" panose="020B0403020204020204" pitchFamily="34" charset="0"/>
              <a:ea typeface="+mn-ea"/>
              <a:cs typeface="+mn-cs"/>
            </a:endParaRPr>
          </a:p>
          <a:p>
            <a:r>
              <a:rPr lang="en-US" sz="1200" kern="1200" dirty="0">
                <a:solidFill>
                  <a:schemeClr val="tx1"/>
                </a:solidFill>
                <a:effectLst/>
                <a:latin typeface="Amazon Ember Light" panose="020B0403020204020204" pitchFamily="34" charset="0"/>
                <a:ea typeface="+mn-ea"/>
                <a:cs typeface="+mn-cs"/>
              </a:rPr>
              <a:t>Several techniques are available to lessen the chance of, or amount of, overfitting </a:t>
            </a:r>
          </a:p>
          <a:p>
            <a:r>
              <a:rPr lang="en-US" sz="1200" kern="1200" dirty="0">
                <a:solidFill>
                  <a:schemeClr val="tx1"/>
                </a:solidFill>
                <a:effectLst/>
                <a:latin typeface="Amazon Ember Light" panose="020B0403020204020204" pitchFamily="34" charset="0"/>
                <a:ea typeface="+mn-ea"/>
                <a:cs typeface="+mn-cs"/>
              </a:rPr>
              <a:t>(reducing the so called generalization gap observed between performance scores on training and validation)</a:t>
            </a:r>
          </a:p>
          <a:p>
            <a:endParaRPr lang="en-US" sz="1200" kern="1200" dirty="0">
              <a:solidFill>
                <a:schemeClr val="tx1"/>
              </a:solidFill>
              <a:effectLst/>
              <a:latin typeface="Amazon Ember Light" panose="020B0403020204020204" pitchFamily="34" charset="0"/>
              <a:ea typeface="+mn-ea"/>
              <a:cs typeface="+mn-cs"/>
            </a:endParaRPr>
          </a:p>
          <a:p>
            <a:pPr marL="171450" indent="-171450">
              <a:buFontTx/>
              <a:buChar char="-"/>
            </a:pPr>
            <a:r>
              <a:rPr lang="en-US" sz="1200" kern="1200" dirty="0">
                <a:solidFill>
                  <a:schemeClr val="tx1"/>
                </a:solidFill>
                <a:effectLst/>
                <a:latin typeface="Amazon Ember Light" panose="020B0403020204020204" pitchFamily="34" charset="0"/>
                <a:ea typeface="+mn-ea"/>
                <a:cs typeface="+mn-cs"/>
              </a:rPr>
              <a:t>the least we can do it make sure we train and validate our models performance on different datasets!</a:t>
            </a:r>
          </a:p>
          <a:p>
            <a:pPr marL="171450" indent="-171450">
              <a:buFontTx/>
              <a:buChar char="-"/>
            </a:pPr>
            <a:endParaRPr lang="en-US" sz="1200" kern="1200" dirty="0">
              <a:solidFill>
                <a:schemeClr val="tx1"/>
              </a:solidFill>
              <a:effectLst/>
              <a:latin typeface="Amazon Ember Light" panose="020B0403020204020204" pitchFamily="34" charset="0"/>
              <a:ea typeface="+mn-ea"/>
              <a:cs typeface="+mn-cs"/>
            </a:endParaRPr>
          </a:p>
        </p:txBody>
      </p:sp>
      <p:sp>
        <p:nvSpPr>
          <p:cNvPr id="4" name="Slide Number Placeholder 3"/>
          <p:cNvSpPr>
            <a:spLocks noGrp="1"/>
          </p:cNvSpPr>
          <p:nvPr>
            <p:ph type="sldNum" sz="quarter" idx="5"/>
          </p:nvPr>
        </p:nvSpPr>
        <p:spPr/>
        <p:txBody>
          <a:bodyPr/>
          <a:lstStyle/>
          <a:p>
            <a:fld id="{DE9AAF13-0D66-9247-8B59-91BBBED844F7}" type="slidenum">
              <a:rPr lang="en-US" smtClean="0"/>
              <a:t>34</a:t>
            </a:fld>
            <a:endParaRPr lang="en-US"/>
          </a:p>
        </p:txBody>
      </p:sp>
    </p:spTree>
    <p:extLst>
      <p:ext uri="{BB962C8B-B14F-4D97-AF65-F5344CB8AC3E}">
        <p14:creationId xmlns:p14="http://schemas.microsoft.com/office/powerpoint/2010/main" val="3002046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Ideally, we want to build ML models somewhere in between these two extremes: U and O. </a:t>
            </a:r>
          </a:p>
          <a:p>
            <a:pPr fontAlgn="base"/>
            <a:r>
              <a:rPr lang="en-US" sz="1200" b="0" kern="1200" dirty="0">
                <a:solidFill>
                  <a:schemeClr val="tx1"/>
                </a:solidFill>
                <a:effectLst/>
                <a:latin typeface="+mn-lt"/>
                <a:ea typeface="+mn-ea"/>
                <a:cs typeface="+mn-cs"/>
              </a:rPr>
              <a:t>This ideal state is what a good/appropriate fit would be, </a:t>
            </a:r>
          </a:p>
          <a:p>
            <a:pPr fontAlgn="base"/>
            <a:endParaRPr lang="en-US" sz="1200" b="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  With the understanding that we will have to compromise on models’ performance on the training set, </a:t>
            </a:r>
          </a:p>
          <a:p>
            <a:pPr fontAlgn="base"/>
            <a:r>
              <a:rPr lang="en-US" sz="1200" b="0" kern="1200" dirty="0">
                <a:solidFill>
                  <a:schemeClr val="tx1"/>
                </a:solidFill>
                <a:effectLst/>
                <a:latin typeface="+mn-lt"/>
                <a:ea typeface="+mn-ea"/>
                <a:cs typeface="+mn-cs"/>
              </a:rPr>
              <a:t>paying less attention to the noise in the dataset </a:t>
            </a:r>
          </a:p>
          <a:p>
            <a:pPr fontAlgn="base"/>
            <a:r>
              <a:rPr lang="en-US" sz="1200" b="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concentrate more on the patterns that can be generalized</a:t>
            </a:r>
            <a:r>
              <a:rPr lang="en-US" sz="1200" b="0" kern="1200" dirty="0">
                <a:solidFill>
                  <a:schemeClr val="tx1"/>
                </a:solidFill>
                <a:effectLst/>
                <a:latin typeface="+mn-lt"/>
                <a:ea typeface="+mn-ea"/>
                <a:cs typeface="+mn-cs"/>
              </a:rPr>
              <a:t>, </a:t>
            </a:r>
          </a:p>
          <a:p>
            <a:pPr fontAlgn="base"/>
            <a:r>
              <a:rPr lang="en-US" sz="1200" b="0" kern="1200" dirty="0">
                <a:solidFill>
                  <a:schemeClr val="tx1"/>
                </a:solidFill>
                <a:effectLst/>
                <a:latin typeface="+mn-lt"/>
                <a:ea typeface="+mn-ea"/>
                <a:cs typeface="+mn-cs"/>
              </a:rPr>
              <a:t>that is, can apply with success to future unseen data samples.</a:t>
            </a:r>
          </a:p>
          <a:p>
            <a:pPr fontAlgn="base"/>
            <a:endParaRPr lang="en-US" sz="1200" b="0" kern="1200" dirty="0">
              <a:solidFill>
                <a:schemeClr val="tx1"/>
              </a:solidFill>
              <a:effectLst/>
              <a:latin typeface="+mn-lt"/>
              <a:ea typeface="+mn-ea"/>
              <a:cs typeface="+mn-cs"/>
            </a:endParaRPr>
          </a:p>
          <a:p>
            <a:pPr marL="0" indent="0" fontAlgn="base">
              <a:buFontTx/>
              <a:buNone/>
            </a:pPr>
            <a:r>
              <a:rPr lang="en-US" sz="1200" b="0" kern="1200" dirty="0">
                <a:solidFill>
                  <a:schemeClr val="tx1"/>
                </a:solidFill>
                <a:effectLst/>
                <a:latin typeface="+mn-lt"/>
                <a:ea typeface="+mn-ea"/>
                <a:cs typeface="+mn-cs"/>
              </a:rPr>
              <a:t>This is where the </a:t>
            </a:r>
            <a:r>
              <a:rPr lang="en-US" sz="1200" b="1" kern="1200" dirty="0">
                <a:solidFill>
                  <a:schemeClr val="tx1"/>
                </a:solidFill>
                <a:effectLst/>
                <a:latin typeface="+mn-lt"/>
                <a:ea typeface="+mn-ea"/>
                <a:cs typeface="+mn-cs"/>
              </a:rPr>
              <a:t>validation set/CV comes in handy</a:t>
            </a:r>
            <a:r>
              <a:rPr lang="en-US" sz="1200" b="0" kern="1200" dirty="0">
                <a:solidFill>
                  <a:schemeClr val="tx1"/>
                </a:solidFill>
                <a:effectLst/>
                <a:latin typeface="+mn-lt"/>
                <a:ea typeface="+mn-ea"/>
                <a:cs typeface="+mn-cs"/>
              </a:rPr>
              <a:t>, </a:t>
            </a:r>
          </a:p>
          <a:p>
            <a:pPr marL="171450" indent="-171450" fontAlgn="base">
              <a:buFontTx/>
              <a:buChar char="-"/>
            </a:pPr>
            <a:r>
              <a:rPr lang="en-US" sz="1200" b="0" kern="1200" dirty="0">
                <a:solidFill>
                  <a:schemeClr val="tx1"/>
                </a:solidFill>
                <a:effectLst/>
                <a:latin typeface="+mn-lt"/>
                <a:ea typeface="+mn-ea"/>
                <a:cs typeface="+mn-cs"/>
              </a:rPr>
              <a:t>building models on the training set and validating on the validation sets, </a:t>
            </a:r>
          </a:p>
          <a:p>
            <a:pPr marL="171450" indent="-171450" fontAlgn="base">
              <a:buFontTx/>
              <a:buChar char="-"/>
            </a:pPr>
            <a:r>
              <a:rPr lang="en-US" sz="1200" b="0" kern="1200" dirty="0">
                <a:solidFill>
                  <a:schemeClr val="tx1"/>
                </a:solidFill>
                <a:effectLst/>
                <a:latin typeface="+mn-lt"/>
                <a:ea typeface="+mn-ea"/>
                <a:cs typeface="+mn-cs"/>
              </a:rPr>
              <a:t>keeping an eye on the performance metrics on validation in particular</a:t>
            </a:r>
          </a:p>
          <a:p>
            <a:pPr marL="171450" indent="-171450" fontAlgn="base">
              <a:buFontTx/>
              <a:buChar char="-"/>
            </a:pPr>
            <a:r>
              <a:rPr lang="en-US" sz="1200" b="0" kern="1200" dirty="0">
                <a:solidFill>
                  <a:schemeClr val="tx1"/>
                </a:solidFill>
                <a:effectLst/>
                <a:latin typeface="+mn-lt"/>
                <a:ea typeface="+mn-ea"/>
                <a:cs typeface="+mn-cs"/>
              </a:rPr>
              <a:t>aiming for the model that performs good enough on both</a:t>
            </a:r>
          </a:p>
          <a:p>
            <a:pPr marL="171450" indent="-171450" fontAlgn="base">
              <a:buFontTx/>
              <a:buChar char="-"/>
            </a:pPr>
            <a:r>
              <a:rPr lang="en-US" sz="1200" b="0" kern="1200" dirty="0">
                <a:solidFill>
                  <a:schemeClr val="tx1"/>
                </a:solidFill>
                <a:effectLst/>
                <a:latin typeface="+mn-lt"/>
                <a:ea typeface="+mn-ea"/>
                <a:cs typeface="+mn-cs"/>
                <a:sym typeface="Wingdings" pitchFamily="2" charset="2"/>
              </a:rPr>
              <a:t>Capturing the model that gives us the best validation performance.</a:t>
            </a:r>
          </a:p>
          <a:p>
            <a:pPr marL="0" indent="0" fontAlgn="base">
              <a:buFontTx/>
              <a:buNone/>
            </a:pPr>
            <a:endParaRPr lang="en-US" sz="1200" b="0" kern="1200" dirty="0">
              <a:solidFill>
                <a:schemeClr val="tx1"/>
              </a:solidFill>
              <a:effectLst/>
              <a:latin typeface="+mn-lt"/>
              <a:ea typeface="+mn-ea"/>
              <a:cs typeface="+mn-cs"/>
              <a:sym typeface="Wingdings" pitchFamily="2" charset="2"/>
            </a:endParaRPr>
          </a:p>
          <a:p>
            <a:pPr marL="0" indent="0" fontAlgn="base">
              <a:buFontTx/>
              <a:buNone/>
            </a:pPr>
            <a:r>
              <a:rPr lang="en-US" sz="1200" b="0" kern="1200" dirty="0">
                <a:solidFill>
                  <a:schemeClr val="tx1"/>
                </a:solidFill>
                <a:effectLst/>
                <a:latin typeface="+mn-lt"/>
                <a:ea typeface="+mn-ea"/>
                <a:cs typeface="+mn-cs"/>
                <a:sym typeface="Wingdings" pitchFamily="2" charset="2"/>
              </a:rPr>
              <a:t>Apart from </a:t>
            </a:r>
            <a:r>
              <a:rPr lang="en-US" sz="1200" b="0" kern="1200" dirty="0" err="1">
                <a:solidFill>
                  <a:schemeClr val="tx1"/>
                </a:solidFill>
                <a:effectLst/>
                <a:latin typeface="+mn-lt"/>
                <a:ea typeface="+mn-ea"/>
                <a:cs typeface="+mn-cs"/>
                <a:sym typeface="Wingdings" pitchFamily="2" charset="2"/>
              </a:rPr>
              <a:t>CrossValidation</a:t>
            </a:r>
            <a:r>
              <a:rPr lang="en-US" sz="1200" b="0" kern="1200" dirty="0">
                <a:solidFill>
                  <a:schemeClr val="tx1"/>
                </a:solidFill>
                <a:effectLst/>
                <a:latin typeface="+mn-lt"/>
                <a:ea typeface="+mn-ea"/>
                <a:cs typeface="+mn-cs"/>
                <a:sym typeface="Wingdings" pitchFamily="2" charset="2"/>
              </a:rPr>
              <a:t>, many other ML techniques and ML algorithms help find such ‘appropriate fit’ models, like </a:t>
            </a:r>
          </a:p>
          <a:p>
            <a:pPr marL="171450" indent="-171450">
              <a:buFontTx/>
              <a:buChar char="-"/>
            </a:pPr>
            <a:r>
              <a:rPr lang="en-US" sz="1200" b="1" kern="1200" dirty="0">
                <a:solidFill>
                  <a:schemeClr val="tx1"/>
                </a:solidFill>
                <a:effectLst/>
                <a:latin typeface="Amazon Ember Light" panose="020B0403020204020204" pitchFamily="34" charset="0"/>
                <a:ea typeface="+mn-ea"/>
                <a:cs typeface="+mn-cs"/>
              </a:rPr>
              <a:t>Early stopping </a:t>
            </a:r>
            <a:r>
              <a:rPr lang="en-US" sz="1200" kern="1200" dirty="0">
                <a:solidFill>
                  <a:schemeClr val="tx1"/>
                </a:solidFill>
                <a:effectLst/>
                <a:latin typeface="Amazon Ember Light" panose="020B0403020204020204" pitchFamily="34" charset="0"/>
                <a:ea typeface="+mn-ea"/>
                <a:cs typeface="+mn-cs"/>
              </a:rPr>
              <a:t>- </a:t>
            </a:r>
            <a:r>
              <a:rPr lang="en-US" sz="1200" kern="1200" dirty="0">
                <a:solidFill>
                  <a:schemeClr val="tx1"/>
                </a:solidFill>
                <a:effectLst/>
                <a:latin typeface="Amazon Ember"/>
                <a:ea typeface="+mn-ea"/>
                <a:cs typeface="+mn-cs"/>
              </a:rPr>
              <a:t>When you’re </a:t>
            </a:r>
            <a:r>
              <a:rPr lang="en-US" sz="1200" u="none" strike="noStrike" kern="1200" dirty="0">
                <a:solidFill>
                  <a:schemeClr val="tx1"/>
                </a:solidFill>
                <a:effectLst/>
                <a:latin typeface="Amazon Ember"/>
                <a:ea typeface="+mn-ea"/>
                <a:cs typeface="+mn-cs"/>
              </a:rPr>
              <a:t>training an ML model iteratively, </a:t>
            </a:r>
            <a:r>
              <a:rPr lang="en-US" sz="1200" kern="1200" dirty="0">
                <a:solidFill>
                  <a:schemeClr val="tx1"/>
                </a:solidFill>
                <a:effectLst/>
                <a:latin typeface="Amazon Ember"/>
                <a:ea typeface="+mn-ea"/>
                <a:cs typeface="+mn-cs"/>
              </a:rPr>
              <a:t>you can measure how well each iteration of the model performs. Up until a certain number of iterations, new iterations improve the model. After that point, however, the model’s ability to generalize can weaken as it begins to over fit the training data</a:t>
            </a:r>
          </a:p>
          <a:p>
            <a:pPr marL="171450" indent="-171450">
              <a:buFontTx/>
              <a:buChar char="-"/>
            </a:pPr>
            <a:r>
              <a:rPr lang="en-US" sz="1200" b="1" kern="1200" dirty="0">
                <a:solidFill>
                  <a:schemeClr val="tx1"/>
                </a:solidFill>
                <a:effectLst/>
                <a:latin typeface="Amazon Ember"/>
                <a:ea typeface="+mn-ea"/>
                <a:cs typeface="+mn-cs"/>
              </a:rPr>
              <a:t>Regularization</a:t>
            </a:r>
            <a:r>
              <a:rPr lang="en-US" sz="1200" kern="1200" dirty="0">
                <a:solidFill>
                  <a:schemeClr val="tx1"/>
                </a:solidFill>
                <a:effectLst/>
                <a:latin typeface="Amazon Ember"/>
                <a:ea typeface="+mn-ea"/>
                <a:cs typeface="+mn-cs"/>
              </a:rPr>
              <a:t>: Regularization refers to a broad range of techniques for artificially forcing your model to be simpler.</a:t>
            </a:r>
          </a:p>
          <a:p>
            <a:pPr marL="171450" indent="-171450">
              <a:buFontTx/>
              <a:buChar char="-"/>
            </a:pPr>
            <a:r>
              <a:rPr lang="en-US" sz="1200" b="1" kern="1200" dirty="0" err="1">
                <a:solidFill>
                  <a:schemeClr val="tx1"/>
                </a:solidFill>
                <a:effectLst/>
                <a:latin typeface="Amazon Ember"/>
                <a:ea typeface="+mn-ea"/>
                <a:cs typeface="+mn-cs"/>
              </a:rPr>
              <a:t>Ensembling</a:t>
            </a:r>
            <a:r>
              <a:rPr lang="en-US" sz="1200" kern="1200" dirty="0">
                <a:solidFill>
                  <a:schemeClr val="tx1"/>
                </a:solidFill>
                <a:effectLst/>
                <a:latin typeface="Amazon Ember"/>
                <a:ea typeface="+mn-ea"/>
                <a:cs typeface="+mn-cs"/>
              </a:rPr>
              <a:t>: Ensembles are machine learning methods for combining predictions from multiple separate models</a:t>
            </a:r>
            <a:endParaRPr lang="en-US" dirty="0"/>
          </a:p>
          <a:p>
            <a:pPr marL="171450" indent="-171450" fontAlgn="base">
              <a:buFontTx/>
              <a:buChar cha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9AAF13-0D66-9247-8B59-91BBBED844F7}" type="slidenum">
              <a:rPr lang="en-US" smtClean="0"/>
              <a:t>35</a:t>
            </a:fld>
            <a:endParaRPr lang="en-US"/>
          </a:p>
        </p:txBody>
      </p:sp>
    </p:spTree>
    <p:extLst>
      <p:ext uri="{BB962C8B-B14F-4D97-AF65-F5344CB8AC3E}">
        <p14:creationId xmlns:p14="http://schemas.microsoft.com/office/powerpoint/2010/main" val="1483101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Let’s talk about Machine Learning Model Evaluation</a:t>
            </a:r>
          </a:p>
          <a:p>
            <a:endParaRPr lang="en-US" b="0" dirty="0">
              <a:solidFill>
                <a:srgbClr val="FF0000"/>
              </a:solidFill>
            </a:endParaRPr>
          </a:p>
          <a:p>
            <a:pPr marL="171450" indent="-171450">
              <a:buFontTx/>
              <a:buChar char="-"/>
            </a:pPr>
            <a:r>
              <a:rPr lang="en-US" b="0" dirty="0">
                <a:solidFill>
                  <a:srgbClr val="FF0000"/>
                </a:solidFill>
              </a:rPr>
              <a:t>How do we know whether the Mach Learning model we built, trained and used to make predictions with, is actually a good model? </a:t>
            </a:r>
          </a:p>
          <a:p>
            <a:pPr marL="171450" indent="-171450">
              <a:buFontTx/>
              <a:buChar char="-"/>
            </a:pPr>
            <a:r>
              <a:rPr lang="en-US" b="1" dirty="0">
                <a:solidFill>
                  <a:srgbClr val="FF0000"/>
                </a:solidFill>
              </a:rPr>
              <a:t>How do </a:t>
            </a:r>
            <a:r>
              <a:rPr lang="en-US" b="0" dirty="0">
                <a:solidFill>
                  <a:srgbClr val="FF0000"/>
                </a:solidFill>
              </a:rPr>
              <a:t>we evaluate ML models?</a:t>
            </a:r>
          </a:p>
          <a:p>
            <a:pPr marL="171450" indent="-171450">
              <a:buFontTx/>
              <a:buChar char="-"/>
            </a:pPr>
            <a:r>
              <a:rPr lang="en-US" b="1" dirty="0">
                <a:solidFill>
                  <a:srgbClr val="FF0000"/>
                </a:solidFill>
              </a:rPr>
              <a:t>What metrics </a:t>
            </a:r>
            <a:r>
              <a:rPr lang="en-US" b="0" dirty="0">
                <a:solidFill>
                  <a:srgbClr val="FF0000"/>
                </a:solidFill>
              </a:rPr>
              <a:t>are there to use?</a:t>
            </a:r>
          </a:p>
          <a:p>
            <a:pPr marL="171450" indent="-171450">
              <a:buFontTx/>
              <a:buChar char="-"/>
            </a:pPr>
            <a:r>
              <a:rPr lang="en-US" b="1" dirty="0">
                <a:solidFill>
                  <a:srgbClr val="FF0000"/>
                </a:solidFill>
              </a:rPr>
              <a:t>And, </a:t>
            </a:r>
            <a:r>
              <a:rPr lang="en-US" b="0" dirty="0">
                <a:solidFill>
                  <a:srgbClr val="FF0000"/>
                </a:solidFill>
              </a:rPr>
              <a:t>what data we (should) use to evaluate models on</a:t>
            </a:r>
          </a:p>
          <a:p>
            <a:endParaRPr lang="en-US" dirty="0"/>
          </a:p>
        </p:txBody>
      </p:sp>
      <p:sp>
        <p:nvSpPr>
          <p:cNvPr id="4" name="Slide Number Placeholder 3"/>
          <p:cNvSpPr>
            <a:spLocks noGrp="1"/>
          </p:cNvSpPr>
          <p:nvPr>
            <p:ph type="sldNum" sz="quarter" idx="5"/>
          </p:nvPr>
        </p:nvSpPr>
        <p:spPr/>
        <p:txBody>
          <a:bodyPr/>
          <a:lstStyle/>
          <a:p>
            <a:fld id="{525B7AE5-8B6B-45BB-BCE2-0D5FF01E052A}" type="slidenum">
              <a:rPr lang="en-US" smtClean="0"/>
              <a:pPr/>
              <a:t>36</a:t>
            </a:fld>
            <a:endParaRPr lang="en-US" dirty="0"/>
          </a:p>
        </p:txBody>
      </p:sp>
    </p:spTree>
    <p:extLst>
      <p:ext uri="{BB962C8B-B14F-4D97-AF65-F5344CB8AC3E}">
        <p14:creationId xmlns:p14="http://schemas.microsoft.com/office/powerpoint/2010/main" val="3579369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Evaluating REGR models: Let’s first note that all these four </a:t>
            </a:r>
            <a:r>
              <a:rPr lang="en-US" sz="1200" kern="1200" dirty="0" err="1">
                <a:solidFill>
                  <a:schemeClr val="tx1"/>
                </a:solidFill>
                <a:effectLst/>
                <a:latin typeface="Amazon Ember Light" panose="020B0403020204020204" pitchFamily="34" charset="0"/>
                <a:ea typeface="+mn-ea"/>
                <a:cs typeface="+mn-cs"/>
              </a:rPr>
              <a:t>regr</a:t>
            </a:r>
            <a:r>
              <a:rPr lang="en-US" sz="1200" kern="1200" dirty="0">
                <a:solidFill>
                  <a:schemeClr val="tx1"/>
                </a:solidFill>
                <a:effectLst/>
                <a:latin typeface="Amazon Ember Light" panose="020B0403020204020204" pitchFamily="34" charset="0"/>
                <a:ea typeface="+mn-ea"/>
                <a:cs typeface="+mn-cs"/>
              </a:rPr>
              <a:t> metrics are looking at the overall model errors, </a:t>
            </a:r>
            <a:r>
              <a:rPr lang="en-US" sz="1200" b="0" i="0" kern="1200" dirty="0">
                <a:solidFill>
                  <a:schemeClr val="tx1"/>
                </a:solidFill>
                <a:effectLst/>
                <a:latin typeface="+mn-lt"/>
                <a:ea typeface="+mn-ea"/>
                <a:cs typeface="+mn-cs"/>
              </a:rPr>
              <a:t>either</a:t>
            </a:r>
            <a:r>
              <a:rPr lang="en-US" sz="1200" kern="1200" dirty="0">
                <a:solidFill>
                  <a:schemeClr val="tx1"/>
                </a:solidFill>
                <a:effectLst/>
                <a:latin typeface="Amazon Ember Light" panose="020B0403020204020204" pitchFamily="34" charset="0"/>
                <a:ea typeface="+mn-ea"/>
                <a:cs typeface="+mn-cs"/>
              </a:rPr>
              <a:t> taking these errors in abs values or squared values (so that the negative errors can contribute in a meaningful way to the overall sum)</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What do we mean by errors, are the </a:t>
            </a:r>
            <a:r>
              <a:rPr lang="en-US" sz="1200" b="0" i="0" kern="1200" dirty="0">
                <a:solidFill>
                  <a:schemeClr val="tx1"/>
                </a:solidFill>
                <a:effectLst/>
                <a:latin typeface="+mn-lt"/>
                <a:ea typeface="+mn-ea"/>
                <a:cs typeface="+mn-cs"/>
              </a:rPr>
              <a:t>differences between the </a:t>
            </a:r>
            <a:r>
              <a:rPr lang="en-US" sz="1200" b="0" i="0" kern="1200" dirty="0" err="1">
                <a:solidFill>
                  <a:schemeClr val="tx1"/>
                </a:solidFill>
                <a:effectLst/>
                <a:latin typeface="+mn-lt"/>
                <a:ea typeface="+mn-ea"/>
                <a:cs typeface="+mn-cs"/>
              </a:rPr>
              <a:t>y_is</a:t>
            </a:r>
            <a:r>
              <a:rPr lang="en-US" sz="1200" b="0" i="0" kern="1200" dirty="0">
                <a:solidFill>
                  <a:schemeClr val="tx1"/>
                </a:solidFill>
                <a:effectLst/>
                <a:latin typeface="+mn-lt"/>
                <a:ea typeface="+mn-ea"/>
                <a:cs typeface="+mn-cs"/>
              </a:rPr>
              <a:t> = target values (these are the y of our black dots data points here) and </a:t>
            </a:r>
            <a:r>
              <a:rPr lang="en-US" sz="1200" b="0" i="0" kern="1200" dirty="0" err="1">
                <a:solidFill>
                  <a:schemeClr val="tx1"/>
                </a:solidFill>
                <a:effectLst/>
                <a:latin typeface="+mn-lt"/>
                <a:ea typeface="+mn-ea"/>
                <a:cs typeface="+mn-cs"/>
              </a:rPr>
              <a:t>y_hats</a:t>
            </a:r>
            <a:r>
              <a:rPr lang="en-US" sz="1200" b="0" i="0" kern="1200" dirty="0">
                <a:solidFill>
                  <a:schemeClr val="tx1"/>
                </a:solidFill>
                <a:effectLst/>
                <a:latin typeface="+mn-lt"/>
                <a:ea typeface="+mn-ea"/>
                <a:cs typeface="+mn-cs"/>
              </a:rPr>
              <a:t> = the values predicted with the regression model (that will be the y’s of the points sitting on the orange regression line)</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The first metric, the MSE (short for Mean </a:t>
            </a:r>
            <a:r>
              <a:rPr lang="en-US" sz="1200" kern="1200" dirty="0" err="1">
                <a:solidFill>
                  <a:schemeClr val="tx1"/>
                </a:solidFill>
                <a:effectLst/>
                <a:latin typeface="Amazon Ember Light" panose="020B0403020204020204" pitchFamily="34" charset="0"/>
                <a:ea typeface="+mn-ea"/>
                <a:cs typeface="+mn-cs"/>
              </a:rPr>
              <a:t>Sq</a:t>
            </a:r>
            <a:r>
              <a:rPr lang="en-US" sz="1200" kern="1200" dirty="0">
                <a:solidFill>
                  <a:schemeClr val="tx1"/>
                </a:solidFill>
                <a:effectLst/>
                <a:latin typeface="Amazon Ember Light" panose="020B0403020204020204" pitchFamily="34" charset="0"/>
                <a:ea typeface="+mn-ea"/>
                <a:cs typeface="+mn-cs"/>
              </a:rPr>
              <a:t> Error)</a:t>
            </a:r>
            <a:r>
              <a:rPr lang="en-US" sz="1200" b="0" i="0" kern="1200" dirty="0">
                <a:solidFill>
                  <a:schemeClr val="tx1"/>
                </a:solidFill>
                <a:effectLst/>
                <a:latin typeface="+mn-lt"/>
                <a:ea typeface="+mn-ea"/>
                <a:cs typeface="+mn-cs"/>
              </a:rPr>
              <a:t> is </a:t>
            </a:r>
            <a:r>
              <a:rPr lang="en-US" sz="1200" b="1" i="0" kern="1200" dirty="0">
                <a:solidFill>
                  <a:schemeClr val="tx1"/>
                </a:solidFill>
                <a:effectLst/>
                <a:latin typeface="+mn-lt"/>
                <a:ea typeface="+mn-ea"/>
                <a:cs typeface="+mn-cs"/>
              </a:rPr>
              <a:t>the average of the squared errors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MSE </a:t>
            </a:r>
            <a:r>
              <a:rPr lang="en-US" sz="1200" b="1" i="0" kern="1200" dirty="0">
                <a:solidFill>
                  <a:schemeClr val="tx1"/>
                </a:solidFill>
                <a:effectLst/>
                <a:latin typeface="+mn-lt"/>
                <a:ea typeface="+mn-ea"/>
                <a:cs typeface="+mn-cs"/>
              </a:rPr>
              <a:t>squares</a:t>
            </a:r>
            <a:r>
              <a:rPr lang="en-US" sz="1200" b="0" i="0" kern="1200" dirty="0">
                <a:solidFill>
                  <a:schemeClr val="tx1"/>
                </a:solidFill>
                <a:effectLst/>
                <a:latin typeface="+mn-lt"/>
                <a:ea typeface="+mn-ea"/>
                <a:cs typeface="+mn-cs"/>
              </a:rPr>
              <a:t> the error differences, it penalizes even the smallest errors, leading to over-estimation of how bad the model is. </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next metric, the RMSE short for Root Mean </a:t>
            </a:r>
            <a:r>
              <a:rPr lang="en-US" sz="1200" b="0" i="0" kern="1200" dirty="0" err="1">
                <a:solidFill>
                  <a:schemeClr val="tx1"/>
                </a:solidFill>
                <a:effectLst/>
                <a:latin typeface="+mn-lt"/>
                <a:ea typeface="+mn-ea"/>
                <a:cs typeface="+mn-cs"/>
              </a:rPr>
              <a:t>Sq</a:t>
            </a:r>
            <a:r>
              <a:rPr lang="en-US" sz="1200" b="0" i="0" kern="1200" dirty="0">
                <a:solidFill>
                  <a:schemeClr val="tx1"/>
                </a:solidFill>
                <a:effectLst/>
                <a:latin typeface="+mn-lt"/>
                <a:ea typeface="+mn-ea"/>
                <a:cs typeface="+mn-cs"/>
              </a:rPr>
              <a:t> Error is also widely used for regression tasks, simply being the square root of the Mean </a:t>
            </a:r>
            <a:r>
              <a:rPr lang="en-US" sz="1200" b="0" i="0" kern="1200" dirty="0" err="1">
                <a:solidFill>
                  <a:schemeClr val="tx1"/>
                </a:solidFill>
                <a:effectLst/>
                <a:latin typeface="+mn-lt"/>
                <a:ea typeface="+mn-ea"/>
                <a:cs typeface="+mn-cs"/>
              </a:rPr>
              <a:t>Sq</a:t>
            </a:r>
            <a:r>
              <a:rPr lang="en-US" sz="1200" b="0" i="0" kern="1200" dirty="0">
                <a:solidFill>
                  <a:schemeClr val="tx1"/>
                </a:solidFill>
                <a:effectLst/>
                <a:latin typeface="+mn-lt"/>
                <a:ea typeface="+mn-ea"/>
                <a:cs typeface="+mn-cs"/>
              </a:rPr>
              <a:t> Error.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While Mean </a:t>
            </a:r>
            <a:r>
              <a:rPr lang="en-US" sz="1200" b="0" i="0" kern="1200" dirty="0" err="1">
                <a:solidFill>
                  <a:schemeClr val="tx1"/>
                </a:solidFill>
                <a:effectLst/>
                <a:latin typeface="+mn-lt"/>
                <a:ea typeface="+mn-ea"/>
                <a:cs typeface="+mn-cs"/>
              </a:rPr>
              <a:t>Sq</a:t>
            </a:r>
            <a:r>
              <a:rPr lang="en-US" sz="1200" b="0" i="0" kern="1200" dirty="0">
                <a:solidFill>
                  <a:schemeClr val="tx1"/>
                </a:solidFill>
                <a:effectLst/>
                <a:latin typeface="+mn-lt"/>
                <a:ea typeface="+mn-ea"/>
                <a:cs typeface="+mn-cs"/>
              </a:rPr>
              <a:t> Error reports errors in units squared, the Root Mean </a:t>
            </a:r>
            <a:r>
              <a:rPr lang="en-US" sz="1200" b="0" i="0" kern="1200" dirty="0" err="1">
                <a:solidFill>
                  <a:schemeClr val="tx1"/>
                </a:solidFill>
                <a:effectLst/>
                <a:latin typeface="+mn-lt"/>
                <a:ea typeface="+mn-ea"/>
                <a:cs typeface="+mn-cs"/>
              </a:rPr>
              <a:t>Sq</a:t>
            </a:r>
            <a:r>
              <a:rPr lang="en-US" sz="1200" b="0" i="0" kern="1200" dirty="0">
                <a:solidFill>
                  <a:schemeClr val="tx1"/>
                </a:solidFill>
                <a:effectLst/>
                <a:latin typeface="+mn-lt"/>
                <a:ea typeface="+mn-ea"/>
                <a:cs typeface="+mn-cs"/>
              </a:rPr>
              <a:t> Error reports the errors in the original units, making it easier to interpreted the error.</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MAE short for…: is the average of the absolute differences between the target values and the values predicted by the model.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Being a linear score, all the individual differences are weighted equally, hence the MAE is more robust to outliers and does not penalize the errors as extremely as MSE. </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R² on the other hand is a metric that helps compare our </a:t>
            </a:r>
            <a:r>
              <a:rPr lang="en-US" sz="1200" b="0" i="0" kern="1200" dirty="0" err="1">
                <a:solidFill>
                  <a:schemeClr val="tx1"/>
                </a:solidFill>
                <a:effectLst/>
                <a:latin typeface="+mn-lt"/>
                <a:ea typeface="+mn-ea"/>
                <a:cs typeface="+mn-cs"/>
              </a:rPr>
              <a:t>regr</a:t>
            </a:r>
            <a:r>
              <a:rPr lang="en-US" sz="1200" b="0" i="0" kern="1200" dirty="0">
                <a:solidFill>
                  <a:schemeClr val="tx1"/>
                </a:solidFill>
                <a:effectLst/>
                <a:latin typeface="+mn-lt"/>
                <a:ea typeface="+mn-ea"/>
                <a:cs typeface="+mn-cs"/>
              </a:rPr>
              <a:t> model with a constant average baseline model (that is predict averages for all data points), and tells us how much better the </a:t>
            </a:r>
            <a:r>
              <a:rPr lang="en-US" sz="1200" b="0" i="0" kern="1200" dirty="0" err="1">
                <a:solidFill>
                  <a:schemeClr val="tx1"/>
                </a:solidFill>
                <a:effectLst/>
                <a:latin typeface="+mn-lt"/>
                <a:ea typeface="+mn-ea"/>
                <a:cs typeface="+mn-cs"/>
              </a:rPr>
              <a:t>regr</a:t>
            </a:r>
            <a:r>
              <a:rPr lang="en-US" sz="1200" b="0" i="0" kern="1200" dirty="0">
                <a:solidFill>
                  <a:schemeClr val="tx1"/>
                </a:solidFill>
                <a:effectLst/>
                <a:latin typeface="+mn-lt"/>
                <a:ea typeface="+mn-ea"/>
                <a:cs typeface="+mn-cs"/>
              </a:rPr>
              <a:t> is vs this baseline  model.</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While with the other metrics, is desirable to lower the scores, the R2 is different.</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Assuming that the ML model will always perform better than the baseline/average model, R² will take values between 0 and 1.</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the </a:t>
            </a:r>
            <a:r>
              <a:rPr lang="en-US" sz="1200" b="0" i="0" kern="1200" dirty="0" err="1">
                <a:solidFill>
                  <a:schemeClr val="tx1"/>
                </a:solidFill>
                <a:effectLst/>
                <a:latin typeface="+mn-lt"/>
                <a:ea typeface="+mn-ea"/>
                <a:cs typeface="+mn-cs"/>
              </a:rPr>
              <a:t>regr</a:t>
            </a:r>
            <a:r>
              <a:rPr lang="en-US" sz="1200" b="0" i="0" kern="1200" dirty="0">
                <a:solidFill>
                  <a:schemeClr val="tx1"/>
                </a:solidFill>
                <a:effectLst/>
                <a:latin typeface="+mn-lt"/>
                <a:ea typeface="+mn-ea"/>
                <a:cs typeface="+mn-cs"/>
              </a:rPr>
              <a:t> model did not improve at all over the baseline model, producing same errors, R2 = 0 (lowest)</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best </a:t>
            </a:r>
            <a:r>
              <a:rPr lang="en-US" sz="1200" b="0" i="0" kern="1200" dirty="0" err="1">
                <a:solidFill>
                  <a:schemeClr val="tx1"/>
                </a:solidFill>
                <a:effectLst/>
                <a:latin typeface="+mn-lt"/>
                <a:ea typeface="+mn-ea"/>
                <a:cs typeface="+mn-cs"/>
              </a:rPr>
              <a:t>regr</a:t>
            </a:r>
            <a:r>
              <a:rPr lang="en-US" sz="1200" b="0" i="0" kern="1200" dirty="0">
                <a:solidFill>
                  <a:schemeClr val="tx1"/>
                </a:solidFill>
                <a:effectLst/>
                <a:latin typeface="+mn-lt"/>
                <a:ea typeface="+mn-ea"/>
                <a:cs typeface="+mn-cs"/>
              </a:rPr>
              <a:t> model, meaning no errors between the predicted values and the actual values (MSE =0), R2 will be 1 (highest)</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While the MSE is the most preferred metrics for regression tasks,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just like anything else with ML, there is no clear choice which metric to use.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Best practice is to monitoring a few, depending on the business problem and the dataset.</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LATEX</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MSE = \frac{1}{n}\sum_{</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=0}^{n}(y^{(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)}-\hat{y}^{(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)})^2</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RMS = \sqrt{\frac{1}{n}\sum_{</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=0}^{n}(y^{(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)}-\hat{y}^{(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)})^2}</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MAE = \frac{1}{n}\sum_{</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=0}^{n}|y^{(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)}-\hat{y}^{(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a:t>
            </a:r>
          </a:p>
          <a:p>
            <a:endParaRPr lang="en-US" dirty="0"/>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R^2 = 1 - \frac{\sum_{</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=0}^{n}(y^{(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)}-\hat{y}^{(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)})^2}{\sum_{</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=0}^{n}(y^{(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)}-\bar{y})^2}</a:t>
            </a:r>
          </a:p>
          <a:p>
            <a:endParaRPr lang="en-US" dirty="0"/>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\bar{y} = \frac{1}{n}\sum_{</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=0}^{n}y^{(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	\hat{y}^{(</a:t>
            </a:r>
            <a:r>
              <a:rPr lang="en-US" sz="1200" kern="1200" dirty="0" err="1">
                <a:solidFill>
                  <a:schemeClr val="tx1"/>
                </a:solidFill>
                <a:effectLst/>
                <a:latin typeface="Amazon Ember Light" panose="020B0403020204020204" pitchFamily="34" charset="0"/>
                <a:ea typeface="+mn-ea"/>
                <a:cs typeface="+mn-cs"/>
              </a:rPr>
              <a:t>i</a:t>
            </a:r>
            <a:r>
              <a:rPr lang="en-US" sz="1200" kern="1200" dirty="0">
                <a:solidFill>
                  <a:schemeClr val="tx1"/>
                </a:solidFill>
                <a:effectLst/>
                <a:latin typeface="Amazon Ember Light" panose="020B0403020204020204" pitchFamily="34" charset="0"/>
                <a:ea typeface="+mn-ea"/>
                <a:cs typeface="+mn-cs"/>
              </a:rPr>
              <a:t>)}		\bar{y}</a:t>
            </a: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37</a:t>
            </a:fld>
            <a:endParaRPr lang="en-US"/>
          </a:p>
        </p:txBody>
      </p:sp>
    </p:spTree>
    <p:extLst>
      <p:ext uri="{BB962C8B-B14F-4D97-AF65-F5344CB8AC3E}">
        <p14:creationId xmlns:p14="http://schemas.microsoft.com/office/powerpoint/2010/main" val="1006886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evaluating classification models?</a:t>
            </a:r>
          </a:p>
          <a:p>
            <a:endParaRPr lang="en-US" dirty="0"/>
          </a:p>
          <a:p>
            <a:r>
              <a:rPr lang="en-US" sz="1200" b="0" i="0" kern="1200" dirty="0">
                <a:solidFill>
                  <a:schemeClr val="tx1"/>
                </a:solidFill>
                <a:effectLst/>
                <a:latin typeface="+mn-lt"/>
                <a:ea typeface="+mn-ea"/>
                <a:cs typeface="+mn-cs"/>
              </a:rPr>
              <a:t>In the case of the classification models (a binary classification task shown here for simplicity)</a:t>
            </a:r>
          </a:p>
          <a:p>
            <a:r>
              <a:rPr lang="en-US" sz="1200" b="0" i="0" kern="1200" dirty="0">
                <a:solidFill>
                  <a:schemeClr val="tx1"/>
                </a:solidFill>
                <a:effectLst/>
                <a:latin typeface="+mn-lt"/>
                <a:ea typeface="+mn-ea"/>
                <a:cs typeface="+mn-cs"/>
              </a:rPr>
              <a:t>the performance of the model and its associated errors can be judged by examining</a:t>
            </a:r>
          </a:p>
          <a:p>
            <a:r>
              <a:rPr lang="en-US" sz="1200" b="0" i="0" kern="1200" dirty="0">
                <a:solidFill>
                  <a:schemeClr val="tx1"/>
                </a:solidFill>
                <a:effectLst/>
                <a:latin typeface="+mn-lt"/>
                <a:ea typeface="+mn-ea"/>
                <a:cs typeface="+mn-cs"/>
              </a:rPr>
              <a:t>correctly classified cases vs incorrectly classified cases.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Given our star/not star example, here called positive/negative classes,</a:t>
            </a:r>
          </a:p>
          <a:p>
            <a:r>
              <a:rPr lang="en-US" sz="1200" b="0" i="0" kern="1200" dirty="0">
                <a:solidFill>
                  <a:schemeClr val="tx1"/>
                </a:solidFill>
                <a:effectLst/>
                <a:latin typeface="+mn-lt"/>
                <a:ea typeface="+mn-ea"/>
                <a:cs typeface="+mn-cs"/>
              </a:rPr>
              <a:t>we define as TP those data points that were </a:t>
            </a:r>
            <a:r>
              <a:rPr lang="en-US" sz="1200" b="0" i="0" kern="1200" dirty="0" err="1">
                <a:solidFill>
                  <a:schemeClr val="tx1"/>
                </a:solidFill>
                <a:effectLst/>
                <a:latin typeface="+mn-lt"/>
                <a:ea typeface="+mn-ea"/>
                <a:cs typeface="+mn-cs"/>
              </a:rPr>
              <a:t>pred</a:t>
            </a:r>
            <a:r>
              <a:rPr lang="en-US" sz="1200" b="0" i="0" kern="1200" dirty="0">
                <a:solidFill>
                  <a:schemeClr val="tx1"/>
                </a:solidFill>
                <a:effectLst/>
                <a:latin typeface="+mn-lt"/>
                <a:ea typeface="+mn-ea"/>
                <a:cs typeface="+mn-cs"/>
              </a:rPr>
              <a:t> P when the </a:t>
            </a:r>
          </a:p>
          <a:p>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record our classifier results in a so called confusion matrix – </a:t>
            </a:r>
          </a:p>
          <a:p>
            <a:r>
              <a:rPr lang="en-US" sz="1200" b="0" i="0" kern="1200" dirty="0">
                <a:solidFill>
                  <a:schemeClr val="tx1"/>
                </a:solidFill>
                <a:effectLst/>
                <a:latin typeface="+mn-lt"/>
                <a:ea typeface="+mn-ea"/>
                <a:cs typeface="+mn-cs"/>
              </a:rPr>
              <a:t>(reflecting the fact that the classifier is sometimes confused and makes mistakes)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our binary classification problem the matrix has 2 rows and 2 columns.</a:t>
            </a:r>
          </a:p>
          <a:p>
            <a:r>
              <a:rPr lang="en-US" sz="1200" b="0" i="0" kern="1200" dirty="0">
                <a:solidFill>
                  <a:schemeClr val="tx1"/>
                </a:solidFill>
                <a:effectLst/>
                <a:latin typeface="+mn-lt"/>
                <a:ea typeface="+mn-ea"/>
                <a:cs typeface="+mn-cs"/>
              </a:rPr>
              <a:t>Across the top are the predicted class labels and down the side are the actual class labels. </a:t>
            </a:r>
          </a:p>
          <a:p>
            <a:r>
              <a:rPr lang="en-US" sz="1200" b="0" i="0" kern="1200" dirty="0">
                <a:solidFill>
                  <a:schemeClr val="tx1"/>
                </a:solidFill>
                <a:effectLst/>
                <a:latin typeface="+mn-lt"/>
                <a:ea typeface="+mn-ea"/>
                <a:cs typeface="+mn-cs"/>
              </a:rPr>
              <a:t>Each cell contains the number of predictions made by the classifier that fall into that cell.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Conf Matrix makes it easier to observe the relations between the classifier outputs, and </a:t>
            </a:r>
          </a:p>
          <a:p>
            <a:r>
              <a:rPr lang="en-US" sz="1200" b="0" i="0" kern="1200" dirty="0">
                <a:solidFill>
                  <a:schemeClr val="tx1"/>
                </a:solidFill>
                <a:effectLst/>
                <a:latin typeface="+mn-lt"/>
                <a:ea typeface="+mn-ea"/>
                <a:cs typeface="+mn-cs"/>
              </a:rPr>
              <a:t>Examining the CM usually gives a good idea whether or not the classifier we built is bad or good.</a:t>
            </a:r>
          </a:p>
          <a:p>
            <a:r>
              <a:rPr lang="en-US" sz="1200" b="0" i="0" kern="1200" dirty="0">
                <a:solidFill>
                  <a:schemeClr val="tx1"/>
                </a:solidFill>
                <a:effectLst/>
                <a:latin typeface="+mn-lt"/>
                <a:ea typeface="+mn-ea"/>
                <a:cs typeface="+mn-cs"/>
              </a:rPr>
              <a:t>In our case here, we seem to have done at pretty good job at assigning most data points to their correct classes…</a:t>
            </a:r>
          </a:p>
          <a:p>
            <a:r>
              <a:rPr lang="en-US" sz="1200" b="0" i="0" kern="1200" dirty="0">
                <a:solidFill>
                  <a:schemeClr val="tx1"/>
                </a:solidFill>
                <a:effectLst/>
                <a:latin typeface="+mn-lt"/>
                <a:ea typeface="+mn-ea"/>
                <a:cs typeface="+mn-cs"/>
              </a:rPr>
              <a:t>A perfect classifier would correctly predict all cases, so high numbers would stay on the main orange diagonal and nothing would fall off this diagonal into the False/error tiles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the confusion matrix contains all information of the outcomes of a classifier, </a:t>
            </a:r>
          </a:p>
          <a:p>
            <a:r>
              <a:rPr lang="en-US" sz="1200" b="0" i="0" kern="1200" dirty="0">
                <a:solidFill>
                  <a:schemeClr val="tx1"/>
                </a:solidFill>
                <a:effectLst/>
                <a:latin typeface="+mn-lt"/>
                <a:ea typeface="+mn-ea"/>
                <a:cs typeface="+mn-cs"/>
              </a:rPr>
              <a:t>is rarely used for reporting results because is difficult to compare and discuss. </a:t>
            </a:r>
          </a:p>
          <a:p>
            <a:r>
              <a:rPr lang="en-US" sz="1200" b="0" i="0" kern="1200" dirty="0">
                <a:solidFill>
                  <a:schemeClr val="tx1"/>
                </a:solidFill>
                <a:effectLst/>
                <a:latin typeface="+mn-lt"/>
                <a:ea typeface="+mn-ea"/>
                <a:cs typeface="+mn-cs"/>
              </a:rPr>
              <a:t>Instead, some overall numerical scores </a:t>
            </a:r>
            <a:r>
              <a:rPr lang="en-US" sz="1200" b="1" i="0" kern="1200" dirty="0">
                <a:solidFill>
                  <a:schemeClr val="tx1"/>
                </a:solidFill>
                <a:effectLst/>
                <a:latin typeface="+mn-lt"/>
                <a:ea typeface="+mn-ea"/>
                <a:cs typeface="+mn-cs"/>
              </a:rPr>
              <a:t>extracted </a:t>
            </a:r>
            <a:r>
              <a:rPr lang="en-US" sz="1200" b="0" i="0" kern="1200" dirty="0">
                <a:solidFill>
                  <a:schemeClr val="tx1"/>
                </a:solidFill>
                <a:effectLst/>
                <a:latin typeface="+mn-lt"/>
                <a:ea typeface="+mn-ea"/>
                <a:cs typeface="+mn-cs"/>
              </a:rPr>
              <a:t>from the confusion matrix are commonly used.</a:t>
            </a:r>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38</a:t>
            </a:fld>
            <a:endParaRPr lang="en-US"/>
          </a:p>
        </p:txBody>
      </p:sp>
    </p:spTree>
    <p:extLst>
      <p:ext uri="{BB962C8B-B14F-4D97-AF65-F5344CB8AC3E}">
        <p14:creationId xmlns:p14="http://schemas.microsoft.com/office/powerpoint/2010/main" val="2614329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Building on the intuition that a good classifier would predict most cases correctly, an so its Confusion Matrix would have higher numbers on the main diagonal,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here’s the most popular classification metric, called accuracy:</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our scenario here,  accuracy turns out to be 0.89</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a pretty good accuracy score…</a:t>
            </a:r>
          </a:p>
          <a:p>
            <a:pPr marL="171450" marR="0" lvl="0" indent="-171450" algn="l" defTabSz="914379"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Closer to 1 the better, with 0 being the worst</a:t>
            </a:r>
          </a:p>
          <a:p>
            <a:pPr marL="171450" marR="0" lvl="0" indent="-171450" algn="l" defTabSz="914379" rtl="0" eaLnBrk="1" fontAlgn="auto" latinLnBrk="0" hangingPunct="1">
              <a:lnSpc>
                <a:spcPct val="100000"/>
              </a:lnSpc>
              <a:spcBef>
                <a:spcPts val="0"/>
              </a:spcBef>
              <a:spcAft>
                <a:spcPts val="0"/>
              </a:spcAft>
              <a:buClrTx/>
              <a:buSzTx/>
              <a:buFontTx/>
              <a:buChar char="-"/>
              <a:tabLst/>
              <a:defRPr/>
            </a:pPr>
            <a:endParaRPr lang="en-US" sz="1200" b="0" i="0" kern="1200" dirty="0">
              <a:solidFill>
                <a:schemeClr val="tx1"/>
              </a:solidFill>
              <a:effectLst/>
              <a:latin typeface="+mn-lt"/>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Accuracy seems to be easy to compute, easy to interpret and easy to compare across models.</a:t>
            </a: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Accuracy = \frac{TP+TN}{TP+FP+FN+TN}</a:t>
            </a:r>
          </a:p>
          <a:p>
            <a:endParaRPr lang="en-US" dirty="0"/>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Accuracy = \frac{18+15}{18+1+3+15}=0.89</a:t>
            </a:r>
          </a:p>
          <a:p>
            <a:endParaRPr lang="en-US" dirty="0"/>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 (bad) \, 0 \</a:t>
            </a:r>
            <a:r>
              <a:rPr lang="en-US" sz="1200" kern="1200" dirty="0" err="1">
                <a:solidFill>
                  <a:schemeClr val="tx1"/>
                </a:solidFill>
                <a:effectLst/>
                <a:latin typeface="Amazon Ember Light" panose="020B0403020204020204" pitchFamily="34" charset="0"/>
                <a:ea typeface="+mn-ea"/>
                <a:cs typeface="+mn-cs"/>
              </a:rPr>
              <a:t>leq</a:t>
            </a:r>
            <a:r>
              <a:rPr lang="en-US" sz="1200" kern="1200" dirty="0">
                <a:solidFill>
                  <a:schemeClr val="tx1"/>
                </a:solidFill>
                <a:effectLst/>
                <a:latin typeface="Amazon Ember Light" panose="020B0403020204020204" pitchFamily="34" charset="0"/>
                <a:ea typeface="+mn-ea"/>
                <a:cs typeface="+mn-cs"/>
              </a:rPr>
              <a:t> Accuracy \</a:t>
            </a:r>
            <a:r>
              <a:rPr lang="en-US" sz="1200" kern="1200" dirty="0" err="1">
                <a:solidFill>
                  <a:schemeClr val="tx1"/>
                </a:solidFill>
                <a:effectLst/>
                <a:latin typeface="Amazon Ember Light" panose="020B0403020204020204" pitchFamily="34" charset="0"/>
                <a:ea typeface="+mn-ea"/>
                <a:cs typeface="+mn-cs"/>
              </a:rPr>
              <a:t>leq</a:t>
            </a:r>
            <a:r>
              <a:rPr lang="en-US" sz="1200" kern="1200" dirty="0">
                <a:solidFill>
                  <a:schemeClr val="tx1"/>
                </a:solidFill>
                <a:effectLst/>
                <a:latin typeface="Amazon Ember Light" panose="020B0403020204020204" pitchFamily="34" charset="0"/>
                <a:ea typeface="+mn-ea"/>
                <a:cs typeface="+mn-cs"/>
              </a:rPr>
              <a:t> 1 \, (good)</a:t>
            </a:r>
            <a:endParaRPr lang="en-US" dirty="0"/>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39</a:t>
            </a:fld>
            <a:endParaRPr lang="en-US"/>
          </a:p>
        </p:txBody>
      </p:sp>
    </p:spTree>
    <p:extLst>
      <p:ext uri="{BB962C8B-B14F-4D97-AF65-F5344CB8AC3E}">
        <p14:creationId xmlns:p14="http://schemas.microsoft.com/office/powerpoint/2010/main" val="1876691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mazon Ember Light" panose="020B0403020204020204" pitchFamily="34" charset="0"/>
                <a:ea typeface="+mn-ea"/>
                <a:cs typeface="+mn-cs"/>
              </a:rPr>
              <a:t>We mentioned this already, </a:t>
            </a:r>
          </a:p>
          <a:p>
            <a:r>
              <a:rPr lang="en-US" sz="1200" kern="1200" dirty="0">
                <a:solidFill>
                  <a:schemeClr val="tx1"/>
                </a:solidFill>
                <a:effectLst/>
                <a:latin typeface="Amazon Ember Light" panose="020B0403020204020204" pitchFamily="34" charset="0"/>
                <a:ea typeface="+mn-ea"/>
                <a:cs typeface="+mn-cs"/>
              </a:rPr>
              <a:t>since the most important thing for ML is writing code and experimenting hands-on it's important that we have a great platform for experimenting with code. </a:t>
            </a:r>
          </a:p>
          <a:p>
            <a:r>
              <a:rPr lang="en-US" sz="1200" u="sng" kern="1200" dirty="0">
                <a:solidFill>
                  <a:schemeClr val="tx1"/>
                </a:solidFill>
                <a:effectLst/>
                <a:latin typeface="Amazon Ember Light" panose="020B0403020204020204" pitchFamily="34" charset="0"/>
                <a:ea typeface="+mn-ea"/>
                <a:cs typeface="+mn-cs"/>
                <a:hlinkClick r:id="rId3"/>
              </a:rPr>
              <a:t>Jupyter Notebook</a:t>
            </a:r>
            <a:r>
              <a:rPr lang="en-US" sz="1200" kern="1200" dirty="0">
                <a:solidFill>
                  <a:schemeClr val="tx1"/>
                </a:solidFill>
                <a:effectLst/>
                <a:latin typeface="Amazon Ember Light" panose="020B0403020204020204" pitchFamily="34" charset="0"/>
                <a:ea typeface="+mn-ea"/>
                <a:cs typeface="+mn-cs"/>
              </a:rPr>
              <a:t> is the most popular tool for doing DS/ML in Python</a:t>
            </a:r>
          </a:p>
          <a:p>
            <a:r>
              <a:rPr lang="en-US" sz="1200" kern="1200" dirty="0">
                <a:solidFill>
                  <a:schemeClr val="tx1"/>
                </a:solidFill>
                <a:effectLst/>
                <a:latin typeface="Amazon Ember Light" panose="020B0403020204020204" pitchFamily="34" charset="0"/>
                <a:ea typeface="+mn-ea"/>
                <a:cs typeface="+mn-cs"/>
              </a:rPr>
              <a:t>This is what we will be using throughout this class. </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We can only cover so much in this accelerated dive into ML,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Check out at d2l.ai the </a:t>
            </a:r>
            <a:r>
              <a:rPr lang="en-US" sz="1200" b="0" i="0" u="none" strike="noStrike" kern="1200" dirty="0">
                <a:solidFill>
                  <a:schemeClr val="tx1"/>
                </a:solidFill>
                <a:effectLst/>
                <a:latin typeface="+mn-lt"/>
                <a:ea typeface="+mn-ea"/>
                <a:cs typeface="+mn-cs"/>
              </a:rPr>
              <a:t>open-source (text)book, </a:t>
            </a:r>
            <a:r>
              <a:rPr lang="en-US" sz="1200" b="0" i="1" u="none" strike="noStrike" kern="1200" dirty="0">
                <a:solidFill>
                  <a:schemeClr val="tx1"/>
                </a:solidFill>
                <a:effectLst/>
                <a:latin typeface="+mn-lt"/>
                <a:ea typeface="+mn-ea"/>
                <a:cs typeface="+mn-cs"/>
              </a:rPr>
              <a:t>Dive into Deep Learning</a:t>
            </a:r>
            <a:r>
              <a:rPr lang="en-US" sz="1200" b="0" i="0" u="none" strike="noStrike" kern="1200" dirty="0">
                <a:solidFill>
                  <a:schemeClr val="tx1"/>
                </a:solidFill>
                <a:effectLst/>
                <a:latin typeface="+mn-lt"/>
                <a:ea typeface="+mn-ea"/>
                <a:cs typeface="+mn-cs"/>
              </a:rPr>
              <a:t> (D2L),</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Amazonians’ attempt to make deep learning approachable with </a:t>
            </a:r>
            <a:r>
              <a:rPr lang="en-US" sz="1200" b="0" i="0" u="none" strike="noStrike" kern="1200" dirty="0" err="1">
                <a:solidFill>
                  <a:schemeClr val="tx1"/>
                </a:solidFill>
                <a:effectLst/>
                <a:latin typeface="+mn-lt"/>
                <a:ea typeface="+mn-ea"/>
                <a:cs typeface="+mn-cs"/>
              </a:rPr>
              <a:t>Jupyter</a:t>
            </a:r>
            <a:r>
              <a:rPr lang="en-US" sz="1200" b="0" i="0" u="none" strike="noStrike" kern="1200" dirty="0">
                <a:solidFill>
                  <a:schemeClr val="tx1"/>
                </a:solidFill>
                <a:effectLst/>
                <a:latin typeface="+mn-lt"/>
                <a:ea typeface="+mn-ea"/>
                <a:cs typeface="+mn-cs"/>
              </a:rPr>
              <a:t> notebooks.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a:t>
            </a:r>
            <a:r>
              <a:rPr lang="en-US" sz="1200" kern="1200" dirty="0">
                <a:solidFill>
                  <a:schemeClr val="tx1"/>
                </a:solidFill>
                <a:effectLst/>
                <a:latin typeface="Amazon Ember Light" panose="020B0403020204020204" pitchFamily="34" charset="0"/>
                <a:ea typeface="+mn-ea"/>
                <a:cs typeface="+mn-cs"/>
              </a:rPr>
              <a:t>learn more about ML models, in particular DL </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You can run every section </a:t>
            </a:r>
            <a:r>
              <a:rPr lang="en-US" sz="1200" b="0" i="0" u="sng" kern="1200" dirty="0">
                <a:solidFill>
                  <a:schemeClr val="tx1"/>
                </a:solidFill>
                <a:effectLst/>
                <a:latin typeface="+mn-lt"/>
                <a:ea typeface="+mn-ea"/>
                <a:cs typeface="+mn-cs"/>
                <a:hlinkClick r:id="rId4"/>
              </a:rPr>
              <a:t>locally</a:t>
            </a:r>
            <a:r>
              <a:rPr lang="en-US" sz="1200" b="0" i="0" u="none" strike="noStrike"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tooltip="https://d2l.ai/chapter_appendix-tools-for-deep-learning/aws.html"/>
              </a:rPr>
              <a:t>on EC2</a:t>
            </a:r>
            <a:r>
              <a:rPr lang="en-US" sz="1200" b="0" i="0" u="none" strike="noStrike" kern="1200" dirty="0">
                <a:solidFill>
                  <a:schemeClr val="tx1"/>
                </a:solidFill>
                <a:effectLst/>
                <a:latin typeface="+mn-lt"/>
                <a:ea typeface="+mn-ea"/>
                <a:cs typeface="+mn-cs"/>
              </a:rPr>
              <a:t>, or </a:t>
            </a:r>
            <a:r>
              <a:rPr lang="en-US" sz="1200" b="0" i="0" u="sng" kern="1200" dirty="0">
                <a:solidFill>
                  <a:schemeClr val="tx1"/>
                </a:solidFill>
                <a:effectLst/>
                <a:latin typeface="+mn-lt"/>
                <a:ea typeface="+mn-ea"/>
                <a:cs typeface="+mn-cs"/>
                <a:hlinkClick r:id="rId6"/>
              </a:rPr>
              <a:t>on SageMaker</a:t>
            </a:r>
            <a:r>
              <a:rPr lang="en-US" sz="1200" b="0" i="0" u="none" strike="noStrike" kern="1200" dirty="0">
                <a:solidFill>
                  <a:schemeClr val="tx1"/>
                </a:solidFill>
                <a:effectLst/>
                <a:latin typeface="+mn-lt"/>
                <a:ea typeface="+mn-ea"/>
                <a:cs typeface="+mn-cs"/>
              </a:rPr>
              <a:t>.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 of now, D2L has been used for teaching by MLU and 76 universities from 24 countries.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Check out </a:t>
            </a:r>
            <a:r>
              <a:rPr lang="en-US" sz="1200" b="0" i="0" u="sng" kern="1200" dirty="0">
                <a:solidFill>
                  <a:schemeClr val="tx1"/>
                </a:solidFill>
                <a:effectLst/>
                <a:latin typeface="+mn-lt"/>
                <a:ea typeface="+mn-ea"/>
                <a:cs typeface="+mn-cs"/>
                <a:hlinkClick r:id="rId7"/>
              </a:rPr>
              <a:t>D2L.ai</a:t>
            </a:r>
            <a:r>
              <a:rPr lang="en-US" sz="1200" b="0" i="0" u="none" strike="noStrike" kern="1200" dirty="0">
                <a:solidFill>
                  <a:schemeClr val="tx1"/>
                </a:solidFill>
                <a:effectLst/>
                <a:latin typeface="+mn-lt"/>
                <a:ea typeface="+mn-ea"/>
                <a:cs typeface="+mn-cs"/>
              </a:rPr>
              <a:t> and star (★) the GitHub repository: </a:t>
            </a:r>
            <a:r>
              <a:rPr lang="en-US" sz="1200" b="0" i="0" u="sng" kern="1200" dirty="0">
                <a:solidFill>
                  <a:schemeClr val="tx1"/>
                </a:solidFill>
                <a:effectLst/>
                <a:latin typeface="+mn-lt"/>
                <a:ea typeface="+mn-ea"/>
                <a:cs typeface="+mn-cs"/>
                <a:hlinkClick r:id="rId8"/>
              </a:rPr>
              <a:t>https://github.com/d2l-ai/d2l-en</a:t>
            </a:r>
            <a:r>
              <a:rPr lang="en-US" sz="1200" b="0" i="0" u="none" strike="noStrike" kern="1200" dirty="0">
                <a:solidFill>
                  <a:schemeClr val="tx1"/>
                </a:solidFill>
                <a:effectLst/>
                <a:latin typeface="+mn-lt"/>
                <a:ea typeface="+mn-ea"/>
                <a:cs typeface="+mn-cs"/>
              </a:rPr>
              <a:t>.</a:t>
            </a:r>
            <a:endParaRPr lang="en-US" sz="1200" kern="1200" dirty="0">
              <a:solidFill>
                <a:schemeClr val="tx1"/>
              </a:solidFill>
              <a:effectLst/>
              <a:latin typeface="Amazon Ember Light" panose="020B0403020204020204" pitchFamily="34" charset="0"/>
              <a:ea typeface="+mn-ea"/>
              <a:cs typeface="+mn-cs"/>
            </a:endParaRPr>
          </a:p>
          <a:p>
            <a:endParaRPr lang="en-US" sz="1200" kern="1200" dirty="0">
              <a:solidFill>
                <a:schemeClr val="tx1"/>
              </a:solidFill>
              <a:effectLst/>
              <a:latin typeface="Amazon Ember Light" panose="020B0403020204020204" pitchFamily="34" charset="0"/>
              <a:ea typeface="+mn-ea"/>
              <a:cs typeface="+mn-cs"/>
            </a:endParaRPr>
          </a:p>
          <a:p>
            <a:r>
              <a:rPr lang="en-US" sz="1200" kern="1200" dirty="0">
                <a:solidFill>
                  <a:schemeClr val="tx1"/>
                </a:solidFill>
                <a:effectLst/>
                <a:latin typeface="Amazon Ember Light" panose="020B0403020204020204" pitchFamily="34" charset="0"/>
                <a:ea typeface="+mn-ea"/>
                <a:cs typeface="+mn-cs"/>
              </a:rPr>
              <a:t>And, if you are going through this course with a group of ML enthusiasts, being in a classroom or online, </a:t>
            </a:r>
          </a:p>
          <a:p>
            <a:r>
              <a:rPr lang="en-US" sz="1200" kern="1200" dirty="0">
                <a:solidFill>
                  <a:schemeClr val="tx1"/>
                </a:solidFill>
                <a:effectLst/>
                <a:latin typeface="Amazon Ember Light" panose="020B0403020204020204" pitchFamily="34" charset="0"/>
                <a:ea typeface="+mn-ea"/>
                <a:cs typeface="+mn-cs"/>
              </a:rPr>
              <a:t>- collaborate, share ideas and experiments, learn from each others mistakes and successes, </a:t>
            </a:r>
          </a:p>
          <a:p>
            <a:r>
              <a:rPr lang="en-US" sz="1200" kern="1200" dirty="0">
                <a:solidFill>
                  <a:schemeClr val="tx1"/>
                </a:solidFill>
                <a:effectLst/>
                <a:latin typeface="Amazon Ember Light" panose="020B0403020204020204" pitchFamily="34" charset="0"/>
                <a:ea typeface="+mn-ea"/>
                <a:cs typeface="+mn-cs"/>
              </a:rPr>
              <a:t>to quickly build expertise with these new tools and techniques.</a:t>
            </a: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4</a:t>
            </a:fld>
            <a:endParaRPr lang="en-US"/>
          </a:p>
        </p:txBody>
      </p:sp>
    </p:spTree>
    <p:extLst>
      <p:ext uri="{BB962C8B-B14F-4D97-AF65-F5344CB8AC3E}">
        <p14:creationId xmlns:p14="http://schemas.microsoft.com/office/powerpoint/2010/main" val="1605444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in a problem where there is a large class imbalance, many true negatives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model can predict/return the value of the majority class for all predictions (without much learning that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still achieve a high classification accuracy,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is called the High Acc paradox!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Think of a rare disease scenario, where out of a labeled dataset of 100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10 have the disease, 90 don’t and your classifier was able to correctly identify only 2 people of the all diseased people out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The accuracy of such classifier would be pretty high, at 0.90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But is this classifier good at the task it was build for – identify diseased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Is this a good disease pattern-observer classifier?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Safe to say that this model won’t be very useful in the problem domain.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problems or rather datasets like this, additional metrics can better be suited to evaluate classifier’s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Accuracy = \frac{2+88}{2+2+8+88}=0.90</a:t>
            </a: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40</a:t>
            </a:fld>
            <a:endParaRPr lang="en-US"/>
          </a:p>
        </p:txBody>
      </p:sp>
    </p:spTree>
    <p:extLst>
      <p:ext uri="{BB962C8B-B14F-4D97-AF65-F5344CB8AC3E}">
        <p14:creationId xmlns:p14="http://schemas.microsoft.com/office/powerpoint/2010/main" val="3110232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One such metric is Precision, which is basically the acc of the predicted positive outcomes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and as you see ignores the </a:t>
            </a:r>
            <a:r>
              <a:rPr lang="en-US" sz="1200" kern="1200" dirty="0" err="1">
                <a:solidFill>
                  <a:schemeClr val="tx1"/>
                </a:solidFill>
                <a:effectLst/>
                <a:latin typeface="Amazon Ember Light" panose="020B0403020204020204" pitchFamily="34" charset="0"/>
                <a:ea typeface="+mn-ea"/>
                <a:cs typeface="+mn-cs"/>
              </a:rPr>
              <a:t>TrueNeg</a:t>
            </a:r>
            <a:r>
              <a:rPr lang="en-US" sz="1200" kern="1200" dirty="0">
                <a:solidFill>
                  <a:schemeClr val="tx1"/>
                </a:solidFill>
                <a:effectLst/>
                <a:latin typeface="Amazon Ember Light" panose="020B0403020204020204" pitchFamily="34" charset="0"/>
                <a:ea typeface="+mn-ea"/>
                <a:cs typeface="+mn-cs"/>
              </a:rPr>
              <a:t> altogether, and centers on the </a:t>
            </a:r>
            <a:r>
              <a:rPr lang="en-US" sz="1200" kern="1200" dirty="0" err="1">
                <a:solidFill>
                  <a:schemeClr val="tx1"/>
                </a:solidFill>
                <a:effectLst/>
                <a:latin typeface="Amazon Ember Light" panose="020B0403020204020204" pitchFamily="34" charset="0"/>
                <a:ea typeface="+mn-ea"/>
                <a:cs typeface="+mn-cs"/>
              </a:rPr>
              <a:t>TruePos</a:t>
            </a:r>
            <a:r>
              <a:rPr lang="en-US" sz="1200" kern="1200" dirty="0">
                <a:solidFill>
                  <a:schemeClr val="tx1"/>
                </a:solidFill>
                <a:effectLst/>
                <a:latin typeface="Amazon Ember Light" panose="020B0403020204020204" pitchFamily="34" charset="0"/>
                <a:ea typeface="+mn-ea"/>
                <a:cs typeface="+mn-cs"/>
              </a:rPr>
              <a:t> alone/</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Precision can be thought of as a measure of a classifiers exactness.</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As expected, the perf of this classifier on the imbalanced dataset is very poor, close to 0 worst and closer to 1 better.</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 low precision can also indicate a large number of False Positives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(that will be the subjects identified as having the disease when they are healthy, and brought in for tests/treatments when not needed)</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Precision = \frac{TP}{TP+FP}</a:t>
            </a:r>
          </a:p>
          <a:p>
            <a:endParaRPr lang="en-US" dirty="0"/>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Precision = \frac{2}{2+2}=0.50</a:t>
            </a:r>
          </a:p>
          <a:p>
            <a:endParaRPr lang="en-US" dirty="0"/>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 (bad) \, 0 \</a:t>
            </a:r>
            <a:r>
              <a:rPr lang="en-US" sz="1200" kern="1200" dirty="0" err="1">
                <a:solidFill>
                  <a:schemeClr val="tx1"/>
                </a:solidFill>
                <a:effectLst/>
                <a:latin typeface="Amazon Ember Light" panose="020B0403020204020204" pitchFamily="34" charset="0"/>
                <a:ea typeface="+mn-ea"/>
                <a:cs typeface="+mn-cs"/>
              </a:rPr>
              <a:t>leq</a:t>
            </a:r>
            <a:r>
              <a:rPr lang="en-US" sz="1200" kern="1200" dirty="0">
                <a:solidFill>
                  <a:schemeClr val="tx1"/>
                </a:solidFill>
                <a:effectLst/>
                <a:latin typeface="Amazon Ember Light" panose="020B0403020204020204" pitchFamily="34" charset="0"/>
                <a:ea typeface="+mn-ea"/>
                <a:cs typeface="+mn-cs"/>
              </a:rPr>
              <a:t> Precision \</a:t>
            </a:r>
            <a:r>
              <a:rPr lang="en-US" sz="1200" kern="1200" dirty="0" err="1">
                <a:solidFill>
                  <a:schemeClr val="tx1"/>
                </a:solidFill>
                <a:effectLst/>
                <a:latin typeface="Amazon Ember Light" panose="020B0403020204020204" pitchFamily="34" charset="0"/>
                <a:ea typeface="+mn-ea"/>
                <a:cs typeface="+mn-cs"/>
              </a:rPr>
              <a:t>leq</a:t>
            </a:r>
            <a:r>
              <a:rPr lang="en-US" sz="1200" kern="1200" dirty="0">
                <a:solidFill>
                  <a:schemeClr val="tx1"/>
                </a:solidFill>
                <a:effectLst/>
                <a:latin typeface="Amazon Ember Light" panose="020B0403020204020204" pitchFamily="34" charset="0"/>
                <a:ea typeface="+mn-ea"/>
                <a:cs typeface="+mn-cs"/>
              </a:rPr>
              <a:t> 1 \, (good)</a:t>
            </a:r>
            <a:endParaRPr lang="en-US" dirty="0"/>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41</a:t>
            </a:fld>
            <a:endParaRPr lang="en-US"/>
          </a:p>
        </p:txBody>
      </p:sp>
    </p:spTree>
    <p:extLst>
      <p:ext uri="{BB962C8B-B14F-4D97-AF65-F5344CB8AC3E}">
        <p14:creationId xmlns:p14="http://schemas.microsoft.com/office/powerpoint/2010/main" val="1077425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Another metric that centers on the TPs, is Recall…</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dirty="0">
                <a:latin typeface="Amazon Ember Light" panose="020B0403020204020204" pitchFamily="34" charset="0"/>
                <a:ea typeface="Amazon Ember Light" panose="020B0403020204020204" pitchFamily="34" charset="0"/>
                <a:cs typeface="Amazon Ember Light" panose="020B0403020204020204" pitchFamily="34" charset="0"/>
              </a:rPr>
              <a:t>Recall measures model’s ability to predict a positive outcome,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dirty="0">
                <a:latin typeface="Amazon Ember Light" panose="020B0403020204020204" pitchFamily="34" charset="0"/>
                <a:ea typeface="Amazon Ember Light" panose="020B0403020204020204" pitchFamily="34" charset="0"/>
                <a:cs typeface="Amazon Ember Light" panose="020B0403020204020204" pitchFamily="34" charset="0"/>
              </a:rPr>
              <a:t>To basically recall more of those cases that are out there positive</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Again, as expected, the perf of our particular classifier is very poor, recall close to 0 being worst and closer to 1 the better.</a:t>
            </a:r>
            <a:endParaRPr lang="en-US" sz="12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low recall usually indicates many False Negatives, which is the case here</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(that is people that have the disease and never find out, nor being further tested/treated)</a:t>
            </a: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Recall = \frac{TP}{TP+FN}</a:t>
            </a:r>
          </a:p>
          <a:p>
            <a:endParaRPr lang="en-US" dirty="0"/>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Recall = \frac{2}{2+8}=0.20</a:t>
            </a:r>
          </a:p>
          <a:p>
            <a:endParaRPr lang="en-US" dirty="0"/>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(bad) \, 0 \</a:t>
            </a:r>
            <a:r>
              <a:rPr lang="en-US" sz="1200" kern="1200" dirty="0" err="1">
                <a:solidFill>
                  <a:schemeClr val="tx1"/>
                </a:solidFill>
                <a:effectLst/>
                <a:latin typeface="+mn-lt"/>
                <a:ea typeface="+mn-ea"/>
                <a:cs typeface="+mn-cs"/>
              </a:rPr>
              <a:t>leq</a:t>
            </a:r>
            <a:r>
              <a:rPr lang="en-US" sz="1200" kern="1200" dirty="0">
                <a:solidFill>
                  <a:schemeClr val="tx1"/>
                </a:solidFill>
                <a:effectLst/>
                <a:latin typeface="+mn-lt"/>
                <a:ea typeface="+mn-ea"/>
                <a:cs typeface="+mn-cs"/>
              </a:rPr>
              <a:t> Recall \</a:t>
            </a:r>
            <a:r>
              <a:rPr lang="en-US" sz="1200" kern="1200" dirty="0" err="1">
                <a:solidFill>
                  <a:schemeClr val="tx1"/>
                </a:solidFill>
                <a:effectLst/>
                <a:latin typeface="+mn-lt"/>
                <a:ea typeface="+mn-ea"/>
                <a:cs typeface="+mn-cs"/>
              </a:rPr>
              <a:t>leq</a:t>
            </a:r>
            <a:r>
              <a:rPr lang="en-US" sz="1200" kern="1200" dirty="0">
                <a:solidFill>
                  <a:schemeClr val="tx1"/>
                </a:solidFill>
                <a:effectLst/>
                <a:latin typeface="+mn-lt"/>
                <a:ea typeface="+mn-ea"/>
                <a:cs typeface="+mn-cs"/>
              </a:rPr>
              <a:t> 1 \, (good)</a:t>
            </a: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42</a:t>
            </a:fld>
            <a:endParaRPr lang="en-US"/>
          </a:p>
        </p:txBody>
      </p:sp>
    </p:spTree>
    <p:extLst>
      <p:ext uri="{BB962C8B-B14F-4D97-AF65-F5344CB8AC3E}">
        <p14:creationId xmlns:p14="http://schemas.microsoft.com/office/powerpoint/2010/main" val="629519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mazon Ember Light" panose="020B0403020204020204" pitchFamily="34" charset="0"/>
                <a:ea typeface="+mn-ea"/>
                <a:cs typeface="+mn-cs"/>
              </a:rPr>
              <a:t>With most imbalanced dataset scenarios, there’s usually a debate over whether your business problems should improve on precision or recall,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That is say, for our rare case scenario,</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 whether the classifier should do better on, increase </a:t>
            </a: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Precision (that will be equivalent to </a:t>
            </a:r>
            <a:r>
              <a:rPr lang="en-US" sz="1200" b="0" i="0" kern="1200" dirty="0">
                <a:solidFill>
                  <a:schemeClr val="tx1"/>
                </a:solidFill>
                <a:effectLst/>
                <a:latin typeface="+mn-lt"/>
                <a:ea typeface="+mn-ea"/>
                <a:cs typeface="+mn-cs"/>
              </a:rPr>
              <a:t>predicting less </a:t>
            </a:r>
            <a:r>
              <a:rPr lang="en-US" sz="1200" b="0" i="0" kern="1200" dirty="0" err="1">
                <a:solidFill>
                  <a:schemeClr val="tx1"/>
                </a:solidFill>
                <a:effectLst/>
                <a:latin typeface="+mn-lt"/>
                <a:ea typeface="+mn-ea"/>
                <a:cs typeface="+mn-cs"/>
              </a:rPr>
              <a:t>FalsePos</a:t>
            </a:r>
            <a:r>
              <a:rPr lang="en-US" sz="1200" b="0" i="0" kern="1200" dirty="0">
                <a:solidFill>
                  <a:schemeClr val="tx1"/>
                </a:solidFill>
                <a:effectLst/>
                <a:latin typeface="+mn-lt"/>
                <a:ea typeface="+mn-ea"/>
                <a:cs typeface="+mn-cs"/>
              </a:rPr>
              <a:t>, minimize the number of healthy people brought in for tests/treatments when not needed)</a:t>
            </a: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Or should do better, increase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Recall (equivalent to </a:t>
            </a:r>
            <a:r>
              <a:rPr lang="en-US" sz="1200" b="0" i="0" kern="1200" dirty="0">
                <a:solidFill>
                  <a:schemeClr val="tx1"/>
                </a:solidFill>
                <a:effectLst/>
                <a:latin typeface="+mn-lt"/>
                <a:ea typeface="+mn-ea"/>
                <a:cs typeface="+mn-cs"/>
              </a:rPr>
              <a:t>predicting less </a:t>
            </a:r>
            <a:r>
              <a:rPr lang="en-US" sz="1200" b="0" i="0" kern="1200" dirty="0" err="1">
                <a:solidFill>
                  <a:schemeClr val="tx1"/>
                </a:solidFill>
                <a:effectLst/>
                <a:latin typeface="+mn-lt"/>
                <a:ea typeface="+mn-ea"/>
                <a:cs typeface="+mn-cs"/>
              </a:rPr>
              <a:t>FalseNeg</a:t>
            </a:r>
            <a:r>
              <a:rPr lang="en-US" sz="1200" b="0" i="0" kern="1200" dirty="0">
                <a:solidFill>
                  <a:schemeClr val="tx1"/>
                </a:solidFill>
                <a:effectLst/>
                <a:latin typeface="+mn-lt"/>
                <a:ea typeface="+mn-ea"/>
                <a:cs typeface="+mn-cs"/>
              </a:rPr>
              <a:t>, reducing the no of people that have the disease and never find out)</a:t>
            </a:r>
            <a:endParaRPr lang="en-US" sz="1200" kern="1200" dirty="0">
              <a:solidFill>
                <a:schemeClr val="tx1"/>
              </a:solidFill>
              <a:effectLst/>
              <a:latin typeface="Amazon Ember Light" panose="020B0403020204020204" pitchFamily="34" charset="0"/>
              <a:ea typeface="+mn-ea"/>
              <a:cs typeface="+mn-cs"/>
            </a:endParaRPr>
          </a:p>
          <a:p>
            <a:endParaRPr lang="en-US" sz="1200" kern="1200" dirty="0">
              <a:solidFill>
                <a:schemeClr val="tx1"/>
              </a:solidFill>
              <a:effectLst/>
              <a:latin typeface="Amazon Ember Light" panose="020B0403020204020204" pitchFamily="34" charset="0"/>
              <a:ea typeface="+mn-ea"/>
              <a:cs typeface="+mn-cs"/>
            </a:endParaRPr>
          </a:p>
          <a:p>
            <a:r>
              <a:rPr lang="en-US" sz="1200" kern="1200" dirty="0">
                <a:solidFill>
                  <a:schemeClr val="tx1"/>
                </a:solidFill>
                <a:effectLst/>
                <a:latin typeface="Amazon Ember Light" panose="020B0403020204020204" pitchFamily="34" charset="0"/>
                <a:ea typeface="+mn-ea"/>
                <a:cs typeface="+mn-cs"/>
              </a:rPr>
              <a:t>To settle the debate, or rather balance these diff business choices, </a:t>
            </a:r>
          </a:p>
          <a:p>
            <a:r>
              <a:rPr lang="en-US" sz="1200" kern="1200" dirty="0">
                <a:solidFill>
                  <a:schemeClr val="tx1"/>
                </a:solidFill>
                <a:effectLst/>
                <a:latin typeface="Amazon Ember Light" panose="020B0403020204020204" pitchFamily="34" charset="0"/>
                <a:ea typeface="+mn-ea"/>
                <a:cs typeface="+mn-cs"/>
              </a:rPr>
              <a:t>F1 score is another score/metric that can be used to basically</a:t>
            </a:r>
          </a:p>
          <a:p>
            <a:r>
              <a:rPr lang="en-US" sz="1200" kern="1200" dirty="0">
                <a:solidFill>
                  <a:schemeClr val="tx1"/>
                </a:solidFill>
                <a:effectLst/>
                <a:latin typeface="Amazon Ember Light" panose="020B0403020204020204" pitchFamily="34" charset="0"/>
                <a:ea typeface="+mn-ea"/>
                <a:cs typeface="+mn-cs"/>
              </a:rPr>
              <a:t>maintain a balance between the precision and recall of your classifier</a:t>
            </a:r>
          </a:p>
          <a:p>
            <a:endParaRPr lang="en-US" sz="1200" kern="1200" dirty="0">
              <a:solidFill>
                <a:schemeClr val="tx1"/>
              </a:solidFill>
              <a:effectLst/>
              <a:latin typeface="Amazon Ember Light" panose="020B0403020204020204" pitchFamily="34" charset="0"/>
              <a:ea typeface="+mn-ea"/>
              <a:cs typeface="+mn-cs"/>
            </a:endParaRPr>
          </a:p>
          <a:p>
            <a:r>
              <a:rPr lang="en-US" sz="1200" kern="1200" dirty="0">
                <a:solidFill>
                  <a:schemeClr val="tx1"/>
                </a:solidFill>
                <a:effectLst/>
                <a:latin typeface="Amazon Ember Light" panose="020B0403020204020204" pitchFamily="34" charset="0"/>
                <a:ea typeface="+mn-ea"/>
                <a:cs typeface="+mn-cs"/>
              </a:rPr>
              <a:t>As we can see from this heat map of f1 score vs precision and recall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F1 is </a:t>
            </a:r>
            <a:r>
              <a:rPr lang="en-US" sz="1200"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Low when one or both of the Precision and Recall are low</a:t>
            </a:r>
          </a:p>
          <a:p>
            <a:endParaRPr lang="en-US" sz="1200" kern="1200" dirty="0">
              <a:solidFill>
                <a:schemeClr val="tx1"/>
              </a:solidFill>
              <a:effectLst/>
              <a:latin typeface="Amazon Ember Light" panose="020B04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Also, F1 is </a:t>
            </a:r>
            <a:r>
              <a:rPr lang="en-US" sz="1200" kern="1200" dirty="0">
                <a:solidFill>
                  <a:schemeClr val="accent3"/>
                </a:solidFill>
                <a:effectLst/>
                <a:latin typeface="Amazon Ember Light" panose="020B0403020204020204" pitchFamily="34" charset="0"/>
                <a:ea typeface="Amazon Ember Light" panose="020B0403020204020204" pitchFamily="34" charset="0"/>
                <a:cs typeface="Amazon Ember Light" panose="020B0403020204020204" pitchFamily="34" charset="0"/>
              </a:rPr>
              <a:t>high </a:t>
            </a:r>
            <a:r>
              <a:rPr lang="en-US" sz="1200"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when both the Precision and Recall are high</a:t>
            </a:r>
          </a:p>
          <a:p>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a:t>
            </a:r>
          </a:p>
          <a:p>
            <a:endParaRPr lang="en-US" sz="1200" kern="1200" dirty="0">
              <a:solidFill>
                <a:schemeClr val="tx1"/>
              </a:solidFill>
              <a:effectLst/>
              <a:latin typeface="Amazon Ember Light" panose="020B0403020204020204" pitchFamily="34" charset="0"/>
              <a:ea typeface="+mn-ea"/>
              <a:cs typeface="+mn-cs"/>
            </a:endParaRPr>
          </a:p>
          <a:p>
            <a:r>
              <a:rPr lang="en-US" sz="1200" kern="1200" dirty="0">
                <a:solidFill>
                  <a:schemeClr val="tx1"/>
                </a:solidFill>
                <a:effectLst/>
                <a:latin typeface="Amazon Ember Light" panose="020B0403020204020204" pitchFamily="34" charset="0"/>
                <a:ea typeface="+mn-ea"/>
                <a:cs typeface="+mn-cs"/>
              </a:rPr>
              <a:t>F1\,Score = \frac{2*(Precision * Recall)}{</a:t>
            </a:r>
            <a:r>
              <a:rPr lang="en-US" sz="1200" kern="1200" dirty="0" err="1">
                <a:solidFill>
                  <a:schemeClr val="tx1"/>
                </a:solidFill>
                <a:effectLst/>
                <a:latin typeface="Amazon Ember Light" panose="020B0403020204020204" pitchFamily="34" charset="0"/>
                <a:ea typeface="+mn-ea"/>
                <a:cs typeface="+mn-cs"/>
              </a:rPr>
              <a:t>Precision+Recall</a:t>
            </a:r>
            <a:r>
              <a:rPr lang="en-US" sz="1200" kern="1200" dirty="0">
                <a:solidFill>
                  <a:schemeClr val="tx1"/>
                </a:solidFill>
                <a:effectLst/>
                <a:latin typeface="Amazon Ember Light" panose="020B0403020204020204" pitchFamily="34" charset="0"/>
                <a:ea typeface="+mn-ea"/>
                <a:cs typeface="+mn-cs"/>
              </a:rPr>
              <a:t>}</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0 \</a:t>
            </a:r>
            <a:r>
              <a:rPr lang="en-US" sz="1200" kern="1200" dirty="0" err="1">
                <a:solidFill>
                  <a:schemeClr val="tx1"/>
                </a:solidFill>
                <a:effectLst/>
                <a:latin typeface="Amazon Ember Light" panose="020B0403020204020204" pitchFamily="34" charset="0"/>
                <a:ea typeface="+mn-ea"/>
                <a:cs typeface="+mn-cs"/>
              </a:rPr>
              <a:t>leq</a:t>
            </a:r>
            <a:r>
              <a:rPr lang="en-US" sz="1200" kern="1200" dirty="0">
                <a:solidFill>
                  <a:schemeClr val="tx1"/>
                </a:solidFill>
                <a:effectLst/>
                <a:latin typeface="Amazon Ember Light" panose="020B0403020204020204" pitchFamily="34" charset="0"/>
                <a:ea typeface="+mn-ea"/>
                <a:cs typeface="+mn-cs"/>
              </a:rPr>
              <a:t> F1/,Score \</a:t>
            </a:r>
            <a:r>
              <a:rPr lang="en-US" sz="1200" kern="1200" dirty="0" err="1">
                <a:solidFill>
                  <a:schemeClr val="tx1"/>
                </a:solidFill>
                <a:effectLst/>
                <a:latin typeface="Amazon Ember Light" panose="020B0403020204020204" pitchFamily="34" charset="0"/>
                <a:ea typeface="+mn-ea"/>
                <a:cs typeface="+mn-cs"/>
              </a:rPr>
              <a:t>leq</a:t>
            </a:r>
            <a:r>
              <a:rPr lang="en-US" sz="1200" kern="1200" dirty="0">
                <a:solidFill>
                  <a:schemeClr val="tx1"/>
                </a:solidFill>
                <a:effectLst/>
                <a:latin typeface="Amazon Ember Light" panose="020B0403020204020204" pitchFamily="34" charset="0"/>
                <a:ea typeface="+mn-ea"/>
                <a:cs typeface="+mn-cs"/>
              </a:rPr>
              <a:t> 1</a:t>
            </a:r>
            <a:endParaRPr lang="en-US" dirty="0"/>
          </a:p>
          <a:p>
            <a:endParaRPr lang="en-US" sz="1200" kern="1200" dirty="0">
              <a:solidFill>
                <a:schemeClr val="tx1"/>
              </a:solidFill>
              <a:effectLst/>
              <a:latin typeface="Amazon Ember Light" panose="020B0403020204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43</a:t>
            </a:fld>
            <a:endParaRPr lang="en-US"/>
          </a:p>
        </p:txBody>
      </p:sp>
    </p:spTree>
    <p:extLst>
      <p:ext uri="{BB962C8B-B14F-4D97-AF65-F5344CB8AC3E}">
        <p14:creationId xmlns:p14="http://schemas.microsoft.com/office/powerpoint/2010/main" val="4000513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FF0000"/>
                </a:solidFill>
              </a:rPr>
              <a:t>All looked/worked great with our toy dataset, but real life data – that’s another (long) story</a:t>
            </a:r>
          </a:p>
          <a:p>
            <a:pPr marL="171450" indent="-171450">
              <a:buFontTx/>
              <a:buChar char="-"/>
            </a:pPr>
            <a:r>
              <a:rPr lang="en-US" b="0" dirty="0">
                <a:solidFill>
                  <a:srgbClr val="FF0000"/>
                </a:solidFill>
              </a:rPr>
              <a:t>how much data: more data samples, more features</a:t>
            </a:r>
          </a:p>
          <a:p>
            <a:pPr marL="171450" indent="-171450">
              <a:buFontTx/>
              <a:buChar char="-"/>
            </a:pPr>
            <a:r>
              <a:rPr lang="en-US" b="0" dirty="0">
                <a:solidFill>
                  <a:srgbClr val="FF0000"/>
                </a:solidFill>
              </a:rPr>
              <a:t>what type of data: numerical, categorical, text (not all numbers ?!)</a:t>
            </a:r>
          </a:p>
          <a:p>
            <a:pPr marL="171450" indent="-171450">
              <a:buFontTx/>
              <a:buChar char="-"/>
            </a:pPr>
            <a:r>
              <a:rPr lang="en-US" b="0" dirty="0">
                <a:solidFill>
                  <a:srgbClr val="FF0000"/>
                </a:solidFill>
              </a:rPr>
              <a:t>missing values</a:t>
            </a:r>
          </a:p>
          <a:p>
            <a:pPr marL="171450" indent="-171450">
              <a:buFontTx/>
              <a:buChar char="-"/>
            </a:pPr>
            <a:r>
              <a:rPr lang="en-US" b="0" dirty="0">
                <a:solidFill>
                  <a:srgbClr val="FF0000"/>
                </a:solidFill>
              </a:rPr>
              <a:t>different scales (large/small) numerical values</a:t>
            </a:r>
          </a:p>
          <a:p>
            <a:pPr marL="171450" indent="-171450">
              <a:buFontTx/>
              <a:buChar char="-"/>
            </a:pPr>
            <a:r>
              <a:rPr lang="en-US" b="0" dirty="0">
                <a:solidFill>
                  <a:srgbClr val="FF0000"/>
                </a:solidFill>
              </a:rPr>
              <a:t>outliers</a:t>
            </a:r>
            <a:endParaRPr lang="en-US" dirty="0"/>
          </a:p>
        </p:txBody>
      </p:sp>
      <p:sp>
        <p:nvSpPr>
          <p:cNvPr id="4" name="Slide Number Placeholder 3"/>
          <p:cNvSpPr>
            <a:spLocks noGrp="1"/>
          </p:cNvSpPr>
          <p:nvPr>
            <p:ph type="sldNum" sz="quarter" idx="5"/>
          </p:nvPr>
        </p:nvSpPr>
        <p:spPr/>
        <p:txBody>
          <a:bodyPr/>
          <a:lstStyle/>
          <a:p>
            <a:fld id="{525B7AE5-8B6B-45BB-BCE2-0D5FF01E052A}" type="slidenum">
              <a:rPr lang="en-US" smtClean="0"/>
              <a:pPr/>
              <a:t>44</a:t>
            </a:fld>
            <a:endParaRPr lang="en-US" dirty="0"/>
          </a:p>
        </p:txBody>
      </p:sp>
    </p:spTree>
    <p:extLst>
      <p:ext uri="{BB962C8B-B14F-4D97-AF65-F5344CB8AC3E}">
        <p14:creationId xmlns:p14="http://schemas.microsoft.com/office/powerpoint/2010/main" val="992260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45</a:t>
            </a:fld>
            <a:endParaRPr lang="en-US"/>
          </a:p>
        </p:txBody>
      </p:sp>
    </p:spTree>
    <p:extLst>
      <p:ext uri="{BB962C8B-B14F-4D97-AF65-F5344CB8AC3E}">
        <p14:creationId xmlns:p14="http://schemas.microsoft.com/office/powerpoint/2010/main" val="2469400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46</a:t>
            </a:fld>
            <a:endParaRPr lang="en-US"/>
          </a:p>
        </p:txBody>
      </p:sp>
    </p:spTree>
    <p:extLst>
      <p:ext uri="{BB962C8B-B14F-4D97-AF65-F5344CB8AC3E}">
        <p14:creationId xmlns:p14="http://schemas.microsoft.com/office/powerpoint/2010/main" val="20946521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FF0000"/>
                </a:solidFill>
              </a:rPr>
              <a:t>All looked/worked great with our toy dataset, but real life data – that’s another (long) story</a:t>
            </a:r>
          </a:p>
          <a:p>
            <a:pPr marL="171450" indent="-171450">
              <a:buFontTx/>
              <a:buChar char="-"/>
            </a:pPr>
            <a:r>
              <a:rPr lang="en-US" b="0" dirty="0">
                <a:solidFill>
                  <a:srgbClr val="FF0000"/>
                </a:solidFill>
              </a:rPr>
              <a:t>how much data: more data samples, more features</a:t>
            </a:r>
          </a:p>
          <a:p>
            <a:pPr marL="171450" indent="-171450">
              <a:buFontTx/>
              <a:buChar char="-"/>
            </a:pPr>
            <a:r>
              <a:rPr lang="en-US" b="0" dirty="0">
                <a:solidFill>
                  <a:srgbClr val="FF0000"/>
                </a:solidFill>
              </a:rPr>
              <a:t>what type of data: numerical, categorical, text (not all numbers ?!)</a:t>
            </a:r>
          </a:p>
          <a:p>
            <a:pPr marL="171450" indent="-171450">
              <a:buFontTx/>
              <a:buChar char="-"/>
            </a:pPr>
            <a:r>
              <a:rPr lang="en-US" b="0" dirty="0">
                <a:solidFill>
                  <a:srgbClr val="FF0000"/>
                </a:solidFill>
              </a:rPr>
              <a:t>missing values</a:t>
            </a:r>
          </a:p>
          <a:p>
            <a:pPr marL="171450" indent="-171450">
              <a:buFontTx/>
              <a:buChar char="-"/>
            </a:pPr>
            <a:r>
              <a:rPr lang="en-US" b="0" dirty="0">
                <a:solidFill>
                  <a:srgbClr val="FF0000"/>
                </a:solidFill>
              </a:rPr>
              <a:t>different scales (large/small) numerical values</a:t>
            </a:r>
          </a:p>
          <a:p>
            <a:pPr marL="171450" indent="-171450">
              <a:buFontTx/>
              <a:buChar char="-"/>
            </a:pPr>
            <a:r>
              <a:rPr lang="en-US" b="0" dirty="0">
                <a:solidFill>
                  <a:srgbClr val="FF0000"/>
                </a:solidFill>
              </a:rPr>
              <a:t>outliers</a:t>
            </a:r>
            <a:endParaRPr lang="en-US" dirty="0"/>
          </a:p>
        </p:txBody>
      </p:sp>
      <p:sp>
        <p:nvSpPr>
          <p:cNvPr id="4" name="Slide Number Placeholder 3"/>
          <p:cNvSpPr>
            <a:spLocks noGrp="1"/>
          </p:cNvSpPr>
          <p:nvPr>
            <p:ph type="sldNum" sz="quarter" idx="5"/>
          </p:nvPr>
        </p:nvSpPr>
        <p:spPr/>
        <p:txBody>
          <a:bodyPr/>
          <a:lstStyle/>
          <a:p>
            <a:fld id="{525B7AE5-8B6B-45BB-BCE2-0D5FF01E052A}" type="slidenum">
              <a:rPr lang="en-US" smtClean="0"/>
              <a:pPr/>
              <a:t>47</a:t>
            </a:fld>
            <a:endParaRPr lang="en-US" dirty="0"/>
          </a:p>
        </p:txBody>
      </p:sp>
    </p:spTree>
    <p:extLst>
      <p:ext uri="{BB962C8B-B14F-4D97-AF65-F5344CB8AC3E}">
        <p14:creationId xmlns:p14="http://schemas.microsoft.com/office/powerpoint/2010/main" val="1648419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48</a:t>
            </a:fld>
            <a:endParaRPr lang="en-US"/>
          </a:p>
        </p:txBody>
      </p:sp>
    </p:spTree>
    <p:extLst>
      <p:ext uri="{BB962C8B-B14F-4D97-AF65-F5344CB8AC3E}">
        <p14:creationId xmlns:p14="http://schemas.microsoft.com/office/powerpoint/2010/main" val="991531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FF0000"/>
                </a:solidFill>
              </a:rPr>
              <a:t>All looked/worked great with our toy dataset, but real life data – that’s another (long) story</a:t>
            </a:r>
          </a:p>
          <a:p>
            <a:pPr marL="171450" indent="-171450">
              <a:buFontTx/>
              <a:buChar char="-"/>
            </a:pPr>
            <a:r>
              <a:rPr lang="en-US" b="0" dirty="0">
                <a:solidFill>
                  <a:srgbClr val="FF0000"/>
                </a:solidFill>
              </a:rPr>
              <a:t>how much data: more data samples, more features</a:t>
            </a:r>
          </a:p>
          <a:p>
            <a:pPr marL="171450" indent="-171450">
              <a:buFontTx/>
              <a:buChar char="-"/>
            </a:pPr>
            <a:r>
              <a:rPr lang="en-US" b="0" dirty="0">
                <a:solidFill>
                  <a:srgbClr val="FF0000"/>
                </a:solidFill>
              </a:rPr>
              <a:t>what type of data: numerical, categorical, text (not all numbers ?!)</a:t>
            </a:r>
          </a:p>
          <a:p>
            <a:pPr marL="171450" indent="-171450">
              <a:buFontTx/>
              <a:buChar char="-"/>
            </a:pPr>
            <a:r>
              <a:rPr lang="en-US" b="0" dirty="0">
                <a:solidFill>
                  <a:srgbClr val="FF0000"/>
                </a:solidFill>
              </a:rPr>
              <a:t>missing values</a:t>
            </a:r>
          </a:p>
          <a:p>
            <a:pPr marL="171450" indent="-171450">
              <a:buFontTx/>
              <a:buChar char="-"/>
            </a:pPr>
            <a:r>
              <a:rPr lang="en-US" b="0" dirty="0">
                <a:solidFill>
                  <a:srgbClr val="FF0000"/>
                </a:solidFill>
              </a:rPr>
              <a:t>different scales (large/small) numerical values</a:t>
            </a:r>
          </a:p>
          <a:p>
            <a:pPr marL="171450" indent="-171450">
              <a:buFontTx/>
              <a:buChar char="-"/>
            </a:pPr>
            <a:r>
              <a:rPr lang="en-US" b="0" dirty="0">
                <a:solidFill>
                  <a:srgbClr val="FF0000"/>
                </a:solidFill>
              </a:rPr>
              <a:t>outliers</a:t>
            </a:r>
            <a:endParaRPr lang="en-US" dirty="0"/>
          </a:p>
        </p:txBody>
      </p:sp>
      <p:sp>
        <p:nvSpPr>
          <p:cNvPr id="4" name="Slide Number Placeholder 3"/>
          <p:cNvSpPr>
            <a:spLocks noGrp="1"/>
          </p:cNvSpPr>
          <p:nvPr>
            <p:ph type="sldNum" sz="quarter" idx="5"/>
          </p:nvPr>
        </p:nvSpPr>
        <p:spPr/>
        <p:txBody>
          <a:bodyPr/>
          <a:lstStyle/>
          <a:p>
            <a:fld id="{525B7AE5-8B6B-45BB-BCE2-0D5FF01E052A}" type="slidenum">
              <a:rPr lang="en-US" smtClean="0"/>
              <a:pPr/>
              <a:t>49</a:t>
            </a:fld>
            <a:endParaRPr lang="en-US" dirty="0"/>
          </a:p>
        </p:txBody>
      </p:sp>
    </p:spTree>
    <p:extLst>
      <p:ext uri="{BB962C8B-B14F-4D97-AF65-F5344CB8AC3E}">
        <p14:creationId xmlns:p14="http://schemas.microsoft.com/office/powerpoint/2010/main" val="180854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dive right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you must have heard the buzzwords DS/ML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see what DS is and where and how ML fits in</a:t>
            </a:r>
          </a:p>
          <a:p>
            <a:endParaRPr lang="en-US" dirty="0"/>
          </a:p>
        </p:txBody>
      </p:sp>
      <p:sp>
        <p:nvSpPr>
          <p:cNvPr id="4" name="Slide Number Placeholder 3"/>
          <p:cNvSpPr>
            <a:spLocks noGrp="1"/>
          </p:cNvSpPr>
          <p:nvPr>
            <p:ph type="sldNum" sz="quarter" idx="5"/>
          </p:nvPr>
        </p:nvSpPr>
        <p:spPr/>
        <p:txBody>
          <a:bodyPr/>
          <a:lstStyle/>
          <a:p>
            <a:fld id="{525B7AE5-8B6B-45BB-BCE2-0D5FF01E052A}" type="slidenum">
              <a:rPr lang="en-US" smtClean="0"/>
              <a:pPr/>
              <a:t>5</a:t>
            </a:fld>
            <a:endParaRPr lang="en-US" dirty="0"/>
          </a:p>
        </p:txBody>
      </p:sp>
    </p:spTree>
    <p:extLst>
      <p:ext uri="{BB962C8B-B14F-4D97-AF65-F5344CB8AC3E}">
        <p14:creationId xmlns:p14="http://schemas.microsoft.com/office/powerpoint/2010/main" val="529530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50</a:t>
            </a:fld>
            <a:endParaRPr lang="en-US"/>
          </a:p>
        </p:txBody>
      </p:sp>
    </p:spTree>
    <p:extLst>
      <p:ext uri="{BB962C8B-B14F-4D97-AF65-F5344CB8AC3E}">
        <p14:creationId xmlns:p14="http://schemas.microsoft.com/office/powerpoint/2010/main" val="24035075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51</a:t>
            </a:fld>
            <a:endParaRPr lang="en-US"/>
          </a:p>
        </p:txBody>
      </p:sp>
    </p:spTree>
    <p:extLst>
      <p:ext uri="{BB962C8B-B14F-4D97-AF65-F5344CB8AC3E}">
        <p14:creationId xmlns:p14="http://schemas.microsoft.com/office/powerpoint/2010/main" val="398256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52</a:t>
            </a:fld>
            <a:endParaRPr lang="en-US"/>
          </a:p>
        </p:txBody>
      </p:sp>
    </p:spTree>
    <p:extLst>
      <p:ext uri="{BB962C8B-B14F-4D97-AF65-F5344CB8AC3E}">
        <p14:creationId xmlns:p14="http://schemas.microsoft.com/office/powerpoint/2010/main" val="41245930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53</a:t>
            </a:fld>
            <a:endParaRPr lang="en-US"/>
          </a:p>
        </p:txBody>
      </p:sp>
    </p:spTree>
    <p:extLst>
      <p:ext uri="{BB962C8B-B14F-4D97-AF65-F5344CB8AC3E}">
        <p14:creationId xmlns:p14="http://schemas.microsoft.com/office/powerpoint/2010/main" val="34283020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54</a:t>
            </a:fld>
            <a:endParaRPr lang="en-US"/>
          </a:p>
        </p:txBody>
      </p:sp>
    </p:spTree>
    <p:extLst>
      <p:ext uri="{BB962C8B-B14F-4D97-AF65-F5344CB8AC3E}">
        <p14:creationId xmlns:p14="http://schemas.microsoft.com/office/powerpoint/2010/main" val="13286160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55</a:t>
            </a:fld>
            <a:endParaRPr lang="en-US"/>
          </a:p>
        </p:txBody>
      </p:sp>
    </p:spTree>
    <p:extLst>
      <p:ext uri="{BB962C8B-B14F-4D97-AF65-F5344CB8AC3E}">
        <p14:creationId xmlns:p14="http://schemas.microsoft.com/office/powerpoint/2010/main" val="1213703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56</a:t>
            </a:fld>
            <a:endParaRPr lang="en-US"/>
          </a:p>
        </p:txBody>
      </p:sp>
    </p:spTree>
    <p:extLst>
      <p:ext uri="{BB962C8B-B14F-4D97-AF65-F5344CB8AC3E}">
        <p14:creationId xmlns:p14="http://schemas.microsoft.com/office/powerpoint/2010/main" val="41317224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57</a:t>
            </a:fld>
            <a:endParaRPr lang="en-US"/>
          </a:p>
        </p:txBody>
      </p:sp>
    </p:spTree>
    <p:extLst>
      <p:ext uri="{BB962C8B-B14F-4D97-AF65-F5344CB8AC3E}">
        <p14:creationId xmlns:p14="http://schemas.microsoft.com/office/powerpoint/2010/main" val="2736797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FF0000"/>
                </a:solidFill>
              </a:rPr>
              <a:t>All looked/worked great with our toy dataset, but real life data – that’s another (long) story</a:t>
            </a:r>
          </a:p>
          <a:p>
            <a:pPr marL="171450" indent="-171450">
              <a:buFontTx/>
              <a:buChar char="-"/>
            </a:pPr>
            <a:r>
              <a:rPr lang="en-US" b="0" dirty="0">
                <a:solidFill>
                  <a:srgbClr val="FF0000"/>
                </a:solidFill>
              </a:rPr>
              <a:t>how much data: more data samples, more features</a:t>
            </a:r>
          </a:p>
          <a:p>
            <a:pPr marL="171450" indent="-171450">
              <a:buFontTx/>
              <a:buChar char="-"/>
            </a:pPr>
            <a:r>
              <a:rPr lang="en-US" b="0" dirty="0">
                <a:solidFill>
                  <a:srgbClr val="FF0000"/>
                </a:solidFill>
              </a:rPr>
              <a:t>what type of data: numerical, categorical, text (not all numbers ?!)</a:t>
            </a:r>
          </a:p>
          <a:p>
            <a:pPr marL="171450" indent="-171450">
              <a:buFontTx/>
              <a:buChar char="-"/>
            </a:pPr>
            <a:r>
              <a:rPr lang="en-US" b="0" dirty="0">
                <a:solidFill>
                  <a:srgbClr val="FF0000"/>
                </a:solidFill>
              </a:rPr>
              <a:t>missing values</a:t>
            </a:r>
          </a:p>
          <a:p>
            <a:pPr marL="171450" indent="-171450">
              <a:buFontTx/>
              <a:buChar char="-"/>
            </a:pPr>
            <a:r>
              <a:rPr lang="en-US" b="0" dirty="0">
                <a:solidFill>
                  <a:srgbClr val="FF0000"/>
                </a:solidFill>
              </a:rPr>
              <a:t>different scales (large/small) numerical values</a:t>
            </a:r>
          </a:p>
          <a:p>
            <a:pPr marL="171450" indent="-171450">
              <a:buFontTx/>
              <a:buChar char="-"/>
            </a:pPr>
            <a:r>
              <a:rPr lang="en-US" b="0" dirty="0">
                <a:solidFill>
                  <a:srgbClr val="FF0000"/>
                </a:solidFill>
              </a:rPr>
              <a:t>outliers</a:t>
            </a:r>
            <a:endParaRPr lang="en-US" dirty="0"/>
          </a:p>
        </p:txBody>
      </p:sp>
      <p:sp>
        <p:nvSpPr>
          <p:cNvPr id="4" name="Slide Number Placeholder 3"/>
          <p:cNvSpPr>
            <a:spLocks noGrp="1"/>
          </p:cNvSpPr>
          <p:nvPr>
            <p:ph type="sldNum" sz="quarter" idx="5"/>
          </p:nvPr>
        </p:nvSpPr>
        <p:spPr/>
        <p:txBody>
          <a:bodyPr/>
          <a:lstStyle/>
          <a:p>
            <a:fld id="{525B7AE5-8B6B-45BB-BCE2-0D5FF01E052A}" type="slidenum">
              <a:rPr lang="en-US" smtClean="0"/>
              <a:pPr/>
              <a:t>59</a:t>
            </a:fld>
            <a:endParaRPr lang="en-US" dirty="0"/>
          </a:p>
        </p:txBody>
      </p:sp>
    </p:spTree>
    <p:extLst>
      <p:ext uri="{BB962C8B-B14F-4D97-AF65-F5344CB8AC3E}">
        <p14:creationId xmlns:p14="http://schemas.microsoft.com/office/powerpoint/2010/main" val="34375594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60</a:t>
            </a:fld>
            <a:endParaRPr lang="en-US"/>
          </a:p>
        </p:txBody>
      </p:sp>
    </p:spTree>
    <p:extLst>
      <p:ext uri="{BB962C8B-B14F-4D97-AF65-F5344CB8AC3E}">
        <p14:creationId xmlns:p14="http://schemas.microsoft.com/office/powerpoint/2010/main" val="132108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 describes DS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if you’d like to place a lunch online order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you’d try to estimate beforehand whether or not the order would arrive on time or be late,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you’d most probably try to base your prediction on previous experiences.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maybe collected data on previous orders,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organizing it in a way so that it can be easily analyzed for making decisions, performing various tasks on the data trying to figure out the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Now, what you have done is Data Science right there!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multidomain expertise of data scientists,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collection/processing, statistical exploration, domain expertise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Along with math and computing</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Speaking of math and computing,</a:t>
            </a:r>
          </a:p>
          <a:p>
            <a:r>
              <a:rPr lang="en-US" sz="1200" b="0" i="0" kern="1200" dirty="0">
                <a:solidFill>
                  <a:schemeClr val="tx1"/>
                </a:solidFill>
                <a:effectLst/>
                <a:latin typeface="+mn-lt"/>
                <a:ea typeface="+mn-ea"/>
                <a:cs typeface="+mn-cs"/>
              </a:rPr>
              <a:t>both buzzwords data science and machine learning have garnered a similar level of interest, </a:t>
            </a:r>
          </a:p>
          <a:p>
            <a:r>
              <a:rPr lang="en-US" sz="1200" b="0" i="0" kern="1200" dirty="0">
                <a:solidFill>
                  <a:schemeClr val="tx1"/>
                </a:solidFill>
                <a:effectLst/>
                <a:latin typeface="+mn-lt"/>
                <a:ea typeface="+mn-ea"/>
                <a:cs typeface="+mn-cs"/>
              </a:rPr>
              <a:t>though machine learning was a little higher recently.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6</a:t>
            </a:fld>
            <a:endParaRPr lang="en-US"/>
          </a:p>
        </p:txBody>
      </p:sp>
    </p:spTree>
    <p:extLst>
      <p:ext uri="{BB962C8B-B14F-4D97-AF65-F5344CB8AC3E}">
        <p14:creationId xmlns:p14="http://schemas.microsoft.com/office/powerpoint/2010/main" val="37154803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61</a:t>
            </a:fld>
            <a:endParaRPr lang="en-US"/>
          </a:p>
        </p:txBody>
      </p:sp>
    </p:spTree>
    <p:extLst>
      <p:ext uri="{BB962C8B-B14F-4D97-AF65-F5344CB8AC3E}">
        <p14:creationId xmlns:p14="http://schemas.microsoft.com/office/powerpoint/2010/main" val="3302363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62</a:t>
            </a:fld>
            <a:endParaRPr lang="en-US"/>
          </a:p>
        </p:txBody>
      </p:sp>
    </p:spTree>
    <p:extLst>
      <p:ext uri="{BB962C8B-B14F-4D97-AF65-F5344CB8AC3E}">
        <p14:creationId xmlns:p14="http://schemas.microsoft.com/office/powerpoint/2010/main" val="25862591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63</a:t>
            </a:fld>
            <a:endParaRPr lang="en-US"/>
          </a:p>
        </p:txBody>
      </p:sp>
    </p:spTree>
    <p:extLst>
      <p:ext uri="{BB962C8B-B14F-4D97-AF65-F5344CB8AC3E}">
        <p14:creationId xmlns:p14="http://schemas.microsoft.com/office/powerpoint/2010/main" val="3950561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64</a:t>
            </a:fld>
            <a:endParaRPr lang="en-US"/>
          </a:p>
        </p:txBody>
      </p:sp>
    </p:spTree>
    <p:extLst>
      <p:ext uri="{BB962C8B-B14F-4D97-AF65-F5344CB8AC3E}">
        <p14:creationId xmlns:p14="http://schemas.microsoft.com/office/powerpoint/2010/main" val="22067561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65</a:t>
            </a:fld>
            <a:endParaRPr lang="en-US"/>
          </a:p>
        </p:txBody>
      </p:sp>
    </p:spTree>
    <p:extLst>
      <p:ext uri="{BB962C8B-B14F-4D97-AF65-F5344CB8AC3E}">
        <p14:creationId xmlns:p14="http://schemas.microsoft.com/office/powerpoint/2010/main" val="12077353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66</a:t>
            </a:fld>
            <a:endParaRPr lang="en-US"/>
          </a:p>
        </p:txBody>
      </p:sp>
    </p:spTree>
    <p:extLst>
      <p:ext uri="{BB962C8B-B14F-4D97-AF65-F5344CB8AC3E}">
        <p14:creationId xmlns:p14="http://schemas.microsoft.com/office/powerpoint/2010/main" val="41740665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67</a:t>
            </a:fld>
            <a:endParaRPr lang="en-US"/>
          </a:p>
        </p:txBody>
      </p:sp>
    </p:spTree>
    <p:extLst>
      <p:ext uri="{BB962C8B-B14F-4D97-AF65-F5344CB8AC3E}">
        <p14:creationId xmlns:p14="http://schemas.microsoft.com/office/powerpoint/2010/main" val="23370343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9AAF13-0D66-9247-8B59-91BBBED844F7}" type="slidenum">
              <a:rPr lang="en-US" smtClean="0"/>
              <a:t>68</a:t>
            </a:fld>
            <a:endParaRPr lang="en-US"/>
          </a:p>
        </p:txBody>
      </p:sp>
    </p:spTree>
    <p:extLst>
      <p:ext uri="{BB962C8B-B14F-4D97-AF65-F5344CB8AC3E}">
        <p14:creationId xmlns:p14="http://schemas.microsoft.com/office/powerpoint/2010/main" val="40896625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Let’s talk about the K Nearest Neighbors Algorithm</a:t>
            </a:r>
          </a:p>
          <a:p>
            <a:pPr marL="0" marR="0" lvl="0" indent="0" algn="l" defTabSz="914379"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mazon Ember Light" panose="020B0403020204020204" pitchFamily="34" charset="0"/>
              <a:ea typeface="+mn-ea"/>
              <a:cs typeface="+mn-cs"/>
            </a:endParaRPr>
          </a:p>
          <a:p>
            <a:pPr marL="0" marR="0" lvl="0" indent="0" algn="l" defTabSz="91437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mazon Ember Light" panose="020B0403020204020204" pitchFamily="34" charset="0"/>
                <a:ea typeface="+mn-ea"/>
                <a:cs typeface="+mn-cs"/>
              </a:rPr>
              <a:t>Ready to wrap up the day here and ‘put it all together’, building a KNN model on a larger dataset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Let’s first talk about KNN in greater detail..</a:t>
            </a:r>
          </a:p>
          <a:p>
            <a:pPr marL="0" indent="0">
              <a:buNone/>
            </a:pPr>
            <a:endParaRPr lang="en-US" dirty="0"/>
          </a:p>
        </p:txBody>
      </p:sp>
      <p:sp>
        <p:nvSpPr>
          <p:cNvPr id="4" name="Slide Number Placeholder 3"/>
          <p:cNvSpPr>
            <a:spLocks noGrp="1"/>
          </p:cNvSpPr>
          <p:nvPr>
            <p:ph type="sldNum" sz="quarter" idx="5"/>
          </p:nvPr>
        </p:nvSpPr>
        <p:spPr/>
        <p:txBody>
          <a:bodyPr/>
          <a:lstStyle/>
          <a:p>
            <a:fld id="{525B7AE5-8B6B-45BB-BCE2-0D5FF01E052A}" type="slidenum">
              <a:rPr lang="en-US" smtClean="0"/>
              <a:pPr/>
              <a:t>70</a:t>
            </a:fld>
            <a:endParaRPr lang="en-US" dirty="0"/>
          </a:p>
        </p:txBody>
      </p:sp>
    </p:spTree>
    <p:extLst>
      <p:ext uri="{BB962C8B-B14F-4D97-AF65-F5344CB8AC3E}">
        <p14:creationId xmlns:p14="http://schemas.microsoft.com/office/powerpoint/2010/main" val="36659073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KNN is a Supervised L algorithm, that can be used for both REGR and CLASSIFICATION problems,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mazon Ember Light" panose="020B0403020204020204" pitchFamily="34" charset="0"/>
                <a:ea typeface="Amazon Ember Light" panose="020B0403020204020204" pitchFamily="34" charset="0"/>
                <a:cs typeface="Amazon Ember Light" panose="020B0403020204020204" pitchFamily="34" charset="0"/>
              </a:rPr>
              <a:t>That predicts new data points based on K similar records from a dataset.</a:t>
            </a:r>
          </a:p>
          <a:p>
            <a:endParaRPr lang="en-US" dirty="0"/>
          </a:p>
          <a:p>
            <a:r>
              <a:rPr lang="en-US" dirty="0"/>
              <a:t>Let’s see how this works in practice for a binary classification problem, </a:t>
            </a:r>
          </a:p>
          <a:p>
            <a:r>
              <a:rPr lang="en-US" dirty="0"/>
              <a:t>To classify a new data point, here represented by the ?</a:t>
            </a:r>
          </a:p>
          <a:p>
            <a:r>
              <a:rPr lang="en-US" dirty="0"/>
              <a:t>Given some data samples characterized by two features x1 an x2</a:t>
            </a:r>
          </a:p>
          <a:p>
            <a:r>
              <a:rPr lang="en-US" dirty="0"/>
              <a:t>Of two classes, the blue and the orange class. </a:t>
            </a:r>
          </a:p>
          <a:p>
            <a:endParaRPr lang="en-US" dirty="0"/>
          </a:p>
          <a:p>
            <a:r>
              <a:rPr lang="en-US" dirty="0"/>
              <a:t>As mentioned, with KNN we are looking at the nearest neighbors of this data point to infer its class label.</a:t>
            </a:r>
          </a:p>
          <a:p>
            <a:endParaRPr lang="en-US" dirty="0"/>
          </a:p>
          <a:p>
            <a:r>
              <a:rPr lang="en-US" dirty="0"/>
              <a:t>Let’s try K = 3</a:t>
            </a:r>
          </a:p>
        </p:txBody>
      </p:sp>
      <p:sp>
        <p:nvSpPr>
          <p:cNvPr id="4" name="Slide Number Placeholder 3"/>
          <p:cNvSpPr>
            <a:spLocks noGrp="1"/>
          </p:cNvSpPr>
          <p:nvPr>
            <p:ph type="sldNum" sz="quarter" idx="5"/>
          </p:nvPr>
        </p:nvSpPr>
        <p:spPr/>
        <p:txBody>
          <a:bodyPr/>
          <a:lstStyle/>
          <a:p>
            <a:fld id="{DE9AAF13-0D66-9247-8B59-91BBBED844F7}" type="slidenum">
              <a:rPr lang="en-US" smtClean="0"/>
              <a:t>71</a:t>
            </a:fld>
            <a:endParaRPr lang="en-US"/>
          </a:p>
        </p:txBody>
      </p:sp>
    </p:spTree>
    <p:extLst>
      <p:ext uri="{BB962C8B-B14F-4D97-AF65-F5344CB8AC3E}">
        <p14:creationId xmlns:p14="http://schemas.microsoft.com/office/powerpoint/2010/main" val="667582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Amazon Ember Light" panose="020B0403020204020204" pitchFamily="34" charset="0"/>
                <a:ea typeface="+mn-ea"/>
                <a:cs typeface="+mn-cs"/>
              </a:rPr>
              <a:t>What is Machine Learning?</a:t>
            </a:r>
          </a:p>
          <a:p>
            <a:pPr fontAlgn="base"/>
            <a:endParaRPr lang="en-US" sz="1200" kern="1200" dirty="0">
              <a:solidFill>
                <a:schemeClr val="tx1"/>
              </a:solidFill>
              <a:effectLst/>
              <a:latin typeface="Amazon Ember Light" panose="020B0403020204020204" pitchFamily="34" charset="0"/>
              <a:ea typeface="+mn-ea"/>
              <a:cs typeface="+mn-cs"/>
            </a:endParaRPr>
          </a:p>
          <a:p>
            <a:pPr fontAlgn="base"/>
            <a:r>
              <a:rPr lang="en-US" sz="1200" kern="1200" dirty="0">
                <a:solidFill>
                  <a:schemeClr val="tx1"/>
                </a:solidFill>
                <a:effectLst/>
                <a:latin typeface="Amazon Ember Light" panose="020B0403020204020204" pitchFamily="34" charset="0"/>
                <a:ea typeface="+mn-ea"/>
                <a:cs typeface="+mn-cs"/>
              </a:rPr>
              <a:t>Arthur Samuel, an American computer scientist, </a:t>
            </a:r>
            <a:r>
              <a:rPr lang="en-US" sz="1200" kern="1200" dirty="0" err="1">
                <a:solidFill>
                  <a:schemeClr val="tx1"/>
                </a:solidFill>
                <a:effectLst/>
                <a:latin typeface="Amazon Ember Light" panose="020B0403020204020204" pitchFamily="34" charset="0"/>
                <a:ea typeface="+mn-ea"/>
                <a:cs typeface="+mn-cs"/>
              </a:rPr>
              <a:t>IBMer</a:t>
            </a:r>
            <a:r>
              <a:rPr lang="en-US" sz="1200" kern="1200" dirty="0">
                <a:solidFill>
                  <a:schemeClr val="tx1"/>
                </a:solidFill>
                <a:effectLst/>
                <a:latin typeface="Amazon Ember Light" panose="020B0403020204020204" pitchFamily="34" charset="0"/>
                <a:ea typeface="+mn-ea"/>
                <a:cs typeface="+mn-cs"/>
              </a:rPr>
              <a:t> and pioneer of the field of AI, coined the term in 1959 by stating that </a:t>
            </a:r>
          </a:p>
          <a:p>
            <a:pPr fontAlgn="base"/>
            <a:endParaRPr lang="en-US" sz="1200" kern="1200" dirty="0">
              <a:solidFill>
                <a:schemeClr val="tx1"/>
              </a:solidFill>
              <a:effectLst/>
              <a:latin typeface="Amazon Ember Light" panose="020B0403020204020204" pitchFamily="34" charset="0"/>
              <a:ea typeface="+mn-ea"/>
              <a:cs typeface="+mn-cs"/>
            </a:endParaRPr>
          </a:p>
          <a:p>
            <a:pPr fontAlgn="base"/>
            <a:r>
              <a:rPr lang="en-US" sz="1200" kern="1200" dirty="0">
                <a:solidFill>
                  <a:schemeClr val="tx1"/>
                </a:solidFill>
                <a:effectLst/>
                <a:latin typeface="Amazon Ember Light" panose="020B0403020204020204" pitchFamily="34" charset="0"/>
                <a:ea typeface="+mn-ea"/>
                <a:cs typeface="+mn-cs"/>
              </a:rPr>
              <a:t>In other words, ML is teaching a machine to do a task, </a:t>
            </a:r>
          </a:p>
          <a:p>
            <a:pPr fontAlgn="base"/>
            <a:r>
              <a:rPr lang="en-US" sz="1200" b="0" i="0" kern="1200" dirty="0">
                <a:solidFill>
                  <a:schemeClr val="tx1"/>
                </a:solidFill>
                <a:effectLst/>
                <a:latin typeface="+mn-lt"/>
                <a:ea typeface="+mn-ea"/>
                <a:cs typeface="+mn-cs"/>
              </a:rPr>
              <a:t>though algorithms that can learn from data without relying on rules-based programming.</a:t>
            </a:r>
          </a:p>
          <a:p>
            <a:pPr fontAlgn="base"/>
            <a:endParaRPr lang="en-US" sz="1200" kern="1200" dirty="0">
              <a:solidFill>
                <a:schemeClr val="tx1"/>
              </a:solidFill>
              <a:effectLst/>
              <a:latin typeface="Amazon Ember Light" panose="020B0403020204020204" pitchFamily="34" charset="0"/>
              <a:ea typeface="+mn-ea"/>
              <a:cs typeface="+mn-cs"/>
            </a:endParaRPr>
          </a:p>
          <a:p>
            <a:pPr fontAlgn="base"/>
            <a:r>
              <a:rPr lang="en-US" sz="1200" kern="1200" dirty="0">
                <a:solidFill>
                  <a:schemeClr val="tx1"/>
                </a:solidFill>
                <a:effectLst/>
                <a:latin typeface="Amazon Ember Light" panose="020B0403020204020204" pitchFamily="34" charset="0"/>
                <a:ea typeface="+mn-ea"/>
                <a:cs typeface="+mn-cs"/>
              </a:rPr>
              <a:t>That sounds very similar to classical programming</a:t>
            </a:r>
          </a:p>
          <a:p>
            <a:pPr fontAlgn="base"/>
            <a:r>
              <a:rPr lang="en-US" sz="1200" kern="1200" dirty="0">
                <a:solidFill>
                  <a:schemeClr val="tx1"/>
                </a:solidFill>
                <a:effectLst/>
                <a:latin typeface="Amazon Ember Light" panose="020B0403020204020204" pitchFamily="34" charset="0"/>
                <a:ea typeface="+mn-ea"/>
                <a:cs typeface="+mn-cs"/>
              </a:rPr>
              <a:t>the key difference is that in programming, you need to provide an exact recipe (code)</a:t>
            </a:r>
          </a:p>
          <a:p>
            <a:pPr fontAlgn="base"/>
            <a:r>
              <a:rPr lang="en-US" sz="1200" kern="1200" dirty="0">
                <a:solidFill>
                  <a:schemeClr val="tx1"/>
                </a:solidFill>
                <a:effectLst/>
                <a:latin typeface="Amazon Ember Light" panose="020B0403020204020204" pitchFamily="34" charset="0"/>
                <a:ea typeface="+mn-ea"/>
                <a:cs typeface="+mn-cs"/>
              </a:rPr>
              <a:t>that tells the machine what rules to apply to solve a problem and provide answers.</a:t>
            </a:r>
          </a:p>
          <a:p>
            <a:pPr fontAlgn="base"/>
            <a:endParaRPr lang="en-US" sz="1200" kern="1200" dirty="0">
              <a:solidFill>
                <a:schemeClr val="tx1"/>
              </a:solidFill>
              <a:effectLst/>
              <a:latin typeface="Amazon Ember Light" panose="020B0403020204020204" pitchFamily="34" charset="0"/>
              <a:ea typeface="+mn-ea"/>
              <a:cs typeface="+mn-cs"/>
            </a:endParaRPr>
          </a:p>
          <a:p>
            <a:pPr fontAlgn="base"/>
            <a:r>
              <a:rPr lang="en-US" sz="1200" kern="1200" dirty="0">
                <a:solidFill>
                  <a:schemeClr val="tx1"/>
                </a:solidFill>
                <a:effectLst/>
                <a:latin typeface="Amazon Ember Light" panose="020B0403020204020204" pitchFamily="34" charset="0"/>
                <a:ea typeface="+mn-ea"/>
                <a:cs typeface="+mn-cs"/>
              </a:rPr>
              <a:t>In ML you also provide some code (instructions, ML algorithm), </a:t>
            </a:r>
          </a:p>
          <a:p>
            <a:pPr fontAlgn="base"/>
            <a:r>
              <a:rPr lang="en-US" sz="1200" kern="1200" dirty="0">
                <a:solidFill>
                  <a:schemeClr val="tx1"/>
                </a:solidFill>
                <a:effectLst/>
                <a:latin typeface="Amazon Ember Light" panose="020B0403020204020204" pitchFamily="34" charset="0"/>
                <a:ea typeface="+mn-ea"/>
                <a:cs typeface="+mn-cs"/>
              </a:rPr>
              <a:t>but that code will tell the machine how to learn based on previous examples (historical data with - when possible - answers)</a:t>
            </a:r>
          </a:p>
          <a:p>
            <a:pPr fontAlgn="base"/>
            <a:r>
              <a:rPr lang="en-US" sz="1200" kern="1200" dirty="0">
                <a:solidFill>
                  <a:schemeClr val="tx1"/>
                </a:solidFill>
                <a:effectLst/>
                <a:latin typeface="Amazon Ember Light" panose="020B0403020204020204" pitchFamily="34" charset="0"/>
                <a:ea typeface="+mn-ea"/>
                <a:cs typeface="+mn-cs"/>
              </a:rPr>
              <a:t>this code is then used to create a ML trained model</a:t>
            </a:r>
          </a:p>
          <a:p>
            <a:pPr fontAlgn="base"/>
            <a:r>
              <a:rPr lang="en-US" sz="1200" kern="1200" dirty="0">
                <a:solidFill>
                  <a:schemeClr val="tx1"/>
                </a:solidFill>
                <a:effectLst/>
                <a:latin typeface="Amazon Ember Light" panose="020B0403020204020204" pitchFamily="34" charset="0"/>
                <a:ea typeface="+mn-ea"/>
                <a:cs typeface="+mn-cs"/>
              </a:rPr>
              <a:t>that will further be used to provide answers on new similar data</a:t>
            </a:r>
          </a:p>
          <a:p>
            <a:pPr fontAlgn="base"/>
            <a:endParaRPr lang="en-US" sz="1200" kern="1200" dirty="0">
              <a:solidFill>
                <a:schemeClr val="tx1"/>
              </a:solidFill>
              <a:effectLst/>
              <a:latin typeface="Amazon Ember Light" panose="020B0403020204020204" pitchFamily="34" charset="0"/>
              <a:ea typeface="+mn-ea"/>
              <a:cs typeface="+mn-cs"/>
            </a:endParaRPr>
          </a:p>
          <a:p>
            <a:pPr marL="0" indent="0">
              <a:lnSpc>
                <a:spcPct val="110000"/>
              </a:lnSpc>
              <a:buNone/>
            </a:pPr>
            <a:r>
              <a:rPr lang="en-US" sz="2800" b="1" dirty="0"/>
              <a:t>WHY ML? Why ML got so popular recently?</a:t>
            </a:r>
          </a:p>
          <a:p>
            <a:pPr marL="0" indent="0">
              <a:lnSpc>
                <a:spcPct val="110000"/>
              </a:lnSpc>
              <a:buNone/>
            </a:pPr>
            <a:r>
              <a:rPr lang="en-US" sz="2800" dirty="0"/>
              <a:t>Some programs/solutions to problems are difficult or impossible to write explicitly</a:t>
            </a:r>
          </a:p>
          <a:p>
            <a:pPr marL="0" indent="0">
              <a:lnSpc>
                <a:spcPct val="110000"/>
              </a:lnSpc>
              <a:buNone/>
            </a:pPr>
            <a:r>
              <a:rPr lang="en-US" sz="2800" dirty="0"/>
              <a:t>We may quite frankly not know how (task </a:t>
            </a:r>
            <a:r>
              <a:rPr lang="en-US" sz="2800" b="1" dirty="0"/>
              <a:t>too complex</a:t>
            </a:r>
            <a:r>
              <a:rPr lang="en-US" sz="2800" dirty="0"/>
              <a:t>), e.g., face recognition</a:t>
            </a:r>
          </a:p>
          <a:p>
            <a:pPr marL="0" indent="0">
              <a:lnSpc>
                <a:spcPct val="110000"/>
              </a:lnSpc>
              <a:buNone/>
            </a:pPr>
            <a:r>
              <a:rPr lang="en-US" sz="2800" b="1" dirty="0"/>
              <a:t>Or there might be too much relevant data</a:t>
            </a:r>
            <a:r>
              <a:rPr lang="en-US" sz="2800" dirty="0"/>
              <a:t> to examine, especially given recent explosion in data collection and data storage</a:t>
            </a: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7</a:t>
            </a:fld>
            <a:endParaRPr lang="en-US"/>
          </a:p>
        </p:txBody>
      </p:sp>
    </p:spTree>
    <p:extLst>
      <p:ext uri="{BB962C8B-B14F-4D97-AF65-F5344CB8AC3E}">
        <p14:creationId xmlns:p14="http://schemas.microsoft.com/office/powerpoint/2010/main" val="13049684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Calculate the distance from ? To all data points in the data sample</a:t>
            </a:r>
          </a:p>
          <a:p>
            <a:endParaRPr lang="en-US" dirty="0"/>
          </a:p>
          <a:p>
            <a:r>
              <a:rPr lang="en-US" dirty="0"/>
              <a:t> for simplicity we assume </a:t>
            </a:r>
          </a:p>
          <a:p>
            <a:r>
              <a:rPr lang="en-US" b="1" dirty="0"/>
              <a:t>that the features are real-valued</a:t>
            </a:r>
          </a:p>
          <a:p>
            <a:r>
              <a:rPr lang="en-US" b="1" dirty="0"/>
              <a:t>And we use Euclidean distance </a:t>
            </a:r>
          </a:p>
          <a:p>
            <a:endParaRPr lang="en-US" b="1" dirty="0"/>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72</a:t>
            </a:fld>
            <a:endParaRPr lang="en-US"/>
          </a:p>
        </p:txBody>
      </p:sp>
    </p:spTree>
    <p:extLst>
      <p:ext uri="{BB962C8B-B14F-4D97-AF65-F5344CB8AC3E}">
        <p14:creationId xmlns:p14="http://schemas.microsoft.com/office/powerpoint/2010/main" val="4420262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sort the list of all distances,  and grab the top 3, in our case these three here with the back circles around </a:t>
            </a:r>
            <a:r>
              <a:rPr lang="en-US"/>
              <a:t>them…</a:t>
            </a:r>
          </a:p>
          <a:p>
            <a:endParaRPr lang="en-US"/>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73</a:t>
            </a:fld>
            <a:endParaRPr lang="en-US"/>
          </a:p>
        </p:txBody>
      </p:sp>
    </p:spTree>
    <p:extLst>
      <p:ext uri="{BB962C8B-B14F-4D97-AF65-F5344CB8AC3E}">
        <p14:creationId xmlns:p14="http://schemas.microsoft.com/office/powerpoint/2010/main" val="8102045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voting for labels, </a:t>
            </a:r>
          </a:p>
          <a:p>
            <a:r>
              <a:rPr lang="en-US" dirty="0"/>
              <a:t>from the nearest three, looks like our new data sample should be labeled as orange!</a:t>
            </a:r>
          </a:p>
          <a:p>
            <a:r>
              <a:rPr lang="en-US" dirty="0"/>
              <a:t> </a:t>
            </a:r>
          </a:p>
          <a:p>
            <a:r>
              <a:rPr lang="en-US" b="1" dirty="0"/>
              <a:t>Very easy to understand the KNN working mechanism</a:t>
            </a:r>
            <a:endParaRPr lang="en-US" b="1" dirty="0">
              <a:sym typeface="Wingdings" pitchFamily="2" charset="2"/>
            </a:endParaRPr>
          </a:p>
          <a:p>
            <a:r>
              <a:rPr lang="en-US" b="1" dirty="0">
                <a:sym typeface="Wingdings" pitchFamily="2" charset="2"/>
              </a:rPr>
              <a:t>And also very easy to use hands-on and practice …</a:t>
            </a:r>
          </a:p>
          <a:p>
            <a:endParaRPr lang="en-US" b="1" dirty="0"/>
          </a:p>
        </p:txBody>
      </p:sp>
      <p:sp>
        <p:nvSpPr>
          <p:cNvPr id="4" name="Slide Number Placeholder 3"/>
          <p:cNvSpPr>
            <a:spLocks noGrp="1"/>
          </p:cNvSpPr>
          <p:nvPr>
            <p:ph type="sldNum" sz="quarter" idx="5"/>
          </p:nvPr>
        </p:nvSpPr>
        <p:spPr/>
        <p:txBody>
          <a:bodyPr/>
          <a:lstStyle/>
          <a:p>
            <a:fld id="{DE9AAF13-0D66-9247-8B59-91BBBED844F7}" type="slidenum">
              <a:rPr lang="en-US" smtClean="0"/>
              <a:t>74</a:t>
            </a:fld>
            <a:endParaRPr lang="en-US"/>
          </a:p>
        </p:txBody>
      </p:sp>
    </p:spTree>
    <p:extLst>
      <p:ext uri="{BB962C8B-B14F-4D97-AF65-F5344CB8AC3E}">
        <p14:creationId xmlns:p14="http://schemas.microsoft.com/office/powerpoint/2010/main" val="17124965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sklearn’s implementation of KNN </a:t>
            </a:r>
            <a:r>
              <a:rPr lang="en-US" dirty="0" err="1"/>
              <a:t>alg</a:t>
            </a:r>
            <a:r>
              <a:rPr lang="en-US" dirty="0"/>
              <a:t> from the </a:t>
            </a:r>
            <a:r>
              <a:rPr lang="en-US" b="1" dirty="0"/>
              <a:t>neighbors module </a:t>
            </a:r>
          </a:p>
          <a:p>
            <a:endParaRPr lang="en-US" b="0" dirty="0"/>
          </a:p>
          <a:p>
            <a:r>
              <a:rPr lang="en-US" b="0" dirty="0"/>
              <a:t>note KNN’s parameters such as the </a:t>
            </a:r>
            <a:r>
              <a:rPr lang="en-US" b="0" dirty="0" err="1"/>
              <a:t>n_neighbors</a:t>
            </a:r>
            <a:r>
              <a:rPr lang="en-US" b="0" dirty="0"/>
              <a:t> and the distance metric…</a:t>
            </a:r>
          </a:p>
          <a:p>
            <a:endParaRPr lang="en-US" b="0" dirty="0"/>
          </a:p>
          <a:p>
            <a:r>
              <a:rPr lang="en-US" b="0" dirty="0"/>
              <a:t>With the default choice for the </a:t>
            </a:r>
            <a:r>
              <a:rPr lang="en-US" b="0" dirty="0" err="1"/>
              <a:t>n_neigbors</a:t>
            </a:r>
            <a:r>
              <a:rPr lang="en-US" b="0" dirty="0"/>
              <a:t> being 5 </a:t>
            </a:r>
          </a:p>
          <a:p>
            <a:endParaRPr lang="en-US" b="0" dirty="0"/>
          </a:p>
          <a:p>
            <a:r>
              <a:rPr lang="en-US" b="0" dirty="0"/>
              <a:t>and the default choice for the metric being M metric with p=2, which is no other than the classic Euclidean metric </a:t>
            </a:r>
          </a:p>
          <a:p>
            <a:endParaRPr lang="en-US" dirty="0"/>
          </a:p>
          <a:p>
            <a:r>
              <a:rPr lang="en-US" dirty="0"/>
              <a:t>How important are these choices of (hyper)parameters?</a:t>
            </a: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75</a:t>
            </a:fld>
            <a:endParaRPr lang="en-US"/>
          </a:p>
        </p:txBody>
      </p:sp>
    </p:spTree>
    <p:extLst>
      <p:ext uri="{BB962C8B-B14F-4D97-AF65-F5344CB8AC3E}">
        <p14:creationId xmlns:p14="http://schemas.microsoft.com/office/powerpoint/2010/main" val="26777559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number of neighbors(K) in KNN is a hyperparameter that you need to choose at the time of model building.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Different choices of K might lead to different class predictions</a:t>
            </a:r>
            <a:r>
              <a:rPr lang="en-US" sz="1200" b="1" i="0" kern="1200" dirty="0">
                <a:solidFill>
                  <a:schemeClr val="tx1"/>
                </a:solidFill>
                <a:effectLst/>
                <a:latin typeface="+mn-lt"/>
                <a:ea typeface="+mn-ea"/>
                <a:cs typeface="+mn-cs"/>
              </a:rPr>
              <a:t>, as we see here</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you will have to find what value of K works best for your dataset, </a:t>
            </a:r>
          </a:p>
          <a:p>
            <a:r>
              <a:rPr lang="en-US" sz="1200" b="0" i="0" kern="1200" dirty="0">
                <a:solidFill>
                  <a:schemeClr val="tx1"/>
                </a:solidFill>
                <a:effectLst/>
                <a:latin typeface="+mn-lt"/>
                <a:ea typeface="+mn-ea"/>
                <a:cs typeface="+mn-cs"/>
              </a:rPr>
              <a:t>by using a </a:t>
            </a:r>
            <a:r>
              <a:rPr lang="en-US" sz="1200" b="1" i="0" kern="1200" dirty="0">
                <a:solidFill>
                  <a:schemeClr val="tx1"/>
                </a:solidFill>
                <a:effectLst/>
                <a:latin typeface="+mn-lt"/>
                <a:ea typeface="+mn-ea"/>
                <a:cs typeface="+mn-cs"/>
              </a:rPr>
              <a:t>validation set.</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That is, train different KNN models with different K values on a training dataset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validate them on the validation set,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picking the K value that gives best validation performance.</a:t>
            </a:r>
          </a:p>
        </p:txBody>
      </p:sp>
      <p:sp>
        <p:nvSpPr>
          <p:cNvPr id="4" name="Slide Number Placeholder 3"/>
          <p:cNvSpPr>
            <a:spLocks noGrp="1"/>
          </p:cNvSpPr>
          <p:nvPr>
            <p:ph type="sldNum" sz="quarter" idx="5"/>
          </p:nvPr>
        </p:nvSpPr>
        <p:spPr/>
        <p:txBody>
          <a:bodyPr/>
          <a:lstStyle/>
          <a:p>
            <a:fld id="{DE9AAF13-0D66-9247-8B59-91BBBED844F7}" type="slidenum">
              <a:rPr lang="en-US" smtClean="0"/>
              <a:t>76</a:t>
            </a:fld>
            <a:endParaRPr lang="en-US"/>
          </a:p>
        </p:txBody>
      </p:sp>
    </p:spTree>
    <p:extLst>
      <p:ext uri="{BB962C8B-B14F-4D97-AF65-F5344CB8AC3E}">
        <p14:creationId xmlns:p14="http://schemas.microsoft.com/office/powerpoint/2010/main" val="25833218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Even so, you’d have to start with some values of K, </a:t>
            </a:r>
          </a:p>
          <a:p>
            <a:r>
              <a:rPr lang="en-US" sz="1200" b="0" i="0" kern="1200" dirty="0">
                <a:solidFill>
                  <a:schemeClr val="tx1"/>
                </a:solidFill>
                <a:effectLst/>
                <a:latin typeface="+mn-lt"/>
                <a:ea typeface="+mn-ea"/>
                <a:cs typeface="+mn-cs"/>
              </a:rPr>
              <a:t>so let’s </a:t>
            </a:r>
            <a:r>
              <a:rPr lang="en-US" sz="1200" b="1" i="0" kern="1200" dirty="0">
                <a:solidFill>
                  <a:schemeClr val="tx1"/>
                </a:solidFill>
                <a:effectLst/>
                <a:latin typeface="+mn-lt"/>
                <a:ea typeface="+mn-ea"/>
                <a:cs typeface="+mn-cs"/>
              </a:rPr>
              <a:t>add some comments here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case of a </a:t>
            </a:r>
            <a:r>
              <a:rPr lang="en-US" sz="1200" b="1" i="0" kern="1200" dirty="0">
                <a:solidFill>
                  <a:schemeClr val="tx1"/>
                </a:solidFill>
                <a:effectLst/>
                <a:latin typeface="+mn-lt"/>
                <a:ea typeface="+mn-ea"/>
                <a:cs typeface="+mn-cs"/>
              </a:rPr>
              <a:t>small number of neighbors (like the extreme case of K=1)</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 noise in the data will have a higher influence on the result, to think of outliers and/or mislabeled data points</a:t>
            </a:r>
          </a:p>
          <a:p>
            <a:r>
              <a:rPr lang="en-US" sz="1200" b="0" i="0" kern="1200" dirty="0">
                <a:solidFill>
                  <a:schemeClr val="tx1"/>
                </a:solidFill>
                <a:effectLst/>
                <a:latin typeface="+mn-lt"/>
                <a:ea typeface="+mn-ea"/>
                <a:cs typeface="+mn-cs"/>
              </a:rPr>
              <a:t>leading to </a:t>
            </a:r>
            <a:r>
              <a:rPr lang="en-US" sz="1200" b="1" i="0" kern="1200" dirty="0">
                <a:solidFill>
                  <a:schemeClr val="tx1"/>
                </a:solidFill>
                <a:effectLst/>
                <a:latin typeface="+mn-lt"/>
                <a:ea typeface="+mn-ea"/>
                <a:cs typeface="+mn-cs"/>
              </a:rPr>
              <a:t>more irregular decision boundary (like the overfitting models)</a:t>
            </a:r>
          </a:p>
          <a:p>
            <a:endParaRPr lang="en-US" sz="1200" b="1"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 K increases/</a:t>
            </a:r>
            <a:r>
              <a:rPr lang="en-US" sz="1200" b="1" i="0" kern="1200" dirty="0">
                <a:solidFill>
                  <a:schemeClr val="tx1"/>
                </a:solidFill>
                <a:effectLst/>
                <a:latin typeface="+mn-lt"/>
                <a:ea typeface="+mn-ea"/>
                <a:cs typeface="+mn-cs"/>
              </a:rPr>
              <a:t>a large number of neighbors, </a:t>
            </a:r>
            <a:r>
              <a:rPr lang="en-US" sz="1200" kern="1200" dirty="0">
                <a:solidFill>
                  <a:schemeClr val="tx1"/>
                </a:solidFill>
                <a:effectLst/>
                <a:latin typeface="+mn-lt"/>
                <a:ea typeface="+mn-ea"/>
                <a:cs typeface="+mn-cs"/>
              </a:rPr>
              <a:t>there is a larger sample around our ?, the prediction will have a higher statistical confidence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t>
            </a:r>
            <a:r>
              <a:rPr lang="en-US" sz="1200" b="1" i="0" kern="1200" dirty="0">
                <a:solidFill>
                  <a:schemeClr val="tx1"/>
                </a:solidFill>
                <a:effectLst/>
                <a:latin typeface="+mn-lt"/>
                <a:ea typeface="+mn-ea"/>
                <a:cs typeface="+mn-cs"/>
              </a:rPr>
              <a:t>aking </a:t>
            </a:r>
            <a:r>
              <a:rPr lang="en-US" sz="1200" b="0" i="0" kern="1200" dirty="0">
                <a:solidFill>
                  <a:schemeClr val="tx1"/>
                </a:solidFill>
                <a:effectLst/>
                <a:latin typeface="+mn-lt"/>
                <a:ea typeface="+mn-ea"/>
                <a:cs typeface="+mn-cs"/>
              </a:rPr>
              <a:t>the model/decision boundary, while more robust to noise, </a:t>
            </a:r>
            <a:r>
              <a:rPr lang="en-US" sz="1200" b="1" kern="1200" dirty="0">
                <a:solidFill>
                  <a:schemeClr val="tx1"/>
                </a:solidFill>
                <a:effectLst/>
                <a:latin typeface="+mn-lt"/>
                <a:ea typeface="+mn-ea"/>
                <a:cs typeface="+mn-cs"/>
              </a:rPr>
              <a:t>very smooth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simpler, less complex and less performant </a:t>
            </a:r>
            <a:r>
              <a:rPr lang="en-US" sz="1200" b="1" i="0" kern="1200" dirty="0">
                <a:solidFill>
                  <a:schemeClr val="tx1"/>
                </a:solidFill>
                <a:effectLst/>
                <a:latin typeface="+mn-lt"/>
                <a:ea typeface="+mn-ea"/>
                <a:cs typeface="+mn-cs"/>
              </a:rPr>
              <a:t>(like the underfitting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Thinking of the other extreme, K = the size of the dataset, where predictions would be same for every new data point, basically the majority vote.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good Rule of thumb, for choosing the L value would be a value </a:t>
            </a:r>
            <a:r>
              <a:rPr lang="en-US" sz="1200" b="1" kern="1200" dirty="0">
                <a:solidFill>
                  <a:schemeClr val="tx1"/>
                </a:solidFill>
                <a:effectLst/>
                <a:latin typeface="+mn-lt"/>
                <a:ea typeface="+mn-ea"/>
                <a:cs typeface="+mn-cs"/>
              </a:rPr>
              <a:t>definitely lower than the training size, somewhere around sqrt(that size)</a:t>
            </a:r>
          </a:p>
          <a:p>
            <a:endParaRPr lang="en-US" sz="1200" b="0" i="0" kern="1200" dirty="0">
              <a:solidFill>
                <a:schemeClr val="tx1"/>
              </a:solidFill>
              <a:effectLst/>
              <a:latin typeface="+mn-lt"/>
              <a:ea typeface="+mn-ea"/>
              <a:cs typeface="+mn-cs"/>
            </a:endParaRPr>
          </a:p>
          <a:p>
            <a:r>
              <a:rPr lang="en-US" b="1" dirty="0"/>
              <a:t>With that being said thought, KNN seems to be most successful handling classification problems where each class has many possible prototypes, and the decision boundary is usually quite irregular!</a:t>
            </a:r>
          </a:p>
        </p:txBody>
      </p:sp>
      <p:sp>
        <p:nvSpPr>
          <p:cNvPr id="4" name="Slide Number Placeholder 3"/>
          <p:cNvSpPr>
            <a:spLocks noGrp="1"/>
          </p:cNvSpPr>
          <p:nvPr>
            <p:ph type="sldNum" sz="quarter" idx="5"/>
          </p:nvPr>
        </p:nvSpPr>
        <p:spPr/>
        <p:txBody>
          <a:bodyPr/>
          <a:lstStyle/>
          <a:p>
            <a:fld id="{DE9AAF13-0D66-9247-8B59-91BBBED844F7}" type="slidenum">
              <a:rPr lang="en-US" smtClean="0"/>
              <a:t>77</a:t>
            </a:fld>
            <a:endParaRPr lang="en-US"/>
          </a:p>
        </p:txBody>
      </p:sp>
    </p:spTree>
    <p:extLst>
      <p:ext uri="{BB962C8B-B14F-4D97-AF65-F5344CB8AC3E}">
        <p14:creationId xmlns:p14="http://schemas.microsoft.com/office/powerpoint/2010/main" val="21122272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Let’s now have a look at distance metrics choices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Finding </a:t>
            </a:r>
            <a:r>
              <a:rPr lang="en-US" sz="2800" b="0" i="0" kern="1200" dirty="0">
                <a:solidFill>
                  <a:schemeClr val="tx1"/>
                </a:solidFill>
                <a:effectLst/>
                <a:latin typeface="+mn-lt"/>
                <a:ea typeface="+mn-ea"/>
                <a:cs typeface="+mn-cs"/>
              </a:rPr>
              <a:t>closest/similar points, means finding the distance between points using distance measures such as:</a:t>
            </a:r>
            <a:endParaRPr lang="en-US" sz="2800" b="1" dirty="0">
              <a:solidFill>
                <a:schemeClr val="accent3"/>
              </a:solidFill>
            </a:endParaRPr>
          </a:p>
          <a:p>
            <a:r>
              <a:rPr lang="en-US" b="1" dirty="0"/>
              <a:t>the default </a:t>
            </a:r>
            <a:r>
              <a:rPr lang="en-US" sz="1200" b="1" i="0" kern="1200" dirty="0" err="1">
                <a:solidFill>
                  <a:schemeClr val="tx1"/>
                </a:solidFill>
                <a:effectLst/>
                <a:latin typeface="+mn-lt"/>
                <a:ea typeface="+mn-ea"/>
                <a:cs typeface="+mn-cs"/>
              </a:rPr>
              <a:t>minkowski</a:t>
            </a:r>
            <a:r>
              <a:rPr lang="en-US" sz="1200" b="1" i="0" kern="1200" dirty="0">
                <a:solidFill>
                  <a:schemeClr val="tx1"/>
                </a:solidFill>
                <a:effectLst/>
                <a:latin typeface="+mn-lt"/>
                <a:ea typeface="+mn-ea"/>
                <a:cs typeface="+mn-cs"/>
              </a:rPr>
              <a:t> with p=2 equivalent to the Euclidean distance</a:t>
            </a:r>
            <a:r>
              <a:rPr lang="en-US" dirty="0"/>
              <a:t>, </a:t>
            </a:r>
          </a:p>
          <a:p>
            <a:r>
              <a:rPr lang="en-US" dirty="0"/>
              <a:t>Which Is well suited to handle </a:t>
            </a:r>
            <a:r>
              <a:rPr lang="en-US" b="1" dirty="0"/>
              <a:t>real-values vector spaces, in particular num values of similar types (</a:t>
            </a:r>
            <a:r>
              <a:rPr lang="en-US" b="1" dirty="0" err="1"/>
              <a:t>len</a:t>
            </a:r>
            <a:r>
              <a:rPr lang="en-US" b="1" dirty="0"/>
              <a:t>, height)</a:t>
            </a:r>
          </a:p>
          <a:p>
            <a:r>
              <a:rPr lang="en-US" sz="500" b="0" dirty="0"/>
              <a:t>Whereas</a:t>
            </a:r>
            <a:r>
              <a:rPr lang="en-US" sz="500" b="1" dirty="0"/>
              <a:t> mink + p=1 - </a:t>
            </a:r>
            <a:r>
              <a:rPr lang="en-US" sz="800" b="0" i="0" kern="1200" dirty="0">
                <a:solidFill>
                  <a:schemeClr val="tx1"/>
                </a:solidFill>
                <a:effectLst/>
                <a:latin typeface="+mn-lt"/>
                <a:ea typeface="+mn-ea"/>
                <a:cs typeface="+mn-cs"/>
              </a:rPr>
              <a:t>Manhattan (taxi-cab) – is better suited for real-valued features of mixed type (age, length, salaries, </a:t>
            </a:r>
            <a:r>
              <a:rPr lang="en-US" sz="800" b="0" i="0" kern="1200" dirty="0" err="1">
                <a:solidFill>
                  <a:schemeClr val="tx1"/>
                </a:solidFill>
                <a:effectLst/>
                <a:latin typeface="+mn-lt"/>
                <a:ea typeface="+mn-ea"/>
                <a:cs typeface="+mn-cs"/>
              </a:rPr>
              <a:t>etc</a:t>
            </a:r>
            <a:r>
              <a:rPr lang="en-US" sz="8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Depending on other characteristics of the model features, like categorical features, </a:t>
            </a:r>
            <a:r>
              <a:rPr lang="en-US" sz="1200" b="1" i="0" kern="1200" dirty="0">
                <a:solidFill>
                  <a:schemeClr val="tx1"/>
                </a:solidFill>
                <a:effectLst/>
                <a:latin typeface="+mn-lt"/>
                <a:ea typeface="+mn-ea"/>
                <a:cs typeface="+mn-cs"/>
              </a:rPr>
              <a:t>other distance measures may be more appropriate</a:t>
            </a:r>
            <a:r>
              <a:rPr lang="en-US" sz="2800" b="1" i="0" kern="1200" dirty="0">
                <a:solidFill>
                  <a:schemeClr val="tx1"/>
                </a:solidFill>
                <a:effectLst/>
                <a:latin typeface="+mn-lt"/>
                <a:ea typeface="+mn-ea"/>
                <a:cs typeface="+mn-cs"/>
              </a:rPr>
              <a:t>, like</a:t>
            </a:r>
          </a:p>
          <a:p>
            <a:r>
              <a:rPr lang="en-US" dirty="0"/>
              <a:t>metric choices intended for binary/</a:t>
            </a:r>
            <a:r>
              <a:rPr lang="en-US" b="1" dirty="0"/>
              <a:t>integer-valued</a:t>
            </a:r>
            <a:r>
              <a:rPr lang="en-US" dirty="0"/>
              <a:t> and </a:t>
            </a:r>
            <a:r>
              <a:rPr lang="en-US" b="1" dirty="0" err="1"/>
              <a:t>boolean</a:t>
            </a:r>
            <a:r>
              <a:rPr lang="en-US" b="1" dirty="0"/>
              <a:t>-valued</a:t>
            </a:r>
            <a:r>
              <a:rPr lang="en-US" dirty="0"/>
              <a:t> vector spaces (Hamming, Jaccard, cosine similarity, to name a few)</a:t>
            </a:r>
          </a:p>
          <a:p>
            <a:pPr marL="171450" indent="-171450">
              <a:buFontTx/>
              <a:buChar char="-"/>
            </a:pPr>
            <a:r>
              <a:rPr lang="en-US" sz="1200" b="0" i="0" kern="1200" dirty="0">
                <a:solidFill>
                  <a:schemeClr val="tx1"/>
                </a:solidFill>
                <a:effectLst/>
                <a:latin typeface="+mn-lt"/>
                <a:ea typeface="+mn-ea"/>
                <a:cs typeface="+mn-cs"/>
              </a:rPr>
              <a:t>Hamming = given two binary valued vectors = returns the number of positions where the value patterns are different</a:t>
            </a:r>
          </a:p>
          <a:p>
            <a:pPr marL="171450" indent="-171450">
              <a:buFontTx/>
              <a:buChar char="-"/>
            </a:pPr>
            <a:r>
              <a:rPr lang="en-US" sz="1200" b="0" i="0" kern="1200" dirty="0">
                <a:solidFill>
                  <a:schemeClr val="tx1"/>
                </a:solidFill>
                <a:effectLst/>
                <a:latin typeface="+mn-lt"/>
                <a:ea typeface="+mn-ea"/>
                <a:cs typeface="+mn-cs"/>
              </a:rPr>
              <a:t>Jaccard = given two Boolean valued vectors  = returns the number of shared values divided by the total number of values in both vectors</a:t>
            </a:r>
          </a:p>
          <a:p>
            <a:pPr marL="171450" indent="-171450">
              <a:buFontTx/>
              <a:buChar char="-"/>
            </a:pPr>
            <a:endParaRPr lang="en-US" sz="1200" b="0" i="0" kern="1200" dirty="0">
              <a:solidFill>
                <a:schemeClr val="tx1"/>
              </a:solidFill>
              <a:effectLst/>
              <a:latin typeface="+mn-lt"/>
              <a:ea typeface="+mn-ea"/>
              <a:cs typeface="+mn-cs"/>
            </a:endParaRPr>
          </a:p>
          <a:p>
            <a:pPr marL="0" lvl="0" indent="0">
              <a:buFont typeface="Arial" panose="020B0604020202020204" pitchFamily="34" charset="0"/>
              <a:buNone/>
            </a:pPr>
            <a:r>
              <a:rPr lang="en-US" sz="1200" b="0" i="0" kern="1200" dirty="0">
                <a:solidFill>
                  <a:schemeClr val="tx1"/>
                </a:solidFill>
                <a:effectLst/>
                <a:latin typeface="+mn-lt"/>
                <a:ea typeface="+mn-ea"/>
                <a:cs typeface="+mn-cs"/>
              </a:rPr>
              <a:t>High dim dataset, Euclidean </a:t>
            </a:r>
            <a:r>
              <a:rPr lang="en-US" sz="1200" b="1" i="0" kern="1200" dirty="0">
                <a:solidFill>
                  <a:schemeClr val="tx1"/>
                </a:solidFill>
                <a:effectLst/>
                <a:latin typeface="+mn-lt"/>
                <a:ea typeface="+mn-ea"/>
                <a:cs typeface="+mn-cs"/>
              </a:rPr>
              <a:t>distance is not useful - </a:t>
            </a:r>
            <a:r>
              <a:rPr lang="en-US" sz="1200" b="0" i="0" kern="1200" dirty="0">
                <a:solidFill>
                  <a:schemeClr val="tx1"/>
                </a:solidFill>
                <a:effectLst/>
                <a:latin typeface="+mn-lt"/>
                <a:ea typeface="+mn-ea"/>
                <a:cs typeface="+mn-cs"/>
              </a:rPr>
              <a:t>other measures such as cosine similarity are preferred, which </a:t>
            </a:r>
            <a:r>
              <a:rPr lang="en-US" sz="1200" b="1" i="0" kern="1200" dirty="0">
                <a:solidFill>
                  <a:schemeClr val="tx1"/>
                </a:solidFill>
                <a:effectLst/>
                <a:latin typeface="+mn-lt"/>
                <a:ea typeface="+mn-ea"/>
                <a:cs typeface="+mn-cs"/>
              </a:rPr>
              <a:t>are less affected by high dimension </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the angle between two vectors (similarity irrespective of their sizes)</a:t>
            </a:r>
          </a:p>
          <a:p>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9AAF13-0D66-9247-8B59-91BBBED844F7}" type="slidenum">
              <a:rPr lang="en-US" smtClean="0"/>
              <a:t>78</a:t>
            </a:fld>
            <a:endParaRPr lang="en-US"/>
          </a:p>
        </p:txBody>
      </p:sp>
    </p:spTree>
    <p:extLst>
      <p:ext uri="{BB962C8B-B14F-4D97-AF65-F5344CB8AC3E}">
        <p14:creationId xmlns:p14="http://schemas.microsoft.com/office/powerpoint/2010/main" val="6792976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Speaking of high dimensional feature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rPr>
              <a:t>With </a:t>
            </a:r>
            <a:r>
              <a:rPr lang="en-US" sz="12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too many features</a:t>
            </a:r>
            <a:r>
              <a:rPr lang="en-US" sz="1200"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rPr>
              <a:t>, KNN becomes computationally expensive and difficult to solve.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Computationally expensive</a:t>
            </a:r>
            <a:r>
              <a:rPr lang="en-US" sz="1200" kern="1200" dirty="0">
                <a:solidFill>
                  <a:schemeClr val="tx1"/>
                </a:solidFill>
                <a:effectLst/>
                <a:latin typeface="+mn-lt"/>
                <a:ea typeface="+mn-ea"/>
                <a:cs typeface="+mn-cs"/>
              </a:rPr>
              <a:t>: both in finding the neighbors, and storing the entire training data for 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there are some fast </a:t>
            </a:r>
            <a:r>
              <a:rPr lang="en-US" sz="1200" kern="1200" dirty="0" err="1">
                <a:solidFill>
                  <a:schemeClr val="tx1"/>
                </a:solidFill>
                <a:effectLst/>
                <a:latin typeface="+mn-lt"/>
                <a:ea typeface="+mn-ea"/>
                <a:cs typeface="+mn-cs"/>
              </a:rPr>
              <a:t>algs</a:t>
            </a:r>
            <a:r>
              <a:rPr lang="en-US" sz="1200" kern="1200" dirty="0">
                <a:solidFill>
                  <a:schemeClr val="tx1"/>
                </a:solidFill>
                <a:effectLst/>
                <a:latin typeface="+mn-lt"/>
                <a:ea typeface="+mn-ea"/>
                <a:cs typeface="+mn-cs"/>
              </a:rPr>
              <a:t> for finding NN, which can reduce the comp load somewhat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BIGGER Issue is that KNN breaks down when the dimensionality of the feature space is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 GENERAL</a:t>
            </a:r>
            <a:r>
              <a:rPr lang="en-US" sz="1200" kern="1200" dirty="0">
                <a:solidFill>
                  <a:schemeClr val="tx1"/>
                </a:solidFill>
                <a:effectLst/>
                <a:latin typeface="+mn-lt"/>
                <a:ea typeface="+mn-ea"/>
                <a:cs typeface="+mn-cs"/>
              </a:rPr>
              <a:t>: In a high-dim space, most points taken from a random finite 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inside a finite volume are far away from each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someone once said “</a:t>
            </a:r>
            <a:r>
              <a:rPr lang="en-US" sz="1200" b="1" i="0" kern="1200" dirty="0">
                <a:solidFill>
                  <a:schemeClr val="tx1"/>
                </a:solidFill>
                <a:effectLst/>
                <a:latin typeface="+mn-lt"/>
                <a:ea typeface="+mn-ea"/>
                <a:cs typeface="+mn-cs"/>
              </a:rPr>
              <a:t>a high-dimensional space is a lonely place.”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What we mean by this </a:t>
            </a:r>
            <a:r>
              <a:rPr lang="en-US" sz="1200" b="0" i="0" kern="1200" dirty="0">
                <a:solidFill>
                  <a:schemeClr val="tx1"/>
                </a:solidFill>
                <a:effectLst/>
                <a:latin typeface="+mn-lt"/>
                <a:ea typeface="+mn-ea"/>
                <a:cs typeface="+mn-cs"/>
              </a:rPr>
              <a:t>is that, not only are the points increasingly far from the mean on average,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they are also increasingly far from each 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you think of two points that are one unit away from each other in each direction/each dimension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on a line, that is 1D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moving in 2D, the points are actually sqrt(2) apart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In 3D, are sqrt(3) apart, and so 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the distance between them grows as </a:t>
            </a:r>
            <a:r>
              <a:rPr lang="en-US" sz="1200" b="0" i="0" u="none" strike="noStrike" kern="1200" dirty="0">
                <a:solidFill>
                  <a:schemeClr val="tx1"/>
                </a:solidFill>
                <a:effectLst/>
                <a:latin typeface="+mn-lt"/>
                <a:ea typeface="+mn-ea"/>
                <a:cs typeface="+mn-cs"/>
              </a:rPr>
              <a:t>N grows, to be ‾‾√N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way of looking at this is that in higher dimensions, the points on average </a:t>
            </a:r>
          </a:p>
          <a:p>
            <a:r>
              <a:rPr lang="en-US" sz="1200" b="0" i="0" kern="1200" dirty="0">
                <a:solidFill>
                  <a:schemeClr val="tx1"/>
                </a:solidFill>
                <a:effectLst/>
                <a:latin typeface="+mn-lt"/>
                <a:ea typeface="+mn-ea"/>
                <a:cs typeface="+mn-cs"/>
              </a:rPr>
              <a:t>become further and further away from the center of a hypersphere, </a:t>
            </a:r>
          </a:p>
          <a:p>
            <a:r>
              <a:rPr lang="en-US" sz="1200" b="0" i="0" kern="1200" dirty="0">
                <a:solidFill>
                  <a:schemeClr val="tx1"/>
                </a:solidFill>
                <a:effectLst/>
                <a:latin typeface="+mn-lt"/>
                <a:ea typeface="+mn-ea"/>
                <a:cs typeface="+mn-cs"/>
              </a:rPr>
              <a:t>They also become further and further away from each other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So as the dimension grows</a:t>
            </a:r>
            <a:r>
              <a:rPr lang="en-US" sz="1200" b="0" i="0" kern="1200" dirty="0">
                <a:solidFill>
                  <a:schemeClr val="tx1"/>
                </a:solidFill>
                <a:effectLst/>
                <a:latin typeface="+mn-lt"/>
                <a:ea typeface="+mn-ea"/>
                <a:cs typeface="+mn-cs"/>
              </a:rPr>
              <a:t> the points </a:t>
            </a:r>
            <a:r>
              <a:rPr lang="en-US" sz="1200" b="1" i="0" kern="1200" dirty="0">
                <a:solidFill>
                  <a:schemeClr val="tx1"/>
                </a:solidFill>
                <a:effectLst/>
                <a:latin typeface="+mn-lt"/>
                <a:ea typeface="+mn-ea"/>
                <a:cs typeface="+mn-cs"/>
              </a:rPr>
              <a:t>appear further from each other</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with </a:t>
            </a:r>
            <a:r>
              <a:rPr lang="en-US" sz="1200" b="1" i="0" kern="1200" dirty="0">
                <a:solidFill>
                  <a:schemeClr val="tx1"/>
                </a:solidFill>
                <a:effectLst/>
                <a:latin typeface="+mn-lt"/>
                <a:ea typeface="+mn-ea"/>
                <a:cs typeface="+mn-cs"/>
              </a:rPr>
              <a:t>more and more volume filling up the space between them</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 KNN specifically: The “curse of dimensionality” </a:t>
            </a:r>
            <a:r>
              <a:rPr lang="en-US" dirty="0"/>
              <a:t>refers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problem of </a:t>
            </a:r>
            <a:r>
              <a:rPr lang="en-US" sz="1200" b="0" i="0" u="none" strike="noStrike" kern="1200" dirty="0">
                <a:solidFill>
                  <a:schemeClr val="tx1"/>
                </a:solidFill>
                <a:effectLst/>
                <a:latin typeface="+mn-lt"/>
                <a:ea typeface="+mn-ea"/>
                <a:cs typeface="+mn-cs"/>
              </a:rPr>
              <a:t>classifying and organizing high dimensional data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short: The more features we have, </a:t>
            </a:r>
            <a:r>
              <a:rPr lang="en-US" b="1" dirty="0"/>
              <a:t>more data points we need in order to fill space.</a:t>
            </a:r>
            <a:endParaRPr lang="en-US" sz="1200" b="1" i="0" kern="1200" dirty="0">
              <a:solidFill>
                <a:schemeClr val="tx1"/>
              </a:solidFill>
              <a:effectLst/>
              <a:latin typeface="+mn-lt"/>
              <a:ea typeface="+mn-ea"/>
              <a:cs typeface="+mn-cs"/>
            </a:endParaRPr>
          </a:p>
          <a:p>
            <a:pPr rtl="0"/>
            <a:r>
              <a:rPr lang="en-US" sz="1200" b="1" i="0" kern="1200" dirty="0">
                <a:solidFill>
                  <a:schemeClr val="tx1"/>
                </a:solidFill>
                <a:effectLst/>
                <a:latin typeface="+mn-lt"/>
                <a:ea typeface="+mn-ea"/>
                <a:cs typeface="+mn-cs"/>
              </a:rPr>
              <a:t>As the data space seen above moves from one dimension to </a:t>
            </a:r>
          </a:p>
          <a:p>
            <a:pPr rtl="0"/>
            <a:r>
              <a:rPr lang="en-US" sz="1200" b="1" i="0" kern="1200" dirty="0">
                <a:solidFill>
                  <a:schemeClr val="tx1"/>
                </a:solidFill>
                <a:effectLst/>
                <a:latin typeface="+mn-lt"/>
                <a:ea typeface="+mn-ea"/>
                <a:cs typeface="+mn-cs"/>
              </a:rPr>
              <a:t>two dimensions and finally to three dimensions, the given data fills </a:t>
            </a:r>
          </a:p>
          <a:p>
            <a:pPr rtl="0"/>
            <a:r>
              <a:rPr lang="en-US" sz="1200" b="1" i="0" kern="1200" dirty="0">
                <a:solidFill>
                  <a:schemeClr val="tx1"/>
                </a:solidFill>
                <a:effectLst/>
                <a:latin typeface="+mn-lt"/>
                <a:ea typeface="+mn-ea"/>
                <a:cs typeface="+mn-cs"/>
              </a:rPr>
              <a:t>less and less of the data space.  In order to maintain an accurate representation of the space,</a:t>
            </a:r>
          </a:p>
          <a:p>
            <a:pPr rtl="0"/>
            <a:r>
              <a:rPr lang="en-US" sz="1200" b="1" i="0" kern="1200" dirty="0">
                <a:solidFill>
                  <a:schemeClr val="tx1"/>
                </a:solidFill>
                <a:effectLst/>
                <a:latin typeface="+mn-lt"/>
                <a:ea typeface="+mn-ea"/>
                <a:cs typeface="+mn-cs"/>
              </a:rPr>
              <a:t> the data for analysis will need to also grow exponentially.</a:t>
            </a:r>
            <a:br>
              <a:rPr lang="en-US" dirty="0"/>
            </a:br>
            <a:r>
              <a:rPr lang="en-US" sz="1200" b="0" i="0" kern="1200" dirty="0">
                <a:solidFill>
                  <a:schemeClr val="tx1"/>
                </a:solidFill>
                <a:effectLst/>
                <a:latin typeface="+mn-lt"/>
                <a:ea typeface="+mn-ea"/>
                <a:cs typeface="+mn-cs"/>
              </a:rPr>
              <a:t>In low dimensional spaces, data may seem very similar but </a:t>
            </a:r>
          </a:p>
          <a:p>
            <a:pPr rtl="0"/>
            <a:r>
              <a:rPr lang="en-US" sz="1200" b="0" i="0" kern="1200" dirty="0">
                <a:solidFill>
                  <a:schemeClr val="tx1"/>
                </a:solidFill>
                <a:effectLst/>
                <a:latin typeface="+mn-lt"/>
                <a:ea typeface="+mn-ea"/>
                <a:cs typeface="+mn-cs"/>
              </a:rPr>
              <a:t>the higher the dimension the further these data points may seem to be.  </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In 3D, we can see that the points are now more apart (sparse) in this new higher dimension space(3D). </a:t>
            </a:r>
          </a:p>
          <a:p>
            <a:pPr rtl="0"/>
            <a:r>
              <a:rPr lang="en-US" sz="1200" b="0" i="0" kern="1200" dirty="0">
                <a:solidFill>
                  <a:schemeClr val="tx1"/>
                </a:solidFill>
                <a:effectLst/>
                <a:latin typeface="+mn-lt"/>
                <a:ea typeface="+mn-ea"/>
                <a:cs typeface="+mn-cs"/>
              </a:rPr>
              <a:t>As a result, finding the neighbors becomes harder </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We can imagine that as we add more dimensions the data become more and more apart. (In other words, we need more and more data if you want to avoid having sparsity in our data)</a:t>
            </a:r>
          </a:p>
          <a:p>
            <a:pPr rtl="0"/>
            <a:endParaRPr lang="en-US" dirty="0"/>
          </a:p>
          <a:p>
            <a:r>
              <a:rPr lang="en-US" b="1" dirty="0"/>
              <a:t>---------------------</a:t>
            </a:r>
          </a:p>
          <a:p>
            <a:pPr rtl="0"/>
            <a:r>
              <a:rPr lang="en-US" sz="1200" b="1" i="0" kern="1200" dirty="0">
                <a:solidFill>
                  <a:schemeClr val="tx1"/>
                </a:solidFill>
                <a:effectLst/>
                <a:latin typeface="+mn-lt"/>
                <a:ea typeface="+mn-ea"/>
                <a:cs typeface="+mn-cs"/>
              </a:rPr>
              <a:t>Let's say you have a straight line 100 yards long and you dropped a penny somewhere on it. It wouldn't be too hard to find. You walk along the line and it takes two minutes.</a:t>
            </a:r>
          </a:p>
          <a:p>
            <a:pPr rtl="0"/>
            <a:r>
              <a:rPr lang="en-US" sz="1200" b="1" i="0" kern="1200" dirty="0">
                <a:solidFill>
                  <a:schemeClr val="tx1"/>
                </a:solidFill>
                <a:effectLst/>
                <a:latin typeface="+mn-lt"/>
                <a:ea typeface="+mn-ea"/>
                <a:cs typeface="+mn-cs"/>
              </a:rPr>
              <a:t>Now let's say you have a square 100 yards on each side and you dropped a penny somewhere on it. It would be pretty hard, like searching across two football fields stuck together. It could take days.</a:t>
            </a:r>
          </a:p>
          <a:p>
            <a:pPr rtl="0"/>
            <a:r>
              <a:rPr lang="en-US" sz="1200" b="1" i="0" kern="1200" dirty="0">
                <a:solidFill>
                  <a:schemeClr val="tx1"/>
                </a:solidFill>
                <a:effectLst/>
                <a:latin typeface="+mn-lt"/>
                <a:ea typeface="+mn-ea"/>
                <a:cs typeface="+mn-cs"/>
              </a:rPr>
              <a:t>Now a cube 100 yards across. That's like searching a 30-story building the size of a football stadium. </a:t>
            </a:r>
          </a:p>
          <a:p>
            <a:pPr rtl="0"/>
            <a:r>
              <a:rPr lang="en-US" sz="1200" b="1" i="0" kern="1200" dirty="0">
                <a:solidFill>
                  <a:schemeClr val="tx1"/>
                </a:solidFill>
                <a:effectLst/>
                <a:latin typeface="+mn-lt"/>
                <a:ea typeface="+mn-ea"/>
                <a:cs typeface="+mn-cs"/>
              </a:rPr>
              <a:t>The difficulty of searching through the space gets a *lot* harder as you have more dimensions. </a:t>
            </a:r>
            <a:endParaRPr lang="en-US" b="1" dirty="0"/>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79</a:t>
            </a:fld>
            <a:endParaRPr lang="en-US"/>
          </a:p>
        </p:txBody>
      </p:sp>
    </p:spTree>
    <p:extLst>
      <p:ext uri="{BB962C8B-B14F-4D97-AF65-F5344CB8AC3E}">
        <p14:creationId xmlns:p14="http://schemas.microsoft.com/office/powerpoint/2010/main" val="1938297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Typically with KNN we also first scale the numerical features, since it’s possible that they are measured in different units.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unit </a:t>
            </a:r>
            <a:r>
              <a:rPr lang="en-US" sz="1200" b="1" i="1" kern="1200" dirty="0">
                <a:solidFill>
                  <a:schemeClr val="tx1"/>
                </a:solidFill>
                <a:effectLst/>
                <a:latin typeface="+mn-lt"/>
                <a:ea typeface="+mn-ea"/>
                <a:cs typeface="+mn-cs"/>
              </a:rPr>
              <a:t>difference </a:t>
            </a:r>
            <a:r>
              <a:rPr lang="en-US" sz="1200" b="0" i="0" kern="1200" dirty="0">
                <a:solidFill>
                  <a:schemeClr val="tx1"/>
                </a:solidFill>
                <a:effectLst/>
                <a:latin typeface="+mn-lt"/>
                <a:ea typeface="+mn-ea"/>
                <a:cs typeface="+mn-cs"/>
              </a:rPr>
              <a:t>causes Distance-Based algorithms such as KNN to not perform </a:t>
            </a:r>
            <a:r>
              <a:rPr lang="en-US" sz="1200" b="1" i="1" kern="1200" dirty="0">
                <a:solidFill>
                  <a:schemeClr val="tx1"/>
                </a:solidFill>
                <a:effectLst/>
                <a:latin typeface="+mn-lt"/>
                <a:ea typeface="+mn-ea"/>
                <a:cs typeface="+mn-cs"/>
              </a:rPr>
              <a:t>optimally</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so it is necessary to </a:t>
            </a:r>
            <a:r>
              <a:rPr lang="en-US" sz="1200" b="1" i="1" kern="1200" dirty="0">
                <a:solidFill>
                  <a:schemeClr val="tx1"/>
                </a:solidFill>
                <a:effectLst/>
                <a:latin typeface="+mn-lt"/>
                <a:ea typeface="+mn-ea"/>
                <a:cs typeface="+mn-cs"/>
              </a:rPr>
              <a:t>rescale </a:t>
            </a:r>
            <a:r>
              <a:rPr lang="en-US" sz="1200" b="0" i="0" kern="1200" dirty="0">
                <a:solidFill>
                  <a:schemeClr val="tx1"/>
                </a:solidFill>
                <a:effectLst/>
                <a:latin typeface="+mn-lt"/>
                <a:ea typeface="+mn-ea"/>
                <a:cs typeface="+mn-cs"/>
              </a:rPr>
              <a:t>features that have different units to have same scale/units. </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examine a KNN model (here K=1 for simplicity) in an unscaled vs . </a:t>
            </a:r>
            <a:r>
              <a:rPr lang="en-US" sz="1200" b="1" kern="1200" dirty="0">
                <a:solidFill>
                  <a:schemeClr val="tx1"/>
                </a:solidFill>
                <a:effectLst/>
                <a:latin typeface="+mn-lt"/>
                <a:ea typeface="+mn-ea"/>
                <a:cs typeface="+mn-cs"/>
              </a:rPr>
              <a:t>scaled situation:</a:t>
            </a:r>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Considering here two features with two quite diff units: x1 could be </a:t>
            </a:r>
            <a:r>
              <a:rPr lang="en-US" sz="1200" b="1" i="1" kern="1200" dirty="0">
                <a:solidFill>
                  <a:schemeClr val="tx1"/>
                </a:solidFill>
                <a:effectLst/>
                <a:latin typeface="+mn-lt"/>
                <a:ea typeface="+mn-ea"/>
                <a:cs typeface="+mn-cs"/>
              </a:rPr>
              <a:t>age (1-100 years) </a:t>
            </a:r>
            <a:r>
              <a:rPr lang="en-US" sz="1200" b="0" i="0" kern="1200" dirty="0">
                <a:solidFill>
                  <a:schemeClr val="tx1"/>
                </a:solidFill>
                <a:effectLst/>
                <a:latin typeface="+mn-lt"/>
                <a:ea typeface="+mn-ea"/>
                <a:cs typeface="+mn-cs"/>
              </a:rPr>
              <a:t>and x2 could be </a:t>
            </a:r>
          </a:p>
          <a:p>
            <a:r>
              <a:rPr lang="en-US" sz="1200" b="1" i="1" kern="1200" dirty="0">
                <a:solidFill>
                  <a:schemeClr val="tx1"/>
                </a:solidFill>
                <a:effectLst/>
                <a:latin typeface="+mn-lt"/>
                <a:ea typeface="+mn-ea"/>
                <a:cs typeface="+mn-cs"/>
              </a:rPr>
              <a:t>height (1-10 ft)</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171450" indent="-171450">
              <a:buFontTx/>
              <a:buChar char="-"/>
            </a:pPr>
            <a:r>
              <a:rPr lang="en-US" sz="1200" b="1" kern="1200" dirty="0">
                <a:solidFill>
                  <a:schemeClr val="tx1"/>
                </a:solidFill>
                <a:effectLst/>
                <a:latin typeface="+mn-lt"/>
                <a:ea typeface="+mn-ea"/>
                <a:cs typeface="+mn-cs"/>
              </a:rPr>
              <a:t>Examining the unscaled features scenario</a:t>
            </a:r>
            <a:r>
              <a:rPr lang="en-US" sz="1200" kern="1200" dirty="0">
                <a:solidFill>
                  <a:schemeClr val="tx1"/>
                </a:solidFill>
                <a:effectLst/>
                <a:latin typeface="+mn-lt"/>
                <a:ea typeface="+mn-ea"/>
                <a:cs typeface="+mn-cs"/>
              </a:rPr>
              <a:t>, while trying to identify that one nearest neighbor needed for class assignment for our new data point, looks like the blue dot is closer. </a:t>
            </a:r>
          </a:p>
          <a:p>
            <a:pPr marL="171450" indent="-171450">
              <a:buFontTx/>
              <a:buChar char="-"/>
            </a:pPr>
            <a:r>
              <a:rPr lang="en-US" sz="1200" kern="1200" dirty="0">
                <a:solidFill>
                  <a:schemeClr val="tx1"/>
                </a:solidFill>
                <a:effectLst/>
                <a:latin typeface="+mn-lt"/>
                <a:ea typeface="+mn-ea"/>
                <a:cs typeface="+mn-cs"/>
              </a:rPr>
              <a:t>However when we compute the distance between the new data point and the blue point, that distance (5) turns out to be much more than the distance from the new data point to the orange datapoint (2), </a:t>
            </a:r>
          </a:p>
          <a:p>
            <a:pPr marL="171450" indent="-171450">
              <a:buFontTx/>
              <a:buChar char="-"/>
            </a:pPr>
            <a:r>
              <a:rPr lang="en-US" sz="1200" kern="1200" dirty="0">
                <a:solidFill>
                  <a:schemeClr val="tx1"/>
                </a:solidFill>
                <a:effectLst/>
                <a:latin typeface="+mn-lt"/>
                <a:ea typeface="+mn-ea"/>
                <a:cs typeface="+mn-cs"/>
              </a:rPr>
              <a:t>and therefore the orange data point wins so to speak, and the class prediction for our new data point is orange.</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b="1" kern="1200" dirty="0">
                <a:solidFill>
                  <a:schemeClr val="tx1"/>
                </a:solidFill>
                <a:effectLst/>
                <a:latin typeface="+mn-lt"/>
                <a:ea typeface="+mn-ea"/>
                <a:cs typeface="+mn-cs"/>
              </a:rPr>
              <a:t>Somehow this doesn’t quite make sense when taking into account the diff in scale/units of the two features considered</a:t>
            </a:r>
            <a:r>
              <a:rPr lang="en-US" sz="1200" kern="1200" dirty="0">
                <a:solidFill>
                  <a:schemeClr val="tx1"/>
                </a:solidFill>
                <a:effectLst/>
                <a:latin typeface="+mn-lt"/>
                <a:ea typeface="+mn-ea"/>
                <a:cs typeface="+mn-cs"/>
              </a:rPr>
              <a:t>. </a:t>
            </a:r>
          </a:p>
          <a:p>
            <a:pPr marL="171450" indent="-171450">
              <a:buFontTx/>
              <a:buChar char="-"/>
            </a:pPr>
            <a:r>
              <a:rPr lang="en-US" sz="1200" kern="1200" dirty="0">
                <a:solidFill>
                  <a:schemeClr val="tx1"/>
                </a:solidFill>
                <a:effectLst/>
                <a:latin typeface="+mn-lt"/>
                <a:ea typeface="+mn-ea"/>
                <a:cs typeface="+mn-cs"/>
              </a:rPr>
              <a:t>For example the distance between the </a:t>
            </a:r>
            <a:r>
              <a:rPr lang="en-US" sz="1200" kern="1200" dirty="0" err="1">
                <a:solidFill>
                  <a:schemeClr val="tx1"/>
                </a:solidFill>
                <a:effectLst/>
                <a:latin typeface="+mn-lt"/>
                <a:ea typeface="+mn-ea"/>
                <a:cs typeface="+mn-cs"/>
              </a:rPr>
              <a:t>ndp</a:t>
            </a:r>
            <a:r>
              <a:rPr lang="en-US" sz="1200" kern="1200" dirty="0">
                <a:solidFill>
                  <a:schemeClr val="tx1"/>
                </a:solidFill>
                <a:effectLst/>
                <a:latin typeface="+mn-lt"/>
                <a:ea typeface="+mn-ea"/>
                <a:cs typeface="+mn-cs"/>
              </a:rPr>
              <a:t> and the blue point, of 5, is more like a 5% change (small change) in the great scheme of things along x1; </a:t>
            </a:r>
          </a:p>
          <a:p>
            <a:pPr marL="171450" indent="-171450">
              <a:buFontTx/>
              <a:buChar char="-"/>
            </a:pPr>
            <a:r>
              <a:rPr lang="en-US" sz="1200" kern="1200" dirty="0">
                <a:solidFill>
                  <a:schemeClr val="tx1"/>
                </a:solidFill>
                <a:effectLst/>
                <a:latin typeface="+mn-lt"/>
                <a:ea typeface="+mn-ea"/>
                <a:cs typeface="+mn-cs"/>
              </a:rPr>
              <a:t>whereas the distance from our </a:t>
            </a:r>
            <a:r>
              <a:rPr lang="en-US" sz="1200" kern="1200" dirty="0" err="1">
                <a:solidFill>
                  <a:schemeClr val="tx1"/>
                </a:solidFill>
                <a:effectLst/>
                <a:latin typeface="+mn-lt"/>
                <a:ea typeface="+mn-ea"/>
                <a:cs typeface="+mn-cs"/>
              </a:rPr>
              <a:t>ndp</a:t>
            </a:r>
            <a:r>
              <a:rPr lang="en-US" sz="1200" kern="1200" dirty="0">
                <a:solidFill>
                  <a:schemeClr val="tx1"/>
                </a:solidFill>
                <a:effectLst/>
                <a:latin typeface="+mn-lt"/>
                <a:ea typeface="+mn-ea"/>
                <a:cs typeface="+mn-cs"/>
              </a:rPr>
              <a:t> to the orange dot, of 2, is more of a deal from the x2 perspective, like a 20% change! </a:t>
            </a:r>
          </a:p>
          <a:p>
            <a:pPr marL="171450" indent="-171450">
              <a:buFontTx/>
              <a:buChar char="-"/>
            </a:pPr>
            <a:r>
              <a:rPr lang="en-US" sz="1200" kern="1200" dirty="0">
                <a:solidFill>
                  <a:schemeClr val="tx1"/>
                </a:solidFill>
                <a:effectLst/>
                <a:latin typeface="+mn-lt"/>
                <a:ea typeface="+mn-ea"/>
                <a:cs typeface="+mn-cs"/>
              </a:rPr>
              <a:t>According to this observation, the </a:t>
            </a:r>
            <a:r>
              <a:rPr lang="en-US" sz="1200" kern="1200" dirty="0" err="1">
                <a:solidFill>
                  <a:schemeClr val="tx1"/>
                </a:solidFill>
                <a:effectLst/>
                <a:latin typeface="+mn-lt"/>
                <a:ea typeface="+mn-ea"/>
                <a:cs typeface="+mn-cs"/>
              </a:rPr>
              <a:t>ndp</a:t>
            </a:r>
            <a:r>
              <a:rPr lang="en-US" sz="1200" kern="1200" dirty="0">
                <a:solidFill>
                  <a:schemeClr val="tx1"/>
                </a:solidFill>
                <a:effectLst/>
                <a:latin typeface="+mn-lt"/>
                <a:ea typeface="+mn-ea"/>
                <a:cs typeface="+mn-cs"/>
              </a:rPr>
              <a:t> would be much closer (less change) to the blue dot, instead!</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b="1" kern="1200" dirty="0">
                <a:solidFill>
                  <a:schemeClr val="tx1"/>
                </a:solidFill>
                <a:effectLst/>
                <a:latin typeface="+mn-lt"/>
                <a:ea typeface="+mn-ea"/>
                <a:cs typeface="+mn-cs"/>
              </a:rPr>
              <a:t>This is exactly how things look in the scaled scenario</a:t>
            </a:r>
            <a:r>
              <a:rPr lang="en-US" sz="1200" kern="1200" dirty="0">
                <a:solidFill>
                  <a:schemeClr val="tx1"/>
                </a:solidFill>
                <a:effectLst/>
                <a:latin typeface="+mn-lt"/>
                <a:ea typeface="+mn-ea"/>
                <a:cs typeface="+mn-cs"/>
              </a:rPr>
              <a:t>, where bringing both x1 and x2 on the same units make d1=0.05 and d2=0.2, and therefore the class prediction for the </a:t>
            </a:r>
            <a:r>
              <a:rPr lang="en-US" sz="1200" kern="1200" dirty="0" err="1">
                <a:solidFill>
                  <a:schemeClr val="tx1"/>
                </a:solidFill>
                <a:effectLst/>
                <a:latin typeface="+mn-lt"/>
                <a:ea typeface="+mn-ea"/>
                <a:cs typeface="+mn-cs"/>
              </a:rPr>
              <a:t>ndp</a:t>
            </a:r>
            <a:r>
              <a:rPr lang="en-US" sz="1200" kern="1200" dirty="0">
                <a:solidFill>
                  <a:schemeClr val="tx1"/>
                </a:solidFill>
                <a:effectLst/>
                <a:latin typeface="+mn-lt"/>
                <a:ea typeface="+mn-ea"/>
                <a:cs typeface="+mn-cs"/>
              </a:rPr>
              <a:t> is blue.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9AAF13-0D66-9247-8B59-91BBBED844F7}" type="slidenum">
              <a:rPr lang="en-US" smtClean="0"/>
              <a:t>80</a:t>
            </a:fld>
            <a:endParaRPr lang="en-US"/>
          </a:p>
        </p:txBody>
      </p:sp>
    </p:spTree>
    <p:extLst>
      <p:ext uri="{BB962C8B-B14F-4D97-AF65-F5344CB8AC3E}">
        <p14:creationId xmlns:p14="http://schemas.microsoft.com/office/powerpoint/2010/main" val="24871344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pP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Motivation</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Many algorithms are sensitive to features being on different scales, like metric-based algorithms (KNN, K Means) and gradient descent-based algorithms (regression, neural networks)</a:t>
            </a:r>
          </a:p>
          <a:p>
            <a:pPr lvl="1">
              <a:lnSpc>
                <a:spcPct val="110000"/>
              </a:lnSpc>
              <a:spcBef>
                <a:spcPts val="600"/>
              </a:spcBef>
            </a:pP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Note: tree-based algorithms (decision trees, random forests) do not have this issue</a:t>
            </a:r>
          </a:p>
          <a:p>
            <a:pPr lvl="1">
              <a:lnSpc>
                <a:spcPct val="110000"/>
              </a:lnSpc>
              <a:spcBef>
                <a:spcPts val="600"/>
              </a:spcBef>
            </a:pPr>
            <a:endParaRPr lang="en-US" sz="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a:lnSpc>
                <a:spcPct val="110000"/>
              </a:lnSpc>
              <a:spcBef>
                <a:spcPts val="600"/>
              </a:spcBef>
            </a:pP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Solution</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Bring features to the </a:t>
            </a: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same scale</a:t>
            </a:r>
          </a:p>
          <a:p>
            <a:pPr lvl="1">
              <a:lnSpc>
                <a:spcPct val="110000"/>
              </a:lnSpc>
              <a:spcBef>
                <a:spcPts val="600"/>
              </a:spcBef>
            </a:pP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Common choices (both linear):</a:t>
            </a:r>
          </a:p>
          <a:p>
            <a:pPr marL="1371600" lvl="2" indent="-457200">
              <a:lnSpc>
                <a:spcPct val="110000"/>
              </a:lnSpc>
              <a:spcBef>
                <a:spcPts val="600"/>
              </a:spcBef>
              <a:buFont typeface="Arial" panose="020B0604020202020204" pitchFamily="34" charset="0"/>
              <a:buChar char="•"/>
            </a:pP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Mean/variance standardization</a:t>
            </a:r>
          </a:p>
          <a:p>
            <a:pPr marL="1371600" lvl="2" indent="-457200">
              <a:lnSpc>
                <a:spcPct val="110000"/>
              </a:lnSpc>
              <a:spcBef>
                <a:spcPts val="600"/>
              </a:spcBef>
              <a:buFont typeface="Arial" panose="020B0604020202020204" pitchFamily="34" charset="0"/>
              <a:buChar char="•"/>
            </a:pP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MinMax scaling</a:t>
            </a:r>
          </a:p>
          <a:p>
            <a:endParaRPr lang="en-US" sz="2800" b="0" i="0" kern="1200" dirty="0">
              <a:solidFill>
                <a:schemeClr val="tx1"/>
              </a:solidFill>
              <a:effectLst/>
              <a:latin typeface="+mn-lt"/>
              <a:ea typeface="+mn-ea"/>
              <a:cs typeface="+mn-cs"/>
            </a:endParaRPr>
          </a:p>
          <a:p>
            <a:endParaRPr lang="en-US" sz="2800" b="0" i="0" kern="1200" dirty="0">
              <a:solidFill>
                <a:schemeClr val="tx1"/>
              </a:solidFill>
              <a:effectLst/>
              <a:latin typeface="+mn-lt"/>
              <a:ea typeface="+mn-ea"/>
              <a:cs typeface="+mn-cs"/>
            </a:endParaRPr>
          </a:p>
          <a:p>
            <a:endParaRPr lang="en-US" sz="28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81</a:t>
            </a:fld>
            <a:endParaRPr lang="en-US"/>
          </a:p>
        </p:txBody>
      </p:sp>
    </p:spTree>
    <p:extLst>
      <p:ext uri="{BB962C8B-B14F-4D97-AF65-F5344CB8AC3E}">
        <p14:creationId xmlns:p14="http://schemas.microsoft.com/office/powerpoint/2010/main" val="4135710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identified an ML scenario,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do ML? what are the steps to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it all together here as ML Lifecycle, a preview of how much work is ahead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all starts identifying a Business Problem and formulate the ML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step not to taken lightly,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Albert Einstein said: “</a:t>
            </a:r>
            <a:r>
              <a:rPr lang="en-US" sz="1200" b="0" i="0" kern="1200" dirty="0">
                <a:solidFill>
                  <a:schemeClr val="tx1"/>
                </a:solidFill>
                <a:effectLst/>
                <a:latin typeface="+mn-lt"/>
                <a:ea typeface="+mn-ea"/>
                <a:cs typeface="+mn-cs"/>
              </a:rPr>
              <a:t>If I had an hour to solve a problem I'd spend 55 minutes thinking about the problem and 5 minutes thinking about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Once settled on the ML Problem, the next step is also time consuming: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Get all relevant data in one place, cleaned and processed,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ready to be used to train-tune-validate an ML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that can be deployed and used in production to produce the desired outcomes, if meets the business goals,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or can be tweaked further until meets the bar, otherwise.</a:t>
            </a:r>
            <a:endParaRPr lang="en-US" b="1" dirty="0"/>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8</a:t>
            </a:fld>
            <a:endParaRPr lang="en-US"/>
          </a:p>
        </p:txBody>
      </p:sp>
    </p:spTree>
    <p:extLst>
      <p:ext uri="{BB962C8B-B14F-4D97-AF65-F5344CB8AC3E}">
        <p14:creationId xmlns:p14="http://schemas.microsoft.com/office/powerpoint/2010/main" val="28586972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err="1">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StandardScaler</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a:t>
            </a:r>
          </a:p>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sklearn scaler, scaling values to be centered around mean 0 with standard deviation 1 </a:t>
            </a:r>
            <a:r>
              <a:rPr lang="en-US" sz="2800" dirty="0"/>
              <a:t>- </a:t>
            </a:r>
          </a:p>
          <a:p>
            <a:pPr indent="-21243"/>
            <a:endParaRPr lang="en-US" dirty="0"/>
          </a:p>
          <a:p>
            <a:pPr indent="-21243"/>
            <a:r>
              <a:rPr lang="en-US" dirty="0"/>
              <a:t>Let’s see it in action here on a short array :</a:t>
            </a:r>
          </a:p>
          <a:p>
            <a:pPr indent="-21243"/>
            <a:endParaRPr lang="en-US" dirty="0"/>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from sklearn.preprocessing import </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StandardScaler</a:t>
            </a:r>
            <a:endPar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stdsc</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 </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StandardScaler</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a:p>
            <a:endPar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raw_data</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 </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np.array</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([[-3.4], [4.5], [50], [24], [3.4], [1.6]])</a:t>
            </a:r>
          </a:p>
          <a:p>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scaled_data</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 </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stdsc.fit_transform</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raw_data</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print(</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scaled_data.reshape</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(1,-1))</a:t>
            </a:r>
          </a:p>
          <a:p>
            <a:endParaRPr lang="en-US" dirty="0"/>
          </a:p>
          <a:p>
            <a:r>
              <a:rPr lang="en-US" dirty="0"/>
              <a:t>-0.9. -0.47 1.98 0.57 -0.53 -0.63</a:t>
            </a:r>
          </a:p>
          <a:p>
            <a:r>
              <a:rPr lang="en-US" dirty="0"/>
              <a:t> </a:t>
            </a:r>
          </a:p>
        </p:txBody>
      </p:sp>
      <p:sp>
        <p:nvSpPr>
          <p:cNvPr id="4" name="Slide Number Placeholder 3"/>
          <p:cNvSpPr>
            <a:spLocks noGrp="1"/>
          </p:cNvSpPr>
          <p:nvPr>
            <p:ph type="sldNum" sz="quarter" idx="5"/>
          </p:nvPr>
        </p:nvSpPr>
        <p:spPr/>
        <p:txBody>
          <a:bodyPr/>
          <a:lstStyle/>
          <a:p>
            <a:fld id="{DE9AAF13-0D66-9247-8B59-91BBBED844F7}" type="slidenum">
              <a:rPr lang="en-US" smtClean="0"/>
              <a:t>82</a:t>
            </a:fld>
            <a:endParaRPr lang="en-US"/>
          </a:p>
        </p:txBody>
      </p:sp>
    </p:spTree>
    <p:extLst>
      <p:ext uri="{BB962C8B-B14F-4D97-AF65-F5344CB8AC3E}">
        <p14:creationId xmlns:p14="http://schemas.microsoft.com/office/powerpoint/2010/main" val="21203322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err="1">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MinMaxScaler</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sklearn scaler, scaling values so that minimum value is 0 and maximum value is 1 - </a:t>
            </a:r>
          </a:p>
          <a:p>
            <a:pPr marL="435957" lvl="1"/>
            <a:endParaRPr lang="en-US" sz="1000" dirty="0"/>
          </a:p>
          <a:p>
            <a:pPr indent="-21243"/>
            <a:r>
              <a:rPr lang="en-US" dirty="0"/>
              <a:t>Let’s see it in action here on a short array :</a:t>
            </a:r>
          </a:p>
          <a:p>
            <a:pPr indent="-21243"/>
            <a:endParaRPr lang="en-US" dirty="0"/>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from sklearn.preprocessing import </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StandardScaler</a:t>
            </a:r>
            <a:endPar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stdsc</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 </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StandardScaler</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a:p>
            <a:endPar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raw_data</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 </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np.array</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([[-3.4], [4.5], [50], [24], [3.4], [1.6]])</a:t>
            </a:r>
          </a:p>
          <a:p>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scaled_data</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 </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stdsc.fit_transform</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raw_data</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print(</a:t>
            </a:r>
            <a:r>
              <a:rPr lang="en-US" dirty="0" err="1">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scaled_data.reshape</a:t>
            </a: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(1,-1))</a:t>
            </a:r>
          </a:p>
          <a:p>
            <a:endParaRPr lang="en-US" dirty="0"/>
          </a:p>
          <a:p>
            <a:r>
              <a:rPr lang="en-US" dirty="0"/>
              <a:t>0  0.14  1  0.51  1.12  0.09</a:t>
            </a: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83</a:t>
            </a:fld>
            <a:endParaRPr lang="en-US"/>
          </a:p>
        </p:txBody>
      </p:sp>
    </p:spTree>
    <p:extLst>
      <p:ext uri="{BB962C8B-B14F-4D97-AF65-F5344CB8AC3E}">
        <p14:creationId xmlns:p14="http://schemas.microsoft.com/office/powerpoint/2010/main" val="1911985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used a few terms that are very common in ML, </a:t>
            </a:r>
          </a:p>
          <a:p>
            <a:r>
              <a:rPr lang="en-US" dirty="0"/>
              <a:t>that you might have encountered in other fields of study, as math/stats/</a:t>
            </a:r>
            <a:r>
              <a:rPr lang="en-US" dirty="0" err="1"/>
              <a:t>eng.</a:t>
            </a:r>
            <a:r>
              <a:rPr lang="en-US" dirty="0"/>
              <a:t> </a:t>
            </a:r>
          </a:p>
          <a:p>
            <a:r>
              <a:rPr lang="en-US" sz="1200" b="0" i="0" kern="1200" dirty="0">
                <a:solidFill>
                  <a:schemeClr val="tx1"/>
                </a:solidFill>
                <a:effectLst/>
                <a:latin typeface="+mn-lt"/>
                <a:ea typeface="+mn-ea"/>
                <a:cs typeface="+mn-cs"/>
              </a:rPr>
              <a:t>so let’s start decoding some ML terminology.</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E9AAF13-0D66-9247-8B59-91BBBED844F7}" type="slidenum">
              <a:rPr lang="en-US" smtClean="0"/>
              <a:t>9</a:t>
            </a:fld>
            <a:endParaRPr lang="en-US"/>
          </a:p>
        </p:txBody>
      </p:sp>
    </p:spTree>
    <p:extLst>
      <p:ext uri="{BB962C8B-B14F-4D97-AF65-F5344CB8AC3E}">
        <p14:creationId xmlns:p14="http://schemas.microsoft.com/office/powerpoint/2010/main" val="4273722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p:bg>
      <p:bgPr>
        <a:solidFill>
          <a:srgbClr val="008DC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B61CC3-BE28-6B4F-BD65-2DAB12D40746}"/>
              </a:ext>
            </a:extLst>
          </p:cNvPr>
          <p:cNvPicPr>
            <a:picLocks noChangeAspect="1"/>
          </p:cNvPicPr>
          <p:nvPr userDrawn="1"/>
        </p:nvPicPr>
        <p:blipFill>
          <a:blip r:embed="rId2"/>
          <a:stretch>
            <a:fillRect/>
          </a:stretch>
        </p:blipFill>
        <p:spPr>
          <a:xfrm>
            <a:off x="3406067" y="839121"/>
            <a:ext cx="5379866" cy="5633116"/>
          </a:xfrm>
          <a:prstGeom prst="rect">
            <a:avLst/>
          </a:prstGeom>
        </p:spPr>
      </p:pic>
    </p:spTree>
    <p:extLst>
      <p:ext uri="{BB962C8B-B14F-4D97-AF65-F5344CB8AC3E}">
        <p14:creationId xmlns:p14="http://schemas.microsoft.com/office/powerpoint/2010/main" val="2025622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Bullets and Left Pictur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1BAA89-5BE2-BE47-B5B1-21BA9FA12BCC}"/>
              </a:ext>
            </a:extLst>
          </p:cNvPr>
          <p:cNvSpPr>
            <a:spLocks noGrp="1"/>
          </p:cNvSpPr>
          <p:nvPr>
            <p:ph type="title"/>
          </p:nvPr>
        </p:nvSpPr>
        <p:spPr>
          <a:xfrm>
            <a:off x="496878" y="479421"/>
            <a:ext cx="10515600" cy="992183"/>
          </a:xfrm>
          <a:prstGeom prst="rect">
            <a:avLst/>
          </a:prstGeom>
        </p:spPr>
        <p:txBody>
          <a:bodyPr>
            <a:normAutofit/>
          </a:bodyPr>
          <a:lstStyle>
            <a:lvl1pPr>
              <a:defRPr sz="4200" b="0" i="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stStyle>
          <a:p>
            <a:r>
              <a:rPr lang="en-US"/>
              <a:t>Click to edit Master title style</a:t>
            </a:r>
            <a:endParaRPr lang="en-US" dirty="0"/>
          </a:p>
        </p:txBody>
      </p:sp>
      <p:sp>
        <p:nvSpPr>
          <p:cNvPr id="4" name="Rectangle">
            <a:extLst>
              <a:ext uri="{FF2B5EF4-FFF2-40B4-BE49-F238E27FC236}">
                <a16:creationId xmlns:a16="http://schemas.microsoft.com/office/drawing/2014/main" id="{DBC07DC6-1935-3B40-AD1F-356EC58FCF6A}"/>
              </a:ext>
            </a:extLst>
          </p:cNvPr>
          <p:cNvSpPr/>
          <p:nvPr userDrawn="1"/>
        </p:nvSpPr>
        <p:spPr>
          <a:xfrm>
            <a:off x="-21167" y="6227233"/>
            <a:ext cx="12234334" cy="635001"/>
          </a:xfrm>
          <a:prstGeom prst="rect">
            <a:avLst/>
          </a:prstGeom>
          <a:solidFill>
            <a:srgbClr val="008DC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 name="Rectangle">
            <a:extLst>
              <a:ext uri="{FF2B5EF4-FFF2-40B4-BE49-F238E27FC236}">
                <a16:creationId xmlns:a16="http://schemas.microsoft.com/office/drawing/2014/main" id="{0705C016-E629-0448-9B31-051C2A70633F}"/>
              </a:ext>
            </a:extLst>
          </p:cNvPr>
          <p:cNvSpPr/>
          <p:nvPr userDrawn="1"/>
        </p:nvSpPr>
        <p:spPr>
          <a:xfrm>
            <a:off x="-12700" y="6171307"/>
            <a:ext cx="12217400" cy="55927"/>
          </a:xfrm>
          <a:prstGeom prst="rect">
            <a:avLst/>
          </a:prstGeom>
          <a:solidFill>
            <a:srgbClr val="383D3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6" name="Image" descr="Image">
            <a:extLst>
              <a:ext uri="{FF2B5EF4-FFF2-40B4-BE49-F238E27FC236}">
                <a16:creationId xmlns:a16="http://schemas.microsoft.com/office/drawing/2014/main" id="{830FCF1E-A28B-B049-B25E-6BEDF536DC3C}"/>
              </a:ext>
            </a:extLst>
          </p:cNvPr>
          <p:cNvPicPr>
            <a:picLocks noChangeAspect="1"/>
          </p:cNvPicPr>
          <p:nvPr userDrawn="1"/>
        </p:nvPicPr>
        <p:blipFill>
          <a:blip r:embed="rId2"/>
          <a:stretch>
            <a:fillRect/>
          </a:stretch>
        </p:blipFill>
        <p:spPr>
          <a:xfrm>
            <a:off x="10506381" y="6390387"/>
            <a:ext cx="1567839" cy="308694"/>
          </a:xfrm>
          <a:prstGeom prst="rect">
            <a:avLst/>
          </a:prstGeom>
          <a:ln w="12700">
            <a:miter lim="400000"/>
          </a:ln>
        </p:spPr>
      </p:pic>
      <p:sp>
        <p:nvSpPr>
          <p:cNvPr id="7" name="Slide Number">
            <a:extLst>
              <a:ext uri="{FF2B5EF4-FFF2-40B4-BE49-F238E27FC236}">
                <a16:creationId xmlns:a16="http://schemas.microsoft.com/office/drawing/2014/main" id="{A9E96E33-9C9A-6B42-A73C-1FC63A6E0837}"/>
              </a:ext>
            </a:extLst>
          </p:cNvPr>
          <p:cNvSpPr txBox="1">
            <a:spLocks noGrp="1"/>
          </p:cNvSpPr>
          <p:nvPr>
            <p:ph type="sldNum" sz="quarter" idx="2"/>
          </p:nvPr>
        </p:nvSpPr>
        <p:spPr>
          <a:xfrm>
            <a:off x="318558" y="6429469"/>
            <a:ext cx="294953" cy="287258"/>
          </a:xfrm>
          <a:prstGeom prst="rect">
            <a:avLst/>
          </a:prstGeom>
        </p:spPr>
        <p:txBody>
          <a:bodyPr/>
          <a:lstStyle>
            <a:lvl1pPr algn="l">
              <a:defRPr>
                <a:solidFill>
                  <a:srgbClr val="EDEDED"/>
                </a:solidFill>
                <a:latin typeface="Amazon Ember"/>
                <a:ea typeface="Amazon Ember"/>
                <a:cs typeface="Amazon Ember"/>
                <a:sym typeface="Amazon Ember"/>
              </a:defRPr>
            </a:lvl1pPr>
          </a:lstStyle>
          <a:p>
            <a:fld id="{86CB4B4D-7CA3-9044-876B-883B54F8677D}" type="slidenum">
              <a:t>‹#›</a:t>
            </a:fld>
            <a:endParaRPr/>
          </a:p>
        </p:txBody>
      </p:sp>
      <p:sp>
        <p:nvSpPr>
          <p:cNvPr id="8" name="Content Placeholder 3">
            <a:extLst>
              <a:ext uri="{FF2B5EF4-FFF2-40B4-BE49-F238E27FC236}">
                <a16:creationId xmlns:a16="http://schemas.microsoft.com/office/drawing/2014/main" id="{B7AA1A80-8C3A-A840-8E40-19C0A1FEEC62}"/>
              </a:ext>
            </a:extLst>
          </p:cNvPr>
          <p:cNvSpPr>
            <a:spLocks noGrp="1"/>
          </p:cNvSpPr>
          <p:nvPr>
            <p:ph sz="half" idx="11"/>
          </p:nvPr>
        </p:nvSpPr>
        <p:spPr>
          <a:xfrm>
            <a:off x="6050844" y="1291121"/>
            <a:ext cx="5145083" cy="4644140"/>
          </a:xfrm>
          <a:prstGeom prst="rect">
            <a:avLst/>
          </a:prstGeom>
        </p:spPr>
        <p:txBody>
          <a:bodyPr/>
          <a:lstStyle>
            <a:lvl1pPr>
              <a:defRPr sz="2600">
                <a:latin typeface="Amazon Ember" panose="020B0603020204020204" pitchFamily="34" charset="0"/>
                <a:ea typeface="Amazon Ember" panose="020B0603020204020204" pitchFamily="34" charset="0"/>
                <a:cs typeface="Amazon Ember" panose="020B0603020204020204" pitchFamily="34" charset="0"/>
              </a:defRPr>
            </a:lvl1pPr>
            <a:lvl2pPr>
              <a:defRPr sz="2400">
                <a:latin typeface="Amazon Ember" panose="020B0603020204020204" pitchFamily="34" charset="0"/>
                <a:ea typeface="Amazon Ember" panose="020B0603020204020204" pitchFamily="34" charset="0"/>
                <a:cs typeface="Amazon Ember" panose="020B0603020204020204" pitchFamily="34" charset="0"/>
              </a:defRPr>
            </a:lvl2pPr>
            <a:lvl3pPr>
              <a:defRPr sz="2200">
                <a:latin typeface="Amazon Ember" panose="020B0603020204020204" pitchFamily="34" charset="0"/>
                <a:ea typeface="Amazon Ember" panose="020B0603020204020204" pitchFamily="34" charset="0"/>
                <a:cs typeface="Amazon Ember" panose="020B0603020204020204" pitchFamily="34" charset="0"/>
              </a:defRPr>
            </a:lvl3pPr>
            <a:lvl4pPr>
              <a:defRPr sz="2000">
                <a:latin typeface="Amazon Ember" panose="020B0603020204020204" pitchFamily="34" charset="0"/>
                <a:ea typeface="Amazon Ember" panose="020B0603020204020204" pitchFamily="34" charset="0"/>
                <a:cs typeface="Amazon Ember" panose="020B0603020204020204" pitchFamily="34" charset="0"/>
              </a:defRPr>
            </a:lvl4pPr>
            <a:lvl5pPr>
              <a:defRPr sz="180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466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00A75B7-906B-1942-8FD7-69DDC951755E}"/>
              </a:ext>
            </a:extLst>
          </p:cNvPr>
          <p:cNvSpPr>
            <a:spLocks noGrp="1"/>
          </p:cNvSpPr>
          <p:nvPr>
            <p:ph type="title"/>
          </p:nvPr>
        </p:nvSpPr>
        <p:spPr>
          <a:xfrm>
            <a:off x="496878" y="479421"/>
            <a:ext cx="10515600" cy="992183"/>
          </a:xfrm>
          <a:prstGeom prst="rect">
            <a:avLst/>
          </a:prstGeom>
        </p:spPr>
        <p:txBody>
          <a:bodyPr>
            <a:normAutofit/>
          </a:bodyPr>
          <a:lstStyle>
            <a:lvl1pPr>
              <a:defRPr sz="4200" b="0" i="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stStyle>
          <a:p>
            <a:r>
              <a:rPr lang="en-US"/>
              <a:t>Click to edit Master title style</a:t>
            </a:r>
            <a:endParaRPr lang="en-US" dirty="0"/>
          </a:p>
        </p:txBody>
      </p:sp>
      <p:sp>
        <p:nvSpPr>
          <p:cNvPr id="3" name="Rectangle">
            <a:extLst>
              <a:ext uri="{FF2B5EF4-FFF2-40B4-BE49-F238E27FC236}">
                <a16:creationId xmlns:a16="http://schemas.microsoft.com/office/drawing/2014/main" id="{267B9625-5791-174B-A810-36656085BF55}"/>
              </a:ext>
            </a:extLst>
          </p:cNvPr>
          <p:cNvSpPr/>
          <p:nvPr userDrawn="1"/>
        </p:nvSpPr>
        <p:spPr>
          <a:xfrm>
            <a:off x="-21167" y="6227233"/>
            <a:ext cx="12234334" cy="635001"/>
          </a:xfrm>
          <a:prstGeom prst="rect">
            <a:avLst/>
          </a:prstGeom>
          <a:solidFill>
            <a:srgbClr val="008DC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 name="Rectangle">
            <a:extLst>
              <a:ext uri="{FF2B5EF4-FFF2-40B4-BE49-F238E27FC236}">
                <a16:creationId xmlns:a16="http://schemas.microsoft.com/office/drawing/2014/main" id="{3381DE1E-457F-764B-8041-524BE362F202}"/>
              </a:ext>
            </a:extLst>
          </p:cNvPr>
          <p:cNvSpPr/>
          <p:nvPr userDrawn="1"/>
        </p:nvSpPr>
        <p:spPr>
          <a:xfrm>
            <a:off x="-12700" y="6171307"/>
            <a:ext cx="12217400" cy="55927"/>
          </a:xfrm>
          <a:prstGeom prst="rect">
            <a:avLst/>
          </a:prstGeom>
          <a:solidFill>
            <a:srgbClr val="383D3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5" name="Image" descr="Image">
            <a:extLst>
              <a:ext uri="{FF2B5EF4-FFF2-40B4-BE49-F238E27FC236}">
                <a16:creationId xmlns:a16="http://schemas.microsoft.com/office/drawing/2014/main" id="{028EA626-72DB-7041-B75F-6D90DB3ADCD5}"/>
              </a:ext>
            </a:extLst>
          </p:cNvPr>
          <p:cNvPicPr>
            <a:picLocks noChangeAspect="1"/>
          </p:cNvPicPr>
          <p:nvPr userDrawn="1"/>
        </p:nvPicPr>
        <p:blipFill>
          <a:blip r:embed="rId2"/>
          <a:stretch>
            <a:fillRect/>
          </a:stretch>
        </p:blipFill>
        <p:spPr>
          <a:xfrm>
            <a:off x="10506381" y="6390387"/>
            <a:ext cx="1567839" cy="308694"/>
          </a:xfrm>
          <a:prstGeom prst="rect">
            <a:avLst/>
          </a:prstGeom>
          <a:ln w="12700">
            <a:miter lim="400000"/>
          </a:ln>
        </p:spPr>
      </p:pic>
      <p:sp>
        <p:nvSpPr>
          <p:cNvPr id="6" name="Slide Number">
            <a:extLst>
              <a:ext uri="{FF2B5EF4-FFF2-40B4-BE49-F238E27FC236}">
                <a16:creationId xmlns:a16="http://schemas.microsoft.com/office/drawing/2014/main" id="{EF5DFFF0-A796-7C4D-B4ED-5182D974A54F}"/>
              </a:ext>
            </a:extLst>
          </p:cNvPr>
          <p:cNvSpPr txBox="1">
            <a:spLocks noGrp="1"/>
          </p:cNvSpPr>
          <p:nvPr>
            <p:ph type="sldNum" sz="quarter" idx="2"/>
          </p:nvPr>
        </p:nvSpPr>
        <p:spPr>
          <a:xfrm>
            <a:off x="318558" y="6429469"/>
            <a:ext cx="294953" cy="287258"/>
          </a:xfrm>
          <a:prstGeom prst="rect">
            <a:avLst/>
          </a:prstGeom>
        </p:spPr>
        <p:txBody>
          <a:bodyPr/>
          <a:lstStyle>
            <a:lvl1pPr algn="l">
              <a:defRPr>
                <a:solidFill>
                  <a:srgbClr val="EDEDED"/>
                </a:solidFill>
                <a:latin typeface="Amazon Ember"/>
                <a:ea typeface="Amazon Ember"/>
                <a:cs typeface="Amazon Ember"/>
                <a:sym typeface="Amazon Ember"/>
              </a:defRPr>
            </a:lvl1pPr>
          </a:lstStyle>
          <a:p>
            <a:fld id="{86CB4B4D-7CA3-9044-876B-883B54F8677D}" type="slidenum">
              <a:t>‹#›</a:t>
            </a:fld>
            <a:endParaRPr/>
          </a:p>
        </p:txBody>
      </p:sp>
    </p:spTree>
    <p:extLst>
      <p:ext uri="{BB962C8B-B14F-4D97-AF65-F5344CB8AC3E}">
        <p14:creationId xmlns:p14="http://schemas.microsoft.com/office/powerpoint/2010/main" val="381472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ylegu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EB5EEE-6056-F245-94F6-B194DAD03ABC}"/>
              </a:ext>
            </a:extLst>
          </p:cNvPr>
          <p:cNvSpPr/>
          <p:nvPr userDrawn="1"/>
        </p:nvSpPr>
        <p:spPr>
          <a:xfrm>
            <a:off x="1456267" y="3544711"/>
            <a:ext cx="4289777" cy="4402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00A75B7-906B-1942-8FD7-69DDC951755E}"/>
              </a:ext>
            </a:extLst>
          </p:cNvPr>
          <p:cNvSpPr>
            <a:spLocks noGrp="1"/>
          </p:cNvSpPr>
          <p:nvPr>
            <p:ph type="title" hasCustomPrompt="1"/>
          </p:nvPr>
        </p:nvSpPr>
        <p:spPr>
          <a:xfrm>
            <a:off x="496878" y="479421"/>
            <a:ext cx="10515600" cy="992183"/>
          </a:xfrm>
          <a:prstGeom prst="rect">
            <a:avLst/>
          </a:prstGeom>
        </p:spPr>
        <p:txBody>
          <a:bodyPr>
            <a:normAutofit/>
          </a:bodyPr>
          <a:lstStyle>
            <a:lvl1pPr>
              <a:defRPr sz="4200" b="0" i="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stStyle>
          <a:p>
            <a:r>
              <a:rPr lang="en-US" dirty="0"/>
              <a:t>Color </a:t>
            </a:r>
            <a:r>
              <a:rPr lang="en-US" dirty="0" err="1"/>
              <a:t>Styleguide</a:t>
            </a:r>
            <a:endParaRPr lang="en-US" dirty="0"/>
          </a:p>
        </p:txBody>
      </p:sp>
      <p:sp>
        <p:nvSpPr>
          <p:cNvPr id="3" name="Rectangle">
            <a:extLst>
              <a:ext uri="{FF2B5EF4-FFF2-40B4-BE49-F238E27FC236}">
                <a16:creationId xmlns:a16="http://schemas.microsoft.com/office/drawing/2014/main" id="{267B9625-5791-174B-A810-36656085BF55}"/>
              </a:ext>
            </a:extLst>
          </p:cNvPr>
          <p:cNvSpPr/>
          <p:nvPr userDrawn="1"/>
        </p:nvSpPr>
        <p:spPr>
          <a:xfrm>
            <a:off x="-21167" y="6227233"/>
            <a:ext cx="12234334" cy="635001"/>
          </a:xfrm>
          <a:prstGeom prst="rect">
            <a:avLst/>
          </a:prstGeom>
          <a:solidFill>
            <a:srgbClr val="008DC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 name="Rectangle">
            <a:extLst>
              <a:ext uri="{FF2B5EF4-FFF2-40B4-BE49-F238E27FC236}">
                <a16:creationId xmlns:a16="http://schemas.microsoft.com/office/drawing/2014/main" id="{3381DE1E-457F-764B-8041-524BE362F202}"/>
              </a:ext>
            </a:extLst>
          </p:cNvPr>
          <p:cNvSpPr/>
          <p:nvPr userDrawn="1"/>
        </p:nvSpPr>
        <p:spPr>
          <a:xfrm>
            <a:off x="-12700" y="6171307"/>
            <a:ext cx="12217400" cy="55927"/>
          </a:xfrm>
          <a:prstGeom prst="rect">
            <a:avLst/>
          </a:prstGeom>
          <a:solidFill>
            <a:srgbClr val="383D3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5" name="Image" descr="Image">
            <a:extLst>
              <a:ext uri="{FF2B5EF4-FFF2-40B4-BE49-F238E27FC236}">
                <a16:creationId xmlns:a16="http://schemas.microsoft.com/office/drawing/2014/main" id="{028EA626-72DB-7041-B75F-6D90DB3ADCD5}"/>
              </a:ext>
            </a:extLst>
          </p:cNvPr>
          <p:cNvPicPr>
            <a:picLocks noChangeAspect="1"/>
          </p:cNvPicPr>
          <p:nvPr userDrawn="1"/>
        </p:nvPicPr>
        <p:blipFill>
          <a:blip r:embed="rId2"/>
          <a:stretch>
            <a:fillRect/>
          </a:stretch>
        </p:blipFill>
        <p:spPr>
          <a:xfrm>
            <a:off x="10506381" y="6390387"/>
            <a:ext cx="1567839" cy="308694"/>
          </a:xfrm>
          <a:prstGeom prst="rect">
            <a:avLst/>
          </a:prstGeom>
          <a:ln w="12700">
            <a:miter lim="400000"/>
          </a:ln>
        </p:spPr>
      </p:pic>
      <p:sp>
        <p:nvSpPr>
          <p:cNvPr id="6" name="Slide Number">
            <a:extLst>
              <a:ext uri="{FF2B5EF4-FFF2-40B4-BE49-F238E27FC236}">
                <a16:creationId xmlns:a16="http://schemas.microsoft.com/office/drawing/2014/main" id="{EF5DFFF0-A796-7C4D-B4ED-5182D974A54F}"/>
              </a:ext>
            </a:extLst>
          </p:cNvPr>
          <p:cNvSpPr txBox="1">
            <a:spLocks noGrp="1"/>
          </p:cNvSpPr>
          <p:nvPr>
            <p:ph type="sldNum" sz="quarter" idx="2"/>
          </p:nvPr>
        </p:nvSpPr>
        <p:spPr>
          <a:xfrm>
            <a:off x="318558" y="6429469"/>
            <a:ext cx="294953" cy="287258"/>
          </a:xfrm>
          <a:prstGeom prst="rect">
            <a:avLst/>
          </a:prstGeom>
        </p:spPr>
        <p:txBody>
          <a:bodyPr/>
          <a:lstStyle>
            <a:lvl1pPr algn="l">
              <a:defRPr>
                <a:solidFill>
                  <a:srgbClr val="EDEDED"/>
                </a:solidFill>
                <a:latin typeface="Amazon Ember"/>
                <a:ea typeface="Amazon Ember"/>
                <a:cs typeface="Amazon Ember"/>
                <a:sym typeface="Amazon Ember"/>
              </a:defRPr>
            </a:lvl1pPr>
          </a:lstStyle>
          <a:p>
            <a:fld id="{86CB4B4D-7CA3-9044-876B-883B54F8677D}" type="slidenum">
              <a:t>‹#›</a:t>
            </a:fld>
            <a:endParaRPr/>
          </a:p>
        </p:txBody>
      </p:sp>
      <p:sp>
        <p:nvSpPr>
          <p:cNvPr id="2" name="TextBox 1">
            <a:extLst>
              <a:ext uri="{FF2B5EF4-FFF2-40B4-BE49-F238E27FC236}">
                <a16:creationId xmlns:a16="http://schemas.microsoft.com/office/drawing/2014/main" id="{F40B6B79-9D12-6644-901D-B64734E322A8}"/>
              </a:ext>
            </a:extLst>
          </p:cNvPr>
          <p:cNvSpPr txBox="1"/>
          <p:nvPr userDrawn="1"/>
        </p:nvSpPr>
        <p:spPr>
          <a:xfrm>
            <a:off x="613510" y="1625600"/>
            <a:ext cx="8124089" cy="3139321"/>
          </a:xfrm>
          <a:prstGeom prst="rect">
            <a:avLst/>
          </a:prstGeom>
          <a:noFill/>
        </p:spPr>
        <p:txBody>
          <a:bodyPr wrap="square" rtlCol="0">
            <a:spAutoFit/>
          </a:bodyPr>
          <a:lstStyle/>
          <a:p>
            <a:r>
              <a:rPr lang="en-US" b="1" dirty="0">
                <a:solidFill>
                  <a:schemeClr val="accent1"/>
                </a:solidFill>
              </a:rPr>
              <a:t>Blue:  0, 141, 196 (</a:t>
            </a:r>
            <a:r>
              <a:rPr lang="en-US" b="1" dirty="0" err="1">
                <a:solidFill>
                  <a:schemeClr val="accent1"/>
                </a:solidFill>
              </a:rPr>
              <a:t>subheaders</a:t>
            </a:r>
            <a:r>
              <a:rPr lang="en-US" b="1" dirty="0">
                <a:solidFill>
                  <a:schemeClr val="accent1"/>
                </a:solidFill>
              </a:rPr>
              <a:t>)</a:t>
            </a:r>
          </a:p>
          <a:p>
            <a:r>
              <a:rPr lang="en-US" b="1" dirty="0">
                <a:solidFill>
                  <a:schemeClr val="accent2"/>
                </a:solidFill>
              </a:rPr>
              <a:t>Purple:  161, 102, 255 (hyperlinks)</a:t>
            </a:r>
          </a:p>
          <a:p>
            <a:r>
              <a:rPr lang="en-US" b="1" dirty="0">
                <a:solidFill>
                  <a:schemeClr val="accent3"/>
                </a:solidFill>
              </a:rPr>
              <a:t>Orange:  255, 153, 0 (</a:t>
            </a:r>
            <a:r>
              <a:rPr lang="en-US" b="1" dirty="0" err="1">
                <a:solidFill>
                  <a:schemeClr val="accent3"/>
                </a:solidFill>
              </a:rPr>
              <a:t>definiendum</a:t>
            </a:r>
            <a:r>
              <a:rPr lang="en-US" b="1" dirty="0">
                <a:solidFill>
                  <a:schemeClr val="accent3"/>
                </a:solidFill>
              </a:rPr>
              <a:t> callout)</a:t>
            </a:r>
          </a:p>
          <a:p>
            <a:r>
              <a:rPr lang="en-US" b="1" dirty="0">
                <a:solidFill>
                  <a:schemeClr val="tx1"/>
                </a:solidFill>
              </a:rPr>
              <a:t>Charcoal BOLD:  55, 55, 55 (</a:t>
            </a:r>
            <a:r>
              <a:rPr lang="en-US" b="1" dirty="0" err="1">
                <a:solidFill>
                  <a:schemeClr val="tx1"/>
                </a:solidFill>
              </a:rPr>
              <a:t>definien</a:t>
            </a:r>
            <a:r>
              <a:rPr lang="en-US" b="1" dirty="0">
                <a:solidFill>
                  <a:schemeClr val="tx1"/>
                </a:solidFill>
              </a:rPr>
              <a:t> callout)</a:t>
            </a:r>
          </a:p>
          <a:p>
            <a:r>
              <a:rPr lang="en-US" b="0" dirty="0">
                <a:solidFill>
                  <a:schemeClr val="tx1"/>
                </a:solidFill>
              </a:rPr>
              <a:t>Charcoal: 55, 55, 55 (general text)</a:t>
            </a: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r>
              <a:rPr lang="en-US" b="0" dirty="0">
                <a:solidFill>
                  <a:srgbClr val="000000"/>
                </a:solidFill>
              </a:rPr>
              <a:t>Black: 0, 0, 0 (equations and formulas, along with the grey box: 244, 244, 244 )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B73C1C-E472-5945-9B83-D182C52BA3AB}"/>
                  </a:ext>
                </a:extLst>
              </p:cNvPr>
              <p:cNvSpPr txBox="1"/>
              <p:nvPr userDrawn="1"/>
            </p:nvSpPr>
            <p:spPr>
              <a:xfrm>
                <a:off x="824089" y="3544711"/>
                <a:ext cx="561057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𝐺</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𝛾</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m:rPr>
                              <m:sty m:val="p"/>
                            </m:rPr>
                            <a:rPr lang="el-GR" b="0" i="1" smtClean="0">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=0</m:t>
                          </m:r>
                        </m:sub>
                        <m:sup>
                          <m:r>
                            <a:rPr lang="en-US" b="0" i="1" smtClean="0">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𝛾</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+1</m:t>
                          </m:r>
                        </m:sub>
                      </m:sSub>
                    </m:oMath>
                  </m:oMathPara>
                </a14:m>
                <a:endParaRPr lang="en-US" b="0" dirty="0">
                  <a:ea typeface="Cambria Math" panose="02040503050406030204" pitchFamily="18" charset="0"/>
                </a:endParaRPr>
              </a:p>
              <a:p>
                <a:endParaRPr lang="en-US" b="0" dirty="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B8B73C1C-E472-5945-9B83-D182C52BA3AB}"/>
                  </a:ext>
                </a:extLst>
              </p:cNvPr>
              <p:cNvSpPr txBox="1">
                <a:spLocks noRot="1" noChangeAspect="1" noMove="1" noResize="1" noEditPoints="1" noAdjustHandles="1" noChangeArrowheads="1" noChangeShapeType="1" noTextEdit="1"/>
              </p:cNvSpPr>
              <p:nvPr userDrawn="1"/>
            </p:nvSpPr>
            <p:spPr>
              <a:xfrm>
                <a:off x="824089" y="3544711"/>
                <a:ext cx="5610578" cy="646331"/>
              </a:xfrm>
              <a:prstGeom prst="rect">
                <a:avLst/>
              </a:prstGeom>
              <a:blipFill>
                <a:blip r:embed="rId3"/>
                <a:stretch>
                  <a:fillRect/>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C84191FD-7970-9E4E-BAAB-BA0093B54765}"/>
              </a:ext>
            </a:extLst>
          </p:cNvPr>
          <p:cNvPicPr>
            <a:picLocks noChangeAspect="1"/>
          </p:cNvPicPr>
          <p:nvPr userDrawn="1"/>
        </p:nvPicPr>
        <p:blipFill>
          <a:blip r:embed="rId4"/>
          <a:stretch>
            <a:fillRect/>
          </a:stretch>
        </p:blipFill>
        <p:spPr>
          <a:xfrm>
            <a:off x="3915834" y="1835855"/>
            <a:ext cx="431800" cy="431800"/>
          </a:xfrm>
          <a:prstGeom prst="rect">
            <a:avLst/>
          </a:prstGeom>
        </p:spPr>
      </p:pic>
    </p:spTree>
    <p:extLst>
      <p:ext uri="{BB962C8B-B14F-4D97-AF65-F5344CB8AC3E}">
        <p14:creationId xmlns:p14="http://schemas.microsoft.com/office/powerpoint/2010/main" val="3315839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267B9625-5791-174B-A810-36656085BF55}"/>
              </a:ext>
            </a:extLst>
          </p:cNvPr>
          <p:cNvSpPr/>
          <p:nvPr userDrawn="1"/>
        </p:nvSpPr>
        <p:spPr>
          <a:xfrm>
            <a:off x="-21167" y="6227233"/>
            <a:ext cx="12234334" cy="635001"/>
          </a:xfrm>
          <a:prstGeom prst="rect">
            <a:avLst/>
          </a:prstGeom>
          <a:solidFill>
            <a:srgbClr val="008DC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 name="Rectangle">
            <a:extLst>
              <a:ext uri="{FF2B5EF4-FFF2-40B4-BE49-F238E27FC236}">
                <a16:creationId xmlns:a16="http://schemas.microsoft.com/office/drawing/2014/main" id="{3381DE1E-457F-764B-8041-524BE362F202}"/>
              </a:ext>
            </a:extLst>
          </p:cNvPr>
          <p:cNvSpPr/>
          <p:nvPr userDrawn="1"/>
        </p:nvSpPr>
        <p:spPr>
          <a:xfrm>
            <a:off x="-12700" y="6171307"/>
            <a:ext cx="12217400" cy="55927"/>
          </a:xfrm>
          <a:prstGeom prst="rect">
            <a:avLst/>
          </a:prstGeom>
          <a:solidFill>
            <a:srgbClr val="383D3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5" name="Image" descr="Image">
            <a:extLst>
              <a:ext uri="{FF2B5EF4-FFF2-40B4-BE49-F238E27FC236}">
                <a16:creationId xmlns:a16="http://schemas.microsoft.com/office/drawing/2014/main" id="{028EA626-72DB-7041-B75F-6D90DB3ADCD5}"/>
              </a:ext>
            </a:extLst>
          </p:cNvPr>
          <p:cNvPicPr>
            <a:picLocks noChangeAspect="1"/>
          </p:cNvPicPr>
          <p:nvPr userDrawn="1"/>
        </p:nvPicPr>
        <p:blipFill>
          <a:blip r:embed="rId2"/>
          <a:stretch>
            <a:fillRect/>
          </a:stretch>
        </p:blipFill>
        <p:spPr>
          <a:xfrm>
            <a:off x="10506381" y="6390387"/>
            <a:ext cx="1567839" cy="308694"/>
          </a:xfrm>
          <a:prstGeom prst="rect">
            <a:avLst/>
          </a:prstGeom>
          <a:ln w="12700">
            <a:miter lim="400000"/>
          </a:ln>
        </p:spPr>
      </p:pic>
      <p:sp>
        <p:nvSpPr>
          <p:cNvPr id="6" name="Slide Number">
            <a:extLst>
              <a:ext uri="{FF2B5EF4-FFF2-40B4-BE49-F238E27FC236}">
                <a16:creationId xmlns:a16="http://schemas.microsoft.com/office/drawing/2014/main" id="{EF5DFFF0-A796-7C4D-B4ED-5182D974A54F}"/>
              </a:ext>
            </a:extLst>
          </p:cNvPr>
          <p:cNvSpPr txBox="1">
            <a:spLocks noGrp="1"/>
          </p:cNvSpPr>
          <p:nvPr>
            <p:ph type="sldNum" sz="quarter" idx="2"/>
          </p:nvPr>
        </p:nvSpPr>
        <p:spPr>
          <a:xfrm>
            <a:off x="318558" y="6429469"/>
            <a:ext cx="294953" cy="287258"/>
          </a:xfrm>
          <a:prstGeom prst="rect">
            <a:avLst/>
          </a:prstGeom>
        </p:spPr>
        <p:txBody>
          <a:bodyPr/>
          <a:lstStyle>
            <a:lvl1pPr algn="l">
              <a:defRPr>
                <a:solidFill>
                  <a:srgbClr val="EDEDED"/>
                </a:solidFill>
                <a:latin typeface="Amazon Ember"/>
                <a:ea typeface="Amazon Ember"/>
                <a:cs typeface="Amazon Ember"/>
                <a:sym typeface="Amazon Ember"/>
              </a:defRPr>
            </a:lvl1pPr>
          </a:lstStyle>
          <a:p>
            <a:fld id="{86CB4B4D-7CA3-9044-876B-883B54F8677D}" type="slidenum">
              <a:t>‹#›</a:t>
            </a:fld>
            <a:endParaRPr/>
          </a:p>
        </p:txBody>
      </p:sp>
      <p:sp>
        <p:nvSpPr>
          <p:cNvPr id="11" name="TextBox 10">
            <a:extLst>
              <a:ext uri="{FF2B5EF4-FFF2-40B4-BE49-F238E27FC236}">
                <a16:creationId xmlns:a16="http://schemas.microsoft.com/office/drawing/2014/main" id="{11F7E450-A00A-9341-84D8-125978BE6E0A}"/>
              </a:ext>
            </a:extLst>
          </p:cNvPr>
          <p:cNvSpPr txBox="1"/>
          <p:nvPr userDrawn="1"/>
        </p:nvSpPr>
        <p:spPr>
          <a:xfrm>
            <a:off x="2864555" y="2264392"/>
            <a:ext cx="6462890" cy="1323439"/>
          </a:xfrm>
          <a:prstGeom prst="rect">
            <a:avLst/>
          </a:prstGeom>
          <a:noFill/>
        </p:spPr>
        <p:txBody>
          <a:bodyPr wrap="square" rtlCol="0">
            <a:spAutoFit/>
          </a:bodyPr>
          <a:lstStyle/>
          <a:p>
            <a:r>
              <a:rPr lang="en-US" sz="8000" dirty="0">
                <a:latin typeface="Amazon Ember" panose="020B0603020204020204" pitchFamily="34" charset="0"/>
                <a:ea typeface="Amazon Ember" panose="020B0603020204020204" pitchFamily="34" charset="0"/>
                <a:cs typeface="Amazon Ember" panose="020B0603020204020204" pitchFamily="34" charset="0"/>
              </a:rPr>
              <a:t>Thank You!!!</a:t>
            </a:r>
          </a:p>
        </p:txBody>
      </p:sp>
    </p:spTree>
    <p:extLst>
      <p:ext uri="{BB962C8B-B14F-4D97-AF65-F5344CB8AC3E}">
        <p14:creationId xmlns:p14="http://schemas.microsoft.com/office/powerpoint/2010/main" val="910703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2" name="Rectangle 1"/>
          <p:cNvSpPr/>
          <p:nvPr userDrawn="1"/>
        </p:nvSpPr>
        <p:spPr>
          <a:xfrm>
            <a:off x="2" y="0"/>
            <a:ext cx="12192000" cy="6858000"/>
          </a:xfrm>
          <a:prstGeom prst="rect">
            <a:avLst/>
          </a:prstGeom>
          <a:solidFill>
            <a:srgbClr val="0090C3"/>
          </a:solidFill>
          <a:ln>
            <a:noFill/>
          </a:ln>
        </p:spPr>
        <p:style>
          <a:lnRef idx="2">
            <a:schemeClr val="accent1">
              <a:shade val="50000"/>
            </a:schemeClr>
          </a:lnRef>
          <a:fillRef idx="1">
            <a:schemeClr val="accent1"/>
          </a:fillRef>
          <a:effectRef idx="0">
            <a:schemeClr val="accent1"/>
          </a:effectRef>
          <a:fontRef idx="minor">
            <a:schemeClr val="lt1"/>
          </a:fontRef>
        </p:style>
        <p:txBody>
          <a:bodyPr lIns="45695" tIns="22848" rIns="45695" bIns="22848" rtlCol="0" anchor="ctr"/>
          <a:lstStyle/>
          <a:p>
            <a:pPr algn="ctr"/>
            <a:endParaRPr lang="en-US" sz="1300" dirty="0"/>
          </a:p>
        </p:txBody>
      </p:sp>
      <p:sp>
        <p:nvSpPr>
          <p:cNvPr id="3" name="Title 2"/>
          <p:cNvSpPr>
            <a:spLocks noGrp="1"/>
          </p:cNvSpPr>
          <p:nvPr>
            <p:ph type="title" hasCustomPrompt="1"/>
          </p:nvPr>
        </p:nvSpPr>
        <p:spPr>
          <a:xfrm>
            <a:off x="826370" y="684866"/>
            <a:ext cx="10557766" cy="2520671"/>
          </a:xfrm>
          <a:prstGeom prst="rect">
            <a:avLst/>
          </a:prstGeom>
        </p:spPr>
        <p:txBody>
          <a:bodyPr vert="horz" anchor="b"/>
          <a:lstStyle>
            <a:lvl1pPr algn="ctr">
              <a:defRPr sz="6000" b="1" i="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to edit master title style</a:t>
            </a:r>
          </a:p>
        </p:txBody>
      </p:sp>
      <p:sp>
        <p:nvSpPr>
          <p:cNvPr id="7" name="Text Placeholder 6"/>
          <p:cNvSpPr>
            <a:spLocks noGrp="1"/>
          </p:cNvSpPr>
          <p:nvPr>
            <p:ph type="body" sz="quarter" idx="10" hasCustomPrompt="1"/>
          </p:nvPr>
        </p:nvSpPr>
        <p:spPr>
          <a:xfrm>
            <a:off x="3175652" y="3224236"/>
            <a:ext cx="5790887" cy="862272"/>
          </a:xfrm>
          <a:prstGeom prst="rect">
            <a:avLst/>
          </a:prstGeom>
        </p:spPr>
        <p:txBody>
          <a:bodyPr vert="horz"/>
          <a:lstStyle>
            <a:lvl1pPr marL="0" indent="0" algn="ctr">
              <a:buNone/>
              <a:defRPr sz="2600" b="0" i="0" baseline="0">
                <a:solidFill>
                  <a:schemeClr val="tx1">
                    <a:lumMod val="20000"/>
                    <a:lumOff val="80000"/>
                  </a:schemeClr>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1pPr>
            <a:lvl2pPr marL="456971" indent="0">
              <a:buNone/>
              <a:defRPr>
                <a:solidFill>
                  <a:schemeClr val="tx1">
                    <a:lumMod val="20000"/>
                    <a:lumOff val="80000"/>
                  </a:schemeClr>
                </a:solidFill>
              </a:defRPr>
            </a:lvl2pPr>
            <a:lvl3pPr marL="913942" indent="0">
              <a:buNone/>
              <a:defRPr>
                <a:solidFill>
                  <a:schemeClr val="tx1">
                    <a:lumMod val="20000"/>
                    <a:lumOff val="80000"/>
                  </a:schemeClr>
                </a:solidFill>
              </a:defRPr>
            </a:lvl3pPr>
            <a:lvl4pPr marL="1370913" indent="0">
              <a:buNone/>
              <a:defRPr>
                <a:solidFill>
                  <a:schemeClr val="tx1">
                    <a:lumMod val="20000"/>
                    <a:lumOff val="80000"/>
                  </a:schemeClr>
                </a:solidFill>
              </a:defRPr>
            </a:lvl4pPr>
            <a:lvl5pPr marL="1827883" indent="0">
              <a:buNone/>
              <a:defRPr>
                <a:solidFill>
                  <a:schemeClr val="tx1">
                    <a:lumMod val="20000"/>
                    <a:lumOff val="80000"/>
                  </a:schemeClr>
                </a:solidFill>
              </a:defRPr>
            </a:lvl5pPr>
          </a:lstStyle>
          <a:p>
            <a:pPr lvl="0"/>
            <a:r>
              <a:rPr lang="en-US" dirty="0"/>
              <a:t>Click to add date and or subtitle</a:t>
            </a:r>
          </a:p>
        </p:txBody>
      </p:sp>
    </p:spTree>
    <p:extLst>
      <p:ext uri="{BB962C8B-B14F-4D97-AF65-F5344CB8AC3E}">
        <p14:creationId xmlns:p14="http://schemas.microsoft.com/office/powerpoint/2010/main" val="3795786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urse Title Slide">
    <p:bg>
      <p:bgPr>
        <a:solidFill>
          <a:srgbClr val="008DC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C2A6C-518B-9745-97A6-C23C825CC43C}"/>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Course Title</a:t>
            </a:r>
          </a:p>
        </p:txBody>
      </p:sp>
      <p:sp>
        <p:nvSpPr>
          <p:cNvPr id="3" name="Subtitle 2">
            <a:extLst>
              <a:ext uri="{FF2B5EF4-FFF2-40B4-BE49-F238E27FC236}">
                <a16:creationId xmlns:a16="http://schemas.microsoft.com/office/drawing/2014/main" id="{FFA8794A-8FB1-7C49-A373-2446B9B127E3}"/>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Course Information</a:t>
            </a:r>
          </a:p>
        </p:txBody>
      </p:sp>
      <p:pic>
        <p:nvPicPr>
          <p:cNvPr id="8" name="Image" descr="Image">
            <a:extLst>
              <a:ext uri="{FF2B5EF4-FFF2-40B4-BE49-F238E27FC236}">
                <a16:creationId xmlns:a16="http://schemas.microsoft.com/office/drawing/2014/main" id="{AE8239AA-9BD5-624A-A6A4-346203F9882F}"/>
              </a:ext>
            </a:extLst>
          </p:cNvPr>
          <p:cNvPicPr>
            <a:picLocks noChangeAspect="1"/>
          </p:cNvPicPr>
          <p:nvPr userDrawn="1"/>
        </p:nvPicPr>
        <p:blipFill>
          <a:blip r:embed="rId2"/>
          <a:stretch>
            <a:fillRect/>
          </a:stretch>
        </p:blipFill>
        <p:spPr>
          <a:xfrm>
            <a:off x="10506381" y="6390387"/>
            <a:ext cx="1567839" cy="308694"/>
          </a:xfrm>
          <a:prstGeom prst="rect">
            <a:avLst/>
          </a:prstGeom>
          <a:ln w="12700">
            <a:miter lim="400000"/>
          </a:ln>
        </p:spPr>
      </p:pic>
    </p:spTree>
    <p:extLst>
      <p:ext uri="{BB962C8B-B14F-4D97-AF65-F5344CB8AC3E}">
        <p14:creationId xmlns:p14="http://schemas.microsoft.com/office/powerpoint/2010/main" val="1678796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rgbClr val="008DC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C2A6C-518B-9745-97A6-C23C825CC43C}"/>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Section Title</a:t>
            </a:r>
          </a:p>
        </p:txBody>
      </p:sp>
      <p:pic>
        <p:nvPicPr>
          <p:cNvPr id="4" name="Picture 3">
            <a:extLst>
              <a:ext uri="{FF2B5EF4-FFF2-40B4-BE49-F238E27FC236}">
                <a16:creationId xmlns:a16="http://schemas.microsoft.com/office/drawing/2014/main" id="{32D74FB2-50DD-114B-A69F-B0812501A0D5}"/>
              </a:ext>
            </a:extLst>
          </p:cNvPr>
          <p:cNvPicPr>
            <a:picLocks noChangeAspect="1"/>
          </p:cNvPicPr>
          <p:nvPr userDrawn="1"/>
        </p:nvPicPr>
        <p:blipFill>
          <a:blip r:embed="rId2"/>
          <a:stretch>
            <a:fillRect/>
          </a:stretch>
        </p:blipFill>
        <p:spPr>
          <a:xfrm>
            <a:off x="5032021" y="4084636"/>
            <a:ext cx="2127958" cy="2228129"/>
          </a:xfrm>
          <a:prstGeom prst="rect">
            <a:avLst/>
          </a:prstGeom>
        </p:spPr>
      </p:pic>
      <p:pic>
        <p:nvPicPr>
          <p:cNvPr id="5" name="Image" descr="Image">
            <a:extLst>
              <a:ext uri="{FF2B5EF4-FFF2-40B4-BE49-F238E27FC236}">
                <a16:creationId xmlns:a16="http://schemas.microsoft.com/office/drawing/2014/main" id="{C1CE36BD-CADC-C540-9DFC-ED445E7F8B21}"/>
              </a:ext>
            </a:extLst>
          </p:cNvPr>
          <p:cNvPicPr>
            <a:picLocks noChangeAspect="1"/>
          </p:cNvPicPr>
          <p:nvPr userDrawn="1"/>
        </p:nvPicPr>
        <p:blipFill>
          <a:blip r:embed="rId3"/>
          <a:stretch>
            <a:fillRect/>
          </a:stretch>
        </p:blipFill>
        <p:spPr>
          <a:xfrm>
            <a:off x="10506381" y="6390387"/>
            <a:ext cx="1567839" cy="308694"/>
          </a:xfrm>
          <a:prstGeom prst="rect">
            <a:avLst/>
          </a:prstGeom>
          <a:ln w="12700">
            <a:miter lim="400000"/>
          </a:ln>
        </p:spPr>
      </p:pic>
    </p:spTree>
    <p:extLst>
      <p:ext uri="{BB962C8B-B14F-4D97-AF65-F5344CB8AC3E}">
        <p14:creationId xmlns:p14="http://schemas.microsoft.com/office/powerpoint/2010/main" val="10209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Subheader,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AE1C-2C32-ED49-A53C-1023D0DEE8B9}"/>
              </a:ext>
            </a:extLst>
          </p:cNvPr>
          <p:cNvSpPr>
            <a:spLocks noGrp="1"/>
          </p:cNvSpPr>
          <p:nvPr>
            <p:ph type="title"/>
          </p:nvPr>
        </p:nvSpPr>
        <p:spPr>
          <a:xfrm>
            <a:off x="496878" y="479421"/>
            <a:ext cx="10515600" cy="992183"/>
          </a:xfrm>
          <a:prstGeom prst="rect">
            <a:avLst/>
          </a:prstGeom>
        </p:spPr>
        <p:txBody>
          <a:bodyPr>
            <a:normAutofit/>
          </a:bodyPr>
          <a:lstStyle>
            <a:lvl1pPr>
              <a:defRPr sz="4200" b="0" i="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922970-DAC9-9F42-A3C5-508D18C2E219}"/>
              </a:ext>
            </a:extLst>
          </p:cNvPr>
          <p:cNvSpPr>
            <a:spLocks noGrp="1"/>
          </p:cNvSpPr>
          <p:nvPr>
            <p:ph type="body" idx="1"/>
          </p:nvPr>
        </p:nvSpPr>
        <p:spPr>
          <a:xfrm>
            <a:off x="838200" y="917385"/>
            <a:ext cx="10512424" cy="823912"/>
          </a:xfrm>
          <a:prstGeom prst="rect">
            <a:avLst/>
          </a:prstGeom>
        </p:spPr>
        <p:txBody>
          <a:bodyPr anchor="b">
            <a:normAutofit/>
          </a:bodyPr>
          <a:lstStyle>
            <a:lvl1pPr marL="0" indent="0">
              <a:buNone/>
              <a:defRPr sz="2600" b="1">
                <a:solidFill>
                  <a:srgbClr val="008DC4"/>
                </a:solidFill>
                <a:latin typeface="Amazon Ember" panose="020B0603020204020204" pitchFamily="34" charset="0"/>
                <a:ea typeface="Amazon Ember" panose="020B0603020204020204" pitchFamily="34" charset="0"/>
                <a:cs typeface="Amazon Ember" panose="020B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788D5E-66C9-3A42-BA11-E3201CB739CA}"/>
              </a:ext>
            </a:extLst>
          </p:cNvPr>
          <p:cNvSpPr>
            <a:spLocks noGrp="1"/>
          </p:cNvSpPr>
          <p:nvPr>
            <p:ph sz="half" idx="2"/>
          </p:nvPr>
        </p:nvSpPr>
        <p:spPr>
          <a:xfrm>
            <a:off x="1195391" y="1769874"/>
            <a:ext cx="10635537" cy="4401431"/>
          </a:xfrm>
          <a:prstGeom prst="rect">
            <a:avLst/>
          </a:prstGeom>
        </p:spPr>
        <p:txBody>
          <a:bodyPr/>
          <a:lstStyle>
            <a:lvl1pPr>
              <a:defRPr sz="2400">
                <a:latin typeface="Amazon Ember" panose="020B0603020204020204" pitchFamily="34" charset="0"/>
                <a:ea typeface="Amazon Ember" panose="020B0603020204020204" pitchFamily="34" charset="0"/>
                <a:cs typeface="Amazon Ember" panose="020B0603020204020204" pitchFamily="34" charset="0"/>
              </a:defRPr>
            </a:lvl1pPr>
            <a:lvl2pPr>
              <a:defRPr sz="2200">
                <a:latin typeface="Amazon Ember" panose="020B0603020204020204" pitchFamily="34" charset="0"/>
                <a:ea typeface="Amazon Ember" panose="020B0603020204020204" pitchFamily="34" charset="0"/>
                <a:cs typeface="Amazon Ember" panose="020B0603020204020204" pitchFamily="34" charset="0"/>
              </a:defRPr>
            </a:lvl2pPr>
            <a:lvl3pPr>
              <a:defRPr sz="2000">
                <a:latin typeface="Amazon Ember" panose="020B0603020204020204" pitchFamily="34" charset="0"/>
                <a:ea typeface="Amazon Ember" panose="020B0603020204020204" pitchFamily="34" charset="0"/>
                <a:cs typeface="Amazon Ember" panose="020B0603020204020204" pitchFamily="34" charset="0"/>
              </a:defRPr>
            </a:lvl3pPr>
            <a:lvl4pPr>
              <a:defRPr sz="1800">
                <a:latin typeface="Amazon Ember" panose="020B0603020204020204" pitchFamily="34" charset="0"/>
                <a:ea typeface="Amazon Ember" panose="020B0603020204020204" pitchFamily="34" charset="0"/>
                <a:cs typeface="Amazon Ember" panose="020B0603020204020204" pitchFamily="34" charset="0"/>
              </a:defRPr>
            </a:lvl4pPr>
            <a:lvl5pPr>
              <a:defRPr sz="180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a:extLst>
              <a:ext uri="{FF2B5EF4-FFF2-40B4-BE49-F238E27FC236}">
                <a16:creationId xmlns:a16="http://schemas.microsoft.com/office/drawing/2014/main" id="{CD1093BF-3B57-464C-8473-A53AE24F8E8A}"/>
              </a:ext>
            </a:extLst>
          </p:cNvPr>
          <p:cNvSpPr/>
          <p:nvPr userDrawn="1"/>
        </p:nvSpPr>
        <p:spPr>
          <a:xfrm>
            <a:off x="-21167" y="6227233"/>
            <a:ext cx="12234334" cy="635001"/>
          </a:xfrm>
          <a:prstGeom prst="rect">
            <a:avLst/>
          </a:prstGeom>
          <a:solidFill>
            <a:srgbClr val="008DC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Rectangle">
            <a:extLst>
              <a:ext uri="{FF2B5EF4-FFF2-40B4-BE49-F238E27FC236}">
                <a16:creationId xmlns:a16="http://schemas.microsoft.com/office/drawing/2014/main" id="{C4B1D028-DDE3-474F-8336-7C718E58AA22}"/>
              </a:ext>
            </a:extLst>
          </p:cNvPr>
          <p:cNvSpPr/>
          <p:nvPr userDrawn="1"/>
        </p:nvSpPr>
        <p:spPr>
          <a:xfrm>
            <a:off x="-12700" y="6171307"/>
            <a:ext cx="12217400" cy="55927"/>
          </a:xfrm>
          <a:prstGeom prst="rect">
            <a:avLst/>
          </a:prstGeom>
          <a:solidFill>
            <a:srgbClr val="383D3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7" name="Image" descr="Image">
            <a:extLst>
              <a:ext uri="{FF2B5EF4-FFF2-40B4-BE49-F238E27FC236}">
                <a16:creationId xmlns:a16="http://schemas.microsoft.com/office/drawing/2014/main" id="{84D3861E-7037-BF40-AA60-A4664232E67E}"/>
              </a:ext>
            </a:extLst>
          </p:cNvPr>
          <p:cNvPicPr>
            <a:picLocks noChangeAspect="1"/>
          </p:cNvPicPr>
          <p:nvPr userDrawn="1"/>
        </p:nvPicPr>
        <p:blipFill>
          <a:blip r:embed="rId2"/>
          <a:stretch>
            <a:fillRect/>
          </a:stretch>
        </p:blipFill>
        <p:spPr>
          <a:xfrm>
            <a:off x="10506381" y="6390387"/>
            <a:ext cx="1567839" cy="308694"/>
          </a:xfrm>
          <a:prstGeom prst="rect">
            <a:avLst/>
          </a:prstGeom>
          <a:ln w="12700">
            <a:miter lim="400000"/>
          </a:ln>
        </p:spPr>
      </p:pic>
      <p:sp>
        <p:nvSpPr>
          <p:cNvPr id="8" name="Slide Number">
            <a:extLst>
              <a:ext uri="{FF2B5EF4-FFF2-40B4-BE49-F238E27FC236}">
                <a16:creationId xmlns:a16="http://schemas.microsoft.com/office/drawing/2014/main" id="{028E245B-8CBC-034F-B1E3-8E992CC2D81B}"/>
              </a:ext>
            </a:extLst>
          </p:cNvPr>
          <p:cNvSpPr txBox="1">
            <a:spLocks noGrp="1"/>
          </p:cNvSpPr>
          <p:nvPr>
            <p:ph type="sldNum" sz="quarter" idx="10"/>
          </p:nvPr>
        </p:nvSpPr>
        <p:spPr>
          <a:xfrm>
            <a:off x="318558" y="6429469"/>
            <a:ext cx="294953" cy="287258"/>
          </a:xfrm>
          <a:prstGeom prst="rect">
            <a:avLst/>
          </a:prstGeom>
        </p:spPr>
        <p:txBody>
          <a:bodyPr/>
          <a:lstStyle>
            <a:lvl1pPr algn="l">
              <a:defRPr>
                <a:solidFill>
                  <a:srgbClr val="EDEDED"/>
                </a:solidFill>
                <a:latin typeface="Amazon Ember"/>
                <a:ea typeface="Amazon Ember"/>
                <a:cs typeface="Amazon Ember"/>
                <a:sym typeface="Amazon Ember"/>
              </a:defRPr>
            </a:lvl1pPr>
          </a:lstStyle>
          <a:p>
            <a:fld id="{86CB4B4D-7CA3-9044-876B-883B54F8677D}" type="slidenum">
              <a:t>‹#›</a:t>
            </a:fld>
            <a:endParaRPr/>
          </a:p>
        </p:txBody>
      </p:sp>
    </p:spTree>
    <p:extLst>
      <p:ext uri="{BB962C8B-B14F-4D97-AF65-F5344CB8AC3E}">
        <p14:creationId xmlns:p14="http://schemas.microsoft.com/office/powerpoint/2010/main" val="12546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Subheader, Bullets, Right Pictur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1979731-E69B-5C43-A963-97E4F4E2F8F0}"/>
              </a:ext>
            </a:extLst>
          </p:cNvPr>
          <p:cNvSpPr>
            <a:spLocks noGrp="1"/>
          </p:cNvSpPr>
          <p:nvPr>
            <p:ph type="title"/>
          </p:nvPr>
        </p:nvSpPr>
        <p:spPr>
          <a:xfrm>
            <a:off x="496878" y="479421"/>
            <a:ext cx="10515600" cy="992183"/>
          </a:xfrm>
          <a:prstGeom prst="rect">
            <a:avLst/>
          </a:prstGeom>
        </p:spPr>
        <p:txBody>
          <a:bodyPr>
            <a:normAutofit/>
          </a:bodyPr>
          <a:lstStyle>
            <a:lvl1pPr>
              <a:defRPr sz="4200" b="0" i="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stStyle>
          <a:p>
            <a:r>
              <a:rPr lang="en-US"/>
              <a:t>Click to edit Master title style</a:t>
            </a:r>
            <a:endParaRPr lang="en-US" dirty="0"/>
          </a:p>
        </p:txBody>
      </p:sp>
      <p:sp>
        <p:nvSpPr>
          <p:cNvPr id="16" name="Text Placeholder 2">
            <a:extLst>
              <a:ext uri="{FF2B5EF4-FFF2-40B4-BE49-F238E27FC236}">
                <a16:creationId xmlns:a16="http://schemas.microsoft.com/office/drawing/2014/main" id="{82CB3C52-F409-B440-A9E8-A410B21E4570}"/>
              </a:ext>
            </a:extLst>
          </p:cNvPr>
          <p:cNvSpPr>
            <a:spLocks noGrp="1"/>
          </p:cNvSpPr>
          <p:nvPr>
            <p:ph type="body" idx="1"/>
          </p:nvPr>
        </p:nvSpPr>
        <p:spPr>
          <a:xfrm>
            <a:off x="838200" y="917385"/>
            <a:ext cx="5159375" cy="823912"/>
          </a:xfrm>
          <a:prstGeom prst="rect">
            <a:avLst/>
          </a:prstGeom>
        </p:spPr>
        <p:txBody>
          <a:bodyPr anchor="b">
            <a:normAutofit/>
          </a:bodyPr>
          <a:lstStyle>
            <a:lvl1pPr marL="0" indent="0">
              <a:buNone/>
              <a:defRPr sz="2600" b="1">
                <a:solidFill>
                  <a:srgbClr val="008DC4"/>
                </a:solidFill>
                <a:latin typeface="Amazon Ember" panose="020B0603020204020204" pitchFamily="34" charset="0"/>
                <a:ea typeface="Amazon Ember" panose="020B0603020204020204" pitchFamily="34" charset="0"/>
                <a:cs typeface="Amazon Ember" panose="020B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79D5DF4C-8EA3-A341-ACC0-177F13236C0E}"/>
              </a:ext>
            </a:extLst>
          </p:cNvPr>
          <p:cNvSpPr>
            <a:spLocks noGrp="1"/>
          </p:cNvSpPr>
          <p:nvPr>
            <p:ph sz="half" idx="2" hasCustomPrompt="1"/>
          </p:nvPr>
        </p:nvSpPr>
        <p:spPr>
          <a:xfrm>
            <a:off x="1195392" y="1769874"/>
            <a:ext cx="4802183" cy="4401431"/>
          </a:xfrm>
          <a:prstGeom prst="rect">
            <a:avLst/>
          </a:prstGeom>
        </p:spPr>
        <p:txBody>
          <a:bodyPr/>
          <a:lstStyle>
            <a:lvl1pPr>
              <a:defRPr sz="2400">
                <a:latin typeface="Amazon Ember" panose="020B0603020204020204" pitchFamily="34" charset="0"/>
                <a:ea typeface="Amazon Ember" panose="020B0603020204020204" pitchFamily="34" charset="0"/>
                <a:cs typeface="Amazon Ember" panose="020B0603020204020204" pitchFamily="34" charset="0"/>
              </a:defRPr>
            </a:lvl1pPr>
            <a:lvl2pPr>
              <a:defRPr sz="2200">
                <a:latin typeface="Amazon Ember" panose="020B0603020204020204" pitchFamily="34" charset="0"/>
                <a:ea typeface="Amazon Ember" panose="020B0603020204020204" pitchFamily="34" charset="0"/>
                <a:cs typeface="Amazon Ember" panose="020B0603020204020204" pitchFamily="34" charset="0"/>
              </a:defRPr>
            </a:lvl2pPr>
            <a:lvl3pPr>
              <a:defRPr sz="2000">
                <a:latin typeface="Amazon Ember" panose="020B0603020204020204" pitchFamily="34" charset="0"/>
                <a:ea typeface="Amazon Ember" panose="020B0603020204020204" pitchFamily="34" charset="0"/>
                <a:cs typeface="Amazon Ember" panose="020B0603020204020204" pitchFamily="34" charset="0"/>
              </a:defRPr>
            </a:lvl3pPr>
            <a:lvl4pPr>
              <a:defRPr sz="1800">
                <a:latin typeface="Amazon Ember" panose="020B0603020204020204" pitchFamily="34" charset="0"/>
                <a:ea typeface="Amazon Ember" panose="020B0603020204020204" pitchFamily="34" charset="0"/>
                <a:cs typeface="Amazon Ember" panose="020B0603020204020204" pitchFamily="34" charset="0"/>
              </a:defRPr>
            </a:lvl4pPr>
            <a:lvl5pPr>
              <a:defRPr sz="180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a:extLst>
              <a:ext uri="{FF2B5EF4-FFF2-40B4-BE49-F238E27FC236}">
                <a16:creationId xmlns:a16="http://schemas.microsoft.com/office/drawing/2014/main" id="{1DB3DB45-3860-1541-81D5-6E679B2E9A9D}"/>
              </a:ext>
            </a:extLst>
          </p:cNvPr>
          <p:cNvSpPr/>
          <p:nvPr userDrawn="1"/>
        </p:nvSpPr>
        <p:spPr>
          <a:xfrm>
            <a:off x="-21167" y="6227233"/>
            <a:ext cx="12234334" cy="635001"/>
          </a:xfrm>
          <a:prstGeom prst="rect">
            <a:avLst/>
          </a:prstGeom>
          <a:solidFill>
            <a:srgbClr val="008DC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Rectangle">
            <a:extLst>
              <a:ext uri="{FF2B5EF4-FFF2-40B4-BE49-F238E27FC236}">
                <a16:creationId xmlns:a16="http://schemas.microsoft.com/office/drawing/2014/main" id="{84CB3147-7525-3E47-A94D-F988DC958009}"/>
              </a:ext>
            </a:extLst>
          </p:cNvPr>
          <p:cNvSpPr/>
          <p:nvPr userDrawn="1"/>
        </p:nvSpPr>
        <p:spPr>
          <a:xfrm>
            <a:off x="-12700" y="6171307"/>
            <a:ext cx="12217400" cy="55927"/>
          </a:xfrm>
          <a:prstGeom prst="rect">
            <a:avLst/>
          </a:prstGeom>
          <a:solidFill>
            <a:srgbClr val="383D3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7" name="Image" descr="Image">
            <a:extLst>
              <a:ext uri="{FF2B5EF4-FFF2-40B4-BE49-F238E27FC236}">
                <a16:creationId xmlns:a16="http://schemas.microsoft.com/office/drawing/2014/main" id="{6F2C78D7-89EA-2040-92EE-C82094F4D31F}"/>
              </a:ext>
            </a:extLst>
          </p:cNvPr>
          <p:cNvPicPr>
            <a:picLocks noChangeAspect="1"/>
          </p:cNvPicPr>
          <p:nvPr userDrawn="1"/>
        </p:nvPicPr>
        <p:blipFill>
          <a:blip r:embed="rId2"/>
          <a:stretch>
            <a:fillRect/>
          </a:stretch>
        </p:blipFill>
        <p:spPr>
          <a:xfrm>
            <a:off x="10506381" y="6390387"/>
            <a:ext cx="1567839" cy="308694"/>
          </a:xfrm>
          <a:prstGeom prst="rect">
            <a:avLst/>
          </a:prstGeom>
          <a:ln w="12700">
            <a:miter lim="400000"/>
          </a:ln>
        </p:spPr>
      </p:pic>
      <p:sp>
        <p:nvSpPr>
          <p:cNvPr id="8" name="Slide Number">
            <a:extLst>
              <a:ext uri="{FF2B5EF4-FFF2-40B4-BE49-F238E27FC236}">
                <a16:creationId xmlns:a16="http://schemas.microsoft.com/office/drawing/2014/main" id="{C4240D1E-F556-D043-A038-BECFA1130640}"/>
              </a:ext>
            </a:extLst>
          </p:cNvPr>
          <p:cNvSpPr txBox="1">
            <a:spLocks noGrp="1"/>
          </p:cNvSpPr>
          <p:nvPr>
            <p:ph type="sldNum" sz="quarter" idx="10"/>
          </p:nvPr>
        </p:nvSpPr>
        <p:spPr>
          <a:xfrm>
            <a:off x="318558" y="6429469"/>
            <a:ext cx="294953" cy="287258"/>
          </a:xfrm>
          <a:prstGeom prst="rect">
            <a:avLst/>
          </a:prstGeom>
        </p:spPr>
        <p:txBody>
          <a:bodyPr/>
          <a:lstStyle>
            <a:lvl1pPr algn="l">
              <a:defRPr>
                <a:solidFill>
                  <a:srgbClr val="EDEDED"/>
                </a:solidFill>
                <a:latin typeface="Amazon Ember"/>
                <a:ea typeface="Amazon Ember"/>
                <a:cs typeface="Amazon Ember"/>
                <a:sym typeface="Amazon Ember"/>
              </a:defRPr>
            </a:lvl1pPr>
          </a:lstStyle>
          <a:p>
            <a:fld id="{86CB4B4D-7CA3-9044-876B-883B54F8677D}" type="slidenum">
              <a:t>‹#›</a:t>
            </a:fld>
            <a:endParaRPr/>
          </a:p>
        </p:txBody>
      </p:sp>
    </p:spTree>
    <p:extLst>
      <p:ext uri="{BB962C8B-B14F-4D97-AF65-F5344CB8AC3E}">
        <p14:creationId xmlns:p14="http://schemas.microsoft.com/office/powerpoint/2010/main" val="2487744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Bullet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B90DA5-5098-B940-A3DC-AA13067A6869}"/>
              </a:ext>
            </a:extLst>
          </p:cNvPr>
          <p:cNvSpPr>
            <a:spLocks noGrp="1"/>
          </p:cNvSpPr>
          <p:nvPr>
            <p:ph type="title"/>
          </p:nvPr>
        </p:nvSpPr>
        <p:spPr>
          <a:xfrm>
            <a:off x="496878" y="479421"/>
            <a:ext cx="10515600" cy="992183"/>
          </a:xfrm>
          <a:prstGeom prst="rect">
            <a:avLst/>
          </a:prstGeom>
        </p:spPr>
        <p:txBody>
          <a:bodyPr>
            <a:normAutofit/>
          </a:bodyPr>
          <a:lstStyle>
            <a:lvl1pPr>
              <a:defRPr sz="4200" b="0" i="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stStyle>
          <a:p>
            <a:r>
              <a:rPr lang="en-US"/>
              <a:t>Click to edit Master title style</a:t>
            </a:r>
            <a:endParaRPr lang="en-US" dirty="0"/>
          </a:p>
        </p:txBody>
      </p:sp>
      <p:sp>
        <p:nvSpPr>
          <p:cNvPr id="12" name="Content Placeholder 3">
            <a:extLst>
              <a:ext uri="{FF2B5EF4-FFF2-40B4-BE49-F238E27FC236}">
                <a16:creationId xmlns:a16="http://schemas.microsoft.com/office/drawing/2014/main" id="{A7713792-F2E0-2349-9E01-7A252CDCDDC2}"/>
              </a:ext>
            </a:extLst>
          </p:cNvPr>
          <p:cNvSpPr>
            <a:spLocks noGrp="1"/>
          </p:cNvSpPr>
          <p:nvPr>
            <p:ph sz="half" idx="10"/>
          </p:nvPr>
        </p:nvSpPr>
        <p:spPr>
          <a:xfrm>
            <a:off x="852492" y="1291120"/>
            <a:ext cx="10842630" cy="4858631"/>
          </a:xfrm>
          <a:prstGeom prst="rect">
            <a:avLst/>
          </a:prstGeom>
        </p:spPr>
        <p:txBody>
          <a:bodyPr/>
          <a:lstStyle>
            <a:lvl1pPr>
              <a:defRPr sz="2600">
                <a:latin typeface="Amazon Ember" panose="020B0603020204020204" pitchFamily="34" charset="0"/>
                <a:ea typeface="Amazon Ember" panose="020B0603020204020204" pitchFamily="34" charset="0"/>
                <a:cs typeface="Amazon Ember" panose="020B0603020204020204" pitchFamily="34" charset="0"/>
              </a:defRPr>
            </a:lvl1pPr>
            <a:lvl2pPr>
              <a:defRPr sz="2400">
                <a:latin typeface="Amazon Ember" panose="020B0603020204020204" pitchFamily="34" charset="0"/>
                <a:ea typeface="Amazon Ember" panose="020B0603020204020204" pitchFamily="34" charset="0"/>
                <a:cs typeface="Amazon Ember" panose="020B0603020204020204" pitchFamily="34" charset="0"/>
              </a:defRPr>
            </a:lvl2pPr>
            <a:lvl3pPr>
              <a:defRPr sz="2200">
                <a:latin typeface="Amazon Ember" panose="020B0603020204020204" pitchFamily="34" charset="0"/>
                <a:ea typeface="Amazon Ember" panose="020B0603020204020204" pitchFamily="34" charset="0"/>
                <a:cs typeface="Amazon Ember" panose="020B0603020204020204" pitchFamily="34" charset="0"/>
              </a:defRPr>
            </a:lvl3pPr>
            <a:lvl4pPr>
              <a:defRPr sz="2000">
                <a:latin typeface="Amazon Ember" panose="020B0603020204020204" pitchFamily="34" charset="0"/>
                <a:ea typeface="Amazon Ember" panose="020B0603020204020204" pitchFamily="34" charset="0"/>
                <a:cs typeface="Amazon Ember" panose="020B0603020204020204" pitchFamily="34" charset="0"/>
              </a:defRPr>
            </a:lvl4pPr>
            <a:lvl5pPr>
              <a:defRPr sz="180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a:extLst>
              <a:ext uri="{FF2B5EF4-FFF2-40B4-BE49-F238E27FC236}">
                <a16:creationId xmlns:a16="http://schemas.microsoft.com/office/drawing/2014/main" id="{46D6A7FD-6C05-5342-B834-E0E7BE1A4744}"/>
              </a:ext>
            </a:extLst>
          </p:cNvPr>
          <p:cNvSpPr/>
          <p:nvPr userDrawn="1"/>
        </p:nvSpPr>
        <p:spPr>
          <a:xfrm>
            <a:off x="-21167" y="6227233"/>
            <a:ext cx="12234334" cy="635001"/>
          </a:xfrm>
          <a:prstGeom prst="rect">
            <a:avLst/>
          </a:prstGeom>
          <a:solidFill>
            <a:srgbClr val="008DC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 name="Rectangle">
            <a:extLst>
              <a:ext uri="{FF2B5EF4-FFF2-40B4-BE49-F238E27FC236}">
                <a16:creationId xmlns:a16="http://schemas.microsoft.com/office/drawing/2014/main" id="{86603285-D8CE-0A4C-B73F-E48A74477B6A}"/>
              </a:ext>
            </a:extLst>
          </p:cNvPr>
          <p:cNvSpPr/>
          <p:nvPr userDrawn="1"/>
        </p:nvSpPr>
        <p:spPr>
          <a:xfrm>
            <a:off x="-12700" y="6171307"/>
            <a:ext cx="12217400" cy="55927"/>
          </a:xfrm>
          <a:prstGeom prst="rect">
            <a:avLst/>
          </a:prstGeom>
          <a:solidFill>
            <a:srgbClr val="383D3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6" name="Image" descr="Image">
            <a:extLst>
              <a:ext uri="{FF2B5EF4-FFF2-40B4-BE49-F238E27FC236}">
                <a16:creationId xmlns:a16="http://schemas.microsoft.com/office/drawing/2014/main" id="{9934858C-35FD-6C48-8877-5800510C3FEC}"/>
              </a:ext>
            </a:extLst>
          </p:cNvPr>
          <p:cNvPicPr>
            <a:picLocks noChangeAspect="1"/>
          </p:cNvPicPr>
          <p:nvPr userDrawn="1"/>
        </p:nvPicPr>
        <p:blipFill>
          <a:blip r:embed="rId2"/>
          <a:stretch>
            <a:fillRect/>
          </a:stretch>
        </p:blipFill>
        <p:spPr>
          <a:xfrm>
            <a:off x="10506381" y="6390387"/>
            <a:ext cx="1567839" cy="308694"/>
          </a:xfrm>
          <a:prstGeom prst="rect">
            <a:avLst/>
          </a:prstGeom>
          <a:ln w="12700">
            <a:miter lim="400000"/>
          </a:ln>
        </p:spPr>
      </p:pic>
      <p:sp>
        <p:nvSpPr>
          <p:cNvPr id="7" name="Slide Number">
            <a:extLst>
              <a:ext uri="{FF2B5EF4-FFF2-40B4-BE49-F238E27FC236}">
                <a16:creationId xmlns:a16="http://schemas.microsoft.com/office/drawing/2014/main" id="{9764F57A-AD7A-6C47-B464-67DA8BEA11AD}"/>
              </a:ext>
            </a:extLst>
          </p:cNvPr>
          <p:cNvSpPr txBox="1">
            <a:spLocks noGrp="1"/>
          </p:cNvSpPr>
          <p:nvPr>
            <p:ph type="sldNum" sz="quarter" idx="2"/>
          </p:nvPr>
        </p:nvSpPr>
        <p:spPr>
          <a:xfrm>
            <a:off x="318558" y="6429469"/>
            <a:ext cx="294953" cy="287258"/>
          </a:xfrm>
          <a:prstGeom prst="rect">
            <a:avLst/>
          </a:prstGeom>
        </p:spPr>
        <p:txBody>
          <a:bodyPr/>
          <a:lstStyle>
            <a:lvl1pPr algn="l">
              <a:defRPr>
                <a:solidFill>
                  <a:srgbClr val="EDEDED"/>
                </a:solidFill>
                <a:latin typeface="Amazon Ember"/>
                <a:ea typeface="Amazon Ember"/>
                <a:cs typeface="Amazon Ember"/>
                <a:sym typeface="Amazon Ember"/>
              </a:defRPr>
            </a:lvl1pPr>
          </a:lstStyle>
          <a:p>
            <a:fld id="{86CB4B4D-7CA3-9044-876B-883B54F8677D}" type="slidenum">
              <a:t>‹#›</a:t>
            </a:fld>
            <a:endParaRPr/>
          </a:p>
        </p:txBody>
      </p:sp>
    </p:spTree>
    <p:extLst>
      <p:ext uri="{BB962C8B-B14F-4D97-AF65-F5344CB8AC3E}">
        <p14:creationId xmlns:p14="http://schemas.microsoft.com/office/powerpoint/2010/main" val="1607265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B90DA5-5098-B940-A3DC-AA13067A6869}"/>
              </a:ext>
            </a:extLst>
          </p:cNvPr>
          <p:cNvSpPr>
            <a:spLocks noGrp="1"/>
          </p:cNvSpPr>
          <p:nvPr>
            <p:ph type="title"/>
          </p:nvPr>
        </p:nvSpPr>
        <p:spPr>
          <a:xfrm>
            <a:off x="496878" y="479421"/>
            <a:ext cx="10515600" cy="992183"/>
          </a:xfrm>
          <a:prstGeom prst="rect">
            <a:avLst/>
          </a:prstGeom>
        </p:spPr>
        <p:txBody>
          <a:bodyPr>
            <a:normAutofit/>
          </a:bodyPr>
          <a:lstStyle>
            <a:lvl1pPr>
              <a:defRPr sz="4200" b="0" i="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stStyle>
          <a:p>
            <a:r>
              <a:rPr lang="en-US"/>
              <a:t>Click to edit Master title style</a:t>
            </a:r>
            <a:endParaRPr lang="en-US" dirty="0"/>
          </a:p>
        </p:txBody>
      </p:sp>
      <p:sp>
        <p:nvSpPr>
          <p:cNvPr id="12" name="Content Placeholder 3">
            <a:extLst>
              <a:ext uri="{FF2B5EF4-FFF2-40B4-BE49-F238E27FC236}">
                <a16:creationId xmlns:a16="http://schemas.microsoft.com/office/drawing/2014/main" id="{A7713792-F2E0-2349-9E01-7A252CDCDDC2}"/>
              </a:ext>
            </a:extLst>
          </p:cNvPr>
          <p:cNvSpPr>
            <a:spLocks noGrp="1"/>
          </p:cNvSpPr>
          <p:nvPr>
            <p:ph sz="half" idx="10"/>
          </p:nvPr>
        </p:nvSpPr>
        <p:spPr>
          <a:xfrm>
            <a:off x="852492" y="1291120"/>
            <a:ext cx="10842630" cy="4874129"/>
          </a:xfrm>
          <a:prstGeom prst="rect">
            <a:avLst/>
          </a:prstGeom>
        </p:spPr>
        <p:txBody>
          <a:bodyPr/>
          <a:lstStyle>
            <a:lvl1pPr marL="0" indent="0">
              <a:buNone/>
              <a:defRPr sz="2600">
                <a:latin typeface="Amazon Ember" panose="020B0603020204020204" pitchFamily="34" charset="0"/>
                <a:ea typeface="Amazon Ember" panose="020B0603020204020204" pitchFamily="34" charset="0"/>
                <a:cs typeface="Amazon Ember" panose="020B0603020204020204" pitchFamily="34" charset="0"/>
              </a:defRPr>
            </a:lvl1pPr>
            <a:lvl2pPr marL="457200" indent="0">
              <a:buNone/>
              <a:defRPr sz="2400">
                <a:latin typeface="Amazon Ember" panose="020B0603020204020204" pitchFamily="34" charset="0"/>
                <a:ea typeface="Amazon Ember" panose="020B0603020204020204" pitchFamily="34" charset="0"/>
                <a:cs typeface="Amazon Ember" panose="020B0603020204020204" pitchFamily="34" charset="0"/>
              </a:defRPr>
            </a:lvl2pPr>
            <a:lvl3pPr marL="914400" indent="0">
              <a:buNone/>
              <a:defRPr sz="2200">
                <a:latin typeface="Amazon Ember" panose="020B0603020204020204" pitchFamily="34" charset="0"/>
                <a:ea typeface="Amazon Ember" panose="020B0603020204020204" pitchFamily="34" charset="0"/>
                <a:cs typeface="Amazon Ember" panose="020B0603020204020204" pitchFamily="34" charset="0"/>
              </a:defRPr>
            </a:lvl3pPr>
            <a:lvl4pPr marL="1371600" indent="0">
              <a:buNone/>
              <a:defRPr sz="2000">
                <a:latin typeface="Amazon Ember" panose="020B0603020204020204" pitchFamily="34" charset="0"/>
                <a:ea typeface="Amazon Ember" panose="020B0603020204020204" pitchFamily="34" charset="0"/>
                <a:cs typeface="Amazon Ember" panose="020B0603020204020204" pitchFamily="34" charset="0"/>
              </a:defRPr>
            </a:lvl4pPr>
            <a:lvl5pPr marL="1828800" indent="0">
              <a:buNone/>
              <a:defRPr sz="180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a:extLst>
              <a:ext uri="{FF2B5EF4-FFF2-40B4-BE49-F238E27FC236}">
                <a16:creationId xmlns:a16="http://schemas.microsoft.com/office/drawing/2014/main" id="{46D6A7FD-6C05-5342-B834-E0E7BE1A4744}"/>
              </a:ext>
            </a:extLst>
          </p:cNvPr>
          <p:cNvSpPr/>
          <p:nvPr userDrawn="1"/>
        </p:nvSpPr>
        <p:spPr>
          <a:xfrm>
            <a:off x="-21167" y="6227233"/>
            <a:ext cx="12234334" cy="635001"/>
          </a:xfrm>
          <a:prstGeom prst="rect">
            <a:avLst/>
          </a:prstGeom>
          <a:solidFill>
            <a:srgbClr val="008DC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 name="Rectangle">
            <a:extLst>
              <a:ext uri="{FF2B5EF4-FFF2-40B4-BE49-F238E27FC236}">
                <a16:creationId xmlns:a16="http://schemas.microsoft.com/office/drawing/2014/main" id="{86603285-D8CE-0A4C-B73F-E48A74477B6A}"/>
              </a:ext>
            </a:extLst>
          </p:cNvPr>
          <p:cNvSpPr/>
          <p:nvPr userDrawn="1"/>
        </p:nvSpPr>
        <p:spPr>
          <a:xfrm>
            <a:off x="-12700" y="6171307"/>
            <a:ext cx="12217400" cy="55927"/>
          </a:xfrm>
          <a:prstGeom prst="rect">
            <a:avLst/>
          </a:prstGeom>
          <a:solidFill>
            <a:srgbClr val="383D3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6" name="Image" descr="Image">
            <a:extLst>
              <a:ext uri="{FF2B5EF4-FFF2-40B4-BE49-F238E27FC236}">
                <a16:creationId xmlns:a16="http://schemas.microsoft.com/office/drawing/2014/main" id="{9934858C-35FD-6C48-8877-5800510C3FEC}"/>
              </a:ext>
            </a:extLst>
          </p:cNvPr>
          <p:cNvPicPr>
            <a:picLocks noChangeAspect="1"/>
          </p:cNvPicPr>
          <p:nvPr userDrawn="1"/>
        </p:nvPicPr>
        <p:blipFill>
          <a:blip r:embed="rId2"/>
          <a:stretch>
            <a:fillRect/>
          </a:stretch>
        </p:blipFill>
        <p:spPr>
          <a:xfrm>
            <a:off x="10506381" y="6390387"/>
            <a:ext cx="1567839" cy="308694"/>
          </a:xfrm>
          <a:prstGeom prst="rect">
            <a:avLst/>
          </a:prstGeom>
          <a:ln w="12700">
            <a:miter lim="400000"/>
          </a:ln>
        </p:spPr>
      </p:pic>
      <p:sp>
        <p:nvSpPr>
          <p:cNvPr id="7" name="Slide Number">
            <a:extLst>
              <a:ext uri="{FF2B5EF4-FFF2-40B4-BE49-F238E27FC236}">
                <a16:creationId xmlns:a16="http://schemas.microsoft.com/office/drawing/2014/main" id="{9764F57A-AD7A-6C47-B464-67DA8BEA11AD}"/>
              </a:ext>
            </a:extLst>
          </p:cNvPr>
          <p:cNvSpPr txBox="1">
            <a:spLocks noGrp="1"/>
          </p:cNvSpPr>
          <p:nvPr>
            <p:ph type="sldNum" sz="quarter" idx="2"/>
          </p:nvPr>
        </p:nvSpPr>
        <p:spPr>
          <a:xfrm>
            <a:off x="318558" y="6429469"/>
            <a:ext cx="294953" cy="287258"/>
          </a:xfrm>
          <a:prstGeom prst="rect">
            <a:avLst/>
          </a:prstGeom>
        </p:spPr>
        <p:txBody>
          <a:bodyPr/>
          <a:lstStyle>
            <a:lvl1pPr algn="l">
              <a:defRPr>
                <a:solidFill>
                  <a:srgbClr val="EDEDED"/>
                </a:solidFill>
                <a:latin typeface="Amazon Ember"/>
                <a:ea typeface="Amazon Ember"/>
                <a:cs typeface="Amazon Ember"/>
                <a:sym typeface="Amazon Ember"/>
              </a:defRPr>
            </a:lvl1pPr>
          </a:lstStyle>
          <a:p>
            <a:fld id="{86CB4B4D-7CA3-9044-876B-883B54F8677D}" type="slidenum">
              <a:t>‹#›</a:t>
            </a:fld>
            <a:endParaRPr/>
          </a:p>
        </p:txBody>
      </p:sp>
    </p:spTree>
    <p:extLst>
      <p:ext uri="{BB962C8B-B14F-4D97-AF65-F5344CB8AC3E}">
        <p14:creationId xmlns:p14="http://schemas.microsoft.com/office/powerpoint/2010/main" val="2110166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Bullets, Right Pictur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1BAA89-5BE2-BE47-B5B1-21BA9FA12BCC}"/>
              </a:ext>
            </a:extLst>
          </p:cNvPr>
          <p:cNvSpPr>
            <a:spLocks noGrp="1"/>
          </p:cNvSpPr>
          <p:nvPr>
            <p:ph type="title"/>
          </p:nvPr>
        </p:nvSpPr>
        <p:spPr>
          <a:xfrm>
            <a:off x="496878" y="479421"/>
            <a:ext cx="10515600" cy="992183"/>
          </a:xfrm>
          <a:prstGeom prst="rect">
            <a:avLst/>
          </a:prstGeom>
        </p:spPr>
        <p:txBody>
          <a:bodyPr>
            <a:normAutofit/>
          </a:bodyPr>
          <a:lstStyle>
            <a:lvl1pPr>
              <a:defRPr sz="4200" b="0" i="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stStyle>
          <a:p>
            <a:r>
              <a:rPr lang="en-US"/>
              <a:t>Click to edit Master title style</a:t>
            </a:r>
            <a:endParaRPr lang="en-US" dirty="0"/>
          </a:p>
        </p:txBody>
      </p:sp>
      <p:sp>
        <p:nvSpPr>
          <p:cNvPr id="11" name="Content Placeholder 3">
            <a:extLst>
              <a:ext uri="{FF2B5EF4-FFF2-40B4-BE49-F238E27FC236}">
                <a16:creationId xmlns:a16="http://schemas.microsoft.com/office/drawing/2014/main" id="{A3D060CE-D456-1E4D-BC0B-1135AF50E9F1}"/>
              </a:ext>
            </a:extLst>
          </p:cNvPr>
          <p:cNvSpPr>
            <a:spLocks noGrp="1"/>
          </p:cNvSpPr>
          <p:nvPr>
            <p:ph sz="half" idx="10"/>
          </p:nvPr>
        </p:nvSpPr>
        <p:spPr>
          <a:xfrm>
            <a:off x="852492" y="1291120"/>
            <a:ext cx="5145083" cy="4874129"/>
          </a:xfrm>
          <a:prstGeom prst="rect">
            <a:avLst/>
          </a:prstGeom>
        </p:spPr>
        <p:txBody>
          <a:bodyPr/>
          <a:lstStyle>
            <a:lvl1pPr>
              <a:defRPr sz="2600">
                <a:latin typeface="Amazon Ember" panose="020B0603020204020204" pitchFamily="34" charset="0"/>
                <a:ea typeface="Amazon Ember" panose="020B0603020204020204" pitchFamily="34" charset="0"/>
                <a:cs typeface="Amazon Ember" panose="020B0603020204020204" pitchFamily="34" charset="0"/>
              </a:defRPr>
            </a:lvl1pPr>
            <a:lvl2pPr>
              <a:defRPr sz="2400">
                <a:latin typeface="Amazon Ember" panose="020B0603020204020204" pitchFamily="34" charset="0"/>
                <a:ea typeface="Amazon Ember" panose="020B0603020204020204" pitchFamily="34" charset="0"/>
                <a:cs typeface="Amazon Ember" panose="020B0603020204020204" pitchFamily="34" charset="0"/>
              </a:defRPr>
            </a:lvl2pPr>
            <a:lvl3pPr>
              <a:defRPr sz="2200">
                <a:latin typeface="Amazon Ember" panose="020B0603020204020204" pitchFamily="34" charset="0"/>
                <a:ea typeface="Amazon Ember" panose="020B0603020204020204" pitchFamily="34" charset="0"/>
                <a:cs typeface="Amazon Ember" panose="020B0603020204020204" pitchFamily="34" charset="0"/>
              </a:defRPr>
            </a:lvl3pPr>
            <a:lvl4pPr>
              <a:defRPr sz="2000">
                <a:latin typeface="Amazon Ember" panose="020B0603020204020204" pitchFamily="34" charset="0"/>
                <a:ea typeface="Amazon Ember" panose="020B0603020204020204" pitchFamily="34" charset="0"/>
                <a:cs typeface="Amazon Ember" panose="020B0603020204020204" pitchFamily="34" charset="0"/>
              </a:defRPr>
            </a:lvl4pPr>
            <a:lvl5pPr>
              <a:defRPr sz="180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a:extLst>
              <a:ext uri="{FF2B5EF4-FFF2-40B4-BE49-F238E27FC236}">
                <a16:creationId xmlns:a16="http://schemas.microsoft.com/office/drawing/2014/main" id="{DBC07DC6-1935-3B40-AD1F-356EC58FCF6A}"/>
              </a:ext>
            </a:extLst>
          </p:cNvPr>
          <p:cNvSpPr/>
          <p:nvPr userDrawn="1"/>
        </p:nvSpPr>
        <p:spPr>
          <a:xfrm>
            <a:off x="-21167" y="6227233"/>
            <a:ext cx="12234334" cy="635001"/>
          </a:xfrm>
          <a:prstGeom prst="rect">
            <a:avLst/>
          </a:prstGeom>
          <a:solidFill>
            <a:srgbClr val="008DC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 name="Rectangle">
            <a:extLst>
              <a:ext uri="{FF2B5EF4-FFF2-40B4-BE49-F238E27FC236}">
                <a16:creationId xmlns:a16="http://schemas.microsoft.com/office/drawing/2014/main" id="{0705C016-E629-0448-9B31-051C2A70633F}"/>
              </a:ext>
            </a:extLst>
          </p:cNvPr>
          <p:cNvSpPr/>
          <p:nvPr userDrawn="1"/>
        </p:nvSpPr>
        <p:spPr>
          <a:xfrm>
            <a:off x="-12700" y="6171307"/>
            <a:ext cx="12217400" cy="55927"/>
          </a:xfrm>
          <a:prstGeom prst="rect">
            <a:avLst/>
          </a:prstGeom>
          <a:solidFill>
            <a:srgbClr val="383D3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6" name="Image" descr="Image">
            <a:extLst>
              <a:ext uri="{FF2B5EF4-FFF2-40B4-BE49-F238E27FC236}">
                <a16:creationId xmlns:a16="http://schemas.microsoft.com/office/drawing/2014/main" id="{830FCF1E-A28B-B049-B25E-6BEDF536DC3C}"/>
              </a:ext>
            </a:extLst>
          </p:cNvPr>
          <p:cNvPicPr>
            <a:picLocks noChangeAspect="1"/>
          </p:cNvPicPr>
          <p:nvPr userDrawn="1"/>
        </p:nvPicPr>
        <p:blipFill>
          <a:blip r:embed="rId2"/>
          <a:stretch>
            <a:fillRect/>
          </a:stretch>
        </p:blipFill>
        <p:spPr>
          <a:xfrm>
            <a:off x="10506381" y="6390387"/>
            <a:ext cx="1567839" cy="308694"/>
          </a:xfrm>
          <a:prstGeom prst="rect">
            <a:avLst/>
          </a:prstGeom>
          <a:ln w="12700">
            <a:miter lim="400000"/>
          </a:ln>
        </p:spPr>
      </p:pic>
      <p:sp>
        <p:nvSpPr>
          <p:cNvPr id="7" name="Slide Number">
            <a:extLst>
              <a:ext uri="{FF2B5EF4-FFF2-40B4-BE49-F238E27FC236}">
                <a16:creationId xmlns:a16="http://schemas.microsoft.com/office/drawing/2014/main" id="{A9E96E33-9C9A-6B42-A73C-1FC63A6E0837}"/>
              </a:ext>
            </a:extLst>
          </p:cNvPr>
          <p:cNvSpPr txBox="1">
            <a:spLocks noGrp="1"/>
          </p:cNvSpPr>
          <p:nvPr>
            <p:ph type="sldNum" sz="quarter" idx="2"/>
          </p:nvPr>
        </p:nvSpPr>
        <p:spPr>
          <a:xfrm>
            <a:off x="318558" y="6429469"/>
            <a:ext cx="294953" cy="287258"/>
          </a:xfrm>
          <a:prstGeom prst="rect">
            <a:avLst/>
          </a:prstGeom>
        </p:spPr>
        <p:txBody>
          <a:bodyPr/>
          <a:lstStyle>
            <a:lvl1pPr algn="l">
              <a:defRPr>
                <a:solidFill>
                  <a:srgbClr val="EDEDED"/>
                </a:solidFill>
                <a:latin typeface="Amazon Ember"/>
                <a:ea typeface="Amazon Ember"/>
                <a:cs typeface="Amazon Ember"/>
                <a:sym typeface="Amazon Ember"/>
              </a:defRPr>
            </a:lvl1pPr>
          </a:lstStyle>
          <a:p>
            <a:fld id="{86CB4B4D-7CA3-9044-876B-883B54F8677D}" type="slidenum">
              <a:t>‹#›</a:t>
            </a:fld>
            <a:endParaRPr/>
          </a:p>
        </p:txBody>
      </p:sp>
    </p:spTree>
    <p:extLst>
      <p:ext uri="{BB962C8B-B14F-4D97-AF65-F5344CB8AC3E}">
        <p14:creationId xmlns:p14="http://schemas.microsoft.com/office/powerpoint/2010/main" val="361504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Side by Side Bulle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1BAA89-5BE2-BE47-B5B1-21BA9FA12BCC}"/>
              </a:ext>
            </a:extLst>
          </p:cNvPr>
          <p:cNvSpPr>
            <a:spLocks noGrp="1"/>
          </p:cNvSpPr>
          <p:nvPr>
            <p:ph type="title"/>
          </p:nvPr>
        </p:nvSpPr>
        <p:spPr>
          <a:xfrm>
            <a:off x="496878" y="479421"/>
            <a:ext cx="10515600" cy="992183"/>
          </a:xfrm>
          <a:prstGeom prst="rect">
            <a:avLst/>
          </a:prstGeom>
        </p:spPr>
        <p:txBody>
          <a:bodyPr>
            <a:normAutofit/>
          </a:bodyPr>
          <a:lstStyle>
            <a:lvl1pPr>
              <a:defRPr sz="4200" b="0" i="0">
                <a:solidFill>
                  <a:schemeClr val="tx1"/>
                </a:solidFill>
                <a:latin typeface="Amazon Ember Medium" panose="020B0603020204020204" pitchFamily="34" charset="0"/>
                <a:ea typeface="Amazon Ember Medium" panose="020B0603020204020204" pitchFamily="34" charset="0"/>
                <a:cs typeface="Amazon Ember Medium" panose="020B0603020204020204" pitchFamily="34" charset="0"/>
              </a:defRPr>
            </a:lvl1pPr>
          </a:lstStyle>
          <a:p>
            <a:r>
              <a:rPr lang="en-US"/>
              <a:t>Click to edit Master title style</a:t>
            </a:r>
            <a:endParaRPr lang="en-US" dirty="0"/>
          </a:p>
        </p:txBody>
      </p:sp>
      <p:sp>
        <p:nvSpPr>
          <p:cNvPr id="11" name="Content Placeholder 3">
            <a:extLst>
              <a:ext uri="{FF2B5EF4-FFF2-40B4-BE49-F238E27FC236}">
                <a16:creationId xmlns:a16="http://schemas.microsoft.com/office/drawing/2014/main" id="{A3D060CE-D456-1E4D-BC0B-1135AF50E9F1}"/>
              </a:ext>
            </a:extLst>
          </p:cNvPr>
          <p:cNvSpPr>
            <a:spLocks noGrp="1"/>
          </p:cNvSpPr>
          <p:nvPr>
            <p:ph sz="half" idx="10"/>
          </p:nvPr>
        </p:nvSpPr>
        <p:spPr>
          <a:xfrm>
            <a:off x="852492" y="1291120"/>
            <a:ext cx="5145083" cy="4644139"/>
          </a:xfrm>
          <a:prstGeom prst="rect">
            <a:avLst/>
          </a:prstGeom>
        </p:spPr>
        <p:txBody>
          <a:bodyPr/>
          <a:lstStyle>
            <a:lvl1pPr>
              <a:defRPr sz="2600">
                <a:latin typeface="Amazon Ember" panose="020B0603020204020204" pitchFamily="34" charset="0"/>
                <a:ea typeface="Amazon Ember" panose="020B0603020204020204" pitchFamily="34" charset="0"/>
                <a:cs typeface="Amazon Ember" panose="020B0603020204020204" pitchFamily="34" charset="0"/>
              </a:defRPr>
            </a:lvl1pPr>
            <a:lvl2pPr>
              <a:defRPr sz="2400">
                <a:latin typeface="Amazon Ember" panose="020B0603020204020204" pitchFamily="34" charset="0"/>
                <a:ea typeface="Amazon Ember" panose="020B0603020204020204" pitchFamily="34" charset="0"/>
                <a:cs typeface="Amazon Ember" panose="020B0603020204020204" pitchFamily="34" charset="0"/>
              </a:defRPr>
            </a:lvl2pPr>
            <a:lvl3pPr>
              <a:defRPr sz="2200">
                <a:latin typeface="Amazon Ember" panose="020B0603020204020204" pitchFamily="34" charset="0"/>
                <a:ea typeface="Amazon Ember" panose="020B0603020204020204" pitchFamily="34" charset="0"/>
                <a:cs typeface="Amazon Ember" panose="020B0603020204020204" pitchFamily="34" charset="0"/>
              </a:defRPr>
            </a:lvl3pPr>
            <a:lvl4pPr>
              <a:defRPr sz="2000">
                <a:latin typeface="Amazon Ember" panose="020B0603020204020204" pitchFamily="34" charset="0"/>
                <a:ea typeface="Amazon Ember" panose="020B0603020204020204" pitchFamily="34" charset="0"/>
                <a:cs typeface="Amazon Ember" panose="020B0603020204020204" pitchFamily="34" charset="0"/>
              </a:defRPr>
            </a:lvl4pPr>
            <a:lvl5pPr>
              <a:defRPr sz="180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a:extLst>
              <a:ext uri="{FF2B5EF4-FFF2-40B4-BE49-F238E27FC236}">
                <a16:creationId xmlns:a16="http://schemas.microsoft.com/office/drawing/2014/main" id="{DBC07DC6-1935-3B40-AD1F-356EC58FCF6A}"/>
              </a:ext>
            </a:extLst>
          </p:cNvPr>
          <p:cNvSpPr/>
          <p:nvPr userDrawn="1"/>
        </p:nvSpPr>
        <p:spPr>
          <a:xfrm>
            <a:off x="-21167" y="6227233"/>
            <a:ext cx="12234334" cy="635001"/>
          </a:xfrm>
          <a:prstGeom prst="rect">
            <a:avLst/>
          </a:prstGeom>
          <a:solidFill>
            <a:srgbClr val="008DC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 name="Rectangle">
            <a:extLst>
              <a:ext uri="{FF2B5EF4-FFF2-40B4-BE49-F238E27FC236}">
                <a16:creationId xmlns:a16="http://schemas.microsoft.com/office/drawing/2014/main" id="{0705C016-E629-0448-9B31-051C2A70633F}"/>
              </a:ext>
            </a:extLst>
          </p:cNvPr>
          <p:cNvSpPr/>
          <p:nvPr userDrawn="1"/>
        </p:nvSpPr>
        <p:spPr>
          <a:xfrm>
            <a:off x="-12700" y="6171307"/>
            <a:ext cx="12217400" cy="55927"/>
          </a:xfrm>
          <a:prstGeom prst="rect">
            <a:avLst/>
          </a:prstGeom>
          <a:solidFill>
            <a:srgbClr val="383D3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6" name="Image" descr="Image">
            <a:extLst>
              <a:ext uri="{FF2B5EF4-FFF2-40B4-BE49-F238E27FC236}">
                <a16:creationId xmlns:a16="http://schemas.microsoft.com/office/drawing/2014/main" id="{830FCF1E-A28B-B049-B25E-6BEDF536DC3C}"/>
              </a:ext>
            </a:extLst>
          </p:cNvPr>
          <p:cNvPicPr>
            <a:picLocks noChangeAspect="1"/>
          </p:cNvPicPr>
          <p:nvPr userDrawn="1"/>
        </p:nvPicPr>
        <p:blipFill>
          <a:blip r:embed="rId2"/>
          <a:stretch>
            <a:fillRect/>
          </a:stretch>
        </p:blipFill>
        <p:spPr>
          <a:xfrm>
            <a:off x="10506381" y="6390387"/>
            <a:ext cx="1567839" cy="308694"/>
          </a:xfrm>
          <a:prstGeom prst="rect">
            <a:avLst/>
          </a:prstGeom>
          <a:ln w="12700">
            <a:miter lim="400000"/>
          </a:ln>
        </p:spPr>
      </p:pic>
      <p:sp>
        <p:nvSpPr>
          <p:cNvPr id="7" name="Slide Number">
            <a:extLst>
              <a:ext uri="{FF2B5EF4-FFF2-40B4-BE49-F238E27FC236}">
                <a16:creationId xmlns:a16="http://schemas.microsoft.com/office/drawing/2014/main" id="{A9E96E33-9C9A-6B42-A73C-1FC63A6E0837}"/>
              </a:ext>
            </a:extLst>
          </p:cNvPr>
          <p:cNvSpPr txBox="1">
            <a:spLocks noGrp="1"/>
          </p:cNvSpPr>
          <p:nvPr>
            <p:ph type="sldNum" sz="quarter" idx="2"/>
          </p:nvPr>
        </p:nvSpPr>
        <p:spPr>
          <a:xfrm>
            <a:off x="318558" y="6429469"/>
            <a:ext cx="294953" cy="287258"/>
          </a:xfrm>
          <a:prstGeom prst="rect">
            <a:avLst/>
          </a:prstGeom>
        </p:spPr>
        <p:txBody>
          <a:bodyPr/>
          <a:lstStyle>
            <a:lvl1pPr algn="l">
              <a:defRPr>
                <a:solidFill>
                  <a:srgbClr val="EDEDED"/>
                </a:solidFill>
                <a:latin typeface="Amazon Ember"/>
                <a:ea typeface="Amazon Ember"/>
                <a:cs typeface="Amazon Ember"/>
                <a:sym typeface="Amazon Ember"/>
              </a:defRPr>
            </a:lvl1pPr>
          </a:lstStyle>
          <a:p>
            <a:fld id="{86CB4B4D-7CA3-9044-876B-883B54F8677D}" type="slidenum">
              <a:t>‹#›</a:t>
            </a:fld>
            <a:endParaRPr/>
          </a:p>
        </p:txBody>
      </p:sp>
      <p:sp>
        <p:nvSpPr>
          <p:cNvPr id="8" name="Content Placeholder 3">
            <a:extLst>
              <a:ext uri="{FF2B5EF4-FFF2-40B4-BE49-F238E27FC236}">
                <a16:creationId xmlns:a16="http://schemas.microsoft.com/office/drawing/2014/main" id="{B7AA1A80-8C3A-A840-8E40-19C0A1FEEC62}"/>
              </a:ext>
            </a:extLst>
          </p:cNvPr>
          <p:cNvSpPr>
            <a:spLocks noGrp="1"/>
          </p:cNvSpPr>
          <p:nvPr>
            <p:ph sz="half" idx="11"/>
          </p:nvPr>
        </p:nvSpPr>
        <p:spPr>
          <a:xfrm>
            <a:off x="6050844" y="1291121"/>
            <a:ext cx="5145083" cy="4644140"/>
          </a:xfrm>
          <a:prstGeom prst="rect">
            <a:avLst/>
          </a:prstGeom>
        </p:spPr>
        <p:txBody>
          <a:bodyPr/>
          <a:lstStyle>
            <a:lvl1pPr>
              <a:defRPr sz="2600">
                <a:latin typeface="Amazon Ember" panose="020B0603020204020204" pitchFamily="34" charset="0"/>
                <a:ea typeface="Amazon Ember" panose="020B0603020204020204" pitchFamily="34" charset="0"/>
                <a:cs typeface="Amazon Ember" panose="020B0603020204020204" pitchFamily="34" charset="0"/>
              </a:defRPr>
            </a:lvl1pPr>
            <a:lvl2pPr>
              <a:defRPr sz="2400">
                <a:latin typeface="Amazon Ember" panose="020B0603020204020204" pitchFamily="34" charset="0"/>
                <a:ea typeface="Amazon Ember" panose="020B0603020204020204" pitchFamily="34" charset="0"/>
                <a:cs typeface="Amazon Ember" panose="020B0603020204020204" pitchFamily="34" charset="0"/>
              </a:defRPr>
            </a:lvl2pPr>
            <a:lvl3pPr>
              <a:defRPr sz="2200">
                <a:latin typeface="Amazon Ember" panose="020B0603020204020204" pitchFamily="34" charset="0"/>
                <a:ea typeface="Amazon Ember" panose="020B0603020204020204" pitchFamily="34" charset="0"/>
                <a:cs typeface="Amazon Ember" panose="020B0603020204020204" pitchFamily="34" charset="0"/>
              </a:defRPr>
            </a:lvl3pPr>
            <a:lvl4pPr>
              <a:defRPr sz="2000">
                <a:latin typeface="Amazon Ember" panose="020B0603020204020204" pitchFamily="34" charset="0"/>
                <a:ea typeface="Amazon Ember" panose="020B0603020204020204" pitchFamily="34" charset="0"/>
                <a:cs typeface="Amazon Ember" panose="020B0603020204020204" pitchFamily="34" charset="0"/>
              </a:defRPr>
            </a:lvl4pPr>
            <a:lvl5pPr>
              <a:defRPr sz="180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74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87643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3" r:id="rId5"/>
    <p:sldLayoutId id="2147483650" r:id="rId6"/>
    <p:sldLayoutId id="2147483665" r:id="rId7"/>
    <p:sldLayoutId id="2147483652" r:id="rId8"/>
    <p:sldLayoutId id="2147483663" r:id="rId9"/>
    <p:sldLayoutId id="2147483667" r:id="rId10"/>
    <p:sldLayoutId id="2147483654" r:id="rId11"/>
    <p:sldLayoutId id="2147483664" r:id="rId12"/>
    <p:sldLayoutId id="2147483666" r:id="rId13"/>
    <p:sldLayoutId id="214748366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hyperlink" Target="http://jmcauley.ucsd.edu/data/amazo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awslabs/datawi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png"/><Relationship Id="rId7" Type="http://schemas.openxmlformats.org/officeDocument/2006/relationships/diagramColors" Target="../diagrams/colors2.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customXml" Target="../ink/ink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40.emf"/><Relationship Id="rId3" Type="http://schemas.openxmlformats.org/officeDocument/2006/relationships/image" Target="../media/image30.emf"/><Relationship Id="rId7" Type="http://schemas.openxmlformats.org/officeDocument/2006/relationships/image" Target="../media/image34.emf"/><Relationship Id="rId12" Type="http://schemas.openxmlformats.org/officeDocument/2006/relationships/image" Target="../media/image39.emf"/><Relationship Id="rId2" Type="http://schemas.openxmlformats.org/officeDocument/2006/relationships/notesSlide" Target="../notesSlides/notesSlide37.xml"/><Relationship Id="rId16" Type="http://schemas.openxmlformats.org/officeDocument/2006/relationships/image" Target="../media/image43.emf"/><Relationship Id="rId1" Type="http://schemas.openxmlformats.org/officeDocument/2006/relationships/slideLayout" Target="../slideLayouts/slideLayout7.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5" Type="http://schemas.openxmlformats.org/officeDocument/2006/relationships/image" Target="../media/image42.emf"/><Relationship Id="rId10" Type="http://schemas.openxmlformats.org/officeDocument/2006/relationships/image" Target="../media/image37.emf"/><Relationship Id="rId4" Type="http://schemas.openxmlformats.org/officeDocument/2006/relationships/image" Target="../media/image31.emf"/><Relationship Id="rId9" Type="http://schemas.openxmlformats.org/officeDocument/2006/relationships/image" Target="../media/image36.emf"/><Relationship Id="rId14" Type="http://schemas.openxmlformats.org/officeDocument/2006/relationships/image" Target="../media/image41.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8" Type="http://schemas.openxmlformats.org/officeDocument/2006/relationships/hyperlink" Target="https://discuss.mxnet.io/" TargetMode="External"/><Relationship Id="rId3" Type="http://schemas.openxmlformats.org/officeDocument/2006/relationships/hyperlink" Target="https://aws.amazon.com/sagemaker/" TargetMode="External"/><Relationship Id="rId7"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d2l.ai/"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49.emf"/></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image" Target="../media/image52.emf"/></Relationships>
</file>

<file path=ppt/slides/_rels/slide4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aws.amazon.com/de/datasets/common-crawl-corpus/"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hyperlink" Target="http://aws.amazon.com/de/datasets/wikipedia-xml-data/" TargetMode="External"/><Relationship Id="rId4" Type="http://schemas.openxmlformats.org/officeDocument/2006/relationships/hyperlink" Target="https://www.reddit.com/r/datasets/comments/3mg812/full_reddit_submission_corpus_now_available_2006/"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hyperlink" Target="https://www.nltk.or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s://www.nltk.org/"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ws.amazon.com/sagemaker/"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Data_science"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ws.amazon.com/sagemaker/"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7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7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7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7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7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64.emf"/><Relationship Id="rId4" Type="http://schemas.openxmlformats.org/officeDocument/2006/relationships/image" Target="../media/image60.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ws.amazon.com/sagemaker/"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3859308"/>
            <a:ext cx="9518073" cy="1209649"/>
          </a:xfrm>
        </p:spPr>
        <p:txBody>
          <a:bodyPr/>
          <a:lstStyle/>
          <a:p>
            <a:r>
              <a:rPr lang="en-US" sz="32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MACHINE LEARNING ACCELERATOR</a:t>
            </a:r>
          </a:p>
          <a:p>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Natural Language Processing – Lecture 1</a:t>
            </a:r>
          </a:p>
        </p:txBody>
      </p:sp>
      <p:pic>
        <p:nvPicPr>
          <p:cNvPr id="8" name="Picture 7">
            <a:extLst>
              <a:ext uri="{FF2B5EF4-FFF2-40B4-BE49-F238E27FC236}">
                <a16:creationId xmlns:a16="http://schemas.microsoft.com/office/drawing/2014/main" id="{73C3C9EC-4E7E-3445-9D6B-E08EFFACBF81}"/>
              </a:ext>
            </a:extLst>
          </p:cNvPr>
          <p:cNvPicPr>
            <a:picLocks noChangeAspect="1"/>
          </p:cNvPicPr>
          <p:nvPr/>
        </p:nvPicPr>
        <p:blipFill rotWithShape="1">
          <a:blip r:embed="rId3">
            <a:extLst>
              <a:ext uri="{28A0092B-C50C-407E-A947-70E740481C1C}">
                <a14:useLocalDpi xmlns:a14="http://schemas.microsoft.com/office/drawing/2010/main" val="0"/>
              </a:ext>
            </a:extLst>
          </a:blip>
          <a:srcRect b="11704"/>
          <a:stretch/>
        </p:blipFill>
        <p:spPr>
          <a:xfrm>
            <a:off x="3760494" y="332510"/>
            <a:ext cx="4612956" cy="3339605"/>
          </a:xfrm>
          <a:prstGeom prst="rect">
            <a:avLst/>
          </a:prstGeom>
        </p:spPr>
      </p:pic>
    </p:spTree>
    <p:extLst>
      <p:ext uri="{BB962C8B-B14F-4D97-AF65-F5344CB8AC3E}">
        <p14:creationId xmlns:p14="http://schemas.microsoft.com/office/powerpoint/2010/main" val="81458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1836544"/>
            <a:ext cx="9518073" cy="2735457"/>
          </a:xfrm>
        </p:spPr>
        <p:txBody>
          <a:bodyPr/>
          <a:lstStyle/>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Machine Learning Applications</a:t>
            </a:r>
          </a:p>
        </p:txBody>
      </p:sp>
    </p:spTree>
    <p:extLst>
      <p:ext uri="{BB962C8B-B14F-4D97-AF65-F5344CB8AC3E}">
        <p14:creationId xmlns:p14="http://schemas.microsoft.com/office/powerpoint/2010/main" val="2039832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6891-EC2E-6E4A-9BBD-C36860F890FF}"/>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Machine Learning Applications</a:t>
            </a:r>
          </a:p>
        </p:txBody>
      </p:sp>
      <p:grpSp>
        <p:nvGrpSpPr>
          <p:cNvPr id="40" name="Group 39">
            <a:extLst>
              <a:ext uri="{FF2B5EF4-FFF2-40B4-BE49-F238E27FC236}">
                <a16:creationId xmlns:a16="http://schemas.microsoft.com/office/drawing/2014/main" id="{6E54C010-BDA6-F141-B8E6-F87FB9F2A5F7}"/>
              </a:ext>
            </a:extLst>
          </p:cNvPr>
          <p:cNvGrpSpPr/>
          <p:nvPr/>
        </p:nvGrpSpPr>
        <p:grpSpPr>
          <a:xfrm>
            <a:off x="838140" y="1218574"/>
            <a:ext cx="10950186" cy="4834397"/>
            <a:chOff x="838140" y="1218574"/>
            <a:chExt cx="10950186" cy="4834397"/>
          </a:xfrm>
        </p:grpSpPr>
        <p:grpSp>
          <p:nvGrpSpPr>
            <p:cNvPr id="41" name="Group 40">
              <a:extLst>
                <a:ext uri="{FF2B5EF4-FFF2-40B4-BE49-F238E27FC236}">
                  <a16:creationId xmlns:a16="http://schemas.microsoft.com/office/drawing/2014/main" id="{06C6BF71-F407-CF4C-95E7-C44A65009479}"/>
                </a:ext>
              </a:extLst>
            </p:cNvPr>
            <p:cNvGrpSpPr/>
            <p:nvPr/>
          </p:nvGrpSpPr>
          <p:grpSpPr>
            <a:xfrm>
              <a:off x="7114474" y="1716301"/>
              <a:ext cx="410543" cy="4336668"/>
              <a:chOff x="4671460" y="1752600"/>
              <a:chExt cx="320039" cy="4562474"/>
            </a:xfrm>
            <a:solidFill>
              <a:srgbClr val="800000"/>
            </a:solidFill>
          </p:grpSpPr>
          <p:sp>
            <p:nvSpPr>
              <p:cNvPr id="74" name="Rectangle 73">
                <a:extLst>
                  <a:ext uri="{FF2B5EF4-FFF2-40B4-BE49-F238E27FC236}">
                    <a16:creationId xmlns:a16="http://schemas.microsoft.com/office/drawing/2014/main" id="{1265A827-2612-0240-A6DE-CDD60DE37CB4}"/>
                  </a:ext>
                </a:extLst>
              </p:cNvPr>
              <p:cNvSpPr/>
              <p:nvPr/>
            </p:nvSpPr>
            <p:spPr bwMode="auto">
              <a:xfrm rot="10800000">
                <a:off x="4671461" y="1752600"/>
                <a:ext cx="319054" cy="673233"/>
              </a:xfrm>
              <a:prstGeom prst="rect">
                <a:avLst/>
              </a:prstGeom>
              <a:solidFill>
                <a:schemeClr val="accent3"/>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5" name="Right Triangle 74">
                <a:extLst>
                  <a:ext uri="{FF2B5EF4-FFF2-40B4-BE49-F238E27FC236}">
                    <a16:creationId xmlns:a16="http://schemas.microsoft.com/office/drawing/2014/main" id="{1A90F5A8-BB18-4942-A754-36A9F6DFFB13}"/>
                  </a:ext>
                </a:extLst>
              </p:cNvPr>
              <p:cNvSpPr/>
              <p:nvPr/>
            </p:nvSpPr>
            <p:spPr bwMode="auto">
              <a:xfrm rot="10800000">
                <a:off x="4671460" y="2425832"/>
                <a:ext cx="320039" cy="3889242"/>
              </a:xfrm>
              <a:prstGeom prst="rtTriangle">
                <a:avLst/>
              </a:prstGeom>
              <a:solidFill>
                <a:schemeClr val="accent3"/>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42" name="Text Placeholder 16">
              <a:extLst>
                <a:ext uri="{FF2B5EF4-FFF2-40B4-BE49-F238E27FC236}">
                  <a16:creationId xmlns:a16="http://schemas.microsoft.com/office/drawing/2014/main" id="{66B18ED9-F2CD-5343-AE0B-204034F4C0D4}"/>
                </a:ext>
              </a:extLst>
            </p:cNvPr>
            <p:cNvSpPr txBox="1">
              <a:spLocks/>
            </p:cNvSpPr>
            <p:nvPr/>
          </p:nvSpPr>
          <p:spPr>
            <a:xfrm>
              <a:off x="838140" y="1218574"/>
              <a:ext cx="2285405"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Problem type</a:t>
              </a:r>
            </a:p>
          </p:txBody>
        </p:sp>
        <p:cxnSp>
          <p:nvCxnSpPr>
            <p:cNvPr id="43" name="Straight Connector 42">
              <a:extLst>
                <a:ext uri="{FF2B5EF4-FFF2-40B4-BE49-F238E27FC236}">
                  <a16:creationId xmlns:a16="http://schemas.microsoft.com/office/drawing/2014/main" id="{1FD728D7-EC12-E34B-B83D-EB16CCC8B32A}"/>
                </a:ext>
              </a:extLst>
            </p:cNvPr>
            <p:cNvCxnSpPr/>
            <p:nvPr/>
          </p:nvCxnSpPr>
          <p:spPr bwMode="auto">
            <a:xfrm>
              <a:off x="852425" y="1612106"/>
              <a:ext cx="2285405"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44" name="Text Placeholder 16">
              <a:extLst>
                <a:ext uri="{FF2B5EF4-FFF2-40B4-BE49-F238E27FC236}">
                  <a16:creationId xmlns:a16="http://schemas.microsoft.com/office/drawing/2014/main" id="{CD141A61-AAA3-AC4A-B7C7-ED6C62658ECB}"/>
                </a:ext>
              </a:extLst>
            </p:cNvPr>
            <p:cNvSpPr txBox="1">
              <a:spLocks/>
            </p:cNvSpPr>
            <p:nvPr/>
          </p:nvSpPr>
          <p:spPr>
            <a:xfrm>
              <a:off x="3303618" y="1218574"/>
              <a:ext cx="384722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Description  </a:t>
              </a:r>
            </a:p>
          </p:txBody>
        </p:sp>
        <p:cxnSp>
          <p:nvCxnSpPr>
            <p:cNvPr id="45" name="Straight Connector 44">
              <a:extLst>
                <a:ext uri="{FF2B5EF4-FFF2-40B4-BE49-F238E27FC236}">
                  <a16:creationId xmlns:a16="http://schemas.microsoft.com/office/drawing/2014/main" id="{BE350404-5964-A44B-8508-340A3CDB755C}"/>
                </a:ext>
              </a:extLst>
            </p:cNvPr>
            <p:cNvCxnSpPr/>
            <p:nvPr/>
          </p:nvCxnSpPr>
          <p:spPr bwMode="auto">
            <a:xfrm>
              <a:off x="3268929" y="1612106"/>
              <a:ext cx="384722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46" name="Rectangle 45">
              <a:extLst>
                <a:ext uri="{FF2B5EF4-FFF2-40B4-BE49-F238E27FC236}">
                  <a16:creationId xmlns:a16="http://schemas.microsoft.com/office/drawing/2014/main" id="{C371CE26-3B6C-E242-B8BE-41BDED8A1948}"/>
                </a:ext>
              </a:extLst>
            </p:cNvPr>
            <p:cNvSpPr/>
            <p:nvPr/>
          </p:nvSpPr>
          <p:spPr bwMode="auto">
            <a:xfrm>
              <a:off x="838140" y="1716301"/>
              <a:ext cx="2285405" cy="639913"/>
            </a:xfrm>
            <a:prstGeom prst="rect">
              <a:avLst/>
            </a:prstGeom>
            <a:solidFill>
              <a:schemeClr val="accent3"/>
            </a:solidFill>
            <a:ln w="19050"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Ranking</a:t>
              </a:r>
            </a:p>
          </p:txBody>
        </p:sp>
        <p:sp>
          <p:nvSpPr>
            <p:cNvPr id="47" name="Rectangle 46">
              <a:extLst>
                <a:ext uri="{FF2B5EF4-FFF2-40B4-BE49-F238E27FC236}">
                  <a16:creationId xmlns:a16="http://schemas.microsoft.com/office/drawing/2014/main" id="{4BA159B9-FAF4-544A-8224-E355420F35AA}"/>
                </a:ext>
              </a:extLst>
            </p:cNvPr>
            <p:cNvSpPr/>
            <p:nvPr/>
          </p:nvSpPr>
          <p:spPr bwMode="auto">
            <a:xfrm>
              <a:off x="838140" y="245673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Recommendation</a:t>
              </a:r>
            </a:p>
          </p:txBody>
        </p:sp>
        <p:sp>
          <p:nvSpPr>
            <p:cNvPr id="48" name="Rectangle 47">
              <a:extLst>
                <a:ext uri="{FF2B5EF4-FFF2-40B4-BE49-F238E27FC236}">
                  <a16:creationId xmlns:a16="http://schemas.microsoft.com/office/drawing/2014/main" id="{636374A9-C9AA-8F4A-9031-1D755C5882CB}"/>
                </a:ext>
              </a:extLst>
            </p:cNvPr>
            <p:cNvSpPr/>
            <p:nvPr/>
          </p:nvSpPr>
          <p:spPr bwMode="auto">
            <a:xfrm>
              <a:off x="838140" y="319716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Classification</a:t>
              </a:r>
            </a:p>
          </p:txBody>
        </p:sp>
        <p:sp>
          <p:nvSpPr>
            <p:cNvPr id="49" name="Rectangle 48">
              <a:extLst>
                <a:ext uri="{FF2B5EF4-FFF2-40B4-BE49-F238E27FC236}">
                  <a16:creationId xmlns:a16="http://schemas.microsoft.com/office/drawing/2014/main" id="{B0D2B88A-DD9D-7045-90FE-985F4F33E48E}"/>
                </a:ext>
              </a:extLst>
            </p:cNvPr>
            <p:cNvSpPr/>
            <p:nvPr/>
          </p:nvSpPr>
          <p:spPr bwMode="auto">
            <a:xfrm>
              <a:off x="838140" y="393759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Regression</a:t>
              </a:r>
            </a:p>
          </p:txBody>
        </p:sp>
        <p:sp>
          <p:nvSpPr>
            <p:cNvPr id="50" name="Content Placeholder 22">
              <a:extLst>
                <a:ext uri="{FF2B5EF4-FFF2-40B4-BE49-F238E27FC236}">
                  <a16:creationId xmlns:a16="http://schemas.microsoft.com/office/drawing/2014/main" id="{FED8352D-3FB8-0D4D-82F4-53ECEE935DB0}"/>
                </a:ext>
              </a:extLst>
            </p:cNvPr>
            <p:cNvSpPr txBox="1">
              <a:spLocks/>
            </p:cNvSpPr>
            <p:nvPr/>
          </p:nvSpPr>
          <p:spPr>
            <a:xfrm>
              <a:off x="3268929" y="1716301"/>
              <a:ext cx="3847223" cy="639913"/>
            </a:xfrm>
            <a:prstGeom prst="rect">
              <a:avLst/>
            </a:prstGeom>
            <a:noFill/>
            <a:ln w="19050">
              <a:solidFill>
                <a:schemeClr val="accent3"/>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Helping users find the most relevant thing</a:t>
              </a:r>
            </a:p>
          </p:txBody>
        </p:sp>
        <p:sp>
          <p:nvSpPr>
            <p:cNvPr id="51" name="Content Placeholder 22">
              <a:extLst>
                <a:ext uri="{FF2B5EF4-FFF2-40B4-BE49-F238E27FC236}">
                  <a16:creationId xmlns:a16="http://schemas.microsoft.com/office/drawing/2014/main" id="{078F18C5-DF74-2249-A5DF-372CA7B67002}"/>
                </a:ext>
              </a:extLst>
            </p:cNvPr>
            <p:cNvSpPr txBox="1">
              <a:spLocks/>
            </p:cNvSpPr>
            <p:nvPr/>
          </p:nvSpPr>
          <p:spPr>
            <a:xfrm>
              <a:off x="3268929" y="2455653"/>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Giving users the thing they may be most interested in</a:t>
              </a:r>
            </a:p>
          </p:txBody>
        </p:sp>
        <p:sp>
          <p:nvSpPr>
            <p:cNvPr id="52" name="Content Placeholder 22">
              <a:extLst>
                <a:ext uri="{FF2B5EF4-FFF2-40B4-BE49-F238E27FC236}">
                  <a16:creationId xmlns:a16="http://schemas.microsoft.com/office/drawing/2014/main" id="{7A73A441-8B17-7645-ACC4-0BF6D9E632E6}"/>
                </a:ext>
              </a:extLst>
            </p:cNvPr>
            <p:cNvSpPr txBox="1">
              <a:spLocks/>
            </p:cNvSpPr>
            <p:nvPr/>
          </p:nvSpPr>
          <p:spPr>
            <a:xfrm>
              <a:off x="3268929" y="3195004"/>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Figuring out what kind of thing something is</a:t>
              </a:r>
            </a:p>
          </p:txBody>
        </p:sp>
        <p:sp>
          <p:nvSpPr>
            <p:cNvPr id="53" name="Content Placeholder 22">
              <a:extLst>
                <a:ext uri="{FF2B5EF4-FFF2-40B4-BE49-F238E27FC236}">
                  <a16:creationId xmlns:a16="http://schemas.microsoft.com/office/drawing/2014/main" id="{7419BCC3-8F59-1049-8056-9262D17DF75B}"/>
                </a:ext>
              </a:extLst>
            </p:cNvPr>
            <p:cNvSpPr txBox="1">
              <a:spLocks/>
            </p:cNvSpPr>
            <p:nvPr/>
          </p:nvSpPr>
          <p:spPr>
            <a:xfrm>
              <a:off x="3268929" y="5413057"/>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Finding uncommon things</a:t>
              </a:r>
            </a:p>
          </p:txBody>
        </p:sp>
        <p:sp>
          <p:nvSpPr>
            <p:cNvPr id="54" name="Rectangle 53">
              <a:extLst>
                <a:ext uri="{FF2B5EF4-FFF2-40B4-BE49-F238E27FC236}">
                  <a16:creationId xmlns:a16="http://schemas.microsoft.com/office/drawing/2014/main" id="{43EC61A1-0814-E74F-837D-103E75B8E1AF}"/>
                </a:ext>
              </a:extLst>
            </p:cNvPr>
            <p:cNvSpPr/>
            <p:nvPr/>
          </p:nvSpPr>
          <p:spPr bwMode="auto">
            <a:xfrm>
              <a:off x="838140" y="467802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Clustering</a:t>
              </a:r>
            </a:p>
          </p:txBody>
        </p:sp>
        <p:sp>
          <p:nvSpPr>
            <p:cNvPr id="55" name="Content Placeholder 22">
              <a:extLst>
                <a:ext uri="{FF2B5EF4-FFF2-40B4-BE49-F238E27FC236}">
                  <a16:creationId xmlns:a16="http://schemas.microsoft.com/office/drawing/2014/main" id="{11DEB85B-B21B-274B-B5AA-C9C397F6B3A2}"/>
                </a:ext>
              </a:extLst>
            </p:cNvPr>
            <p:cNvSpPr txBox="1">
              <a:spLocks/>
            </p:cNvSpPr>
            <p:nvPr/>
          </p:nvSpPr>
          <p:spPr>
            <a:xfrm>
              <a:off x="3268929" y="3934356"/>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Predicting a numerical value of a thing</a:t>
              </a:r>
            </a:p>
          </p:txBody>
        </p:sp>
        <p:grpSp>
          <p:nvGrpSpPr>
            <p:cNvPr id="56" name="Group 55">
              <a:extLst>
                <a:ext uri="{FF2B5EF4-FFF2-40B4-BE49-F238E27FC236}">
                  <a16:creationId xmlns:a16="http://schemas.microsoft.com/office/drawing/2014/main" id="{D1E9E937-1256-6446-9339-E229D51AE5D7}"/>
                </a:ext>
              </a:extLst>
            </p:cNvPr>
            <p:cNvGrpSpPr>
              <a:grpSpLocks noChangeAspect="1"/>
            </p:cNvGrpSpPr>
            <p:nvPr/>
          </p:nvGrpSpPr>
          <p:grpSpPr>
            <a:xfrm>
              <a:off x="1061689" y="5629902"/>
              <a:ext cx="371878" cy="365665"/>
              <a:chOff x="8146160" y="1934179"/>
              <a:chExt cx="851125" cy="836906"/>
            </a:xfrm>
          </p:grpSpPr>
          <p:sp>
            <p:nvSpPr>
              <p:cNvPr id="64" name="Trapezoid 63">
                <a:extLst>
                  <a:ext uri="{FF2B5EF4-FFF2-40B4-BE49-F238E27FC236}">
                    <a16:creationId xmlns:a16="http://schemas.microsoft.com/office/drawing/2014/main" id="{CC25F0DA-94C1-7A46-B273-7B43527802D4}"/>
                  </a:ext>
                </a:extLst>
              </p:cNvPr>
              <p:cNvSpPr/>
              <p:nvPr/>
            </p:nvSpPr>
            <p:spPr bwMode="auto">
              <a:xfrm>
                <a:off x="8726829" y="1934179"/>
                <a:ext cx="270456" cy="836906"/>
              </a:xfrm>
              <a:prstGeom prst="trapezoid">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5" name="Right Triangle 64">
                <a:extLst>
                  <a:ext uri="{FF2B5EF4-FFF2-40B4-BE49-F238E27FC236}">
                    <a16:creationId xmlns:a16="http://schemas.microsoft.com/office/drawing/2014/main" id="{434B9027-97F2-7946-BB85-199C368D4FFC}"/>
                  </a:ext>
                </a:extLst>
              </p:cNvPr>
              <p:cNvSpPr/>
              <p:nvPr/>
            </p:nvSpPr>
            <p:spPr bwMode="auto">
              <a:xfrm flipH="1">
                <a:off x="8146160"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6" name="Right Triangle 65">
                <a:extLst>
                  <a:ext uri="{FF2B5EF4-FFF2-40B4-BE49-F238E27FC236}">
                    <a16:creationId xmlns:a16="http://schemas.microsoft.com/office/drawing/2014/main" id="{DCB583C1-6439-2F40-B9D7-078F5B569ECA}"/>
                  </a:ext>
                </a:extLst>
              </p:cNvPr>
              <p:cNvSpPr/>
              <p:nvPr/>
            </p:nvSpPr>
            <p:spPr bwMode="auto">
              <a:xfrm flipH="1">
                <a:off x="8407328"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7" name="Rectangle 66">
                <a:extLst>
                  <a:ext uri="{FF2B5EF4-FFF2-40B4-BE49-F238E27FC236}">
                    <a16:creationId xmlns:a16="http://schemas.microsoft.com/office/drawing/2014/main" id="{EBE852CD-7B4B-2C4B-A7C3-7E51864BF229}"/>
                  </a:ext>
                </a:extLst>
              </p:cNvPr>
              <p:cNvSpPr/>
              <p:nvPr/>
            </p:nvSpPr>
            <p:spPr bwMode="auto">
              <a:xfrm>
                <a:off x="8146160" y="23491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8" name="Rectangle 67">
                <a:extLst>
                  <a:ext uri="{FF2B5EF4-FFF2-40B4-BE49-F238E27FC236}">
                    <a16:creationId xmlns:a16="http://schemas.microsoft.com/office/drawing/2014/main" id="{4A9A6F96-2726-A640-80AA-5EE3F5B6DE96}"/>
                  </a:ext>
                </a:extLst>
              </p:cNvPr>
              <p:cNvSpPr/>
              <p:nvPr/>
            </p:nvSpPr>
            <p:spPr bwMode="auto">
              <a:xfrm>
                <a:off x="8146160" y="25015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9" name="Rectangle 68">
                <a:extLst>
                  <a:ext uri="{FF2B5EF4-FFF2-40B4-BE49-F238E27FC236}">
                    <a16:creationId xmlns:a16="http://schemas.microsoft.com/office/drawing/2014/main" id="{FA96C3CC-0EDC-814E-B294-1A3329B8859D}"/>
                  </a:ext>
                </a:extLst>
              </p:cNvPr>
              <p:cNvSpPr/>
              <p:nvPr/>
            </p:nvSpPr>
            <p:spPr bwMode="auto">
              <a:xfrm>
                <a:off x="8146160" y="2647896"/>
                <a:ext cx="594360" cy="12318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Rectangle 69">
                <a:extLst>
                  <a:ext uri="{FF2B5EF4-FFF2-40B4-BE49-F238E27FC236}">
                    <a16:creationId xmlns:a16="http://schemas.microsoft.com/office/drawing/2014/main" id="{5FADC747-D99D-1246-B1ED-FD220D5875B3}"/>
                  </a:ext>
                </a:extLst>
              </p:cNvPr>
              <p:cNvSpPr/>
              <p:nvPr/>
            </p:nvSpPr>
            <p:spPr bwMode="auto">
              <a:xfrm>
                <a:off x="814616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Rectangle 70">
                <a:extLst>
                  <a:ext uri="{FF2B5EF4-FFF2-40B4-BE49-F238E27FC236}">
                    <a16:creationId xmlns:a16="http://schemas.microsoft.com/office/drawing/2014/main" id="{0FF16987-056C-E042-BF6C-7D2402A76AEC}"/>
                  </a:ext>
                </a:extLst>
              </p:cNvPr>
              <p:cNvSpPr/>
              <p:nvPr/>
            </p:nvSpPr>
            <p:spPr bwMode="auto">
              <a:xfrm>
                <a:off x="8313800" y="2387279"/>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2" name="Rectangle 71">
                <a:extLst>
                  <a:ext uri="{FF2B5EF4-FFF2-40B4-BE49-F238E27FC236}">
                    <a16:creationId xmlns:a16="http://schemas.microsoft.com/office/drawing/2014/main" id="{7F279505-F746-1741-A932-A0E8B9EA75BA}"/>
                  </a:ext>
                </a:extLst>
              </p:cNvPr>
              <p:cNvSpPr/>
              <p:nvPr/>
            </p:nvSpPr>
            <p:spPr bwMode="auto">
              <a:xfrm>
                <a:off x="848144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3" name="Rectangle 72">
                <a:extLst>
                  <a:ext uri="{FF2B5EF4-FFF2-40B4-BE49-F238E27FC236}">
                    <a16:creationId xmlns:a16="http://schemas.microsoft.com/office/drawing/2014/main" id="{B8978998-08C7-2643-828B-3987DA67A7EF}"/>
                  </a:ext>
                </a:extLst>
              </p:cNvPr>
              <p:cNvSpPr/>
              <p:nvPr/>
            </p:nvSpPr>
            <p:spPr bwMode="auto">
              <a:xfrm>
                <a:off x="8649079" y="2352632"/>
                <a:ext cx="121433"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57" name="Text Placeholder 16">
              <a:extLst>
                <a:ext uri="{FF2B5EF4-FFF2-40B4-BE49-F238E27FC236}">
                  <a16:creationId xmlns:a16="http://schemas.microsoft.com/office/drawing/2014/main" id="{8D728269-1542-6C40-B72C-A9A21BD218AA}"/>
                </a:ext>
              </a:extLst>
            </p:cNvPr>
            <p:cNvSpPr txBox="1">
              <a:spLocks/>
            </p:cNvSpPr>
            <p:nvPr/>
          </p:nvSpPr>
          <p:spPr>
            <a:xfrm>
              <a:off x="7511872" y="1218574"/>
              <a:ext cx="427645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Example</a:t>
              </a:r>
            </a:p>
          </p:txBody>
        </p:sp>
        <p:cxnSp>
          <p:nvCxnSpPr>
            <p:cNvPr id="58" name="Straight Connector 57">
              <a:extLst>
                <a:ext uri="{FF2B5EF4-FFF2-40B4-BE49-F238E27FC236}">
                  <a16:creationId xmlns:a16="http://schemas.microsoft.com/office/drawing/2014/main" id="{29FBB040-04B6-204A-AC61-E7AA0351B426}"/>
                </a:ext>
              </a:extLst>
            </p:cNvPr>
            <p:cNvCxnSpPr/>
            <p:nvPr/>
          </p:nvCxnSpPr>
          <p:spPr bwMode="auto">
            <a:xfrm>
              <a:off x="7511873" y="1612106"/>
              <a:ext cx="427645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59" name="Rectangle 58">
              <a:extLst>
                <a:ext uri="{FF2B5EF4-FFF2-40B4-BE49-F238E27FC236}">
                  <a16:creationId xmlns:a16="http://schemas.microsoft.com/office/drawing/2014/main" id="{911B8200-2CCE-0B4C-AED1-025F16E3781E}"/>
                </a:ext>
              </a:extLst>
            </p:cNvPr>
            <p:cNvSpPr/>
            <p:nvPr/>
          </p:nvSpPr>
          <p:spPr bwMode="auto">
            <a:xfrm>
              <a:off x="838140" y="5413057"/>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Anomaly Detection</a:t>
              </a:r>
            </a:p>
          </p:txBody>
        </p:sp>
        <p:sp>
          <p:nvSpPr>
            <p:cNvPr id="60" name="Content Placeholder 22">
              <a:extLst>
                <a:ext uri="{FF2B5EF4-FFF2-40B4-BE49-F238E27FC236}">
                  <a16:creationId xmlns:a16="http://schemas.microsoft.com/office/drawing/2014/main" id="{B7D362C9-E3C7-DC41-82C2-70E6E155D95E}"/>
                </a:ext>
              </a:extLst>
            </p:cNvPr>
            <p:cNvSpPr txBox="1">
              <a:spLocks/>
            </p:cNvSpPr>
            <p:nvPr/>
          </p:nvSpPr>
          <p:spPr>
            <a:xfrm>
              <a:off x="3267252" y="4673707"/>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Putting similar things together</a:t>
              </a:r>
            </a:p>
          </p:txBody>
        </p:sp>
        <p:sp>
          <p:nvSpPr>
            <p:cNvPr id="61" name="Content Placeholder 4">
              <a:extLst>
                <a:ext uri="{FF2B5EF4-FFF2-40B4-BE49-F238E27FC236}">
                  <a16:creationId xmlns:a16="http://schemas.microsoft.com/office/drawing/2014/main" id="{15A931AE-6622-BC4E-A638-4CF803093AC5}"/>
                </a:ext>
              </a:extLst>
            </p:cNvPr>
            <p:cNvSpPr txBox="1">
              <a:spLocks/>
            </p:cNvSpPr>
            <p:nvPr/>
          </p:nvSpPr>
          <p:spPr bwMode="gray">
            <a:xfrm>
              <a:off x="7511870" y="1716301"/>
              <a:ext cx="4276454" cy="4336670"/>
            </a:xfrm>
            <a:prstGeom prst="rect">
              <a:avLst/>
            </a:prstGeom>
            <a:solidFill>
              <a:schemeClr val="bg1"/>
            </a:solidFill>
            <a:ln w="19050">
              <a:solidFill>
                <a:schemeClr val="accent3"/>
              </a:solidFill>
            </a:ln>
          </p:spPr>
          <p:txBody>
            <a:bodyPr lIns="182832" tIns="91416" rIns="182832" bIns="457081"/>
            <a:lstStyle>
              <a:lvl1pPr marL="249500" indent="-249500" algn="l" defTabSz="997999" rtl="0" eaLnBrk="1" latinLnBrk="0" hangingPunct="1">
                <a:lnSpc>
                  <a:spcPct val="90000"/>
                </a:lnSpc>
                <a:spcBef>
                  <a:spcPts val="1092"/>
                </a:spcBef>
                <a:buFont typeface="Arial" panose="020B0604020202020204" pitchFamily="34" charset="0"/>
                <a:buChar char="•"/>
                <a:defRPr sz="3000" kern="1200">
                  <a:solidFill>
                    <a:schemeClr val="tx1"/>
                  </a:solidFill>
                  <a:latin typeface="+mn-lt"/>
                  <a:ea typeface="+mn-ea"/>
                  <a:cs typeface="+mn-cs"/>
                </a:defRPr>
              </a:lvl1pPr>
              <a:lvl2pPr marL="748500" indent="-249500" algn="l" defTabSz="997999" rtl="0" eaLnBrk="1" latinLnBrk="0" hangingPunct="1">
                <a:lnSpc>
                  <a:spcPct val="90000"/>
                </a:lnSpc>
                <a:spcBef>
                  <a:spcPts val="545"/>
                </a:spcBef>
                <a:buFont typeface="Arial" panose="020B0604020202020204" pitchFamily="34" charset="0"/>
                <a:buChar char="•"/>
                <a:defRPr sz="2600" kern="1200">
                  <a:solidFill>
                    <a:schemeClr val="tx1"/>
                  </a:solidFill>
                  <a:latin typeface="+mn-lt"/>
                  <a:ea typeface="+mn-ea"/>
                  <a:cs typeface="+mn-cs"/>
                </a:defRPr>
              </a:lvl2pPr>
              <a:lvl3pPr marL="1247500" indent="-249500" algn="l" defTabSz="997999" rtl="0" eaLnBrk="1" latinLnBrk="0" hangingPunct="1">
                <a:lnSpc>
                  <a:spcPct val="90000"/>
                </a:lnSpc>
                <a:spcBef>
                  <a:spcPts val="545"/>
                </a:spcBef>
                <a:buFont typeface="Arial" panose="020B0604020202020204" pitchFamily="34" charset="0"/>
                <a:buChar char="•"/>
                <a:defRPr sz="2200" kern="1200">
                  <a:solidFill>
                    <a:schemeClr val="tx1"/>
                  </a:solidFill>
                  <a:latin typeface="+mn-lt"/>
                  <a:ea typeface="+mn-ea"/>
                  <a:cs typeface="+mn-cs"/>
                </a:defRPr>
              </a:lvl3pPr>
              <a:lvl4pPr marL="1746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4pPr>
              <a:lvl5pPr marL="2245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Ranking algorithm within Amazon Search</a:t>
              </a:r>
            </a:p>
          </p:txBody>
        </p:sp>
        <p:pic>
          <p:nvPicPr>
            <p:cNvPr id="62" name="Picture 61">
              <a:extLst>
                <a:ext uri="{FF2B5EF4-FFF2-40B4-BE49-F238E27FC236}">
                  <a16:creationId xmlns:a16="http://schemas.microsoft.com/office/drawing/2014/main" id="{9B06693B-8BB2-6647-847A-217644A49BC8}"/>
                </a:ext>
              </a:extLst>
            </p:cNvPr>
            <p:cNvPicPr>
              <a:picLocks noChangeAspect="1"/>
            </p:cNvPicPr>
            <p:nvPr/>
          </p:nvPicPr>
          <p:blipFill>
            <a:blip r:embed="rId3"/>
            <a:stretch>
              <a:fillRect/>
            </a:stretch>
          </p:blipFill>
          <p:spPr>
            <a:xfrm>
              <a:off x="7690347" y="2205789"/>
              <a:ext cx="3927127" cy="360425"/>
            </a:xfrm>
            <a:prstGeom prst="rect">
              <a:avLst/>
            </a:prstGeom>
          </p:spPr>
        </p:pic>
        <p:pic>
          <p:nvPicPr>
            <p:cNvPr id="63" name="Picture 62">
              <a:extLst>
                <a:ext uri="{FF2B5EF4-FFF2-40B4-BE49-F238E27FC236}">
                  <a16:creationId xmlns:a16="http://schemas.microsoft.com/office/drawing/2014/main" id="{24D0E5D8-2109-D640-9CF8-F3A1A3D4D7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0347" y="2599225"/>
              <a:ext cx="3915612" cy="3408886"/>
            </a:xfrm>
            <a:prstGeom prst="rect">
              <a:avLst/>
            </a:prstGeom>
          </p:spPr>
        </p:pic>
      </p:grpSp>
    </p:spTree>
    <p:extLst>
      <p:ext uri="{BB962C8B-B14F-4D97-AF65-F5344CB8AC3E}">
        <p14:creationId xmlns:p14="http://schemas.microsoft.com/office/powerpoint/2010/main" val="1687175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6891-EC2E-6E4A-9BBD-C36860F890FF}"/>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Machine Learning Applications</a:t>
            </a:r>
          </a:p>
        </p:txBody>
      </p:sp>
      <p:grpSp>
        <p:nvGrpSpPr>
          <p:cNvPr id="39" name="Group 38">
            <a:extLst>
              <a:ext uri="{FF2B5EF4-FFF2-40B4-BE49-F238E27FC236}">
                <a16:creationId xmlns:a16="http://schemas.microsoft.com/office/drawing/2014/main" id="{F6A7AFB7-68ED-3545-85C9-79FDFE408E95}"/>
              </a:ext>
            </a:extLst>
          </p:cNvPr>
          <p:cNvGrpSpPr/>
          <p:nvPr/>
        </p:nvGrpSpPr>
        <p:grpSpPr>
          <a:xfrm>
            <a:off x="838140" y="1218574"/>
            <a:ext cx="10950186" cy="4834397"/>
            <a:chOff x="838140" y="1218574"/>
            <a:chExt cx="10950186" cy="4834397"/>
          </a:xfrm>
        </p:grpSpPr>
        <p:grpSp>
          <p:nvGrpSpPr>
            <p:cNvPr id="76" name="Group 75">
              <a:extLst>
                <a:ext uri="{FF2B5EF4-FFF2-40B4-BE49-F238E27FC236}">
                  <a16:creationId xmlns:a16="http://schemas.microsoft.com/office/drawing/2014/main" id="{CEAE7330-6E02-F34E-A215-08E124753B85}"/>
                </a:ext>
              </a:extLst>
            </p:cNvPr>
            <p:cNvGrpSpPr/>
            <p:nvPr/>
          </p:nvGrpSpPr>
          <p:grpSpPr>
            <a:xfrm>
              <a:off x="7114473" y="1696022"/>
              <a:ext cx="410543" cy="4341714"/>
              <a:chOff x="4743448" y="1752601"/>
              <a:chExt cx="247651" cy="4562473"/>
            </a:xfrm>
            <a:solidFill>
              <a:srgbClr val="800000"/>
            </a:solidFill>
          </p:grpSpPr>
          <p:sp>
            <p:nvSpPr>
              <p:cNvPr id="109" name="Rectangle 108">
                <a:extLst>
                  <a:ext uri="{FF2B5EF4-FFF2-40B4-BE49-F238E27FC236}">
                    <a16:creationId xmlns:a16="http://schemas.microsoft.com/office/drawing/2014/main" id="{2F774F68-3BE1-4B42-98F0-C9D559E4BE93}"/>
                  </a:ext>
                </a:extLst>
              </p:cNvPr>
              <p:cNvSpPr/>
              <p:nvPr/>
            </p:nvSpPr>
            <p:spPr bwMode="auto">
              <a:xfrm rot="10800000">
                <a:off x="4743449" y="2534846"/>
                <a:ext cx="246888" cy="672451"/>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0" name="Right Triangle 109">
                <a:extLst>
                  <a:ext uri="{FF2B5EF4-FFF2-40B4-BE49-F238E27FC236}">
                    <a16:creationId xmlns:a16="http://schemas.microsoft.com/office/drawing/2014/main" id="{D6585C18-951F-C34E-A9E9-646E4EB0234F}"/>
                  </a:ext>
                </a:extLst>
              </p:cNvPr>
              <p:cNvSpPr/>
              <p:nvPr/>
            </p:nvSpPr>
            <p:spPr bwMode="auto">
              <a:xfrm rot="10800000">
                <a:off x="4743449" y="3207296"/>
                <a:ext cx="247650" cy="3107778"/>
              </a:xfrm>
              <a:prstGeom prst="rtTriangl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1" name="Right Triangle 110">
                <a:extLst>
                  <a:ext uri="{FF2B5EF4-FFF2-40B4-BE49-F238E27FC236}">
                    <a16:creationId xmlns:a16="http://schemas.microsoft.com/office/drawing/2014/main" id="{D326E855-EB27-5241-B63B-37403183B48F}"/>
                  </a:ext>
                </a:extLst>
              </p:cNvPr>
              <p:cNvSpPr/>
              <p:nvPr/>
            </p:nvSpPr>
            <p:spPr bwMode="auto">
              <a:xfrm flipH="1">
                <a:off x="4743448" y="1752601"/>
                <a:ext cx="247650" cy="782245"/>
              </a:xfrm>
              <a:prstGeom prst="rtTriangl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77" name="Text Placeholder 16">
              <a:extLst>
                <a:ext uri="{FF2B5EF4-FFF2-40B4-BE49-F238E27FC236}">
                  <a16:creationId xmlns:a16="http://schemas.microsoft.com/office/drawing/2014/main" id="{E8C2EC4F-29C6-EF4A-80D6-EC717B4ECFA3}"/>
                </a:ext>
              </a:extLst>
            </p:cNvPr>
            <p:cNvSpPr txBox="1">
              <a:spLocks/>
            </p:cNvSpPr>
            <p:nvPr/>
          </p:nvSpPr>
          <p:spPr>
            <a:xfrm>
              <a:off x="838140" y="1218574"/>
              <a:ext cx="2285405"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Problem type</a:t>
              </a:r>
            </a:p>
          </p:txBody>
        </p:sp>
        <p:cxnSp>
          <p:nvCxnSpPr>
            <p:cNvPr id="78" name="Straight Connector 77">
              <a:extLst>
                <a:ext uri="{FF2B5EF4-FFF2-40B4-BE49-F238E27FC236}">
                  <a16:creationId xmlns:a16="http://schemas.microsoft.com/office/drawing/2014/main" id="{4B16532E-645B-1A46-8CDD-5A62326FA01A}"/>
                </a:ext>
              </a:extLst>
            </p:cNvPr>
            <p:cNvCxnSpPr/>
            <p:nvPr/>
          </p:nvCxnSpPr>
          <p:spPr bwMode="auto">
            <a:xfrm>
              <a:off x="852425" y="1612106"/>
              <a:ext cx="2285405"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79" name="Text Placeholder 16">
              <a:extLst>
                <a:ext uri="{FF2B5EF4-FFF2-40B4-BE49-F238E27FC236}">
                  <a16:creationId xmlns:a16="http://schemas.microsoft.com/office/drawing/2014/main" id="{3120D9D7-D46C-8C4F-A1A6-2A0CACBEFB4A}"/>
                </a:ext>
              </a:extLst>
            </p:cNvPr>
            <p:cNvSpPr txBox="1">
              <a:spLocks/>
            </p:cNvSpPr>
            <p:nvPr/>
          </p:nvSpPr>
          <p:spPr>
            <a:xfrm>
              <a:off x="3303618" y="1218574"/>
              <a:ext cx="384722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Description  </a:t>
              </a:r>
            </a:p>
          </p:txBody>
        </p:sp>
        <p:cxnSp>
          <p:nvCxnSpPr>
            <p:cNvPr id="80" name="Straight Connector 79">
              <a:extLst>
                <a:ext uri="{FF2B5EF4-FFF2-40B4-BE49-F238E27FC236}">
                  <a16:creationId xmlns:a16="http://schemas.microsoft.com/office/drawing/2014/main" id="{410AFC30-6098-EC4D-9D98-67426AA2AA1C}"/>
                </a:ext>
              </a:extLst>
            </p:cNvPr>
            <p:cNvCxnSpPr/>
            <p:nvPr/>
          </p:nvCxnSpPr>
          <p:spPr bwMode="auto">
            <a:xfrm>
              <a:off x="3268929" y="1612106"/>
              <a:ext cx="384722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81" name="Rectangle 80">
              <a:extLst>
                <a:ext uri="{FF2B5EF4-FFF2-40B4-BE49-F238E27FC236}">
                  <a16:creationId xmlns:a16="http://schemas.microsoft.com/office/drawing/2014/main" id="{C17D1335-B257-BB43-8D6E-8E59DD249298}"/>
                </a:ext>
              </a:extLst>
            </p:cNvPr>
            <p:cNvSpPr/>
            <p:nvPr/>
          </p:nvSpPr>
          <p:spPr bwMode="auto">
            <a:xfrm>
              <a:off x="838140" y="171630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Ranking</a:t>
              </a:r>
            </a:p>
          </p:txBody>
        </p:sp>
        <p:sp>
          <p:nvSpPr>
            <p:cNvPr id="82" name="Rectangle 81">
              <a:extLst>
                <a:ext uri="{FF2B5EF4-FFF2-40B4-BE49-F238E27FC236}">
                  <a16:creationId xmlns:a16="http://schemas.microsoft.com/office/drawing/2014/main" id="{57B1F948-ED54-F04F-BD11-5153D37A1B06}"/>
                </a:ext>
              </a:extLst>
            </p:cNvPr>
            <p:cNvSpPr/>
            <p:nvPr/>
          </p:nvSpPr>
          <p:spPr bwMode="auto">
            <a:xfrm>
              <a:off x="838140" y="2456731"/>
              <a:ext cx="2285405" cy="639913"/>
            </a:xfrm>
            <a:prstGeom prst="rect">
              <a:avLst/>
            </a:prstGeom>
            <a:solidFill>
              <a:schemeClr val="accent3"/>
            </a:solidFill>
            <a:ln w="19050"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Recommendation</a:t>
              </a:r>
            </a:p>
          </p:txBody>
        </p:sp>
        <p:sp>
          <p:nvSpPr>
            <p:cNvPr id="83" name="Rectangle 82">
              <a:extLst>
                <a:ext uri="{FF2B5EF4-FFF2-40B4-BE49-F238E27FC236}">
                  <a16:creationId xmlns:a16="http://schemas.microsoft.com/office/drawing/2014/main" id="{ACBD1014-B5BB-F74A-98DE-6048920E278F}"/>
                </a:ext>
              </a:extLst>
            </p:cNvPr>
            <p:cNvSpPr/>
            <p:nvPr/>
          </p:nvSpPr>
          <p:spPr bwMode="auto">
            <a:xfrm>
              <a:off x="838140" y="319716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Classification</a:t>
              </a:r>
            </a:p>
          </p:txBody>
        </p:sp>
        <p:sp>
          <p:nvSpPr>
            <p:cNvPr id="84" name="Rectangle 83">
              <a:extLst>
                <a:ext uri="{FF2B5EF4-FFF2-40B4-BE49-F238E27FC236}">
                  <a16:creationId xmlns:a16="http://schemas.microsoft.com/office/drawing/2014/main" id="{39336395-5376-2F45-A7AB-D68C7D6D59CE}"/>
                </a:ext>
              </a:extLst>
            </p:cNvPr>
            <p:cNvSpPr/>
            <p:nvPr/>
          </p:nvSpPr>
          <p:spPr bwMode="auto">
            <a:xfrm>
              <a:off x="838140" y="393759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Regression</a:t>
              </a:r>
            </a:p>
          </p:txBody>
        </p:sp>
        <p:sp>
          <p:nvSpPr>
            <p:cNvPr id="85" name="Content Placeholder 22">
              <a:extLst>
                <a:ext uri="{FF2B5EF4-FFF2-40B4-BE49-F238E27FC236}">
                  <a16:creationId xmlns:a16="http://schemas.microsoft.com/office/drawing/2014/main" id="{D82C45C8-3DA8-D540-A476-D74C97B60909}"/>
                </a:ext>
              </a:extLst>
            </p:cNvPr>
            <p:cNvSpPr txBox="1">
              <a:spLocks/>
            </p:cNvSpPr>
            <p:nvPr/>
          </p:nvSpPr>
          <p:spPr>
            <a:xfrm>
              <a:off x="3268929" y="1716301"/>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Helping users find the most relevant thing</a:t>
              </a:r>
            </a:p>
          </p:txBody>
        </p:sp>
        <p:sp>
          <p:nvSpPr>
            <p:cNvPr id="86" name="Content Placeholder 22">
              <a:extLst>
                <a:ext uri="{FF2B5EF4-FFF2-40B4-BE49-F238E27FC236}">
                  <a16:creationId xmlns:a16="http://schemas.microsoft.com/office/drawing/2014/main" id="{76698123-B719-5A45-BD27-385FA55F3069}"/>
                </a:ext>
              </a:extLst>
            </p:cNvPr>
            <p:cNvSpPr txBox="1">
              <a:spLocks/>
            </p:cNvSpPr>
            <p:nvPr/>
          </p:nvSpPr>
          <p:spPr>
            <a:xfrm>
              <a:off x="3268929" y="2455653"/>
              <a:ext cx="3847223" cy="639913"/>
            </a:xfrm>
            <a:prstGeom prst="rect">
              <a:avLst/>
            </a:prstGeom>
            <a:noFill/>
            <a:ln w="19050">
              <a:solidFill>
                <a:schemeClr val="accent3"/>
              </a:solidFill>
            </a:ln>
          </p:spPr>
          <p:txBody>
            <a:bodyPr lIns="91416" rIns="91416" anchor="ctr"/>
            <a:lstStyle>
              <a:defPPr>
                <a:defRPr lang="en-US"/>
              </a:defPPr>
              <a:lvl1pPr defTabSz="914400">
                <a:defRPr sz="1400">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dirty="0">
                  <a:latin typeface="Amazon Ember Light" panose="020B0403020204020204" pitchFamily="34" charset="0"/>
                  <a:ea typeface="Amazon Ember Light" panose="020B0403020204020204" pitchFamily="34" charset="0"/>
                  <a:cs typeface="Amazon Ember Light" panose="020B0403020204020204" pitchFamily="34" charset="0"/>
                </a:rPr>
                <a:t>Giving users the thing they may be most interested in</a:t>
              </a:r>
            </a:p>
          </p:txBody>
        </p:sp>
        <p:sp>
          <p:nvSpPr>
            <p:cNvPr id="87" name="Content Placeholder 22">
              <a:extLst>
                <a:ext uri="{FF2B5EF4-FFF2-40B4-BE49-F238E27FC236}">
                  <a16:creationId xmlns:a16="http://schemas.microsoft.com/office/drawing/2014/main" id="{F199CB89-707A-D147-BF56-22B9E2D1C333}"/>
                </a:ext>
              </a:extLst>
            </p:cNvPr>
            <p:cNvSpPr txBox="1">
              <a:spLocks/>
            </p:cNvSpPr>
            <p:nvPr/>
          </p:nvSpPr>
          <p:spPr>
            <a:xfrm>
              <a:off x="3268929" y="3195004"/>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Figuring out what kind of thing something is</a:t>
              </a:r>
            </a:p>
          </p:txBody>
        </p:sp>
        <p:sp>
          <p:nvSpPr>
            <p:cNvPr id="88" name="Content Placeholder 22">
              <a:extLst>
                <a:ext uri="{FF2B5EF4-FFF2-40B4-BE49-F238E27FC236}">
                  <a16:creationId xmlns:a16="http://schemas.microsoft.com/office/drawing/2014/main" id="{3DBA5028-CB46-0F47-8552-BED1F6130064}"/>
                </a:ext>
              </a:extLst>
            </p:cNvPr>
            <p:cNvSpPr txBox="1">
              <a:spLocks/>
            </p:cNvSpPr>
            <p:nvPr/>
          </p:nvSpPr>
          <p:spPr>
            <a:xfrm>
              <a:off x="3268929" y="5413057"/>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Finding uncommon things</a:t>
              </a:r>
            </a:p>
          </p:txBody>
        </p:sp>
        <p:sp>
          <p:nvSpPr>
            <p:cNvPr id="89" name="Rectangle 88">
              <a:extLst>
                <a:ext uri="{FF2B5EF4-FFF2-40B4-BE49-F238E27FC236}">
                  <a16:creationId xmlns:a16="http://schemas.microsoft.com/office/drawing/2014/main" id="{B1C95A1E-A6D4-924B-A057-C484CFD23079}"/>
                </a:ext>
              </a:extLst>
            </p:cNvPr>
            <p:cNvSpPr/>
            <p:nvPr/>
          </p:nvSpPr>
          <p:spPr bwMode="auto">
            <a:xfrm>
              <a:off x="838140" y="467802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Clustering</a:t>
              </a:r>
            </a:p>
          </p:txBody>
        </p:sp>
        <p:sp>
          <p:nvSpPr>
            <p:cNvPr id="90" name="Content Placeholder 22">
              <a:extLst>
                <a:ext uri="{FF2B5EF4-FFF2-40B4-BE49-F238E27FC236}">
                  <a16:creationId xmlns:a16="http://schemas.microsoft.com/office/drawing/2014/main" id="{32B3DF3C-6CD0-A043-9069-4A9B8971B748}"/>
                </a:ext>
              </a:extLst>
            </p:cNvPr>
            <p:cNvSpPr txBox="1">
              <a:spLocks/>
            </p:cNvSpPr>
            <p:nvPr/>
          </p:nvSpPr>
          <p:spPr>
            <a:xfrm>
              <a:off x="3268929" y="3934356"/>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Predicting a numerical value of a thing</a:t>
              </a:r>
            </a:p>
          </p:txBody>
        </p:sp>
        <p:grpSp>
          <p:nvGrpSpPr>
            <p:cNvPr id="91" name="Group 90">
              <a:extLst>
                <a:ext uri="{FF2B5EF4-FFF2-40B4-BE49-F238E27FC236}">
                  <a16:creationId xmlns:a16="http://schemas.microsoft.com/office/drawing/2014/main" id="{BFC2D221-2DBA-C74A-AF81-A5B26E9C6D9E}"/>
                </a:ext>
              </a:extLst>
            </p:cNvPr>
            <p:cNvGrpSpPr>
              <a:grpSpLocks noChangeAspect="1"/>
            </p:cNvGrpSpPr>
            <p:nvPr/>
          </p:nvGrpSpPr>
          <p:grpSpPr>
            <a:xfrm>
              <a:off x="1061689" y="5629902"/>
              <a:ext cx="371878" cy="365665"/>
              <a:chOff x="8146160" y="1934179"/>
              <a:chExt cx="851125" cy="836906"/>
            </a:xfrm>
          </p:grpSpPr>
          <p:sp>
            <p:nvSpPr>
              <p:cNvPr id="99" name="Trapezoid 98">
                <a:extLst>
                  <a:ext uri="{FF2B5EF4-FFF2-40B4-BE49-F238E27FC236}">
                    <a16:creationId xmlns:a16="http://schemas.microsoft.com/office/drawing/2014/main" id="{DF6525E6-7A0D-6144-86EF-9CB7F4358476}"/>
                  </a:ext>
                </a:extLst>
              </p:cNvPr>
              <p:cNvSpPr/>
              <p:nvPr/>
            </p:nvSpPr>
            <p:spPr bwMode="auto">
              <a:xfrm>
                <a:off x="8726829" y="1934179"/>
                <a:ext cx="270456" cy="836906"/>
              </a:xfrm>
              <a:prstGeom prst="trapezoid">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0" name="Right Triangle 99">
                <a:extLst>
                  <a:ext uri="{FF2B5EF4-FFF2-40B4-BE49-F238E27FC236}">
                    <a16:creationId xmlns:a16="http://schemas.microsoft.com/office/drawing/2014/main" id="{23C9E109-D0A9-5345-808C-73DCEA74F1A1}"/>
                  </a:ext>
                </a:extLst>
              </p:cNvPr>
              <p:cNvSpPr/>
              <p:nvPr/>
            </p:nvSpPr>
            <p:spPr bwMode="auto">
              <a:xfrm flipH="1">
                <a:off x="8146160"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1" name="Right Triangle 100">
                <a:extLst>
                  <a:ext uri="{FF2B5EF4-FFF2-40B4-BE49-F238E27FC236}">
                    <a16:creationId xmlns:a16="http://schemas.microsoft.com/office/drawing/2014/main" id="{11A40240-335D-7D41-BF41-75507F7EA313}"/>
                  </a:ext>
                </a:extLst>
              </p:cNvPr>
              <p:cNvSpPr/>
              <p:nvPr/>
            </p:nvSpPr>
            <p:spPr bwMode="auto">
              <a:xfrm flipH="1">
                <a:off x="8407328"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2" name="Rectangle 101">
                <a:extLst>
                  <a:ext uri="{FF2B5EF4-FFF2-40B4-BE49-F238E27FC236}">
                    <a16:creationId xmlns:a16="http://schemas.microsoft.com/office/drawing/2014/main" id="{8F698AF3-57FF-4F4D-A07B-24501AFDAB5E}"/>
                  </a:ext>
                </a:extLst>
              </p:cNvPr>
              <p:cNvSpPr/>
              <p:nvPr/>
            </p:nvSpPr>
            <p:spPr bwMode="auto">
              <a:xfrm>
                <a:off x="8146160" y="23491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3" name="Rectangle 102">
                <a:extLst>
                  <a:ext uri="{FF2B5EF4-FFF2-40B4-BE49-F238E27FC236}">
                    <a16:creationId xmlns:a16="http://schemas.microsoft.com/office/drawing/2014/main" id="{1235BBFE-D7C0-224B-B7EA-DF059160AF37}"/>
                  </a:ext>
                </a:extLst>
              </p:cNvPr>
              <p:cNvSpPr/>
              <p:nvPr/>
            </p:nvSpPr>
            <p:spPr bwMode="auto">
              <a:xfrm>
                <a:off x="8146160" y="25015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4" name="Rectangle 103">
                <a:extLst>
                  <a:ext uri="{FF2B5EF4-FFF2-40B4-BE49-F238E27FC236}">
                    <a16:creationId xmlns:a16="http://schemas.microsoft.com/office/drawing/2014/main" id="{8017CAA9-5DCA-7742-AE28-66CDF85CEB7A}"/>
                  </a:ext>
                </a:extLst>
              </p:cNvPr>
              <p:cNvSpPr/>
              <p:nvPr/>
            </p:nvSpPr>
            <p:spPr bwMode="auto">
              <a:xfrm>
                <a:off x="8146160" y="2647896"/>
                <a:ext cx="594360" cy="12318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5" name="Rectangle 104">
                <a:extLst>
                  <a:ext uri="{FF2B5EF4-FFF2-40B4-BE49-F238E27FC236}">
                    <a16:creationId xmlns:a16="http://schemas.microsoft.com/office/drawing/2014/main" id="{3A6E3101-4ADF-D447-8DE3-0C04B551BBE7}"/>
                  </a:ext>
                </a:extLst>
              </p:cNvPr>
              <p:cNvSpPr/>
              <p:nvPr/>
            </p:nvSpPr>
            <p:spPr bwMode="auto">
              <a:xfrm>
                <a:off x="814616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6" name="Rectangle 105">
                <a:extLst>
                  <a:ext uri="{FF2B5EF4-FFF2-40B4-BE49-F238E27FC236}">
                    <a16:creationId xmlns:a16="http://schemas.microsoft.com/office/drawing/2014/main" id="{0D35ABDC-6A75-DD42-92CF-3132C8CF54E5}"/>
                  </a:ext>
                </a:extLst>
              </p:cNvPr>
              <p:cNvSpPr/>
              <p:nvPr/>
            </p:nvSpPr>
            <p:spPr bwMode="auto">
              <a:xfrm>
                <a:off x="8313800" y="2387279"/>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7" name="Rectangle 106">
                <a:extLst>
                  <a:ext uri="{FF2B5EF4-FFF2-40B4-BE49-F238E27FC236}">
                    <a16:creationId xmlns:a16="http://schemas.microsoft.com/office/drawing/2014/main" id="{6E5569A2-2553-C942-AF3E-EACB38AFC598}"/>
                  </a:ext>
                </a:extLst>
              </p:cNvPr>
              <p:cNvSpPr/>
              <p:nvPr/>
            </p:nvSpPr>
            <p:spPr bwMode="auto">
              <a:xfrm>
                <a:off x="848144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8" name="Rectangle 107">
                <a:extLst>
                  <a:ext uri="{FF2B5EF4-FFF2-40B4-BE49-F238E27FC236}">
                    <a16:creationId xmlns:a16="http://schemas.microsoft.com/office/drawing/2014/main" id="{8489D688-445C-654C-A5E6-229784BAC257}"/>
                  </a:ext>
                </a:extLst>
              </p:cNvPr>
              <p:cNvSpPr/>
              <p:nvPr/>
            </p:nvSpPr>
            <p:spPr bwMode="auto">
              <a:xfrm>
                <a:off x="8649079" y="2352632"/>
                <a:ext cx="121433"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92" name="Text Placeholder 16">
              <a:extLst>
                <a:ext uri="{FF2B5EF4-FFF2-40B4-BE49-F238E27FC236}">
                  <a16:creationId xmlns:a16="http://schemas.microsoft.com/office/drawing/2014/main" id="{7286CF7B-07CC-6843-9264-8028FD2ADC16}"/>
                </a:ext>
              </a:extLst>
            </p:cNvPr>
            <p:cNvSpPr txBox="1">
              <a:spLocks/>
            </p:cNvSpPr>
            <p:nvPr/>
          </p:nvSpPr>
          <p:spPr>
            <a:xfrm>
              <a:off x="7511872" y="1218574"/>
              <a:ext cx="427645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Example</a:t>
              </a:r>
            </a:p>
          </p:txBody>
        </p:sp>
        <p:cxnSp>
          <p:nvCxnSpPr>
            <p:cNvPr id="93" name="Straight Connector 92">
              <a:extLst>
                <a:ext uri="{FF2B5EF4-FFF2-40B4-BE49-F238E27FC236}">
                  <a16:creationId xmlns:a16="http://schemas.microsoft.com/office/drawing/2014/main" id="{9A8668B5-E217-7745-B73E-95B5CB095A0B}"/>
                </a:ext>
              </a:extLst>
            </p:cNvPr>
            <p:cNvCxnSpPr/>
            <p:nvPr/>
          </p:nvCxnSpPr>
          <p:spPr bwMode="auto">
            <a:xfrm>
              <a:off x="7511873" y="1612106"/>
              <a:ext cx="427645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94" name="Rectangle 93">
              <a:extLst>
                <a:ext uri="{FF2B5EF4-FFF2-40B4-BE49-F238E27FC236}">
                  <a16:creationId xmlns:a16="http://schemas.microsoft.com/office/drawing/2014/main" id="{BB922C51-EB4D-2B4E-9766-63DC2B253598}"/>
                </a:ext>
              </a:extLst>
            </p:cNvPr>
            <p:cNvSpPr/>
            <p:nvPr/>
          </p:nvSpPr>
          <p:spPr bwMode="auto">
            <a:xfrm>
              <a:off x="838140" y="5413057"/>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Anomaly Detection</a:t>
              </a:r>
            </a:p>
          </p:txBody>
        </p:sp>
        <p:sp>
          <p:nvSpPr>
            <p:cNvPr id="95" name="Content Placeholder 22">
              <a:extLst>
                <a:ext uri="{FF2B5EF4-FFF2-40B4-BE49-F238E27FC236}">
                  <a16:creationId xmlns:a16="http://schemas.microsoft.com/office/drawing/2014/main" id="{332ACBAF-D7B6-A04C-BFE3-B532482255ED}"/>
                </a:ext>
              </a:extLst>
            </p:cNvPr>
            <p:cNvSpPr txBox="1">
              <a:spLocks/>
            </p:cNvSpPr>
            <p:nvPr/>
          </p:nvSpPr>
          <p:spPr>
            <a:xfrm>
              <a:off x="3267252" y="4673707"/>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Putting similar things together</a:t>
              </a:r>
            </a:p>
          </p:txBody>
        </p:sp>
        <p:sp>
          <p:nvSpPr>
            <p:cNvPr id="96" name="Content Placeholder 4">
              <a:extLst>
                <a:ext uri="{FF2B5EF4-FFF2-40B4-BE49-F238E27FC236}">
                  <a16:creationId xmlns:a16="http://schemas.microsoft.com/office/drawing/2014/main" id="{D3426CCD-777C-2948-B6AF-2E767FE3E425}"/>
                </a:ext>
              </a:extLst>
            </p:cNvPr>
            <p:cNvSpPr txBox="1">
              <a:spLocks/>
            </p:cNvSpPr>
            <p:nvPr/>
          </p:nvSpPr>
          <p:spPr bwMode="gray">
            <a:xfrm>
              <a:off x="7511870" y="1716301"/>
              <a:ext cx="4276454" cy="4336670"/>
            </a:xfrm>
            <a:prstGeom prst="rect">
              <a:avLst/>
            </a:prstGeom>
            <a:solidFill>
              <a:schemeClr val="bg1"/>
            </a:solidFill>
            <a:ln w="19050">
              <a:solidFill>
                <a:schemeClr val="accent3"/>
              </a:solidFill>
            </a:ln>
          </p:spPr>
          <p:txBody>
            <a:bodyPr lIns="182832" tIns="91416" rIns="182832" bIns="457081"/>
            <a:lstStyle>
              <a:lvl1pPr marL="249500" indent="-249500" algn="l" defTabSz="997999" rtl="0" eaLnBrk="1" latinLnBrk="0" hangingPunct="1">
                <a:lnSpc>
                  <a:spcPct val="90000"/>
                </a:lnSpc>
                <a:spcBef>
                  <a:spcPts val="1092"/>
                </a:spcBef>
                <a:buFont typeface="Arial" panose="020B0604020202020204" pitchFamily="34" charset="0"/>
                <a:buChar char="•"/>
                <a:defRPr sz="3000" kern="1200">
                  <a:solidFill>
                    <a:schemeClr val="tx1"/>
                  </a:solidFill>
                  <a:latin typeface="+mn-lt"/>
                  <a:ea typeface="+mn-ea"/>
                  <a:cs typeface="+mn-cs"/>
                </a:defRPr>
              </a:lvl1pPr>
              <a:lvl2pPr marL="748500" indent="-249500" algn="l" defTabSz="997999" rtl="0" eaLnBrk="1" latinLnBrk="0" hangingPunct="1">
                <a:lnSpc>
                  <a:spcPct val="90000"/>
                </a:lnSpc>
                <a:spcBef>
                  <a:spcPts val="545"/>
                </a:spcBef>
                <a:buFont typeface="Arial" panose="020B0604020202020204" pitchFamily="34" charset="0"/>
                <a:buChar char="•"/>
                <a:defRPr sz="2600" kern="1200">
                  <a:solidFill>
                    <a:schemeClr val="tx1"/>
                  </a:solidFill>
                  <a:latin typeface="+mn-lt"/>
                  <a:ea typeface="+mn-ea"/>
                  <a:cs typeface="+mn-cs"/>
                </a:defRPr>
              </a:lvl2pPr>
              <a:lvl3pPr marL="1247500" indent="-249500" algn="l" defTabSz="997999" rtl="0" eaLnBrk="1" latinLnBrk="0" hangingPunct="1">
                <a:lnSpc>
                  <a:spcPct val="90000"/>
                </a:lnSpc>
                <a:spcBef>
                  <a:spcPts val="545"/>
                </a:spcBef>
                <a:buFont typeface="Arial" panose="020B0604020202020204" pitchFamily="34" charset="0"/>
                <a:buChar char="•"/>
                <a:defRPr sz="2200" kern="1200">
                  <a:solidFill>
                    <a:schemeClr val="tx1"/>
                  </a:solidFill>
                  <a:latin typeface="+mn-lt"/>
                  <a:ea typeface="+mn-ea"/>
                  <a:cs typeface="+mn-cs"/>
                </a:defRPr>
              </a:lvl3pPr>
              <a:lvl4pPr marL="1746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4pPr>
              <a:lvl5pPr marL="2245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Recommendations across the website</a:t>
              </a:r>
            </a:p>
            <a:p>
              <a:pPr marL="0" indent="0">
                <a:buNone/>
              </a:pP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indent="0">
                <a:buNone/>
              </a:pP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indent="0">
                <a:buNone/>
              </a:pP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indent="0">
                <a:buNone/>
              </a:pP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indent="0">
                <a:buNone/>
              </a:pP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indent="0">
                <a:buNone/>
              </a:pP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indent="0">
                <a:buNone/>
              </a:pP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Amazon’s Choice</a:t>
              </a:r>
            </a:p>
          </p:txBody>
        </p:sp>
        <p:pic>
          <p:nvPicPr>
            <p:cNvPr id="97" name="Picture 96">
              <a:extLst>
                <a:ext uri="{FF2B5EF4-FFF2-40B4-BE49-F238E27FC236}">
                  <a16:creationId xmlns:a16="http://schemas.microsoft.com/office/drawing/2014/main" id="{C8FF1C10-ED3A-5D4C-A2B4-D6E27E6485EC}"/>
                </a:ext>
              </a:extLst>
            </p:cNvPr>
            <p:cNvPicPr>
              <a:picLocks noChangeAspect="1"/>
            </p:cNvPicPr>
            <p:nvPr/>
          </p:nvPicPr>
          <p:blipFill>
            <a:blip r:embed="rId3"/>
            <a:stretch>
              <a:fillRect/>
            </a:stretch>
          </p:blipFill>
          <p:spPr>
            <a:xfrm>
              <a:off x="7692484" y="2096095"/>
              <a:ext cx="3896666" cy="1781928"/>
            </a:xfrm>
            <a:prstGeom prst="rect">
              <a:avLst/>
            </a:prstGeom>
          </p:spPr>
        </p:pic>
        <p:pic>
          <p:nvPicPr>
            <p:cNvPr id="98" name="Picture 97">
              <a:extLst>
                <a:ext uri="{FF2B5EF4-FFF2-40B4-BE49-F238E27FC236}">
                  <a16:creationId xmlns:a16="http://schemas.microsoft.com/office/drawing/2014/main" id="{82AB7068-2CE5-FC43-A57C-A1A5D53767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64130" y="4406622"/>
              <a:ext cx="3966447" cy="1471197"/>
            </a:xfrm>
            <a:prstGeom prst="rect">
              <a:avLst/>
            </a:prstGeom>
          </p:spPr>
        </p:pic>
      </p:grpSp>
    </p:spTree>
    <p:extLst>
      <p:ext uri="{BB962C8B-B14F-4D97-AF65-F5344CB8AC3E}">
        <p14:creationId xmlns:p14="http://schemas.microsoft.com/office/powerpoint/2010/main" val="467720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6891-EC2E-6E4A-9BBD-C36860F890FF}"/>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Machine Learning Applications</a:t>
            </a:r>
          </a:p>
        </p:txBody>
      </p:sp>
      <p:grpSp>
        <p:nvGrpSpPr>
          <p:cNvPr id="40" name="Group 39">
            <a:extLst>
              <a:ext uri="{FF2B5EF4-FFF2-40B4-BE49-F238E27FC236}">
                <a16:creationId xmlns:a16="http://schemas.microsoft.com/office/drawing/2014/main" id="{97EBC8C4-390E-0C47-9C19-0C47F5EEBE09}"/>
              </a:ext>
            </a:extLst>
          </p:cNvPr>
          <p:cNvGrpSpPr/>
          <p:nvPr/>
        </p:nvGrpSpPr>
        <p:grpSpPr>
          <a:xfrm>
            <a:off x="838140" y="1218574"/>
            <a:ext cx="10950186" cy="4834397"/>
            <a:chOff x="838140" y="1218574"/>
            <a:chExt cx="10950186" cy="4834397"/>
          </a:xfrm>
        </p:grpSpPr>
        <p:grpSp>
          <p:nvGrpSpPr>
            <p:cNvPr id="41" name="Group 40">
              <a:extLst>
                <a:ext uri="{FF2B5EF4-FFF2-40B4-BE49-F238E27FC236}">
                  <a16:creationId xmlns:a16="http://schemas.microsoft.com/office/drawing/2014/main" id="{5BBCB749-4DF9-BA4C-B5D2-43BC8A065963}"/>
                </a:ext>
              </a:extLst>
            </p:cNvPr>
            <p:cNvGrpSpPr/>
            <p:nvPr/>
          </p:nvGrpSpPr>
          <p:grpSpPr>
            <a:xfrm>
              <a:off x="7114473" y="1711255"/>
              <a:ext cx="410543" cy="4341715"/>
              <a:chOff x="4743448" y="1752600"/>
              <a:chExt cx="247651" cy="4562474"/>
            </a:xfrm>
            <a:solidFill>
              <a:srgbClr val="800000"/>
            </a:solidFill>
          </p:grpSpPr>
          <p:sp>
            <p:nvSpPr>
              <p:cNvPr id="116" name="Rectangle 115">
                <a:extLst>
                  <a:ext uri="{FF2B5EF4-FFF2-40B4-BE49-F238E27FC236}">
                    <a16:creationId xmlns:a16="http://schemas.microsoft.com/office/drawing/2014/main" id="{B778F4CB-7E55-0E46-BE09-0B33ABE0F908}"/>
                  </a:ext>
                </a:extLst>
              </p:cNvPr>
              <p:cNvSpPr/>
              <p:nvPr/>
            </p:nvSpPr>
            <p:spPr bwMode="auto">
              <a:xfrm rot="10800000">
                <a:off x="4743449" y="3319360"/>
                <a:ext cx="246888" cy="664877"/>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7" name="Right Triangle 116">
                <a:extLst>
                  <a:ext uri="{FF2B5EF4-FFF2-40B4-BE49-F238E27FC236}">
                    <a16:creationId xmlns:a16="http://schemas.microsoft.com/office/drawing/2014/main" id="{798BB6CB-405E-724C-A99A-CEAAA33DED4D}"/>
                  </a:ext>
                </a:extLst>
              </p:cNvPr>
              <p:cNvSpPr/>
              <p:nvPr/>
            </p:nvSpPr>
            <p:spPr bwMode="auto">
              <a:xfrm rot="10800000">
                <a:off x="4743449" y="3984241"/>
                <a:ext cx="247650" cy="2330833"/>
              </a:xfrm>
              <a:prstGeom prst="rtTriangl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8" name="Right Triangle 117">
                <a:extLst>
                  <a:ext uri="{FF2B5EF4-FFF2-40B4-BE49-F238E27FC236}">
                    <a16:creationId xmlns:a16="http://schemas.microsoft.com/office/drawing/2014/main" id="{5A457CE5-4E4B-AE48-9798-4F8D01B594CA}"/>
                  </a:ext>
                </a:extLst>
              </p:cNvPr>
              <p:cNvSpPr/>
              <p:nvPr/>
            </p:nvSpPr>
            <p:spPr bwMode="auto">
              <a:xfrm flipH="1">
                <a:off x="4743448" y="1752600"/>
                <a:ext cx="247650" cy="1566755"/>
              </a:xfrm>
              <a:prstGeom prst="rtTriangl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42" name="Text Placeholder 16">
              <a:extLst>
                <a:ext uri="{FF2B5EF4-FFF2-40B4-BE49-F238E27FC236}">
                  <a16:creationId xmlns:a16="http://schemas.microsoft.com/office/drawing/2014/main" id="{AD68F4CB-C91B-3441-B15F-500CCD6B58B3}"/>
                </a:ext>
              </a:extLst>
            </p:cNvPr>
            <p:cNvSpPr txBox="1">
              <a:spLocks/>
            </p:cNvSpPr>
            <p:nvPr/>
          </p:nvSpPr>
          <p:spPr>
            <a:xfrm>
              <a:off x="838140" y="1218574"/>
              <a:ext cx="2285405"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Problem type</a:t>
              </a:r>
            </a:p>
          </p:txBody>
        </p:sp>
        <p:cxnSp>
          <p:nvCxnSpPr>
            <p:cNvPr id="43" name="Straight Connector 42">
              <a:extLst>
                <a:ext uri="{FF2B5EF4-FFF2-40B4-BE49-F238E27FC236}">
                  <a16:creationId xmlns:a16="http://schemas.microsoft.com/office/drawing/2014/main" id="{8D22F282-5660-C749-83E8-8B912112DD4E}"/>
                </a:ext>
              </a:extLst>
            </p:cNvPr>
            <p:cNvCxnSpPr/>
            <p:nvPr/>
          </p:nvCxnSpPr>
          <p:spPr bwMode="auto">
            <a:xfrm>
              <a:off x="852425" y="1612106"/>
              <a:ext cx="2285405"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44" name="Text Placeholder 16">
              <a:extLst>
                <a:ext uri="{FF2B5EF4-FFF2-40B4-BE49-F238E27FC236}">
                  <a16:creationId xmlns:a16="http://schemas.microsoft.com/office/drawing/2014/main" id="{656D6979-8234-F946-BF06-74547BAB7138}"/>
                </a:ext>
              </a:extLst>
            </p:cNvPr>
            <p:cNvSpPr txBox="1">
              <a:spLocks/>
            </p:cNvSpPr>
            <p:nvPr/>
          </p:nvSpPr>
          <p:spPr>
            <a:xfrm>
              <a:off x="3303618" y="1218574"/>
              <a:ext cx="384722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Description  </a:t>
              </a:r>
            </a:p>
          </p:txBody>
        </p:sp>
        <p:cxnSp>
          <p:nvCxnSpPr>
            <p:cNvPr id="45" name="Straight Connector 44">
              <a:extLst>
                <a:ext uri="{FF2B5EF4-FFF2-40B4-BE49-F238E27FC236}">
                  <a16:creationId xmlns:a16="http://schemas.microsoft.com/office/drawing/2014/main" id="{7E5401C2-2641-6D47-ABC7-235B54D89B43}"/>
                </a:ext>
              </a:extLst>
            </p:cNvPr>
            <p:cNvCxnSpPr/>
            <p:nvPr/>
          </p:nvCxnSpPr>
          <p:spPr bwMode="auto">
            <a:xfrm>
              <a:off x="3268929" y="1612106"/>
              <a:ext cx="384722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46" name="Rectangle 45">
              <a:extLst>
                <a:ext uri="{FF2B5EF4-FFF2-40B4-BE49-F238E27FC236}">
                  <a16:creationId xmlns:a16="http://schemas.microsoft.com/office/drawing/2014/main" id="{71C45A82-5AE9-F346-A858-27038F423489}"/>
                </a:ext>
              </a:extLst>
            </p:cNvPr>
            <p:cNvSpPr/>
            <p:nvPr/>
          </p:nvSpPr>
          <p:spPr bwMode="auto">
            <a:xfrm>
              <a:off x="838140" y="171630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Ranking</a:t>
              </a:r>
            </a:p>
          </p:txBody>
        </p:sp>
        <p:sp>
          <p:nvSpPr>
            <p:cNvPr id="47" name="Rectangle 46">
              <a:extLst>
                <a:ext uri="{FF2B5EF4-FFF2-40B4-BE49-F238E27FC236}">
                  <a16:creationId xmlns:a16="http://schemas.microsoft.com/office/drawing/2014/main" id="{E7747ACC-90E7-2347-B33D-4E7C3C64244F}"/>
                </a:ext>
              </a:extLst>
            </p:cNvPr>
            <p:cNvSpPr/>
            <p:nvPr/>
          </p:nvSpPr>
          <p:spPr bwMode="auto">
            <a:xfrm>
              <a:off x="838140" y="245673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Recommendation</a:t>
              </a:r>
            </a:p>
          </p:txBody>
        </p:sp>
        <p:sp>
          <p:nvSpPr>
            <p:cNvPr id="48" name="Rectangle 47">
              <a:extLst>
                <a:ext uri="{FF2B5EF4-FFF2-40B4-BE49-F238E27FC236}">
                  <a16:creationId xmlns:a16="http://schemas.microsoft.com/office/drawing/2014/main" id="{0A4F91D3-CAC8-8C41-90DB-A3CE2F074142}"/>
                </a:ext>
              </a:extLst>
            </p:cNvPr>
            <p:cNvSpPr/>
            <p:nvPr/>
          </p:nvSpPr>
          <p:spPr bwMode="auto">
            <a:xfrm>
              <a:off x="838140" y="3197162"/>
              <a:ext cx="2285405" cy="639913"/>
            </a:xfrm>
            <a:prstGeom prst="rect">
              <a:avLst/>
            </a:prstGeom>
            <a:solidFill>
              <a:schemeClr val="accent3"/>
            </a:solidFill>
            <a:ln w="19050"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Classification</a:t>
              </a:r>
            </a:p>
          </p:txBody>
        </p:sp>
        <p:sp>
          <p:nvSpPr>
            <p:cNvPr id="49" name="Rectangle 48">
              <a:extLst>
                <a:ext uri="{FF2B5EF4-FFF2-40B4-BE49-F238E27FC236}">
                  <a16:creationId xmlns:a16="http://schemas.microsoft.com/office/drawing/2014/main" id="{A2E5A73C-BD46-B14B-A714-FC09FF204C7B}"/>
                </a:ext>
              </a:extLst>
            </p:cNvPr>
            <p:cNvSpPr/>
            <p:nvPr/>
          </p:nvSpPr>
          <p:spPr bwMode="auto">
            <a:xfrm>
              <a:off x="838140" y="393759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Regression</a:t>
              </a:r>
            </a:p>
          </p:txBody>
        </p:sp>
        <p:sp>
          <p:nvSpPr>
            <p:cNvPr id="50" name="Content Placeholder 22">
              <a:extLst>
                <a:ext uri="{FF2B5EF4-FFF2-40B4-BE49-F238E27FC236}">
                  <a16:creationId xmlns:a16="http://schemas.microsoft.com/office/drawing/2014/main" id="{E94D0DC6-A27B-3444-98A0-E996E180EE38}"/>
                </a:ext>
              </a:extLst>
            </p:cNvPr>
            <p:cNvSpPr txBox="1">
              <a:spLocks/>
            </p:cNvSpPr>
            <p:nvPr/>
          </p:nvSpPr>
          <p:spPr>
            <a:xfrm>
              <a:off x="3268929" y="1716301"/>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Helping users find the most relevant thing</a:t>
              </a:r>
            </a:p>
          </p:txBody>
        </p:sp>
        <p:sp>
          <p:nvSpPr>
            <p:cNvPr id="51" name="Content Placeholder 22">
              <a:extLst>
                <a:ext uri="{FF2B5EF4-FFF2-40B4-BE49-F238E27FC236}">
                  <a16:creationId xmlns:a16="http://schemas.microsoft.com/office/drawing/2014/main" id="{989C047B-F3D6-BD4B-8769-12A55440B7E2}"/>
                </a:ext>
              </a:extLst>
            </p:cNvPr>
            <p:cNvSpPr txBox="1">
              <a:spLocks/>
            </p:cNvSpPr>
            <p:nvPr/>
          </p:nvSpPr>
          <p:spPr>
            <a:xfrm>
              <a:off x="3268929" y="2455653"/>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Giving users the thing they may be most interested in</a:t>
              </a:r>
            </a:p>
          </p:txBody>
        </p:sp>
        <p:sp>
          <p:nvSpPr>
            <p:cNvPr id="52" name="Content Placeholder 22">
              <a:extLst>
                <a:ext uri="{FF2B5EF4-FFF2-40B4-BE49-F238E27FC236}">
                  <a16:creationId xmlns:a16="http://schemas.microsoft.com/office/drawing/2014/main" id="{D40D918E-58DE-F34B-A5CC-B53463D902A1}"/>
                </a:ext>
              </a:extLst>
            </p:cNvPr>
            <p:cNvSpPr txBox="1">
              <a:spLocks/>
            </p:cNvSpPr>
            <p:nvPr/>
          </p:nvSpPr>
          <p:spPr>
            <a:xfrm>
              <a:off x="3268929" y="3195004"/>
              <a:ext cx="3847223" cy="639913"/>
            </a:xfrm>
            <a:prstGeom prst="rect">
              <a:avLst/>
            </a:prstGeom>
            <a:noFill/>
            <a:ln w="19050">
              <a:solidFill>
                <a:schemeClr val="accent3"/>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Figuring out what kind of thing something is</a:t>
              </a:r>
            </a:p>
          </p:txBody>
        </p:sp>
        <p:sp>
          <p:nvSpPr>
            <p:cNvPr id="53" name="Content Placeholder 22">
              <a:extLst>
                <a:ext uri="{FF2B5EF4-FFF2-40B4-BE49-F238E27FC236}">
                  <a16:creationId xmlns:a16="http://schemas.microsoft.com/office/drawing/2014/main" id="{F2957FCC-0A2D-2240-91A9-A7F8BCDEEFD2}"/>
                </a:ext>
              </a:extLst>
            </p:cNvPr>
            <p:cNvSpPr txBox="1">
              <a:spLocks/>
            </p:cNvSpPr>
            <p:nvPr/>
          </p:nvSpPr>
          <p:spPr>
            <a:xfrm>
              <a:off x="3268929" y="5413057"/>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Finding uncommon things</a:t>
              </a:r>
            </a:p>
          </p:txBody>
        </p:sp>
        <p:sp>
          <p:nvSpPr>
            <p:cNvPr id="54" name="Rectangle 53">
              <a:extLst>
                <a:ext uri="{FF2B5EF4-FFF2-40B4-BE49-F238E27FC236}">
                  <a16:creationId xmlns:a16="http://schemas.microsoft.com/office/drawing/2014/main" id="{F8ECEB70-DAEF-0544-80AC-BBCAC0085718}"/>
                </a:ext>
              </a:extLst>
            </p:cNvPr>
            <p:cNvSpPr/>
            <p:nvPr/>
          </p:nvSpPr>
          <p:spPr bwMode="auto">
            <a:xfrm>
              <a:off x="838140" y="467802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Clustering</a:t>
              </a:r>
            </a:p>
          </p:txBody>
        </p:sp>
        <p:sp>
          <p:nvSpPr>
            <p:cNvPr id="55" name="Content Placeholder 22">
              <a:extLst>
                <a:ext uri="{FF2B5EF4-FFF2-40B4-BE49-F238E27FC236}">
                  <a16:creationId xmlns:a16="http://schemas.microsoft.com/office/drawing/2014/main" id="{833CF4ED-CC79-E047-861B-BAE2D1DC732B}"/>
                </a:ext>
              </a:extLst>
            </p:cNvPr>
            <p:cNvSpPr txBox="1">
              <a:spLocks/>
            </p:cNvSpPr>
            <p:nvPr/>
          </p:nvSpPr>
          <p:spPr>
            <a:xfrm>
              <a:off x="3268929" y="3934356"/>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Predicting a numerical value of a thing</a:t>
              </a:r>
            </a:p>
          </p:txBody>
        </p:sp>
        <p:grpSp>
          <p:nvGrpSpPr>
            <p:cNvPr id="56" name="Group 55">
              <a:extLst>
                <a:ext uri="{FF2B5EF4-FFF2-40B4-BE49-F238E27FC236}">
                  <a16:creationId xmlns:a16="http://schemas.microsoft.com/office/drawing/2014/main" id="{68E70D0E-79A0-4C4B-A18C-DE407680E911}"/>
                </a:ext>
              </a:extLst>
            </p:cNvPr>
            <p:cNvGrpSpPr>
              <a:grpSpLocks noChangeAspect="1"/>
            </p:cNvGrpSpPr>
            <p:nvPr/>
          </p:nvGrpSpPr>
          <p:grpSpPr>
            <a:xfrm>
              <a:off x="1061689" y="5629902"/>
              <a:ext cx="371878" cy="365665"/>
              <a:chOff x="8146160" y="1934179"/>
              <a:chExt cx="851125" cy="836906"/>
            </a:xfrm>
          </p:grpSpPr>
          <p:sp>
            <p:nvSpPr>
              <p:cNvPr id="70" name="Trapezoid 69">
                <a:extLst>
                  <a:ext uri="{FF2B5EF4-FFF2-40B4-BE49-F238E27FC236}">
                    <a16:creationId xmlns:a16="http://schemas.microsoft.com/office/drawing/2014/main" id="{F5C7570B-51EF-664C-BF27-DC8C172E920A}"/>
                  </a:ext>
                </a:extLst>
              </p:cNvPr>
              <p:cNvSpPr/>
              <p:nvPr/>
            </p:nvSpPr>
            <p:spPr bwMode="auto">
              <a:xfrm>
                <a:off x="8726829" y="1934179"/>
                <a:ext cx="270456" cy="836906"/>
              </a:xfrm>
              <a:prstGeom prst="trapezoid">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Right Triangle 70">
                <a:extLst>
                  <a:ext uri="{FF2B5EF4-FFF2-40B4-BE49-F238E27FC236}">
                    <a16:creationId xmlns:a16="http://schemas.microsoft.com/office/drawing/2014/main" id="{B7330863-D188-2543-9906-E0F43354D83A}"/>
                  </a:ext>
                </a:extLst>
              </p:cNvPr>
              <p:cNvSpPr/>
              <p:nvPr/>
            </p:nvSpPr>
            <p:spPr bwMode="auto">
              <a:xfrm flipH="1">
                <a:off x="8146160"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2" name="Right Triangle 71">
                <a:extLst>
                  <a:ext uri="{FF2B5EF4-FFF2-40B4-BE49-F238E27FC236}">
                    <a16:creationId xmlns:a16="http://schemas.microsoft.com/office/drawing/2014/main" id="{46F226C9-2636-604D-9539-EFFE9A245D69}"/>
                  </a:ext>
                </a:extLst>
              </p:cNvPr>
              <p:cNvSpPr/>
              <p:nvPr/>
            </p:nvSpPr>
            <p:spPr bwMode="auto">
              <a:xfrm flipH="1">
                <a:off x="8407328"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3" name="Rectangle 72">
                <a:extLst>
                  <a:ext uri="{FF2B5EF4-FFF2-40B4-BE49-F238E27FC236}">
                    <a16:creationId xmlns:a16="http://schemas.microsoft.com/office/drawing/2014/main" id="{E238EB15-24AC-DD4A-AEB4-147E91DC5C9E}"/>
                  </a:ext>
                </a:extLst>
              </p:cNvPr>
              <p:cNvSpPr/>
              <p:nvPr/>
            </p:nvSpPr>
            <p:spPr bwMode="auto">
              <a:xfrm>
                <a:off x="8146160" y="23491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4" name="Rectangle 73">
                <a:extLst>
                  <a:ext uri="{FF2B5EF4-FFF2-40B4-BE49-F238E27FC236}">
                    <a16:creationId xmlns:a16="http://schemas.microsoft.com/office/drawing/2014/main" id="{86BD9DD2-91BC-4842-AB9F-10DDBF81F5AE}"/>
                  </a:ext>
                </a:extLst>
              </p:cNvPr>
              <p:cNvSpPr/>
              <p:nvPr/>
            </p:nvSpPr>
            <p:spPr bwMode="auto">
              <a:xfrm>
                <a:off x="8146160" y="25015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5" name="Rectangle 74">
                <a:extLst>
                  <a:ext uri="{FF2B5EF4-FFF2-40B4-BE49-F238E27FC236}">
                    <a16:creationId xmlns:a16="http://schemas.microsoft.com/office/drawing/2014/main" id="{F0AE26F1-DFBD-1D44-B72C-BA562AB87CEA}"/>
                  </a:ext>
                </a:extLst>
              </p:cNvPr>
              <p:cNvSpPr/>
              <p:nvPr/>
            </p:nvSpPr>
            <p:spPr bwMode="auto">
              <a:xfrm>
                <a:off x="8146160" y="2647896"/>
                <a:ext cx="594360" cy="12318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2" name="Rectangle 111">
                <a:extLst>
                  <a:ext uri="{FF2B5EF4-FFF2-40B4-BE49-F238E27FC236}">
                    <a16:creationId xmlns:a16="http://schemas.microsoft.com/office/drawing/2014/main" id="{FF823DA3-1753-064C-AACA-15ED1AAFB0ED}"/>
                  </a:ext>
                </a:extLst>
              </p:cNvPr>
              <p:cNvSpPr/>
              <p:nvPr/>
            </p:nvSpPr>
            <p:spPr bwMode="auto">
              <a:xfrm>
                <a:off x="814616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3" name="Rectangle 112">
                <a:extLst>
                  <a:ext uri="{FF2B5EF4-FFF2-40B4-BE49-F238E27FC236}">
                    <a16:creationId xmlns:a16="http://schemas.microsoft.com/office/drawing/2014/main" id="{4F6EA10B-41A6-1A4E-972D-C9F0DEB2E3A9}"/>
                  </a:ext>
                </a:extLst>
              </p:cNvPr>
              <p:cNvSpPr/>
              <p:nvPr/>
            </p:nvSpPr>
            <p:spPr bwMode="auto">
              <a:xfrm>
                <a:off x="8313800" y="2387279"/>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4" name="Rectangle 113">
                <a:extLst>
                  <a:ext uri="{FF2B5EF4-FFF2-40B4-BE49-F238E27FC236}">
                    <a16:creationId xmlns:a16="http://schemas.microsoft.com/office/drawing/2014/main" id="{EA2589F4-63EB-E64C-BE11-C87AA27B82EE}"/>
                  </a:ext>
                </a:extLst>
              </p:cNvPr>
              <p:cNvSpPr/>
              <p:nvPr/>
            </p:nvSpPr>
            <p:spPr bwMode="auto">
              <a:xfrm>
                <a:off x="848144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5" name="Rectangle 114">
                <a:extLst>
                  <a:ext uri="{FF2B5EF4-FFF2-40B4-BE49-F238E27FC236}">
                    <a16:creationId xmlns:a16="http://schemas.microsoft.com/office/drawing/2014/main" id="{CE09B8FA-9053-2847-A854-C757A2A7682C}"/>
                  </a:ext>
                </a:extLst>
              </p:cNvPr>
              <p:cNvSpPr/>
              <p:nvPr/>
            </p:nvSpPr>
            <p:spPr bwMode="auto">
              <a:xfrm>
                <a:off x="8649079" y="2352632"/>
                <a:ext cx="121433"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57" name="Text Placeholder 16">
              <a:extLst>
                <a:ext uri="{FF2B5EF4-FFF2-40B4-BE49-F238E27FC236}">
                  <a16:creationId xmlns:a16="http://schemas.microsoft.com/office/drawing/2014/main" id="{71597B67-E89D-2D4D-8231-E884C63AA1AF}"/>
                </a:ext>
              </a:extLst>
            </p:cNvPr>
            <p:cNvSpPr txBox="1">
              <a:spLocks/>
            </p:cNvSpPr>
            <p:nvPr/>
          </p:nvSpPr>
          <p:spPr>
            <a:xfrm>
              <a:off x="7511872" y="1218574"/>
              <a:ext cx="427645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Example</a:t>
              </a:r>
            </a:p>
          </p:txBody>
        </p:sp>
        <p:cxnSp>
          <p:nvCxnSpPr>
            <p:cNvPr id="58" name="Straight Connector 57">
              <a:extLst>
                <a:ext uri="{FF2B5EF4-FFF2-40B4-BE49-F238E27FC236}">
                  <a16:creationId xmlns:a16="http://schemas.microsoft.com/office/drawing/2014/main" id="{9D05EADE-507D-904E-B5F5-89A5DCB42A38}"/>
                </a:ext>
              </a:extLst>
            </p:cNvPr>
            <p:cNvCxnSpPr/>
            <p:nvPr/>
          </p:nvCxnSpPr>
          <p:spPr bwMode="auto">
            <a:xfrm>
              <a:off x="7511873" y="1612106"/>
              <a:ext cx="427645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59" name="Rectangle 58">
              <a:extLst>
                <a:ext uri="{FF2B5EF4-FFF2-40B4-BE49-F238E27FC236}">
                  <a16:creationId xmlns:a16="http://schemas.microsoft.com/office/drawing/2014/main" id="{247C985D-1D2F-1C46-815B-23BAFE440E85}"/>
                </a:ext>
              </a:extLst>
            </p:cNvPr>
            <p:cNvSpPr/>
            <p:nvPr/>
          </p:nvSpPr>
          <p:spPr bwMode="auto">
            <a:xfrm>
              <a:off x="838140" y="5413057"/>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Anomaly Detection</a:t>
              </a:r>
            </a:p>
          </p:txBody>
        </p:sp>
        <p:sp>
          <p:nvSpPr>
            <p:cNvPr id="60" name="Content Placeholder 22">
              <a:extLst>
                <a:ext uri="{FF2B5EF4-FFF2-40B4-BE49-F238E27FC236}">
                  <a16:creationId xmlns:a16="http://schemas.microsoft.com/office/drawing/2014/main" id="{9BC0A622-04B5-5048-AC58-7AB75A25553B}"/>
                </a:ext>
              </a:extLst>
            </p:cNvPr>
            <p:cNvSpPr txBox="1">
              <a:spLocks/>
            </p:cNvSpPr>
            <p:nvPr/>
          </p:nvSpPr>
          <p:spPr>
            <a:xfrm>
              <a:off x="3267252" y="4673707"/>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Putting similar things together</a:t>
              </a:r>
            </a:p>
          </p:txBody>
        </p:sp>
        <p:sp>
          <p:nvSpPr>
            <p:cNvPr id="61" name="Content Placeholder 4">
              <a:extLst>
                <a:ext uri="{FF2B5EF4-FFF2-40B4-BE49-F238E27FC236}">
                  <a16:creationId xmlns:a16="http://schemas.microsoft.com/office/drawing/2014/main" id="{638F374B-D466-3446-BC15-49187DF217C1}"/>
                </a:ext>
              </a:extLst>
            </p:cNvPr>
            <p:cNvSpPr txBox="1">
              <a:spLocks/>
            </p:cNvSpPr>
            <p:nvPr/>
          </p:nvSpPr>
          <p:spPr bwMode="gray">
            <a:xfrm>
              <a:off x="7511870" y="1716301"/>
              <a:ext cx="4276454" cy="4336670"/>
            </a:xfrm>
            <a:prstGeom prst="rect">
              <a:avLst/>
            </a:prstGeom>
            <a:solidFill>
              <a:schemeClr val="bg1"/>
            </a:solidFill>
            <a:ln w="19050">
              <a:solidFill>
                <a:schemeClr val="accent3"/>
              </a:solidFill>
            </a:ln>
          </p:spPr>
          <p:txBody>
            <a:bodyPr lIns="182832" tIns="91416" rIns="182832" bIns="457081"/>
            <a:lstStyle>
              <a:lvl1pPr marL="249500" indent="-249500" algn="l" defTabSz="997999" rtl="0" eaLnBrk="1" latinLnBrk="0" hangingPunct="1">
                <a:lnSpc>
                  <a:spcPct val="90000"/>
                </a:lnSpc>
                <a:spcBef>
                  <a:spcPts val="1092"/>
                </a:spcBef>
                <a:buFont typeface="Arial" panose="020B0604020202020204" pitchFamily="34" charset="0"/>
                <a:buChar char="•"/>
                <a:defRPr sz="3000" kern="1200">
                  <a:solidFill>
                    <a:schemeClr val="tx1"/>
                  </a:solidFill>
                  <a:latin typeface="+mn-lt"/>
                  <a:ea typeface="+mn-ea"/>
                  <a:cs typeface="+mn-cs"/>
                </a:defRPr>
              </a:lvl1pPr>
              <a:lvl2pPr marL="748500" indent="-249500" algn="l" defTabSz="997999" rtl="0" eaLnBrk="1" latinLnBrk="0" hangingPunct="1">
                <a:lnSpc>
                  <a:spcPct val="90000"/>
                </a:lnSpc>
                <a:spcBef>
                  <a:spcPts val="545"/>
                </a:spcBef>
                <a:buFont typeface="Arial" panose="020B0604020202020204" pitchFamily="34" charset="0"/>
                <a:buChar char="•"/>
                <a:defRPr sz="2600" kern="1200">
                  <a:solidFill>
                    <a:schemeClr val="tx1"/>
                  </a:solidFill>
                  <a:latin typeface="+mn-lt"/>
                  <a:ea typeface="+mn-ea"/>
                  <a:cs typeface="+mn-cs"/>
                </a:defRPr>
              </a:lvl2pPr>
              <a:lvl3pPr marL="1247500" indent="-249500" algn="l" defTabSz="997999" rtl="0" eaLnBrk="1" latinLnBrk="0" hangingPunct="1">
                <a:lnSpc>
                  <a:spcPct val="90000"/>
                </a:lnSpc>
                <a:spcBef>
                  <a:spcPts val="545"/>
                </a:spcBef>
                <a:buFont typeface="Arial" panose="020B0604020202020204" pitchFamily="34" charset="0"/>
                <a:buChar char="•"/>
                <a:defRPr sz="2200" kern="1200">
                  <a:solidFill>
                    <a:schemeClr val="tx1"/>
                  </a:solidFill>
                  <a:latin typeface="+mn-lt"/>
                  <a:ea typeface="+mn-ea"/>
                  <a:cs typeface="+mn-cs"/>
                </a:defRPr>
              </a:lvl3pPr>
              <a:lvl4pPr marL="1746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4pPr>
              <a:lvl5pPr marL="2245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Product classification for our catalog</a:t>
              </a:r>
            </a:p>
          </p:txBody>
        </p:sp>
        <p:sp>
          <p:nvSpPr>
            <p:cNvPr id="62" name="TextBox 61">
              <a:extLst>
                <a:ext uri="{FF2B5EF4-FFF2-40B4-BE49-F238E27FC236}">
                  <a16:creationId xmlns:a16="http://schemas.microsoft.com/office/drawing/2014/main" id="{E3B89E12-2174-4443-905D-3D16D62EC447}"/>
                </a:ext>
              </a:extLst>
            </p:cNvPr>
            <p:cNvSpPr txBox="1"/>
            <p:nvPr/>
          </p:nvSpPr>
          <p:spPr>
            <a:xfrm>
              <a:off x="7993904" y="3666964"/>
              <a:ext cx="1477905" cy="307697"/>
            </a:xfrm>
            <a:prstGeom prst="rect">
              <a:avLst/>
            </a:prstGeom>
            <a:noFill/>
          </p:spPr>
          <p:txBody>
            <a:bodyPr wrap="non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High-Low Dress</a:t>
              </a:r>
            </a:p>
          </p:txBody>
        </p:sp>
        <p:pic>
          <p:nvPicPr>
            <p:cNvPr id="63" name="Picture 62">
              <a:extLst>
                <a:ext uri="{FF2B5EF4-FFF2-40B4-BE49-F238E27FC236}">
                  <a16:creationId xmlns:a16="http://schemas.microsoft.com/office/drawing/2014/main" id="{33CE4A94-DD27-D54A-92AC-FA8DBBE9D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4097" y="2285091"/>
              <a:ext cx="1138289" cy="1371243"/>
            </a:xfrm>
            <a:prstGeom prst="rect">
              <a:avLst/>
            </a:prstGeom>
          </p:spPr>
        </p:pic>
        <p:sp>
          <p:nvSpPr>
            <p:cNvPr id="64" name="TextBox 63">
              <a:extLst>
                <a:ext uri="{FF2B5EF4-FFF2-40B4-BE49-F238E27FC236}">
                  <a16:creationId xmlns:a16="http://schemas.microsoft.com/office/drawing/2014/main" id="{02A8A571-68FE-C34B-BD3A-4B4C339CCB4A}"/>
                </a:ext>
              </a:extLst>
            </p:cNvPr>
            <p:cNvSpPr txBox="1"/>
            <p:nvPr/>
          </p:nvSpPr>
          <p:spPr>
            <a:xfrm>
              <a:off x="9862147" y="3666964"/>
              <a:ext cx="1329210" cy="307777"/>
            </a:xfrm>
            <a:prstGeom prst="rect">
              <a:avLst/>
            </a:prstGeom>
            <a:noFill/>
          </p:spPr>
          <p:txBody>
            <a:bodyPr wrap="non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Straight Dress</a:t>
              </a:r>
            </a:p>
          </p:txBody>
        </p:sp>
        <p:pic>
          <p:nvPicPr>
            <p:cNvPr id="65" name="Picture 64">
              <a:extLst>
                <a:ext uri="{FF2B5EF4-FFF2-40B4-BE49-F238E27FC236}">
                  <a16:creationId xmlns:a16="http://schemas.microsoft.com/office/drawing/2014/main" id="{AB7C4C16-39A3-0241-B099-4DF398564F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9946" y="2285091"/>
              <a:ext cx="1143652" cy="1371243"/>
            </a:xfrm>
            <a:prstGeom prst="rect">
              <a:avLst/>
            </a:prstGeom>
          </p:spPr>
        </p:pic>
        <p:sp>
          <p:nvSpPr>
            <p:cNvPr id="66" name="TextBox 65">
              <a:extLst>
                <a:ext uri="{FF2B5EF4-FFF2-40B4-BE49-F238E27FC236}">
                  <a16:creationId xmlns:a16="http://schemas.microsoft.com/office/drawing/2014/main" id="{B0AC2336-88B8-2142-A61D-16FE8AB7C4C0}"/>
                </a:ext>
              </a:extLst>
            </p:cNvPr>
            <p:cNvSpPr txBox="1"/>
            <p:nvPr/>
          </p:nvSpPr>
          <p:spPr>
            <a:xfrm>
              <a:off x="8142947" y="5555939"/>
              <a:ext cx="1151277" cy="307777"/>
            </a:xfrm>
            <a:prstGeom prst="rect">
              <a:avLst/>
            </a:prstGeom>
            <a:noFill/>
          </p:spPr>
          <p:txBody>
            <a:bodyPr wrap="non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Striped Skirt</a:t>
              </a:r>
            </a:p>
          </p:txBody>
        </p:sp>
        <p:pic>
          <p:nvPicPr>
            <p:cNvPr id="67" name="Picture 66">
              <a:extLst>
                <a:ext uri="{FF2B5EF4-FFF2-40B4-BE49-F238E27FC236}">
                  <a16:creationId xmlns:a16="http://schemas.microsoft.com/office/drawing/2014/main" id="{4A80DD3A-C760-FD49-AB3C-052B31CB65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1255" y="4143338"/>
              <a:ext cx="1083977" cy="1371243"/>
            </a:xfrm>
            <a:prstGeom prst="rect">
              <a:avLst/>
            </a:prstGeom>
          </p:spPr>
        </p:pic>
        <p:sp>
          <p:nvSpPr>
            <p:cNvPr id="68" name="TextBox 67">
              <a:extLst>
                <a:ext uri="{FF2B5EF4-FFF2-40B4-BE49-F238E27FC236}">
                  <a16:creationId xmlns:a16="http://schemas.microsoft.com/office/drawing/2014/main" id="{DE40D67A-FF76-3F44-951F-A752284C74BD}"/>
                </a:ext>
              </a:extLst>
            </p:cNvPr>
            <p:cNvSpPr txBox="1"/>
            <p:nvPr/>
          </p:nvSpPr>
          <p:spPr>
            <a:xfrm>
              <a:off x="9907020" y="5555939"/>
              <a:ext cx="1250663" cy="307777"/>
            </a:xfrm>
            <a:prstGeom prst="rect">
              <a:avLst/>
            </a:prstGeom>
            <a:noFill/>
          </p:spPr>
          <p:txBody>
            <a:bodyPr wrap="non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Graphic Shirt</a:t>
              </a:r>
            </a:p>
          </p:txBody>
        </p:sp>
        <p:pic>
          <p:nvPicPr>
            <p:cNvPr id="69" name="Picture 68">
              <a:extLst>
                <a:ext uri="{FF2B5EF4-FFF2-40B4-BE49-F238E27FC236}">
                  <a16:creationId xmlns:a16="http://schemas.microsoft.com/office/drawing/2014/main" id="{F7C19E05-7F24-CD41-AF74-0AF7E0E3BA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6161" y="4143338"/>
              <a:ext cx="1231221" cy="1371243"/>
            </a:xfrm>
            <a:prstGeom prst="rect">
              <a:avLst/>
            </a:prstGeom>
          </p:spPr>
        </p:pic>
      </p:grpSp>
    </p:spTree>
    <p:extLst>
      <p:ext uri="{BB962C8B-B14F-4D97-AF65-F5344CB8AC3E}">
        <p14:creationId xmlns:p14="http://schemas.microsoft.com/office/powerpoint/2010/main" val="2658231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6891-EC2E-6E4A-9BBD-C36860F890FF}"/>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Machine Learning Applications</a:t>
            </a:r>
            <a:endParaRPr lang="en-US" b="1" dirty="0"/>
          </a:p>
        </p:txBody>
      </p:sp>
      <p:grpSp>
        <p:nvGrpSpPr>
          <p:cNvPr id="3" name="Group 2">
            <a:extLst>
              <a:ext uri="{FF2B5EF4-FFF2-40B4-BE49-F238E27FC236}">
                <a16:creationId xmlns:a16="http://schemas.microsoft.com/office/drawing/2014/main" id="{EF3FB4AE-149B-D845-9324-6C2C13A8E565}"/>
              </a:ext>
            </a:extLst>
          </p:cNvPr>
          <p:cNvGrpSpPr/>
          <p:nvPr/>
        </p:nvGrpSpPr>
        <p:grpSpPr>
          <a:xfrm>
            <a:off x="838140" y="1218574"/>
            <a:ext cx="10950186" cy="4834397"/>
            <a:chOff x="838140" y="1218574"/>
            <a:chExt cx="10950186" cy="4834397"/>
          </a:xfrm>
        </p:grpSpPr>
        <p:grpSp>
          <p:nvGrpSpPr>
            <p:cNvPr id="76" name="Group 75">
              <a:extLst>
                <a:ext uri="{FF2B5EF4-FFF2-40B4-BE49-F238E27FC236}">
                  <a16:creationId xmlns:a16="http://schemas.microsoft.com/office/drawing/2014/main" id="{D6AFE4D0-6A40-CB45-B2CA-D9CABDED4702}"/>
                </a:ext>
              </a:extLst>
            </p:cNvPr>
            <p:cNvGrpSpPr/>
            <p:nvPr/>
          </p:nvGrpSpPr>
          <p:grpSpPr>
            <a:xfrm>
              <a:off x="7114473" y="1711256"/>
              <a:ext cx="410543" cy="4341713"/>
              <a:chOff x="4743448" y="1752601"/>
              <a:chExt cx="247651" cy="4562472"/>
            </a:xfrm>
            <a:solidFill>
              <a:srgbClr val="800000"/>
            </a:solidFill>
          </p:grpSpPr>
          <p:sp>
            <p:nvSpPr>
              <p:cNvPr id="77" name="Rectangle 76">
                <a:extLst>
                  <a:ext uri="{FF2B5EF4-FFF2-40B4-BE49-F238E27FC236}">
                    <a16:creationId xmlns:a16="http://schemas.microsoft.com/office/drawing/2014/main" id="{8D916053-5275-A744-AF3F-9F957651D0D5}"/>
                  </a:ext>
                </a:extLst>
              </p:cNvPr>
              <p:cNvSpPr/>
              <p:nvPr/>
            </p:nvSpPr>
            <p:spPr bwMode="auto">
              <a:xfrm rot="10800000">
                <a:off x="4743449" y="4097436"/>
                <a:ext cx="246888" cy="663746"/>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8" name="Right Triangle 77">
                <a:extLst>
                  <a:ext uri="{FF2B5EF4-FFF2-40B4-BE49-F238E27FC236}">
                    <a16:creationId xmlns:a16="http://schemas.microsoft.com/office/drawing/2014/main" id="{538A4313-0B14-714A-8D3A-F86F5F2381B5}"/>
                  </a:ext>
                </a:extLst>
              </p:cNvPr>
              <p:cNvSpPr/>
              <p:nvPr/>
            </p:nvSpPr>
            <p:spPr bwMode="auto">
              <a:xfrm rot="10800000">
                <a:off x="4743449" y="4761185"/>
                <a:ext cx="247650" cy="1553888"/>
              </a:xfrm>
              <a:prstGeom prst="rtTriangl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9" name="Right Triangle 78">
                <a:extLst>
                  <a:ext uri="{FF2B5EF4-FFF2-40B4-BE49-F238E27FC236}">
                    <a16:creationId xmlns:a16="http://schemas.microsoft.com/office/drawing/2014/main" id="{3179EA7C-2D46-2A4C-A962-7F962DA54A17}"/>
                  </a:ext>
                </a:extLst>
              </p:cNvPr>
              <p:cNvSpPr/>
              <p:nvPr/>
            </p:nvSpPr>
            <p:spPr bwMode="auto">
              <a:xfrm flipH="1">
                <a:off x="4743448" y="1752601"/>
                <a:ext cx="247650" cy="2344836"/>
              </a:xfrm>
              <a:prstGeom prst="rtTriangl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80" name="Text Placeholder 16">
              <a:extLst>
                <a:ext uri="{FF2B5EF4-FFF2-40B4-BE49-F238E27FC236}">
                  <a16:creationId xmlns:a16="http://schemas.microsoft.com/office/drawing/2014/main" id="{B3836109-1D6E-9C41-B248-DD417538A19C}"/>
                </a:ext>
              </a:extLst>
            </p:cNvPr>
            <p:cNvSpPr txBox="1">
              <a:spLocks/>
            </p:cNvSpPr>
            <p:nvPr/>
          </p:nvSpPr>
          <p:spPr>
            <a:xfrm>
              <a:off x="838140" y="1218574"/>
              <a:ext cx="2285405"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Problem type</a:t>
              </a:r>
            </a:p>
          </p:txBody>
        </p:sp>
        <p:cxnSp>
          <p:nvCxnSpPr>
            <p:cNvPr id="81" name="Straight Connector 80">
              <a:extLst>
                <a:ext uri="{FF2B5EF4-FFF2-40B4-BE49-F238E27FC236}">
                  <a16:creationId xmlns:a16="http://schemas.microsoft.com/office/drawing/2014/main" id="{FDA5C8F9-B101-DE41-8CB2-013B4C939BCF}"/>
                </a:ext>
              </a:extLst>
            </p:cNvPr>
            <p:cNvCxnSpPr/>
            <p:nvPr/>
          </p:nvCxnSpPr>
          <p:spPr bwMode="auto">
            <a:xfrm>
              <a:off x="852425" y="1612106"/>
              <a:ext cx="2285405"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82" name="Text Placeholder 16">
              <a:extLst>
                <a:ext uri="{FF2B5EF4-FFF2-40B4-BE49-F238E27FC236}">
                  <a16:creationId xmlns:a16="http://schemas.microsoft.com/office/drawing/2014/main" id="{89DCEBD9-A92C-4D4A-BFBD-8040629D5360}"/>
                </a:ext>
              </a:extLst>
            </p:cNvPr>
            <p:cNvSpPr txBox="1">
              <a:spLocks/>
            </p:cNvSpPr>
            <p:nvPr/>
          </p:nvSpPr>
          <p:spPr>
            <a:xfrm>
              <a:off x="3303618" y="1218574"/>
              <a:ext cx="384722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Description  </a:t>
              </a:r>
            </a:p>
          </p:txBody>
        </p:sp>
        <p:cxnSp>
          <p:nvCxnSpPr>
            <p:cNvPr id="83" name="Straight Connector 82">
              <a:extLst>
                <a:ext uri="{FF2B5EF4-FFF2-40B4-BE49-F238E27FC236}">
                  <a16:creationId xmlns:a16="http://schemas.microsoft.com/office/drawing/2014/main" id="{DC3D0D14-F7D4-1E41-90EB-14BCFCD93E4A}"/>
                </a:ext>
              </a:extLst>
            </p:cNvPr>
            <p:cNvCxnSpPr/>
            <p:nvPr/>
          </p:nvCxnSpPr>
          <p:spPr bwMode="auto">
            <a:xfrm>
              <a:off x="3268929" y="1612106"/>
              <a:ext cx="384722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84" name="Rectangle 83">
              <a:extLst>
                <a:ext uri="{FF2B5EF4-FFF2-40B4-BE49-F238E27FC236}">
                  <a16:creationId xmlns:a16="http://schemas.microsoft.com/office/drawing/2014/main" id="{5D8811B1-6995-C344-AE98-5A535BB21005}"/>
                </a:ext>
              </a:extLst>
            </p:cNvPr>
            <p:cNvSpPr/>
            <p:nvPr/>
          </p:nvSpPr>
          <p:spPr bwMode="auto">
            <a:xfrm>
              <a:off x="838140" y="171630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Ranking</a:t>
              </a:r>
            </a:p>
          </p:txBody>
        </p:sp>
        <p:sp>
          <p:nvSpPr>
            <p:cNvPr id="85" name="Rectangle 84">
              <a:extLst>
                <a:ext uri="{FF2B5EF4-FFF2-40B4-BE49-F238E27FC236}">
                  <a16:creationId xmlns:a16="http://schemas.microsoft.com/office/drawing/2014/main" id="{075F6D5B-1B37-5F4E-8B8E-71176C36E23E}"/>
                </a:ext>
              </a:extLst>
            </p:cNvPr>
            <p:cNvSpPr/>
            <p:nvPr/>
          </p:nvSpPr>
          <p:spPr bwMode="auto">
            <a:xfrm>
              <a:off x="838140" y="245673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Recommendation</a:t>
              </a:r>
            </a:p>
          </p:txBody>
        </p:sp>
        <p:sp>
          <p:nvSpPr>
            <p:cNvPr id="86" name="Rectangle 85">
              <a:extLst>
                <a:ext uri="{FF2B5EF4-FFF2-40B4-BE49-F238E27FC236}">
                  <a16:creationId xmlns:a16="http://schemas.microsoft.com/office/drawing/2014/main" id="{DA340ADC-D426-C04A-992A-9795F2E3DC01}"/>
                </a:ext>
              </a:extLst>
            </p:cNvPr>
            <p:cNvSpPr/>
            <p:nvPr/>
          </p:nvSpPr>
          <p:spPr bwMode="auto">
            <a:xfrm>
              <a:off x="838140" y="319716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Classification</a:t>
              </a:r>
            </a:p>
          </p:txBody>
        </p:sp>
        <p:sp>
          <p:nvSpPr>
            <p:cNvPr id="87" name="Rectangle 86">
              <a:extLst>
                <a:ext uri="{FF2B5EF4-FFF2-40B4-BE49-F238E27FC236}">
                  <a16:creationId xmlns:a16="http://schemas.microsoft.com/office/drawing/2014/main" id="{E24C8813-2241-A945-A388-D6AF84C54247}"/>
                </a:ext>
              </a:extLst>
            </p:cNvPr>
            <p:cNvSpPr/>
            <p:nvPr/>
          </p:nvSpPr>
          <p:spPr bwMode="auto">
            <a:xfrm>
              <a:off x="838140" y="3937592"/>
              <a:ext cx="2285405" cy="639913"/>
            </a:xfrm>
            <a:prstGeom prst="rect">
              <a:avLst/>
            </a:prstGeom>
            <a:solidFill>
              <a:schemeClr val="accent3"/>
            </a:solidFill>
            <a:ln w="19050"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Regression</a:t>
              </a:r>
            </a:p>
          </p:txBody>
        </p:sp>
        <p:sp>
          <p:nvSpPr>
            <p:cNvPr id="88" name="Content Placeholder 22">
              <a:extLst>
                <a:ext uri="{FF2B5EF4-FFF2-40B4-BE49-F238E27FC236}">
                  <a16:creationId xmlns:a16="http://schemas.microsoft.com/office/drawing/2014/main" id="{4C8E3928-E078-E24B-85A8-D54DE0C23CC1}"/>
                </a:ext>
              </a:extLst>
            </p:cNvPr>
            <p:cNvSpPr txBox="1">
              <a:spLocks/>
            </p:cNvSpPr>
            <p:nvPr/>
          </p:nvSpPr>
          <p:spPr>
            <a:xfrm>
              <a:off x="3268929" y="1716301"/>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Helping users find the most relevant thing</a:t>
              </a:r>
            </a:p>
          </p:txBody>
        </p:sp>
        <p:sp>
          <p:nvSpPr>
            <p:cNvPr id="89" name="Content Placeholder 22">
              <a:extLst>
                <a:ext uri="{FF2B5EF4-FFF2-40B4-BE49-F238E27FC236}">
                  <a16:creationId xmlns:a16="http://schemas.microsoft.com/office/drawing/2014/main" id="{EC949CA9-1AEF-6C49-A3E0-C1FFB2C6160B}"/>
                </a:ext>
              </a:extLst>
            </p:cNvPr>
            <p:cNvSpPr txBox="1">
              <a:spLocks/>
            </p:cNvSpPr>
            <p:nvPr/>
          </p:nvSpPr>
          <p:spPr>
            <a:xfrm>
              <a:off x="3268929" y="2455653"/>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Giving users the thing they may be most interested in</a:t>
              </a:r>
            </a:p>
          </p:txBody>
        </p:sp>
        <p:sp>
          <p:nvSpPr>
            <p:cNvPr id="90" name="Content Placeholder 22">
              <a:extLst>
                <a:ext uri="{FF2B5EF4-FFF2-40B4-BE49-F238E27FC236}">
                  <a16:creationId xmlns:a16="http://schemas.microsoft.com/office/drawing/2014/main" id="{027D583B-BEE2-8843-AAD2-78B48EA98A96}"/>
                </a:ext>
              </a:extLst>
            </p:cNvPr>
            <p:cNvSpPr txBox="1">
              <a:spLocks/>
            </p:cNvSpPr>
            <p:nvPr/>
          </p:nvSpPr>
          <p:spPr>
            <a:xfrm>
              <a:off x="3268929" y="3195004"/>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Figuring out what kind of thing something is</a:t>
              </a:r>
            </a:p>
          </p:txBody>
        </p:sp>
        <p:sp>
          <p:nvSpPr>
            <p:cNvPr id="91" name="Content Placeholder 22">
              <a:extLst>
                <a:ext uri="{FF2B5EF4-FFF2-40B4-BE49-F238E27FC236}">
                  <a16:creationId xmlns:a16="http://schemas.microsoft.com/office/drawing/2014/main" id="{43040D49-B2C3-8942-B1AD-D6D75F977980}"/>
                </a:ext>
              </a:extLst>
            </p:cNvPr>
            <p:cNvSpPr txBox="1">
              <a:spLocks/>
            </p:cNvSpPr>
            <p:nvPr/>
          </p:nvSpPr>
          <p:spPr>
            <a:xfrm>
              <a:off x="3268929" y="5413057"/>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Finding uncommon things</a:t>
              </a:r>
            </a:p>
          </p:txBody>
        </p:sp>
        <p:sp>
          <p:nvSpPr>
            <p:cNvPr id="92" name="Rectangle 91">
              <a:extLst>
                <a:ext uri="{FF2B5EF4-FFF2-40B4-BE49-F238E27FC236}">
                  <a16:creationId xmlns:a16="http://schemas.microsoft.com/office/drawing/2014/main" id="{53227076-6DB6-5C4F-92C9-0EE9CD2F7C79}"/>
                </a:ext>
              </a:extLst>
            </p:cNvPr>
            <p:cNvSpPr/>
            <p:nvPr/>
          </p:nvSpPr>
          <p:spPr bwMode="auto">
            <a:xfrm>
              <a:off x="838140" y="467802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Clustering</a:t>
              </a:r>
            </a:p>
          </p:txBody>
        </p:sp>
        <p:sp>
          <p:nvSpPr>
            <p:cNvPr id="93" name="Content Placeholder 22">
              <a:extLst>
                <a:ext uri="{FF2B5EF4-FFF2-40B4-BE49-F238E27FC236}">
                  <a16:creationId xmlns:a16="http://schemas.microsoft.com/office/drawing/2014/main" id="{0D4D7C5E-7740-844F-95C5-7AAC0511CA15}"/>
                </a:ext>
              </a:extLst>
            </p:cNvPr>
            <p:cNvSpPr txBox="1">
              <a:spLocks/>
            </p:cNvSpPr>
            <p:nvPr/>
          </p:nvSpPr>
          <p:spPr>
            <a:xfrm>
              <a:off x="3268929" y="3934356"/>
              <a:ext cx="3847223" cy="639913"/>
            </a:xfrm>
            <a:prstGeom prst="rect">
              <a:avLst/>
            </a:prstGeom>
            <a:noFill/>
            <a:ln w="19050">
              <a:solidFill>
                <a:schemeClr val="accent3"/>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Predicting a numerical value of a thing</a:t>
              </a:r>
            </a:p>
          </p:txBody>
        </p:sp>
        <p:grpSp>
          <p:nvGrpSpPr>
            <p:cNvPr id="94" name="Group 93">
              <a:extLst>
                <a:ext uri="{FF2B5EF4-FFF2-40B4-BE49-F238E27FC236}">
                  <a16:creationId xmlns:a16="http://schemas.microsoft.com/office/drawing/2014/main" id="{A5BFA6E8-A137-974A-A1C3-A1FE9B9A4E93}"/>
                </a:ext>
              </a:extLst>
            </p:cNvPr>
            <p:cNvGrpSpPr>
              <a:grpSpLocks noChangeAspect="1"/>
            </p:cNvGrpSpPr>
            <p:nvPr/>
          </p:nvGrpSpPr>
          <p:grpSpPr>
            <a:xfrm>
              <a:off x="1061689" y="5629902"/>
              <a:ext cx="371878" cy="365665"/>
              <a:chOff x="8146160" y="1934179"/>
              <a:chExt cx="851125" cy="836906"/>
            </a:xfrm>
          </p:grpSpPr>
          <p:sp>
            <p:nvSpPr>
              <p:cNvPr id="95" name="Trapezoid 94">
                <a:extLst>
                  <a:ext uri="{FF2B5EF4-FFF2-40B4-BE49-F238E27FC236}">
                    <a16:creationId xmlns:a16="http://schemas.microsoft.com/office/drawing/2014/main" id="{2992BD78-4BC8-CE4A-AFF4-F3A12BDF6CC1}"/>
                  </a:ext>
                </a:extLst>
              </p:cNvPr>
              <p:cNvSpPr/>
              <p:nvPr/>
            </p:nvSpPr>
            <p:spPr bwMode="auto">
              <a:xfrm>
                <a:off x="8726829" y="1934179"/>
                <a:ext cx="270456" cy="836906"/>
              </a:xfrm>
              <a:prstGeom prst="trapezoid">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6" name="Right Triangle 95">
                <a:extLst>
                  <a:ext uri="{FF2B5EF4-FFF2-40B4-BE49-F238E27FC236}">
                    <a16:creationId xmlns:a16="http://schemas.microsoft.com/office/drawing/2014/main" id="{64A7CDDE-6FFA-2C48-ACAD-4A486535A0BC}"/>
                  </a:ext>
                </a:extLst>
              </p:cNvPr>
              <p:cNvSpPr/>
              <p:nvPr/>
            </p:nvSpPr>
            <p:spPr bwMode="auto">
              <a:xfrm flipH="1">
                <a:off x="8146160"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7" name="Right Triangle 96">
                <a:extLst>
                  <a:ext uri="{FF2B5EF4-FFF2-40B4-BE49-F238E27FC236}">
                    <a16:creationId xmlns:a16="http://schemas.microsoft.com/office/drawing/2014/main" id="{EFC1F77A-1A52-4142-8846-D3D789190FA3}"/>
                  </a:ext>
                </a:extLst>
              </p:cNvPr>
              <p:cNvSpPr/>
              <p:nvPr/>
            </p:nvSpPr>
            <p:spPr bwMode="auto">
              <a:xfrm flipH="1">
                <a:off x="8407328"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8" name="Rectangle 97">
                <a:extLst>
                  <a:ext uri="{FF2B5EF4-FFF2-40B4-BE49-F238E27FC236}">
                    <a16:creationId xmlns:a16="http://schemas.microsoft.com/office/drawing/2014/main" id="{71A723A6-4A00-3441-8352-50B896268A49}"/>
                  </a:ext>
                </a:extLst>
              </p:cNvPr>
              <p:cNvSpPr/>
              <p:nvPr/>
            </p:nvSpPr>
            <p:spPr bwMode="auto">
              <a:xfrm>
                <a:off x="8146160" y="23491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9" name="Rectangle 98">
                <a:extLst>
                  <a:ext uri="{FF2B5EF4-FFF2-40B4-BE49-F238E27FC236}">
                    <a16:creationId xmlns:a16="http://schemas.microsoft.com/office/drawing/2014/main" id="{A381A35D-5AFE-BE4F-9509-A323883A7AE9}"/>
                  </a:ext>
                </a:extLst>
              </p:cNvPr>
              <p:cNvSpPr/>
              <p:nvPr/>
            </p:nvSpPr>
            <p:spPr bwMode="auto">
              <a:xfrm>
                <a:off x="8146160" y="25015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0" name="Rectangle 99">
                <a:extLst>
                  <a:ext uri="{FF2B5EF4-FFF2-40B4-BE49-F238E27FC236}">
                    <a16:creationId xmlns:a16="http://schemas.microsoft.com/office/drawing/2014/main" id="{63178292-2019-4844-A8B2-AA10D49930A6}"/>
                  </a:ext>
                </a:extLst>
              </p:cNvPr>
              <p:cNvSpPr/>
              <p:nvPr/>
            </p:nvSpPr>
            <p:spPr bwMode="auto">
              <a:xfrm>
                <a:off x="8146160" y="2647896"/>
                <a:ext cx="594360" cy="12318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1" name="Rectangle 100">
                <a:extLst>
                  <a:ext uri="{FF2B5EF4-FFF2-40B4-BE49-F238E27FC236}">
                    <a16:creationId xmlns:a16="http://schemas.microsoft.com/office/drawing/2014/main" id="{974F11C7-E053-9947-92CD-F01542115628}"/>
                  </a:ext>
                </a:extLst>
              </p:cNvPr>
              <p:cNvSpPr/>
              <p:nvPr/>
            </p:nvSpPr>
            <p:spPr bwMode="auto">
              <a:xfrm>
                <a:off x="814616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2" name="Rectangle 101">
                <a:extLst>
                  <a:ext uri="{FF2B5EF4-FFF2-40B4-BE49-F238E27FC236}">
                    <a16:creationId xmlns:a16="http://schemas.microsoft.com/office/drawing/2014/main" id="{C970217F-CDDC-144A-8AB4-E3992F27C73F}"/>
                  </a:ext>
                </a:extLst>
              </p:cNvPr>
              <p:cNvSpPr/>
              <p:nvPr/>
            </p:nvSpPr>
            <p:spPr bwMode="auto">
              <a:xfrm>
                <a:off x="8313800" y="2387279"/>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3" name="Rectangle 102">
                <a:extLst>
                  <a:ext uri="{FF2B5EF4-FFF2-40B4-BE49-F238E27FC236}">
                    <a16:creationId xmlns:a16="http://schemas.microsoft.com/office/drawing/2014/main" id="{E3020101-F28C-8D44-92C5-6524D0C34AE0}"/>
                  </a:ext>
                </a:extLst>
              </p:cNvPr>
              <p:cNvSpPr/>
              <p:nvPr/>
            </p:nvSpPr>
            <p:spPr bwMode="auto">
              <a:xfrm>
                <a:off x="848144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4" name="Rectangle 103">
                <a:extLst>
                  <a:ext uri="{FF2B5EF4-FFF2-40B4-BE49-F238E27FC236}">
                    <a16:creationId xmlns:a16="http://schemas.microsoft.com/office/drawing/2014/main" id="{1EAF20A7-CA1F-D946-A69B-AB2107C50B5B}"/>
                  </a:ext>
                </a:extLst>
              </p:cNvPr>
              <p:cNvSpPr/>
              <p:nvPr/>
            </p:nvSpPr>
            <p:spPr bwMode="auto">
              <a:xfrm>
                <a:off x="8649079" y="2352632"/>
                <a:ext cx="121433"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105" name="Text Placeholder 16">
              <a:extLst>
                <a:ext uri="{FF2B5EF4-FFF2-40B4-BE49-F238E27FC236}">
                  <a16:creationId xmlns:a16="http://schemas.microsoft.com/office/drawing/2014/main" id="{33C772B8-EC65-E148-8123-889CEF6D52E9}"/>
                </a:ext>
              </a:extLst>
            </p:cNvPr>
            <p:cNvSpPr txBox="1">
              <a:spLocks/>
            </p:cNvSpPr>
            <p:nvPr/>
          </p:nvSpPr>
          <p:spPr>
            <a:xfrm>
              <a:off x="7511872" y="1218574"/>
              <a:ext cx="427645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Example</a:t>
              </a:r>
            </a:p>
          </p:txBody>
        </p:sp>
        <p:cxnSp>
          <p:nvCxnSpPr>
            <p:cNvPr id="106" name="Straight Connector 105">
              <a:extLst>
                <a:ext uri="{FF2B5EF4-FFF2-40B4-BE49-F238E27FC236}">
                  <a16:creationId xmlns:a16="http://schemas.microsoft.com/office/drawing/2014/main" id="{972D9C59-7042-DE4A-9C59-0B095EA526AA}"/>
                </a:ext>
              </a:extLst>
            </p:cNvPr>
            <p:cNvCxnSpPr/>
            <p:nvPr/>
          </p:nvCxnSpPr>
          <p:spPr bwMode="auto">
            <a:xfrm>
              <a:off x="7511873" y="1612106"/>
              <a:ext cx="427645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107" name="Rectangle 106">
              <a:extLst>
                <a:ext uri="{FF2B5EF4-FFF2-40B4-BE49-F238E27FC236}">
                  <a16:creationId xmlns:a16="http://schemas.microsoft.com/office/drawing/2014/main" id="{CF30CBEA-E7BB-9042-B4A0-5C3CECB31B73}"/>
                </a:ext>
              </a:extLst>
            </p:cNvPr>
            <p:cNvSpPr/>
            <p:nvPr/>
          </p:nvSpPr>
          <p:spPr bwMode="auto">
            <a:xfrm>
              <a:off x="838140" y="5413057"/>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Anomaly Detection</a:t>
              </a:r>
            </a:p>
          </p:txBody>
        </p:sp>
        <p:sp>
          <p:nvSpPr>
            <p:cNvPr id="108" name="Content Placeholder 22">
              <a:extLst>
                <a:ext uri="{FF2B5EF4-FFF2-40B4-BE49-F238E27FC236}">
                  <a16:creationId xmlns:a16="http://schemas.microsoft.com/office/drawing/2014/main" id="{DB4E9C1C-9294-4D49-A4D8-CAF2703B4095}"/>
                </a:ext>
              </a:extLst>
            </p:cNvPr>
            <p:cNvSpPr txBox="1">
              <a:spLocks/>
            </p:cNvSpPr>
            <p:nvPr/>
          </p:nvSpPr>
          <p:spPr>
            <a:xfrm>
              <a:off x="3267252" y="4673707"/>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Putting similar things together</a:t>
              </a:r>
            </a:p>
          </p:txBody>
        </p:sp>
        <p:sp>
          <p:nvSpPr>
            <p:cNvPr id="109" name="Content Placeholder 4">
              <a:extLst>
                <a:ext uri="{FF2B5EF4-FFF2-40B4-BE49-F238E27FC236}">
                  <a16:creationId xmlns:a16="http://schemas.microsoft.com/office/drawing/2014/main" id="{91AA3822-AA9A-D140-9616-6F3233913E5E}"/>
                </a:ext>
              </a:extLst>
            </p:cNvPr>
            <p:cNvSpPr txBox="1">
              <a:spLocks/>
            </p:cNvSpPr>
            <p:nvPr/>
          </p:nvSpPr>
          <p:spPr bwMode="gray">
            <a:xfrm>
              <a:off x="7511870" y="1716301"/>
              <a:ext cx="4276454" cy="4336670"/>
            </a:xfrm>
            <a:prstGeom prst="rect">
              <a:avLst/>
            </a:prstGeom>
            <a:solidFill>
              <a:schemeClr val="bg1"/>
            </a:solidFill>
            <a:ln w="19050">
              <a:solidFill>
                <a:schemeClr val="accent3"/>
              </a:solidFill>
            </a:ln>
          </p:spPr>
          <p:txBody>
            <a:bodyPr lIns="182832" tIns="91416" rIns="182832" bIns="457081"/>
            <a:lstStyle>
              <a:lvl1pPr marL="249500" indent="-249500" algn="l" defTabSz="997999" rtl="0" eaLnBrk="1" latinLnBrk="0" hangingPunct="1">
                <a:lnSpc>
                  <a:spcPct val="90000"/>
                </a:lnSpc>
                <a:spcBef>
                  <a:spcPts val="1092"/>
                </a:spcBef>
                <a:buFont typeface="Arial" panose="020B0604020202020204" pitchFamily="34" charset="0"/>
                <a:buChar char="•"/>
                <a:defRPr sz="3000" kern="1200">
                  <a:solidFill>
                    <a:schemeClr val="tx1"/>
                  </a:solidFill>
                  <a:latin typeface="+mn-lt"/>
                  <a:ea typeface="+mn-ea"/>
                  <a:cs typeface="+mn-cs"/>
                </a:defRPr>
              </a:lvl1pPr>
              <a:lvl2pPr marL="748500" indent="-249500" algn="l" defTabSz="997999" rtl="0" eaLnBrk="1" latinLnBrk="0" hangingPunct="1">
                <a:lnSpc>
                  <a:spcPct val="90000"/>
                </a:lnSpc>
                <a:spcBef>
                  <a:spcPts val="545"/>
                </a:spcBef>
                <a:buFont typeface="Arial" panose="020B0604020202020204" pitchFamily="34" charset="0"/>
                <a:buChar char="•"/>
                <a:defRPr sz="2600" kern="1200">
                  <a:solidFill>
                    <a:schemeClr val="tx1"/>
                  </a:solidFill>
                  <a:latin typeface="+mn-lt"/>
                  <a:ea typeface="+mn-ea"/>
                  <a:cs typeface="+mn-cs"/>
                </a:defRPr>
              </a:lvl2pPr>
              <a:lvl3pPr marL="1247500" indent="-249500" algn="l" defTabSz="997999" rtl="0" eaLnBrk="1" latinLnBrk="0" hangingPunct="1">
                <a:lnSpc>
                  <a:spcPct val="90000"/>
                </a:lnSpc>
                <a:spcBef>
                  <a:spcPts val="545"/>
                </a:spcBef>
                <a:buFont typeface="Arial" panose="020B0604020202020204" pitchFamily="34" charset="0"/>
                <a:buChar char="•"/>
                <a:defRPr sz="2200" kern="1200">
                  <a:solidFill>
                    <a:schemeClr val="tx1"/>
                  </a:solidFill>
                  <a:latin typeface="+mn-lt"/>
                  <a:ea typeface="+mn-ea"/>
                  <a:cs typeface="+mn-cs"/>
                </a:defRPr>
              </a:lvl3pPr>
              <a:lvl4pPr marL="1746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4pPr>
              <a:lvl5pPr marL="2245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Predicting sales for specific ASINs</a:t>
              </a:r>
            </a:p>
          </p:txBody>
        </p:sp>
        <p:pic>
          <p:nvPicPr>
            <p:cNvPr id="110" name="Picture 109">
              <a:extLst>
                <a:ext uri="{FF2B5EF4-FFF2-40B4-BE49-F238E27FC236}">
                  <a16:creationId xmlns:a16="http://schemas.microsoft.com/office/drawing/2014/main" id="{74A55525-6836-5049-92D9-2D421CF569F7}"/>
                </a:ext>
              </a:extLst>
            </p:cNvPr>
            <p:cNvPicPr>
              <a:picLocks noChangeAspect="1"/>
            </p:cNvPicPr>
            <p:nvPr/>
          </p:nvPicPr>
          <p:blipFill>
            <a:blip r:embed="rId3"/>
            <a:stretch>
              <a:fillRect/>
            </a:stretch>
          </p:blipFill>
          <p:spPr>
            <a:xfrm>
              <a:off x="7771965" y="3937472"/>
              <a:ext cx="3849212" cy="1587493"/>
            </a:xfrm>
            <a:prstGeom prst="rect">
              <a:avLst/>
            </a:prstGeom>
          </p:spPr>
        </p:pic>
        <p:sp>
          <p:nvSpPr>
            <p:cNvPr id="111" name="TextBox 110">
              <a:extLst>
                <a:ext uri="{FF2B5EF4-FFF2-40B4-BE49-F238E27FC236}">
                  <a16:creationId xmlns:a16="http://schemas.microsoft.com/office/drawing/2014/main" id="{8573CA48-D664-A541-9402-7F01F276B266}"/>
                </a:ext>
              </a:extLst>
            </p:cNvPr>
            <p:cNvSpPr txBox="1"/>
            <p:nvPr/>
          </p:nvSpPr>
          <p:spPr>
            <a:xfrm>
              <a:off x="7771965" y="5590001"/>
              <a:ext cx="3693151" cy="307697"/>
            </a:xfrm>
            <a:prstGeom prst="rect">
              <a:avLst/>
            </a:prstGeom>
            <a:noFill/>
          </p:spPr>
          <p:txBody>
            <a:bodyPr wrap="square" rtlCol="0">
              <a:spAutoFit/>
            </a:bodyPr>
            <a:lstStyle/>
            <a:p>
              <a:pPr algn="ctr">
                <a:spcBef>
                  <a:spcPts val="600"/>
                </a:spcBef>
                <a:spcAft>
                  <a:spcPts val="600"/>
                </a:spcAft>
              </a:pP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Seasonality | Out of stock | Promotions</a:t>
              </a:r>
            </a:p>
          </p:txBody>
        </p:sp>
        <p:pic>
          <p:nvPicPr>
            <p:cNvPr id="119" name="Picture 118">
              <a:extLst>
                <a:ext uri="{FF2B5EF4-FFF2-40B4-BE49-F238E27FC236}">
                  <a16:creationId xmlns:a16="http://schemas.microsoft.com/office/drawing/2014/main" id="{15FE0DE2-98BF-C345-A725-FEE9902BA006}"/>
                </a:ext>
              </a:extLst>
            </p:cNvPr>
            <p:cNvPicPr>
              <a:picLocks noChangeAspect="1"/>
            </p:cNvPicPr>
            <p:nvPr/>
          </p:nvPicPr>
          <p:blipFill>
            <a:blip r:embed="rId4"/>
            <a:stretch>
              <a:fillRect/>
            </a:stretch>
          </p:blipFill>
          <p:spPr>
            <a:xfrm>
              <a:off x="7674137" y="2089460"/>
              <a:ext cx="3871307" cy="1773599"/>
            </a:xfrm>
            <a:prstGeom prst="rect">
              <a:avLst/>
            </a:prstGeom>
          </p:spPr>
        </p:pic>
      </p:grpSp>
    </p:spTree>
    <p:extLst>
      <p:ext uri="{BB962C8B-B14F-4D97-AF65-F5344CB8AC3E}">
        <p14:creationId xmlns:p14="http://schemas.microsoft.com/office/powerpoint/2010/main" val="3210072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6891-EC2E-6E4A-9BBD-C36860F890FF}"/>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Machine Learning Applications</a:t>
            </a:r>
            <a:endParaRPr lang="en-US" b="1" dirty="0"/>
          </a:p>
        </p:txBody>
      </p:sp>
      <p:grpSp>
        <p:nvGrpSpPr>
          <p:cNvPr id="41" name="Group 40">
            <a:extLst>
              <a:ext uri="{FF2B5EF4-FFF2-40B4-BE49-F238E27FC236}">
                <a16:creationId xmlns:a16="http://schemas.microsoft.com/office/drawing/2014/main" id="{AFD814BE-B513-D64E-9847-427CD83DB3D0}"/>
              </a:ext>
            </a:extLst>
          </p:cNvPr>
          <p:cNvGrpSpPr/>
          <p:nvPr/>
        </p:nvGrpSpPr>
        <p:grpSpPr>
          <a:xfrm>
            <a:off x="838140" y="1218574"/>
            <a:ext cx="10950186" cy="4834397"/>
            <a:chOff x="838140" y="1218574"/>
            <a:chExt cx="10950186" cy="4834397"/>
          </a:xfrm>
        </p:grpSpPr>
        <p:grpSp>
          <p:nvGrpSpPr>
            <p:cNvPr id="42" name="Group 41">
              <a:extLst>
                <a:ext uri="{FF2B5EF4-FFF2-40B4-BE49-F238E27FC236}">
                  <a16:creationId xmlns:a16="http://schemas.microsoft.com/office/drawing/2014/main" id="{03037B17-F956-0041-87FC-AF90EFA0F403}"/>
                </a:ext>
              </a:extLst>
            </p:cNvPr>
            <p:cNvGrpSpPr/>
            <p:nvPr/>
          </p:nvGrpSpPr>
          <p:grpSpPr>
            <a:xfrm>
              <a:off x="7114473" y="1711258"/>
              <a:ext cx="410543" cy="4341712"/>
              <a:chOff x="4743448" y="1752601"/>
              <a:chExt cx="247651" cy="4562471"/>
            </a:xfrm>
            <a:solidFill>
              <a:srgbClr val="800000"/>
            </a:solidFill>
          </p:grpSpPr>
          <p:sp>
            <p:nvSpPr>
              <p:cNvPr id="75" name="Rectangle 74">
                <a:extLst>
                  <a:ext uri="{FF2B5EF4-FFF2-40B4-BE49-F238E27FC236}">
                    <a16:creationId xmlns:a16="http://schemas.microsoft.com/office/drawing/2014/main" id="{2E28B3F9-1547-1646-BAE5-279CC959ED2B}"/>
                  </a:ext>
                </a:extLst>
              </p:cNvPr>
              <p:cNvSpPr/>
              <p:nvPr/>
            </p:nvSpPr>
            <p:spPr bwMode="auto">
              <a:xfrm rot="10800000">
                <a:off x="4743449" y="4870213"/>
                <a:ext cx="246888" cy="667912"/>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2" name="Right Triangle 111">
                <a:extLst>
                  <a:ext uri="{FF2B5EF4-FFF2-40B4-BE49-F238E27FC236}">
                    <a16:creationId xmlns:a16="http://schemas.microsoft.com/office/drawing/2014/main" id="{C3458E29-4442-1D4E-8C85-35DB8027283B}"/>
                  </a:ext>
                </a:extLst>
              </p:cNvPr>
              <p:cNvSpPr/>
              <p:nvPr/>
            </p:nvSpPr>
            <p:spPr bwMode="auto">
              <a:xfrm rot="10800000">
                <a:off x="4743449" y="5538130"/>
                <a:ext cx="247650" cy="776942"/>
              </a:xfrm>
              <a:prstGeom prst="rtTriangl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3" name="Right Triangle 112">
                <a:extLst>
                  <a:ext uri="{FF2B5EF4-FFF2-40B4-BE49-F238E27FC236}">
                    <a16:creationId xmlns:a16="http://schemas.microsoft.com/office/drawing/2014/main" id="{F171182F-0C03-FD49-BB3A-B05347F78029}"/>
                  </a:ext>
                </a:extLst>
              </p:cNvPr>
              <p:cNvSpPr/>
              <p:nvPr/>
            </p:nvSpPr>
            <p:spPr bwMode="auto">
              <a:xfrm flipH="1">
                <a:off x="4743448" y="1752601"/>
                <a:ext cx="247650" cy="3117609"/>
              </a:xfrm>
              <a:prstGeom prst="rtTriangl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43" name="Text Placeholder 16">
              <a:extLst>
                <a:ext uri="{FF2B5EF4-FFF2-40B4-BE49-F238E27FC236}">
                  <a16:creationId xmlns:a16="http://schemas.microsoft.com/office/drawing/2014/main" id="{3E5724EF-32F5-6A4C-B449-F78658EE949E}"/>
                </a:ext>
              </a:extLst>
            </p:cNvPr>
            <p:cNvSpPr txBox="1">
              <a:spLocks/>
            </p:cNvSpPr>
            <p:nvPr/>
          </p:nvSpPr>
          <p:spPr>
            <a:xfrm>
              <a:off x="838140" y="1218574"/>
              <a:ext cx="2285405"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Problem type</a:t>
              </a:r>
            </a:p>
          </p:txBody>
        </p:sp>
        <p:cxnSp>
          <p:nvCxnSpPr>
            <p:cNvPr id="44" name="Straight Connector 43">
              <a:extLst>
                <a:ext uri="{FF2B5EF4-FFF2-40B4-BE49-F238E27FC236}">
                  <a16:creationId xmlns:a16="http://schemas.microsoft.com/office/drawing/2014/main" id="{A9F59DB2-4947-0440-9414-BAC01F270CCC}"/>
                </a:ext>
              </a:extLst>
            </p:cNvPr>
            <p:cNvCxnSpPr/>
            <p:nvPr/>
          </p:nvCxnSpPr>
          <p:spPr bwMode="auto">
            <a:xfrm>
              <a:off x="852425" y="1612106"/>
              <a:ext cx="2285405"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45" name="Text Placeholder 16">
              <a:extLst>
                <a:ext uri="{FF2B5EF4-FFF2-40B4-BE49-F238E27FC236}">
                  <a16:creationId xmlns:a16="http://schemas.microsoft.com/office/drawing/2014/main" id="{125F323E-820A-7A43-9DE9-10A15FF4C8BD}"/>
                </a:ext>
              </a:extLst>
            </p:cNvPr>
            <p:cNvSpPr txBox="1">
              <a:spLocks/>
            </p:cNvSpPr>
            <p:nvPr/>
          </p:nvSpPr>
          <p:spPr>
            <a:xfrm>
              <a:off x="3303618" y="1218574"/>
              <a:ext cx="384722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Description  </a:t>
              </a:r>
            </a:p>
          </p:txBody>
        </p:sp>
        <p:cxnSp>
          <p:nvCxnSpPr>
            <p:cNvPr id="46" name="Straight Connector 45">
              <a:extLst>
                <a:ext uri="{FF2B5EF4-FFF2-40B4-BE49-F238E27FC236}">
                  <a16:creationId xmlns:a16="http://schemas.microsoft.com/office/drawing/2014/main" id="{1DBEA6AA-6FBA-C14F-83CA-CB983F7C29B3}"/>
                </a:ext>
              </a:extLst>
            </p:cNvPr>
            <p:cNvCxnSpPr/>
            <p:nvPr/>
          </p:nvCxnSpPr>
          <p:spPr bwMode="auto">
            <a:xfrm>
              <a:off x="3268929" y="1612106"/>
              <a:ext cx="384722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47" name="Rectangle 46">
              <a:extLst>
                <a:ext uri="{FF2B5EF4-FFF2-40B4-BE49-F238E27FC236}">
                  <a16:creationId xmlns:a16="http://schemas.microsoft.com/office/drawing/2014/main" id="{E12C3F37-9973-B448-BA49-F13E9D3A7BC7}"/>
                </a:ext>
              </a:extLst>
            </p:cNvPr>
            <p:cNvSpPr/>
            <p:nvPr/>
          </p:nvSpPr>
          <p:spPr bwMode="auto">
            <a:xfrm>
              <a:off x="838140" y="171630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Ranking</a:t>
              </a:r>
            </a:p>
          </p:txBody>
        </p:sp>
        <p:sp>
          <p:nvSpPr>
            <p:cNvPr id="48" name="Rectangle 47">
              <a:extLst>
                <a:ext uri="{FF2B5EF4-FFF2-40B4-BE49-F238E27FC236}">
                  <a16:creationId xmlns:a16="http://schemas.microsoft.com/office/drawing/2014/main" id="{C0F62F6C-0D3F-1443-AA17-9FB1FD0B20F7}"/>
                </a:ext>
              </a:extLst>
            </p:cNvPr>
            <p:cNvSpPr/>
            <p:nvPr/>
          </p:nvSpPr>
          <p:spPr bwMode="auto">
            <a:xfrm>
              <a:off x="838140" y="245673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Recommendation</a:t>
              </a:r>
            </a:p>
          </p:txBody>
        </p:sp>
        <p:sp>
          <p:nvSpPr>
            <p:cNvPr id="49" name="Rectangle 48">
              <a:extLst>
                <a:ext uri="{FF2B5EF4-FFF2-40B4-BE49-F238E27FC236}">
                  <a16:creationId xmlns:a16="http://schemas.microsoft.com/office/drawing/2014/main" id="{899063B9-1A56-EE4E-A64E-7A5CA5E34C5F}"/>
                </a:ext>
              </a:extLst>
            </p:cNvPr>
            <p:cNvSpPr/>
            <p:nvPr/>
          </p:nvSpPr>
          <p:spPr bwMode="auto">
            <a:xfrm>
              <a:off x="838140" y="319716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Classification</a:t>
              </a:r>
            </a:p>
          </p:txBody>
        </p:sp>
        <p:sp>
          <p:nvSpPr>
            <p:cNvPr id="50" name="Rectangle 49">
              <a:extLst>
                <a:ext uri="{FF2B5EF4-FFF2-40B4-BE49-F238E27FC236}">
                  <a16:creationId xmlns:a16="http://schemas.microsoft.com/office/drawing/2014/main" id="{004A0B84-AF79-834C-8300-7B14BBBBAA3F}"/>
                </a:ext>
              </a:extLst>
            </p:cNvPr>
            <p:cNvSpPr/>
            <p:nvPr/>
          </p:nvSpPr>
          <p:spPr bwMode="auto">
            <a:xfrm>
              <a:off x="838140" y="393759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Regression</a:t>
              </a:r>
            </a:p>
          </p:txBody>
        </p:sp>
        <p:sp>
          <p:nvSpPr>
            <p:cNvPr id="51" name="Content Placeholder 22">
              <a:extLst>
                <a:ext uri="{FF2B5EF4-FFF2-40B4-BE49-F238E27FC236}">
                  <a16:creationId xmlns:a16="http://schemas.microsoft.com/office/drawing/2014/main" id="{7E6FC195-B808-1C49-AEC9-8182B5E32E9D}"/>
                </a:ext>
              </a:extLst>
            </p:cNvPr>
            <p:cNvSpPr txBox="1">
              <a:spLocks/>
            </p:cNvSpPr>
            <p:nvPr/>
          </p:nvSpPr>
          <p:spPr>
            <a:xfrm>
              <a:off x="3268929" y="1716301"/>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Helping users find the most relevant thing</a:t>
              </a:r>
            </a:p>
          </p:txBody>
        </p:sp>
        <p:sp>
          <p:nvSpPr>
            <p:cNvPr id="52" name="Content Placeholder 22">
              <a:extLst>
                <a:ext uri="{FF2B5EF4-FFF2-40B4-BE49-F238E27FC236}">
                  <a16:creationId xmlns:a16="http://schemas.microsoft.com/office/drawing/2014/main" id="{399E8B22-D857-534E-91D1-11D45D2E1927}"/>
                </a:ext>
              </a:extLst>
            </p:cNvPr>
            <p:cNvSpPr txBox="1">
              <a:spLocks/>
            </p:cNvSpPr>
            <p:nvPr/>
          </p:nvSpPr>
          <p:spPr>
            <a:xfrm>
              <a:off x="3268929" y="2455653"/>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Giving users the thing they may be most interested in</a:t>
              </a:r>
            </a:p>
          </p:txBody>
        </p:sp>
        <p:sp>
          <p:nvSpPr>
            <p:cNvPr id="53" name="Content Placeholder 22">
              <a:extLst>
                <a:ext uri="{FF2B5EF4-FFF2-40B4-BE49-F238E27FC236}">
                  <a16:creationId xmlns:a16="http://schemas.microsoft.com/office/drawing/2014/main" id="{48067840-9D74-814D-9633-2FCC31199AA4}"/>
                </a:ext>
              </a:extLst>
            </p:cNvPr>
            <p:cNvSpPr txBox="1">
              <a:spLocks/>
            </p:cNvSpPr>
            <p:nvPr/>
          </p:nvSpPr>
          <p:spPr>
            <a:xfrm>
              <a:off x="3268929" y="3195004"/>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Figuring out what kind of thing something is</a:t>
              </a:r>
            </a:p>
          </p:txBody>
        </p:sp>
        <p:sp>
          <p:nvSpPr>
            <p:cNvPr id="54" name="Content Placeholder 22">
              <a:extLst>
                <a:ext uri="{FF2B5EF4-FFF2-40B4-BE49-F238E27FC236}">
                  <a16:creationId xmlns:a16="http://schemas.microsoft.com/office/drawing/2014/main" id="{646E8E94-B9A6-BB42-A615-C66B1AB957EA}"/>
                </a:ext>
              </a:extLst>
            </p:cNvPr>
            <p:cNvSpPr txBox="1">
              <a:spLocks/>
            </p:cNvSpPr>
            <p:nvPr/>
          </p:nvSpPr>
          <p:spPr>
            <a:xfrm>
              <a:off x="3268929" y="5413057"/>
              <a:ext cx="3847223" cy="639913"/>
            </a:xfrm>
            <a:prstGeom prst="rect">
              <a:avLst/>
            </a:prstGeom>
            <a:noFill/>
            <a:ln>
              <a:solidFill>
                <a:schemeClr val="bg1">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Finding uncommon things</a:t>
              </a:r>
            </a:p>
          </p:txBody>
        </p:sp>
        <p:sp>
          <p:nvSpPr>
            <p:cNvPr id="55" name="Rectangle 54">
              <a:extLst>
                <a:ext uri="{FF2B5EF4-FFF2-40B4-BE49-F238E27FC236}">
                  <a16:creationId xmlns:a16="http://schemas.microsoft.com/office/drawing/2014/main" id="{A0F502FE-E687-C346-87A5-DD5598FEAC0E}"/>
                </a:ext>
              </a:extLst>
            </p:cNvPr>
            <p:cNvSpPr/>
            <p:nvPr/>
          </p:nvSpPr>
          <p:spPr bwMode="auto">
            <a:xfrm>
              <a:off x="838140" y="4678022"/>
              <a:ext cx="2285405" cy="639913"/>
            </a:xfrm>
            <a:prstGeom prst="rect">
              <a:avLst/>
            </a:prstGeom>
            <a:solidFill>
              <a:schemeClr val="accent3"/>
            </a:solidFill>
            <a:ln w="19050"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Clustering</a:t>
              </a:r>
            </a:p>
          </p:txBody>
        </p:sp>
        <p:sp>
          <p:nvSpPr>
            <p:cNvPr id="56" name="Content Placeholder 22">
              <a:extLst>
                <a:ext uri="{FF2B5EF4-FFF2-40B4-BE49-F238E27FC236}">
                  <a16:creationId xmlns:a16="http://schemas.microsoft.com/office/drawing/2014/main" id="{F9FCD680-290A-644B-B16A-5C95D900756C}"/>
                </a:ext>
              </a:extLst>
            </p:cNvPr>
            <p:cNvSpPr txBox="1">
              <a:spLocks/>
            </p:cNvSpPr>
            <p:nvPr/>
          </p:nvSpPr>
          <p:spPr>
            <a:xfrm>
              <a:off x="3268929" y="3934356"/>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Predicting a numerical value of a thing</a:t>
              </a:r>
            </a:p>
          </p:txBody>
        </p:sp>
        <p:grpSp>
          <p:nvGrpSpPr>
            <p:cNvPr id="57" name="Group 56">
              <a:extLst>
                <a:ext uri="{FF2B5EF4-FFF2-40B4-BE49-F238E27FC236}">
                  <a16:creationId xmlns:a16="http://schemas.microsoft.com/office/drawing/2014/main" id="{2CA8AAB2-A139-4D48-8320-9FD31CEF55A8}"/>
                </a:ext>
              </a:extLst>
            </p:cNvPr>
            <p:cNvGrpSpPr>
              <a:grpSpLocks noChangeAspect="1"/>
            </p:cNvGrpSpPr>
            <p:nvPr/>
          </p:nvGrpSpPr>
          <p:grpSpPr>
            <a:xfrm>
              <a:off x="1061689" y="5629902"/>
              <a:ext cx="371878" cy="365665"/>
              <a:chOff x="8146160" y="1934179"/>
              <a:chExt cx="851125" cy="836906"/>
            </a:xfrm>
          </p:grpSpPr>
          <p:sp>
            <p:nvSpPr>
              <p:cNvPr id="65" name="Trapezoid 64">
                <a:extLst>
                  <a:ext uri="{FF2B5EF4-FFF2-40B4-BE49-F238E27FC236}">
                    <a16:creationId xmlns:a16="http://schemas.microsoft.com/office/drawing/2014/main" id="{414A0459-00B1-5F48-BCD4-6F3A9F87A07B}"/>
                  </a:ext>
                </a:extLst>
              </p:cNvPr>
              <p:cNvSpPr/>
              <p:nvPr/>
            </p:nvSpPr>
            <p:spPr bwMode="auto">
              <a:xfrm>
                <a:off x="8726829" y="1934179"/>
                <a:ext cx="270456" cy="836906"/>
              </a:xfrm>
              <a:prstGeom prst="trapezoid">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6" name="Right Triangle 65">
                <a:extLst>
                  <a:ext uri="{FF2B5EF4-FFF2-40B4-BE49-F238E27FC236}">
                    <a16:creationId xmlns:a16="http://schemas.microsoft.com/office/drawing/2014/main" id="{5C460FD3-B756-5048-A48B-1ECF0D791DC1}"/>
                  </a:ext>
                </a:extLst>
              </p:cNvPr>
              <p:cNvSpPr/>
              <p:nvPr/>
            </p:nvSpPr>
            <p:spPr bwMode="auto">
              <a:xfrm flipH="1">
                <a:off x="8146160"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7" name="Right Triangle 66">
                <a:extLst>
                  <a:ext uri="{FF2B5EF4-FFF2-40B4-BE49-F238E27FC236}">
                    <a16:creationId xmlns:a16="http://schemas.microsoft.com/office/drawing/2014/main" id="{F5664569-15AF-1449-9F74-955A2DAEA89B}"/>
                  </a:ext>
                </a:extLst>
              </p:cNvPr>
              <p:cNvSpPr/>
              <p:nvPr/>
            </p:nvSpPr>
            <p:spPr bwMode="auto">
              <a:xfrm flipH="1">
                <a:off x="8407328"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8" name="Rectangle 67">
                <a:extLst>
                  <a:ext uri="{FF2B5EF4-FFF2-40B4-BE49-F238E27FC236}">
                    <a16:creationId xmlns:a16="http://schemas.microsoft.com/office/drawing/2014/main" id="{2823F781-FBB4-FB49-8C23-7163A5C24DFD}"/>
                  </a:ext>
                </a:extLst>
              </p:cNvPr>
              <p:cNvSpPr/>
              <p:nvPr/>
            </p:nvSpPr>
            <p:spPr bwMode="auto">
              <a:xfrm>
                <a:off x="8146160" y="23491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9" name="Rectangle 68">
                <a:extLst>
                  <a:ext uri="{FF2B5EF4-FFF2-40B4-BE49-F238E27FC236}">
                    <a16:creationId xmlns:a16="http://schemas.microsoft.com/office/drawing/2014/main" id="{88492854-0504-1842-ADC8-6F860737C6C7}"/>
                  </a:ext>
                </a:extLst>
              </p:cNvPr>
              <p:cNvSpPr/>
              <p:nvPr/>
            </p:nvSpPr>
            <p:spPr bwMode="auto">
              <a:xfrm>
                <a:off x="8146160" y="25015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Rectangle 69">
                <a:extLst>
                  <a:ext uri="{FF2B5EF4-FFF2-40B4-BE49-F238E27FC236}">
                    <a16:creationId xmlns:a16="http://schemas.microsoft.com/office/drawing/2014/main" id="{4FC4CFD5-66AC-C742-B9E0-DA76579A6BE8}"/>
                  </a:ext>
                </a:extLst>
              </p:cNvPr>
              <p:cNvSpPr/>
              <p:nvPr/>
            </p:nvSpPr>
            <p:spPr bwMode="auto">
              <a:xfrm>
                <a:off x="8146160" y="2647896"/>
                <a:ext cx="594360" cy="12318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Rectangle 70">
                <a:extLst>
                  <a:ext uri="{FF2B5EF4-FFF2-40B4-BE49-F238E27FC236}">
                    <a16:creationId xmlns:a16="http://schemas.microsoft.com/office/drawing/2014/main" id="{5A3721AE-2207-294F-A7A0-9A5401196976}"/>
                  </a:ext>
                </a:extLst>
              </p:cNvPr>
              <p:cNvSpPr/>
              <p:nvPr/>
            </p:nvSpPr>
            <p:spPr bwMode="auto">
              <a:xfrm>
                <a:off x="814616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2" name="Rectangle 71">
                <a:extLst>
                  <a:ext uri="{FF2B5EF4-FFF2-40B4-BE49-F238E27FC236}">
                    <a16:creationId xmlns:a16="http://schemas.microsoft.com/office/drawing/2014/main" id="{52A8DA1E-43EE-D54D-9A51-E7A3AD26CE58}"/>
                  </a:ext>
                </a:extLst>
              </p:cNvPr>
              <p:cNvSpPr/>
              <p:nvPr/>
            </p:nvSpPr>
            <p:spPr bwMode="auto">
              <a:xfrm>
                <a:off x="8313800" y="2387279"/>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3" name="Rectangle 72">
                <a:extLst>
                  <a:ext uri="{FF2B5EF4-FFF2-40B4-BE49-F238E27FC236}">
                    <a16:creationId xmlns:a16="http://schemas.microsoft.com/office/drawing/2014/main" id="{75733BCC-8528-7B4F-BBF2-621C9072BA14}"/>
                  </a:ext>
                </a:extLst>
              </p:cNvPr>
              <p:cNvSpPr/>
              <p:nvPr/>
            </p:nvSpPr>
            <p:spPr bwMode="auto">
              <a:xfrm>
                <a:off x="848144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4" name="Rectangle 73">
                <a:extLst>
                  <a:ext uri="{FF2B5EF4-FFF2-40B4-BE49-F238E27FC236}">
                    <a16:creationId xmlns:a16="http://schemas.microsoft.com/office/drawing/2014/main" id="{584760C8-F2ED-E44F-9CA3-7364F74E99E3}"/>
                  </a:ext>
                </a:extLst>
              </p:cNvPr>
              <p:cNvSpPr/>
              <p:nvPr/>
            </p:nvSpPr>
            <p:spPr bwMode="auto">
              <a:xfrm>
                <a:off x="8649079" y="2352632"/>
                <a:ext cx="121433"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58" name="Text Placeholder 16">
              <a:extLst>
                <a:ext uri="{FF2B5EF4-FFF2-40B4-BE49-F238E27FC236}">
                  <a16:creationId xmlns:a16="http://schemas.microsoft.com/office/drawing/2014/main" id="{256E7838-8DCB-5143-BCED-E23FB39AF1C1}"/>
                </a:ext>
              </a:extLst>
            </p:cNvPr>
            <p:cNvSpPr txBox="1">
              <a:spLocks/>
            </p:cNvSpPr>
            <p:nvPr/>
          </p:nvSpPr>
          <p:spPr>
            <a:xfrm>
              <a:off x="7511872" y="1218574"/>
              <a:ext cx="427645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Example</a:t>
              </a:r>
            </a:p>
          </p:txBody>
        </p:sp>
        <p:cxnSp>
          <p:nvCxnSpPr>
            <p:cNvPr id="59" name="Straight Connector 58">
              <a:extLst>
                <a:ext uri="{FF2B5EF4-FFF2-40B4-BE49-F238E27FC236}">
                  <a16:creationId xmlns:a16="http://schemas.microsoft.com/office/drawing/2014/main" id="{ABC738D3-AB98-9B43-9C94-9FAD5F1483B4}"/>
                </a:ext>
              </a:extLst>
            </p:cNvPr>
            <p:cNvCxnSpPr/>
            <p:nvPr/>
          </p:nvCxnSpPr>
          <p:spPr bwMode="auto">
            <a:xfrm>
              <a:off x="7511873" y="1612106"/>
              <a:ext cx="427645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60" name="Rectangle 59">
              <a:extLst>
                <a:ext uri="{FF2B5EF4-FFF2-40B4-BE49-F238E27FC236}">
                  <a16:creationId xmlns:a16="http://schemas.microsoft.com/office/drawing/2014/main" id="{39B266C2-6B6C-8746-9C12-9E760308318B}"/>
                </a:ext>
              </a:extLst>
            </p:cNvPr>
            <p:cNvSpPr/>
            <p:nvPr/>
          </p:nvSpPr>
          <p:spPr bwMode="auto">
            <a:xfrm>
              <a:off x="838140" y="5413057"/>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Anomaly Detection</a:t>
              </a:r>
            </a:p>
          </p:txBody>
        </p:sp>
        <p:sp>
          <p:nvSpPr>
            <p:cNvPr id="61" name="Content Placeholder 22">
              <a:extLst>
                <a:ext uri="{FF2B5EF4-FFF2-40B4-BE49-F238E27FC236}">
                  <a16:creationId xmlns:a16="http://schemas.microsoft.com/office/drawing/2014/main" id="{F4D2177D-99F5-4A49-8B21-4C3B4B0ABB46}"/>
                </a:ext>
              </a:extLst>
            </p:cNvPr>
            <p:cNvSpPr txBox="1">
              <a:spLocks/>
            </p:cNvSpPr>
            <p:nvPr/>
          </p:nvSpPr>
          <p:spPr>
            <a:xfrm>
              <a:off x="3267252" y="4673707"/>
              <a:ext cx="3847223" cy="639913"/>
            </a:xfrm>
            <a:prstGeom prst="rect">
              <a:avLst/>
            </a:prstGeom>
            <a:noFill/>
            <a:ln w="19050">
              <a:solidFill>
                <a:schemeClr val="accent3"/>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Putting similar things together</a:t>
              </a:r>
            </a:p>
          </p:txBody>
        </p:sp>
        <p:sp>
          <p:nvSpPr>
            <p:cNvPr id="62" name="Content Placeholder 4">
              <a:extLst>
                <a:ext uri="{FF2B5EF4-FFF2-40B4-BE49-F238E27FC236}">
                  <a16:creationId xmlns:a16="http://schemas.microsoft.com/office/drawing/2014/main" id="{B29D90F7-CD3D-F34C-9FC2-F9E8CC7AEB4D}"/>
                </a:ext>
              </a:extLst>
            </p:cNvPr>
            <p:cNvSpPr txBox="1">
              <a:spLocks/>
            </p:cNvSpPr>
            <p:nvPr/>
          </p:nvSpPr>
          <p:spPr bwMode="gray">
            <a:xfrm>
              <a:off x="7511870" y="1716301"/>
              <a:ext cx="4276454" cy="4336670"/>
            </a:xfrm>
            <a:prstGeom prst="rect">
              <a:avLst/>
            </a:prstGeom>
            <a:solidFill>
              <a:schemeClr val="bg1"/>
            </a:solidFill>
            <a:ln w="19050">
              <a:solidFill>
                <a:schemeClr val="accent3"/>
              </a:solidFill>
            </a:ln>
          </p:spPr>
          <p:txBody>
            <a:bodyPr lIns="182832" tIns="91416" rIns="182832" bIns="457081"/>
            <a:lstStyle>
              <a:lvl1pPr marL="249500" indent="-249500" algn="l" defTabSz="997999" rtl="0" eaLnBrk="1" latinLnBrk="0" hangingPunct="1">
                <a:lnSpc>
                  <a:spcPct val="90000"/>
                </a:lnSpc>
                <a:spcBef>
                  <a:spcPts val="1092"/>
                </a:spcBef>
                <a:buFont typeface="Arial" panose="020B0604020202020204" pitchFamily="34" charset="0"/>
                <a:buChar char="•"/>
                <a:defRPr sz="3000" kern="1200">
                  <a:solidFill>
                    <a:schemeClr val="tx1"/>
                  </a:solidFill>
                  <a:latin typeface="+mn-lt"/>
                  <a:ea typeface="+mn-ea"/>
                  <a:cs typeface="+mn-cs"/>
                </a:defRPr>
              </a:lvl1pPr>
              <a:lvl2pPr marL="748500" indent="-249500" algn="l" defTabSz="997999" rtl="0" eaLnBrk="1" latinLnBrk="0" hangingPunct="1">
                <a:lnSpc>
                  <a:spcPct val="90000"/>
                </a:lnSpc>
                <a:spcBef>
                  <a:spcPts val="545"/>
                </a:spcBef>
                <a:buFont typeface="Arial" panose="020B0604020202020204" pitchFamily="34" charset="0"/>
                <a:buChar char="•"/>
                <a:defRPr sz="2600" kern="1200">
                  <a:solidFill>
                    <a:schemeClr val="tx1"/>
                  </a:solidFill>
                  <a:latin typeface="+mn-lt"/>
                  <a:ea typeface="+mn-ea"/>
                  <a:cs typeface="+mn-cs"/>
                </a:defRPr>
              </a:lvl2pPr>
              <a:lvl3pPr marL="1247500" indent="-249500" algn="l" defTabSz="997999" rtl="0" eaLnBrk="1" latinLnBrk="0" hangingPunct="1">
                <a:lnSpc>
                  <a:spcPct val="90000"/>
                </a:lnSpc>
                <a:spcBef>
                  <a:spcPts val="545"/>
                </a:spcBef>
                <a:buFont typeface="Arial" panose="020B0604020202020204" pitchFamily="34" charset="0"/>
                <a:buChar char="•"/>
                <a:defRPr sz="2200" kern="1200">
                  <a:solidFill>
                    <a:schemeClr val="tx1"/>
                  </a:solidFill>
                  <a:latin typeface="+mn-lt"/>
                  <a:ea typeface="+mn-ea"/>
                  <a:cs typeface="+mn-cs"/>
                </a:defRPr>
              </a:lvl3pPr>
              <a:lvl4pPr marL="1746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4pPr>
              <a:lvl5pPr marL="2245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Close-matching for near-duplicates</a:t>
              </a:r>
            </a:p>
          </p:txBody>
        </p:sp>
        <p:pic>
          <p:nvPicPr>
            <p:cNvPr id="63" name="Picture 62">
              <a:extLst>
                <a:ext uri="{FF2B5EF4-FFF2-40B4-BE49-F238E27FC236}">
                  <a16:creationId xmlns:a16="http://schemas.microsoft.com/office/drawing/2014/main" id="{4D759FAA-108A-B74F-9C08-0B5261A40C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365"/>
            <a:stretch/>
          </p:blipFill>
          <p:spPr>
            <a:xfrm>
              <a:off x="7872943" y="2183826"/>
              <a:ext cx="3273366" cy="3695342"/>
            </a:xfrm>
            <a:prstGeom prst="rect">
              <a:avLst/>
            </a:prstGeom>
          </p:spPr>
        </p:pic>
        <p:sp>
          <p:nvSpPr>
            <p:cNvPr id="64" name="Rectangle 63">
              <a:extLst>
                <a:ext uri="{FF2B5EF4-FFF2-40B4-BE49-F238E27FC236}">
                  <a16:creationId xmlns:a16="http://schemas.microsoft.com/office/drawing/2014/main" id="{EC0C935C-5630-E840-9CD9-F533C3B9F648}"/>
                </a:ext>
              </a:extLst>
            </p:cNvPr>
            <p:cNvSpPr/>
            <p:nvPr/>
          </p:nvSpPr>
          <p:spPr>
            <a:xfrm>
              <a:off x="7676296" y="2183825"/>
              <a:ext cx="3912854" cy="1261122"/>
            </a:xfrm>
            <a:prstGeom prst="rect">
              <a:avLst/>
            </a:prstGeom>
            <a:noFill/>
            <a:ln w="28575">
              <a:solidFill>
                <a:srgbClr val="607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Tree>
    <p:extLst>
      <p:ext uri="{BB962C8B-B14F-4D97-AF65-F5344CB8AC3E}">
        <p14:creationId xmlns:p14="http://schemas.microsoft.com/office/powerpoint/2010/main" val="654900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6891-EC2E-6E4A-9BBD-C36860F890FF}"/>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Machine Learning Applications</a:t>
            </a:r>
            <a:endParaRPr lang="en-US" b="1" dirty="0"/>
          </a:p>
        </p:txBody>
      </p:sp>
      <p:grpSp>
        <p:nvGrpSpPr>
          <p:cNvPr id="41" name="Group 40">
            <a:extLst>
              <a:ext uri="{FF2B5EF4-FFF2-40B4-BE49-F238E27FC236}">
                <a16:creationId xmlns:a16="http://schemas.microsoft.com/office/drawing/2014/main" id="{AFD814BE-B513-D64E-9847-427CD83DB3D0}"/>
              </a:ext>
            </a:extLst>
          </p:cNvPr>
          <p:cNvGrpSpPr/>
          <p:nvPr/>
        </p:nvGrpSpPr>
        <p:grpSpPr>
          <a:xfrm>
            <a:off x="838140" y="1218574"/>
            <a:ext cx="10950186" cy="4834396"/>
            <a:chOff x="838140" y="1218574"/>
            <a:chExt cx="10950186" cy="4834396"/>
          </a:xfrm>
        </p:grpSpPr>
        <p:sp>
          <p:nvSpPr>
            <p:cNvPr id="43" name="Text Placeholder 16">
              <a:extLst>
                <a:ext uri="{FF2B5EF4-FFF2-40B4-BE49-F238E27FC236}">
                  <a16:creationId xmlns:a16="http://schemas.microsoft.com/office/drawing/2014/main" id="{3E5724EF-32F5-6A4C-B449-F78658EE949E}"/>
                </a:ext>
              </a:extLst>
            </p:cNvPr>
            <p:cNvSpPr txBox="1">
              <a:spLocks/>
            </p:cNvSpPr>
            <p:nvPr/>
          </p:nvSpPr>
          <p:spPr>
            <a:xfrm>
              <a:off x="838140" y="1218574"/>
              <a:ext cx="2285405"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Problem type</a:t>
              </a:r>
            </a:p>
          </p:txBody>
        </p:sp>
        <p:cxnSp>
          <p:nvCxnSpPr>
            <p:cNvPr id="44" name="Straight Connector 43">
              <a:extLst>
                <a:ext uri="{FF2B5EF4-FFF2-40B4-BE49-F238E27FC236}">
                  <a16:creationId xmlns:a16="http://schemas.microsoft.com/office/drawing/2014/main" id="{A9F59DB2-4947-0440-9414-BAC01F270CCC}"/>
                </a:ext>
              </a:extLst>
            </p:cNvPr>
            <p:cNvCxnSpPr/>
            <p:nvPr/>
          </p:nvCxnSpPr>
          <p:spPr bwMode="auto">
            <a:xfrm>
              <a:off x="852425" y="1612106"/>
              <a:ext cx="2285405"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45" name="Text Placeholder 16">
              <a:extLst>
                <a:ext uri="{FF2B5EF4-FFF2-40B4-BE49-F238E27FC236}">
                  <a16:creationId xmlns:a16="http://schemas.microsoft.com/office/drawing/2014/main" id="{125F323E-820A-7A43-9DE9-10A15FF4C8BD}"/>
                </a:ext>
              </a:extLst>
            </p:cNvPr>
            <p:cNvSpPr txBox="1">
              <a:spLocks/>
            </p:cNvSpPr>
            <p:nvPr/>
          </p:nvSpPr>
          <p:spPr>
            <a:xfrm>
              <a:off x="3303618" y="1218574"/>
              <a:ext cx="384722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Description  </a:t>
              </a:r>
            </a:p>
          </p:txBody>
        </p:sp>
        <p:cxnSp>
          <p:nvCxnSpPr>
            <p:cNvPr id="46" name="Straight Connector 45">
              <a:extLst>
                <a:ext uri="{FF2B5EF4-FFF2-40B4-BE49-F238E27FC236}">
                  <a16:creationId xmlns:a16="http://schemas.microsoft.com/office/drawing/2014/main" id="{1DBEA6AA-6FBA-C14F-83CA-CB983F7C29B3}"/>
                </a:ext>
              </a:extLst>
            </p:cNvPr>
            <p:cNvCxnSpPr/>
            <p:nvPr/>
          </p:nvCxnSpPr>
          <p:spPr bwMode="auto">
            <a:xfrm>
              <a:off x="3268929" y="1612106"/>
              <a:ext cx="384722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47" name="Rectangle 46">
              <a:extLst>
                <a:ext uri="{FF2B5EF4-FFF2-40B4-BE49-F238E27FC236}">
                  <a16:creationId xmlns:a16="http://schemas.microsoft.com/office/drawing/2014/main" id="{E12C3F37-9973-B448-BA49-F13E9D3A7BC7}"/>
                </a:ext>
              </a:extLst>
            </p:cNvPr>
            <p:cNvSpPr/>
            <p:nvPr/>
          </p:nvSpPr>
          <p:spPr bwMode="auto">
            <a:xfrm>
              <a:off x="838140" y="171630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Ranking</a:t>
              </a:r>
            </a:p>
          </p:txBody>
        </p:sp>
        <p:sp>
          <p:nvSpPr>
            <p:cNvPr id="48" name="Rectangle 47">
              <a:extLst>
                <a:ext uri="{FF2B5EF4-FFF2-40B4-BE49-F238E27FC236}">
                  <a16:creationId xmlns:a16="http://schemas.microsoft.com/office/drawing/2014/main" id="{C0F62F6C-0D3F-1443-AA17-9FB1FD0B20F7}"/>
                </a:ext>
              </a:extLst>
            </p:cNvPr>
            <p:cNvSpPr/>
            <p:nvPr/>
          </p:nvSpPr>
          <p:spPr bwMode="auto">
            <a:xfrm>
              <a:off x="838140" y="245673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Recommendation</a:t>
              </a:r>
            </a:p>
          </p:txBody>
        </p:sp>
        <p:sp>
          <p:nvSpPr>
            <p:cNvPr id="49" name="Rectangle 48">
              <a:extLst>
                <a:ext uri="{FF2B5EF4-FFF2-40B4-BE49-F238E27FC236}">
                  <a16:creationId xmlns:a16="http://schemas.microsoft.com/office/drawing/2014/main" id="{899063B9-1A56-EE4E-A64E-7A5CA5E34C5F}"/>
                </a:ext>
              </a:extLst>
            </p:cNvPr>
            <p:cNvSpPr/>
            <p:nvPr/>
          </p:nvSpPr>
          <p:spPr bwMode="auto">
            <a:xfrm>
              <a:off x="838140" y="319716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Classification</a:t>
              </a:r>
            </a:p>
          </p:txBody>
        </p:sp>
        <p:sp>
          <p:nvSpPr>
            <p:cNvPr id="50" name="Rectangle 49">
              <a:extLst>
                <a:ext uri="{FF2B5EF4-FFF2-40B4-BE49-F238E27FC236}">
                  <a16:creationId xmlns:a16="http://schemas.microsoft.com/office/drawing/2014/main" id="{004A0B84-AF79-834C-8300-7B14BBBBAA3F}"/>
                </a:ext>
              </a:extLst>
            </p:cNvPr>
            <p:cNvSpPr/>
            <p:nvPr/>
          </p:nvSpPr>
          <p:spPr bwMode="auto">
            <a:xfrm>
              <a:off x="838140" y="393759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Regression</a:t>
              </a:r>
            </a:p>
          </p:txBody>
        </p:sp>
        <p:sp>
          <p:nvSpPr>
            <p:cNvPr id="51" name="Content Placeholder 22">
              <a:extLst>
                <a:ext uri="{FF2B5EF4-FFF2-40B4-BE49-F238E27FC236}">
                  <a16:creationId xmlns:a16="http://schemas.microsoft.com/office/drawing/2014/main" id="{7E6FC195-B808-1C49-AEC9-8182B5E32E9D}"/>
                </a:ext>
              </a:extLst>
            </p:cNvPr>
            <p:cNvSpPr txBox="1">
              <a:spLocks/>
            </p:cNvSpPr>
            <p:nvPr/>
          </p:nvSpPr>
          <p:spPr>
            <a:xfrm>
              <a:off x="3268929" y="1716301"/>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Helping users find the most relevant thing</a:t>
              </a:r>
            </a:p>
          </p:txBody>
        </p:sp>
        <p:sp>
          <p:nvSpPr>
            <p:cNvPr id="52" name="Content Placeholder 22">
              <a:extLst>
                <a:ext uri="{FF2B5EF4-FFF2-40B4-BE49-F238E27FC236}">
                  <a16:creationId xmlns:a16="http://schemas.microsoft.com/office/drawing/2014/main" id="{399E8B22-D857-534E-91D1-11D45D2E1927}"/>
                </a:ext>
              </a:extLst>
            </p:cNvPr>
            <p:cNvSpPr txBox="1">
              <a:spLocks/>
            </p:cNvSpPr>
            <p:nvPr/>
          </p:nvSpPr>
          <p:spPr>
            <a:xfrm>
              <a:off x="3268929" y="2455653"/>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Giving users the thing they may be most interested in</a:t>
              </a:r>
            </a:p>
          </p:txBody>
        </p:sp>
        <p:sp>
          <p:nvSpPr>
            <p:cNvPr id="53" name="Content Placeholder 22">
              <a:extLst>
                <a:ext uri="{FF2B5EF4-FFF2-40B4-BE49-F238E27FC236}">
                  <a16:creationId xmlns:a16="http://schemas.microsoft.com/office/drawing/2014/main" id="{48067840-9D74-814D-9633-2FCC31199AA4}"/>
                </a:ext>
              </a:extLst>
            </p:cNvPr>
            <p:cNvSpPr txBox="1">
              <a:spLocks/>
            </p:cNvSpPr>
            <p:nvPr/>
          </p:nvSpPr>
          <p:spPr>
            <a:xfrm>
              <a:off x="3268929" y="3195004"/>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Figuring out what kind of thing something is</a:t>
              </a:r>
            </a:p>
          </p:txBody>
        </p:sp>
        <p:sp>
          <p:nvSpPr>
            <p:cNvPr id="54" name="Content Placeholder 22">
              <a:extLst>
                <a:ext uri="{FF2B5EF4-FFF2-40B4-BE49-F238E27FC236}">
                  <a16:creationId xmlns:a16="http://schemas.microsoft.com/office/drawing/2014/main" id="{646E8E94-B9A6-BB42-A615-C66B1AB957EA}"/>
                </a:ext>
              </a:extLst>
            </p:cNvPr>
            <p:cNvSpPr txBox="1">
              <a:spLocks/>
            </p:cNvSpPr>
            <p:nvPr/>
          </p:nvSpPr>
          <p:spPr>
            <a:xfrm>
              <a:off x="3268929" y="5413057"/>
              <a:ext cx="3847223" cy="639913"/>
            </a:xfrm>
            <a:prstGeom prst="rect">
              <a:avLst/>
            </a:prstGeom>
            <a:noFill/>
            <a:ln w="19050">
              <a:solidFill>
                <a:schemeClr val="accent3"/>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Finding uncommon things</a:t>
              </a:r>
            </a:p>
          </p:txBody>
        </p:sp>
        <p:sp>
          <p:nvSpPr>
            <p:cNvPr id="55" name="Rectangle 54">
              <a:extLst>
                <a:ext uri="{FF2B5EF4-FFF2-40B4-BE49-F238E27FC236}">
                  <a16:creationId xmlns:a16="http://schemas.microsoft.com/office/drawing/2014/main" id="{A0F502FE-E687-C346-87A5-DD5598FEAC0E}"/>
                </a:ext>
              </a:extLst>
            </p:cNvPr>
            <p:cNvSpPr/>
            <p:nvPr/>
          </p:nvSpPr>
          <p:spPr bwMode="auto">
            <a:xfrm>
              <a:off x="838140" y="4678022"/>
              <a:ext cx="2285405" cy="639913"/>
            </a:xfrm>
            <a:prstGeom prst="rect">
              <a:avLst/>
            </a:prstGeom>
            <a:solidFill>
              <a:schemeClr val="tx1">
                <a:lumMod val="60000"/>
                <a:lumOff val="40000"/>
              </a:schemeClr>
            </a:solidFill>
            <a:ln w="19050"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Clustering</a:t>
              </a:r>
            </a:p>
          </p:txBody>
        </p:sp>
        <p:sp>
          <p:nvSpPr>
            <p:cNvPr id="56" name="Content Placeholder 22">
              <a:extLst>
                <a:ext uri="{FF2B5EF4-FFF2-40B4-BE49-F238E27FC236}">
                  <a16:creationId xmlns:a16="http://schemas.microsoft.com/office/drawing/2014/main" id="{F9FCD680-290A-644B-B16A-5C95D900756C}"/>
                </a:ext>
              </a:extLst>
            </p:cNvPr>
            <p:cNvSpPr txBox="1">
              <a:spLocks/>
            </p:cNvSpPr>
            <p:nvPr/>
          </p:nvSpPr>
          <p:spPr>
            <a:xfrm>
              <a:off x="3268929" y="3934356"/>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Predicting a numerical value of a thing</a:t>
              </a:r>
            </a:p>
          </p:txBody>
        </p:sp>
        <p:grpSp>
          <p:nvGrpSpPr>
            <p:cNvPr id="57" name="Group 56">
              <a:extLst>
                <a:ext uri="{FF2B5EF4-FFF2-40B4-BE49-F238E27FC236}">
                  <a16:creationId xmlns:a16="http://schemas.microsoft.com/office/drawing/2014/main" id="{2CA8AAB2-A139-4D48-8320-9FD31CEF55A8}"/>
                </a:ext>
              </a:extLst>
            </p:cNvPr>
            <p:cNvGrpSpPr>
              <a:grpSpLocks noChangeAspect="1"/>
            </p:cNvGrpSpPr>
            <p:nvPr/>
          </p:nvGrpSpPr>
          <p:grpSpPr>
            <a:xfrm>
              <a:off x="1061689" y="5629902"/>
              <a:ext cx="371878" cy="365665"/>
              <a:chOff x="8146160" y="1934179"/>
              <a:chExt cx="851125" cy="836906"/>
            </a:xfrm>
          </p:grpSpPr>
          <p:sp>
            <p:nvSpPr>
              <p:cNvPr id="65" name="Trapezoid 64">
                <a:extLst>
                  <a:ext uri="{FF2B5EF4-FFF2-40B4-BE49-F238E27FC236}">
                    <a16:creationId xmlns:a16="http://schemas.microsoft.com/office/drawing/2014/main" id="{414A0459-00B1-5F48-BCD4-6F3A9F87A07B}"/>
                  </a:ext>
                </a:extLst>
              </p:cNvPr>
              <p:cNvSpPr/>
              <p:nvPr/>
            </p:nvSpPr>
            <p:spPr bwMode="auto">
              <a:xfrm>
                <a:off x="8726829" y="1934179"/>
                <a:ext cx="270456" cy="836906"/>
              </a:xfrm>
              <a:prstGeom prst="trapezoid">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6" name="Right Triangle 65">
                <a:extLst>
                  <a:ext uri="{FF2B5EF4-FFF2-40B4-BE49-F238E27FC236}">
                    <a16:creationId xmlns:a16="http://schemas.microsoft.com/office/drawing/2014/main" id="{5C460FD3-B756-5048-A48B-1ECF0D791DC1}"/>
                  </a:ext>
                </a:extLst>
              </p:cNvPr>
              <p:cNvSpPr/>
              <p:nvPr/>
            </p:nvSpPr>
            <p:spPr bwMode="auto">
              <a:xfrm flipH="1">
                <a:off x="8146160"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7" name="Right Triangle 66">
                <a:extLst>
                  <a:ext uri="{FF2B5EF4-FFF2-40B4-BE49-F238E27FC236}">
                    <a16:creationId xmlns:a16="http://schemas.microsoft.com/office/drawing/2014/main" id="{F5664569-15AF-1449-9F74-955A2DAEA89B}"/>
                  </a:ext>
                </a:extLst>
              </p:cNvPr>
              <p:cNvSpPr/>
              <p:nvPr/>
            </p:nvSpPr>
            <p:spPr bwMode="auto">
              <a:xfrm flipH="1">
                <a:off x="8407328"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8" name="Rectangle 67">
                <a:extLst>
                  <a:ext uri="{FF2B5EF4-FFF2-40B4-BE49-F238E27FC236}">
                    <a16:creationId xmlns:a16="http://schemas.microsoft.com/office/drawing/2014/main" id="{2823F781-FBB4-FB49-8C23-7163A5C24DFD}"/>
                  </a:ext>
                </a:extLst>
              </p:cNvPr>
              <p:cNvSpPr/>
              <p:nvPr/>
            </p:nvSpPr>
            <p:spPr bwMode="auto">
              <a:xfrm>
                <a:off x="8146160" y="23491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9" name="Rectangle 68">
                <a:extLst>
                  <a:ext uri="{FF2B5EF4-FFF2-40B4-BE49-F238E27FC236}">
                    <a16:creationId xmlns:a16="http://schemas.microsoft.com/office/drawing/2014/main" id="{88492854-0504-1842-ADC8-6F860737C6C7}"/>
                  </a:ext>
                </a:extLst>
              </p:cNvPr>
              <p:cNvSpPr/>
              <p:nvPr/>
            </p:nvSpPr>
            <p:spPr bwMode="auto">
              <a:xfrm>
                <a:off x="8146160" y="25015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Rectangle 69">
                <a:extLst>
                  <a:ext uri="{FF2B5EF4-FFF2-40B4-BE49-F238E27FC236}">
                    <a16:creationId xmlns:a16="http://schemas.microsoft.com/office/drawing/2014/main" id="{4FC4CFD5-66AC-C742-B9E0-DA76579A6BE8}"/>
                  </a:ext>
                </a:extLst>
              </p:cNvPr>
              <p:cNvSpPr/>
              <p:nvPr/>
            </p:nvSpPr>
            <p:spPr bwMode="auto">
              <a:xfrm>
                <a:off x="8146160" y="2647896"/>
                <a:ext cx="594360" cy="12318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Rectangle 70">
                <a:extLst>
                  <a:ext uri="{FF2B5EF4-FFF2-40B4-BE49-F238E27FC236}">
                    <a16:creationId xmlns:a16="http://schemas.microsoft.com/office/drawing/2014/main" id="{5A3721AE-2207-294F-A7A0-9A5401196976}"/>
                  </a:ext>
                </a:extLst>
              </p:cNvPr>
              <p:cNvSpPr/>
              <p:nvPr/>
            </p:nvSpPr>
            <p:spPr bwMode="auto">
              <a:xfrm>
                <a:off x="814616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2" name="Rectangle 71">
                <a:extLst>
                  <a:ext uri="{FF2B5EF4-FFF2-40B4-BE49-F238E27FC236}">
                    <a16:creationId xmlns:a16="http://schemas.microsoft.com/office/drawing/2014/main" id="{52A8DA1E-43EE-D54D-9A51-E7A3AD26CE58}"/>
                  </a:ext>
                </a:extLst>
              </p:cNvPr>
              <p:cNvSpPr/>
              <p:nvPr/>
            </p:nvSpPr>
            <p:spPr bwMode="auto">
              <a:xfrm>
                <a:off x="8313800" y="2387279"/>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3" name="Rectangle 72">
                <a:extLst>
                  <a:ext uri="{FF2B5EF4-FFF2-40B4-BE49-F238E27FC236}">
                    <a16:creationId xmlns:a16="http://schemas.microsoft.com/office/drawing/2014/main" id="{75733BCC-8528-7B4F-BBF2-621C9072BA14}"/>
                  </a:ext>
                </a:extLst>
              </p:cNvPr>
              <p:cNvSpPr/>
              <p:nvPr/>
            </p:nvSpPr>
            <p:spPr bwMode="auto">
              <a:xfrm>
                <a:off x="848144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4" name="Rectangle 73">
                <a:extLst>
                  <a:ext uri="{FF2B5EF4-FFF2-40B4-BE49-F238E27FC236}">
                    <a16:creationId xmlns:a16="http://schemas.microsoft.com/office/drawing/2014/main" id="{584760C8-F2ED-E44F-9CA3-7364F74E99E3}"/>
                  </a:ext>
                </a:extLst>
              </p:cNvPr>
              <p:cNvSpPr/>
              <p:nvPr/>
            </p:nvSpPr>
            <p:spPr bwMode="auto">
              <a:xfrm>
                <a:off x="8649079" y="2352632"/>
                <a:ext cx="121433"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58" name="Text Placeholder 16">
              <a:extLst>
                <a:ext uri="{FF2B5EF4-FFF2-40B4-BE49-F238E27FC236}">
                  <a16:creationId xmlns:a16="http://schemas.microsoft.com/office/drawing/2014/main" id="{256E7838-8DCB-5143-BCED-E23FB39AF1C1}"/>
                </a:ext>
              </a:extLst>
            </p:cNvPr>
            <p:cNvSpPr txBox="1">
              <a:spLocks/>
            </p:cNvSpPr>
            <p:nvPr/>
          </p:nvSpPr>
          <p:spPr>
            <a:xfrm>
              <a:off x="7511872" y="1218574"/>
              <a:ext cx="427645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Example</a:t>
              </a:r>
            </a:p>
          </p:txBody>
        </p:sp>
        <p:cxnSp>
          <p:nvCxnSpPr>
            <p:cNvPr id="59" name="Straight Connector 58">
              <a:extLst>
                <a:ext uri="{FF2B5EF4-FFF2-40B4-BE49-F238E27FC236}">
                  <a16:creationId xmlns:a16="http://schemas.microsoft.com/office/drawing/2014/main" id="{ABC738D3-AB98-9B43-9C94-9FAD5F1483B4}"/>
                </a:ext>
              </a:extLst>
            </p:cNvPr>
            <p:cNvCxnSpPr/>
            <p:nvPr/>
          </p:nvCxnSpPr>
          <p:spPr bwMode="auto">
            <a:xfrm>
              <a:off x="7511873" y="1612106"/>
              <a:ext cx="427645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61" name="Content Placeholder 22">
              <a:extLst>
                <a:ext uri="{FF2B5EF4-FFF2-40B4-BE49-F238E27FC236}">
                  <a16:creationId xmlns:a16="http://schemas.microsoft.com/office/drawing/2014/main" id="{F4D2177D-99F5-4A49-8B21-4C3B4B0ABB46}"/>
                </a:ext>
              </a:extLst>
            </p:cNvPr>
            <p:cNvSpPr txBox="1">
              <a:spLocks/>
            </p:cNvSpPr>
            <p:nvPr/>
          </p:nvSpPr>
          <p:spPr>
            <a:xfrm>
              <a:off x="3267252" y="4673707"/>
              <a:ext cx="3847223" cy="639913"/>
            </a:xfrm>
            <a:prstGeom prst="rect">
              <a:avLst/>
            </a:prstGeom>
            <a:noFill/>
            <a:ln w="9525">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Putting similar things together</a:t>
              </a:r>
            </a:p>
          </p:txBody>
        </p:sp>
        <p:sp>
          <p:nvSpPr>
            <p:cNvPr id="60" name="Rectangle 59">
              <a:extLst>
                <a:ext uri="{FF2B5EF4-FFF2-40B4-BE49-F238E27FC236}">
                  <a16:creationId xmlns:a16="http://schemas.microsoft.com/office/drawing/2014/main" id="{39B266C2-6B6C-8746-9C12-9E760308318B}"/>
                </a:ext>
              </a:extLst>
            </p:cNvPr>
            <p:cNvSpPr/>
            <p:nvPr/>
          </p:nvSpPr>
          <p:spPr bwMode="auto">
            <a:xfrm>
              <a:off x="838140" y="5413057"/>
              <a:ext cx="2285405" cy="639913"/>
            </a:xfrm>
            <a:prstGeom prst="rect">
              <a:avLst/>
            </a:prstGeom>
            <a:solidFill>
              <a:schemeClr val="accent3"/>
            </a:solidFill>
            <a:ln w="19050"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Anomaly Detection</a:t>
              </a:r>
            </a:p>
          </p:txBody>
        </p:sp>
      </p:grpSp>
      <p:grpSp>
        <p:nvGrpSpPr>
          <p:cNvPr id="40" name="Group 39">
            <a:extLst>
              <a:ext uri="{FF2B5EF4-FFF2-40B4-BE49-F238E27FC236}">
                <a16:creationId xmlns:a16="http://schemas.microsoft.com/office/drawing/2014/main" id="{60EB500A-0F7C-1247-BAE1-B6FE65AFFA51}"/>
              </a:ext>
            </a:extLst>
          </p:cNvPr>
          <p:cNvGrpSpPr/>
          <p:nvPr/>
        </p:nvGrpSpPr>
        <p:grpSpPr>
          <a:xfrm>
            <a:off x="852425" y="1218574"/>
            <a:ext cx="10935901" cy="4824565"/>
            <a:chOff x="852425" y="1218574"/>
            <a:chExt cx="10935901" cy="4824565"/>
          </a:xfrm>
        </p:grpSpPr>
        <p:cxnSp>
          <p:nvCxnSpPr>
            <p:cNvPr id="77" name="Straight Connector 76">
              <a:extLst>
                <a:ext uri="{FF2B5EF4-FFF2-40B4-BE49-F238E27FC236}">
                  <a16:creationId xmlns:a16="http://schemas.microsoft.com/office/drawing/2014/main" id="{B3C7AEBF-108E-9943-B615-52A4FA2762F4}"/>
                </a:ext>
              </a:extLst>
            </p:cNvPr>
            <p:cNvCxnSpPr/>
            <p:nvPr/>
          </p:nvCxnSpPr>
          <p:spPr bwMode="auto">
            <a:xfrm>
              <a:off x="852425" y="1612106"/>
              <a:ext cx="2285405"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A35A7C5F-10B5-4242-A838-F56885058BB0}"/>
                </a:ext>
              </a:extLst>
            </p:cNvPr>
            <p:cNvCxnSpPr/>
            <p:nvPr/>
          </p:nvCxnSpPr>
          <p:spPr bwMode="auto">
            <a:xfrm>
              <a:off x="3268929" y="1612106"/>
              <a:ext cx="384722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80" name="Text Placeholder 16">
              <a:extLst>
                <a:ext uri="{FF2B5EF4-FFF2-40B4-BE49-F238E27FC236}">
                  <a16:creationId xmlns:a16="http://schemas.microsoft.com/office/drawing/2014/main" id="{1F88140B-51AB-A841-84B7-63D52FA488BA}"/>
                </a:ext>
              </a:extLst>
            </p:cNvPr>
            <p:cNvSpPr txBox="1">
              <a:spLocks/>
            </p:cNvSpPr>
            <p:nvPr/>
          </p:nvSpPr>
          <p:spPr>
            <a:xfrm>
              <a:off x="7511872" y="1218574"/>
              <a:ext cx="427645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Example</a:t>
              </a:r>
            </a:p>
          </p:txBody>
        </p:sp>
        <p:cxnSp>
          <p:nvCxnSpPr>
            <p:cNvPr id="81" name="Straight Connector 80">
              <a:extLst>
                <a:ext uri="{FF2B5EF4-FFF2-40B4-BE49-F238E27FC236}">
                  <a16:creationId xmlns:a16="http://schemas.microsoft.com/office/drawing/2014/main" id="{1B02638A-8AF9-7D4C-8995-755336FD72DF}"/>
                </a:ext>
              </a:extLst>
            </p:cNvPr>
            <p:cNvCxnSpPr/>
            <p:nvPr/>
          </p:nvCxnSpPr>
          <p:spPr bwMode="auto">
            <a:xfrm>
              <a:off x="7511873" y="1612106"/>
              <a:ext cx="427645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82" name="Content Placeholder 4">
              <a:extLst>
                <a:ext uri="{FF2B5EF4-FFF2-40B4-BE49-F238E27FC236}">
                  <a16:creationId xmlns:a16="http://schemas.microsoft.com/office/drawing/2014/main" id="{C2A45380-65DE-0946-A44E-F5AEAC00ED29}"/>
                </a:ext>
              </a:extLst>
            </p:cNvPr>
            <p:cNvSpPr txBox="1">
              <a:spLocks/>
            </p:cNvSpPr>
            <p:nvPr/>
          </p:nvSpPr>
          <p:spPr bwMode="gray">
            <a:xfrm>
              <a:off x="7511870" y="1706469"/>
              <a:ext cx="4276454" cy="4336670"/>
            </a:xfrm>
            <a:prstGeom prst="rect">
              <a:avLst/>
            </a:prstGeom>
            <a:solidFill>
              <a:schemeClr val="bg1"/>
            </a:solidFill>
            <a:ln w="19050">
              <a:solidFill>
                <a:schemeClr val="accent3"/>
              </a:solidFill>
            </a:ln>
          </p:spPr>
          <p:txBody>
            <a:bodyPr lIns="182832" tIns="91416" rIns="182832" bIns="457081"/>
            <a:lstStyle>
              <a:lvl1pPr marL="249500" indent="-249500" algn="l" defTabSz="997999" rtl="0" eaLnBrk="1" latinLnBrk="0" hangingPunct="1">
                <a:lnSpc>
                  <a:spcPct val="90000"/>
                </a:lnSpc>
                <a:spcBef>
                  <a:spcPts val="1092"/>
                </a:spcBef>
                <a:buFont typeface="Arial" panose="020B0604020202020204" pitchFamily="34" charset="0"/>
                <a:buChar char="•"/>
                <a:defRPr sz="3000" kern="1200">
                  <a:solidFill>
                    <a:schemeClr val="tx1"/>
                  </a:solidFill>
                  <a:latin typeface="+mn-lt"/>
                  <a:ea typeface="+mn-ea"/>
                  <a:cs typeface="+mn-cs"/>
                </a:defRPr>
              </a:lvl1pPr>
              <a:lvl2pPr marL="748500" indent="-249500" algn="l" defTabSz="997999" rtl="0" eaLnBrk="1" latinLnBrk="0" hangingPunct="1">
                <a:lnSpc>
                  <a:spcPct val="90000"/>
                </a:lnSpc>
                <a:spcBef>
                  <a:spcPts val="545"/>
                </a:spcBef>
                <a:buFont typeface="Arial" panose="020B0604020202020204" pitchFamily="34" charset="0"/>
                <a:buChar char="•"/>
                <a:defRPr sz="2600" kern="1200">
                  <a:solidFill>
                    <a:schemeClr val="tx1"/>
                  </a:solidFill>
                  <a:latin typeface="+mn-lt"/>
                  <a:ea typeface="+mn-ea"/>
                  <a:cs typeface="+mn-cs"/>
                </a:defRPr>
              </a:lvl2pPr>
              <a:lvl3pPr marL="1247500" indent="-249500" algn="l" defTabSz="997999" rtl="0" eaLnBrk="1" latinLnBrk="0" hangingPunct="1">
                <a:lnSpc>
                  <a:spcPct val="90000"/>
                </a:lnSpc>
                <a:spcBef>
                  <a:spcPts val="545"/>
                </a:spcBef>
                <a:buFont typeface="Arial" panose="020B0604020202020204" pitchFamily="34" charset="0"/>
                <a:buChar char="•"/>
                <a:defRPr sz="2200" kern="1200">
                  <a:solidFill>
                    <a:schemeClr val="tx1"/>
                  </a:solidFill>
                  <a:latin typeface="+mn-lt"/>
                  <a:ea typeface="+mn-ea"/>
                  <a:cs typeface="+mn-cs"/>
                </a:defRPr>
              </a:lvl3pPr>
              <a:lvl4pPr marL="1746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4pPr>
              <a:lvl5pPr marL="2245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Fruit freshness</a:t>
              </a:r>
            </a:p>
          </p:txBody>
        </p:sp>
        <p:pic>
          <p:nvPicPr>
            <p:cNvPr id="83" name="Picture 82">
              <a:extLst>
                <a:ext uri="{FF2B5EF4-FFF2-40B4-BE49-F238E27FC236}">
                  <a16:creationId xmlns:a16="http://schemas.microsoft.com/office/drawing/2014/main" id="{C57CE804-8C38-3C4C-81A5-2C158F337E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5562" y="3784943"/>
              <a:ext cx="736074" cy="875989"/>
            </a:xfrm>
            <a:prstGeom prst="rect">
              <a:avLst/>
            </a:prstGeom>
          </p:spPr>
        </p:pic>
        <p:grpSp>
          <p:nvGrpSpPr>
            <p:cNvPr id="84" name="Group 83">
              <a:extLst>
                <a:ext uri="{FF2B5EF4-FFF2-40B4-BE49-F238E27FC236}">
                  <a16:creationId xmlns:a16="http://schemas.microsoft.com/office/drawing/2014/main" id="{97473E22-B5DD-1840-A305-8DB25FD354FA}"/>
                </a:ext>
              </a:extLst>
            </p:cNvPr>
            <p:cNvGrpSpPr/>
            <p:nvPr/>
          </p:nvGrpSpPr>
          <p:grpSpPr>
            <a:xfrm>
              <a:off x="7728791" y="3562156"/>
              <a:ext cx="866315" cy="933915"/>
              <a:chOff x="6731136" y="5472356"/>
              <a:chExt cx="484204" cy="521987"/>
            </a:xfrm>
            <a:solidFill>
              <a:schemeClr val="accent1"/>
            </a:solidFill>
          </p:grpSpPr>
          <p:sp>
            <p:nvSpPr>
              <p:cNvPr id="117" name="Pie 50186">
                <a:extLst>
                  <a:ext uri="{FF2B5EF4-FFF2-40B4-BE49-F238E27FC236}">
                    <a16:creationId xmlns:a16="http://schemas.microsoft.com/office/drawing/2014/main" id="{626C63DC-B0BE-DB43-864D-DBEC69F6EC2F}"/>
                  </a:ext>
                </a:extLst>
              </p:cNvPr>
              <p:cNvSpPr/>
              <p:nvPr/>
            </p:nvSpPr>
            <p:spPr bwMode="auto">
              <a:xfrm rot="10800000">
                <a:off x="6731136" y="5772410"/>
                <a:ext cx="484204" cy="221933"/>
              </a:xfrm>
              <a:custGeom>
                <a:avLst/>
                <a:gdLst>
                  <a:gd name="connsiteX0" fmla="*/ 828723 w 828723"/>
                  <a:gd name="connsiteY0" fmla="*/ 286565 h 573129"/>
                  <a:gd name="connsiteX1" fmla="*/ 566017 w 828723"/>
                  <a:gd name="connsiteY1" fmla="*/ 553247 h 573129"/>
                  <a:gd name="connsiteX2" fmla="*/ 256707 w 828723"/>
                  <a:gd name="connsiteY2" fmla="*/ 551578 h 573129"/>
                  <a:gd name="connsiteX3" fmla="*/ 165 w 828723"/>
                  <a:gd name="connsiteY3" fmla="*/ 278452 h 573129"/>
                  <a:gd name="connsiteX4" fmla="*/ 414362 w 828723"/>
                  <a:gd name="connsiteY4" fmla="*/ 286565 h 573129"/>
                  <a:gd name="connsiteX5" fmla="*/ 828723 w 828723"/>
                  <a:gd name="connsiteY5" fmla="*/ 286565 h 573129"/>
                  <a:gd name="connsiteX0" fmla="*/ 828672 w 828672"/>
                  <a:gd name="connsiteY0" fmla="*/ 8113 h 293039"/>
                  <a:gd name="connsiteX1" fmla="*/ 648717 w 828672"/>
                  <a:gd name="connsiteY1" fmla="*/ 254107 h 293039"/>
                  <a:gd name="connsiteX2" fmla="*/ 256656 w 828672"/>
                  <a:gd name="connsiteY2" fmla="*/ 273126 h 293039"/>
                  <a:gd name="connsiteX3" fmla="*/ 114 w 828672"/>
                  <a:gd name="connsiteY3" fmla="*/ 0 h 293039"/>
                  <a:gd name="connsiteX4" fmla="*/ 414311 w 828672"/>
                  <a:gd name="connsiteY4" fmla="*/ 8113 h 293039"/>
                  <a:gd name="connsiteX5" fmla="*/ 828672 w 828672"/>
                  <a:gd name="connsiteY5" fmla="*/ 8113 h 293039"/>
                  <a:gd name="connsiteX0" fmla="*/ 829427 w 829427"/>
                  <a:gd name="connsiteY0" fmla="*/ 8113 h 289280"/>
                  <a:gd name="connsiteX1" fmla="*/ 649472 w 829427"/>
                  <a:gd name="connsiteY1" fmla="*/ 254107 h 289280"/>
                  <a:gd name="connsiteX2" fmla="*/ 116734 w 829427"/>
                  <a:gd name="connsiteY2" fmla="*/ 260714 h 289280"/>
                  <a:gd name="connsiteX3" fmla="*/ 869 w 829427"/>
                  <a:gd name="connsiteY3" fmla="*/ 0 h 289280"/>
                  <a:gd name="connsiteX4" fmla="*/ 415066 w 829427"/>
                  <a:gd name="connsiteY4" fmla="*/ 8113 h 289280"/>
                  <a:gd name="connsiteX5" fmla="*/ 829427 w 829427"/>
                  <a:gd name="connsiteY5" fmla="*/ 8113 h 289280"/>
                  <a:gd name="connsiteX0" fmla="*/ 829710 w 829710"/>
                  <a:gd name="connsiteY0" fmla="*/ 8113 h 293737"/>
                  <a:gd name="connsiteX1" fmla="*/ 691131 w 829710"/>
                  <a:gd name="connsiteY1" fmla="*/ 262382 h 293737"/>
                  <a:gd name="connsiteX2" fmla="*/ 117017 w 829710"/>
                  <a:gd name="connsiteY2" fmla="*/ 260714 h 293737"/>
                  <a:gd name="connsiteX3" fmla="*/ 1152 w 829710"/>
                  <a:gd name="connsiteY3" fmla="*/ 0 h 293737"/>
                  <a:gd name="connsiteX4" fmla="*/ 415349 w 829710"/>
                  <a:gd name="connsiteY4" fmla="*/ 8113 h 293737"/>
                  <a:gd name="connsiteX5" fmla="*/ 829710 w 829710"/>
                  <a:gd name="connsiteY5" fmla="*/ 8113 h 29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710" h="293737">
                    <a:moveTo>
                      <a:pt x="829710" y="8113"/>
                    </a:moveTo>
                    <a:cubicBezTo>
                      <a:pt x="829710" y="125897"/>
                      <a:pt x="809913" y="220282"/>
                      <a:pt x="691131" y="262382"/>
                    </a:cubicBezTo>
                    <a:cubicBezTo>
                      <a:pt x="572349" y="304482"/>
                      <a:pt x="232014" y="304444"/>
                      <a:pt x="117017" y="260714"/>
                    </a:cubicBezTo>
                    <a:cubicBezTo>
                      <a:pt x="2020" y="216984"/>
                      <a:pt x="-3724" y="119067"/>
                      <a:pt x="1152" y="0"/>
                    </a:cubicBezTo>
                    <a:lnTo>
                      <a:pt x="415349" y="8113"/>
                    </a:lnTo>
                    <a:lnTo>
                      <a:pt x="829710" y="8113"/>
                    </a:lnTo>
                    <a:close/>
                  </a:path>
                </a:pathLst>
              </a:cu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8" name="Oval 117">
                <a:extLst>
                  <a:ext uri="{FF2B5EF4-FFF2-40B4-BE49-F238E27FC236}">
                    <a16:creationId xmlns:a16="http://schemas.microsoft.com/office/drawing/2014/main" id="{F6D8F13D-FC3F-2745-B365-A1F5D589EC44}"/>
                  </a:ext>
                </a:extLst>
              </p:cNvPr>
              <p:cNvSpPr/>
              <p:nvPr/>
            </p:nvSpPr>
            <p:spPr bwMode="auto">
              <a:xfrm>
                <a:off x="6836077" y="5472356"/>
                <a:ext cx="274320" cy="274320"/>
              </a:xfrm>
              <a:prstGeom prst="ellipse">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nvGrpSpPr>
            <p:cNvPr id="85" name="Group 84">
              <a:extLst>
                <a:ext uri="{FF2B5EF4-FFF2-40B4-BE49-F238E27FC236}">
                  <a16:creationId xmlns:a16="http://schemas.microsoft.com/office/drawing/2014/main" id="{AD609D59-F94D-E64D-98E0-D381CE9903F4}"/>
                </a:ext>
              </a:extLst>
            </p:cNvPr>
            <p:cNvGrpSpPr/>
            <p:nvPr/>
          </p:nvGrpSpPr>
          <p:grpSpPr>
            <a:xfrm>
              <a:off x="10480456" y="3111204"/>
              <a:ext cx="1138639" cy="911918"/>
              <a:chOff x="10481598" y="3441480"/>
              <a:chExt cx="1079293" cy="864389"/>
            </a:xfrm>
            <a:solidFill>
              <a:schemeClr val="accent1"/>
            </a:solidFill>
          </p:grpSpPr>
          <p:sp>
            <p:nvSpPr>
              <p:cNvPr id="111" name="Rectangle 110">
                <a:extLst>
                  <a:ext uri="{FF2B5EF4-FFF2-40B4-BE49-F238E27FC236}">
                    <a16:creationId xmlns:a16="http://schemas.microsoft.com/office/drawing/2014/main" id="{90DE5DA3-E74F-9B46-9C2D-33BD74E22270}"/>
                  </a:ext>
                </a:extLst>
              </p:cNvPr>
              <p:cNvSpPr/>
              <p:nvPr/>
            </p:nvSpPr>
            <p:spPr>
              <a:xfrm rot="19878754">
                <a:off x="10481598" y="3637274"/>
                <a:ext cx="359615" cy="182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4" name="Flowchart: Manual Input 94">
                <a:extLst>
                  <a:ext uri="{FF2B5EF4-FFF2-40B4-BE49-F238E27FC236}">
                    <a16:creationId xmlns:a16="http://schemas.microsoft.com/office/drawing/2014/main" id="{00C87DD5-B886-FD4F-B3AC-DDA41AA01A37}"/>
                  </a:ext>
                </a:extLst>
              </p:cNvPr>
              <p:cNvSpPr/>
              <p:nvPr/>
            </p:nvSpPr>
            <p:spPr>
              <a:xfrm rot="14478754">
                <a:off x="10722169" y="3210636"/>
                <a:ext cx="335366" cy="797054"/>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5" name="Rectangle 114">
                <a:extLst>
                  <a:ext uri="{FF2B5EF4-FFF2-40B4-BE49-F238E27FC236}">
                    <a16:creationId xmlns:a16="http://schemas.microsoft.com/office/drawing/2014/main" id="{2A641643-01F6-D441-86BB-2A59DCE29C1E}"/>
                  </a:ext>
                </a:extLst>
              </p:cNvPr>
              <p:cNvSpPr/>
              <p:nvPr/>
            </p:nvSpPr>
            <p:spPr>
              <a:xfrm rot="18222277">
                <a:off x="11169956" y="3457569"/>
                <a:ext cx="156996" cy="6248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6" name="Rectangle 115">
                <a:extLst>
                  <a:ext uri="{FF2B5EF4-FFF2-40B4-BE49-F238E27FC236}">
                    <a16:creationId xmlns:a16="http://schemas.microsoft.com/office/drawing/2014/main" id="{BB2EAAA3-FF04-C24D-9620-E71B62E29EB5}"/>
                  </a:ext>
                </a:extLst>
              </p:cNvPr>
              <p:cNvSpPr/>
              <p:nvPr/>
            </p:nvSpPr>
            <p:spPr>
              <a:xfrm>
                <a:off x="11466269" y="3562191"/>
                <a:ext cx="85665" cy="7436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86" name="Rectangle 85">
              <a:extLst>
                <a:ext uri="{FF2B5EF4-FFF2-40B4-BE49-F238E27FC236}">
                  <a16:creationId xmlns:a16="http://schemas.microsoft.com/office/drawing/2014/main" id="{F02D3DC4-0260-E943-945C-F00FB943544F}"/>
                </a:ext>
              </a:extLst>
            </p:cNvPr>
            <p:cNvSpPr/>
            <p:nvPr/>
          </p:nvSpPr>
          <p:spPr>
            <a:xfrm>
              <a:off x="8060840" y="2522286"/>
              <a:ext cx="723275" cy="307777"/>
            </a:xfrm>
            <a:prstGeom prst="rect">
              <a:avLst/>
            </a:prstGeom>
          </p:spPr>
          <p:txBody>
            <a:bodyPr wrap="none">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Before</a:t>
              </a:r>
            </a:p>
          </p:txBody>
        </p:sp>
        <p:sp>
          <p:nvSpPr>
            <p:cNvPr id="87" name="Rectangle 86">
              <a:extLst>
                <a:ext uri="{FF2B5EF4-FFF2-40B4-BE49-F238E27FC236}">
                  <a16:creationId xmlns:a16="http://schemas.microsoft.com/office/drawing/2014/main" id="{C7091E04-4F28-4840-8222-678DB6ACF5A4}"/>
                </a:ext>
              </a:extLst>
            </p:cNvPr>
            <p:cNvSpPr/>
            <p:nvPr/>
          </p:nvSpPr>
          <p:spPr>
            <a:xfrm>
              <a:off x="10643416" y="2522286"/>
              <a:ext cx="598241" cy="307777"/>
            </a:xfrm>
            <a:prstGeom prst="rect">
              <a:avLst/>
            </a:prstGeom>
          </p:spPr>
          <p:txBody>
            <a:bodyPr wrap="none">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After</a:t>
              </a:r>
            </a:p>
          </p:txBody>
        </p:sp>
        <p:grpSp>
          <p:nvGrpSpPr>
            <p:cNvPr id="88" name="Group 87">
              <a:extLst>
                <a:ext uri="{FF2B5EF4-FFF2-40B4-BE49-F238E27FC236}">
                  <a16:creationId xmlns:a16="http://schemas.microsoft.com/office/drawing/2014/main" id="{7E9C4822-59F1-BF43-B961-5A9E22235225}"/>
                </a:ext>
              </a:extLst>
            </p:cNvPr>
            <p:cNvGrpSpPr/>
            <p:nvPr/>
          </p:nvGrpSpPr>
          <p:grpSpPr>
            <a:xfrm>
              <a:off x="8814226" y="5095405"/>
              <a:ext cx="1671746" cy="830781"/>
              <a:chOff x="9208090" y="4791039"/>
              <a:chExt cx="1672181" cy="830997"/>
            </a:xfrm>
          </p:grpSpPr>
          <p:sp>
            <p:nvSpPr>
              <p:cNvPr id="94" name="Rectangle 93">
                <a:extLst>
                  <a:ext uri="{FF2B5EF4-FFF2-40B4-BE49-F238E27FC236}">
                    <a16:creationId xmlns:a16="http://schemas.microsoft.com/office/drawing/2014/main" id="{719E3741-15FF-EA4D-990F-CFFCF5BF2C24}"/>
                  </a:ext>
                </a:extLst>
              </p:cNvPr>
              <p:cNvSpPr/>
              <p:nvPr/>
            </p:nvSpPr>
            <p:spPr>
              <a:xfrm>
                <a:off x="9488649" y="4791039"/>
                <a:ext cx="1391622" cy="830997"/>
              </a:xfrm>
              <a:prstGeom prst="rect">
                <a:avLst/>
              </a:prstGeom>
            </p:spPr>
            <p:txBody>
              <a:bodyPr wrap="square">
                <a:spAutoFit/>
              </a:bodyPr>
              <a:lstStyle/>
              <a:p>
                <a:r>
                  <a:rPr lang="en-US" sz="1200" dirty="0">
                    <a:solidFill>
                      <a:srgbClr val="607744"/>
                    </a:solidFill>
                    <a:latin typeface="Amazon Ember Light" panose="020B0403020204020204" pitchFamily="34" charset="0"/>
                    <a:ea typeface="Amazon Ember Light" panose="020B0403020204020204" pitchFamily="34" charset="0"/>
                    <a:cs typeface="Amazon Ember Light" panose="020B0403020204020204" pitchFamily="34" charset="0"/>
                    <a:sym typeface="Wingdings" panose="05000000000000000000" pitchFamily="2" charset="2"/>
                  </a:rPr>
                  <a:t>Good</a:t>
                </a:r>
              </a:p>
              <a:p>
                <a:r>
                  <a:rPr lang="en-US" sz="1200" dirty="0">
                    <a:solidFill>
                      <a:srgbClr val="C00000"/>
                    </a:solidFill>
                    <a:latin typeface="Amazon Ember Light" panose="020B0403020204020204" pitchFamily="34" charset="0"/>
                    <a:ea typeface="Amazon Ember Light" panose="020B0403020204020204" pitchFamily="34" charset="0"/>
                    <a:cs typeface="Amazon Ember Light" panose="020B0403020204020204" pitchFamily="34" charset="0"/>
                    <a:sym typeface="Wingdings" panose="05000000000000000000" pitchFamily="2" charset="2"/>
                  </a:rPr>
                  <a:t>Damage</a:t>
                </a:r>
              </a:p>
              <a:p>
                <a:r>
                  <a:rPr lang="en-US" sz="1200" dirty="0">
                    <a:solidFill>
                      <a:srgbClr val="C00000"/>
                    </a:solidFill>
                    <a:latin typeface="Amazon Ember Light" panose="020B0403020204020204" pitchFamily="34" charset="0"/>
                    <a:ea typeface="Amazon Ember Light" panose="020B0403020204020204" pitchFamily="34" charset="0"/>
                    <a:cs typeface="Amazon Ember Light" panose="020B0403020204020204" pitchFamily="34" charset="0"/>
                  </a:rPr>
                  <a:t>Serious Damage</a:t>
                </a:r>
              </a:p>
              <a:p>
                <a:r>
                  <a:rPr lang="en-US" sz="1200" dirty="0">
                    <a:solidFill>
                      <a:srgbClr val="C00000"/>
                    </a:solidFill>
                    <a:latin typeface="Amazon Ember Light" panose="020B0403020204020204" pitchFamily="34" charset="0"/>
                    <a:ea typeface="Amazon Ember Light" panose="020B0403020204020204" pitchFamily="34" charset="0"/>
                    <a:cs typeface="Amazon Ember Light" panose="020B0403020204020204" pitchFamily="34" charset="0"/>
                  </a:rPr>
                  <a:t>Decay</a:t>
                </a:r>
              </a:p>
            </p:txBody>
          </p:sp>
          <p:grpSp>
            <p:nvGrpSpPr>
              <p:cNvPr id="95" name="Group 94">
                <a:extLst>
                  <a:ext uri="{FF2B5EF4-FFF2-40B4-BE49-F238E27FC236}">
                    <a16:creationId xmlns:a16="http://schemas.microsoft.com/office/drawing/2014/main" id="{41517D87-DCC0-114C-9247-46C36F82D650}"/>
                  </a:ext>
                </a:extLst>
              </p:cNvPr>
              <p:cNvGrpSpPr>
                <a:grpSpLocks noChangeAspect="1"/>
              </p:cNvGrpSpPr>
              <p:nvPr/>
            </p:nvGrpSpPr>
            <p:grpSpPr>
              <a:xfrm>
                <a:off x="9208090" y="4822505"/>
                <a:ext cx="187768" cy="182880"/>
                <a:chOff x="696292" y="2764878"/>
                <a:chExt cx="3708651" cy="3612110"/>
              </a:xfrm>
              <a:solidFill>
                <a:srgbClr val="607744"/>
              </a:solidFill>
            </p:grpSpPr>
            <p:sp>
              <p:nvSpPr>
                <p:cNvPr id="104" name="Rounded Rectangle 103">
                  <a:extLst>
                    <a:ext uri="{FF2B5EF4-FFF2-40B4-BE49-F238E27FC236}">
                      <a16:creationId xmlns:a16="http://schemas.microsoft.com/office/drawing/2014/main" id="{B0160D60-F369-3C43-A9F1-996DD97E4226}"/>
                    </a:ext>
                  </a:extLst>
                </p:cNvPr>
                <p:cNvSpPr/>
                <p:nvPr/>
              </p:nvSpPr>
              <p:spPr bwMode="auto">
                <a:xfrm rot="5400000">
                  <a:off x="2986141" y="3383389"/>
                  <a:ext cx="577876" cy="2212182"/>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5" name="Rounded Rectangle 104">
                  <a:extLst>
                    <a:ext uri="{FF2B5EF4-FFF2-40B4-BE49-F238E27FC236}">
                      <a16:creationId xmlns:a16="http://schemas.microsoft.com/office/drawing/2014/main" id="{08762D8C-31F3-A146-AB49-3721A3545742}"/>
                    </a:ext>
                  </a:extLst>
                </p:cNvPr>
                <p:cNvSpPr/>
                <p:nvPr/>
              </p:nvSpPr>
              <p:spPr bwMode="auto">
                <a:xfrm rot="5400000">
                  <a:off x="3009914" y="3938105"/>
                  <a:ext cx="577876" cy="2212182"/>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6" name="Rounded Rectangle 105">
                  <a:extLst>
                    <a:ext uri="{FF2B5EF4-FFF2-40B4-BE49-F238E27FC236}">
                      <a16:creationId xmlns:a16="http://schemas.microsoft.com/office/drawing/2014/main" id="{FB2B42D9-BBAB-094A-BB94-4F5F92F469D7}"/>
                    </a:ext>
                  </a:extLst>
                </p:cNvPr>
                <p:cNvSpPr/>
                <p:nvPr/>
              </p:nvSpPr>
              <p:spPr bwMode="auto">
                <a:xfrm rot="5400000">
                  <a:off x="2907872" y="4501582"/>
                  <a:ext cx="577876" cy="2212182"/>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7" name="Rounded Rectangle 106">
                  <a:extLst>
                    <a:ext uri="{FF2B5EF4-FFF2-40B4-BE49-F238E27FC236}">
                      <a16:creationId xmlns:a16="http://schemas.microsoft.com/office/drawing/2014/main" id="{E7E46758-9D7B-7749-9F75-4B73F31D75C4}"/>
                    </a:ext>
                  </a:extLst>
                </p:cNvPr>
                <p:cNvSpPr/>
                <p:nvPr/>
              </p:nvSpPr>
              <p:spPr bwMode="auto">
                <a:xfrm rot="5400000">
                  <a:off x="2702463" y="4981959"/>
                  <a:ext cx="577876" cy="2212182"/>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8" name="Rounded Rectangle 107">
                  <a:extLst>
                    <a:ext uri="{FF2B5EF4-FFF2-40B4-BE49-F238E27FC236}">
                      <a16:creationId xmlns:a16="http://schemas.microsoft.com/office/drawing/2014/main" id="{FF818512-99A6-C54E-BA4B-0367546F67E8}"/>
                    </a:ext>
                  </a:extLst>
                </p:cNvPr>
                <p:cNvSpPr/>
                <p:nvPr/>
              </p:nvSpPr>
              <p:spPr bwMode="auto">
                <a:xfrm rot="1800000">
                  <a:off x="2282287" y="2764878"/>
                  <a:ext cx="577876" cy="2753430"/>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9" name="Rounded Rectangle 108">
                  <a:extLst>
                    <a:ext uri="{FF2B5EF4-FFF2-40B4-BE49-F238E27FC236}">
                      <a16:creationId xmlns:a16="http://schemas.microsoft.com/office/drawing/2014/main" id="{D4201068-AB1D-F54E-AFAA-85C34BBC112A}"/>
                    </a:ext>
                  </a:extLst>
                </p:cNvPr>
                <p:cNvSpPr/>
                <p:nvPr/>
              </p:nvSpPr>
              <p:spPr bwMode="auto">
                <a:xfrm>
                  <a:off x="1632639" y="4675368"/>
                  <a:ext cx="840216" cy="1701620"/>
                </a:xfrm>
                <a:prstGeom prst="roundRect">
                  <a:avLst>
                    <a:gd name="adj" fmla="val 15931"/>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0" name="Rounded Rectangle 109">
                  <a:extLst>
                    <a:ext uri="{FF2B5EF4-FFF2-40B4-BE49-F238E27FC236}">
                      <a16:creationId xmlns:a16="http://schemas.microsoft.com/office/drawing/2014/main" id="{AEF17A95-050C-7340-AB36-0DAAE3B15FF0}"/>
                    </a:ext>
                  </a:extLst>
                </p:cNvPr>
                <p:cNvSpPr/>
                <p:nvPr/>
              </p:nvSpPr>
              <p:spPr bwMode="auto">
                <a:xfrm>
                  <a:off x="696292" y="4613454"/>
                  <a:ext cx="790601" cy="1763533"/>
                </a:xfrm>
                <a:prstGeom prst="roundRect">
                  <a:avLst>
                    <a:gd name="adj" fmla="val 15931"/>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nvGrpSpPr>
              <p:cNvPr id="96" name="Group 95">
                <a:extLst>
                  <a:ext uri="{FF2B5EF4-FFF2-40B4-BE49-F238E27FC236}">
                    <a16:creationId xmlns:a16="http://schemas.microsoft.com/office/drawing/2014/main" id="{FEF22988-9C9D-714C-BB76-59650481125A}"/>
                  </a:ext>
                </a:extLst>
              </p:cNvPr>
              <p:cNvGrpSpPr>
                <a:grpSpLocks noChangeAspect="1"/>
              </p:cNvGrpSpPr>
              <p:nvPr/>
            </p:nvGrpSpPr>
            <p:grpSpPr>
              <a:xfrm rot="10800000">
                <a:off x="9208090" y="5243039"/>
                <a:ext cx="187768" cy="182880"/>
                <a:chOff x="696292" y="2764878"/>
                <a:chExt cx="3708651" cy="3612110"/>
              </a:xfrm>
              <a:solidFill>
                <a:srgbClr val="C00000"/>
              </a:solidFill>
            </p:grpSpPr>
            <p:sp>
              <p:nvSpPr>
                <p:cNvPr id="97" name="Rounded Rectangle 96">
                  <a:extLst>
                    <a:ext uri="{FF2B5EF4-FFF2-40B4-BE49-F238E27FC236}">
                      <a16:creationId xmlns:a16="http://schemas.microsoft.com/office/drawing/2014/main" id="{C934C51A-527F-6A47-B117-0220B4445D83}"/>
                    </a:ext>
                  </a:extLst>
                </p:cNvPr>
                <p:cNvSpPr/>
                <p:nvPr/>
              </p:nvSpPr>
              <p:spPr bwMode="auto">
                <a:xfrm rot="5400000">
                  <a:off x="2986141" y="3383389"/>
                  <a:ext cx="577876" cy="2212182"/>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8" name="Rounded Rectangle 97">
                  <a:extLst>
                    <a:ext uri="{FF2B5EF4-FFF2-40B4-BE49-F238E27FC236}">
                      <a16:creationId xmlns:a16="http://schemas.microsoft.com/office/drawing/2014/main" id="{4B6F10FF-2047-7E44-8475-B82FE8D651DF}"/>
                    </a:ext>
                  </a:extLst>
                </p:cNvPr>
                <p:cNvSpPr/>
                <p:nvPr/>
              </p:nvSpPr>
              <p:spPr bwMode="auto">
                <a:xfrm rot="5400000">
                  <a:off x="3009914" y="3938105"/>
                  <a:ext cx="577876" cy="2212182"/>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9" name="Rounded Rectangle 98">
                  <a:extLst>
                    <a:ext uri="{FF2B5EF4-FFF2-40B4-BE49-F238E27FC236}">
                      <a16:creationId xmlns:a16="http://schemas.microsoft.com/office/drawing/2014/main" id="{7AB5413B-D33B-2742-9E20-D00745F6DBC5}"/>
                    </a:ext>
                  </a:extLst>
                </p:cNvPr>
                <p:cNvSpPr/>
                <p:nvPr/>
              </p:nvSpPr>
              <p:spPr bwMode="auto">
                <a:xfrm rot="5400000">
                  <a:off x="2907872" y="4501582"/>
                  <a:ext cx="577876" cy="2212182"/>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0" name="Rounded Rectangle 99">
                  <a:extLst>
                    <a:ext uri="{FF2B5EF4-FFF2-40B4-BE49-F238E27FC236}">
                      <a16:creationId xmlns:a16="http://schemas.microsoft.com/office/drawing/2014/main" id="{7ADAE55F-0834-DC4E-A38C-A4EFE64FB550}"/>
                    </a:ext>
                  </a:extLst>
                </p:cNvPr>
                <p:cNvSpPr/>
                <p:nvPr/>
              </p:nvSpPr>
              <p:spPr bwMode="auto">
                <a:xfrm rot="5400000">
                  <a:off x="2702463" y="4981959"/>
                  <a:ext cx="577876" cy="2212182"/>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1" name="Rounded Rectangle 100">
                  <a:extLst>
                    <a:ext uri="{FF2B5EF4-FFF2-40B4-BE49-F238E27FC236}">
                      <a16:creationId xmlns:a16="http://schemas.microsoft.com/office/drawing/2014/main" id="{AD527E20-98E7-714D-A40F-2822B048EEAB}"/>
                    </a:ext>
                  </a:extLst>
                </p:cNvPr>
                <p:cNvSpPr/>
                <p:nvPr/>
              </p:nvSpPr>
              <p:spPr bwMode="auto">
                <a:xfrm rot="1800000">
                  <a:off x="2282287" y="2764878"/>
                  <a:ext cx="577876" cy="2753430"/>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2" name="Rounded Rectangle 101">
                  <a:extLst>
                    <a:ext uri="{FF2B5EF4-FFF2-40B4-BE49-F238E27FC236}">
                      <a16:creationId xmlns:a16="http://schemas.microsoft.com/office/drawing/2014/main" id="{F7E2B488-916A-F344-8841-52006068BE99}"/>
                    </a:ext>
                  </a:extLst>
                </p:cNvPr>
                <p:cNvSpPr/>
                <p:nvPr/>
              </p:nvSpPr>
              <p:spPr bwMode="auto">
                <a:xfrm>
                  <a:off x="1632639" y="4675368"/>
                  <a:ext cx="840216" cy="1701620"/>
                </a:xfrm>
                <a:prstGeom prst="roundRect">
                  <a:avLst>
                    <a:gd name="adj" fmla="val 15931"/>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3" name="Rounded Rectangle 102">
                  <a:extLst>
                    <a:ext uri="{FF2B5EF4-FFF2-40B4-BE49-F238E27FC236}">
                      <a16:creationId xmlns:a16="http://schemas.microsoft.com/office/drawing/2014/main" id="{E4BCEFFE-B15A-144C-8F28-DB4A57538262}"/>
                    </a:ext>
                  </a:extLst>
                </p:cNvPr>
                <p:cNvSpPr/>
                <p:nvPr/>
              </p:nvSpPr>
              <p:spPr bwMode="auto">
                <a:xfrm>
                  <a:off x="696292" y="4613454"/>
                  <a:ext cx="790601" cy="1763533"/>
                </a:xfrm>
                <a:prstGeom prst="roundRect">
                  <a:avLst>
                    <a:gd name="adj" fmla="val 15931"/>
                  </a:avLst>
                </a:pr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cxnSp>
          <p:nvCxnSpPr>
            <p:cNvPr id="89" name="Straight Arrow Connector 88">
              <a:extLst>
                <a:ext uri="{FF2B5EF4-FFF2-40B4-BE49-F238E27FC236}">
                  <a16:creationId xmlns:a16="http://schemas.microsoft.com/office/drawing/2014/main" id="{C088CB87-BCDD-8749-954D-869CEB3250DA}"/>
                </a:ext>
              </a:extLst>
            </p:cNvPr>
            <p:cNvCxnSpPr/>
            <p:nvPr/>
          </p:nvCxnSpPr>
          <p:spPr bwMode="auto">
            <a:xfrm>
              <a:off x="8521392" y="3695451"/>
              <a:ext cx="791273" cy="56926"/>
            </a:xfrm>
            <a:prstGeom prst="straightConnector1">
              <a:avLst/>
            </a:prstGeom>
            <a:noFill/>
            <a:ln w="38100" cap="rnd" cmpd="sng" algn="ctr">
              <a:solidFill>
                <a:schemeClr val="accent1"/>
              </a:solidFill>
              <a:prstDash val="sysDot"/>
              <a:round/>
              <a:headEnd type="none" w="med" len="med"/>
              <a:tailEnd type="arrow"/>
            </a:ln>
            <a:effectLst/>
          </p:spPr>
        </p:cxnSp>
        <p:cxnSp>
          <p:nvCxnSpPr>
            <p:cNvPr id="90" name="Straight Arrow Connector 89">
              <a:extLst>
                <a:ext uri="{FF2B5EF4-FFF2-40B4-BE49-F238E27FC236}">
                  <a16:creationId xmlns:a16="http://schemas.microsoft.com/office/drawing/2014/main" id="{8F4D1EFC-A4EA-B849-B9FC-E50144ECAAC4}"/>
                </a:ext>
              </a:extLst>
            </p:cNvPr>
            <p:cNvCxnSpPr/>
            <p:nvPr/>
          </p:nvCxnSpPr>
          <p:spPr bwMode="auto">
            <a:xfrm flipH="1" flipV="1">
              <a:off x="8462369" y="3784942"/>
              <a:ext cx="716420" cy="573944"/>
            </a:xfrm>
            <a:prstGeom prst="straightConnector1">
              <a:avLst/>
            </a:prstGeom>
            <a:noFill/>
            <a:ln w="38100" cap="rnd" cmpd="sng" algn="ctr">
              <a:solidFill>
                <a:schemeClr val="accent1"/>
              </a:solidFill>
              <a:prstDash val="sysDot"/>
              <a:round/>
              <a:headEnd type="none" w="med" len="med"/>
              <a:tailEnd type="arrow"/>
            </a:ln>
            <a:effectLst/>
          </p:spPr>
        </p:cxnSp>
        <p:cxnSp>
          <p:nvCxnSpPr>
            <p:cNvPr id="91" name="Straight Arrow Connector 90">
              <a:extLst>
                <a:ext uri="{FF2B5EF4-FFF2-40B4-BE49-F238E27FC236}">
                  <a16:creationId xmlns:a16="http://schemas.microsoft.com/office/drawing/2014/main" id="{D2565630-0622-EC42-AB69-F5B609AB765D}"/>
                </a:ext>
              </a:extLst>
            </p:cNvPr>
            <p:cNvCxnSpPr/>
            <p:nvPr/>
          </p:nvCxnSpPr>
          <p:spPr bwMode="auto">
            <a:xfrm flipH="1">
              <a:off x="9785901" y="3494514"/>
              <a:ext cx="671508" cy="215085"/>
            </a:xfrm>
            <a:prstGeom prst="straightConnector1">
              <a:avLst/>
            </a:prstGeom>
            <a:noFill/>
            <a:ln w="38100" cap="rnd" cmpd="sng" algn="ctr">
              <a:solidFill>
                <a:schemeClr val="accent1"/>
              </a:solidFill>
              <a:prstDash val="sysDot"/>
              <a:round/>
              <a:headEnd type="none" w="med" len="med"/>
              <a:tailEnd type="arrow"/>
            </a:ln>
            <a:effectLst/>
          </p:spPr>
        </p:cxnSp>
        <p:cxnSp>
          <p:nvCxnSpPr>
            <p:cNvPr id="92" name="Straight Arrow Connector 91">
              <a:extLst>
                <a:ext uri="{FF2B5EF4-FFF2-40B4-BE49-F238E27FC236}">
                  <a16:creationId xmlns:a16="http://schemas.microsoft.com/office/drawing/2014/main" id="{D3311FC3-588A-AC42-8C23-185B3D013C50}"/>
                </a:ext>
              </a:extLst>
            </p:cNvPr>
            <p:cNvCxnSpPr/>
            <p:nvPr/>
          </p:nvCxnSpPr>
          <p:spPr bwMode="auto">
            <a:xfrm flipV="1">
              <a:off x="10197282" y="3599271"/>
              <a:ext cx="260124" cy="655042"/>
            </a:xfrm>
            <a:prstGeom prst="straightConnector1">
              <a:avLst/>
            </a:prstGeom>
            <a:noFill/>
            <a:ln w="38100" cap="rnd" cmpd="sng" algn="ctr">
              <a:solidFill>
                <a:schemeClr val="accent1"/>
              </a:solidFill>
              <a:prstDash val="sysDot"/>
              <a:round/>
              <a:headEnd type="none" w="med" len="med"/>
              <a:tailEnd type="arrow"/>
            </a:ln>
            <a:effectLst/>
          </p:spPr>
        </p:cxnSp>
        <p:pic>
          <p:nvPicPr>
            <p:cNvPr id="93" name="Picture 92">
              <a:extLst>
                <a:ext uri="{FF2B5EF4-FFF2-40B4-BE49-F238E27FC236}">
                  <a16:creationId xmlns:a16="http://schemas.microsoft.com/office/drawing/2014/main" id="{E9293E1E-CC40-5C47-AB97-441EA493C3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2022" y="2951028"/>
              <a:ext cx="1361998" cy="282024"/>
            </a:xfrm>
            <a:prstGeom prst="rect">
              <a:avLst/>
            </a:prstGeom>
          </p:spPr>
        </p:pic>
      </p:grpSp>
      <p:sp>
        <p:nvSpPr>
          <p:cNvPr id="128" name="Rectangle 127">
            <a:extLst>
              <a:ext uri="{FF2B5EF4-FFF2-40B4-BE49-F238E27FC236}">
                <a16:creationId xmlns:a16="http://schemas.microsoft.com/office/drawing/2014/main" id="{3B381600-3395-074A-AD10-D2505BD93773}"/>
              </a:ext>
            </a:extLst>
          </p:cNvPr>
          <p:cNvSpPr/>
          <p:nvPr/>
        </p:nvSpPr>
        <p:spPr bwMode="auto">
          <a:xfrm rot="10800000">
            <a:off x="7114468" y="5418594"/>
            <a:ext cx="409278" cy="639913"/>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9" name="Right Triangle 128">
            <a:extLst>
              <a:ext uri="{FF2B5EF4-FFF2-40B4-BE49-F238E27FC236}">
                <a16:creationId xmlns:a16="http://schemas.microsoft.com/office/drawing/2014/main" id="{40EC016D-2D07-8D49-B715-84E6CF602558}"/>
              </a:ext>
            </a:extLst>
          </p:cNvPr>
          <p:cNvSpPr/>
          <p:nvPr/>
        </p:nvSpPr>
        <p:spPr bwMode="auto">
          <a:xfrm flipH="1">
            <a:off x="7114466" y="1711258"/>
            <a:ext cx="410541" cy="3701800"/>
          </a:xfrm>
          <a:prstGeom prst="rtTriangl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endParaRPr lang="en-US" sz="1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3091523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1836544"/>
            <a:ext cx="9518073" cy="2735457"/>
          </a:xfrm>
        </p:spPr>
        <p:txBody>
          <a:bodyPr/>
          <a:lstStyle/>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Supervised vs Unsupervised Learning</a:t>
            </a:r>
          </a:p>
        </p:txBody>
      </p:sp>
      <p:sp>
        <p:nvSpPr>
          <p:cNvPr id="2" name="TextBox 1">
            <a:extLst>
              <a:ext uri="{FF2B5EF4-FFF2-40B4-BE49-F238E27FC236}">
                <a16:creationId xmlns:a16="http://schemas.microsoft.com/office/drawing/2014/main" id="{852A927A-F3D0-A840-B291-1782455B469B}"/>
              </a:ext>
            </a:extLst>
          </p:cNvPr>
          <p:cNvSpPr txBox="1"/>
          <p:nvPr/>
        </p:nvSpPr>
        <p:spPr>
          <a:xfrm>
            <a:off x="-3233854" y="-11151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69819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6891-EC2E-6E4A-9BBD-C36860F890FF}"/>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Supervised vs. Unsupervised Learning</a:t>
            </a:r>
          </a:p>
        </p:txBody>
      </p:sp>
      <p:grpSp>
        <p:nvGrpSpPr>
          <p:cNvPr id="41" name="Group 40">
            <a:extLst>
              <a:ext uri="{FF2B5EF4-FFF2-40B4-BE49-F238E27FC236}">
                <a16:creationId xmlns:a16="http://schemas.microsoft.com/office/drawing/2014/main" id="{AFD814BE-B513-D64E-9847-427CD83DB3D0}"/>
              </a:ext>
            </a:extLst>
          </p:cNvPr>
          <p:cNvGrpSpPr/>
          <p:nvPr/>
        </p:nvGrpSpPr>
        <p:grpSpPr>
          <a:xfrm>
            <a:off x="838140" y="1218574"/>
            <a:ext cx="6312701" cy="4834396"/>
            <a:chOff x="838140" y="1218574"/>
            <a:chExt cx="6312701" cy="4834396"/>
          </a:xfrm>
        </p:grpSpPr>
        <p:sp>
          <p:nvSpPr>
            <p:cNvPr id="43" name="Text Placeholder 16">
              <a:extLst>
                <a:ext uri="{FF2B5EF4-FFF2-40B4-BE49-F238E27FC236}">
                  <a16:creationId xmlns:a16="http://schemas.microsoft.com/office/drawing/2014/main" id="{3E5724EF-32F5-6A4C-B449-F78658EE949E}"/>
                </a:ext>
              </a:extLst>
            </p:cNvPr>
            <p:cNvSpPr txBox="1">
              <a:spLocks/>
            </p:cNvSpPr>
            <p:nvPr/>
          </p:nvSpPr>
          <p:spPr>
            <a:xfrm>
              <a:off x="838140" y="1218574"/>
              <a:ext cx="2285405"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Problem type</a:t>
              </a:r>
            </a:p>
          </p:txBody>
        </p:sp>
        <p:cxnSp>
          <p:nvCxnSpPr>
            <p:cNvPr id="44" name="Straight Connector 43">
              <a:extLst>
                <a:ext uri="{FF2B5EF4-FFF2-40B4-BE49-F238E27FC236}">
                  <a16:creationId xmlns:a16="http://schemas.microsoft.com/office/drawing/2014/main" id="{A9F59DB2-4947-0440-9414-BAC01F270CCC}"/>
                </a:ext>
              </a:extLst>
            </p:cNvPr>
            <p:cNvCxnSpPr/>
            <p:nvPr/>
          </p:nvCxnSpPr>
          <p:spPr bwMode="auto">
            <a:xfrm>
              <a:off x="852425" y="1612106"/>
              <a:ext cx="2285405"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45" name="Text Placeholder 16">
              <a:extLst>
                <a:ext uri="{FF2B5EF4-FFF2-40B4-BE49-F238E27FC236}">
                  <a16:creationId xmlns:a16="http://schemas.microsoft.com/office/drawing/2014/main" id="{125F323E-820A-7A43-9DE9-10A15FF4C8BD}"/>
                </a:ext>
              </a:extLst>
            </p:cNvPr>
            <p:cNvSpPr txBox="1">
              <a:spLocks/>
            </p:cNvSpPr>
            <p:nvPr/>
          </p:nvSpPr>
          <p:spPr>
            <a:xfrm>
              <a:off x="3303618" y="1218574"/>
              <a:ext cx="3847223" cy="38848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pPr>
              <a:r>
                <a:rPr lang="en-US" sz="1799" kern="0" dirty="0">
                  <a:latin typeface="Amazon Ember Light" panose="020B0403020204020204" pitchFamily="34" charset="0"/>
                  <a:ea typeface="Amazon Ember Light" panose="020B0403020204020204" pitchFamily="34" charset="0"/>
                  <a:cs typeface="Amazon Ember Light" panose="020B0403020204020204" pitchFamily="34" charset="0"/>
                </a:rPr>
                <a:t>Description  </a:t>
              </a:r>
            </a:p>
          </p:txBody>
        </p:sp>
        <p:cxnSp>
          <p:nvCxnSpPr>
            <p:cNvPr id="46" name="Straight Connector 45">
              <a:extLst>
                <a:ext uri="{FF2B5EF4-FFF2-40B4-BE49-F238E27FC236}">
                  <a16:creationId xmlns:a16="http://schemas.microsoft.com/office/drawing/2014/main" id="{1DBEA6AA-6FBA-C14F-83CA-CB983F7C29B3}"/>
                </a:ext>
              </a:extLst>
            </p:cNvPr>
            <p:cNvCxnSpPr/>
            <p:nvPr/>
          </p:nvCxnSpPr>
          <p:spPr bwMode="auto">
            <a:xfrm>
              <a:off x="3268929" y="1612106"/>
              <a:ext cx="384722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47" name="Rectangle 46">
              <a:extLst>
                <a:ext uri="{FF2B5EF4-FFF2-40B4-BE49-F238E27FC236}">
                  <a16:creationId xmlns:a16="http://schemas.microsoft.com/office/drawing/2014/main" id="{E12C3F37-9973-B448-BA49-F13E9D3A7BC7}"/>
                </a:ext>
              </a:extLst>
            </p:cNvPr>
            <p:cNvSpPr/>
            <p:nvPr/>
          </p:nvSpPr>
          <p:spPr bwMode="auto">
            <a:xfrm>
              <a:off x="838140" y="171630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Ranking</a:t>
              </a:r>
            </a:p>
          </p:txBody>
        </p:sp>
        <p:sp>
          <p:nvSpPr>
            <p:cNvPr id="48" name="Rectangle 47">
              <a:extLst>
                <a:ext uri="{FF2B5EF4-FFF2-40B4-BE49-F238E27FC236}">
                  <a16:creationId xmlns:a16="http://schemas.microsoft.com/office/drawing/2014/main" id="{C0F62F6C-0D3F-1443-AA17-9FB1FD0B20F7}"/>
                </a:ext>
              </a:extLst>
            </p:cNvPr>
            <p:cNvSpPr/>
            <p:nvPr/>
          </p:nvSpPr>
          <p:spPr bwMode="auto">
            <a:xfrm>
              <a:off x="838140" y="2456731"/>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Recommendation</a:t>
              </a:r>
            </a:p>
          </p:txBody>
        </p:sp>
        <p:sp>
          <p:nvSpPr>
            <p:cNvPr id="49" name="Rectangle 48">
              <a:extLst>
                <a:ext uri="{FF2B5EF4-FFF2-40B4-BE49-F238E27FC236}">
                  <a16:creationId xmlns:a16="http://schemas.microsoft.com/office/drawing/2014/main" id="{899063B9-1A56-EE4E-A64E-7A5CA5E34C5F}"/>
                </a:ext>
              </a:extLst>
            </p:cNvPr>
            <p:cNvSpPr/>
            <p:nvPr/>
          </p:nvSpPr>
          <p:spPr bwMode="auto">
            <a:xfrm>
              <a:off x="838140" y="319716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Classification</a:t>
              </a:r>
            </a:p>
          </p:txBody>
        </p:sp>
        <p:sp>
          <p:nvSpPr>
            <p:cNvPr id="50" name="Rectangle 49">
              <a:extLst>
                <a:ext uri="{FF2B5EF4-FFF2-40B4-BE49-F238E27FC236}">
                  <a16:creationId xmlns:a16="http://schemas.microsoft.com/office/drawing/2014/main" id="{004A0B84-AF79-834C-8300-7B14BBBBAA3F}"/>
                </a:ext>
              </a:extLst>
            </p:cNvPr>
            <p:cNvSpPr/>
            <p:nvPr/>
          </p:nvSpPr>
          <p:spPr bwMode="auto">
            <a:xfrm>
              <a:off x="838140" y="3937592"/>
              <a:ext cx="2285405" cy="639913"/>
            </a:xfrm>
            <a:prstGeom prst="rect">
              <a:avLst/>
            </a:prstGeom>
            <a:solidFill>
              <a:schemeClr val="tx1">
                <a:lumMod val="60000"/>
                <a:lumOff val="40000"/>
              </a:schemeClr>
            </a:solidFill>
            <a:ln w="19050" cap="flat" cmpd="sng" algn="ctr">
              <a:solidFill>
                <a:schemeClr val="tx1">
                  <a:lumMod val="60000"/>
                  <a:lumOff val="4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Regression</a:t>
              </a:r>
            </a:p>
          </p:txBody>
        </p:sp>
        <p:sp>
          <p:nvSpPr>
            <p:cNvPr id="51" name="Content Placeholder 22">
              <a:extLst>
                <a:ext uri="{FF2B5EF4-FFF2-40B4-BE49-F238E27FC236}">
                  <a16:creationId xmlns:a16="http://schemas.microsoft.com/office/drawing/2014/main" id="{7E6FC195-B808-1C49-AEC9-8182B5E32E9D}"/>
                </a:ext>
              </a:extLst>
            </p:cNvPr>
            <p:cNvSpPr txBox="1">
              <a:spLocks/>
            </p:cNvSpPr>
            <p:nvPr/>
          </p:nvSpPr>
          <p:spPr>
            <a:xfrm>
              <a:off x="3268929" y="1716301"/>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Helping users find the most relevant thing</a:t>
              </a:r>
            </a:p>
          </p:txBody>
        </p:sp>
        <p:sp>
          <p:nvSpPr>
            <p:cNvPr id="52" name="Content Placeholder 22">
              <a:extLst>
                <a:ext uri="{FF2B5EF4-FFF2-40B4-BE49-F238E27FC236}">
                  <a16:creationId xmlns:a16="http://schemas.microsoft.com/office/drawing/2014/main" id="{399E8B22-D857-534E-91D1-11D45D2E1927}"/>
                </a:ext>
              </a:extLst>
            </p:cNvPr>
            <p:cNvSpPr txBox="1">
              <a:spLocks/>
            </p:cNvSpPr>
            <p:nvPr/>
          </p:nvSpPr>
          <p:spPr>
            <a:xfrm>
              <a:off x="3268929" y="2455653"/>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Giving users the thing they may be most interested in</a:t>
              </a:r>
            </a:p>
          </p:txBody>
        </p:sp>
        <p:sp>
          <p:nvSpPr>
            <p:cNvPr id="53" name="Content Placeholder 22">
              <a:extLst>
                <a:ext uri="{FF2B5EF4-FFF2-40B4-BE49-F238E27FC236}">
                  <a16:creationId xmlns:a16="http://schemas.microsoft.com/office/drawing/2014/main" id="{48067840-9D74-814D-9633-2FCC31199AA4}"/>
                </a:ext>
              </a:extLst>
            </p:cNvPr>
            <p:cNvSpPr txBox="1">
              <a:spLocks/>
            </p:cNvSpPr>
            <p:nvPr/>
          </p:nvSpPr>
          <p:spPr>
            <a:xfrm>
              <a:off x="3268929" y="3195004"/>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Figuring out what kind of thing something is</a:t>
              </a:r>
            </a:p>
          </p:txBody>
        </p:sp>
        <p:sp>
          <p:nvSpPr>
            <p:cNvPr id="54" name="Content Placeholder 22">
              <a:extLst>
                <a:ext uri="{FF2B5EF4-FFF2-40B4-BE49-F238E27FC236}">
                  <a16:creationId xmlns:a16="http://schemas.microsoft.com/office/drawing/2014/main" id="{646E8E94-B9A6-BB42-A615-C66B1AB957EA}"/>
                </a:ext>
              </a:extLst>
            </p:cNvPr>
            <p:cNvSpPr txBox="1">
              <a:spLocks/>
            </p:cNvSpPr>
            <p:nvPr/>
          </p:nvSpPr>
          <p:spPr>
            <a:xfrm>
              <a:off x="3268929" y="5413057"/>
              <a:ext cx="3847223" cy="639913"/>
            </a:xfrm>
            <a:prstGeom prst="rect">
              <a:avLst/>
            </a:prstGeom>
            <a:noFill/>
            <a:ln w="9525">
              <a:solidFill>
                <a:schemeClr val="bg2">
                  <a:lumMod val="85000"/>
                </a:schemeClr>
              </a:solidFill>
            </a:ln>
          </p:spPr>
          <p:txBody>
            <a:bodyPr lIns="91416" rIns="9141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Finding uncommon things</a:t>
              </a:r>
            </a:p>
          </p:txBody>
        </p:sp>
        <p:sp>
          <p:nvSpPr>
            <p:cNvPr id="55" name="Rectangle 54">
              <a:extLst>
                <a:ext uri="{FF2B5EF4-FFF2-40B4-BE49-F238E27FC236}">
                  <a16:creationId xmlns:a16="http://schemas.microsoft.com/office/drawing/2014/main" id="{A0F502FE-E687-C346-87A5-DD5598FEAC0E}"/>
                </a:ext>
              </a:extLst>
            </p:cNvPr>
            <p:cNvSpPr/>
            <p:nvPr/>
          </p:nvSpPr>
          <p:spPr bwMode="auto">
            <a:xfrm>
              <a:off x="838140" y="4678022"/>
              <a:ext cx="2285405" cy="639913"/>
            </a:xfrm>
            <a:prstGeom prst="rect">
              <a:avLst/>
            </a:prstGeom>
            <a:solidFill>
              <a:schemeClr val="tx1">
                <a:lumMod val="60000"/>
                <a:lumOff val="40000"/>
              </a:schemeClr>
            </a:solidFill>
            <a:ln w="19050"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Clustering</a:t>
              </a:r>
            </a:p>
          </p:txBody>
        </p:sp>
        <p:sp>
          <p:nvSpPr>
            <p:cNvPr id="56" name="Content Placeholder 22">
              <a:extLst>
                <a:ext uri="{FF2B5EF4-FFF2-40B4-BE49-F238E27FC236}">
                  <a16:creationId xmlns:a16="http://schemas.microsoft.com/office/drawing/2014/main" id="{F9FCD680-290A-644B-B16A-5C95D900756C}"/>
                </a:ext>
              </a:extLst>
            </p:cNvPr>
            <p:cNvSpPr txBox="1">
              <a:spLocks/>
            </p:cNvSpPr>
            <p:nvPr/>
          </p:nvSpPr>
          <p:spPr>
            <a:xfrm>
              <a:off x="3268929" y="3934356"/>
              <a:ext cx="3847223" cy="639913"/>
            </a:xfrm>
            <a:prstGeom prst="rect">
              <a:avLst/>
            </a:prstGeom>
            <a:noFill/>
            <a:ln>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Predicting a numerical value of a thing</a:t>
              </a:r>
            </a:p>
          </p:txBody>
        </p:sp>
        <p:grpSp>
          <p:nvGrpSpPr>
            <p:cNvPr id="57" name="Group 56">
              <a:extLst>
                <a:ext uri="{FF2B5EF4-FFF2-40B4-BE49-F238E27FC236}">
                  <a16:creationId xmlns:a16="http://schemas.microsoft.com/office/drawing/2014/main" id="{2CA8AAB2-A139-4D48-8320-9FD31CEF55A8}"/>
                </a:ext>
              </a:extLst>
            </p:cNvPr>
            <p:cNvGrpSpPr>
              <a:grpSpLocks noChangeAspect="1"/>
            </p:cNvGrpSpPr>
            <p:nvPr/>
          </p:nvGrpSpPr>
          <p:grpSpPr>
            <a:xfrm>
              <a:off x="1061689" y="5629902"/>
              <a:ext cx="371878" cy="365665"/>
              <a:chOff x="8146160" y="1934179"/>
              <a:chExt cx="851125" cy="836906"/>
            </a:xfrm>
          </p:grpSpPr>
          <p:sp>
            <p:nvSpPr>
              <p:cNvPr id="65" name="Trapezoid 64">
                <a:extLst>
                  <a:ext uri="{FF2B5EF4-FFF2-40B4-BE49-F238E27FC236}">
                    <a16:creationId xmlns:a16="http://schemas.microsoft.com/office/drawing/2014/main" id="{414A0459-00B1-5F48-BCD4-6F3A9F87A07B}"/>
                  </a:ext>
                </a:extLst>
              </p:cNvPr>
              <p:cNvSpPr/>
              <p:nvPr/>
            </p:nvSpPr>
            <p:spPr bwMode="auto">
              <a:xfrm>
                <a:off x="8726829" y="1934179"/>
                <a:ext cx="270456" cy="836906"/>
              </a:xfrm>
              <a:prstGeom prst="trapezoid">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6" name="Right Triangle 65">
                <a:extLst>
                  <a:ext uri="{FF2B5EF4-FFF2-40B4-BE49-F238E27FC236}">
                    <a16:creationId xmlns:a16="http://schemas.microsoft.com/office/drawing/2014/main" id="{5C460FD3-B756-5048-A48B-1ECF0D791DC1}"/>
                  </a:ext>
                </a:extLst>
              </p:cNvPr>
              <p:cNvSpPr/>
              <p:nvPr/>
            </p:nvSpPr>
            <p:spPr bwMode="auto">
              <a:xfrm flipH="1">
                <a:off x="8146160"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7" name="Right Triangle 66">
                <a:extLst>
                  <a:ext uri="{FF2B5EF4-FFF2-40B4-BE49-F238E27FC236}">
                    <a16:creationId xmlns:a16="http://schemas.microsoft.com/office/drawing/2014/main" id="{F5664569-15AF-1449-9F74-955A2DAEA89B}"/>
                  </a:ext>
                </a:extLst>
              </p:cNvPr>
              <p:cNvSpPr/>
              <p:nvPr/>
            </p:nvSpPr>
            <p:spPr bwMode="auto">
              <a:xfrm flipH="1">
                <a:off x="8407328" y="2184257"/>
                <a:ext cx="261168" cy="165799"/>
              </a:xfrm>
              <a:prstGeom prst="rtTriangle">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8" name="Rectangle 67">
                <a:extLst>
                  <a:ext uri="{FF2B5EF4-FFF2-40B4-BE49-F238E27FC236}">
                    <a16:creationId xmlns:a16="http://schemas.microsoft.com/office/drawing/2014/main" id="{2823F781-FBB4-FB49-8C23-7163A5C24DFD}"/>
                  </a:ext>
                </a:extLst>
              </p:cNvPr>
              <p:cNvSpPr/>
              <p:nvPr/>
            </p:nvSpPr>
            <p:spPr bwMode="auto">
              <a:xfrm>
                <a:off x="8146160" y="23491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9" name="Rectangle 68">
                <a:extLst>
                  <a:ext uri="{FF2B5EF4-FFF2-40B4-BE49-F238E27FC236}">
                    <a16:creationId xmlns:a16="http://schemas.microsoft.com/office/drawing/2014/main" id="{88492854-0504-1842-ADC8-6F860737C6C7}"/>
                  </a:ext>
                </a:extLst>
              </p:cNvPr>
              <p:cNvSpPr/>
              <p:nvPr/>
            </p:nvSpPr>
            <p:spPr bwMode="auto">
              <a:xfrm>
                <a:off x="8146160" y="2501594"/>
                <a:ext cx="624353" cy="4915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Rectangle 69">
                <a:extLst>
                  <a:ext uri="{FF2B5EF4-FFF2-40B4-BE49-F238E27FC236}">
                    <a16:creationId xmlns:a16="http://schemas.microsoft.com/office/drawing/2014/main" id="{4FC4CFD5-66AC-C742-B9E0-DA76579A6BE8}"/>
                  </a:ext>
                </a:extLst>
              </p:cNvPr>
              <p:cNvSpPr/>
              <p:nvPr/>
            </p:nvSpPr>
            <p:spPr bwMode="auto">
              <a:xfrm>
                <a:off x="8146160" y="2647896"/>
                <a:ext cx="594360" cy="12318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Rectangle 70">
                <a:extLst>
                  <a:ext uri="{FF2B5EF4-FFF2-40B4-BE49-F238E27FC236}">
                    <a16:creationId xmlns:a16="http://schemas.microsoft.com/office/drawing/2014/main" id="{5A3721AE-2207-294F-A7A0-9A5401196976}"/>
                  </a:ext>
                </a:extLst>
              </p:cNvPr>
              <p:cNvSpPr/>
              <p:nvPr/>
            </p:nvSpPr>
            <p:spPr bwMode="auto">
              <a:xfrm>
                <a:off x="814616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2" name="Rectangle 71">
                <a:extLst>
                  <a:ext uri="{FF2B5EF4-FFF2-40B4-BE49-F238E27FC236}">
                    <a16:creationId xmlns:a16="http://schemas.microsoft.com/office/drawing/2014/main" id="{52A8DA1E-43EE-D54D-9A51-E7A3AD26CE58}"/>
                  </a:ext>
                </a:extLst>
              </p:cNvPr>
              <p:cNvSpPr/>
              <p:nvPr/>
            </p:nvSpPr>
            <p:spPr bwMode="auto">
              <a:xfrm>
                <a:off x="8313800" y="2387279"/>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3" name="Rectangle 72">
                <a:extLst>
                  <a:ext uri="{FF2B5EF4-FFF2-40B4-BE49-F238E27FC236}">
                    <a16:creationId xmlns:a16="http://schemas.microsoft.com/office/drawing/2014/main" id="{75733BCC-8528-7B4F-BBF2-621C9072BA14}"/>
                  </a:ext>
                </a:extLst>
              </p:cNvPr>
              <p:cNvSpPr/>
              <p:nvPr/>
            </p:nvSpPr>
            <p:spPr bwMode="auto">
              <a:xfrm>
                <a:off x="8481440" y="2373773"/>
                <a:ext cx="91440"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4" name="Rectangle 73">
                <a:extLst>
                  <a:ext uri="{FF2B5EF4-FFF2-40B4-BE49-F238E27FC236}">
                    <a16:creationId xmlns:a16="http://schemas.microsoft.com/office/drawing/2014/main" id="{584760C8-F2ED-E44F-9CA3-7364F74E99E3}"/>
                  </a:ext>
                </a:extLst>
              </p:cNvPr>
              <p:cNvSpPr/>
              <p:nvPr/>
            </p:nvSpPr>
            <p:spPr bwMode="auto">
              <a:xfrm>
                <a:off x="8649079" y="2352632"/>
                <a:ext cx="121433" cy="36576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61" name="Content Placeholder 22">
              <a:extLst>
                <a:ext uri="{FF2B5EF4-FFF2-40B4-BE49-F238E27FC236}">
                  <a16:creationId xmlns:a16="http://schemas.microsoft.com/office/drawing/2014/main" id="{F4D2177D-99F5-4A49-8B21-4C3B4B0ABB46}"/>
                </a:ext>
              </a:extLst>
            </p:cNvPr>
            <p:cNvSpPr txBox="1">
              <a:spLocks/>
            </p:cNvSpPr>
            <p:nvPr/>
          </p:nvSpPr>
          <p:spPr>
            <a:xfrm>
              <a:off x="3267252" y="4673707"/>
              <a:ext cx="3847223" cy="639913"/>
            </a:xfrm>
            <a:prstGeom prst="rect">
              <a:avLst/>
            </a:prstGeom>
            <a:noFill/>
            <a:ln w="9525">
              <a:solidFill>
                <a:schemeClr val="bg1">
                  <a:lumMod val="85000"/>
                </a:schemeClr>
              </a:solidFill>
            </a:ln>
          </p:spPr>
          <p:txBody>
            <a:bodyPr lIns="91416" rIns="91416" anchor="ctr"/>
            <a:lstStyle>
              <a:defPPr>
                <a:defRPr lang="en-US"/>
              </a:defPPr>
              <a:lvl1pPr defTabSz="914400">
                <a:defRPr sz="12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Putting similar things together</a:t>
              </a:r>
            </a:p>
          </p:txBody>
        </p:sp>
        <p:sp>
          <p:nvSpPr>
            <p:cNvPr id="60" name="Rectangle 59">
              <a:extLst>
                <a:ext uri="{FF2B5EF4-FFF2-40B4-BE49-F238E27FC236}">
                  <a16:creationId xmlns:a16="http://schemas.microsoft.com/office/drawing/2014/main" id="{39B266C2-6B6C-8746-9C12-9E760308318B}"/>
                </a:ext>
              </a:extLst>
            </p:cNvPr>
            <p:cNvSpPr/>
            <p:nvPr/>
          </p:nvSpPr>
          <p:spPr bwMode="auto">
            <a:xfrm>
              <a:off x="838140" y="5413057"/>
              <a:ext cx="2285405" cy="639913"/>
            </a:xfrm>
            <a:prstGeom prst="rect">
              <a:avLst/>
            </a:prstGeom>
            <a:solidFill>
              <a:schemeClr val="tx1">
                <a:lumMod val="60000"/>
                <a:lumOff val="40000"/>
              </a:schemeClr>
            </a:solidFill>
            <a:ln w="19050"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9334" algn="ctr" eaLnBrk="0" fontAlgn="base" hangingPunct="0">
                <a:spcAft>
                  <a:spcPct val="0"/>
                </a:spcAft>
                <a:buClr>
                  <a:schemeClr val="accent1"/>
                </a:buClr>
              </a:pPr>
              <a:r>
                <a:rPr kumimoji="1"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Anomaly Detection</a:t>
              </a:r>
            </a:p>
          </p:txBody>
        </p:sp>
      </p:grpSp>
      <p:cxnSp>
        <p:nvCxnSpPr>
          <p:cNvPr id="77" name="Straight Connector 76">
            <a:extLst>
              <a:ext uri="{FF2B5EF4-FFF2-40B4-BE49-F238E27FC236}">
                <a16:creationId xmlns:a16="http://schemas.microsoft.com/office/drawing/2014/main" id="{B3C7AEBF-108E-9943-B615-52A4FA2762F4}"/>
              </a:ext>
            </a:extLst>
          </p:cNvPr>
          <p:cNvCxnSpPr/>
          <p:nvPr/>
        </p:nvCxnSpPr>
        <p:spPr bwMode="auto">
          <a:xfrm>
            <a:off x="852425" y="1612106"/>
            <a:ext cx="2285405"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A35A7C5F-10B5-4242-A838-F56885058BB0}"/>
              </a:ext>
            </a:extLst>
          </p:cNvPr>
          <p:cNvCxnSpPr/>
          <p:nvPr/>
        </p:nvCxnSpPr>
        <p:spPr bwMode="auto">
          <a:xfrm>
            <a:off x="3268929" y="1612106"/>
            <a:ext cx="3847223" cy="0"/>
          </a:xfrm>
          <a:prstGeom prst="line">
            <a:avLst/>
          </a:prstGeom>
          <a:noFill/>
          <a:ln w="19050" cap="flat" cmpd="sng" algn="ctr">
            <a:solidFill>
              <a:schemeClr val="tx1">
                <a:lumMod val="60000"/>
                <a:lumOff val="40000"/>
              </a:schemeClr>
            </a:solidFill>
            <a:prstDash val="solid"/>
            <a:round/>
            <a:headEnd type="none" w="med" len="med"/>
            <a:tailEnd type="none" w="med" len="med"/>
          </a:ln>
          <a:effectLst/>
        </p:spPr>
      </p:cxnSp>
      <p:sp>
        <p:nvSpPr>
          <p:cNvPr id="75" name="Shape">
            <a:extLst>
              <a:ext uri="{FF2B5EF4-FFF2-40B4-BE49-F238E27FC236}">
                <a16:creationId xmlns:a16="http://schemas.microsoft.com/office/drawing/2014/main" id="{5865A2E5-FF5F-6D4F-BC72-D3F965B45F18}"/>
              </a:ext>
            </a:extLst>
          </p:cNvPr>
          <p:cNvSpPr/>
          <p:nvPr/>
        </p:nvSpPr>
        <p:spPr>
          <a:xfrm>
            <a:off x="7893911" y="1940207"/>
            <a:ext cx="2039917" cy="1030892"/>
          </a:xfrm>
          <a:prstGeom prst="roundRect">
            <a:avLst/>
          </a:prstGeom>
          <a:solidFill>
            <a:schemeClr val="accent3"/>
          </a:solidFill>
          <a:ln w="9525" cap="flat" cmpd="sng">
            <a:noFill/>
            <a:prstDash val="solid"/>
            <a:round/>
          </a:ln>
        </p:spPr>
        <p:style>
          <a:lnRef idx="0">
            <a:schemeClr val="accent1"/>
          </a:lnRef>
          <a:fillRef idx="0">
            <a:schemeClr val="accent1"/>
          </a:fillRef>
          <a:effectRef idx="0">
            <a:schemeClr val="accent1"/>
          </a:effectRef>
          <a:fontRef idx="none">
            <a:schemeClr val="lt1"/>
          </a:fontRef>
        </p:style>
        <p:txBody>
          <a:bodyPr vert="horz" lIns="91440" tIns="45720" rIns="91440" bIns="45720" numCol="1" spcCol="0" anchor="ctr">
            <a:noAutofit/>
          </a:bodyPr>
          <a:lstStyle/>
          <a:p>
            <a:pPr algn="ctr" defTabSz="914400">
              <a:buNone/>
            </a:pPr>
            <a:r>
              <a:rPr lang="en-US" altLang="en-US" sz="1995"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Supervised Learning</a:t>
            </a:r>
          </a:p>
        </p:txBody>
      </p:sp>
      <p:sp>
        <p:nvSpPr>
          <p:cNvPr id="76" name="Shape">
            <a:extLst>
              <a:ext uri="{FF2B5EF4-FFF2-40B4-BE49-F238E27FC236}">
                <a16:creationId xmlns:a16="http://schemas.microsoft.com/office/drawing/2014/main" id="{1F15820E-CA9E-D340-86DA-857BA026483E}"/>
              </a:ext>
            </a:extLst>
          </p:cNvPr>
          <p:cNvSpPr/>
          <p:nvPr/>
        </p:nvSpPr>
        <p:spPr>
          <a:xfrm>
            <a:off x="7893911" y="4378705"/>
            <a:ext cx="2039917" cy="1030892"/>
          </a:xfrm>
          <a:prstGeom prst="roundRect">
            <a:avLst/>
          </a:prstGeom>
          <a:solidFill>
            <a:schemeClr val="accent3"/>
          </a:solidFill>
          <a:ln w="9525" cap="flat" cmpd="sng">
            <a:noFill/>
            <a:prstDash val="solid"/>
            <a:round/>
          </a:ln>
        </p:spPr>
        <p:style>
          <a:lnRef idx="0">
            <a:schemeClr val="accent1"/>
          </a:lnRef>
          <a:fillRef idx="0">
            <a:schemeClr val="accent1"/>
          </a:fillRef>
          <a:effectRef idx="0">
            <a:schemeClr val="accent1"/>
          </a:effectRef>
          <a:fontRef idx="none">
            <a:schemeClr val="lt1"/>
          </a:fontRef>
        </p:style>
        <p:txBody>
          <a:bodyPr vert="horz" lIns="91440" tIns="45720" rIns="91440" bIns="45720" numCol="1" spcCol="0" anchor="ctr">
            <a:noAutofit/>
          </a:bodyPr>
          <a:lstStyle/>
          <a:p>
            <a:pPr algn="ctr" defTabSz="914400">
              <a:buNone/>
            </a:pPr>
            <a:r>
              <a:rPr lang="en-US" altLang="en-US" sz="1995">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Unsupervised Learning</a:t>
            </a:r>
          </a:p>
        </p:txBody>
      </p:sp>
      <p:sp>
        <p:nvSpPr>
          <p:cNvPr id="79" name="Rounded Rectangular Callout 78">
            <a:extLst>
              <a:ext uri="{FF2B5EF4-FFF2-40B4-BE49-F238E27FC236}">
                <a16:creationId xmlns:a16="http://schemas.microsoft.com/office/drawing/2014/main" id="{13A54E63-F326-3843-AEC3-858BFA398416}"/>
              </a:ext>
            </a:extLst>
          </p:cNvPr>
          <p:cNvSpPr/>
          <p:nvPr/>
        </p:nvSpPr>
        <p:spPr>
          <a:xfrm>
            <a:off x="10483469" y="1912493"/>
            <a:ext cx="1174480" cy="1378449"/>
          </a:xfrm>
          <a:prstGeom prst="wedgeRoundRectCallout">
            <a:avLst>
              <a:gd name="adj1" fmla="val -93661"/>
              <a:gd name="adj2" fmla="val -20414"/>
              <a:gd name="adj3" fmla="val 16667"/>
            </a:avLst>
          </a:prstGeom>
          <a:solidFill>
            <a:schemeClr val="bg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Data is provided with the correct labels</a:t>
            </a:r>
          </a:p>
        </p:txBody>
      </p:sp>
      <p:sp>
        <p:nvSpPr>
          <p:cNvPr id="112" name="Rounded Rectangular Callout 111">
            <a:extLst>
              <a:ext uri="{FF2B5EF4-FFF2-40B4-BE49-F238E27FC236}">
                <a16:creationId xmlns:a16="http://schemas.microsoft.com/office/drawing/2014/main" id="{2FDCDBBC-46A8-2D4D-A966-CCE3C4D7D921}"/>
              </a:ext>
            </a:extLst>
          </p:cNvPr>
          <p:cNvSpPr/>
          <p:nvPr/>
        </p:nvSpPr>
        <p:spPr>
          <a:xfrm>
            <a:off x="10493301" y="4513181"/>
            <a:ext cx="1174480" cy="1278195"/>
          </a:xfrm>
          <a:prstGeom prst="wedgeRoundRectCallout">
            <a:avLst>
              <a:gd name="adj1" fmla="val -95044"/>
              <a:gd name="adj2" fmla="val -18802"/>
              <a:gd name="adj3" fmla="val 16667"/>
            </a:avLst>
          </a:prstGeom>
          <a:solidFill>
            <a:schemeClr val="bg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Data is provided without labels</a:t>
            </a:r>
          </a:p>
        </p:txBody>
      </p:sp>
    </p:spTree>
    <p:extLst>
      <p:ext uri="{BB962C8B-B14F-4D97-AF65-F5344CB8AC3E}">
        <p14:creationId xmlns:p14="http://schemas.microsoft.com/office/powerpoint/2010/main" val="867709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7FBE-EA81-CE49-8905-A5F98E6C2855}"/>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Supervised vs. Unsupervised Learning</a:t>
            </a:r>
          </a:p>
        </p:txBody>
      </p:sp>
      <p:cxnSp>
        <p:nvCxnSpPr>
          <p:cNvPr id="12" name="Straight Connector 11">
            <a:extLst>
              <a:ext uri="{FF2B5EF4-FFF2-40B4-BE49-F238E27FC236}">
                <a16:creationId xmlns:a16="http://schemas.microsoft.com/office/drawing/2014/main" id="{316987DC-BC77-D349-8D8C-A6FCA8D2BB39}"/>
              </a:ext>
            </a:extLst>
          </p:cNvPr>
          <p:cNvCxnSpPr>
            <a:cxnSpLocks/>
            <a:endCxn id="14" idx="0"/>
          </p:cNvCxnSpPr>
          <p:nvPr/>
        </p:nvCxnSpPr>
        <p:spPr>
          <a:xfrm flipH="1">
            <a:off x="2540075" y="2649358"/>
            <a:ext cx="950432" cy="741865"/>
          </a:xfrm>
          <a:prstGeom prst="line">
            <a:avLst/>
          </a:prstGeom>
          <a:solidFill>
            <a:schemeClr val="tx1"/>
          </a:solidFill>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68816F-9F24-1044-945D-2035791F4F09}"/>
              </a:ext>
            </a:extLst>
          </p:cNvPr>
          <p:cNvCxnSpPr>
            <a:cxnSpLocks/>
            <a:endCxn id="15" idx="0"/>
          </p:cNvCxnSpPr>
          <p:nvPr/>
        </p:nvCxnSpPr>
        <p:spPr>
          <a:xfrm>
            <a:off x="3490506" y="2649358"/>
            <a:ext cx="1096994" cy="731330"/>
          </a:xfrm>
          <a:prstGeom prst="line">
            <a:avLst/>
          </a:prstGeom>
          <a:solidFill>
            <a:schemeClr val="tx1"/>
          </a:solidFill>
          <a:ln w="12700">
            <a:solidFill>
              <a:schemeClr val="tx1">
                <a:lumMod val="60000"/>
                <a:lumOff val="40000"/>
              </a:schemeClr>
            </a:solidFill>
          </a:ln>
        </p:spPr>
        <p:style>
          <a:lnRef idx="3">
            <a:schemeClr val="accent1"/>
          </a:lnRef>
          <a:fillRef idx="0">
            <a:schemeClr val="accent1"/>
          </a:fillRef>
          <a:effectRef idx="2">
            <a:schemeClr val="accent1"/>
          </a:effectRef>
          <a:fontRef idx="minor">
            <a:schemeClr val="tx1"/>
          </a:fontRef>
        </p:style>
      </p:cxnSp>
      <p:sp>
        <p:nvSpPr>
          <p:cNvPr id="14" name="Rounded Rectangle 13">
            <a:extLst>
              <a:ext uri="{FF2B5EF4-FFF2-40B4-BE49-F238E27FC236}">
                <a16:creationId xmlns:a16="http://schemas.microsoft.com/office/drawing/2014/main" id="{92C14F4A-9AF1-3B48-B69E-BA40F8F971CC}"/>
              </a:ext>
            </a:extLst>
          </p:cNvPr>
          <p:cNvSpPr/>
          <p:nvPr/>
        </p:nvSpPr>
        <p:spPr>
          <a:xfrm>
            <a:off x="1766084" y="3391223"/>
            <a:ext cx="1547981" cy="80446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bg2"/>
                </a:solidFill>
                <a:latin typeface="Amazon Ember Light" panose="020B0403020204020204" pitchFamily="34" charset="0"/>
                <a:ea typeface="Amazon Ember Light" panose="020B0403020204020204" pitchFamily="34" charset="0"/>
                <a:cs typeface="Amazon Ember Light" panose="020B0403020204020204" pitchFamily="34" charset="0"/>
              </a:rPr>
              <a:t>Regression</a:t>
            </a:r>
            <a:br>
              <a:rPr lang="en-US" sz="1600" dirty="0">
                <a:solidFill>
                  <a:schemeClr val="bg2"/>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sz="1400" dirty="0">
                <a:solidFill>
                  <a:schemeClr val="bg2"/>
                </a:solidFill>
                <a:latin typeface="Amazon Ember Light" panose="020B0403020204020204" pitchFamily="34" charset="0"/>
                <a:ea typeface="Amazon Ember Light" panose="020B0403020204020204" pitchFamily="34" charset="0"/>
                <a:cs typeface="Amazon Ember Light" panose="020B0403020204020204" pitchFamily="34" charset="0"/>
              </a:rPr>
              <a:t>(Quantity)</a:t>
            </a:r>
          </a:p>
        </p:txBody>
      </p:sp>
      <p:sp>
        <p:nvSpPr>
          <p:cNvPr id="15" name="Rounded Rectangle 14">
            <a:extLst>
              <a:ext uri="{FF2B5EF4-FFF2-40B4-BE49-F238E27FC236}">
                <a16:creationId xmlns:a16="http://schemas.microsoft.com/office/drawing/2014/main" id="{674A1D93-48CC-7A46-98E9-DFDF9A6E09C2}"/>
              </a:ext>
            </a:extLst>
          </p:cNvPr>
          <p:cNvSpPr/>
          <p:nvPr/>
        </p:nvSpPr>
        <p:spPr>
          <a:xfrm>
            <a:off x="3705161" y="3391223"/>
            <a:ext cx="1761899" cy="80446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Classification</a:t>
            </a:r>
            <a:b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(Category)</a:t>
            </a:r>
          </a:p>
        </p:txBody>
      </p:sp>
      <p:sp>
        <p:nvSpPr>
          <p:cNvPr id="33" name="Rounded Rectangle 32">
            <a:extLst>
              <a:ext uri="{FF2B5EF4-FFF2-40B4-BE49-F238E27FC236}">
                <a16:creationId xmlns:a16="http://schemas.microsoft.com/office/drawing/2014/main" id="{CC3AA06B-7379-A34A-91B1-C0B958253D46}"/>
              </a:ext>
            </a:extLst>
          </p:cNvPr>
          <p:cNvSpPr/>
          <p:nvPr/>
        </p:nvSpPr>
        <p:spPr>
          <a:xfrm>
            <a:off x="1956164" y="1631165"/>
            <a:ext cx="3094086" cy="103089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999" dirty="0">
                <a:solidFill>
                  <a:schemeClr val="bg2"/>
                </a:solidFill>
                <a:latin typeface="Amazon Ember Light" panose="020B0403020204020204" pitchFamily="34" charset="0"/>
                <a:ea typeface="Amazon Ember Light" panose="020B0403020204020204" pitchFamily="34" charset="0"/>
                <a:cs typeface="Amazon Ember Light" panose="020B0403020204020204" pitchFamily="34" charset="0"/>
              </a:rPr>
              <a:t>Supervised Learning</a:t>
            </a:r>
          </a:p>
        </p:txBody>
      </p:sp>
      <p:sp>
        <p:nvSpPr>
          <p:cNvPr id="34" name="Rounded Rectangular Callout 33">
            <a:extLst>
              <a:ext uri="{FF2B5EF4-FFF2-40B4-BE49-F238E27FC236}">
                <a16:creationId xmlns:a16="http://schemas.microsoft.com/office/drawing/2014/main" id="{D597CBB6-299F-DB42-A35E-A6254D0B761F}"/>
              </a:ext>
            </a:extLst>
          </p:cNvPr>
          <p:cNvSpPr/>
          <p:nvPr/>
        </p:nvSpPr>
        <p:spPr>
          <a:xfrm>
            <a:off x="254269" y="1769437"/>
            <a:ext cx="1212004" cy="2838497"/>
          </a:xfrm>
          <a:prstGeom prst="wedgeRoundRectCallout">
            <a:avLst>
              <a:gd name="adj1" fmla="val 83748"/>
              <a:gd name="adj2" fmla="val -43845"/>
              <a:gd name="adj3" fmla="val 16667"/>
            </a:avLst>
          </a:prstGeom>
          <a:solidFill>
            <a:schemeClr val="bg1"/>
          </a:solidFill>
          <a:ln w="25400">
            <a:solidFill>
              <a:srgbClr val="FFA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Data is provided with the correct labels</a:t>
            </a:r>
          </a:p>
          <a:p>
            <a:pPr algn="ctr"/>
            <a:endPar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Model learns by  looking at these examples</a:t>
            </a:r>
          </a:p>
        </p:txBody>
      </p:sp>
      <p:sp>
        <p:nvSpPr>
          <p:cNvPr id="35" name="Rounded Rectangle 34">
            <a:extLst>
              <a:ext uri="{FF2B5EF4-FFF2-40B4-BE49-F238E27FC236}">
                <a16:creationId xmlns:a16="http://schemas.microsoft.com/office/drawing/2014/main" id="{11E14F36-2454-7043-BC78-4D8A26D70CFA}"/>
              </a:ext>
            </a:extLst>
          </p:cNvPr>
          <p:cNvSpPr/>
          <p:nvPr/>
        </p:nvSpPr>
        <p:spPr>
          <a:xfrm rot="16200000">
            <a:off x="7375632" y="3818966"/>
            <a:ext cx="1406507" cy="48884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K-Means</a:t>
            </a:r>
          </a:p>
        </p:txBody>
      </p:sp>
      <p:sp>
        <p:nvSpPr>
          <p:cNvPr id="36" name="Rounded Rectangle 35">
            <a:extLst>
              <a:ext uri="{FF2B5EF4-FFF2-40B4-BE49-F238E27FC236}">
                <a16:creationId xmlns:a16="http://schemas.microsoft.com/office/drawing/2014/main" id="{E1343936-89C1-DA40-B4F3-432AB29B42DA}"/>
              </a:ext>
            </a:extLst>
          </p:cNvPr>
          <p:cNvSpPr/>
          <p:nvPr/>
        </p:nvSpPr>
        <p:spPr>
          <a:xfrm rot="16200000">
            <a:off x="8054527" y="3818966"/>
            <a:ext cx="1406507" cy="48884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PCA</a:t>
            </a:r>
          </a:p>
        </p:txBody>
      </p:sp>
      <p:sp>
        <p:nvSpPr>
          <p:cNvPr id="37" name="Rounded Rectangle 36">
            <a:extLst>
              <a:ext uri="{FF2B5EF4-FFF2-40B4-BE49-F238E27FC236}">
                <a16:creationId xmlns:a16="http://schemas.microsoft.com/office/drawing/2014/main" id="{A556F7B6-9EFC-4C45-9B8D-3B66C4A213D1}"/>
              </a:ext>
            </a:extLst>
          </p:cNvPr>
          <p:cNvSpPr/>
          <p:nvPr/>
        </p:nvSpPr>
        <p:spPr>
          <a:xfrm rot="16200000">
            <a:off x="8761746" y="3752748"/>
            <a:ext cx="1406508" cy="62128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Collaborative Filtering</a:t>
            </a:r>
          </a:p>
        </p:txBody>
      </p:sp>
      <p:cxnSp>
        <p:nvCxnSpPr>
          <p:cNvPr id="38" name="Straight Connector 37">
            <a:extLst>
              <a:ext uri="{FF2B5EF4-FFF2-40B4-BE49-F238E27FC236}">
                <a16:creationId xmlns:a16="http://schemas.microsoft.com/office/drawing/2014/main" id="{9BFF53D6-195F-C047-BA09-C69BA75C58D9}"/>
              </a:ext>
            </a:extLst>
          </p:cNvPr>
          <p:cNvCxnSpPr>
            <a:cxnSpLocks/>
            <a:endCxn id="35" idx="3"/>
          </p:cNvCxnSpPr>
          <p:nvPr/>
        </p:nvCxnSpPr>
        <p:spPr>
          <a:xfrm flipH="1">
            <a:off x="8078886" y="2592205"/>
            <a:ext cx="665452" cy="76793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E777BCD-933F-5946-91D8-149B8CA11C52}"/>
              </a:ext>
            </a:extLst>
          </p:cNvPr>
          <p:cNvCxnSpPr/>
          <p:nvPr/>
        </p:nvCxnSpPr>
        <p:spPr>
          <a:xfrm flipH="1">
            <a:off x="8744338" y="2624704"/>
            <a:ext cx="2580" cy="735432"/>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BEC67A5-C4DD-CC4B-9308-9482D7A421E5}"/>
              </a:ext>
            </a:extLst>
          </p:cNvPr>
          <p:cNvCxnSpPr>
            <a:endCxn id="37" idx="3"/>
          </p:cNvCxnSpPr>
          <p:nvPr/>
        </p:nvCxnSpPr>
        <p:spPr>
          <a:xfrm>
            <a:off x="8757779" y="2624704"/>
            <a:ext cx="707222" cy="735431"/>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Rounded Rectangular Callout 40">
            <a:extLst>
              <a:ext uri="{FF2B5EF4-FFF2-40B4-BE49-F238E27FC236}">
                <a16:creationId xmlns:a16="http://schemas.microsoft.com/office/drawing/2014/main" id="{54174180-898F-8A49-9800-756F74E8FB4C}"/>
              </a:ext>
            </a:extLst>
          </p:cNvPr>
          <p:cNvSpPr/>
          <p:nvPr/>
        </p:nvSpPr>
        <p:spPr>
          <a:xfrm>
            <a:off x="10726642" y="2489201"/>
            <a:ext cx="1174480" cy="2349499"/>
          </a:xfrm>
          <a:prstGeom prst="wedgeRoundRectCallout">
            <a:avLst>
              <a:gd name="adj1" fmla="val -78451"/>
              <a:gd name="adj2" fmla="val -59849"/>
              <a:gd name="adj3" fmla="val 16667"/>
            </a:avLst>
          </a:prstGeom>
          <a:noFill/>
          <a:ln w="25400">
            <a:solidFill>
              <a:srgbClr val="FFA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Data is provided without labels</a:t>
            </a:r>
          </a:p>
          <a:p>
            <a:pPr algn="ctr"/>
            <a:endPar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Model finds patterns in data</a:t>
            </a:r>
          </a:p>
        </p:txBody>
      </p:sp>
      <p:sp>
        <p:nvSpPr>
          <p:cNvPr id="42" name="Rounded Rectangle 41">
            <a:extLst>
              <a:ext uri="{FF2B5EF4-FFF2-40B4-BE49-F238E27FC236}">
                <a16:creationId xmlns:a16="http://schemas.microsoft.com/office/drawing/2014/main" id="{37358350-12DF-F44A-B316-BFE597841658}"/>
              </a:ext>
            </a:extLst>
          </p:cNvPr>
          <p:cNvSpPr/>
          <p:nvPr/>
        </p:nvSpPr>
        <p:spPr>
          <a:xfrm>
            <a:off x="7262833" y="1586584"/>
            <a:ext cx="3094086" cy="103089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999"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Unsupervised Learning</a:t>
            </a:r>
          </a:p>
        </p:txBody>
      </p:sp>
      <p:sp>
        <p:nvSpPr>
          <p:cNvPr id="17" name="Rounded Rectangle 16">
            <a:extLst>
              <a:ext uri="{FF2B5EF4-FFF2-40B4-BE49-F238E27FC236}">
                <a16:creationId xmlns:a16="http://schemas.microsoft.com/office/drawing/2014/main" id="{CCB808E3-F08E-D743-8483-6CDF6EE1F3C7}"/>
              </a:ext>
            </a:extLst>
          </p:cNvPr>
          <p:cNvSpPr/>
          <p:nvPr/>
        </p:nvSpPr>
        <p:spPr>
          <a:xfrm rot="16200000">
            <a:off x="1242479" y="5104263"/>
            <a:ext cx="1324628" cy="44322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Linear</a:t>
            </a:r>
          </a:p>
        </p:txBody>
      </p:sp>
      <p:sp>
        <p:nvSpPr>
          <p:cNvPr id="18" name="Rounded Rectangle 17">
            <a:extLst>
              <a:ext uri="{FF2B5EF4-FFF2-40B4-BE49-F238E27FC236}">
                <a16:creationId xmlns:a16="http://schemas.microsoft.com/office/drawing/2014/main" id="{EF911721-B0EC-5D46-A084-EDFB7A5FAD64}"/>
              </a:ext>
            </a:extLst>
          </p:cNvPr>
          <p:cNvSpPr/>
          <p:nvPr/>
        </p:nvSpPr>
        <p:spPr>
          <a:xfrm rot="16200000">
            <a:off x="1929284" y="5089231"/>
            <a:ext cx="1324629" cy="44322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KNN</a:t>
            </a:r>
          </a:p>
        </p:txBody>
      </p:sp>
      <p:sp>
        <p:nvSpPr>
          <p:cNvPr id="19" name="Rounded Rectangle 18">
            <a:extLst>
              <a:ext uri="{FF2B5EF4-FFF2-40B4-BE49-F238E27FC236}">
                <a16:creationId xmlns:a16="http://schemas.microsoft.com/office/drawing/2014/main" id="{D0E6D699-A7BA-DC4C-931E-F2D3BB5D37E9}"/>
              </a:ext>
            </a:extLst>
          </p:cNvPr>
          <p:cNvSpPr/>
          <p:nvPr/>
        </p:nvSpPr>
        <p:spPr>
          <a:xfrm rot="16200000">
            <a:off x="2611155" y="5089231"/>
            <a:ext cx="1324630" cy="44322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6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Neural Net</a:t>
            </a:r>
          </a:p>
        </p:txBody>
      </p:sp>
      <p:sp>
        <p:nvSpPr>
          <p:cNvPr id="20" name="Rounded Rectangle 19">
            <a:extLst>
              <a:ext uri="{FF2B5EF4-FFF2-40B4-BE49-F238E27FC236}">
                <a16:creationId xmlns:a16="http://schemas.microsoft.com/office/drawing/2014/main" id="{90AEF68B-56A3-EA4E-86FE-ADA7C66C651A}"/>
              </a:ext>
            </a:extLst>
          </p:cNvPr>
          <p:cNvSpPr/>
          <p:nvPr/>
        </p:nvSpPr>
        <p:spPr>
          <a:xfrm rot="16200000">
            <a:off x="3293026" y="5089230"/>
            <a:ext cx="1324630" cy="44322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Trees</a:t>
            </a:r>
          </a:p>
        </p:txBody>
      </p:sp>
      <p:sp>
        <p:nvSpPr>
          <p:cNvPr id="21" name="Rounded Rectangle 20">
            <a:extLst>
              <a:ext uri="{FF2B5EF4-FFF2-40B4-BE49-F238E27FC236}">
                <a16:creationId xmlns:a16="http://schemas.microsoft.com/office/drawing/2014/main" id="{A4DBE7D2-39E9-314B-AA55-07D5EE9D4451}"/>
              </a:ext>
            </a:extLst>
          </p:cNvPr>
          <p:cNvSpPr/>
          <p:nvPr/>
        </p:nvSpPr>
        <p:spPr>
          <a:xfrm rot="16200000">
            <a:off x="3974898" y="5089230"/>
            <a:ext cx="1324630" cy="44322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SVM</a:t>
            </a:r>
          </a:p>
        </p:txBody>
      </p:sp>
      <p:sp>
        <p:nvSpPr>
          <p:cNvPr id="22" name="Rounded Rectangle 21">
            <a:extLst>
              <a:ext uri="{FF2B5EF4-FFF2-40B4-BE49-F238E27FC236}">
                <a16:creationId xmlns:a16="http://schemas.microsoft.com/office/drawing/2014/main" id="{342E6235-C105-7442-9D94-FFFEAA28A9B6}"/>
              </a:ext>
            </a:extLst>
          </p:cNvPr>
          <p:cNvSpPr/>
          <p:nvPr/>
        </p:nvSpPr>
        <p:spPr>
          <a:xfrm rot="16200000">
            <a:off x="4656770" y="5083924"/>
            <a:ext cx="1324631" cy="44322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Logistic</a:t>
            </a:r>
          </a:p>
        </p:txBody>
      </p:sp>
    </p:spTree>
    <p:extLst>
      <p:ext uri="{BB962C8B-B14F-4D97-AF65-F5344CB8AC3E}">
        <p14:creationId xmlns:p14="http://schemas.microsoft.com/office/powerpoint/2010/main" val="202278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28786-8EF6-AE41-A5D2-22453A7DDC15}"/>
              </a:ext>
            </a:extLst>
          </p:cNvPr>
          <p:cNvSpPr>
            <a:spLocks noGrp="1"/>
          </p:cNvSpPr>
          <p:nvPr>
            <p:ph type="title"/>
          </p:nvPr>
        </p:nvSpPr>
        <p:spPr/>
        <p:txBody>
          <a:bodyPr/>
          <a:lstStyle/>
          <a:p>
            <a:r>
              <a:rPr lang="en-US" altLang="en-US" b="1" dirty="0">
                <a:latin typeface="Amazon Ember Light" panose="020B0403020204020204" pitchFamily="34" charset="0"/>
                <a:ea typeface="Amazon Ember Light" panose="020B0403020204020204" pitchFamily="34" charset="0"/>
                <a:cs typeface="Amazon Ember Light" panose="020B0403020204020204" pitchFamily="34" charset="0"/>
              </a:rPr>
              <a:t>Learning Outcomes</a:t>
            </a:r>
            <a:endParaRPr lang="en-US" b="1"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 name="Content Placeholder 2">
            <a:extLst>
              <a:ext uri="{FF2B5EF4-FFF2-40B4-BE49-F238E27FC236}">
                <a16:creationId xmlns:a16="http://schemas.microsoft.com/office/drawing/2014/main" id="{7408A984-AFA6-6143-BA2B-F0D46E132303}"/>
              </a:ext>
            </a:extLst>
          </p:cNvPr>
          <p:cNvSpPr>
            <a:spLocks noGrp="1"/>
          </p:cNvSpPr>
          <p:nvPr>
            <p:ph sz="half" idx="10"/>
          </p:nvPr>
        </p:nvSpPr>
        <p:spPr/>
        <p:txBody>
          <a:bodyPr/>
          <a:lstStyle/>
          <a:p>
            <a:r>
              <a:rPr lang="en-US" altLang="en-US" sz="2800" dirty="0">
                <a:latin typeface="Amazon Ember Light" panose="020B0403020204020204" pitchFamily="34" charset="0"/>
                <a:ea typeface="Amazon Ember Light" panose="020B0403020204020204" pitchFamily="34" charset="0"/>
                <a:cs typeface="Amazon Ember Light" panose="020B0403020204020204" pitchFamily="34" charset="0"/>
              </a:rPr>
              <a:t>Fundamental understanding of data preprocessing, commonly used machine learning (ML) algorithms, and model evaluation</a:t>
            </a:r>
          </a:p>
          <a:p>
            <a:r>
              <a:rPr lang="en-US" altLang="en-US" sz="2800" dirty="0">
                <a:latin typeface="Amazon Ember Light" panose="020B0403020204020204" pitchFamily="34" charset="0"/>
                <a:ea typeface="Amazon Ember Light" panose="020B0403020204020204" pitchFamily="34" charset="0"/>
                <a:cs typeface="Amazon Ember Light" panose="020B0403020204020204" pitchFamily="34" charset="0"/>
              </a:rPr>
              <a:t>Practical knowledge of n</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atural language processing (</a:t>
            </a:r>
            <a:r>
              <a:rPr lang="en-US" altLang="en-US" sz="2800" dirty="0">
                <a:latin typeface="Amazon Ember Light" panose="020B0403020204020204" pitchFamily="34" charset="0"/>
                <a:ea typeface="Amazon Ember Light" panose="020B0403020204020204" pitchFamily="34" charset="0"/>
                <a:cs typeface="Amazon Ember Light" panose="020B0403020204020204" pitchFamily="34" charset="0"/>
              </a:rPr>
              <a:t>NLP) specific model training and applications</a:t>
            </a:r>
          </a:p>
          <a:p>
            <a:r>
              <a:rPr lang="en-US" altLang="en-US" sz="2800" dirty="0">
                <a:latin typeface="Amazon Ember Light" panose="020B0403020204020204" pitchFamily="34" charset="0"/>
                <a:ea typeface="Amazon Ember Light" panose="020B0403020204020204" pitchFamily="34" charset="0"/>
                <a:cs typeface="Amazon Ember Light" panose="020B0403020204020204" pitchFamily="34" charset="0"/>
              </a:rPr>
              <a:t>Be comfortable talking with scientist partners</a:t>
            </a:r>
          </a:p>
          <a:p>
            <a:r>
              <a:rPr lang="en-US" altLang="en-US" sz="2800" dirty="0">
                <a:latin typeface="Amazon Ember Light" panose="020B0403020204020204" pitchFamily="34" charset="0"/>
                <a:ea typeface="Amazon Ember Light" panose="020B0403020204020204" pitchFamily="34" charset="0"/>
                <a:cs typeface="Amazon Ember Light" panose="020B0403020204020204" pitchFamily="34" charset="0"/>
              </a:rPr>
              <a:t>Learn about valuable and useful ML resources</a:t>
            </a:r>
          </a:p>
          <a:p>
            <a:pPr marL="342900" indent="-342900"/>
            <a:endParaRPr lang="en-US" altLang="en-US" sz="2800" dirty="0"/>
          </a:p>
        </p:txBody>
      </p:sp>
    </p:spTree>
    <p:extLst>
      <p:ext uri="{BB962C8B-B14F-4D97-AF65-F5344CB8AC3E}">
        <p14:creationId xmlns:p14="http://schemas.microsoft.com/office/powerpoint/2010/main" val="1938950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7FBE-EA81-CE49-8905-A5F98E6C2855}"/>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Supervised Learning: Regression</a:t>
            </a:r>
          </a:p>
        </p:txBody>
      </p:sp>
      <p:grpSp>
        <p:nvGrpSpPr>
          <p:cNvPr id="83" name="Group 82">
            <a:extLst>
              <a:ext uri="{FF2B5EF4-FFF2-40B4-BE49-F238E27FC236}">
                <a16:creationId xmlns:a16="http://schemas.microsoft.com/office/drawing/2014/main" id="{6FC08CCB-6ACB-9E40-952C-4D405F9D8DAA}"/>
              </a:ext>
            </a:extLst>
          </p:cNvPr>
          <p:cNvGrpSpPr/>
          <p:nvPr/>
        </p:nvGrpSpPr>
        <p:grpSpPr>
          <a:xfrm>
            <a:off x="6752671" y="3796171"/>
            <a:ext cx="4653062" cy="578425"/>
            <a:chOff x="6752671" y="3849959"/>
            <a:chExt cx="4653062" cy="578425"/>
          </a:xfrm>
        </p:grpSpPr>
        <p:sp>
          <p:nvSpPr>
            <p:cNvPr id="33" name="TextBox 32">
              <a:extLst>
                <a:ext uri="{FF2B5EF4-FFF2-40B4-BE49-F238E27FC236}">
                  <a16:creationId xmlns:a16="http://schemas.microsoft.com/office/drawing/2014/main" id="{B4F1C18B-7A18-374F-AB89-615DD30681B7}"/>
                </a:ext>
              </a:extLst>
            </p:cNvPr>
            <p:cNvSpPr txBox="1"/>
            <p:nvPr/>
          </p:nvSpPr>
          <p:spPr>
            <a:xfrm>
              <a:off x="9051984" y="3849959"/>
              <a:ext cx="1178221" cy="399877"/>
            </a:xfrm>
            <a:prstGeom prst="rect">
              <a:avLst/>
            </a:prstGeom>
            <a:noFill/>
          </p:spPr>
          <p:txBody>
            <a:bodyPr wrap="none" rtlCol="0">
              <a:spAutoFit/>
            </a:bodyPr>
            <a:lstStyle/>
            <a:p>
              <a:pPr defTabSz="914126">
                <a:defRPr/>
              </a:pPr>
              <a:r>
                <a:rPr lang="en-US" sz="1999"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Features</a:t>
              </a:r>
            </a:p>
          </p:txBody>
        </p:sp>
        <p:sp>
          <p:nvSpPr>
            <p:cNvPr id="34" name="TextBox 33">
              <a:extLst>
                <a:ext uri="{FF2B5EF4-FFF2-40B4-BE49-F238E27FC236}">
                  <a16:creationId xmlns:a16="http://schemas.microsoft.com/office/drawing/2014/main" id="{14CAE73E-A3A8-204B-AE04-13035D86E455}"/>
                </a:ext>
              </a:extLst>
            </p:cNvPr>
            <p:cNvSpPr txBox="1"/>
            <p:nvPr/>
          </p:nvSpPr>
          <p:spPr>
            <a:xfrm>
              <a:off x="6752671" y="3868179"/>
              <a:ext cx="816250" cy="399981"/>
            </a:xfrm>
            <a:prstGeom prst="rect">
              <a:avLst/>
            </a:prstGeom>
            <a:noFill/>
          </p:spPr>
          <p:txBody>
            <a:bodyPr wrap="none" rtlCol="0">
              <a:spAutoFit/>
            </a:bodyPr>
            <a:lstStyle/>
            <a:p>
              <a:pPr defTabSz="914126">
                <a:defRPr/>
              </a:pPr>
              <a:r>
                <a:rPr lang="en-US" sz="1999"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Label</a:t>
              </a:r>
            </a:p>
          </p:txBody>
        </p:sp>
        <p:sp>
          <p:nvSpPr>
            <p:cNvPr id="35" name="Left Bracket 34">
              <a:extLst>
                <a:ext uri="{FF2B5EF4-FFF2-40B4-BE49-F238E27FC236}">
                  <a16:creationId xmlns:a16="http://schemas.microsoft.com/office/drawing/2014/main" id="{B06DF5E9-4651-2B4F-9AAC-2BAD073585D5}"/>
                </a:ext>
              </a:extLst>
            </p:cNvPr>
            <p:cNvSpPr/>
            <p:nvPr/>
          </p:nvSpPr>
          <p:spPr>
            <a:xfrm rot="5400000">
              <a:off x="9638308" y="2660957"/>
              <a:ext cx="162081" cy="3372769"/>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en-US" sz="1799">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6" name="Left Bracket 35">
              <a:extLst>
                <a:ext uri="{FF2B5EF4-FFF2-40B4-BE49-F238E27FC236}">
                  <a16:creationId xmlns:a16="http://schemas.microsoft.com/office/drawing/2014/main" id="{38AF8D9E-9DDF-CE4C-B9A7-69BA431912AB}"/>
                </a:ext>
              </a:extLst>
            </p:cNvPr>
            <p:cNvSpPr/>
            <p:nvPr/>
          </p:nvSpPr>
          <p:spPr>
            <a:xfrm rot="5400000">
              <a:off x="7066045" y="4073819"/>
              <a:ext cx="160633" cy="5484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en-US" sz="1799">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nvGrpSpPr>
          <p:cNvPr id="84" name="Group 83">
            <a:extLst>
              <a:ext uri="{FF2B5EF4-FFF2-40B4-BE49-F238E27FC236}">
                <a16:creationId xmlns:a16="http://schemas.microsoft.com/office/drawing/2014/main" id="{45F6C644-B218-4949-AACF-3CF0F2F89035}"/>
              </a:ext>
            </a:extLst>
          </p:cNvPr>
          <p:cNvGrpSpPr/>
          <p:nvPr/>
        </p:nvGrpSpPr>
        <p:grpSpPr>
          <a:xfrm>
            <a:off x="6488099" y="1477749"/>
            <a:ext cx="4938020" cy="2230418"/>
            <a:chOff x="6488099" y="1477749"/>
            <a:chExt cx="4938020" cy="2230418"/>
          </a:xfrm>
        </p:grpSpPr>
        <p:sp>
          <p:nvSpPr>
            <p:cNvPr id="38" name="Flowchart: Connector 29">
              <a:extLst>
                <a:ext uri="{FF2B5EF4-FFF2-40B4-BE49-F238E27FC236}">
                  <a16:creationId xmlns:a16="http://schemas.microsoft.com/office/drawing/2014/main" id="{94FD1E62-2422-D84F-99AA-36CD809B0E5E}"/>
                </a:ext>
              </a:extLst>
            </p:cNvPr>
            <p:cNvSpPr/>
            <p:nvPr/>
          </p:nvSpPr>
          <p:spPr>
            <a:xfrm>
              <a:off x="6758644" y="3200397"/>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9" name="Flowchart: Connector 30">
              <a:extLst>
                <a:ext uri="{FF2B5EF4-FFF2-40B4-BE49-F238E27FC236}">
                  <a16:creationId xmlns:a16="http://schemas.microsoft.com/office/drawing/2014/main" id="{D56CC69B-4818-1049-9A91-2B9016A42D77}"/>
                </a:ext>
              </a:extLst>
            </p:cNvPr>
            <p:cNvSpPr/>
            <p:nvPr/>
          </p:nvSpPr>
          <p:spPr>
            <a:xfrm>
              <a:off x="7010089" y="3361781"/>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0" name="Flowchart: Connector 31">
              <a:extLst>
                <a:ext uri="{FF2B5EF4-FFF2-40B4-BE49-F238E27FC236}">
                  <a16:creationId xmlns:a16="http://schemas.microsoft.com/office/drawing/2014/main" id="{F3F56B4B-A61D-8E42-AB07-9B0A6F84696E}"/>
                </a:ext>
              </a:extLst>
            </p:cNvPr>
            <p:cNvSpPr/>
            <p:nvPr/>
          </p:nvSpPr>
          <p:spPr>
            <a:xfrm>
              <a:off x="7152248" y="3143439"/>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1" name="Flowchart: Connector 32">
              <a:extLst>
                <a:ext uri="{FF2B5EF4-FFF2-40B4-BE49-F238E27FC236}">
                  <a16:creationId xmlns:a16="http://schemas.microsoft.com/office/drawing/2014/main" id="{5E3E6E0D-D160-6A4B-B2B5-DACBE13AB405}"/>
                </a:ext>
              </a:extLst>
            </p:cNvPr>
            <p:cNvSpPr/>
            <p:nvPr/>
          </p:nvSpPr>
          <p:spPr>
            <a:xfrm>
              <a:off x="7432256" y="3228876"/>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2" name="Flowchart: Connector 33">
              <a:extLst>
                <a:ext uri="{FF2B5EF4-FFF2-40B4-BE49-F238E27FC236}">
                  <a16:creationId xmlns:a16="http://schemas.microsoft.com/office/drawing/2014/main" id="{699E69A4-30DB-264D-9E45-C3A043B83910}"/>
                </a:ext>
              </a:extLst>
            </p:cNvPr>
            <p:cNvSpPr/>
            <p:nvPr/>
          </p:nvSpPr>
          <p:spPr>
            <a:xfrm>
              <a:off x="7496410" y="2670579"/>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3" name="Flowchart: Connector 34">
              <a:extLst>
                <a:ext uri="{FF2B5EF4-FFF2-40B4-BE49-F238E27FC236}">
                  <a16:creationId xmlns:a16="http://schemas.microsoft.com/office/drawing/2014/main" id="{F14E8644-AB70-E942-AC2D-8E4850345E73}"/>
                </a:ext>
              </a:extLst>
            </p:cNvPr>
            <p:cNvSpPr/>
            <p:nvPr/>
          </p:nvSpPr>
          <p:spPr>
            <a:xfrm>
              <a:off x="7920281" y="2949078"/>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4" name="Flowchart: Connector 35">
              <a:extLst>
                <a:ext uri="{FF2B5EF4-FFF2-40B4-BE49-F238E27FC236}">
                  <a16:creationId xmlns:a16="http://schemas.microsoft.com/office/drawing/2014/main" id="{2F57BF1B-7205-C141-AE92-7B0E68EB8BC5}"/>
                </a:ext>
              </a:extLst>
            </p:cNvPr>
            <p:cNvSpPr/>
            <p:nvPr/>
          </p:nvSpPr>
          <p:spPr>
            <a:xfrm>
              <a:off x="8234175" y="3019526"/>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5" name="Flowchart: Connector 36">
              <a:extLst>
                <a:ext uri="{FF2B5EF4-FFF2-40B4-BE49-F238E27FC236}">
                  <a16:creationId xmlns:a16="http://schemas.microsoft.com/office/drawing/2014/main" id="{FD592D26-6DAF-A846-8078-E41050080515}"/>
                </a:ext>
              </a:extLst>
            </p:cNvPr>
            <p:cNvSpPr/>
            <p:nvPr/>
          </p:nvSpPr>
          <p:spPr>
            <a:xfrm>
              <a:off x="8160857" y="2670578"/>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6" name="Flowchart: Connector 38">
              <a:extLst>
                <a:ext uri="{FF2B5EF4-FFF2-40B4-BE49-F238E27FC236}">
                  <a16:creationId xmlns:a16="http://schemas.microsoft.com/office/drawing/2014/main" id="{AB21E99F-874C-D34D-8626-DD86CFF2EECF}"/>
                </a:ext>
              </a:extLst>
            </p:cNvPr>
            <p:cNvSpPr/>
            <p:nvPr/>
          </p:nvSpPr>
          <p:spPr>
            <a:xfrm>
              <a:off x="8515993" y="2412390"/>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7" name="Flowchart: Connector 40">
              <a:extLst>
                <a:ext uri="{FF2B5EF4-FFF2-40B4-BE49-F238E27FC236}">
                  <a16:creationId xmlns:a16="http://schemas.microsoft.com/office/drawing/2014/main" id="{7172878F-8D72-034B-ACE6-5D642418D1EE}"/>
                </a:ext>
              </a:extLst>
            </p:cNvPr>
            <p:cNvSpPr/>
            <p:nvPr/>
          </p:nvSpPr>
          <p:spPr>
            <a:xfrm>
              <a:off x="8447257" y="2613620"/>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8" name="Flowchart: Connector 41">
              <a:extLst>
                <a:ext uri="{FF2B5EF4-FFF2-40B4-BE49-F238E27FC236}">
                  <a16:creationId xmlns:a16="http://schemas.microsoft.com/office/drawing/2014/main" id="{D9530151-0FA8-5942-88D8-055EDF0D2BD4}"/>
                </a:ext>
              </a:extLst>
            </p:cNvPr>
            <p:cNvSpPr/>
            <p:nvPr/>
          </p:nvSpPr>
          <p:spPr>
            <a:xfrm>
              <a:off x="8483915" y="2706050"/>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9" name="Flowchart: Connector 42">
              <a:extLst>
                <a:ext uri="{FF2B5EF4-FFF2-40B4-BE49-F238E27FC236}">
                  <a16:creationId xmlns:a16="http://schemas.microsoft.com/office/drawing/2014/main" id="{573778A3-D54D-9B4D-9D56-C74769E51A90}"/>
                </a:ext>
              </a:extLst>
            </p:cNvPr>
            <p:cNvSpPr/>
            <p:nvPr/>
          </p:nvSpPr>
          <p:spPr>
            <a:xfrm>
              <a:off x="9087248" y="2675575"/>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0" name="Flowchart: Connector 43">
              <a:extLst>
                <a:ext uri="{FF2B5EF4-FFF2-40B4-BE49-F238E27FC236}">
                  <a16:creationId xmlns:a16="http://schemas.microsoft.com/office/drawing/2014/main" id="{BB8DD4DE-338C-D84D-9E0B-31B86CCE9346}"/>
                </a:ext>
              </a:extLst>
            </p:cNvPr>
            <p:cNvSpPr/>
            <p:nvPr/>
          </p:nvSpPr>
          <p:spPr>
            <a:xfrm>
              <a:off x="9012387" y="2369580"/>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1" name="Flowchart: Connector 44">
              <a:extLst>
                <a:ext uri="{FF2B5EF4-FFF2-40B4-BE49-F238E27FC236}">
                  <a16:creationId xmlns:a16="http://schemas.microsoft.com/office/drawing/2014/main" id="{6065879A-EC31-3C47-AE77-C08D3EF237A8}"/>
                </a:ext>
              </a:extLst>
            </p:cNvPr>
            <p:cNvSpPr/>
            <p:nvPr/>
          </p:nvSpPr>
          <p:spPr>
            <a:xfrm>
              <a:off x="8943651" y="2541204"/>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2" name="Flowchart: Connector 45">
              <a:extLst>
                <a:ext uri="{FF2B5EF4-FFF2-40B4-BE49-F238E27FC236}">
                  <a16:creationId xmlns:a16="http://schemas.microsoft.com/office/drawing/2014/main" id="{A66F7B9E-EA4A-7D4C-8EFB-F89F9272CE2C}"/>
                </a:ext>
              </a:extLst>
            </p:cNvPr>
            <p:cNvSpPr/>
            <p:nvPr/>
          </p:nvSpPr>
          <p:spPr>
            <a:xfrm>
              <a:off x="9161316" y="2054255"/>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3" name="Flowchart: Connector 46">
              <a:extLst>
                <a:ext uri="{FF2B5EF4-FFF2-40B4-BE49-F238E27FC236}">
                  <a16:creationId xmlns:a16="http://schemas.microsoft.com/office/drawing/2014/main" id="{0F702244-EB79-094D-862D-5EA118ED8753}"/>
                </a:ext>
              </a:extLst>
            </p:cNvPr>
            <p:cNvSpPr/>
            <p:nvPr/>
          </p:nvSpPr>
          <p:spPr>
            <a:xfrm>
              <a:off x="9516404" y="2307626"/>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4" name="Flowchart: Connector 47">
              <a:extLst>
                <a:ext uri="{FF2B5EF4-FFF2-40B4-BE49-F238E27FC236}">
                  <a16:creationId xmlns:a16="http://schemas.microsoft.com/office/drawing/2014/main" id="{AC332E5D-7FDD-B847-93EA-CF4CB0BBB3CC}"/>
                </a:ext>
              </a:extLst>
            </p:cNvPr>
            <p:cNvSpPr/>
            <p:nvPr/>
          </p:nvSpPr>
          <p:spPr>
            <a:xfrm>
              <a:off x="9957903" y="2240475"/>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5" name="Flowchart: Connector 70">
              <a:extLst>
                <a:ext uri="{FF2B5EF4-FFF2-40B4-BE49-F238E27FC236}">
                  <a16:creationId xmlns:a16="http://schemas.microsoft.com/office/drawing/2014/main" id="{5B1E13C8-CAF7-C24A-81FF-8368D4876BB9}"/>
                </a:ext>
              </a:extLst>
            </p:cNvPr>
            <p:cNvSpPr/>
            <p:nvPr/>
          </p:nvSpPr>
          <p:spPr>
            <a:xfrm>
              <a:off x="9773115" y="2585140"/>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6" name="Flowchart: Connector 71">
              <a:extLst>
                <a:ext uri="{FF2B5EF4-FFF2-40B4-BE49-F238E27FC236}">
                  <a16:creationId xmlns:a16="http://schemas.microsoft.com/office/drawing/2014/main" id="{26C8A21F-1204-D54E-8792-0235AB67CA0A}"/>
                </a:ext>
              </a:extLst>
            </p:cNvPr>
            <p:cNvSpPr/>
            <p:nvPr/>
          </p:nvSpPr>
          <p:spPr>
            <a:xfrm>
              <a:off x="9903663" y="1707288"/>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7" name="Flowchart: Connector 72">
              <a:extLst>
                <a:ext uri="{FF2B5EF4-FFF2-40B4-BE49-F238E27FC236}">
                  <a16:creationId xmlns:a16="http://schemas.microsoft.com/office/drawing/2014/main" id="{13B75006-9883-8D42-B54D-FF36E78CC5C8}"/>
                </a:ext>
              </a:extLst>
            </p:cNvPr>
            <p:cNvSpPr/>
            <p:nvPr/>
          </p:nvSpPr>
          <p:spPr>
            <a:xfrm>
              <a:off x="10274088" y="1817831"/>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8" name="Flowchart: Connector 73">
              <a:extLst>
                <a:ext uri="{FF2B5EF4-FFF2-40B4-BE49-F238E27FC236}">
                  <a16:creationId xmlns:a16="http://schemas.microsoft.com/office/drawing/2014/main" id="{2049B495-9D7C-C245-8EA5-59291F64740B}"/>
                </a:ext>
              </a:extLst>
            </p:cNvPr>
            <p:cNvSpPr/>
            <p:nvPr/>
          </p:nvSpPr>
          <p:spPr>
            <a:xfrm>
              <a:off x="10736910" y="1477749"/>
              <a:ext cx="83583" cy="9113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59" name="Straight Connector 58">
              <a:extLst>
                <a:ext uri="{FF2B5EF4-FFF2-40B4-BE49-F238E27FC236}">
                  <a16:creationId xmlns:a16="http://schemas.microsoft.com/office/drawing/2014/main" id="{533149FD-679D-1849-AA7E-4C390CC6719F}"/>
                </a:ext>
              </a:extLst>
            </p:cNvPr>
            <p:cNvCxnSpPr/>
            <p:nvPr/>
          </p:nvCxnSpPr>
          <p:spPr>
            <a:xfrm flipV="1">
              <a:off x="6488099" y="1686931"/>
              <a:ext cx="4828862" cy="1731809"/>
            </a:xfrm>
            <a:prstGeom prst="line">
              <a:avLst/>
            </a:prstGeom>
            <a:solidFill>
              <a:schemeClr val="tx1"/>
            </a:solidFill>
            <a:ln w="38100">
              <a:solidFill>
                <a:schemeClr val="accent3"/>
              </a:solidFill>
              <a:prstDash val="solid"/>
            </a:ln>
          </p:spPr>
          <p:style>
            <a:lnRef idx="3">
              <a:schemeClr val="accent4"/>
            </a:lnRef>
            <a:fillRef idx="0">
              <a:schemeClr val="accent4"/>
            </a:fillRef>
            <a:effectRef idx="2">
              <a:schemeClr val="accent4"/>
            </a:effectRef>
            <a:fontRef idx="minor">
              <a:schemeClr val="tx1"/>
            </a:fontRef>
          </p:style>
        </p:cxnSp>
        <p:cxnSp>
          <p:nvCxnSpPr>
            <p:cNvPr id="60" name="Straight Connector 59">
              <a:extLst>
                <a:ext uri="{FF2B5EF4-FFF2-40B4-BE49-F238E27FC236}">
                  <a16:creationId xmlns:a16="http://schemas.microsoft.com/office/drawing/2014/main" id="{EEAF294B-5740-B444-8E84-1B2BDA0C6615}"/>
                </a:ext>
              </a:extLst>
            </p:cNvPr>
            <p:cNvCxnSpPr/>
            <p:nvPr/>
          </p:nvCxnSpPr>
          <p:spPr>
            <a:xfrm flipV="1">
              <a:off x="6488099" y="1477749"/>
              <a:ext cx="0" cy="2230418"/>
            </a:xfrm>
            <a:prstGeom prst="line">
              <a:avLst/>
            </a:prstGeom>
            <a:solidFill>
              <a:schemeClr val="tx1"/>
            </a:solidFill>
            <a:ln>
              <a:solidFill>
                <a:srgbClr val="51504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ECE3CDC-AF8D-8942-B9EB-0D34CD4100A5}"/>
                </a:ext>
              </a:extLst>
            </p:cNvPr>
            <p:cNvCxnSpPr/>
            <p:nvPr/>
          </p:nvCxnSpPr>
          <p:spPr>
            <a:xfrm>
              <a:off x="6488099" y="3695039"/>
              <a:ext cx="4938020" cy="0"/>
            </a:xfrm>
            <a:prstGeom prst="line">
              <a:avLst/>
            </a:prstGeom>
            <a:solidFill>
              <a:schemeClr val="tx1"/>
            </a:solidFill>
            <a:ln>
              <a:solidFill>
                <a:srgbClr val="51504F"/>
              </a:solidFill>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E634F378-3692-C043-B611-5D57A58DB199}"/>
              </a:ext>
            </a:extLst>
          </p:cNvPr>
          <p:cNvCxnSpPr>
            <a:cxnSpLocks/>
            <a:endCxn id="82" idx="0"/>
          </p:cNvCxnSpPr>
          <p:nvPr/>
        </p:nvCxnSpPr>
        <p:spPr>
          <a:xfrm flipH="1">
            <a:off x="2528830" y="2313285"/>
            <a:ext cx="950432" cy="741865"/>
          </a:xfrm>
          <a:prstGeom prst="line">
            <a:avLst/>
          </a:prstGeom>
          <a:solidFill>
            <a:schemeClr val="tx1"/>
          </a:solidFill>
          <a:ln w="12700">
            <a:solidFill>
              <a:srgbClr val="FFA725"/>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0A52FC-7CC3-4E46-8714-2A1CDD8CF241}"/>
              </a:ext>
            </a:extLst>
          </p:cNvPr>
          <p:cNvCxnSpPr>
            <a:cxnSpLocks/>
            <a:endCxn id="85" idx="0"/>
          </p:cNvCxnSpPr>
          <p:nvPr/>
        </p:nvCxnSpPr>
        <p:spPr>
          <a:xfrm>
            <a:off x="3479261" y="2313285"/>
            <a:ext cx="1096994" cy="731330"/>
          </a:xfrm>
          <a:prstGeom prst="line">
            <a:avLst/>
          </a:prstGeom>
          <a:solidFill>
            <a:schemeClr val="tx1"/>
          </a:solidFill>
          <a:ln w="12700">
            <a:solidFill>
              <a:schemeClr val="tx1">
                <a:lumMod val="60000"/>
                <a:lumOff val="40000"/>
              </a:schemeClr>
            </a:solidFill>
          </a:ln>
        </p:spPr>
        <p:style>
          <a:lnRef idx="3">
            <a:schemeClr val="accent1"/>
          </a:lnRef>
          <a:fillRef idx="0">
            <a:schemeClr val="accent1"/>
          </a:fillRef>
          <a:effectRef idx="2">
            <a:schemeClr val="accent1"/>
          </a:effectRef>
          <a:fontRef idx="minor">
            <a:schemeClr val="tx1"/>
          </a:fontRef>
        </p:style>
      </p:cxnSp>
      <p:sp>
        <p:nvSpPr>
          <p:cNvPr id="82" name="Rounded Rectangle 81">
            <a:extLst>
              <a:ext uri="{FF2B5EF4-FFF2-40B4-BE49-F238E27FC236}">
                <a16:creationId xmlns:a16="http://schemas.microsoft.com/office/drawing/2014/main" id="{A96254CD-46D2-D44C-8EDF-0A1C0040E4D9}"/>
              </a:ext>
            </a:extLst>
          </p:cNvPr>
          <p:cNvSpPr/>
          <p:nvPr/>
        </p:nvSpPr>
        <p:spPr>
          <a:xfrm>
            <a:off x="1754839" y="3055150"/>
            <a:ext cx="1547981" cy="80446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Regression</a:t>
            </a:r>
            <a:b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sz="14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(Quantity)</a:t>
            </a:r>
          </a:p>
        </p:txBody>
      </p:sp>
      <p:sp>
        <p:nvSpPr>
          <p:cNvPr id="85" name="Rounded Rectangle 84">
            <a:extLst>
              <a:ext uri="{FF2B5EF4-FFF2-40B4-BE49-F238E27FC236}">
                <a16:creationId xmlns:a16="http://schemas.microsoft.com/office/drawing/2014/main" id="{B1A0AF76-6B20-B84D-B78B-049A0750CC78}"/>
              </a:ext>
            </a:extLst>
          </p:cNvPr>
          <p:cNvSpPr/>
          <p:nvPr/>
        </p:nvSpPr>
        <p:spPr>
          <a:xfrm>
            <a:off x="3693916" y="3055150"/>
            <a:ext cx="1761899" cy="80446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Classification</a:t>
            </a:r>
            <a:b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(Category)</a:t>
            </a:r>
          </a:p>
        </p:txBody>
      </p:sp>
      <p:sp>
        <p:nvSpPr>
          <p:cNvPr id="86" name="Rounded Rectangle 85">
            <a:extLst>
              <a:ext uri="{FF2B5EF4-FFF2-40B4-BE49-F238E27FC236}">
                <a16:creationId xmlns:a16="http://schemas.microsoft.com/office/drawing/2014/main" id="{A6AB686A-99D7-5D4E-A852-A49DA6ED5C8D}"/>
              </a:ext>
            </a:extLst>
          </p:cNvPr>
          <p:cNvSpPr/>
          <p:nvPr/>
        </p:nvSpPr>
        <p:spPr>
          <a:xfrm rot="16200000">
            <a:off x="1179710" y="4796317"/>
            <a:ext cx="1324628" cy="4432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Linear</a:t>
            </a:r>
          </a:p>
        </p:txBody>
      </p:sp>
      <p:sp>
        <p:nvSpPr>
          <p:cNvPr id="87" name="Rounded Rectangle 86">
            <a:extLst>
              <a:ext uri="{FF2B5EF4-FFF2-40B4-BE49-F238E27FC236}">
                <a16:creationId xmlns:a16="http://schemas.microsoft.com/office/drawing/2014/main" id="{6D249CB3-D003-6248-B343-9F69CFDE9EFE}"/>
              </a:ext>
            </a:extLst>
          </p:cNvPr>
          <p:cNvSpPr/>
          <p:nvPr/>
        </p:nvSpPr>
        <p:spPr>
          <a:xfrm rot="16200000">
            <a:off x="1866515" y="4781285"/>
            <a:ext cx="1324629" cy="4432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KNN</a:t>
            </a:r>
          </a:p>
        </p:txBody>
      </p:sp>
      <p:sp>
        <p:nvSpPr>
          <p:cNvPr id="88" name="Rounded Rectangle 87">
            <a:extLst>
              <a:ext uri="{FF2B5EF4-FFF2-40B4-BE49-F238E27FC236}">
                <a16:creationId xmlns:a16="http://schemas.microsoft.com/office/drawing/2014/main" id="{F76A0837-FC77-824D-8CE2-4288547569DB}"/>
              </a:ext>
            </a:extLst>
          </p:cNvPr>
          <p:cNvSpPr/>
          <p:nvPr/>
        </p:nvSpPr>
        <p:spPr>
          <a:xfrm rot="16200000">
            <a:off x="2548386" y="4781285"/>
            <a:ext cx="1324630" cy="4432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Neural Net</a:t>
            </a:r>
          </a:p>
        </p:txBody>
      </p:sp>
      <p:sp>
        <p:nvSpPr>
          <p:cNvPr id="89" name="Rounded Rectangle 88">
            <a:extLst>
              <a:ext uri="{FF2B5EF4-FFF2-40B4-BE49-F238E27FC236}">
                <a16:creationId xmlns:a16="http://schemas.microsoft.com/office/drawing/2014/main" id="{F8BA7452-C99D-1341-8D89-716299456C4F}"/>
              </a:ext>
            </a:extLst>
          </p:cNvPr>
          <p:cNvSpPr/>
          <p:nvPr/>
        </p:nvSpPr>
        <p:spPr>
          <a:xfrm rot="16200000">
            <a:off x="3230257" y="4781284"/>
            <a:ext cx="1324630" cy="4432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Trees</a:t>
            </a:r>
          </a:p>
        </p:txBody>
      </p:sp>
      <p:sp>
        <p:nvSpPr>
          <p:cNvPr id="90" name="Rounded Rectangle 89">
            <a:extLst>
              <a:ext uri="{FF2B5EF4-FFF2-40B4-BE49-F238E27FC236}">
                <a16:creationId xmlns:a16="http://schemas.microsoft.com/office/drawing/2014/main" id="{DD979EEF-7C04-754F-83D0-FAC4F977423E}"/>
              </a:ext>
            </a:extLst>
          </p:cNvPr>
          <p:cNvSpPr/>
          <p:nvPr/>
        </p:nvSpPr>
        <p:spPr>
          <a:xfrm rot="16200000">
            <a:off x="3912129" y="4781284"/>
            <a:ext cx="1324630" cy="44322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SVM</a:t>
            </a:r>
          </a:p>
        </p:txBody>
      </p:sp>
      <p:sp>
        <p:nvSpPr>
          <p:cNvPr id="91" name="Rounded Rectangle 90">
            <a:extLst>
              <a:ext uri="{FF2B5EF4-FFF2-40B4-BE49-F238E27FC236}">
                <a16:creationId xmlns:a16="http://schemas.microsoft.com/office/drawing/2014/main" id="{BB2A0F06-8945-234E-A9F6-1D9790B9DB03}"/>
              </a:ext>
            </a:extLst>
          </p:cNvPr>
          <p:cNvSpPr/>
          <p:nvPr/>
        </p:nvSpPr>
        <p:spPr>
          <a:xfrm rot="16200000">
            <a:off x="4594001" y="4775978"/>
            <a:ext cx="1324631" cy="44322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Logistic</a:t>
            </a:r>
          </a:p>
        </p:txBody>
      </p:sp>
      <p:cxnSp>
        <p:nvCxnSpPr>
          <p:cNvPr id="92" name="Straight Connector 91">
            <a:extLst>
              <a:ext uri="{FF2B5EF4-FFF2-40B4-BE49-F238E27FC236}">
                <a16:creationId xmlns:a16="http://schemas.microsoft.com/office/drawing/2014/main" id="{C4770A6E-8E48-1B40-83BD-D7263EABE038}"/>
              </a:ext>
            </a:extLst>
          </p:cNvPr>
          <p:cNvCxnSpPr>
            <a:cxnSpLocks/>
            <a:stCxn id="82" idx="2"/>
            <a:endCxn id="86" idx="3"/>
          </p:cNvCxnSpPr>
          <p:nvPr/>
        </p:nvCxnSpPr>
        <p:spPr>
          <a:xfrm flipH="1">
            <a:off x="1842024" y="3859612"/>
            <a:ext cx="686805" cy="496003"/>
          </a:xfrm>
          <a:prstGeom prst="line">
            <a:avLst/>
          </a:prstGeom>
          <a:solidFill>
            <a:schemeClr val="tx1"/>
          </a:solidFill>
          <a:ln w="12700">
            <a:solidFill>
              <a:srgbClr val="FFA725"/>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E569B56-32EF-0D4C-84E0-B81AAC4D9181}"/>
              </a:ext>
            </a:extLst>
          </p:cNvPr>
          <p:cNvCxnSpPr>
            <a:stCxn id="85" idx="2"/>
            <a:endCxn id="90" idx="3"/>
          </p:cNvCxnSpPr>
          <p:nvPr/>
        </p:nvCxnSpPr>
        <p:spPr>
          <a:xfrm flipH="1">
            <a:off x="4574445" y="3859612"/>
            <a:ext cx="421" cy="480969"/>
          </a:xfrm>
          <a:prstGeom prst="line">
            <a:avLst/>
          </a:prstGeom>
          <a:solidFill>
            <a:schemeClr val="tx1"/>
          </a:solidFill>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CB25824-11F4-6F40-A1D7-50465D1F3041}"/>
              </a:ext>
            </a:extLst>
          </p:cNvPr>
          <p:cNvCxnSpPr>
            <a:stCxn id="85" idx="2"/>
            <a:endCxn id="91" idx="3"/>
          </p:cNvCxnSpPr>
          <p:nvPr/>
        </p:nvCxnSpPr>
        <p:spPr>
          <a:xfrm>
            <a:off x="4574866" y="3859613"/>
            <a:ext cx="681451" cy="475661"/>
          </a:xfrm>
          <a:prstGeom prst="line">
            <a:avLst/>
          </a:prstGeom>
          <a:solidFill>
            <a:schemeClr val="tx1"/>
          </a:solidFill>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28E32411-F005-C440-9879-2EC8856AA427}"/>
              </a:ext>
            </a:extLst>
          </p:cNvPr>
          <p:cNvSpPr/>
          <p:nvPr/>
        </p:nvSpPr>
        <p:spPr>
          <a:xfrm>
            <a:off x="2223527" y="4270338"/>
            <a:ext cx="2018347" cy="1538467"/>
          </a:xfrm>
          <a:prstGeom prst="rect">
            <a:avLst/>
          </a:prstGeom>
          <a:noFill/>
          <a:ln w="25400">
            <a:solidFill>
              <a:srgbClr val="FFA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96" name="Straight Connector 95">
            <a:extLst>
              <a:ext uri="{FF2B5EF4-FFF2-40B4-BE49-F238E27FC236}">
                <a16:creationId xmlns:a16="http://schemas.microsoft.com/office/drawing/2014/main" id="{F31EF812-4826-694D-90A9-177FCA044D94}"/>
              </a:ext>
            </a:extLst>
          </p:cNvPr>
          <p:cNvCxnSpPr>
            <a:cxnSpLocks/>
            <a:stCxn id="95" idx="0"/>
            <a:endCxn id="85" idx="2"/>
          </p:cNvCxnSpPr>
          <p:nvPr/>
        </p:nvCxnSpPr>
        <p:spPr>
          <a:xfrm flipV="1">
            <a:off x="3232701" y="3859612"/>
            <a:ext cx="1342165" cy="410726"/>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923237C-0406-5344-A193-77A71E367585}"/>
              </a:ext>
            </a:extLst>
          </p:cNvPr>
          <p:cNvCxnSpPr>
            <a:cxnSpLocks/>
            <a:stCxn id="95" idx="0"/>
            <a:endCxn id="82" idx="2"/>
          </p:cNvCxnSpPr>
          <p:nvPr/>
        </p:nvCxnSpPr>
        <p:spPr>
          <a:xfrm flipH="1" flipV="1">
            <a:off x="2528830" y="3859612"/>
            <a:ext cx="703871" cy="410726"/>
          </a:xfrm>
          <a:prstGeom prst="line">
            <a:avLst/>
          </a:prstGeom>
          <a:ln w="12700">
            <a:solidFill>
              <a:srgbClr val="FFA725"/>
            </a:solidFill>
          </a:ln>
        </p:spPr>
        <p:style>
          <a:lnRef idx="1">
            <a:schemeClr val="accent1"/>
          </a:lnRef>
          <a:fillRef idx="0">
            <a:schemeClr val="accent1"/>
          </a:fillRef>
          <a:effectRef idx="0">
            <a:schemeClr val="accent1"/>
          </a:effectRef>
          <a:fontRef idx="minor">
            <a:schemeClr val="tx1"/>
          </a:fontRef>
        </p:style>
      </p:cxnSp>
      <p:sp>
        <p:nvSpPr>
          <p:cNvPr id="98" name="Rounded Rectangle 97">
            <a:extLst>
              <a:ext uri="{FF2B5EF4-FFF2-40B4-BE49-F238E27FC236}">
                <a16:creationId xmlns:a16="http://schemas.microsoft.com/office/drawing/2014/main" id="{55D43457-57D0-1541-95FC-2D9EFF363D91}"/>
              </a:ext>
            </a:extLst>
          </p:cNvPr>
          <p:cNvSpPr/>
          <p:nvPr/>
        </p:nvSpPr>
        <p:spPr>
          <a:xfrm>
            <a:off x="1944919" y="1295092"/>
            <a:ext cx="3094086" cy="103089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999"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Supervised Learning</a:t>
            </a:r>
          </a:p>
        </p:txBody>
      </p:sp>
      <p:sp>
        <p:nvSpPr>
          <p:cNvPr id="99" name="Rounded Rectangular Callout 98">
            <a:extLst>
              <a:ext uri="{FF2B5EF4-FFF2-40B4-BE49-F238E27FC236}">
                <a16:creationId xmlns:a16="http://schemas.microsoft.com/office/drawing/2014/main" id="{33B0AA59-A6A5-8842-AF9C-A53AA2D29D06}"/>
              </a:ext>
            </a:extLst>
          </p:cNvPr>
          <p:cNvSpPr/>
          <p:nvPr/>
        </p:nvSpPr>
        <p:spPr>
          <a:xfrm>
            <a:off x="243024" y="1433364"/>
            <a:ext cx="1212004" cy="2838497"/>
          </a:xfrm>
          <a:prstGeom prst="wedgeRoundRectCallout">
            <a:avLst>
              <a:gd name="adj1" fmla="val 83748"/>
              <a:gd name="adj2" fmla="val -43845"/>
              <a:gd name="adj3" fmla="val 16667"/>
            </a:avLst>
          </a:prstGeom>
          <a:solidFill>
            <a:schemeClr val="bg1"/>
          </a:solidFill>
          <a:ln w="25400">
            <a:solidFill>
              <a:srgbClr val="FFA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Data is provided with the correct labels</a:t>
            </a:r>
          </a:p>
          <a:p>
            <a:pPr algn="ctr"/>
            <a:endPar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Model learns by  looking at these examples</a:t>
            </a:r>
          </a:p>
        </p:txBody>
      </p:sp>
      <p:graphicFrame>
        <p:nvGraphicFramePr>
          <p:cNvPr id="62" name="Content Placeholder 1">
            <a:extLst>
              <a:ext uri="{FF2B5EF4-FFF2-40B4-BE49-F238E27FC236}">
                <a16:creationId xmlns:a16="http://schemas.microsoft.com/office/drawing/2014/main" id="{02C37A4B-46F0-0343-92F3-1D09A7165766}"/>
              </a:ext>
            </a:extLst>
          </p:cNvPr>
          <p:cNvGraphicFramePr>
            <a:graphicFrameLocks/>
          </p:cNvGraphicFramePr>
          <p:nvPr/>
        </p:nvGraphicFramePr>
        <p:xfrm>
          <a:off x="6459872" y="4460561"/>
          <a:ext cx="5254752" cy="1554480"/>
        </p:xfrm>
        <a:graphic>
          <a:graphicData uri="http://schemas.openxmlformats.org/drawingml/2006/table">
            <a:tbl>
              <a:tblPr firstRow="1" bandRow="1">
                <a:tableStyleId>{5C22544A-7EE6-4342-B048-85BDC9FD1C3A}</a:tableStyleId>
              </a:tblPr>
              <a:tblGrid>
                <a:gridCol w="1389888">
                  <a:extLst>
                    <a:ext uri="{9D8B030D-6E8A-4147-A177-3AD203B41FA5}">
                      <a16:colId xmlns:a16="http://schemas.microsoft.com/office/drawing/2014/main" val="4130866576"/>
                    </a:ext>
                  </a:extLst>
                </a:gridCol>
                <a:gridCol w="1548384">
                  <a:extLst>
                    <a:ext uri="{9D8B030D-6E8A-4147-A177-3AD203B41FA5}">
                      <a16:colId xmlns:a16="http://schemas.microsoft.com/office/drawing/2014/main" val="2682145629"/>
                    </a:ext>
                  </a:extLst>
                </a:gridCol>
                <a:gridCol w="1438656">
                  <a:extLst>
                    <a:ext uri="{9D8B030D-6E8A-4147-A177-3AD203B41FA5}">
                      <a16:colId xmlns:a16="http://schemas.microsoft.com/office/drawing/2014/main" val="2873927588"/>
                    </a:ext>
                  </a:extLst>
                </a:gridCol>
                <a:gridCol w="877824">
                  <a:extLst>
                    <a:ext uri="{9D8B030D-6E8A-4147-A177-3AD203B41FA5}">
                      <a16:colId xmlns:a16="http://schemas.microsoft.com/office/drawing/2014/main" val="1435554708"/>
                    </a:ext>
                  </a:extLst>
                </a:gridCol>
              </a:tblGrid>
              <a:tr h="0">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Price</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Bedrooms</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SqFootage</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Age</a:t>
                      </a:r>
                    </a:p>
                  </a:txBody>
                  <a:tcPr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192264851"/>
                  </a:ext>
                </a:extLst>
              </a:tr>
              <a:tr h="354184">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280.000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3292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2903319"/>
                  </a:ext>
                </a:extLst>
              </a:tr>
              <a:tr h="35418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210.030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2465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5868569"/>
                  </a:ext>
                </a:extLst>
              </a:tr>
              <a:tr h="35418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181107"/>
                  </a:ext>
                </a:extLst>
              </a:tr>
            </a:tbl>
          </a:graphicData>
        </a:graphic>
      </p:graphicFrame>
      <p:sp>
        <p:nvSpPr>
          <p:cNvPr id="100" name="Rectangle 99">
            <a:extLst>
              <a:ext uri="{FF2B5EF4-FFF2-40B4-BE49-F238E27FC236}">
                <a16:creationId xmlns:a16="http://schemas.microsoft.com/office/drawing/2014/main" id="{F81B5DF9-25E8-5B40-B635-4A217F30C54C}"/>
              </a:ext>
            </a:extLst>
          </p:cNvPr>
          <p:cNvSpPr/>
          <p:nvPr/>
        </p:nvSpPr>
        <p:spPr>
          <a:xfrm>
            <a:off x="6394879" y="4413015"/>
            <a:ext cx="1515559" cy="1640446"/>
          </a:xfrm>
          <a:prstGeom prst="rect">
            <a:avLst/>
          </a:prstGeom>
          <a:noFill/>
          <a:ln w="38100">
            <a:solidFill>
              <a:srgbClr val="FFA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 name="Rectangle 4">
            <a:extLst>
              <a:ext uri="{FF2B5EF4-FFF2-40B4-BE49-F238E27FC236}">
                <a16:creationId xmlns:a16="http://schemas.microsoft.com/office/drawing/2014/main" id="{294EC1D6-5F7D-F344-82C6-0F676562475E}"/>
              </a:ext>
            </a:extLst>
          </p:cNvPr>
          <p:cNvSpPr/>
          <p:nvPr/>
        </p:nvSpPr>
        <p:spPr>
          <a:xfrm>
            <a:off x="10166308" y="3348101"/>
            <a:ext cx="1308370" cy="369332"/>
          </a:xfrm>
          <a:prstGeom prst="rect">
            <a:avLst/>
          </a:prstGeom>
        </p:spPr>
        <p:txBody>
          <a:bodyPr wrap="none">
            <a:spAutoFit/>
          </a:bodyPr>
          <a:lstStyle/>
          <a:p>
            <a:pPr algn="ctr"/>
            <a:r>
              <a:rPr lang="en-US" dirty="0">
                <a:latin typeface="Amazon Ember Light" panose="020B0403020204020204" pitchFamily="34" charset="0"/>
                <a:ea typeface="Amazon Ember Light" panose="020B0403020204020204" pitchFamily="34" charset="0"/>
                <a:cs typeface="Amazon Ember Light" panose="020B0403020204020204" pitchFamily="34" charset="0"/>
              </a:rPr>
              <a:t>SqFootage</a:t>
            </a:r>
          </a:p>
        </p:txBody>
      </p:sp>
      <p:sp>
        <p:nvSpPr>
          <p:cNvPr id="6" name="Rectangle 5">
            <a:extLst>
              <a:ext uri="{FF2B5EF4-FFF2-40B4-BE49-F238E27FC236}">
                <a16:creationId xmlns:a16="http://schemas.microsoft.com/office/drawing/2014/main" id="{5AFF8569-1008-7C4F-B6D0-E54EDAAE9C43}"/>
              </a:ext>
            </a:extLst>
          </p:cNvPr>
          <p:cNvSpPr/>
          <p:nvPr/>
        </p:nvSpPr>
        <p:spPr>
          <a:xfrm rot="16200000">
            <a:off x="5925449" y="2262332"/>
            <a:ext cx="696024" cy="369332"/>
          </a:xfrm>
          <a:prstGeom prst="rect">
            <a:avLst/>
          </a:prstGeom>
        </p:spPr>
        <p:txBody>
          <a:bodyPr wrap="none">
            <a:spAutoFit/>
          </a:bodyPr>
          <a:lstStyle/>
          <a:p>
            <a:pPr algn="ctr"/>
            <a:r>
              <a:rPr lang="en-US" dirty="0">
                <a:latin typeface="Amazon Ember Light" panose="020B0403020204020204" pitchFamily="34" charset="0"/>
                <a:ea typeface="Amazon Ember Light" panose="020B0403020204020204" pitchFamily="34" charset="0"/>
                <a:cs typeface="Amazon Ember Light" panose="020B0403020204020204" pitchFamily="34" charset="0"/>
              </a:rPr>
              <a:t>Price</a:t>
            </a:r>
          </a:p>
        </p:txBody>
      </p:sp>
    </p:spTree>
    <p:extLst>
      <p:ext uri="{BB962C8B-B14F-4D97-AF65-F5344CB8AC3E}">
        <p14:creationId xmlns:p14="http://schemas.microsoft.com/office/powerpoint/2010/main" val="4209782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Content Placeholder 1">
            <a:extLst>
              <a:ext uri="{FF2B5EF4-FFF2-40B4-BE49-F238E27FC236}">
                <a16:creationId xmlns:a16="http://schemas.microsoft.com/office/drawing/2014/main" id="{A4773925-9BC5-9246-84D5-75A179CEA150}"/>
              </a:ext>
            </a:extLst>
          </p:cNvPr>
          <p:cNvGraphicFramePr>
            <a:graphicFrameLocks/>
          </p:cNvGraphicFramePr>
          <p:nvPr/>
        </p:nvGraphicFramePr>
        <p:xfrm>
          <a:off x="6439445" y="4435937"/>
          <a:ext cx="5254752" cy="1554480"/>
        </p:xfrm>
        <a:graphic>
          <a:graphicData uri="http://schemas.openxmlformats.org/drawingml/2006/table">
            <a:tbl>
              <a:tblPr firstRow="1" bandRow="1">
                <a:tableStyleId>{5C22544A-7EE6-4342-B048-85BDC9FD1C3A}</a:tableStyleId>
              </a:tblPr>
              <a:tblGrid>
                <a:gridCol w="1389888">
                  <a:extLst>
                    <a:ext uri="{9D8B030D-6E8A-4147-A177-3AD203B41FA5}">
                      <a16:colId xmlns:a16="http://schemas.microsoft.com/office/drawing/2014/main" val="4130866576"/>
                    </a:ext>
                  </a:extLst>
                </a:gridCol>
                <a:gridCol w="1548384">
                  <a:extLst>
                    <a:ext uri="{9D8B030D-6E8A-4147-A177-3AD203B41FA5}">
                      <a16:colId xmlns:a16="http://schemas.microsoft.com/office/drawing/2014/main" val="2682145629"/>
                    </a:ext>
                  </a:extLst>
                </a:gridCol>
                <a:gridCol w="1438656">
                  <a:extLst>
                    <a:ext uri="{9D8B030D-6E8A-4147-A177-3AD203B41FA5}">
                      <a16:colId xmlns:a16="http://schemas.microsoft.com/office/drawing/2014/main" val="2873927588"/>
                    </a:ext>
                  </a:extLst>
                </a:gridCol>
                <a:gridCol w="877824">
                  <a:extLst>
                    <a:ext uri="{9D8B030D-6E8A-4147-A177-3AD203B41FA5}">
                      <a16:colId xmlns:a16="http://schemas.microsoft.com/office/drawing/2014/main" val="1435554708"/>
                    </a:ext>
                  </a:extLst>
                </a:gridCol>
              </a:tblGrid>
              <a:tr h="0">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Star</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Points</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Edges</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Size</a:t>
                      </a:r>
                    </a:p>
                  </a:txBody>
                  <a:tcPr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192264851"/>
                  </a:ext>
                </a:extLst>
              </a:tr>
              <a:tr h="354184">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10&lt;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2903319"/>
                  </a:ext>
                </a:extLst>
              </a:tr>
              <a:tr h="35418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&gt;9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5868569"/>
                  </a:ext>
                </a:extLst>
              </a:tr>
              <a:tr h="35418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7528539"/>
                  </a:ext>
                </a:extLst>
              </a:tr>
            </a:tbl>
          </a:graphicData>
        </a:graphic>
      </p:graphicFrame>
      <p:sp>
        <p:nvSpPr>
          <p:cNvPr id="2" name="Title 1">
            <a:extLst>
              <a:ext uri="{FF2B5EF4-FFF2-40B4-BE49-F238E27FC236}">
                <a16:creationId xmlns:a16="http://schemas.microsoft.com/office/drawing/2014/main" id="{920F7FBE-EA81-CE49-8905-A5F98E6C2855}"/>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Supervised Learning: Classification</a:t>
            </a:r>
          </a:p>
        </p:txBody>
      </p:sp>
      <p:sp>
        <p:nvSpPr>
          <p:cNvPr id="77" name="Rounded Rectangular Callout 76">
            <a:extLst>
              <a:ext uri="{FF2B5EF4-FFF2-40B4-BE49-F238E27FC236}">
                <a16:creationId xmlns:a16="http://schemas.microsoft.com/office/drawing/2014/main" id="{9CC6BAFB-4069-D042-807E-6A40B5F9BA48}"/>
              </a:ext>
            </a:extLst>
          </p:cNvPr>
          <p:cNvSpPr/>
          <p:nvPr/>
        </p:nvSpPr>
        <p:spPr>
          <a:xfrm>
            <a:off x="243024" y="1433364"/>
            <a:ext cx="1212004" cy="2838497"/>
          </a:xfrm>
          <a:prstGeom prst="wedgeRoundRectCallout">
            <a:avLst>
              <a:gd name="adj1" fmla="val 83748"/>
              <a:gd name="adj2" fmla="val -43845"/>
              <a:gd name="adj3" fmla="val 16667"/>
            </a:avLst>
          </a:prstGeom>
          <a:solidFill>
            <a:schemeClr val="bg1"/>
          </a:solidFill>
          <a:ln w="25400">
            <a:solidFill>
              <a:srgbClr val="FFA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Data is provided with the correct labels</a:t>
            </a:r>
          </a:p>
          <a:p>
            <a:pPr algn="ctr"/>
            <a:endPar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 Model learns by  looking at these examples</a:t>
            </a:r>
          </a:p>
        </p:txBody>
      </p:sp>
      <p:cxnSp>
        <p:nvCxnSpPr>
          <p:cNvPr id="78" name="Straight Connector 77">
            <a:extLst>
              <a:ext uri="{FF2B5EF4-FFF2-40B4-BE49-F238E27FC236}">
                <a16:creationId xmlns:a16="http://schemas.microsoft.com/office/drawing/2014/main" id="{BA0F5FCD-9F1B-3541-A92B-086F1C2C1ED6}"/>
              </a:ext>
            </a:extLst>
          </p:cNvPr>
          <p:cNvCxnSpPr>
            <a:cxnSpLocks/>
            <a:endCxn id="147" idx="0"/>
          </p:cNvCxnSpPr>
          <p:nvPr/>
        </p:nvCxnSpPr>
        <p:spPr>
          <a:xfrm flipH="1">
            <a:off x="2528830" y="2313285"/>
            <a:ext cx="950432" cy="741865"/>
          </a:xfrm>
          <a:prstGeom prst="line">
            <a:avLst/>
          </a:prstGeom>
          <a:solidFill>
            <a:schemeClr val="tx1"/>
          </a:solidFill>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2017415-EE86-9F48-A81C-92B7B0BC5FE2}"/>
              </a:ext>
            </a:extLst>
          </p:cNvPr>
          <p:cNvCxnSpPr>
            <a:cxnSpLocks/>
            <a:endCxn id="148" idx="0"/>
          </p:cNvCxnSpPr>
          <p:nvPr/>
        </p:nvCxnSpPr>
        <p:spPr>
          <a:xfrm>
            <a:off x="3479261" y="2313285"/>
            <a:ext cx="1096994" cy="731330"/>
          </a:xfrm>
          <a:prstGeom prst="line">
            <a:avLst/>
          </a:prstGeom>
          <a:solidFill>
            <a:schemeClr val="tx1"/>
          </a:solidFill>
          <a:ln w="12700">
            <a:solidFill>
              <a:srgbClr val="FFA725"/>
            </a:solidFill>
          </a:ln>
        </p:spPr>
        <p:style>
          <a:lnRef idx="3">
            <a:schemeClr val="accent1"/>
          </a:lnRef>
          <a:fillRef idx="0">
            <a:schemeClr val="accent1"/>
          </a:fillRef>
          <a:effectRef idx="2">
            <a:schemeClr val="accent1"/>
          </a:effectRef>
          <a:fontRef idx="minor">
            <a:schemeClr val="tx1"/>
          </a:fontRef>
        </p:style>
      </p:cxnSp>
      <p:sp>
        <p:nvSpPr>
          <p:cNvPr id="147" name="Rounded Rectangle 146">
            <a:extLst>
              <a:ext uri="{FF2B5EF4-FFF2-40B4-BE49-F238E27FC236}">
                <a16:creationId xmlns:a16="http://schemas.microsoft.com/office/drawing/2014/main" id="{643C0071-5210-1C4B-AA8F-5CE6BA19BDDD}"/>
              </a:ext>
            </a:extLst>
          </p:cNvPr>
          <p:cNvSpPr/>
          <p:nvPr/>
        </p:nvSpPr>
        <p:spPr>
          <a:xfrm>
            <a:off x="1754839" y="3055150"/>
            <a:ext cx="1547981" cy="80446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Regression</a:t>
            </a:r>
            <a:b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sz="1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(Quantity)</a:t>
            </a:r>
          </a:p>
        </p:txBody>
      </p:sp>
      <p:sp>
        <p:nvSpPr>
          <p:cNvPr id="148" name="Rounded Rectangle 147">
            <a:extLst>
              <a:ext uri="{FF2B5EF4-FFF2-40B4-BE49-F238E27FC236}">
                <a16:creationId xmlns:a16="http://schemas.microsoft.com/office/drawing/2014/main" id="{C6C98FD0-BD8C-3749-9C11-716CF42622CA}"/>
              </a:ext>
            </a:extLst>
          </p:cNvPr>
          <p:cNvSpPr/>
          <p:nvPr/>
        </p:nvSpPr>
        <p:spPr>
          <a:xfrm>
            <a:off x="3693916" y="3055150"/>
            <a:ext cx="1761899" cy="80446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Classification</a:t>
            </a:r>
            <a:b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br>
            <a:r>
              <a:rPr lang="en-US" sz="14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(Category)</a:t>
            </a:r>
          </a:p>
        </p:txBody>
      </p:sp>
      <p:sp>
        <p:nvSpPr>
          <p:cNvPr id="149" name="Rounded Rectangle 148">
            <a:extLst>
              <a:ext uri="{FF2B5EF4-FFF2-40B4-BE49-F238E27FC236}">
                <a16:creationId xmlns:a16="http://schemas.microsoft.com/office/drawing/2014/main" id="{FE1A138C-0B4E-7D45-8258-B50637E21D3B}"/>
              </a:ext>
            </a:extLst>
          </p:cNvPr>
          <p:cNvSpPr/>
          <p:nvPr/>
        </p:nvSpPr>
        <p:spPr>
          <a:xfrm rot="16200000">
            <a:off x="1179710" y="4796317"/>
            <a:ext cx="1324628" cy="44322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Linear</a:t>
            </a:r>
          </a:p>
        </p:txBody>
      </p:sp>
      <p:sp>
        <p:nvSpPr>
          <p:cNvPr id="150" name="Rounded Rectangle 149">
            <a:extLst>
              <a:ext uri="{FF2B5EF4-FFF2-40B4-BE49-F238E27FC236}">
                <a16:creationId xmlns:a16="http://schemas.microsoft.com/office/drawing/2014/main" id="{71608991-CEBB-3E42-8590-38583C1DF3E3}"/>
              </a:ext>
            </a:extLst>
          </p:cNvPr>
          <p:cNvSpPr/>
          <p:nvPr/>
        </p:nvSpPr>
        <p:spPr>
          <a:xfrm rot="16200000">
            <a:off x="1866515" y="4781285"/>
            <a:ext cx="1324629" cy="4432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KNN</a:t>
            </a:r>
          </a:p>
        </p:txBody>
      </p:sp>
      <p:sp>
        <p:nvSpPr>
          <p:cNvPr id="151" name="Rounded Rectangle 150">
            <a:extLst>
              <a:ext uri="{FF2B5EF4-FFF2-40B4-BE49-F238E27FC236}">
                <a16:creationId xmlns:a16="http://schemas.microsoft.com/office/drawing/2014/main" id="{ED70EBF8-2773-9B45-BE19-93ECEA1C71EB}"/>
              </a:ext>
            </a:extLst>
          </p:cNvPr>
          <p:cNvSpPr/>
          <p:nvPr/>
        </p:nvSpPr>
        <p:spPr>
          <a:xfrm rot="16200000">
            <a:off x="2548386" y="4781285"/>
            <a:ext cx="1324630" cy="4432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Neural Net</a:t>
            </a:r>
          </a:p>
        </p:txBody>
      </p:sp>
      <p:sp>
        <p:nvSpPr>
          <p:cNvPr id="152" name="Rounded Rectangle 151">
            <a:extLst>
              <a:ext uri="{FF2B5EF4-FFF2-40B4-BE49-F238E27FC236}">
                <a16:creationId xmlns:a16="http://schemas.microsoft.com/office/drawing/2014/main" id="{A5915A39-4C90-EC4A-8C80-99E0AE8D6087}"/>
              </a:ext>
            </a:extLst>
          </p:cNvPr>
          <p:cNvSpPr/>
          <p:nvPr/>
        </p:nvSpPr>
        <p:spPr>
          <a:xfrm rot="16200000">
            <a:off x="3230257" y="4781284"/>
            <a:ext cx="1324630" cy="4432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Trees</a:t>
            </a:r>
          </a:p>
        </p:txBody>
      </p:sp>
      <p:sp>
        <p:nvSpPr>
          <p:cNvPr id="153" name="Rounded Rectangle 152">
            <a:extLst>
              <a:ext uri="{FF2B5EF4-FFF2-40B4-BE49-F238E27FC236}">
                <a16:creationId xmlns:a16="http://schemas.microsoft.com/office/drawing/2014/main" id="{C930DF77-8B14-EE49-86D4-EB72E3A7B4B4}"/>
              </a:ext>
            </a:extLst>
          </p:cNvPr>
          <p:cNvSpPr/>
          <p:nvPr/>
        </p:nvSpPr>
        <p:spPr>
          <a:xfrm rot="16200000">
            <a:off x="3912129" y="4781284"/>
            <a:ext cx="1324630" cy="4432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SVM</a:t>
            </a:r>
          </a:p>
        </p:txBody>
      </p:sp>
      <p:sp>
        <p:nvSpPr>
          <p:cNvPr id="154" name="Rounded Rectangle 153">
            <a:extLst>
              <a:ext uri="{FF2B5EF4-FFF2-40B4-BE49-F238E27FC236}">
                <a16:creationId xmlns:a16="http://schemas.microsoft.com/office/drawing/2014/main" id="{ECF74118-6604-1240-8A57-CA6BF749F5C3}"/>
              </a:ext>
            </a:extLst>
          </p:cNvPr>
          <p:cNvSpPr/>
          <p:nvPr/>
        </p:nvSpPr>
        <p:spPr>
          <a:xfrm rot="16200000">
            <a:off x="4594001" y="4775978"/>
            <a:ext cx="1324631" cy="44322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799"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Logistic</a:t>
            </a:r>
          </a:p>
        </p:txBody>
      </p:sp>
      <p:cxnSp>
        <p:nvCxnSpPr>
          <p:cNvPr id="155" name="Straight Connector 154">
            <a:extLst>
              <a:ext uri="{FF2B5EF4-FFF2-40B4-BE49-F238E27FC236}">
                <a16:creationId xmlns:a16="http://schemas.microsoft.com/office/drawing/2014/main" id="{3ACA473D-C5C9-4A41-86C5-E8FC8E4D748E}"/>
              </a:ext>
            </a:extLst>
          </p:cNvPr>
          <p:cNvCxnSpPr>
            <a:cxnSpLocks/>
            <a:stCxn id="147" idx="2"/>
            <a:endCxn id="149" idx="3"/>
          </p:cNvCxnSpPr>
          <p:nvPr/>
        </p:nvCxnSpPr>
        <p:spPr>
          <a:xfrm flipH="1">
            <a:off x="1842024" y="3859612"/>
            <a:ext cx="686805" cy="496003"/>
          </a:xfrm>
          <a:prstGeom prst="line">
            <a:avLst/>
          </a:prstGeom>
          <a:solidFill>
            <a:schemeClr val="tx1"/>
          </a:solidFill>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383C302-1613-4E4C-9802-C8E8229061E3}"/>
              </a:ext>
            </a:extLst>
          </p:cNvPr>
          <p:cNvCxnSpPr>
            <a:stCxn id="148" idx="2"/>
            <a:endCxn id="153" idx="3"/>
          </p:cNvCxnSpPr>
          <p:nvPr/>
        </p:nvCxnSpPr>
        <p:spPr>
          <a:xfrm flipH="1">
            <a:off x="4574445" y="3859612"/>
            <a:ext cx="421" cy="480969"/>
          </a:xfrm>
          <a:prstGeom prst="line">
            <a:avLst/>
          </a:prstGeom>
          <a:solidFill>
            <a:schemeClr val="tx1"/>
          </a:solidFill>
          <a:ln w="12700">
            <a:solidFill>
              <a:srgbClr val="FFA72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09FB839-D9A8-4F47-AB1D-EE4C30A83118}"/>
              </a:ext>
            </a:extLst>
          </p:cNvPr>
          <p:cNvCxnSpPr>
            <a:stCxn id="148" idx="2"/>
            <a:endCxn id="154" idx="3"/>
          </p:cNvCxnSpPr>
          <p:nvPr/>
        </p:nvCxnSpPr>
        <p:spPr>
          <a:xfrm>
            <a:off x="4574866" y="3859613"/>
            <a:ext cx="681451" cy="475661"/>
          </a:xfrm>
          <a:prstGeom prst="line">
            <a:avLst/>
          </a:prstGeom>
          <a:solidFill>
            <a:schemeClr val="tx1"/>
          </a:solidFill>
          <a:ln w="12700">
            <a:solidFill>
              <a:srgbClr val="FFA725"/>
            </a:solidFill>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9FB5D8C7-77B9-F14D-8110-29C1B7BF1D11}"/>
              </a:ext>
            </a:extLst>
          </p:cNvPr>
          <p:cNvSpPr/>
          <p:nvPr/>
        </p:nvSpPr>
        <p:spPr>
          <a:xfrm>
            <a:off x="2223527" y="4270338"/>
            <a:ext cx="2018347" cy="1538467"/>
          </a:xfrm>
          <a:prstGeom prst="rect">
            <a:avLst/>
          </a:prstGeom>
          <a:noFill/>
          <a:ln w="25400">
            <a:solidFill>
              <a:srgbClr val="FFA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159" name="Straight Connector 158">
            <a:extLst>
              <a:ext uri="{FF2B5EF4-FFF2-40B4-BE49-F238E27FC236}">
                <a16:creationId xmlns:a16="http://schemas.microsoft.com/office/drawing/2014/main" id="{C5875CAF-C82E-B34A-AC82-7EE8DFCE50CD}"/>
              </a:ext>
            </a:extLst>
          </p:cNvPr>
          <p:cNvCxnSpPr>
            <a:cxnSpLocks/>
            <a:stCxn id="158" idx="0"/>
            <a:endCxn id="148" idx="2"/>
          </p:cNvCxnSpPr>
          <p:nvPr/>
        </p:nvCxnSpPr>
        <p:spPr>
          <a:xfrm flipV="1">
            <a:off x="3232701" y="3859612"/>
            <a:ext cx="1342165" cy="410726"/>
          </a:xfrm>
          <a:prstGeom prst="line">
            <a:avLst/>
          </a:prstGeom>
          <a:ln w="12700">
            <a:solidFill>
              <a:srgbClr val="FFA725"/>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4233539-823D-3D41-BC1D-7CFE813B7A91}"/>
              </a:ext>
            </a:extLst>
          </p:cNvPr>
          <p:cNvCxnSpPr>
            <a:cxnSpLocks/>
            <a:stCxn id="158" idx="0"/>
            <a:endCxn id="147" idx="2"/>
          </p:cNvCxnSpPr>
          <p:nvPr/>
        </p:nvCxnSpPr>
        <p:spPr>
          <a:xfrm flipH="1" flipV="1">
            <a:off x="2528830" y="3859612"/>
            <a:ext cx="703871" cy="410726"/>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1" name="Rounded Rectangle 160">
            <a:extLst>
              <a:ext uri="{FF2B5EF4-FFF2-40B4-BE49-F238E27FC236}">
                <a16:creationId xmlns:a16="http://schemas.microsoft.com/office/drawing/2014/main" id="{59EC4234-BA29-8543-A51E-F36628CE0874}"/>
              </a:ext>
            </a:extLst>
          </p:cNvPr>
          <p:cNvSpPr/>
          <p:nvPr/>
        </p:nvSpPr>
        <p:spPr>
          <a:xfrm>
            <a:off x="1944919" y="1295092"/>
            <a:ext cx="3094086" cy="103089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999"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Supervised Learning</a:t>
            </a:r>
          </a:p>
        </p:txBody>
      </p:sp>
      <p:grpSp>
        <p:nvGrpSpPr>
          <p:cNvPr id="211" name="Group 210">
            <a:extLst>
              <a:ext uri="{FF2B5EF4-FFF2-40B4-BE49-F238E27FC236}">
                <a16:creationId xmlns:a16="http://schemas.microsoft.com/office/drawing/2014/main" id="{2DDF0FB4-A81F-8A44-AFC4-502696A2A9AA}"/>
              </a:ext>
            </a:extLst>
          </p:cNvPr>
          <p:cNvGrpSpPr/>
          <p:nvPr/>
        </p:nvGrpSpPr>
        <p:grpSpPr>
          <a:xfrm>
            <a:off x="6475845" y="1706451"/>
            <a:ext cx="4320647" cy="1970139"/>
            <a:chOff x="735088" y="3803904"/>
            <a:chExt cx="4320647" cy="1970139"/>
          </a:xfrm>
        </p:grpSpPr>
        <p:grpSp>
          <p:nvGrpSpPr>
            <p:cNvPr id="212" name="Group 211">
              <a:extLst>
                <a:ext uri="{FF2B5EF4-FFF2-40B4-BE49-F238E27FC236}">
                  <a16:creationId xmlns:a16="http://schemas.microsoft.com/office/drawing/2014/main" id="{B8A59F96-61DA-CD4E-8E68-9A5F65DDE7FE}"/>
                </a:ext>
              </a:extLst>
            </p:cNvPr>
            <p:cNvGrpSpPr/>
            <p:nvPr/>
          </p:nvGrpSpPr>
          <p:grpSpPr>
            <a:xfrm>
              <a:off x="735088" y="3897014"/>
              <a:ext cx="4320647" cy="1789854"/>
              <a:chOff x="6493683" y="3860194"/>
              <a:chExt cx="4320647" cy="1789854"/>
            </a:xfrm>
          </p:grpSpPr>
          <p:grpSp>
            <p:nvGrpSpPr>
              <p:cNvPr id="222" name="Group 221">
                <a:extLst>
                  <a:ext uri="{FF2B5EF4-FFF2-40B4-BE49-F238E27FC236}">
                    <a16:creationId xmlns:a16="http://schemas.microsoft.com/office/drawing/2014/main" id="{1BF5491A-E894-2E4F-B12C-6F5A995CF3AC}"/>
                  </a:ext>
                </a:extLst>
              </p:cNvPr>
              <p:cNvGrpSpPr/>
              <p:nvPr/>
            </p:nvGrpSpPr>
            <p:grpSpPr>
              <a:xfrm>
                <a:off x="6493683" y="3860194"/>
                <a:ext cx="4320647" cy="1789854"/>
                <a:chOff x="6500798" y="1410313"/>
                <a:chExt cx="4320647" cy="1789854"/>
              </a:xfrm>
            </p:grpSpPr>
            <p:sp>
              <p:nvSpPr>
                <p:cNvPr id="229" name="5-Point Star 228">
                  <a:extLst>
                    <a:ext uri="{FF2B5EF4-FFF2-40B4-BE49-F238E27FC236}">
                      <a16:creationId xmlns:a16="http://schemas.microsoft.com/office/drawing/2014/main" id="{25C40849-DCC7-4543-BAA7-0DE11DAE077E}"/>
                    </a:ext>
                  </a:extLst>
                </p:cNvPr>
                <p:cNvSpPr/>
                <p:nvPr/>
              </p:nvSpPr>
              <p:spPr>
                <a:xfrm>
                  <a:off x="6756706" y="1767732"/>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0" name="5-Point Star 229">
                  <a:extLst>
                    <a:ext uri="{FF2B5EF4-FFF2-40B4-BE49-F238E27FC236}">
                      <a16:creationId xmlns:a16="http://schemas.microsoft.com/office/drawing/2014/main" id="{1C4F69DE-C090-C146-8044-4B2B7A49AA29}"/>
                    </a:ext>
                  </a:extLst>
                </p:cNvPr>
                <p:cNvSpPr/>
                <p:nvPr/>
              </p:nvSpPr>
              <p:spPr>
                <a:xfrm>
                  <a:off x="6825433" y="2143209"/>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1" name="5-Point Star 230">
                  <a:extLst>
                    <a:ext uri="{FF2B5EF4-FFF2-40B4-BE49-F238E27FC236}">
                      <a16:creationId xmlns:a16="http://schemas.microsoft.com/office/drawing/2014/main" id="{89C5A489-0ECA-8442-871F-5B29B72D4736}"/>
                    </a:ext>
                  </a:extLst>
                </p:cNvPr>
                <p:cNvSpPr/>
                <p:nvPr/>
              </p:nvSpPr>
              <p:spPr>
                <a:xfrm>
                  <a:off x="7219146" y="2475447"/>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2" name="5-Point Star 231">
                  <a:extLst>
                    <a:ext uri="{FF2B5EF4-FFF2-40B4-BE49-F238E27FC236}">
                      <a16:creationId xmlns:a16="http://schemas.microsoft.com/office/drawing/2014/main" id="{06EE7674-AF75-8A46-9DFA-20BA8B02B768}"/>
                    </a:ext>
                  </a:extLst>
                </p:cNvPr>
                <p:cNvSpPr/>
                <p:nvPr/>
              </p:nvSpPr>
              <p:spPr>
                <a:xfrm>
                  <a:off x="6843740" y="2719380"/>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3" name="5-Point Star 232">
                  <a:extLst>
                    <a:ext uri="{FF2B5EF4-FFF2-40B4-BE49-F238E27FC236}">
                      <a16:creationId xmlns:a16="http://schemas.microsoft.com/office/drawing/2014/main" id="{9BF48D8C-76A9-F341-8851-E72624848AEA}"/>
                    </a:ext>
                  </a:extLst>
                </p:cNvPr>
                <p:cNvSpPr/>
                <p:nvPr/>
              </p:nvSpPr>
              <p:spPr>
                <a:xfrm>
                  <a:off x="7244392" y="207759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4" name="5-Point Star 233">
                  <a:extLst>
                    <a:ext uri="{FF2B5EF4-FFF2-40B4-BE49-F238E27FC236}">
                      <a16:creationId xmlns:a16="http://schemas.microsoft.com/office/drawing/2014/main" id="{04FDA811-7D79-3541-B337-5DCB2C11CFD1}"/>
                    </a:ext>
                  </a:extLst>
                </p:cNvPr>
                <p:cNvSpPr/>
                <p:nvPr/>
              </p:nvSpPr>
              <p:spPr>
                <a:xfrm>
                  <a:off x="7599479" y="2728374"/>
                  <a:ext cx="365097" cy="316241"/>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5" name="5-Point Star 234">
                  <a:extLst>
                    <a:ext uri="{FF2B5EF4-FFF2-40B4-BE49-F238E27FC236}">
                      <a16:creationId xmlns:a16="http://schemas.microsoft.com/office/drawing/2014/main" id="{6FD86632-3539-164D-B4FF-2ED068A0DDB5}"/>
                    </a:ext>
                  </a:extLst>
                </p:cNvPr>
                <p:cNvSpPr/>
                <p:nvPr/>
              </p:nvSpPr>
              <p:spPr>
                <a:xfrm>
                  <a:off x="8056281" y="2675259"/>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6" name="5-Point Star 235">
                  <a:extLst>
                    <a:ext uri="{FF2B5EF4-FFF2-40B4-BE49-F238E27FC236}">
                      <a16:creationId xmlns:a16="http://schemas.microsoft.com/office/drawing/2014/main" id="{7C1683F9-8029-D645-A772-8FFE1A9F2C92}"/>
                    </a:ext>
                  </a:extLst>
                </p:cNvPr>
                <p:cNvSpPr/>
                <p:nvPr/>
              </p:nvSpPr>
              <p:spPr>
                <a:xfrm>
                  <a:off x="7340622" y="1708126"/>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7" name="5-Point Star 236">
                  <a:extLst>
                    <a:ext uri="{FF2B5EF4-FFF2-40B4-BE49-F238E27FC236}">
                      <a16:creationId xmlns:a16="http://schemas.microsoft.com/office/drawing/2014/main" id="{3DFA9D1E-87B7-4C4D-8952-21E96074B472}"/>
                    </a:ext>
                  </a:extLst>
                </p:cNvPr>
                <p:cNvSpPr/>
                <p:nvPr/>
              </p:nvSpPr>
              <p:spPr>
                <a:xfrm>
                  <a:off x="8067774" y="160423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8" name="5-Point Star 237">
                  <a:extLst>
                    <a:ext uri="{FF2B5EF4-FFF2-40B4-BE49-F238E27FC236}">
                      <a16:creationId xmlns:a16="http://schemas.microsoft.com/office/drawing/2014/main" id="{CE872815-5029-CE48-AB3D-893DC3B13C79}"/>
                    </a:ext>
                  </a:extLst>
                </p:cNvPr>
                <p:cNvSpPr/>
                <p:nvPr/>
              </p:nvSpPr>
              <p:spPr>
                <a:xfrm>
                  <a:off x="7593213" y="2083691"/>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9" name="Flowchart: Connector 42">
                  <a:extLst>
                    <a:ext uri="{FF2B5EF4-FFF2-40B4-BE49-F238E27FC236}">
                      <a16:creationId xmlns:a16="http://schemas.microsoft.com/office/drawing/2014/main" id="{157207F2-E39F-D947-9F7E-B2EA7D122B8F}"/>
                    </a:ext>
                  </a:extLst>
                </p:cNvPr>
                <p:cNvSpPr/>
                <p:nvPr/>
              </p:nvSpPr>
              <p:spPr>
                <a:xfrm>
                  <a:off x="9278020" y="219057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0" name="5-Point Star 239">
                  <a:extLst>
                    <a:ext uri="{FF2B5EF4-FFF2-40B4-BE49-F238E27FC236}">
                      <a16:creationId xmlns:a16="http://schemas.microsoft.com/office/drawing/2014/main" id="{D6F543B1-6569-D34C-8528-03E7C9DE128C}"/>
                    </a:ext>
                  </a:extLst>
                </p:cNvPr>
                <p:cNvSpPr/>
                <p:nvPr/>
              </p:nvSpPr>
              <p:spPr>
                <a:xfrm>
                  <a:off x="7885366" y="235550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1" name="Flowchart: Connector 44">
                  <a:extLst>
                    <a:ext uri="{FF2B5EF4-FFF2-40B4-BE49-F238E27FC236}">
                      <a16:creationId xmlns:a16="http://schemas.microsoft.com/office/drawing/2014/main" id="{8DF22B8A-B554-F045-BD5F-5E71AC2A1C0B}"/>
                    </a:ext>
                  </a:extLst>
                </p:cNvPr>
                <p:cNvSpPr/>
                <p:nvPr/>
              </p:nvSpPr>
              <p:spPr>
                <a:xfrm>
                  <a:off x="8649345" y="2263709"/>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2" name="Flowchart: Connector 45">
                  <a:extLst>
                    <a:ext uri="{FF2B5EF4-FFF2-40B4-BE49-F238E27FC236}">
                      <a16:creationId xmlns:a16="http://schemas.microsoft.com/office/drawing/2014/main" id="{3D9AC69D-9E2E-7243-8783-30EBC99F3854}"/>
                    </a:ext>
                  </a:extLst>
                </p:cNvPr>
                <p:cNvSpPr/>
                <p:nvPr/>
              </p:nvSpPr>
              <p:spPr>
                <a:xfrm>
                  <a:off x="8685912" y="2022381"/>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3" name="Flowchart: Connector 46">
                  <a:extLst>
                    <a:ext uri="{FF2B5EF4-FFF2-40B4-BE49-F238E27FC236}">
                      <a16:creationId xmlns:a16="http://schemas.microsoft.com/office/drawing/2014/main" id="{9B9ABE44-01C1-2945-82A4-18B0455C06D4}"/>
                    </a:ext>
                  </a:extLst>
                </p:cNvPr>
                <p:cNvSpPr/>
                <p:nvPr/>
              </p:nvSpPr>
              <p:spPr>
                <a:xfrm>
                  <a:off x="8847081" y="244487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4" name="Flowchart: Connector 47">
                  <a:extLst>
                    <a:ext uri="{FF2B5EF4-FFF2-40B4-BE49-F238E27FC236}">
                      <a16:creationId xmlns:a16="http://schemas.microsoft.com/office/drawing/2014/main" id="{7FDE883B-466E-BE49-B007-4D9D25B69034}"/>
                    </a:ext>
                  </a:extLst>
                </p:cNvPr>
                <p:cNvSpPr/>
                <p:nvPr/>
              </p:nvSpPr>
              <p:spPr>
                <a:xfrm>
                  <a:off x="8523102" y="288552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5" name="Flowchart: Connector 71">
                  <a:extLst>
                    <a:ext uri="{FF2B5EF4-FFF2-40B4-BE49-F238E27FC236}">
                      <a16:creationId xmlns:a16="http://schemas.microsoft.com/office/drawing/2014/main" id="{0677DBCC-E67D-064B-A0A3-EDFB9D8BE361}"/>
                    </a:ext>
                  </a:extLst>
                </p:cNvPr>
                <p:cNvSpPr/>
                <p:nvPr/>
              </p:nvSpPr>
              <p:spPr>
                <a:xfrm>
                  <a:off x="8510667" y="153786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6" name="Flowchart: Connector 72">
                  <a:extLst>
                    <a:ext uri="{FF2B5EF4-FFF2-40B4-BE49-F238E27FC236}">
                      <a16:creationId xmlns:a16="http://schemas.microsoft.com/office/drawing/2014/main" id="{8D7D7F07-F457-2742-AD4A-B2C962400A07}"/>
                    </a:ext>
                  </a:extLst>
                </p:cNvPr>
                <p:cNvSpPr/>
                <p:nvPr/>
              </p:nvSpPr>
              <p:spPr>
                <a:xfrm>
                  <a:off x="8964799" y="168440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247" name="Straight Connector 246">
                  <a:extLst>
                    <a:ext uri="{FF2B5EF4-FFF2-40B4-BE49-F238E27FC236}">
                      <a16:creationId xmlns:a16="http://schemas.microsoft.com/office/drawing/2014/main" id="{656FFAC8-F671-C34E-8820-C50EE183B21E}"/>
                    </a:ext>
                  </a:extLst>
                </p:cNvPr>
                <p:cNvCxnSpPr/>
                <p:nvPr/>
              </p:nvCxnSpPr>
              <p:spPr>
                <a:xfrm flipV="1">
                  <a:off x="6500798" y="1410313"/>
                  <a:ext cx="0" cy="1789854"/>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108BD827-B865-B543-862D-5FAEAE69E9E0}"/>
                    </a:ext>
                  </a:extLst>
                </p:cNvPr>
                <p:cNvCxnSpPr/>
                <p:nvPr/>
              </p:nvCxnSpPr>
              <p:spPr>
                <a:xfrm>
                  <a:off x="6500799" y="3189631"/>
                  <a:ext cx="4320646" cy="0"/>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sp>
              <p:nvSpPr>
                <p:cNvPr id="249" name="Flowchart: Connector 83">
                  <a:extLst>
                    <a:ext uri="{FF2B5EF4-FFF2-40B4-BE49-F238E27FC236}">
                      <a16:creationId xmlns:a16="http://schemas.microsoft.com/office/drawing/2014/main" id="{17437FEC-CF9C-5E47-9C23-6522A244B663}"/>
                    </a:ext>
                  </a:extLst>
                </p:cNvPr>
                <p:cNvSpPr/>
                <p:nvPr/>
              </p:nvSpPr>
              <p:spPr>
                <a:xfrm>
                  <a:off x="9698534" y="2248877"/>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50" name="Flowchart: Connector 84">
                  <a:extLst>
                    <a:ext uri="{FF2B5EF4-FFF2-40B4-BE49-F238E27FC236}">
                      <a16:creationId xmlns:a16="http://schemas.microsoft.com/office/drawing/2014/main" id="{953156C1-71D5-F948-86A9-726409CB09EB}"/>
                    </a:ext>
                  </a:extLst>
                </p:cNvPr>
                <p:cNvSpPr/>
                <p:nvPr/>
              </p:nvSpPr>
              <p:spPr>
                <a:xfrm>
                  <a:off x="9582740" y="249529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51" name="Flowchart: Connector 85">
                  <a:extLst>
                    <a:ext uri="{FF2B5EF4-FFF2-40B4-BE49-F238E27FC236}">
                      <a16:creationId xmlns:a16="http://schemas.microsoft.com/office/drawing/2014/main" id="{F55F9D2C-F4A8-4544-BB30-DC8A0D3DF9B7}"/>
                    </a:ext>
                  </a:extLst>
                </p:cNvPr>
                <p:cNvSpPr/>
                <p:nvPr/>
              </p:nvSpPr>
              <p:spPr>
                <a:xfrm>
                  <a:off x="9351153" y="278355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52" name="Flowchart: Connector 86">
                  <a:extLst>
                    <a:ext uri="{FF2B5EF4-FFF2-40B4-BE49-F238E27FC236}">
                      <a16:creationId xmlns:a16="http://schemas.microsoft.com/office/drawing/2014/main" id="{B6D00F62-1B31-A049-9B36-B55D55BAB7A4}"/>
                    </a:ext>
                  </a:extLst>
                </p:cNvPr>
                <p:cNvSpPr/>
                <p:nvPr/>
              </p:nvSpPr>
              <p:spPr>
                <a:xfrm>
                  <a:off x="9069614" y="250812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223" name="5-Point Star 222">
                <a:extLst>
                  <a:ext uri="{FF2B5EF4-FFF2-40B4-BE49-F238E27FC236}">
                    <a16:creationId xmlns:a16="http://schemas.microsoft.com/office/drawing/2014/main" id="{5B4679E9-870F-1243-A965-7BDA5FB77E16}"/>
                  </a:ext>
                </a:extLst>
              </p:cNvPr>
              <p:cNvSpPr/>
              <p:nvPr/>
            </p:nvSpPr>
            <p:spPr>
              <a:xfrm>
                <a:off x="8279339" y="4635800"/>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4" name="Flowchart: Connector 85">
                <a:extLst>
                  <a:ext uri="{FF2B5EF4-FFF2-40B4-BE49-F238E27FC236}">
                    <a16:creationId xmlns:a16="http://schemas.microsoft.com/office/drawing/2014/main" id="{E1FF7BBC-43DD-7047-A3EA-13BFF668B6F7}"/>
                  </a:ext>
                </a:extLst>
              </p:cNvPr>
              <p:cNvSpPr/>
              <p:nvPr/>
            </p:nvSpPr>
            <p:spPr>
              <a:xfrm>
                <a:off x="8789850" y="508103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5" name="Flowchart: Connector 85">
                <a:extLst>
                  <a:ext uri="{FF2B5EF4-FFF2-40B4-BE49-F238E27FC236}">
                    <a16:creationId xmlns:a16="http://schemas.microsoft.com/office/drawing/2014/main" id="{971F3B40-6AE7-8F4D-80E6-B9CECC186E1A}"/>
                  </a:ext>
                </a:extLst>
              </p:cNvPr>
              <p:cNvSpPr/>
              <p:nvPr/>
            </p:nvSpPr>
            <p:spPr>
              <a:xfrm>
                <a:off x="9011526" y="451299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6" name="Flowchart: Connector 85">
                <a:extLst>
                  <a:ext uri="{FF2B5EF4-FFF2-40B4-BE49-F238E27FC236}">
                    <a16:creationId xmlns:a16="http://schemas.microsoft.com/office/drawing/2014/main" id="{4051816B-D01A-A54A-9F37-32522D3D53CD}"/>
                  </a:ext>
                </a:extLst>
              </p:cNvPr>
              <p:cNvSpPr/>
              <p:nvPr/>
            </p:nvSpPr>
            <p:spPr>
              <a:xfrm>
                <a:off x="9801238" y="512259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7" name="Flowchart: Connector 85">
                <a:extLst>
                  <a:ext uri="{FF2B5EF4-FFF2-40B4-BE49-F238E27FC236}">
                    <a16:creationId xmlns:a16="http://schemas.microsoft.com/office/drawing/2014/main" id="{2493E520-61EF-3D47-AB2F-54FD3C1F98DB}"/>
                  </a:ext>
                </a:extLst>
              </p:cNvPr>
              <p:cNvSpPr/>
              <p:nvPr/>
            </p:nvSpPr>
            <p:spPr>
              <a:xfrm>
                <a:off x="8706723" y="422204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8" name="Flowchart: Connector 85">
                <a:extLst>
                  <a:ext uri="{FF2B5EF4-FFF2-40B4-BE49-F238E27FC236}">
                    <a16:creationId xmlns:a16="http://schemas.microsoft.com/office/drawing/2014/main" id="{6C3D349E-1D01-2749-85B8-150067A5DE5A}"/>
                  </a:ext>
                </a:extLst>
              </p:cNvPr>
              <p:cNvSpPr/>
              <p:nvPr/>
            </p:nvSpPr>
            <p:spPr>
              <a:xfrm>
                <a:off x="9995198" y="487321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213" name="5-Point Star 212">
              <a:extLst>
                <a:ext uri="{FF2B5EF4-FFF2-40B4-BE49-F238E27FC236}">
                  <a16:creationId xmlns:a16="http://schemas.microsoft.com/office/drawing/2014/main" id="{D46D7048-767F-3E49-A230-E40D0161F0B0}"/>
                </a:ext>
              </a:extLst>
            </p:cNvPr>
            <p:cNvSpPr/>
            <p:nvPr/>
          </p:nvSpPr>
          <p:spPr>
            <a:xfrm>
              <a:off x="2156128" y="438786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4" name="5-Point Star 213">
              <a:extLst>
                <a:ext uri="{FF2B5EF4-FFF2-40B4-BE49-F238E27FC236}">
                  <a16:creationId xmlns:a16="http://schemas.microsoft.com/office/drawing/2014/main" id="{E654B3DC-5D83-B74F-AC6C-484D06560378}"/>
                </a:ext>
              </a:extLst>
            </p:cNvPr>
            <p:cNvSpPr/>
            <p:nvPr/>
          </p:nvSpPr>
          <p:spPr>
            <a:xfrm>
              <a:off x="2881703" y="5275378"/>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5" name="5-Point Star 214">
              <a:extLst>
                <a:ext uri="{FF2B5EF4-FFF2-40B4-BE49-F238E27FC236}">
                  <a16:creationId xmlns:a16="http://schemas.microsoft.com/office/drawing/2014/main" id="{26F1E8B7-6FA5-4C47-8B05-15AAAB610F4C}"/>
                </a:ext>
              </a:extLst>
            </p:cNvPr>
            <p:cNvSpPr/>
            <p:nvPr/>
          </p:nvSpPr>
          <p:spPr>
            <a:xfrm>
              <a:off x="2788058" y="4908685"/>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6" name="5-Point Star 215">
              <a:extLst>
                <a:ext uri="{FF2B5EF4-FFF2-40B4-BE49-F238E27FC236}">
                  <a16:creationId xmlns:a16="http://schemas.microsoft.com/office/drawing/2014/main" id="{158790F2-1CEA-CF4E-9490-722246FD6295}"/>
                </a:ext>
              </a:extLst>
            </p:cNvPr>
            <p:cNvSpPr/>
            <p:nvPr/>
          </p:nvSpPr>
          <p:spPr>
            <a:xfrm>
              <a:off x="1843779" y="496255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7" name="5-Point Star 216">
              <a:extLst>
                <a:ext uri="{FF2B5EF4-FFF2-40B4-BE49-F238E27FC236}">
                  <a16:creationId xmlns:a16="http://schemas.microsoft.com/office/drawing/2014/main" id="{550419DD-234F-9146-842A-AA6543B15AF2}"/>
                </a:ext>
              </a:extLst>
            </p:cNvPr>
            <p:cNvSpPr/>
            <p:nvPr/>
          </p:nvSpPr>
          <p:spPr>
            <a:xfrm>
              <a:off x="1342063" y="3960246"/>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8" name="5-Point Star 217">
              <a:extLst>
                <a:ext uri="{FF2B5EF4-FFF2-40B4-BE49-F238E27FC236}">
                  <a16:creationId xmlns:a16="http://schemas.microsoft.com/office/drawing/2014/main" id="{2C4E22EE-1B16-DF49-8108-9C72AF6DBC65}"/>
                </a:ext>
              </a:extLst>
            </p:cNvPr>
            <p:cNvSpPr/>
            <p:nvPr/>
          </p:nvSpPr>
          <p:spPr>
            <a:xfrm>
              <a:off x="2533007" y="4966271"/>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9" name="5-Point Star 218">
              <a:extLst>
                <a:ext uri="{FF2B5EF4-FFF2-40B4-BE49-F238E27FC236}">
                  <a16:creationId xmlns:a16="http://schemas.microsoft.com/office/drawing/2014/main" id="{58B2DF45-97AB-A641-8A33-3860D3D235A4}"/>
                </a:ext>
              </a:extLst>
            </p:cNvPr>
            <p:cNvSpPr/>
            <p:nvPr/>
          </p:nvSpPr>
          <p:spPr>
            <a:xfrm>
              <a:off x="2019972" y="414682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0" name="5-Point Star 219">
              <a:extLst>
                <a:ext uri="{FF2B5EF4-FFF2-40B4-BE49-F238E27FC236}">
                  <a16:creationId xmlns:a16="http://schemas.microsoft.com/office/drawing/2014/main" id="{F7CFA920-576C-0642-8E8D-1D96BEE1DE4F}"/>
                </a:ext>
              </a:extLst>
            </p:cNvPr>
            <p:cNvSpPr/>
            <p:nvPr/>
          </p:nvSpPr>
          <p:spPr>
            <a:xfrm>
              <a:off x="2355088" y="4285807"/>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221" name="Straight Connector 220">
              <a:extLst>
                <a:ext uri="{FF2B5EF4-FFF2-40B4-BE49-F238E27FC236}">
                  <a16:creationId xmlns:a16="http://schemas.microsoft.com/office/drawing/2014/main" id="{879FC6EE-F784-0540-ADA0-4971020665A1}"/>
                </a:ext>
              </a:extLst>
            </p:cNvPr>
            <p:cNvCxnSpPr>
              <a:cxnSpLocks/>
            </p:cNvCxnSpPr>
            <p:nvPr/>
          </p:nvCxnSpPr>
          <p:spPr>
            <a:xfrm flipH="1">
              <a:off x="2636536" y="3803904"/>
              <a:ext cx="315252" cy="1970139"/>
            </a:xfrm>
            <a:prstGeom prst="line">
              <a:avLst/>
            </a:prstGeom>
            <a:ln w="38100">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253" name="Rectangle 252">
            <a:extLst>
              <a:ext uri="{FF2B5EF4-FFF2-40B4-BE49-F238E27FC236}">
                <a16:creationId xmlns:a16="http://schemas.microsoft.com/office/drawing/2014/main" id="{A352DEB9-5967-6741-8DAE-D80A9729153B}"/>
              </a:ext>
            </a:extLst>
          </p:cNvPr>
          <p:cNvSpPr/>
          <p:nvPr/>
        </p:nvSpPr>
        <p:spPr>
          <a:xfrm>
            <a:off x="9326200" y="1768324"/>
            <a:ext cx="1743643" cy="523220"/>
          </a:xfrm>
          <a:prstGeom prst="rect">
            <a:avLst/>
          </a:prstGeom>
          <a:ln>
            <a:solidFill>
              <a:schemeClr val="tx1"/>
            </a:solidFill>
          </a:ln>
        </p:spPr>
        <p:txBody>
          <a:bodyPr wrap="square">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Class 1 = star</a:t>
            </a:r>
          </a:p>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Class 0 = not star </a:t>
            </a: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54" name="Rectangle 253">
            <a:extLst>
              <a:ext uri="{FF2B5EF4-FFF2-40B4-BE49-F238E27FC236}">
                <a16:creationId xmlns:a16="http://schemas.microsoft.com/office/drawing/2014/main" id="{2668B831-0828-7248-878D-56F236FA6DA4}"/>
              </a:ext>
            </a:extLst>
          </p:cNvPr>
          <p:cNvSpPr/>
          <p:nvPr/>
        </p:nvSpPr>
        <p:spPr>
          <a:xfrm>
            <a:off x="6395475" y="4374594"/>
            <a:ext cx="1482465" cy="1678405"/>
          </a:xfrm>
          <a:prstGeom prst="rect">
            <a:avLst/>
          </a:prstGeom>
          <a:noFill/>
          <a:ln w="38100">
            <a:solidFill>
              <a:srgbClr val="FFA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5" name="TextBox 74">
            <a:extLst>
              <a:ext uri="{FF2B5EF4-FFF2-40B4-BE49-F238E27FC236}">
                <a16:creationId xmlns:a16="http://schemas.microsoft.com/office/drawing/2014/main" id="{EA14EDFE-35F4-AE40-95B7-3B7D97891723}"/>
              </a:ext>
            </a:extLst>
          </p:cNvPr>
          <p:cNvSpPr txBox="1"/>
          <p:nvPr/>
        </p:nvSpPr>
        <p:spPr>
          <a:xfrm>
            <a:off x="9051984" y="3796171"/>
            <a:ext cx="1178221" cy="399877"/>
          </a:xfrm>
          <a:prstGeom prst="rect">
            <a:avLst/>
          </a:prstGeom>
          <a:noFill/>
        </p:spPr>
        <p:txBody>
          <a:bodyPr wrap="none" rtlCol="0">
            <a:spAutoFit/>
          </a:bodyPr>
          <a:lstStyle/>
          <a:p>
            <a:pPr defTabSz="914126">
              <a:defRPr/>
            </a:pPr>
            <a:r>
              <a:rPr lang="en-US" sz="1999"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Features</a:t>
            </a:r>
          </a:p>
        </p:txBody>
      </p:sp>
      <p:sp>
        <p:nvSpPr>
          <p:cNvPr id="76" name="TextBox 75">
            <a:extLst>
              <a:ext uri="{FF2B5EF4-FFF2-40B4-BE49-F238E27FC236}">
                <a16:creationId xmlns:a16="http://schemas.microsoft.com/office/drawing/2014/main" id="{95288652-A6BB-A14A-AB17-1D576A8A35DF}"/>
              </a:ext>
            </a:extLst>
          </p:cNvPr>
          <p:cNvSpPr txBox="1"/>
          <p:nvPr/>
        </p:nvSpPr>
        <p:spPr>
          <a:xfrm>
            <a:off x="6752671" y="3814391"/>
            <a:ext cx="816250" cy="399981"/>
          </a:xfrm>
          <a:prstGeom prst="rect">
            <a:avLst/>
          </a:prstGeom>
          <a:noFill/>
        </p:spPr>
        <p:txBody>
          <a:bodyPr wrap="none" rtlCol="0">
            <a:spAutoFit/>
          </a:bodyPr>
          <a:lstStyle/>
          <a:p>
            <a:pPr defTabSz="914126">
              <a:defRPr/>
            </a:pPr>
            <a:r>
              <a:rPr lang="en-US" sz="1999"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Label</a:t>
            </a:r>
          </a:p>
        </p:txBody>
      </p:sp>
      <p:sp>
        <p:nvSpPr>
          <p:cNvPr id="80" name="Left Bracket 79">
            <a:extLst>
              <a:ext uri="{FF2B5EF4-FFF2-40B4-BE49-F238E27FC236}">
                <a16:creationId xmlns:a16="http://schemas.microsoft.com/office/drawing/2014/main" id="{0D399459-AC85-C649-B78C-82D940351B87}"/>
              </a:ext>
            </a:extLst>
          </p:cNvPr>
          <p:cNvSpPr/>
          <p:nvPr/>
        </p:nvSpPr>
        <p:spPr>
          <a:xfrm rot="5400000">
            <a:off x="9638308" y="2607169"/>
            <a:ext cx="162081" cy="3372769"/>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en-US" sz="1799">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1" name="Left Bracket 80">
            <a:extLst>
              <a:ext uri="{FF2B5EF4-FFF2-40B4-BE49-F238E27FC236}">
                <a16:creationId xmlns:a16="http://schemas.microsoft.com/office/drawing/2014/main" id="{D70E1EBB-3D48-5842-99C1-368EA0E1BD44}"/>
              </a:ext>
            </a:extLst>
          </p:cNvPr>
          <p:cNvSpPr/>
          <p:nvPr/>
        </p:nvSpPr>
        <p:spPr>
          <a:xfrm rot="5400000">
            <a:off x="7066045" y="4020031"/>
            <a:ext cx="160633" cy="5484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en-US" sz="1799">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 name="Rectangle 4">
            <a:extLst>
              <a:ext uri="{FF2B5EF4-FFF2-40B4-BE49-F238E27FC236}">
                <a16:creationId xmlns:a16="http://schemas.microsoft.com/office/drawing/2014/main" id="{5A3362ED-F3DB-5B41-BDC0-E1A9D3A7EE1B}"/>
              </a:ext>
            </a:extLst>
          </p:cNvPr>
          <p:cNvSpPr/>
          <p:nvPr/>
        </p:nvSpPr>
        <p:spPr>
          <a:xfrm>
            <a:off x="10310718" y="3172321"/>
            <a:ext cx="1173719" cy="369332"/>
          </a:xfrm>
          <a:prstGeom prst="rect">
            <a:avLst/>
          </a:prstGeom>
        </p:spPr>
        <p:txBody>
          <a:bodyPr wrap="none">
            <a:spAutoFit/>
          </a:bodyPr>
          <a:lstStyle/>
          <a:p>
            <a:pPr defTabSz="914126">
              <a:defRPr/>
            </a:pPr>
            <a:r>
              <a:rPr lang="en-US"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Feature 1</a:t>
            </a:r>
          </a:p>
        </p:txBody>
      </p:sp>
      <p:sp>
        <p:nvSpPr>
          <p:cNvPr id="83" name="Rectangle 82">
            <a:extLst>
              <a:ext uri="{FF2B5EF4-FFF2-40B4-BE49-F238E27FC236}">
                <a16:creationId xmlns:a16="http://schemas.microsoft.com/office/drawing/2014/main" id="{E41236E6-C726-C64E-A9EA-34C57FA6504A}"/>
              </a:ext>
            </a:extLst>
          </p:cNvPr>
          <p:cNvSpPr/>
          <p:nvPr/>
        </p:nvSpPr>
        <p:spPr>
          <a:xfrm rot="16200000">
            <a:off x="5635224" y="2506853"/>
            <a:ext cx="1173719" cy="369332"/>
          </a:xfrm>
          <a:prstGeom prst="rect">
            <a:avLst/>
          </a:prstGeom>
        </p:spPr>
        <p:txBody>
          <a:bodyPr wrap="none">
            <a:spAutoFit/>
          </a:bodyPr>
          <a:lstStyle/>
          <a:p>
            <a:pPr defTabSz="914126">
              <a:defRPr/>
            </a:pPr>
            <a:r>
              <a:rPr lang="en-US"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Feature 2</a:t>
            </a:r>
          </a:p>
        </p:txBody>
      </p:sp>
      <p:sp>
        <p:nvSpPr>
          <p:cNvPr id="73" name="5-Point Star 72">
            <a:extLst>
              <a:ext uri="{FF2B5EF4-FFF2-40B4-BE49-F238E27FC236}">
                <a16:creationId xmlns:a16="http://schemas.microsoft.com/office/drawing/2014/main" id="{5668579B-A6A3-0B44-A31A-B357A2D57C4D}"/>
              </a:ext>
            </a:extLst>
          </p:cNvPr>
          <p:cNvSpPr/>
          <p:nvPr/>
        </p:nvSpPr>
        <p:spPr>
          <a:xfrm>
            <a:off x="8738987" y="2489537"/>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2157579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7FBE-EA81-CE49-8905-A5F98E6C2855}"/>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Unsupervised Learning: Clustering</a:t>
            </a:r>
          </a:p>
        </p:txBody>
      </p:sp>
      <p:sp>
        <p:nvSpPr>
          <p:cNvPr id="47" name="Flowchart: Connector 28">
            <a:extLst>
              <a:ext uri="{FF2B5EF4-FFF2-40B4-BE49-F238E27FC236}">
                <a16:creationId xmlns:a16="http://schemas.microsoft.com/office/drawing/2014/main" id="{531D44F5-CD80-D546-9E53-CF93B493E4BE}"/>
              </a:ext>
            </a:extLst>
          </p:cNvPr>
          <p:cNvSpPr/>
          <p:nvPr/>
        </p:nvSpPr>
        <p:spPr>
          <a:xfrm>
            <a:off x="1151438" y="189473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8" name="Flowchart: Connector 29">
            <a:extLst>
              <a:ext uri="{FF2B5EF4-FFF2-40B4-BE49-F238E27FC236}">
                <a16:creationId xmlns:a16="http://schemas.microsoft.com/office/drawing/2014/main" id="{16AA295F-41CB-8D41-BDDB-AAD2F919B0D6}"/>
              </a:ext>
            </a:extLst>
          </p:cNvPr>
          <p:cNvSpPr/>
          <p:nvPr/>
        </p:nvSpPr>
        <p:spPr>
          <a:xfrm>
            <a:off x="1220164" y="2270210"/>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9" name="Flowchart: Connector 30">
            <a:extLst>
              <a:ext uri="{FF2B5EF4-FFF2-40B4-BE49-F238E27FC236}">
                <a16:creationId xmlns:a16="http://schemas.microsoft.com/office/drawing/2014/main" id="{923F763A-C2BE-5643-8FE9-B36939C5B019}"/>
              </a:ext>
            </a:extLst>
          </p:cNvPr>
          <p:cNvSpPr/>
          <p:nvPr/>
        </p:nvSpPr>
        <p:spPr>
          <a:xfrm>
            <a:off x="1448958" y="2519072"/>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0" name="Flowchart: Connector 31">
            <a:extLst>
              <a:ext uri="{FF2B5EF4-FFF2-40B4-BE49-F238E27FC236}">
                <a16:creationId xmlns:a16="http://schemas.microsoft.com/office/drawing/2014/main" id="{87829A20-3E74-1A4A-8A8C-DED81DF700DD}"/>
              </a:ext>
            </a:extLst>
          </p:cNvPr>
          <p:cNvSpPr/>
          <p:nvPr/>
        </p:nvSpPr>
        <p:spPr>
          <a:xfrm>
            <a:off x="1721643" y="2942548"/>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1" name="Flowchart: Connector 32">
            <a:extLst>
              <a:ext uri="{FF2B5EF4-FFF2-40B4-BE49-F238E27FC236}">
                <a16:creationId xmlns:a16="http://schemas.microsoft.com/office/drawing/2014/main" id="{E6ECCB2D-BB08-E446-BECB-A9F13E82190E}"/>
              </a:ext>
            </a:extLst>
          </p:cNvPr>
          <p:cNvSpPr/>
          <p:nvPr/>
        </p:nvSpPr>
        <p:spPr>
          <a:xfrm>
            <a:off x="1777776" y="2494528"/>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2" name="Flowchart: Connector 33">
            <a:extLst>
              <a:ext uri="{FF2B5EF4-FFF2-40B4-BE49-F238E27FC236}">
                <a16:creationId xmlns:a16="http://schemas.microsoft.com/office/drawing/2014/main" id="{93F39131-BE9D-3548-8B9E-C4B07A86F678}"/>
              </a:ext>
            </a:extLst>
          </p:cNvPr>
          <p:cNvSpPr/>
          <p:nvPr/>
        </p:nvSpPr>
        <p:spPr>
          <a:xfrm>
            <a:off x="2148653" y="2718017"/>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3" name="Flowchart: Connector 34">
            <a:extLst>
              <a:ext uri="{FF2B5EF4-FFF2-40B4-BE49-F238E27FC236}">
                <a16:creationId xmlns:a16="http://schemas.microsoft.com/office/drawing/2014/main" id="{81564045-9FAA-924D-8425-8FCD91FEEAC0}"/>
              </a:ext>
            </a:extLst>
          </p:cNvPr>
          <p:cNvSpPr/>
          <p:nvPr/>
        </p:nvSpPr>
        <p:spPr>
          <a:xfrm>
            <a:off x="2423302" y="2774550"/>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4" name="Flowchart: Connector 35">
            <a:extLst>
              <a:ext uri="{FF2B5EF4-FFF2-40B4-BE49-F238E27FC236}">
                <a16:creationId xmlns:a16="http://schemas.microsoft.com/office/drawing/2014/main" id="{A460DECA-7F9A-CB48-9234-A6E6A5187071}"/>
              </a:ext>
            </a:extLst>
          </p:cNvPr>
          <p:cNvSpPr/>
          <p:nvPr/>
        </p:nvSpPr>
        <p:spPr>
          <a:xfrm>
            <a:off x="1553611" y="2193498"/>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5" name="Flowchart: Connector 36">
            <a:extLst>
              <a:ext uri="{FF2B5EF4-FFF2-40B4-BE49-F238E27FC236}">
                <a16:creationId xmlns:a16="http://schemas.microsoft.com/office/drawing/2014/main" id="{6A9C734C-1E2D-474C-85FC-2346A3396592}"/>
              </a:ext>
            </a:extLst>
          </p:cNvPr>
          <p:cNvSpPr/>
          <p:nvPr/>
        </p:nvSpPr>
        <p:spPr>
          <a:xfrm>
            <a:off x="2669886" y="2287338"/>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6" name="Flowchart: Connector 38">
            <a:extLst>
              <a:ext uri="{FF2B5EF4-FFF2-40B4-BE49-F238E27FC236}">
                <a16:creationId xmlns:a16="http://schemas.microsoft.com/office/drawing/2014/main" id="{5F9573A1-B73F-224C-A539-2DABD99E2D3C}"/>
              </a:ext>
            </a:extLst>
          </p:cNvPr>
          <p:cNvSpPr/>
          <p:nvPr/>
        </p:nvSpPr>
        <p:spPr>
          <a:xfrm>
            <a:off x="1827655" y="2640862"/>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7" name="Flowchart: Connector 40">
            <a:extLst>
              <a:ext uri="{FF2B5EF4-FFF2-40B4-BE49-F238E27FC236}">
                <a16:creationId xmlns:a16="http://schemas.microsoft.com/office/drawing/2014/main" id="{71B543FF-0198-6747-AF79-F286C700E751}"/>
              </a:ext>
            </a:extLst>
          </p:cNvPr>
          <p:cNvSpPr/>
          <p:nvPr/>
        </p:nvSpPr>
        <p:spPr>
          <a:xfrm>
            <a:off x="1987944" y="2210691"/>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8" name="Flowchart: Connector 41">
            <a:extLst>
              <a:ext uri="{FF2B5EF4-FFF2-40B4-BE49-F238E27FC236}">
                <a16:creationId xmlns:a16="http://schemas.microsoft.com/office/drawing/2014/main" id="{EBDAACE5-BB4E-3D49-B6B1-0704BD524148}"/>
              </a:ext>
            </a:extLst>
          </p:cNvPr>
          <p:cNvSpPr/>
          <p:nvPr/>
        </p:nvSpPr>
        <p:spPr>
          <a:xfrm>
            <a:off x="3672751" y="231757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9" name="Flowchart: Connector 42">
            <a:extLst>
              <a:ext uri="{FF2B5EF4-FFF2-40B4-BE49-F238E27FC236}">
                <a16:creationId xmlns:a16="http://schemas.microsoft.com/office/drawing/2014/main" id="{5C4A110F-F803-6342-B65D-6A1ECBC1CD9E}"/>
              </a:ext>
            </a:extLst>
          </p:cNvPr>
          <p:cNvSpPr/>
          <p:nvPr/>
        </p:nvSpPr>
        <p:spPr>
          <a:xfrm>
            <a:off x="2280098" y="248250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0" name="Flowchart: Connector 43">
            <a:extLst>
              <a:ext uri="{FF2B5EF4-FFF2-40B4-BE49-F238E27FC236}">
                <a16:creationId xmlns:a16="http://schemas.microsoft.com/office/drawing/2014/main" id="{E94FA075-A808-9B46-9265-E5E01D093EC7}"/>
              </a:ext>
            </a:extLst>
          </p:cNvPr>
          <p:cNvSpPr/>
          <p:nvPr/>
        </p:nvSpPr>
        <p:spPr>
          <a:xfrm>
            <a:off x="3044077" y="2390709"/>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1" name="Flowchart: Connector 44">
            <a:extLst>
              <a:ext uri="{FF2B5EF4-FFF2-40B4-BE49-F238E27FC236}">
                <a16:creationId xmlns:a16="http://schemas.microsoft.com/office/drawing/2014/main" id="{167E2BBD-4FB9-F048-92DD-FCEFC493145C}"/>
              </a:ext>
            </a:extLst>
          </p:cNvPr>
          <p:cNvSpPr/>
          <p:nvPr/>
        </p:nvSpPr>
        <p:spPr>
          <a:xfrm>
            <a:off x="3080643" y="2149381"/>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2" name="Flowchart: Connector 45">
            <a:extLst>
              <a:ext uri="{FF2B5EF4-FFF2-40B4-BE49-F238E27FC236}">
                <a16:creationId xmlns:a16="http://schemas.microsoft.com/office/drawing/2014/main" id="{7A190FC2-1A6F-9E4E-877C-651372A95389}"/>
              </a:ext>
            </a:extLst>
          </p:cNvPr>
          <p:cNvSpPr/>
          <p:nvPr/>
        </p:nvSpPr>
        <p:spPr>
          <a:xfrm>
            <a:off x="3241812" y="257187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3" name="Flowchart: Connector 46">
            <a:extLst>
              <a:ext uri="{FF2B5EF4-FFF2-40B4-BE49-F238E27FC236}">
                <a16:creationId xmlns:a16="http://schemas.microsoft.com/office/drawing/2014/main" id="{92C392B6-B2B2-2441-B094-FDD3FE1C9BA0}"/>
              </a:ext>
            </a:extLst>
          </p:cNvPr>
          <p:cNvSpPr/>
          <p:nvPr/>
        </p:nvSpPr>
        <p:spPr>
          <a:xfrm>
            <a:off x="3125650" y="268001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4" name="Flowchart: Connector 47">
            <a:extLst>
              <a:ext uri="{FF2B5EF4-FFF2-40B4-BE49-F238E27FC236}">
                <a16:creationId xmlns:a16="http://schemas.microsoft.com/office/drawing/2014/main" id="{EF6533E7-77AF-8C4A-93E0-E2623995D96E}"/>
              </a:ext>
            </a:extLst>
          </p:cNvPr>
          <p:cNvSpPr/>
          <p:nvPr/>
        </p:nvSpPr>
        <p:spPr>
          <a:xfrm>
            <a:off x="3984414" y="189473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5" name="Flowchart: Connector 70">
            <a:extLst>
              <a:ext uri="{FF2B5EF4-FFF2-40B4-BE49-F238E27FC236}">
                <a16:creationId xmlns:a16="http://schemas.microsoft.com/office/drawing/2014/main" id="{E48048D8-3510-C84B-8079-8489222395AB}"/>
              </a:ext>
            </a:extLst>
          </p:cNvPr>
          <p:cNvSpPr/>
          <p:nvPr/>
        </p:nvSpPr>
        <p:spPr>
          <a:xfrm>
            <a:off x="2905398" y="166486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6" name="Flowchart: Connector 71">
            <a:extLst>
              <a:ext uri="{FF2B5EF4-FFF2-40B4-BE49-F238E27FC236}">
                <a16:creationId xmlns:a16="http://schemas.microsoft.com/office/drawing/2014/main" id="{31101BEC-1F17-2047-A95B-601C4E07A220}"/>
              </a:ext>
            </a:extLst>
          </p:cNvPr>
          <p:cNvSpPr/>
          <p:nvPr/>
        </p:nvSpPr>
        <p:spPr>
          <a:xfrm>
            <a:off x="3359530" y="181140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7" name="Flowchart: Connector 72">
            <a:extLst>
              <a:ext uri="{FF2B5EF4-FFF2-40B4-BE49-F238E27FC236}">
                <a16:creationId xmlns:a16="http://schemas.microsoft.com/office/drawing/2014/main" id="{2E18023B-4F31-964A-B40D-C776343B42B1}"/>
              </a:ext>
            </a:extLst>
          </p:cNvPr>
          <p:cNvSpPr/>
          <p:nvPr/>
        </p:nvSpPr>
        <p:spPr>
          <a:xfrm>
            <a:off x="4613134" y="153731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68" name="Straight Connector 67">
            <a:extLst>
              <a:ext uri="{FF2B5EF4-FFF2-40B4-BE49-F238E27FC236}">
                <a16:creationId xmlns:a16="http://schemas.microsoft.com/office/drawing/2014/main" id="{29C7756B-AD05-8643-9658-15415F9A1106}"/>
              </a:ext>
            </a:extLst>
          </p:cNvPr>
          <p:cNvCxnSpPr/>
          <p:nvPr/>
        </p:nvCxnSpPr>
        <p:spPr>
          <a:xfrm flipV="1">
            <a:off x="895529" y="1537313"/>
            <a:ext cx="0" cy="1789854"/>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5E9B749-CA6E-BD4E-AB0D-75B333307DE0}"/>
              </a:ext>
            </a:extLst>
          </p:cNvPr>
          <p:cNvCxnSpPr/>
          <p:nvPr/>
        </p:nvCxnSpPr>
        <p:spPr>
          <a:xfrm>
            <a:off x="895530" y="3316631"/>
            <a:ext cx="4320646" cy="0"/>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sp>
        <p:nvSpPr>
          <p:cNvPr id="70" name="Flowchart: Connector 75">
            <a:extLst>
              <a:ext uri="{FF2B5EF4-FFF2-40B4-BE49-F238E27FC236}">
                <a16:creationId xmlns:a16="http://schemas.microsoft.com/office/drawing/2014/main" id="{951CC84E-A8DF-A44B-B2D0-45086D72BBFF}"/>
              </a:ext>
            </a:extLst>
          </p:cNvPr>
          <p:cNvSpPr/>
          <p:nvPr/>
        </p:nvSpPr>
        <p:spPr>
          <a:xfrm>
            <a:off x="4093265" y="2375877"/>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0" name="Flowchart: Connector 76">
            <a:extLst>
              <a:ext uri="{FF2B5EF4-FFF2-40B4-BE49-F238E27FC236}">
                <a16:creationId xmlns:a16="http://schemas.microsoft.com/office/drawing/2014/main" id="{483F8BE1-FDE8-1B4C-BBEE-EC45ADC999D2}"/>
              </a:ext>
            </a:extLst>
          </p:cNvPr>
          <p:cNvSpPr/>
          <p:nvPr/>
        </p:nvSpPr>
        <p:spPr>
          <a:xfrm>
            <a:off x="3977471" y="262229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1" name="Flowchart: Connector 77">
            <a:extLst>
              <a:ext uri="{FF2B5EF4-FFF2-40B4-BE49-F238E27FC236}">
                <a16:creationId xmlns:a16="http://schemas.microsoft.com/office/drawing/2014/main" id="{02C43A29-4179-EA4D-9D46-D0DE87978CB0}"/>
              </a:ext>
            </a:extLst>
          </p:cNvPr>
          <p:cNvSpPr/>
          <p:nvPr/>
        </p:nvSpPr>
        <p:spPr>
          <a:xfrm>
            <a:off x="3745884" y="291055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2" name="Flowchart: Connector 78">
            <a:extLst>
              <a:ext uri="{FF2B5EF4-FFF2-40B4-BE49-F238E27FC236}">
                <a16:creationId xmlns:a16="http://schemas.microsoft.com/office/drawing/2014/main" id="{8AC3B64D-4F5E-F949-8FA3-28C779323AC6}"/>
              </a:ext>
            </a:extLst>
          </p:cNvPr>
          <p:cNvSpPr/>
          <p:nvPr/>
        </p:nvSpPr>
        <p:spPr>
          <a:xfrm>
            <a:off x="4364890" y="2967637"/>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3" name="Flowchart: Connector 86">
            <a:extLst>
              <a:ext uri="{FF2B5EF4-FFF2-40B4-BE49-F238E27FC236}">
                <a16:creationId xmlns:a16="http://schemas.microsoft.com/office/drawing/2014/main" id="{F9A6CF31-1396-A445-B4C6-F6E0C2946068}"/>
              </a:ext>
            </a:extLst>
          </p:cNvPr>
          <p:cNvSpPr/>
          <p:nvPr/>
        </p:nvSpPr>
        <p:spPr>
          <a:xfrm>
            <a:off x="2432458" y="263486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4" name="Flowchart: Connector 87">
            <a:extLst>
              <a:ext uri="{FF2B5EF4-FFF2-40B4-BE49-F238E27FC236}">
                <a16:creationId xmlns:a16="http://schemas.microsoft.com/office/drawing/2014/main" id="{EA15DBE1-9FD5-224E-A657-481A17E4146B}"/>
              </a:ext>
            </a:extLst>
          </p:cNvPr>
          <p:cNvSpPr/>
          <p:nvPr/>
        </p:nvSpPr>
        <p:spPr>
          <a:xfrm>
            <a:off x="2837416" y="257187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5" name="Flowchart: Connector 88">
            <a:extLst>
              <a:ext uri="{FF2B5EF4-FFF2-40B4-BE49-F238E27FC236}">
                <a16:creationId xmlns:a16="http://schemas.microsoft.com/office/drawing/2014/main" id="{0BD125F7-51A1-4047-8229-D4BC61F6F119}"/>
              </a:ext>
            </a:extLst>
          </p:cNvPr>
          <p:cNvSpPr/>
          <p:nvPr/>
        </p:nvSpPr>
        <p:spPr>
          <a:xfrm>
            <a:off x="3105716" y="291348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6" name="Flowchart: Connector 89">
            <a:extLst>
              <a:ext uri="{FF2B5EF4-FFF2-40B4-BE49-F238E27FC236}">
                <a16:creationId xmlns:a16="http://schemas.microsoft.com/office/drawing/2014/main" id="{0DDC7D64-8EA9-474B-AF3D-3A533338E14D}"/>
              </a:ext>
            </a:extLst>
          </p:cNvPr>
          <p:cNvSpPr/>
          <p:nvPr/>
        </p:nvSpPr>
        <p:spPr>
          <a:xfrm>
            <a:off x="2986876" y="200890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7" name="Flowchart: Connector 90">
            <a:extLst>
              <a:ext uri="{FF2B5EF4-FFF2-40B4-BE49-F238E27FC236}">
                <a16:creationId xmlns:a16="http://schemas.microsoft.com/office/drawing/2014/main" id="{02AA4BE8-ADF1-D847-A32E-398BC1342750}"/>
              </a:ext>
            </a:extLst>
          </p:cNvPr>
          <p:cNvSpPr/>
          <p:nvPr/>
        </p:nvSpPr>
        <p:spPr>
          <a:xfrm>
            <a:off x="2669886" y="3132688"/>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89" name="Group 88">
            <a:extLst>
              <a:ext uri="{FF2B5EF4-FFF2-40B4-BE49-F238E27FC236}">
                <a16:creationId xmlns:a16="http://schemas.microsoft.com/office/drawing/2014/main" id="{45CD3DF8-8823-FD4F-889B-C4EEB07FB176}"/>
              </a:ext>
            </a:extLst>
          </p:cNvPr>
          <p:cNvGrpSpPr/>
          <p:nvPr/>
        </p:nvGrpSpPr>
        <p:grpSpPr>
          <a:xfrm>
            <a:off x="999950" y="3683518"/>
            <a:ext cx="4731480" cy="690591"/>
            <a:chOff x="7940345" y="3743743"/>
            <a:chExt cx="3373647" cy="690771"/>
          </a:xfrm>
        </p:grpSpPr>
        <p:sp>
          <p:nvSpPr>
            <p:cNvPr id="90" name="TextBox 89">
              <a:extLst>
                <a:ext uri="{FF2B5EF4-FFF2-40B4-BE49-F238E27FC236}">
                  <a16:creationId xmlns:a16="http://schemas.microsoft.com/office/drawing/2014/main" id="{51E3315D-4483-5048-A801-B60675BD85F6}"/>
                </a:ext>
              </a:extLst>
            </p:cNvPr>
            <p:cNvSpPr txBox="1"/>
            <p:nvPr/>
          </p:nvSpPr>
          <p:spPr>
            <a:xfrm>
              <a:off x="9148321" y="3743743"/>
              <a:ext cx="946515" cy="400110"/>
            </a:xfrm>
            <a:prstGeom prst="rect">
              <a:avLst/>
            </a:prstGeom>
            <a:noFill/>
          </p:spPr>
          <p:txBody>
            <a:bodyPr wrap="square" rtlCol="0">
              <a:spAutoFit/>
            </a:bodyPr>
            <a:lstStyle/>
            <a:p>
              <a:pPr defTabSz="914126">
                <a:defRPr/>
              </a:pPr>
              <a:r>
                <a:rPr lang="en-US" sz="1999"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Features</a:t>
              </a:r>
            </a:p>
          </p:txBody>
        </p:sp>
        <p:sp>
          <p:nvSpPr>
            <p:cNvPr id="91" name="Left Bracket 90">
              <a:extLst>
                <a:ext uri="{FF2B5EF4-FFF2-40B4-BE49-F238E27FC236}">
                  <a16:creationId xmlns:a16="http://schemas.microsoft.com/office/drawing/2014/main" id="{77A4C2C8-A3FE-2249-AFAA-43367888AEF3}"/>
                </a:ext>
              </a:extLst>
            </p:cNvPr>
            <p:cNvSpPr/>
            <p:nvPr/>
          </p:nvSpPr>
          <p:spPr>
            <a:xfrm rot="5400000">
              <a:off x="9490009" y="2610530"/>
              <a:ext cx="274320" cy="337364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en-US" sz="1799">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92" name="Rounded Rectangle 91">
            <a:extLst>
              <a:ext uri="{FF2B5EF4-FFF2-40B4-BE49-F238E27FC236}">
                <a16:creationId xmlns:a16="http://schemas.microsoft.com/office/drawing/2014/main" id="{78778834-52F2-7A4E-A1FF-750328BF23EA}"/>
              </a:ext>
            </a:extLst>
          </p:cNvPr>
          <p:cNvSpPr/>
          <p:nvPr/>
        </p:nvSpPr>
        <p:spPr>
          <a:xfrm rot="16200000">
            <a:off x="7375632" y="3818966"/>
            <a:ext cx="1406507" cy="48884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K-Means</a:t>
            </a:r>
          </a:p>
        </p:txBody>
      </p:sp>
      <p:sp>
        <p:nvSpPr>
          <p:cNvPr id="93" name="Rounded Rectangle 92">
            <a:extLst>
              <a:ext uri="{FF2B5EF4-FFF2-40B4-BE49-F238E27FC236}">
                <a16:creationId xmlns:a16="http://schemas.microsoft.com/office/drawing/2014/main" id="{1807E341-2F9F-044A-B171-803445332E58}"/>
              </a:ext>
            </a:extLst>
          </p:cNvPr>
          <p:cNvSpPr/>
          <p:nvPr/>
        </p:nvSpPr>
        <p:spPr>
          <a:xfrm rot="16200000">
            <a:off x="8054527" y="3818966"/>
            <a:ext cx="1406507" cy="48884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PCA</a:t>
            </a:r>
          </a:p>
        </p:txBody>
      </p:sp>
      <p:sp>
        <p:nvSpPr>
          <p:cNvPr id="94" name="Rounded Rectangle 93">
            <a:extLst>
              <a:ext uri="{FF2B5EF4-FFF2-40B4-BE49-F238E27FC236}">
                <a16:creationId xmlns:a16="http://schemas.microsoft.com/office/drawing/2014/main" id="{DA29850B-993D-1841-AAFB-533511BEF8EA}"/>
              </a:ext>
            </a:extLst>
          </p:cNvPr>
          <p:cNvSpPr/>
          <p:nvPr/>
        </p:nvSpPr>
        <p:spPr>
          <a:xfrm rot="16200000">
            <a:off x="8761746" y="3752748"/>
            <a:ext cx="1406508" cy="62128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Collaborative Filtering</a:t>
            </a:r>
          </a:p>
        </p:txBody>
      </p:sp>
      <p:cxnSp>
        <p:nvCxnSpPr>
          <p:cNvPr id="95" name="Straight Connector 94">
            <a:extLst>
              <a:ext uri="{FF2B5EF4-FFF2-40B4-BE49-F238E27FC236}">
                <a16:creationId xmlns:a16="http://schemas.microsoft.com/office/drawing/2014/main" id="{8DF255AA-8562-6242-9BB0-B3DFF7F63EA3}"/>
              </a:ext>
            </a:extLst>
          </p:cNvPr>
          <p:cNvCxnSpPr>
            <a:cxnSpLocks/>
            <a:endCxn id="92" idx="3"/>
          </p:cNvCxnSpPr>
          <p:nvPr/>
        </p:nvCxnSpPr>
        <p:spPr>
          <a:xfrm flipH="1">
            <a:off x="8078886" y="2592205"/>
            <a:ext cx="665452" cy="76793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7C08860-39A9-9941-97DC-CEAAC4537F48}"/>
              </a:ext>
            </a:extLst>
          </p:cNvPr>
          <p:cNvCxnSpPr/>
          <p:nvPr/>
        </p:nvCxnSpPr>
        <p:spPr>
          <a:xfrm flipH="1">
            <a:off x="8744338" y="2624704"/>
            <a:ext cx="2580" cy="735432"/>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FDEFA7-D1A1-534F-87EF-E936C1A17498}"/>
              </a:ext>
            </a:extLst>
          </p:cNvPr>
          <p:cNvCxnSpPr>
            <a:endCxn id="94" idx="3"/>
          </p:cNvCxnSpPr>
          <p:nvPr/>
        </p:nvCxnSpPr>
        <p:spPr>
          <a:xfrm>
            <a:off x="8757779" y="2624704"/>
            <a:ext cx="707222" cy="735431"/>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9" name="Rounded Rectangular Callout 98">
            <a:extLst>
              <a:ext uri="{FF2B5EF4-FFF2-40B4-BE49-F238E27FC236}">
                <a16:creationId xmlns:a16="http://schemas.microsoft.com/office/drawing/2014/main" id="{8F4EE093-6FC6-054F-AAB8-7879D08A8488}"/>
              </a:ext>
            </a:extLst>
          </p:cNvPr>
          <p:cNvSpPr/>
          <p:nvPr/>
        </p:nvSpPr>
        <p:spPr>
          <a:xfrm>
            <a:off x="10726642" y="2489201"/>
            <a:ext cx="1174480" cy="2349499"/>
          </a:xfrm>
          <a:prstGeom prst="wedgeRoundRectCallout">
            <a:avLst>
              <a:gd name="adj1" fmla="val -78451"/>
              <a:gd name="adj2" fmla="val -59849"/>
              <a:gd name="adj3" fmla="val 16667"/>
            </a:avLst>
          </a:prstGeom>
          <a:noFill/>
          <a:ln w="25400">
            <a:solidFill>
              <a:srgbClr val="FFA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Data is provided without labels</a:t>
            </a:r>
          </a:p>
          <a:p>
            <a:pPr algn="ctr"/>
            <a:endPar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Model finds patterns in data</a:t>
            </a:r>
          </a:p>
        </p:txBody>
      </p:sp>
      <p:sp>
        <p:nvSpPr>
          <p:cNvPr id="100" name="Rounded Rectangle 99">
            <a:extLst>
              <a:ext uri="{FF2B5EF4-FFF2-40B4-BE49-F238E27FC236}">
                <a16:creationId xmlns:a16="http://schemas.microsoft.com/office/drawing/2014/main" id="{EF1379BC-D4D2-5140-B089-3BEC2140FDC1}"/>
              </a:ext>
            </a:extLst>
          </p:cNvPr>
          <p:cNvSpPr/>
          <p:nvPr/>
        </p:nvSpPr>
        <p:spPr>
          <a:xfrm>
            <a:off x="7262833" y="1586584"/>
            <a:ext cx="3094086" cy="103089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999"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Unsupervised Learning</a:t>
            </a:r>
          </a:p>
        </p:txBody>
      </p:sp>
      <p:graphicFrame>
        <p:nvGraphicFramePr>
          <p:cNvPr id="71" name="Content Placeholder 1">
            <a:extLst>
              <a:ext uri="{FF2B5EF4-FFF2-40B4-BE49-F238E27FC236}">
                <a16:creationId xmlns:a16="http://schemas.microsoft.com/office/drawing/2014/main" id="{D9B814E3-230C-C743-B1B9-781B2EC47369}"/>
              </a:ext>
            </a:extLst>
          </p:cNvPr>
          <p:cNvGraphicFramePr>
            <a:graphicFrameLocks/>
          </p:cNvGraphicFramePr>
          <p:nvPr/>
        </p:nvGraphicFramePr>
        <p:xfrm>
          <a:off x="821749" y="4453329"/>
          <a:ext cx="5106275" cy="1554480"/>
        </p:xfrm>
        <a:graphic>
          <a:graphicData uri="http://schemas.openxmlformats.org/drawingml/2006/table">
            <a:tbl>
              <a:tblPr firstRow="1" bandRow="1">
                <a:tableStyleId>{5C22544A-7EE6-4342-B048-85BDC9FD1C3A}</a:tableStyleId>
              </a:tblPr>
              <a:tblGrid>
                <a:gridCol w="1351617">
                  <a:extLst>
                    <a:ext uri="{9D8B030D-6E8A-4147-A177-3AD203B41FA5}">
                      <a16:colId xmlns:a16="http://schemas.microsoft.com/office/drawing/2014/main" val="4130866576"/>
                    </a:ext>
                  </a:extLst>
                </a:gridCol>
                <a:gridCol w="1469571">
                  <a:extLst>
                    <a:ext uri="{9D8B030D-6E8A-4147-A177-3AD203B41FA5}">
                      <a16:colId xmlns:a16="http://schemas.microsoft.com/office/drawing/2014/main" val="2682145629"/>
                    </a:ext>
                  </a:extLst>
                </a:gridCol>
                <a:gridCol w="2285087">
                  <a:extLst>
                    <a:ext uri="{9D8B030D-6E8A-4147-A177-3AD203B41FA5}">
                      <a16:colId xmlns:a16="http://schemas.microsoft.com/office/drawing/2014/main" val="2873927588"/>
                    </a:ext>
                  </a:extLst>
                </a:gridCol>
              </a:tblGrid>
              <a:tr h="0">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Age</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Music</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Books</a:t>
                      </a:r>
                    </a:p>
                  </a:txBody>
                  <a:tcPr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192264851"/>
                  </a:ext>
                </a:extLst>
              </a:tr>
              <a:tr h="354184">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Classical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Practical Magic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2903319"/>
                  </a:ext>
                </a:extLst>
              </a:tr>
              <a:tr h="35418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Jazz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The Great Gatsby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5868569"/>
                  </a:ext>
                </a:extLst>
              </a:tr>
              <a:tr h="35418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7127881"/>
                  </a:ext>
                </a:extLst>
              </a:tr>
            </a:tbl>
          </a:graphicData>
        </a:graphic>
      </p:graphicFrame>
      <p:sp>
        <p:nvSpPr>
          <p:cNvPr id="72" name="Rectangle 71">
            <a:extLst>
              <a:ext uri="{FF2B5EF4-FFF2-40B4-BE49-F238E27FC236}">
                <a16:creationId xmlns:a16="http://schemas.microsoft.com/office/drawing/2014/main" id="{EBA23BFC-C28D-1045-A4E6-9E6540A5F69B}"/>
              </a:ext>
            </a:extLst>
          </p:cNvPr>
          <p:cNvSpPr/>
          <p:nvPr/>
        </p:nvSpPr>
        <p:spPr>
          <a:xfrm>
            <a:off x="4726273" y="2915144"/>
            <a:ext cx="1173719" cy="369332"/>
          </a:xfrm>
          <a:prstGeom prst="rect">
            <a:avLst/>
          </a:prstGeom>
        </p:spPr>
        <p:txBody>
          <a:bodyPr wrap="none">
            <a:spAutoFit/>
          </a:bodyPr>
          <a:lstStyle/>
          <a:p>
            <a:pPr defTabSz="914126">
              <a:defRPr/>
            </a:pPr>
            <a:r>
              <a:rPr lang="en-US"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Feature 1</a:t>
            </a:r>
          </a:p>
        </p:txBody>
      </p:sp>
      <p:sp>
        <p:nvSpPr>
          <p:cNvPr id="73" name="Rectangle 72">
            <a:extLst>
              <a:ext uri="{FF2B5EF4-FFF2-40B4-BE49-F238E27FC236}">
                <a16:creationId xmlns:a16="http://schemas.microsoft.com/office/drawing/2014/main" id="{18F13A3F-9C99-8745-AD98-3F1856AC08CE}"/>
              </a:ext>
            </a:extLst>
          </p:cNvPr>
          <p:cNvSpPr/>
          <p:nvPr/>
        </p:nvSpPr>
        <p:spPr>
          <a:xfrm rot="16200000">
            <a:off x="124004" y="2169730"/>
            <a:ext cx="1173719" cy="369332"/>
          </a:xfrm>
          <a:prstGeom prst="rect">
            <a:avLst/>
          </a:prstGeom>
        </p:spPr>
        <p:txBody>
          <a:bodyPr wrap="none">
            <a:spAutoFit/>
          </a:bodyPr>
          <a:lstStyle/>
          <a:p>
            <a:pPr defTabSz="914126">
              <a:defRPr/>
            </a:pPr>
            <a:r>
              <a:rPr lang="en-US"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Feature 2</a:t>
            </a:r>
          </a:p>
        </p:txBody>
      </p:sp>
    </p:spTree>
    <p:extLst>
      <p:ext uri="{BB962C8B-B14F-4D97-AF65-F5344CB8AC3E}">
        <p14:creationId xmlns:p14="http://schemas.microsoft.com/office/powerpoint/2010/main" val="2527029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7FBE-EA81-CE49-8905-A5F98E6C2855}"/>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Unsupervised Learning: Clustering</a:t>
            </a:r>
          </a:p>
        </p:txBody>
      </p:sp>
      <p:cxnSp>
        <p:nvCxnSpPr>
          <p:cNvPr id="47" name="Straight Connector 46">
            <a:extLst>
              <a:ext uri="{FF2B5EF4-FFF2-40B4-BE49-F238E27FC236}">
                <a16:creationId xmlns:a16="http://schemas.microsoft.com/office/drawing/2014/main" id="{31EDA765-9B02-7E4A-9CFA-DECEDB016A23}"/>
              </a:ext>
            </a:extLst>
          </p:cNvPr>
          <p:cNvCxnSpPr/>
          <p:nvPr/>
        </p:nvCxnSpPr>
        <p:spPr>
          <a:xfrm flipV="1">
            <a:off x="895529" y="1537313"/>
            <a:ext cx="0" cy="1789854"/>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9E3288C-C4D2-A24E-93C3-1EB3FC6B72AC}"/>
              </a:ext>
            </a:extLst>
          </p:cNvPr>
          <p:cNvCxnSpPr/>
          <p:nvPr/>
        </p:nvCxnSpPr>
        <p:spPr>
          <a:xfrm>
            <a:off x="895530" y="3316631"/>
            <a:ext cx="4320646" cy="0"/>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8153DAC3-02E0-8C43-935B-C7BD6EA43436}"/>
              </a:ext>
            </a:extLst>
          </p:cNvPr>
          <p:cNvGrpSpPr/>
          <p:nvPr/>
        </p:nvGrpSpPr>
        <p:grpSpPr>
          <a:xfrm>
            <a:off x="999950" y="3683518"/>
            <a:ext cx="4731480" cy="690591"/>
            <a:chOff x="7940345" y="3743743"/>
            <a:chExt cx="3373647" cy="690771"/>
          </a:xfrm>
        </p:grpSpPr>
        <p:sp>
          <p:nvSpPr>
            <p:cNvPr id="50" name="TextBox 49">
              <a:extLst>
                <a:ext uri="{FF2B5EF4-FFF2-40B4-BE49-F238E27FC236}">
                  <a16:creationId xmlns:a16="http://schemas.microsoft.com/office/drawing/2014/main" id="{0D9D17BA-4784-DF48-A4A7-6A96F5FD2791}"/>
                </a:ext>
              </a:extLst>
            </p:cNvPr>
            <p:cNvSpPr txBox="1"/>
            <p:nvPr/>
          </p:nvSpPr>
          <p:spPr>
            <a:xfrm>
              <a:off x="9148321" y="3743743"/>
              <a:ext cx="946515" cy="400110"/>
            </a:xfrm>
            <a:prstGeom prst="rect">
              <a:avLst/>
            </a:prstGeom>
            <a:noFill/>
          </p:spPr>
          <p:txBody>
            <a:bodyPr wrap="square" rtlCol="0">
              <a:spAutoFit/>
            </a:bodyPr>
            <a:lstStyle/>
            <a:p>
              <a:pPr defTabSz="914126">
                <a:defRPr/>
              </a:pPr>
              <a:r>
                <a:rPr lang="en-US" sz="1999"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Features</a:t>
              </a:r>
            </a:p>
          </p:txBody>
        </p:sp>
        <p:sp>
          <p:nvSpPr>
            <p:cNvPr id="51" name="Left Bracket 50">
              <a:extLst>
                <a:ext uri="{FF2B5EF4-FFF2-40B4-BE49-F238E27FC236}">
                  <a16:creationId xmlns:a16="http://schemas.microsoft.com/office/drawing/2014/main" id="{9476D585-B1E1-B249-9A9B-37BF7395CE8D}"/>
                </a:ext>
              </a:extLst>
            </p:cNvPr>
            <p:cNvSpPr/>
            <p:nvPr/>
          </p:nvSpPr>
          <p:spPr>
            <a:xfrm rot="5400000">
              <a:off x="9490009" y="2610530"/>
              <a:ext cx="274320" cy="337364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en-US" sz="1799">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nvGrpSpPr>
          <p:cNvPr id="52" name="Group 51">
            <a:extLst>
              <a:ext uri="{FF2B5EF4-FFF2-40B4-BE49-F238E27FC236}">
                <a16:creationId xmlns:a16="http://schemas.microsoft.com/office/drawing/2014/main" id="{0381E022-3207-8A41-A498-51A4D580D6DB}"/>
              </a:ext>
            </a:extLst>
          </p:cNvPr>
          <p:cNvGrpSpPr/>
          <p:nvPr/>
        </p:nvGrpSpPr>
        <p:grpSpPr>
          <a:xfrm>
            <a:off x="2669886" y="1664864"/>
            <a:ext cx="762777" cy="1321752"/>
            <a:chOff x="2668994" y="1537372"/>
            <a:chExt cx="762976" cy="1322096"/>
          </a:xfrm>
        </p:grpSpPr>
        <p:sp>
          <p:nvSpPr>
            <p:cNvPr id="53" name="Flowchart: Connector 36">
              <a:extLst>
                <a:ext uri="{FF2B5EF4-FFF2-40B4-BE49-F238E27FC236}">
                  <a16:creationId xmlns:a16="http://schemas.microsoft.com/office/drawing/2014/main" id="{36BB721C-2A49-334C-B4A9-8F96244EF19A}"/>
                </a:ext>
              </a:extLst>
            </p:cNvPr>
            <p:cNvSpPr/>
            <p:nvPr/>
          </p:nvSpPr>
          <p:spPr>
            <a:xfrm>
              <a:off x="2668994" y="2160008"/>
              <a:ext cx="73152" cy="73152"/>
            </a:xfrm>
            <a:prstGeom prst="flowChartConnector">
              <a:avLst/>
            </a:prstGeom>
            <a:solidFill>
              <a:srgbClr val="00A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4" name="Flowchart: Connector 43">
              <a:extLst>
                <a:ext uri="{FF2B5EF4-FFF2-40B4-BE49-F238E27FC236}">
                  <a16:creationId xmlns:a16="http://schemas.microsoft.com/office/drawing/2014/main" id="{DEFBB102-500F-2C4A-9F28-E44EFF1910D5}"/>
                </a:ext>
              </a:extLst>
            </p:cNvPr>
            <p:cNvSpPr/>
            <p:nvPr/>
          </p:nvSpPr>
          <p:spPr>
            <a:xfrm>
              <a:off x="3043282" y="2263405"/>
              <a:ext cx="73152" cy="73152"/>
            </a:xfrm>
            <a:prstGeom prst="flowChartConnector">
              <a:avLst/>
            </a:prstGeom>
            <a:solidFill>
              <a:srgbClr val="00A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5" name="Flowchart: Connector 44">
              <a:extLst>
                <a:ext uri="{FF2B5EF4-FFF2-40B4-BE49-F238E27FC236}">
                  <a16:creationId xmlns:a16="http://schemas.microsoft.com/office/drawing/2014/main" id="{2C9AB3DE-6FFF-234A-9CF5-0DA5D6BF4F59}"/>
                </a:ext>
              </a:extLst>
            </p:cNvPr>
            <p:cNvSpPr/>
            <p:nvPr/>
          </p:nvSpPr>
          <p:spPr>
            <a:xfrm>
              <a:off x="3079858" y="2022015"/>
              <a:ext cx="73152" cy="73152"/>
            </a:xfrm>
            <a:prstGeom prst="flowChartConnector">
              <a:avLst/>
            </a:prstGeom>
            <a:solidFill>
              <a:srgbClr val="00A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6" name="Flowchart: Connector 45">
              <a:extLst>
                <a:ext uri="{FF2B5EF4-FFF2-40B4-BE49-F238E27FC236}">
                  <a16:creationId xmlns:a16="http://schemas.microsoft.com/office/drawing/2014/main" id="{93D302F0-584A-424D-8670-A2DB7A7D6637}"/>
                </a:ext>
              </a:extLst>
            </p:cNvPr>
            <p:cNvSpPr/>
            <p:nvPr/>
          </p:nvSpPr>
          <p:spPr>
            <a:xfrm>
              <a:off x="3241069" y="2444617"/>
              <a:ext cx="73152" cy="73152"/>
            </a:xfrm>
            <a:prstGeom prst="flowChartConnector">
              <a:avLst/>
            </a:prstGeom>
            <a:solidFill>
              <a:srgbClr val="00A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7" name="Flowchart: Connector 46">
              <a:extLst>
                <a:ext uri="{FF2B5EF4-FFF2-40B4-BE49-F238E27FC236}">
                  <a16:creationId xmlns:a16="http://schemas.microsoft.com/office/drawing/2014/main" id="{32412DF9-C8C8-BC4E-828A-95E55C6C7BFF}"/>
                </a:ext>
              </a:extLst>
            </p:cNvPr>
            <p:cNvSpPr/>
            <p:nvPr/>
          </p:nvSpPr>
          <p:spPr>
            <a:xfrm>
              <a:off x="3124877" y="2552785"/>
              <a:ext cx="73152" cy="73152"/>
            </a:xfrm>
            <a:prstGeom prst="flowChartConnector">
              <a:avLst/>
            </a:prstGeom>
            <a:solidFill>
              <a:srgbClr val="00A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8" name="Flowchart: Connector 70">
              <a:extLst>
                <a:ext uri="{FF2B5EF4-FFF2-40B4-BE49-F238E27FC236}">
                  <a16:creationId xmlns:a16="http://schemas.microsoft.com/office/drawing/2014/main" id="{D8E31DEB-3188-1E4B-95F0-4011F185355D}"/>
                </a:ext>
              </a:extLst>
            </p:cNvPr>
            <p:cNvSpPr/>
            <p:nvPr/>
          </p:nvSpPr>
          <p:spPr>
            <a:xfrm>
              <a:off x="2904567" y="1537372"/>
              <a:ext cx="73152" cy="73152"/>
            </a:xfrm>
            <a:prstGeom prst="flowChartConnector">
              <a:avLst/>
            </a:prstGeom>
            <a:solidFill>
              <a:srgbClr val="00A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9" name="Flowchart: Connector 71">
              <a:extLst>
                <a:ext uri="{FF2B5EF4-FFF2-40B4-BE49-F238E27FC236}">
                  <a16:creationId xmlns:a16="http://schemas.microsoft.com/office/drawing/2014/main" id="{3B65D86B-161F-AC45-A652-7B25D6F75CA0}"/>
                </a:ext>
              </a:extLst>
            </p:cNvPr>
            <p:cNvSpPr/>
            <p:nvPr/>
          </p:nvSpPr>
          <p:spPr>
            <a:xfrm>
              <a:off x="3358818" y="1683950"/>
              <a:ext cx="73152" cy="73152"/>
            </a:xfrm>
            <a:prstGeom prst="flowChartConnector">
              <a:avLst/>
            </a:prstGeom>
            <a:solidFill>
              <a:srgbClr val="00A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0" name="Flowchart: Connector 87">
              <a:extLst>
                <a:ext uri="{FF2B5EF4-FFF2-40B4-BE49-F238E27FC236}">
                  <a16:creationId xmlns:a16="http://schemas.microsoft.com/office/drawing/2014/main" id="{1A71F1E2-88AC-4B41-AC8F-438F397178A8}"/>
                </a:ext>
              </a:extLst>
            </p:cNvPr>
            <p:cNvSpPr/>
            <p:nvPr/>
          </p:nvSpPr>
          <p:spPr>
            <a:xfrm>
              <a:off x="2836568" y="2444617"/>
              <a:ext cx="73152" cy="73152"/>
            </a:xfrm>
            <a:prstGeom prst="flowChartConnector">
              <a:avLst/>
            </a:prstGeom>
            <a:solidFill>
              <a:srgbClr val="00A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1" name="Flowchart: Connector 88">
              <a:extLst>
                <a:ext uri="{FF2B5EF4-FFF2-40B4-BE49-F238E27FC236}">
                  <a16:creationId xmlns:a16="http://schemas.microsoft.com/office/drawing/2014/main" id="{85663BD1-C4F1-614B-8D77-440F3D8B75D1}"/>
                </a:ext>
              </a:extLst>
            </p:cNvPr>
            <p:cNvSpPr/>
            <p:nvPr/>
          </p:nvSpPr>
          <p:spPr>
            <a:xfrm>
              <a:off x="3104938" y="2786316"/>
              <a:ext cx="73152" cy="73152"/>
            </a:xfrm>
            <a:prstGeom prst="flowChartConnector">
              <a:avLst/>
            </a:prstGeom>
            <a:solidFill>
              <a:srgbClr val="00A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2" name="Flowchart: Connector 89">
              <a:extLst>
                <a:ext uri="{FF2B5EF4-FFF2-40B4-BE49-F238E27FC236}">
                  <a16:creationId xmlns:a16="http://schemas.microsoft.com/office/drawing/2014/main" id="{FE05E81E-BFFE-CD43-82FE-E2F5830F0FB8}"/>
                </a:ext>
              </a:extLst>
            </p:cNvPr>
            <p:cNvSpPr/>
            <p:nvPr/>
          </p:nvSpPr>
          <p:spPr>
            <a:xfrm>
              <a:off x="2986067" y="1881501"/>
              <a:ext cx="73152" cy="73152"/>
            </a:xfrm>
            <a:prstGeom prst="flowChartConnector">
              <a:avLst/>
            </a:prstGeom>
            <a:solidFill>
              <a:srgbClr val="00A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nvGrpSpPr>
          <p:cNvPr id="63" name="Group 62">
            <a:extLst>
              <a:ext uri="{FF2B5EF4-FFF2-40B4-BE49-F238E27FC236}">
                <a16:creationId xmlns:a16="http://schemas.microsoft.com/office/drawing/2014/main" id="{123D4092-0AC8-714E-85BE-B3385A3F8684}"/>
              </a:ext>
            </a:extLst>
          </p:cNvPr>
          <p:cNvGrpSpPr/>
          <p:nvPr/>
        </p:nvGrpSpPr>
        <p:grpSpPr>
          <a:xfrm>
            <a:off x="3672751" y="1537315"/>
            <a:ext cx="1013516" cy="1503457"/>
            <a:chOff x="3672120" y="1409787"/>
            <a:chExt cx="1013780" cy="1503849"/>
          </a:xfrm>
        </p:grpSpPr>
        <p:sp>
          <p:nvSpPr>
            <p:cNvPr id="64" name="Flowchart: Connector 41">
              <a:extLst>
                <a:ext uri="{FF2B5EF4-FFF2-40B4-BE49-F238E27FC236}">
                  <a16:creationId xmlns:a16="http://schemas.microsoft.com/office/drawing/2014/main" id="{8018BE49-CE84-A64A-9BFD-20A5E50C68E8}"/>
                </a:ext>
              </a:extLst>
            </p:cNvPr>
            <p:cNvSpPr/>
            <p:nvPr/>
          </p:nvSpPr>
          <p:spPr>
            <a:xfrm>
              <a:off x="3672120" y="2190253"/>
              <a:ext cx="73152" cy="7315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5" name="Flowchart: Connector 47">
              <a:extLst>
                <a:ext uri="{FF2B5EF4-FFF2-40B4-BE49-F238E27FC236}">
                  <a16:creationId xmlns:a16="http://schemas.microsoft.com/office/drawing/2014/main" id="{6E32608E-DBDE-4F45-B8FE-9EEE841A475E}"/>
                </a:ext>
              </a:extLst>
            </p:cNvPr>
            <p:cNvSpPr/>
            <p:nvPr/>
          </p:nvSpPr>
          <p:spPr>
            <a:xfrm>
              <a:off x="3983864" y="1767300"/>
              <a:ext cx="73152" cy="7315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6" name="Flowchart: Connector 72">
              <a:extLst>
                <a:ext uri="{FF2B5EF4-FFF2-40B4-BE49-F238E27FC236}">
                  <a16:creationId xmlns:a16="http://schemas.microsoft.com/office/drawing/2014/main" id="{F7317943-F214-EA4F-B3C6-DD5FBA2AC36B}"/>
                </a:ext>
              </a:extLst>
            </p:cNvPr>
            <p:cNvSpPr/>
            <p:nvPr/>
          </p:nvSpPr>
          <p:spPr>
            <a:xfrm>
              <a:off x="4612748" y="1409787"/>
              <a:ext cx="73152" cy="7315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7" name="Flowchart: Connector 75">
              <a:extLst>
                <a:ext uri="{FF2B5EF4-FFF2-40B4-BE49-F238E27FC236}">
                  <a16:creationId xmlns:a16="http://schemas.microsoft.com/office/drawing/2014/main" id="{DF451408-70DA-8546-BF53-3BC85263751C}"/>
                </a:ext>
              </a:extLst>
            </p:cNvPr>
            <p:cNvSpPr/>
            <p:nvPr/>
          </p:nvSpPr>
          <p:spPr>
            <a:xfrm>
              <a:off x="4092744" y="2248570"/>
              <a:ext cx="73152" cy="7315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8" name="Flowchart: Connector 76">
              <a:extLst>
                <a:ext uri="{FF2B5EF4-FFF2-40B4-BE49-F238E27FC236}">
                  <a16:creationId xmlns:a16="http://schemas.microsoft.com/office/drawing/2014/main" id="{607E9829-A074-8844-9F6C-293090BEF264}"/>
                </a:ext>
              </a:extLst>
            </p:cNvPr>
            <p:cNvSpPr/>
            <p:nvPr/>
          </p:nvSpPr>
          <p:spPr>
            <a:xfrm>
              <a:off x="3976920" y="2495053"/>
              <a:ext cx="73152" cy="7315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9" name="Flowchart: Connector 77">
              <a:extLst>
                <a:ext uri="{FF2B5EF4-FFF2-40B4-BE49-F238E27FC236}">
                  <a16:creationId xmlns:a16="http://schemas.microsoft.com/office/drawing/2014/main" id="{FAAFCF8E-C789-E248-960A-2AFB8A348506}"/>
                </a:ext>
              </a:extLst>
            </p:cNvPr>
            <p:cNvSpPr/>
            <p:nvPr/>
          </p:nvSpPr>
          <p:spPr>
            <a:xfrm>
              <a:off x="3745272" y="2783385"/>
              <a:ext cx="73152" cy="7315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Flowchart: Connector 78">
              <a:extLst>
                <a:ext uri="{FF2B5EF4-FFF2-40B4-BE49-F238E27FC236}">
                  <a16:creationId xmlns:a16="http://schemas.microsoft.com/office/drawing/2014/main" id="{B926FE41-A473-C247-B33C-8791EB64FC50}"/>
                </a:ext>
              </a:extLst>
            </p:cNvPr>
            <p:cNvSpPr/>
            <p:nvPr/>
          </p:nvSpPr>
          <p:spPr>
            <a:xfrm>
              <a:off x="4364440" y="2840484"/>
              <a:ext cx="73152" cy="7315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nvGrpSpPr>
          <p:cNvPr id="80" name="Group 79">
            <a:extLst>
              <a:ext uri="{FF2B5EF4-FFF2-40B4-BE49-F238E27FC236}">
                <a16:creationId xmlns:a16="http://schemas.microsoft.com/office/drawing/2014/main" id="{6346176E-4D0B-7E46-886E-A1971D7F57CA}"/>
              </a:ext>
            </a:extLst>
          </p:cNvPr>
          <p:cNvGrpSpPr/>
          <p:nvPr/>
        </p:nvGrpSpPr>
        <p:grpSpPr>
          <a:xfrm>
            <a:off x="1151438" y="1894733"/>
            <a:ext cx="1591581" cy="1311088"/>
            <a:chOff x="1150150" y="1767300"/>
            <a:chExt cx="1591996" cy="1311430"/>
          </a:xfrm>
        </p:grpSpPr>
        <p:sp>
          <p:nvSpPr>
            <p:cNvPr id="81" name="Flowchart: Connector 28">
              <a:extLst>
                <a:ext uri="{FF2B5EF4-FFF2-40B4-BE49-F238E27FC236}">
                  <a16:creationId xmlns:a16="http://schemas.microsoft.com/office/drawing/2014/main" id="{B411F2DF-A846-C340-BCBF-B191F34B7B4A}"/>
                </a:ext>
              </a:extLst>
            </p:cNvPr>
            <p:cNvSpPr/>
            <p:nvPr/>
          </p:nvSpPr>
          <p:spPr>
            <a:xfrm>
              <a:off x="1150150" y="1767300"/>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2" name="Flowchart: Connector 29">
              <a:extLst>
                <a:ext uri="{FF2B5EF4-FFF2-40B4-BE49-F238E27FC236}">
                  <a16:creationId xmlns:a16="http://schemas.microsoft.com/office/drawing/2014/main" id="{1368FEF8-910E-0349-AED7-D334A655A1AA}"/>
                </a:ext>
              </a:extLst>
            </p:cNvPr>
            <p:cNvSpPr/>
            <p:nvPr/>
          </p:nvSpPr>
          <p:spPr>
            <a:xfrm>
              <a:off x="1218894" y="2142875"/>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3" name="Flowchart: Connector 30">
              <a:extLst>
                <a:ext uri="{FF2B5EF4-FFF2-40B4-BE49-F238E27FC236}">
                  <a16:creationId xmlns:a16="http://schemas.microsoft.com/office/drawing/2014/main" id="{B1561644-B660-E941-8D82-F8C3426A8BB1}"/>
                </a:ext>
              </a:extLst>
            </p:cNvPr>
            <p:cNvSpPr/>
            <p:nvPr/>
          </p:nvSpPr>
          <p:spPr>
            <a:xfrm>
              <a:off x="1447748" y="2391802"/>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4" name="Flowchart: Connector 31">
              <a:extLst>
                <a:ext uri="{FF2B5EF4-FFF2-40B4-BE49-F238E27FC236}">
                  <a16:creationId xmlns:a16="http://schemas.microsoft.com/office/drawing/2014/main" id="{5506B918-C4E4-694E-8CD8-2F6A19E34150}"/>
                </a:ext>
              </a:extLst>
            </p:cNvPr>
            <p:cNvSpPr/>
            <p:nvPr/>
          </p:nvSpPr>
          <p:spPr>
            <a:xfrm>
              <a:off x="1720504" y="2815388"/>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5" name="Flowchart: Connector 32">
              <a:extLst>
                <a:ext uri="{FF2B5EF4-FFF2-40B4-BE49-F238E27FC236}">
                  <a16:creationId xmlns:a16="http://schemas.microsoft.com/office/drawing/2014/main" id="{693282C1-1D4E-E440-A7D7-C317138B354D}"/>
                </a:ext>
              </a:extLst>
            </p:cNvPr>
            <p:cNvSpPr/>
            <p:nvPr/>
          </p:nvSpPr>
          <p:spPr>
            <a:xfrm>
              <a:off x="1776652" y="2367252"/>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6" name="Flowchart: Connector 33">
              <a:extLst>
                <a:ext uri="{FF2B5EF4-FFF2-40B4-BE49-F238E27FC236}">
                  <a16:creationId xmlns:a16="http://schemas.microsoft.com/office/drawing/2014/main" id="{099240DB-247E-5E4F-A3A9-7820FA8B2686}"/>
                </a:ext>
              </a:extLst>
            </p:cNvPr>
            <p:cNvSpPr/>
            <p:nvPr/>
          </p:nvSpPr>
          <p:spPr>
            <a:xfrm>
              <a:off x="2147625" y="2590799"/>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7" name="Flowchart: Connector 34">
              <a:extLst>
                <a:ext uri="{FF2B5EF4-FFF2-40B4-BE49-F238E27FC236}">
                  <a16:creationId xmlns:a16="http://schemas.microsoft.com/office/drawing/2014/main" id="{C2267957-AA69-DE41-AD29-7B01B4F9F244}"/>
                </a:ext>
              </a:extLst>
            </p:cNvPr>
            <p:cNvSpPr/>
            <p:nvPr/>
          </p:nvSpPr>
          <p:spPr>
            <a:xfrm>
              <a:off x="2422346" y="2647346"/>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8" name="Flowchart: Connector 35">
              <a:extLst>
                <a:ext uri="{FF2B5EF4-FFF2-40B4-BE49-F238E27FC236}">
                  <a16:creationId xmlns:a16="http://schemas.microsoft.com/office/drawing/2014/main" id="{951447E0-CB82-AD43-AA4C-B12E72823824}"/>
                </a:ext>
              </a:extLst>
            </p:cNvPr>
            <p:cNvSpPr/>
            <p:nvPr/>
          </p:nvSpPr>
          <p:spPr>
            <a:xfrm>
              <a:off x="1552428" y="2066143"/>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9" name="Flowchart: Connector 38">
              <a:extLst>
                <a:ext uri="{FF2B5EF4-FFF2-40B4-BE49-F238E27FC236}">
                  <a16:creationId xmlns:a16="http://schemas.microsoft.com/office/drawing/2014/main" id="{4C6702B1-FC15-D24D-8F1D-CCF3958FFF82}"/>
                </a:ext>
              </a:extLst>
            </p:cNvPr>
            <p:cNvSpPr/>
            <p:nvPr/>
          </p:nvSpPr>
          <p:spPr>
            <a:xfrm>
              <a:off x="1826544" y="2513624"/>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0" name="Flowchart: Connector 40">
              <a:extLst>
                <a:ext uri="{FF2B5EF4-FFF2-40B4-BE49-F238E27FC236}">
                  <a16:creationId xmlns:a16="http://schemas.microsoft.com/office/drawing/2014/main" id="{CE3CDC06-A56A-5443-9758-47FC43F85EE4}"/>
                </a:ext>
              </a:extLst>
            </p:cNvPr>
            <p:cNvSpPr/>
            <p:nvPr/>
          </p:nvSpPr>
          <p:spPr>
            <a:xfrm>
              <a:off x="1986874" y="2083341"/>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1" name="Flowchart: Connector 42">
              <a:extLst>
                <a:ext uri="{FF2B5EF4-FFF2-40B4-BE49-F238E27FC236}">
                  <a16:creationId xmlns:a16="http://schemas.microsoft.com/office/drawing/2014/main" id="{616B663E-0E44-9D41-9873-91F924B890EC}"/>
                </a:ext>
              </a:extLst>
            </p:cNvPr>
            <p:cNvSpPr/>
            <p:nvPr/>
          </p:nvSpPr>
          <p:spPr>
            <a:xfrm>
              <a:off x="2279104" y="2355226"/>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2" name="Flowchart: Connector 86">
              <a:extLst>
                <a:ext uri="{FF2B5EF4-FFF2-40B4-BE49-F238E27FC236}">
                  <a16:creationId xmlns:a16="http://schemas.microsoft.com/office/drawing/2014/main" id="{8BF71B45-9955-094F-AB5C-917ACECFFF92}"/>
                </a:ext>
              </a:extLst>
            </p:cNvPr>
            <p:cNvSpPr/>
            <p:nvPr/>
          </p:nvSpPr>
          <p:spPr>
            <a:xfrm>
              <a:off x="2431504" y="2507626"/>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3" name="Flowchart: Connector 90">
              <a:extLst>
                <a:ext uri="{FF2B5EF4-FFF2-40B4-BE49-F238E27FC236}">
                  <a16:creationId xmlns:a16="http://schemas.microsoft.com/office/drawing/2014/main" id="{4944A958-525D-5141-8C25-A4017CFE4EF2}"/>
                </a:ext>
              </a:extLst>
            </p:cNvPr>
            <p:cNvSpPr/>
            <p:nvPr/>
          </p:nvSpPr>
          <p:spPr>
            <a:xfrm>
              <a:off x="2668994" y="3005578"/>
              <a:ext cx="73152" cy="73152"/>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71" name="Rounded Rectangle 70">
            <a:extLst>
              <a:ext uri="{FF2B5EF4-FFF2-40B4-BE49-F238E27FC236}">
                <a16:creationId xmlns:a16="http://schemas.microsoft.com/office/drawing/2014/main" id="{DEF87430-4A8A-BE43-9818-935612F9EE21}"/>
              </a:ext>
            </a:extLst>
          </p:cNvPr>
          <p:cNvSpPr/>
          <p:nvPr/>
        </p:nvSpPr>
        <p:spPr>
          <a:xfrm rot="16200000">
            <a:off x="7375632" y="3818966"/>
            <a:ext cx="1406507" cy="48884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K-Means</a:t>
            </a:r>
          </a:p>
        </p:txBody>
      </p:sp>
      <p:sp>
        <p:nvSpPr>
          <p:cNvPr id="72" name="Rounded Rectangle 71">
            <a:extLst>
              <a:ext uri="{FF2B5EF4-FFF2-40B4-BE49-F238E27FC236}">
                <a16:creationId xmlns:a16="http://schemas.microsoft.com/office/drawing/2014/main" id="{1420E615-2007-8D42-AF2A-833C160E0F4C}"/>
              </a:ext>
            </a:extLst>
          </p:cNvPr>
          <p:cNvSpPr/>
          <p:nvPr/>
        </p:nvSpPr>
        <p:spPr>
          <a:xfrm rot="16200000">
            <a:off x="8054527" y="3818966"/>
            <a:ext cx="1406507" cy="48884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PCA</a:t>
            </a:r>
          </a:p>
        </p:txBody>
      </p:sp>
      <p:sp>
        <p:nvSpPr>
          <p:cNvPr id="73" name="Rounded Rectangle 72">
            <a:extLst>
              <a:ext uri="{FF2B5EF4-FFF2-40B4-BE49-F238E27FC236}">
                <a16:creationId xmlns:a16="http://schemas.microsoft.com/office/drawing/2014/main" id="{4D15AC3F-4938-224E-8F4A-D2EBE7B8BC27}"/>
              </a:ext>
            </a:extLst>
          </p:cNvPr>
          <p:cNvSpPr/>
          <p:nvPr/>
        </p:nvSpPr>
        <p:spPr>
          <a:xfrm rot="16200000">
            <a:off x="8761746" y="3752748"/>
            <a:ext cx="1406508" cy="62128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Collaborative Filtering</a:t>
            </a:r>
          </a:p>
        </p:txBody>
      </p:sp>
      <p:cxnSp>
        <p:nvCxnSpPr>
          <p:cNvPr id="74" name="Straight Connector 73">
            <a:extLst>
              <a:ext uri="{FF2B5EF4-FFF2-40B4-BE49-F238E27FC236}">
                <a16:creationId xmlns:a16="http://schemas.microsoft.com/office/drawing/2014/main" id="{9C0A5F67-C9C1-B746-ABC8-38CA8AB4C68F}"/>
              </a:ext>
            </a:extLst>
          </p:cNvPr>
          <p:cNvCxnSpPr>
            <a:cxnSpLocks/>
            <a:endCxn id="71" idx="3"/>
          </p:cNvCxnSpPr>
          <p:nvPr/>
        </p:nvCxnSpPr>
        <p:spPr>
          <a:xfrm flipH="1">
            <a:off x="8078886" y="2592205"/>
            <a:ext cx="665452" cy="76793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1E806A-6FC8-DF42-B381-1268EB692AB7}"/>
              </a:ext>
            </a:extLst>
          </p:cNvPr>
          <p:cNvCxnSpPr/>
          <p:nvPr/>
        </p:nvCxnSpPr>
        <p:spPr>
          <a:xfrm flipH="1">
            <a:off x="8744338" y="2624704"/>
            <a:ext cx="2580" cy="735432"/>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5B2A7CD-DB2A-8949-A9C7-7F77B3750D1B}"/>
              </a:ext>
            </a:extLst>
          </p:cNvPr>
          <p:cNvCxnSpPr>
            <a:endCxn id="73" idx="3"/>
          </p:cNvCxnSpPr>
          <p:nvPr/>
        </p:nvCxnSpPr>
        <p:spPr>
          <a:xfrm>
            <a:off x="8757779" y="2624704"/>
            <a:ext cx="707222" cy="735431"/>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7" name="Rounded Rectangular Callout 76">
            <a:extLst>
              <a:ext uri="{FF2B5EF4-FFF2-40B4-BE49-F238E27FC236}">
                <a16:creationId xmlns:a16="http://schemas.microsoft.com/office/drawing/2014/main" id="{9150D41B-F7C9-AA4C-89E8-7C9FDA493984}"/>
              </a:ext>
            </a:extLst>
          </p:cNvPr>
          <p:cNvSpPr/>
          <p:nvPr/>
        </p:nvSpPr>
        <p:spPr>
          <a:xfrm>
            <a:off x="10726642" y="2489201"/>
            <a:ext cx="1174480" cy="2349499"/>
          </a:xfrm>
          <a:prstGeom prst="wedgeRoundRectCallout">
            <a:avLst>
              <a:gd name="adj1" fmla="val -78451"/>
              <a:gd name="adj2" fmla="val -59849"/>
              <a:gd name="adj3" fmla="val 16667"/>
            </a:avLst>
          </a:prstGeom>
          <a:noFill/>
          <a:ln w="25400">
            <a:solidFill>
              <a:srgbClr val="FFA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Data is provided without labels</a:t>
            </a:r>
          </a:p>
          <a:p>
            <a:pPr algn="ctr"/>
            <a:endPar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Model finds patterns in data</a:t>
            </a:r>
          </a:p>
        </p:txBody>
      </p:sp>
      <p:sp>
        <p:nvSpPr>
          <p:cNvPr id="78" name="Rounded Rectangle 77">
            <a:extLst>
              <a:ext uri="{FF2B5EF4-FFF2-40B4-BE49-F238E27FC236}">
                <a16:creationId xmlns:a16="http://schemas.microsoft.com/office/drawing/2014/main" id="{11AAF207-76AB-374E-AB7F-FC597ABE2BDD}"/>
              </a:ext>
            </a:extLst>
          </p:cNvPr>
          <p:cNvSpPr/>
          <p:nvPr/>
        </p:nvSpPr>
        <p:spPr>
          <a:xfrm>
            <a:off x="7262833" y="1586584"/>
            <a:ext cx="3094086" cy="103089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1999"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Unsupervised Learning</a:t>
            </a:r>
          </a:p>
        </p:txBody>
      </p:sp>
      <p:graphicFrame>
        <p:nvGraphicFramePr>
          <p:cNvPr id="95" name="Content Placeholder 1">
            <a:extLst>
              <a:ext uri="{FF2B5EF4-FFF2-40B4-BE49-F238E27FC236}">
                <a16:creationId xmlns:a16="http://schemas.microsoft.com/office/drawing/2014/main" id="{D8B90C8B-6BBA-0A4B-8070-10F8335021A3}"/>
              </a:ext>
            </a:extLst>
          </p:cNvPr>
          <p:cNvGraphicFramePr>
            <a:graphicFrameLocks/>
          </p:cNvGraphicFramePr>
          <p:nvPr/>
        </p:nvGraphicFramePr>
        <p:xfrm>
          <a:off x="821749" y="4453329"/>
          <a:ext cx="5106275" cy="1554480"/>
        </p:xfrm>
        <a:graphic>
          <a:graphicData uri="http://schemas.openxmlformats.org/drawingml/2006/table">
            <a:tbl>
              <a:tblPr firstRow="1" bandRow="1">
                <a:tableStyleId>{5C22544A-7EE6-4342-B048-85BDC9FD1C3A}</a:tableStyleId>
              </a:tblPr>
              <a:tblGrid>
                <a:gridCol w="1351617">
                  <a:extLst>
                    <a:ext uri="{9D8B030D-6E8A-4147-A177-3AD203B41FA5}">
                      <a16:colId xmlns:a16="http://schemas.microsoft.com/office/drawing/2014/main" val="4130866576"/>
                    </a:ext>
                  </a:extLst>
                </a:gridCol>
                <a:gridCol w="1469571">
                  <a:extLst>
                    <a:ext uri="{9D8B030D-6E8A-4147-A177-3AD203B41FA5}">
                      <a16:colId xmlns:a16="http://schemas.microsoft.com/office/drawing/2014/main" val="2682145629"/>
                    </a:ext>
                  </a:extLst>
                </a:gridCol>
                <a:gridCol w="2285087">
                  <a:extLst>
                    <a:ext uri="{9D8B030D-6E8A-4147-A177-3AD203B41FA5}">
                      <a16:colId xmlns:a16="http://schemas.microsoft.com/office/drawing/2014/main" val="2873927588"/>
                    </a:ext>
                  </a:extLst>
                </a:gridCol>
              </a:tblGrid>
              <a:tr h="0">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Age</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Music</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Books</a:t>
                      </a:r>
                    </a:p>
                  </a:txBody>
                  <a:tcPr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192264851"/>
                  </a:ext>
                </a:extLst>
              </a:tr>
              <a:tr h="354184">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Classical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Practical Magic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2903319"/>
                  </a:ext>
                </a:extLst>
              </a:tr>
              <a:tr h="35418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Jazz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The Great Gatsby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5868569"/>
                  </a:ext>
                </a:extLst>
              </a:tr>
              <a:tr h="35418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7127881"/>
                  </a:ext>
                </a:extLst>
              </a:tr>
            </a:tbl>
          </a:graphicData>
        </a:graphic>
      </p:graphicFrame>
      <p:sp>
        <p:nvSpPr>
          <p:cNvPr id="96" name="Rectangle 95">
            <a:extLst>
              <a:ext uri="{FF2B5EF4-FFF2-40B4-BE49-F238E27FC236}">
                <a16:creationId xmlns:a16="http://schemas.microsoft.com/office/drawing/2014/main" id="{46BF872E-3A9D-3D43-B560-A88CE175371B}"/>
              </a:ext>
            </a:extLst>
          </p:cNvPr>
          <p:cNvSpPr/>
          <p:nvPr/>
        </p:nvSpPr>
        <p:spPr>
          <a:xfrm>
            <a:off x="4726273" y="2915144"/>
            <a:ext cx="1173719" cy="369332"/>
          </a:xfrm>
          <a:prstGeom prst="rect">
            <a:avLst/>
          </a:prstGeom>
        </p:spPr>
        <p:txBody>
          <a:bodyPr wrap="none">
            <a:spAutoFit/>
          </a:bodyPr>
          <a:lstStyle/>
          <a:p>
            <a:pPr defTabSz="914126">
              <a:defRPr/>
            </a:pPr>
            <a:r>
              <a:rPr lang="en-US"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Feature 1</a:t>
            </a:r>
          </a:p>
        </p:txBody>
      </p:sp>
      <p:sp>
        <p:nvSpPr>
          <p:cNvPr id="97" name="Rectangle 96">
            <a:extLst>
              <a:ext uri="{FF2B5EF4-FFF2-40B4-BE49-F238E27FC236}">
                <a16:creationId xmlns:a16="http://schemas.microsoft.com/office/drawing/2014/main" id="{072B9894-B396-5F47-B0DD-498451A68298}"/>
              </a:ext>
            </a:extLst>
          </p:cNvPr>
          <p:cNvSpPr/>
          <p:nvPr/>
        </p:nvSpPr>
        <p:spPr>
          <a:xfrm rot="16200000">
            <a:off x="124004" y="2169730"/>
            <a:ext cx="1173719" cy="369332"/>
          </a:xfrm>
          <a:prstGeom prst="rect">
            <a:avLst/>
          </a:prstGeom>
        </p:spPr>
        <p:txBody>
          <a:bodyPr wrap="none">
            <a:spAutoFit/>
          </a:bodyPr>
          <a:lstStyle/>
          <a:p>
            <a:pPr defTabSz="914126">
              <a:defRPr/>
            </a:pPr>
            <a:r>
              <a:rPr lang="en-US" dirty="0">
                <a:solidFill>
                  <a:srgbClr val="262626"/>
                </a:solidFill>
                <a:latin typeface="Amazon Ember Light" panose="020B0403020204020204" pitchFamily="34" charset="0"/>
                <a:ea typeface="Amazon Ember Light" panose="020B0403020204020204" pitchFamily="34" charset="0"/>
                <a:cs typeface="Amazon Ember Light" panose="020B0403020204020204" pitchFamily="34" charset="0"/>
              </a:rPr>
              <a:t>Feature 2</a:t>
            </a:r>
          </a:p>
        </p:txBody>
      </p:sp>
    </p:spTree>
    <p:extLst>
      <p:ext uri="{BB962C8B-B14F-4D97-AF65-F5344CB8AC3E}">
        <p14:creationId xmlns:p14="http://schemas.microsoft.com/office/powerpoint/2010/main" val="2810677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1836544"/>
            <a:ext cx="9518073" cy="2735457"/>
          </a:xfrm>
        </p:spPr>
        <p:txBody>
          <a:bodyPr/>
          <a:lstStyle/>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Class Imbalance</a:t>
            </a:r>
          </a:p>
        </p:txBody>
      </p:sp>
    </p:spTree>
    <p:extLst>
      <p:ext uri="{BB962C8B-B14F-4D97-AF65-F5344CB8AC3E}">
        <p14:creationId xmlns:p14="http://schemas.microsoft.com/office/powerpoint/2010/main" val="4225429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41F8B-7AB1-2F42-ACE0-AC51DE10F9C5}"/>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Class Imbalance</a:t>
            </a:r>
          </a:p>
        </p:txBody>
      </p:sp>
      <p:sp>
        <p:nvSpPr>
          <p:cNvPr id="3" name="Content Placeholder 2">
            <a:extLst>
              <a:ext uri="{FF2B5EF4-FFF2-40B4-BE49-F238E27FC236}">
                <a16:creationId xmlns:a16="http://schemas.microsoft.com/office/drawing/2014/main" id="{688E66AF-9EE6-7C4B-8CC4-508D394366B5}"/>
              </a:ext>
            </a:extLst>
          </p:cNvPr>
          <p:cNvSpPr>
            <a:spLocks noGrp="1"/>
          </p:cNvSpPr>
          <p:nvPr>
            <p:ph sz="half" idx="11"/>
          </p:nvPr>
        </p:nvSpPr>
        <p:spPr>
          <a:xfrm>
            <a:off x="6497520" y="1551569"/>
            <a:ext cx="5089429" cy="3273546"/>
          </a:xfrm>
        </p:spPr>
        <p:txBody>
          <a:bodyPr/>
          <a:lstStyle/>
          <a:p>
            <a:r>
              <a:rPr lang="en-US" sz="2400" dirty="0"/>
              <a:t>Number of samples per class is </a:t>
            </a:r>
            <a:r>
              <a:rPr lang="en-US" sz="2400" b="1" dirty="0"/>
              <a:t>not equally distributed</a:t>
            </a:r>
            <a:r>
              <a:rPr lang="en-US" sz="2400" dirty="0"/>
              <a:t>.</a:t>
            </a:r>
          </a:p>
          <a:p>
            <a:r>
              <a:rPr lang="en-US" sz="2400" dirty="0"/>
              <a:t>The ML model may not work well for the infrequent classes.</a:t>
            </a:r>
          </a:p>
          <a:p>
            <a:r>
              <a:rPr lang="en-US" sz="2400" dirty="0"/>
              <a:t>Examples:</a:t>
            </a:r>
          </a:p>
          <a:p>
            <a:pPr marL="685571" lvl="1"/>
            <a:r>
              <a:rPr lang="en-US" dirty="0"/>
              <a:t>Fraud Detection</a:t>
            </a:r>
          </a:p>
          <a:p>
            <a:pPr marL="685571" lvl="1"/>
            <a:r>
              <a:rPr lang="en-US" dirty="0"/>
              <a:t>Anomaly Detection</a:t>
            </a:r>
          </a:p>
          <a:p>
            <a:pPr marL="685571" lvl="1"/>
            <a:r>
              <a:rPr lang="en-US" dirty="0"/>
              <a:t>Medical Diagnosis</a:t>
            </a:r>
          </a:p>
        </p:txBody>
      </p:sp>
      <p:grpSp>
        <p:nvGrpSpPr>
          <p:cNvPr id="4" name="Group 3">
            <a:extLst>
              <a:ext uri="{FF2B5EF4-FFF2-40B4-BE49-F238E27FC236}">
                <a16:creationId xmlns:a16="http://schemas.microsoft.com/office/drawing/2014/main" id="{46AD2380-21A1-EF43-A688-8E7DC5E69A1F}"/>
              </a:ext>
            </a:extLst>
          </p:cNvPr>
          <p:cNvGrpSpPr/>
          <p:nvPr/>
        </p:nvGrpSpPr>
        <p:grpSpPr>
          <a:xfrm>
            <a:off x="929526" y="1488017"/>
            <a:ext cx="4297564" cy="3480918"/>
            <a:chOff x="3095495" y="1728827"/>
            <a:chExt cx="5555637" cy="4120978"/>
          </a:xfrm>
        </p:grpSpPr>
        <p:pic>
          <p:nvPicPr>
            <p:cNvPr id="5" name="Picture 4">
              <a:extLst>
                <a:ext uri="{FF2B5EF4-FFF2-40B4-BE49-F238E27FC236}">
                  <a16:creationId xmlns:a16="http://schemas.microsoft.com/office/drawing/2014/main" id="{75021562-3CDC-1148-8070-DE2E10A3F2E3}"/>
                </a:ext>
              </a:extLst>
            </p:cNvPr>
            <p:cNvPicPr>
              <a:picLocks noChangeAspect="1"/>
            </p:cNvPicPr>
            <p:nvPr/>
          </p:nvPicPr>
          <p:blipFill>
            <a:blip r:embed="rId3"/>
            <a:stretch>
              <a:fillRect/>
            </a:stretch>
          </p:blipFill>
          <p:spPr>
            <a:xfrm>
              <a:off x="4027892" y="2120064"/>
              <a:ext cx="4623240" cy="3044410"/>
            </a:xfrm>
            <a:prstGeom prst="rect">
              <a:avLst/>
            </a:prstGeom>
          </p:spPr>
        </p:pic>
        <p:sp>
          <p:nvSpPr>
            <p:cNvPr id="6" name="TextBox 5">
              <a:extLst>
                <a:ext uri="{FF2B5EF4-FFF2-40B4-BE49-F238E27FC236}">
                  <a16:creationId xmlns:a16="http://schemas.microsoft.com/office/drawing/2014/main" id="{42663181-08B7-3B49-B52A-292150BC67CF}"/>
                </a:ext>
              </a:extLst>
            </p:cNvPr>
            <p:cNvSpPr txBox="1"/>
            <p:nvPr/>
          </p:nvSpPr>
          <p:spPr>
            <a:xfrm>
              <a:off x="5217268" y="5480473"/>
              <a:ext cx="2334638" cy="369332"/>
            </a:xfrm>
            <a:prstGeom prst="rect">
              <a:avLst/>
            </a:prstGeom>
            <a:noFill/>
          </p:spPr>
          <p:txBody>
            <a:bodyPr wrap="square" rtlCol="0">
              <a:spAutoFit/>
            </a:bodyPr>
            <a:lstStyle/>
            <a:p>
              <a:pPr algn="ctr">
                <a:spcBef>
                  <a:spcPts val="600"/>
                </a:spcBef>
                <a:spcAft>
                  <a:spcPts val="600"/>
                </a:spcAft>
              </a:pPr>
              <a:r>
                <a:rPr lang="en-US" sz="1800" dirty="0"/>
                <a:t>Star rating</a:t>
              </a:r>
            </a:p>
          </p:txBody>
        </p:sp>
        <p:sp>
          <p:nvSpPr>
            <p:cNvPr id="7" name="TextBox 6">
              <a:extLst>
                <a:ext uri="{FF2B5EF4-FFF2-40B4-BE49-F238E27FC236}">
                  <a16:creationId xmlns:a16="http://schemas.microsoft.com/office/drawing/2014/main" id="{E42659C5-292C-D842-B664-269B590115CC}"/>
                </a:ext>
              </a:extLst>
            </p:cNvPr>
            <p:cNvSpPr txBox="1"/>
            <p:nvPr/>
          </p:nvSpPr>
          <p:spPr>
            <a:xfrm>
              <a:off x="4435812" y="5202191"/>
              <a:ext cx="330741" cy="307777"/>
            </a:xfrm>
            <a:prstGeom prst="rect">
              <a:avLst/>
            </a:prstGeom>
            <a:noFill/>
          </p:spPr>
          <p:txBody>
            <a:bodyPr wrap="square" rtlCol="0">
              <a:spAutoFit/>
            </a:bodyPr>
            <a:lstStyle/>
            <a:p>
              <a:pPr>
                <a:spcBef>
                  <a:spcPts val="600"/>
                </a:spcBef>
                <a:spcAft>
                  <a:spcPts val="600"/>
                </a:spcAft>
              </a:pPr>
              <a:r>
                <a:rPr lang="en-US" sz="1400" dirty="0"/>
                <a:t>1</a:t>
              </a:r>
            </a:p>
          </p:txBody>
        </p:sp>
        <p:sp>
          <p:nvSpPr>
            <p:cNvPr id="8" name="TextBox 7">
              <a:extLst>
                <a:ext uri="{FF2B5EF4-FFF2-40B4-BE49-F238E27FC236}">
                  <a16:creationId xmlns:a16="http://schemas.microsoft.com/office/drawing/2014/main" id="{5E15E2EE-42D4-0D41-807C-53E8CCF895CA}"/>
                </a:ext>
              </a:extLst>
            </p:cNvPr>
            <p:cNvSpPr txBox="1"/>
            <p:nvPr/>
          </p:nvSpPr>
          <p:spPr>
            <a:xfrm>
              <a:off x="5327515" y="5202191"/>
              <a:ext cx="330741" cy="307777"/>
            </a:xfrm>
            <a:prstGeom prst="rect">
              <a:avLst/>
            </a:prstGeom>
            <a:noFill/>
          </p:spPr>
          <p:txBody>
            <a:bodyPr wrap="square" rtlCol="0">
              <a:spAutoFit/>
            </a:bodyPr>
            <a:lstStyle/>
            <a:p>
              <a:pPr>
                <a:spcBef>
                  <a:spcPts val="600"/>
                </a:spcBef>
                <a:spcAft>
                  <a:spcPts val="600"/>
                </a:spcAft>
              </a:pPr>
              <a:r>
                <a:rPr lang="en-US" sz="1400" dirty="0"/>
                <a:t>2</a:t>
              </a:r>
            </a:p>
          </p:txBody>
        </p:sp>
        <p:sp>
          <p:nvSpPr>
            <p:cNvPr id="9" name="TextBox 8">
              <a:extLst>
                <a:ext uri="{FF2B5EF4-FFF2-40B4-BE49-F238E27FC236}">
                  <a16:creationId xmlns:a16="http://schemas.microsoft.com/office/drawing/2014/main" id="{5B8E6986-126B-9944-B568-92E47C3B049D}"/>
                </a:ext>
              </a:extLst>
            </p:cNvPr>
            <p:cNvSpPr txBox="1"/>
            <p:nvPr/>
          </p:nvSpPr>
          <p:spPr>
            <a:xfrm>
              <a:off x="6238676" y="5202191"/>
              <a:ext cx="330741" cy="307777"/>
            </a:xfrm>
            <a:prstGeom prst="rect">
              <a:avLst/>
            </a:prstGeom>
            <a:noFill/>
          </p:spPr>
          <p:txBody>
            <a:bodyPr wrap="square" rtlCol="0">
              <a:spAutoFit/>
            </a:bodyPr>
            <a:lstStyle/>
            <a:p>
              <a:pPr>
                <a:spcBef>
                  <a:spcPts val="600"/>
                </a:spcBef>
                <a:spcAft>
                  <a:spcPts val="600"/>
                </a:spcAft>
              </a:pPr>
              <a:r>
                <a:rPr lang="en-US" sz="1400" dirty="0"/>
                <a:t>3</a:t>
              </a:r>
            </a:p>
          </p:txBody>
        </p:sp>
        <p:sp>
          <p:nvSpPr>
            <p:cNvPr id="10" name="TextBox 9">
              <a:extLst>
                <a:ext uri="{FF2B5EF4-FFF2-40B4-BE49-F238E27FC236}">
                  <a16:creationId xmlns:a16="http://schemas.microsoft.com/office/drawing/2014/main" id="{4F219019-15C9-9247-958A-BFAB236A7CD2}"/>
                </a:ext>
              </a:extLst>
            </p:cNvPr>
            <p:cNvSpPr txBox="1"/>
            <p:nvPr/>
          </p:nvSpPr>
          <p:spPr>
            <a:xfrm>
              <a:off x="7098395" y="5202191"/>
              <a:ext cx="330741" cy="307777"/>
            </a:xfrm>
            <a:prstGeom prst="rect">
              <a:avLst/>
            </a:prstGeom>
            <a:noFill/>
          </p:spPr>
          <p:txBody>
            <a:bodyPr wrap="square" rtlCol="0">
              <a:spAutoFit/>
            </a:bodyPr>
            <a:lstStyle/>
            <a:p>
              <a:pPr>
                <a:spcBef>
                  <a:spcPts val="600"/>
                </a:spcBef>
                <a:spcAft>
                  <a:spcPts val="600"/>
                </a:spcAft>
              </a:pPr>
              <a:r>
                <a:rPr lang="en-US" sz="1400" dirty="0"/>
                <a:t>4</a:t>
              </a:r>
            </a:p>
          </p:txBody>
        </p:sp>
        <p:sp>
          <p:nvSpPr>
            <p:cNvPr id="11" name="TextBox 10">
              <a:extLst>
                <a:ext uri="{FF2B5EF4-FFF2-40B4-BE49-F238E27FC236}">
                  <a16:creationId xmlns:a16="http://schemas.microsoft.com/office/drawing/2014/main" id="{D9097331-8B6B-DC44-9C48-CA26534549E5}"/>
                </a:ext>
              </a:extLst>
            </p:cNvPr>
            <p:cNvSpPr txBox="1"/>
            <p:nvPr/>
          </p:nvSpPr>
          <p:spPr>
            <a:xfrm>
              <a:off x="7997034" y="5202191"/>
              <a:ext cx="330741" cy="307777"/>
            </a:xfrm>
            <a:prstGeom prst="rect">
              <a:avLst/>
            </a:prstGeom>
            <a:noFill/>
          </p:spPr>
          <p:txBody>
            <a:bodyPr wrap="square" rtlCol="0">
              <a:spAutoFit/>
            </a:bodyPr>
            <a:lstStyle/>
            <a:p>
              <a:pPr>
                <a:spcBef>
                  <a:spcPts val="600"/>
                </a:spcBef>
                <a:spcAft>
                  <a:spcPts val="600"/>
                </a:spcAft>
              </a:pPr>
              <a:r>
                <a:rPr lang="en-US" sz="1400" dirty="0"/>
                <a:t>5</a:t>
              </a:r>
            </a:p>
          </p:txBody>
        </p:sp>
        <p:sp>
          <p:nvSpPr>
            <p:cNvPr id="12" name="TextBox 11">
              <a:extLst>
                <a:ext uri="{FF2B5EF4-FFF2-40B4-BE49-F238E27FC236}">
                  <a16:creationId xmlns:a16="http://schemas.microsoft.com/office/drawing/2014/main" id="{67285C2C-437D-0649-9DDF-F47486950EF3}"/>
                </a:ext>
              </a:extLst>
            </p:cNvPr>
            <p:cNvSpPr txBox="1"/>
            <p:nvPr/>
          </p:nvSpPr>
          <p:spPr>
            <a:xfrm rot="16200000">
              <a:off x="2166902" y="3403544"/>
              <a:ext cx="2334638" cy="477451"/>
            </a:xfrm>
            <a:prstGeom prst="rect">
              <a:avLst/>
            </a:prstGeom>
            <a:noFill/>
          </p:spPr>
          <p:txBody>
            <a:bodyPr wrap="square" rtlCol="0">
              <a:spAutoFit/>
            </a:bodyPr>
            <a:lstStyle/>
            <a:p>
              <a:pPr algn="ctr">
                <a:spcBef>
                  <a:spcPts val="600"/>
                </a:spcBef>
                <a:spcAft>
                  <a:spcPts val="600"/>
                </a:spcAft>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Star rating count</a:t>
              </a:r>
            </a:p>
          </p:txBody>
        </p:sp>
        <p:sp>
          <p:nvSpPr>
            <p:cNvPr id="13" name="TextBox 12">
              <a:extLst>
                <a:ext uri="{FF2B5EF4-FFF2-40B4-BE49-F238E27FC236}">
                  <a16:creationId xmlns:a16="http://schemas.microsoft.com/office/drawing/2014/main" id="{E0ECF8BB-3668-3D41-BCF3-1AB49C5204A9}"/>
                </a:ext>
              </a:extLst>
            </p:cNvPr>
            <p:cNvSpPr txBox="1"/>
            <p:nvPr/>
          </p:nvSpPr>
          <p:spPr>
            <a:xfrm>
              <a:off x="4407472" y="1728827"/>
              <a:ext cx="3904213" cy="437244"/>
            </a:xfrm>
            <a:prstGeom prst="rect">
              <a:avLst/>
            </a:prstGeom>
            <a:noFill/>
          </p:spPr>
          <p:txBody>
            <a:bodyPr wrap="square" rtlCol="0">
              <a:spAutoFit/>
            </a:bodyPr>
            <a:lstStyle/>
            <a:p>
              <a:pPr>
                <a:spcBef>
                  <a:spcPts val="600"/>
                </a:spcBef>
                <a:spcAft>
                  <a:spcPts val="600"/>
                </a:spcAft>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Star rating count in millions</a:t>
              </a:r>
            </a:p>
          </p:txBody>
        </p:sp>
        <p:sp>
          <p:nvSpPr>
            <p:cNvPr id="14" name="TextBox 13">
              <a:extLst>
                <a:ext uri="{FF2B5EF4-FFF2-40B4-BE49-F238E27FC236}">
                  <a16:creationId xmlns:a16="http://schemas.microsoft.com/office/drawing/2014/main" id="{91A3E9AC-03F6-A54D-B025-8EC75663FABE}"/>
                </a:ext>
              </a:extLst>
            </p:cNvPr>
            <p:cNvSpPr txBox="1"/>
            <p:nvPr/>
          </p:nvSpPr>
          <p:spPr>
            <a:xfrm>
              <a:off x="3437624" y="4366780"/>
              <a:ext cx="630402" cy="364370"/>
            </a:xfrm>
            <a:prstGeom prst="rect">
              <a:avLst/>
            </a:prstGeom>
            <a:noFill/>
          </p:spPr>
          <p:txBody>
            <a:bodyPr wrap="square" rtlCol="0">
              <a:spAutoFit/>
            </a:bodyPr>
            <a:lstStyle/>
            <a:p>
              <a:pPr algn="r">
                <a:spcBef>
                  <a:spcPts val="600"/>
                </a:spcBef>
                <a:spcAft>
                  <a:spcPts val="600"/>
                </a:spcAft>
              </a:pPr>
              <a:r>
                <a:rPr lang="en-US" sz="1400" dirty="0"/>
                <a:t>0.5</a:t>
              </a:r>
            </a:p>
          </p:txBody>
        </p:sp>
        <p:sp>
          <p:nvSpPr>
            <p:cNvPr id="15" name="TextBox 14">
              <a:extLst>
                <a:ext uri="{FF2B5EF4-FFF2-40B4-BE49-F238E27FC236}">
                  <a16:creationId xmlns:a16="http://schemas.microsoft.com/office/drawing/2014/main" id="{A7714E0D-C180-9E4C-BCC3-87520DC5E525}"/>
                </a:ext>
              </a:extLst>
            </p:cNvPr>
            <p:cNvSpPr txBox="1"/>
            <p:nvPr/>
          </p:nvSpPr>
          <p:spPr>
            <a:xfrm>
              <a:off x="3737284" y="3807913"/>
              <a:ext cx="330741" cy="307777"/>
            </a:xfrm>
            <a:prstGeom prst="rect">
              <a:avLst/>
            </a:prstGeom>
            <a:noFill/>
          </p:spPr>
          <p:txBody>
            <a:bodyPr wrap="square" rtlCol="0">
              <a:spAutoFit/>
            </a:bodyPr>
            <a:lstStyle/>
            <a:p>
              <a:pPr>
                <a:spcBef>
                  <a:spcPts val="600"/>
                </a:spcBef>
                <a:spcAft>
                  <a:spcPts val="600"/>
                </a:spcAft>
              </a:pPr>
              <a:r>
                <a:rPr lang="en-US" sz="1400" dirty="0"/>
                <a:t>1</a:t>
              </a:r>
            </a:p>
          </p:txBody>
        </p:sp>
        <p:sp>
          <p:nvSpPr>
            <p:cNvPr id="16" name="TextBox 15">
              <a:extLst>
                <a:ext uri="{FF2B5EF4-FFF2-40B4-BE49-F238E27FC236}">
                  <a16:creationId xmlns:a16="http://schemas.microsoft.com/office/drawing/2014/main" id="{D697DD0D-CA67-924A-8472-0510FBBC2EE2}"/>
                </a:ext>
              </a:extLst>
            </p:cNvPr>
            <p:cNvSpPr txBox="1"/>
            <p:nvPr/>
          </p:nvSpPr>
          <p:spPr>
            <a:xfrm>
              <a:off x="3437626" y="3249045"/>
              <a:ext cx="630402" cy="364370"/>
            </a:xfrm>
            <a:prstGeom prst="rect">
              <a:avLst/>
            </a:prstGeom>
            <a:noFill/>
          </p:spPr>
          <p:txBody>
            <a:bodyPr wrap="square" rtlCol="0">
              <a:spAutoFit/>
            </a:bodyPr>
            <a:lstStyle/>
            <a:p>
              <a:pPr algn="r">
                <a:spcBef>
                  <a:spcPts val="600"/>
                </a:spcBef>
                <a:spcAft>
                  <a:spcPts val="600"/>
                </a:spcAft>
              </a:pPr>
              <a:r>
                <a:rPr lang="en-US" sz="1400" dirty="0"/>
                <a:t>1.5</a:t>
              </a:r>
            </a:p>
          </p:txBody>
        </p:sp>
        <p:sp>
          <p:nvSpPr>
            <p:cNvPr id="17" name="TextBox 16">
              <a:extLst>
                <a:ext uri="{FF2B5EF4-FFF2-40B4-BE49-F238E27FC236}">
                  <a16:creationId xmlns:a16="http://schemas.microsoft.com/office/drawing/2014/main" id="{03C34B7A-D1D1-A244-8330-D2EF9DD2182F}"/>
                </a:ext>
              </a:extLst>
            </p:cNvPr>
            <p:cNvSpPr txBox="1"/>
            <p:nvPr/>
          </p:nvSpPr>
          <p:spPr>
            <a:xfrm>
              <a:off x="3737284" y="2654560"/>
              <a:ext cx="330741" cy="307777"/>
            </a:xfrm>
            <a:prstGeom prst="rect">
              <a:avLst/>
            </a:prstGeom>
            <a:noFill/>
          </p:spPr>
          <p:txBody>
            <a:bodyPr wrap="square" rtlCol="0">
              <a:spAutoFit/>
            </a:bodyPr>
            <a:lstStyle/>
            <a:p>
              <a:pPr>
                <a:spcBef>
                  <a:spcPts val="600"/>
                </a:spcBef>
                <a:spcAft>
                  <a:spcPts val="600"/>
                </a:spcAft>
              </a:pPr>
              <a:r>
                <a:rPr lang="en-US" sz="1400" dirty="0"/>
                <a:t>2</a:t>
              </a:r>
            </a:p>
          </p:txBody>
        </p:sp>
        <p:sp>
          <p:nvSpPr>
            <p:cNvPr id="18" name="TextBox 17">
              <a:extLst>
                <a:ext uri="{FF2B5EF4-FFF2-40B4-BE49-F238E27FC236}">
                  <a16:creationId xmlns:a16="http://schemas.microsoft.com/office/drawing/2014/main" id="{E2586FFE-FB79-914A-86D6-43E42AD544A3}"/>
                </a:ext>
              </a:extLst>
            </p:cNvPr>
            <p:cNvSpPr txBox="1"/>
            <p:nvPr/>
          </p:nvSpPr>
          <p:spPr>
            <a:xfrm>
              <a:off x="3437626" y="2114934"/>
              <a:ext cx="630401" cy="364370"/>
            </a:xfrm>
            <a:prstGeom prst="rect">
              <a:avLst/>
            </a:prstGeom>
            <a:noFill/>
          </p:spPr>
          <p:txBody>
            <a:bodyPr wrap="square" rtlCol="0">
              <a:spAutoFit/>
            </a:bodyPr>
            <a:lstStyle/>
            <a:p>
              <a:pPr algn="r">
                <a:spcBef>
                  <a:spcPts val="600"/>
                </a:spcBef>
                <a:spcAft>
                  <a:spcPts val="600"/>
                </a:spcAft>
              </a:pPr>
              <a:r>
                <a:rPr lang="en-US" sz="1400" dirty="0"/>
                <a:t>2.5</a:t>
              </a:r>
            </a:p>
          </p:txBody>
        </p:sp>
      </p:grpSp>
      <p:sp>
        <p:nvSpPr>
          <p:cNvPr id="20" name="Rectangle 19">
            <a:extLst>
              <a:ext uri="{FF2B5EF4-FFF2-40B4-BE49-F238E27FC236}">
                <a16:creationId xmlns:a16="http://schemas.microsoft.com/office/drawing/2014/main" id="{AB15465F-BEBE-3447-B1A4-61EF4C28DF2D}"/>
              </a:ext>
            </a:extLst>
          </p:cNvPr>
          <p:cNvSpPr/>
          <p:nvPr/>
        </p:nvSpPr>
        <p:spPr>
          <a:xfrm>
            <a:off x="759805" y="5170014"/>
            <a:ext cx="10827144" cy="830997"/>
          </a:xfrm>
          <a:prstGeom prst="rect">
            <a:avLst/>
          </a:prstGeom>
        </p:spPr>
        <p:txBody>
          <a:bodyPr wrap="square">
            <a:spAutoFit/>
          </a:bodyPr>
          <a:lstStyle/>
          <a:p>
            <a:r>
              <a:rPr lang="en-US" sz="2400" dirty="0">
                <a:latin typeface="Amazon Ember Light" panose="020B0403020204020204" pitchFamily="34" charset="0"/>
                <a:ea typeface="Amazon Ember Light" panose="020B0403020204020204" pitchFamily="34" charset="0"/>
                <a:cs typeface="Amazon Ember Light" panose="020B0403020204020204" pitchFamily="34" charset="0"/>
                <a:hlinkClick r:id="rId4"/>
              </a:rPr>
              <a:t>Amazon review dataset</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 The number of 5 star reviews almost equals the total of the other 4 types of star reviews combined.</a:t>
            </a:r>
          </a:p>
        </p:txBody>
      </p:sp>
    </p:spTree>
    <p:extLst>
      <p:ext uri="{BB962C8B-B14F-4D97-AF65-F5344CB8AC3E}">
        <p14:creationId xmlns:p14="http://schemas.microsoft.com/office/powerpoint/2010/main" val="3579211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93E6-41CE-7B49-9CD9-5121C3BCD93D}"/>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Class Imbalance</a:t>
            </a:r>
            <a:endParaRPr lang="en-US" dirty="0"/>
          </a:p>
        </p:txBody>
      </p:sp>
      <p:sp>
        <p:nvSpPr>
          <p:cNvPr id="3" name="Content Placeholder 2">
            <a:extLst>
              <a:ext uri="{FF2B5EF4-FFF2-40B4-BE49-F238E27FC236}">
                <a16:creationId xmlns:a16="http://schemas.microsoft.com/office/drawing/2014/main" id="{5DFC4EF5-7D80-E14B-BEE2-22182260A496}"/>
              </a:ext>
            </a:extLst>
          </p:cNvPr>
          <p:cNvSpPr>
            <a:spLocks noGrp="1"/>
          </p:cNvSpPr>
          <p:nvPr>
            <p:ph sz="half" idx="10"/>
          </p:nvPr>
        </p:nvSpPr>
        <p:spPr/>
        <p:txBody>
          <a:bodyPr/>
          <a:lstStyle/>
          <a:p>
            <a:r>
              <a:rPr lang="en-US" sz="2800" dirty="0"/>
              <a:t>How to </a:t>
            </a:r>
            <a:r>
              <a:rPr lang="en-US" sz="2800" b="1" dirty="0">
                <a:solidFill>
                  <a:schemeClr val="accent3"/>
                </a:solidFill>
              </a:rPr>
              <a:t>address class imbalance </a:t>
            </a:r>
            <a:r>
              <a:rPr lang="en-US" sz="2800" dirty="0"/>
              <a:t>problem?</a:t>
            </a:r>
          </a:p>
          <a:p>
            <a:endParaRPr lang="en-US" dirty="0"/>
          </a:p>
        </p:txBody>
      </p:sp>
      <p:grpSp>
        <p:nvGrpSpPr>
          <p:cNvPr id="6" name="Group 5">
            <a:extLst>
              <a:ext uri="{FF2B5EF4-FFF2-40B4-BE49-F238E27FC236}">
                <a16:creationId xmlns:a16="http://schemas.microsoft.com/office/drawing/2014/main" id="{56F180F4-2C2C-D84C-82B1-FAC538625BCD}"/>
              </a:ext>
            </a:extLst>
          </p:cNvPr>
          <p:cNvGrpSpPr>
            <a:grpSpLocks noChangeAspect="1"/>
          </p:cNvGrpSpPr>
          <p:nvPr/>
        </p:nvGrpSpPr>
        <p:grpSpPr>
          <a:xfrm>
            <a:off x="839778" y="2143866"/>
            <a:ext cx="2468880" cy="3349121"/>
            <a:chOff x="6402419" y="1178561"/>
            <a:chExt cx="5051646" cy="4731172"/>
          </a:xfrm>
          <a:effectLst>
            <a:outerShdw blurRad="50800" dist="38100" algn="l" rotWithShape="0">
              <a:prstClr val="black">
                <a:alpha val="40000"/>
              </a:prstClr>
            </a:outerShdw>
          </a:effectLst>
        </p:grpSpPr>
        <p:sp>
          <p:nvSpPr>
            <p:cNvPr id="10" name="Text Placeholder 2">
              <a:extLst>
                <a:ext uri="{FF2B5EF4-FFF2-40B4-BE49-F238E27FC236}">
                  <a16:creationId xmlns:a16="http://schemas.microsoft.com/office/drawing/2014/main" id="{F9334499-9192-4E40-8EBE-C308647B61A3}"/>
                </a:ext>
              </a:extLst>
            </p:cNvPr>
            <p:cNvSpPr txBox="1">
              <a:spLocks/>
            </p:cNvSpPr>
            <p:nvPr/>
          </p:nvSpPr>
          <p:spPr>
            <a:xfrm>
              <a:off x="6402422" y="1310105"/>
              <a:ext cx="5051643" cy="4599628"/>
            </a:xfrm>
            <a:prstGeom prst="roundRect">
              <a:avLst>
                <a:gd name="adj" fmla="val 3274"/>
              </a:avLst>
            </a:prstGeom>
            <a:solidFill>
              <a:schemeClr val="bg1"/>
            </a:solidFill>
            <a:ln w="25400">
              <a:solidFill>
                <a:schemeClr val="tx1"/>
              </a:solidFill>
            </a:ln>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8"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endParaRPr lang="en-US" sz="1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indent="0">
                <a:buNone/>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Reduce the size of the dominant or frequent class(es).</a:t>
              </a:r>
              <a:endParaRPr lang="en-US" sz="1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 name="Rectangle 10">
              <a:extLst>
                <a:ext uri="{FF2B5EF4-FFF2-40B4-BE49-F238E27FC236}">
                  <a16:creationId xmlns:a16="http://schemas.microsoft.com/office/drawing/2014/main" id="{A6AAFDDD-BF17-7F40-87AD-2F26DAC28779}"/>
                </a:ext>
              </a:extLst>
            </p:cNvPr>
            <p:cNvSpPr/>
            <p:nvPr/>
          </p:nvSpPr>
          <p:spPr>
            <a:xfrm>
              <a:off x="6402419" y="1178561"/>
              <a:ext cx="5051643" cy="59569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mazon Ember Light" panose="020B0403020204020204" pitchFamily="34" charset="0"/>
                  <a:ea typeface="Amazon Ember Light" panose="020B0403020204020204" pitchFamily="34" charset="0"/>
                  <a:cs typeface="Amazon Ember Light" panose="020B0403020204020204" pitchFamily="34" charset="0"/>
                </a:rPr>
                <a:t>Down-sampling</a:t>
              </a:r>
            </a:p>
          </p:txBody>
        </p:sp>
      </p:grpSp>
      <p:grpSp>
        <p:nvGrpSpPr>
          <p:cNvPr id="14" name="Group 13">
            <a:extLst>
              <a:ext uri="{FF2B5EF4-FFF2-40B4-BE49-F238E27FC236}">
                <a16:creationId xmlns:a16="http://schemas.microsoft.com/office/drawing/2014/main" id="{EC7F3A52-6A6F-AB46-9984-4A8C70E00B73}"/>
              </a:ext>
            </a:extLst>
          </p:cNvPr>
          <p:cNvGrpSpPr>
            <a:grpSpLocks noChangeAspect="1"/>
          </p:cNvGrpSpPr>
          <p:nvPr/>
        </p:nvGrpSpPr>
        <p:grpSpPr>
          <a:xfrm>
            <a:off x="3519478" y="2143866"/>
            <a:ext cx="2468880" cy="3349121"/>
            <a:chOff x="6402419" y="1178561"/>
            <a:chExt cx="5051646" cy="4731172"/>
          </a:xfrm>
          <a:effectLst>
            <a:outerShdw blurRad="50800" dist="38100" algn="l" rotWithShape="0">
              <a:prstClr val="black">
                <a:alpha val="40000"/>
              </a:prstClr>
            </a:outerShdw>
          </a:effectLst>
        </p:grpSpPr>
        <p:sp>
          <p:nvSpPr>
            <p:cNvPr id="15" name="Text Placeholder 2">
              <a:extLst>
                <a:ext uri="{FF2B5EF4-FFF2-40B4-BE49-F238E27FC236}">
                  <a16:creationId xmlns:a16="http://schemas.microsoft.com/office/drawing/2014/main" id="{D4C7D193-14E3-1246-B1FB-1800035918DB}"/>
                </a:ext>
              </a:extLst>
            </p:cNvPr>
            <p:cNvSpPr txBox="1">
              <a:spLocks/>
            </p:cNvSpPr>
            <p:nvPr/>
          </p:nvSpPr>
          <p:spPr>
            <a:xfrm>
              <a:off x="6402422" y="1310105"/>
              <a:ext cx="5051643" cy="4599628"/>
            </a:xfrm>
            <a:prstGeom prst="roundRect">
              <a:avLst>
                <a:gd name="adj" fmla="val 3274"/>
              </a:avLst>
            </a:prstGeom>
            <a:solidFill>
              <a:schemeClr val="bg1"/>
            </a:solidFill>
            <a:ln w="25400">
              <a:solidFill>
                <a:schemeClr val="tx1"/>
              </a:solidFill>
            </a:ln>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8"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endParaRPr lang="en-US" sz="1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indent="0">
                <a:buNone/>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Increase the size of the rare or small class(es).</a:t>
              </a:r>
            </a:p>
          </p:txBody>
        </p:sp>
        <p:sp>
          <p:nvSpPr>
            <p:cNvPr id="16" name="Rectangle 15">
              <a:extLst>
                <a:ext uri="{FF2B5EF4-FFF2-40B4-BE49-F238E27FC236}">
                  <a16:creationId xmlns:a16="http://schemas.microsoft.com/office/drawing/2014/main" id="{04C1A83B-1C05-144C-AB46-D55B1F082097}"/>
                </a:ext>
              </a:extLst>
            </p:cNvPr>
            <p:cNvSpPr/>
            <p:nvPr/>
          </p:nvSpPr>
          <p:spPr>
            <a:xfrm>
              <a:off x="6402419" y="1178561"/>
              <a:ext cx="5051643" cy="59569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mazon Ember Light" panose="020B0403020204020204" pitchFamily="34" charset="0"/>
                  <a:ea typeface="Amazon Ember Light" panose="020B0403020204020204" pitchFamily="34" charset="0"/>
                  <a:cs typeface="Amazon Ember Light" panose="020B0403020204020204" pitchFamily="34" charset="0"/>
                </a:rPr>
                <a:t>Up-sampling</a:t>
              </a:r>
            </a:p>
          </p:txBody>
        </p:sp>
      </p:grpSp>
      <p:grpSp>
        <p:nvGrpSpPr>
          <p:cNvPr id="17" name="Group 16">
            <a:extLst>
              <a:ext uri="{FF2B5EF4-FFF2-40B4-BE49-F238E27FC236}">
                <a16:creationId xmlns:a16="http://schemas.microsoft.com/office/drawing/2014/main" id="{18750913-62BE-9A48-9C49-4ECCD2E9F5B5}"/>
              </a:ext>
            </a:extLst>
          </p:cNvPr>
          <p:cNvGrpSpPr>
            <a:grpSpLocks noChangeAspect="1"/>
          </p:cNvGrpSpPr>
          <p:nvPr/>
        </p:nvGrpSpPr>
        <p:grpSpPr>
          <a:xfrm>
            <a:off x="6199177" y="2143866"/>
            <a:ext cx="2468880" cy="3349121"/>
            <a:chOff x="6402419" y="1178561"/>
            <a:chExt cx="5051646" cy="4731172"/>
          </a:xfrm>
          <a:effectLst>
            <a:outerShdw blurRad="50800" dist="38100" algn="l" rotWithShape="0">
              <a:prstClr val="black">
                <a:alpha val="40000"/>
              </a:prstClr>
            </a:outerShdw>
          </a:effectLst>
        </p:grpSpPr>
        <p:sp>
          <p:nvSpPr>
            <p:cNvPr id="18" name="Text Placeholder 2">
              <a:extLst>
                <a:ext uri="{FF2B5EF4-FFF2-40B4-BE49-F238E27FC236}">
                  <a16:creationId xmlns:a16="http://schemas.microsoft.com/office/drawing/2014/main" id="{E35742F0-81C2-8140-97DA-6DB3A087091F}"/>
                </a:ext>
              </a:extLst>
            </p:cNvPr>
            <p:cNvSpPr txBox="1">
              <a:spLocks/>
            </p:cNvSpPr>
            <p:nvPr/>
          </p:nvSpPr>
          <p:spPr>
            <a:xfrm>
              <a:off x="6402422" y="1310105"/>
              <a:ext cx="5051643" cy="4599628"/>
            </a:xfrm>
            <a:prstGeom prst="roundRect">
              <a:avLst>
                <a:gd name="adj" fmla="val 3274"/>
              </a:avLst>
            </a:prstGeom>
            <a:solidFill>
              <a:schemeClr val="bg1"/>
            </a:solidFill>
            <a:ln w="25400">
              <a:solidFill>
                <a:schemeClr val="tx1"/>
              </a:solidFill>
            </a:ln>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8"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endParaRPr lang="en-US" sz="1800"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Create new records, similar but not identical. </a:t>
              </a:r>
            </a:p>
            <a:p>
              <a:pPr marL="0" indent="0">
                <a:buNone/>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For example, create similar images distorting original images by rotating, introducing noise or skewing.</a:t>
              </a:r>
            </a:p>
          </p:txBody>
        </p:sp>
        <p:sp>
          <p:nvSpPr>
            <p:cNvPr id="19" name="Rectangle 18">
              <a:extLst>
                <a:ext uri="{FF2B5EF4-FFF2-40B4-BE49-F238E27FC236}">
                  <a16:creationId xmlns:a16="http://schemas.microsoft.com/office/drawing/2014/main" id="{7CC91D65-749A-1E45-9107-2E44919BF096}"/>
                </a:ext>
              </a:extLst>
            </p:cNvPr>
            <p:cNvSpPr/>
            <p:nvPr/>
          </p:nvSpPr>
          <p:spPr>
            <a:xfrm>
              <a:off x="6402419" y="1178561"/>
              <a:ext cx="5051643" cy="59569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Data </a:t>
              </a:r>
              <a:r>
                <a:rPr lang="en-US" altLang="zh-CN" sz="2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g</a:t>
              </a:r>
              <a:r>
                <a:rPr lang="en-US" sz="2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eneration</a:t>
              </a:r>
            </a:p>
          </p:txBody>
        </p:sp>
      </p:grpSp>
      <p:grpSp>
        <p:nvGrpSpPr>
          <p:cNvPr id="20" name="Group 19">
            <a:extLst>
              <a:ext uri="{FF2B5EF4-FFF2-40B4-BE49-F238E27FC236}">
                <a16:creationId xmlns:a16="http://schemas.microsoft.com/office/drawing/2014/main" id="{623EE488-D9F7-B949-AEED-54D5C87B8F5A}"/>
              </a:ext>
            </a:extLst>
          </p:cNvPr>
          <p:cNvGrpSpPr>
            <a:grpSpLocks noChangeAspect="1"/>
          </p:cNvGrpSpPr>
          <p:nvPr/>
        </p:nvGrpSpPr>
        <p:grpSpPr>
          <a:xfrm>
            <a:off x="8878875" y="2143866"/>
            <a:ext cx="2468880" cy="3349121"/>
            <a:chOff x="6402419" y="1178561"/>
            <a:chExt cx="5051646" cy="4731172"/>
          </a:xfrm>
          <a:effectLst>
            <a:outerShdw blurRad="50800" dist="38100" algn="l" rotWithShape="0">
              <a:prstClr val="black">
                <a:alpha val="40000"/>
              </a:prstClr>
            </a:outerShdw>
          </a:effectLst>
        </p:grpSpPr>
        <p:sp>
          <p:nvSpPr>
            <p:cNvPr id="21" name="Text Placeholder 2">
              <a:extLst>
                <a:ext uri="{FF2B5EF4-FFF2-40B4-BE49-F238E27FC236}">
                  <a16:creationId xmlns:a16="http://schemas.microsoft.com/office/drawing/2014/main" id="{0A58C2BE-6702-3A4F-AD5A-E967EEDA65C9}"/>
                </a:ext>
              </a:extLst>
            </p:cNvPr>
            <p:cNvSpPr txBox="1">
              <a:spLocks/>
            </p:cNvSpPr>
            <p:nvPr/>
          </p:nvSpPr>
          <p:spPr>
            <a:xfrm>
              <a:off x="6402422" y="1310105"/>
              <a:ext cx="5051643" cy="4599628"/>
            </a:xfrm>
            <a:prstGeom prst="roundRect">
              <a:avLst>
                <a:gd name="adj" fmla="val 3274"/>
              </a:avLst>
            </a:prstGeom>
            <a:solidFill>
              <a:schemeClr val="bg1"/>
            </a:solidFill>
            <a:ln w="25400">
              <a:solidFill>
                <a:schemeClr val="tx1"/>
              </a:solidFill>
            </a:ln>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8"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endParaRPr lang="en-US" sz="1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indent="0">
                <a:buNone/>
              </a:pP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For a model that uses a cost function, assign higher weights to rare class(es) and lower weights to dominant class(es).</a:t>
              </a:r>
            </a:p>
          </p:txBody>
        </p:sp>
        <p:sp>
          <p:nvSpPr>
            <p:cNvPr id="22" name="Rectangle 21">
              <a:extLst>
                <a:ext uri="{FF2B5EF4-FFF2-40B4-BE49-F238E27FC236}">
                  <a16:creationId xmlns:a16="http://schemas.microsoft.com/office/drawing/2014/main" id="{BD18A97C-520B-EB44-A1A4-A1DDC07C76D8}"/>
                </a:ext>
              </a:extLst>
            </p:cNvPr>
            <p:cNvSpPr/>
            <p:nvPr/>
          </p:nvSpPr>
          <p:spPr>
            <a:xfrm>
              <a:off x="6402419" y="1178561"/>
              <a:ext cx="5051643" cy="59569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Sample weights</a:t>
              </a:r>
            </a:p>
          </p:txBody>
        </p:sp>
      </p:grpSp>
    </p:spTree>
    <p:extLst>
      <p:ext uri="{BB962C8B-B14F-4D97-AF65-F5344CB8AC3E}">
        <p14:creationId xmlns:p14="http://schemas.microsoft.com/office/powerpoint/2010/main" val="1768294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1836544"/>
            <a:ext cx="9518073" cy="2735457"/>
          </a:xfrm>
        </p:spPr>
        <p:txBody>
          <a:bodyPr/>
          <a:lstStyle/>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Missing Values</a:t>
            </a:r>
          </a:p>
        </p:txBody>
      </p:sp>
    </p:spTree>
    <p:extLst>
      <p:ext uri="{BB962C8B-B14F-4D97-AF65-F5344CB8AC3E}">
        <p14:creationId xmlns:p14="http://schemas.microsoft.com/office/powerpoint/2010/main" val="937937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6CC3-B59D-0448-B8C0-10FF742F6CE0}"/>
              </a:ext>
            </a:extLst>
          </p:cNvPr>
          <p:cNvSpPr>
            <a:spLocks noGrp="1"/>
          </p:cNvSpPr>
          <p:nvPr>
            <p:ph type="title"/>
          </p:nvPr>
        </p:nvSpPr>
        <p:spPr/>
        <p:txBody>
          <a:bodyPr>
            <a:normAutofit/>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Handling Missing Values</a:t>
            </a:r>
          </a:p>
        </p:txBody>
      </p:sp>
      <p:sp>
        <p:nvSpPr>
          <p:cNvPr id="3" name="Content Placeholder 2">
            <a:extLst>
              <a:ext uri="{FF2B5EF4-FFF2-40B4-BE49-F238E27FC236}">
                <a16:creationId xmlns:a16="http://schemas.microsoft.com/office/drawing/2014/main" id="{D25AD258-0298-0E47-9ECD-559A85C3D296}"/>
              </a:ext>
            </a:extLst>
          </p:cNvPr>
          <p:cNvSpPr>
            <a:spLocks noGrp="1"/>
          </p:cNvSpPr>
          <p:nvPr>
            <p:ph sz="half" idx="10"/>
          </p:nvPr>
        </p:nvSpPr>
        <p:spPr/>
        <p:txBody>
          <a:bodyPr/>
          <a:lstStyle/>
          <a:p>
            <a:r>
              <a:rPr lang="en-US" sz="2800" b="1" dirty="0">
                <a:solidFill>
                  <a:schemeClr val="accent3"/>
                </a:solidFill>
              </a:rPr>
              <a:t>Drop</a:t>
            </a:r>
            <a:r>
              <a:rPr lang="en-US" sz="2800" b="1" dirty="0"/>
              <a:t> rows and/or columns with missing values: </a:t>
            </a:r>
            <a:r>
              <a:rPr lang="en-US" sz="2800" dirty="0"/>
              <a:t>Remove those rows and/or columns from the dataset.</a:t>
            </a:r>
          </a:p>
          <a:p>
            <a:pPr lvl="1"/>
            <a:r>
              <a:rPr lang="en-US" sz="2000" dirty="0"/>
              <a:t>Less training data samples and/or less features can lead to overfitting/underfitting </a:t>
            </a:r>
          </a:p>
          <a:p>
            <a:r>
              <a:rPr lang="en-US" sz="2800" b="1" dirty="0">
                <a:solidFill>
                  <a:schemeClr val="accent3"/>
                </a:solidFill>
              </a:rPr>
              <a:t>Impute </a:t>
            </a:r>
            <a:r>
              <a:rPr lang="en-US" sz="2800" dirty="0"/>
              <a:t>(fill-in) the missing values:</a:t>
            </a:r>
          </a:p>
          <a:p>
            <a:pPr marL="800100" lvl="1" indent="-342900">
              <a:buFont typeface="Arial" panose="020B0604020202020204" pitchFamily="34" charset="0"/>
              <a:buChar char="•"/>
            </a:pPr>
            <a:r>
              <a:rPr lang="en-US" b="1" dirty="0"/>
              <a:t>Average imputation on missing numerical values: </a:t>
            </a:r>
            <a:r>
              <a:rPr lang="en-US" dirty="0"/>
              <a:t>Replace with the average value in the column - </a:t>
            </a:r>
          </a:p>
          <a:p>
            <a:pPr marL="800100" lvl="1" indent="-342900">
              <a:buFont typeface="Arial" panose="020B0604020202020204" pitchFamily="34" charset="0"/>
              <a:buChar char="•"/>
            </a:pPr>
            <a:r>
              <a:rPr lang="en-US" b="1" dirty="0"/>
              <a:t>Common point imputation on missing categorical values: </a:t>
            </a:r>
            <a:r>
              <a:rPr lang="en-US" dirty="0"/>
              <a:t>Replace with the most common value for that column - </a:t>
            </a:r>
          </a:p>
          <a:p>
            <a:pPr marL="800100" lvl="1" indent="-342900">
              <a:buFont typeface="Arial" panose="020B0604020202020204" pitchFamily="34" charset="0"/>
              <a:buChar char="•"/>
            </a:pPr>
            <a:r>
              <a:rPr lang="en-US" b="1" dirty="0"/>
              <a:t>Placeholder</a:t>
            </a:r>
            <a:r>
              <a:rPr lang="en-US" dirty="0"/>
              <a:t>: Assign a common value for missing data location </a:t>
            </a:r>
          </a:p>
          <a:p>
            <a:pPr marL="800100" lvl="1" indent="-342900">
              <a:buFont typeface="Arial" panose="020B0604020202020204" pitchFamily="34" charset="0"/>
              <a:buChar char="•"/>
            </a:pPr>
            <a:r>
              <a:rPr lang="en-US" b="1" dirty="0"/>
              <a:t>Advanced imputation: </a:t>
            </a:r>
            <a:r>
              <a:rPr lang="en-US" dirty="0"/>
              <a:t>Predict missing values from complete samples using ML techniques. For example, </a:t>
            </a:r>
            <a:r>
              <a:rPr lang="en-US" b="1" dirty="0"/>
              <a:t>AWS </a:t>
            </a:r>
            <a:r>
              <a:rPr lang="en-US" b="1" dirty="0" err="1"/>
              <a:t>Datawig</a:t>
            </a:r>
            <a:r>
              <a:rPr lang="en-US" dirty="0"/>
              <a:t> uses neural networks to predict tabular data missing values </a:t>
            </a:r>
            <a:r>
              <a:rPr lang="en-US" sz="2000" dirty="0">
                <a:hlinkClick r:id="rId3"/>
              </a:rPr>
              <a:t>https://github.com/awslabs/datawig</a:t>
            </a:r>
            <a:endParaRPr lang="en-US" sz="2000" dirty="0"/>
          </a:p>
        </p:txBody>
      </p:sp>
      <p:sp>
        <p:nvSpPr>
          <p:cNvPr id="10" name="Rectangle 9">
            <a:extLst>
              <a:ext uri="{FF2B5EF4-FFF2-40B4-BE49-F238E27FC236}">
                <a16:creationId xmlns:a16="http://schemas.microsoft.com/office/drawing/2014/main" id="{E9692EBB-B859-7A44-89C8-3CD85FEBF720}"/>
              </a:ext>
            </a:extLst>
          </p:cNvPr>
          <p:cNvSpPr/>
          <p:nvPr/>
        </p:nvSpPr>
        <p:spPr>
          <a:xfrm>
            <a:off x="5754678" y="3351036"/>
            <a:ext cx="3422677" cy="377148"/>
          </a:xfrm>
          <a:prstGeom prst="rect">
            <a:avLst/>
          </a:prstGeom>
          <a:solidFill>
            <a:schemeClr val="accent5">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df[‘col'].fillna((df['col'].mean()))</a:t>
            </a:r>
          </a:p>
        </p:txBody>
      </p:sp>
      <p:sp>
        <p:nvSpPr>
          <p:cNvPr id="11" name="Rectangle 10">
            <a:extLst>
              <a:ext uri="{FF2B5EF4-FFF2-40B4-BE49-F238E27FC236}">
                <a16:creationId xmlns:a16="http://schemas.microsoft.com/office/drawing/2014/main" id="{AB4812B6-46B6-5A49-B424-C32A0BDDB3AC}"/>
              </a:ext>
            </a:extLst>
          </p:cNvPr>
          <p:cNvSpPr/>
          <p:nvPr/>
        </p:nvSpPr>
        <p:spPr>
          <a:xfrm>
            <a:off x="7466016" y="4043402"/>
            <a:ext cx="3422677" cy="377148"/>
          </a:xfrm>
          <a:prstGeom prst="rect">
            <a:avLst/>
          </a:prstGeom>
          <a:solidFill>
            <a:schemeClr val="accent5">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df['col'].fillna((df['col'].mode()))</a:t>
            </a:r>
          </a:p>
        </p:txBody>
      </p:sp>
    </p:spTree>
    <p:extLst>
      <p:ext uri="{BB962C8B-B14F-4D97-AF65-F5344CB8AC3E}">
        <p14:creationId xmlns:p14="http://schemas.microsoft.com/office/powerpoint/2010/main" val="184995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6CC3-B59D-0448-B8C0-10FF742F6CE0}"/>
              </a:ext>
            </a:extLst>
          </p:cNvPr>
          <p:cNvSpPr>
            <a:spLocks noGrp="1"/>
          </p:cNvSpPr>
          <p:nvPr>
            <p:ph type="title"/>
          </p:nvPr>
        </p:nvSpPr>
        <p:spPr/>
        <p:txBody>
          <a:bodyPr>
            <a:normAutofit/>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SimpleImputer in sklearn</a:t>
            </a:r>
          </a:p>
        </p:txBody>
      </p:sp>
      <p:sp>
        <p:nvSpPr>
          <p:cNvPr id="3" name="Content Placeholder 2">
            <a:extLst>
              <a:ext uri="{FF2B5EF4-FFF2-40B4-BE49-F238E27FC236}">
                <a16:creationId xmlns:a16="http://schemas.microsoft.com/office/drawing/2014/main" id="{D25AD258-0298-0E47-9ECD-559A85C3D296}"/>
              </a:ext>
            </a:extLst>
          </p:cNvPr>
          <p:cNvSpPr>
            <a:spLocks noGrp="1"/>
          </p:cNvSpPr>
          <p:nvPr>
            <p:ph sz="half" idx="10"/>
          </p:nvPr>
        </p:nvSpPr>
        <p:spPr/>
        <p:txBody>
          <a:bodyPr/>
          <a:lstStyle/>
          <a:p>
            <a:r>
              <a:rPr lang="en-US" sz="2800" b="1" dirty="0">
                <a:solidFill>
                  <a:schemeClr val="accent3"/>
                </a:solidFill>
              </a:rPr>
              <a:t>SimpleImputer</a:t>
            </a:r>
            <a:r>
              <a:rPr lang="en-US" sz="2800" b="1" dirty="0"/>
              <a:t>: sklearn </a:t>
            </a:r>
            <a:r>
              <a:rPr lang="en-US" sz="2800" dirty="0"/>
              <a:t>imputation transformer for completing missing values - </a:t>
            </a:r>
          </a:p>
          <a:p>
            <a:pPr marL="435957" lvl="1"/>
            <a:endParaRPr lang="en-US" sz="1000" dirty="0"/>
          </a:p>
          <a:p>
            <a:pPr indent="-21243"/>
            <a:r>
              <a:rPr lang="en-US" sz="2800" b="1" dirty="0"/>
              <a:t>SimpleImputer</a:t>
            </a:r>
            <a:r>
              <a:rPr lang="en-US" sz="2800" dirty="0"/>
              <a:t>(</a:t>
            </a:r>
            <a:r>
              <a:rPr lang="en-US" sz="2800" i="1" dirty="0" err="1"/>
              <a:t>missing_values</a:t>
            </a:r>
            <a:r>
              <a:rPr lang="en-US" sz="2800" i="1" dirty="0"/>
              <a:t>=nan</a:t>
            </a:r>
            <a:r>
              <a:rPr lang="en-US" sz="2800" dirty="0"/>
              <a:t>, </a:t>
            </a:r>
            <a:r>
              <a:rPr lang="en-US" sz="2800" i="1" dirty="0"/>
              <a:t>strategy='mean'</a:t>
            </a:r>
            <a:r>
              <a:rPr lang="en-US" sz="2800" dirty="0"/>
              <a:t>, </a:t>
            </a:r>
            <a:r>
              <a:rPr lang="en-US" sz="2800" i="1" dirty="0" err="1"/>
              <a:t>fill_value</a:t>
            </a:r>
            <a:r>
              <a:rPr lang="en-US" sz="2800" i="1" dirty="0"/>
              <a:t>=None</a:t>
            </a:r>
            <a:r>
              <a:rPr lang="en-US" sz="2800" dirty="0"/>
              <a:t>, </a:t>
            </a:r>
            <a:r>
              <a:rPr lang="en-US" sz="2800" i="1" dirty="0"/>
              <a:t>verbose=0</a:t>
            </a:r>
            <a:r>
              <a:rPr lang="en-US" sz="2800" dirty="0"/>
              <a:t>, </a:t>
            </a:r>
            <a:r>
              <a:rPr lang="en-US" sz="2800" i="1" dirty="0"/>
              <a:t>copy=True</a:t>
            </a:r>
            <a:r>
              <a:rPr lang="en-US" sz="2800" dirty="0"/>
              <a:t>, </a:t>
            </a:r>
            <a:r>
              <a:rPr lang="en-US" sz="2800" i="1" dirty="0" err="1"/>
              <a:t>add_indicator</a:t>
            </a:r>
            <a:r>
              <a:rPr lang="en-US" sz="2800" i="1" dirty="0"/>
              <a:t>=False</a:t>
            </a:r>
            <a:r>
              <a:rPr lang="en-US" sz="2800" dirty="0"/>
              <a:t>)</a:t>
            </a:r>
          </a:p>
          <a:p>
            <a:pPr marL="800100" lvl="1" indent="-342900">
              <a:buFont typeface="Arial" panose="020B0604020202020204" pitchFamily="34" charset="0"/>
              <a:buChar char="•"/>
            </a:pPr>
            <a:r>
              <a:rPr lang="en-US" b="1" dirty="0"/>
              <a:t>numerical data</a:t>
            </a:r>
            <a:r>
              <a:rPr lang="en-US" dirty="0"/>
              <a:t>: </a:t>
            </a:r>
          </a:p>
          <a:p>
            <a:pPr marL="1257300" lvl="2" indent="-342900">
              <a:buFont typeface="Wingdings" pitchFamily="2" charset="2"/>
              <a:buChar char="§"/>
            </a:pPr>
            <a:r>
              <a:rPr lang="en-US" sz="2000" i="1" dirty="0"/>
              <a:t>Strategy = “mean”, </a:t>
            </a:r>
            <a:r>
              <a:rPr lang="en-US" sz="2000" dirty="0"/>
              <a:t>replace missing values using the mean along each column</a:t>
            </a:r>
          </a:p>
          <a:p>
            <a:pPr marL="1257300" lvl="2" indent="-342900">
              <a:buFont typeface="Wingdings" pitchFamily="2" charset="2"/>
              <a:buChar char="§"/>
            </a:pPr>
            <a:r>
              <a:rPr lang="en-US" sz="2000" i="1" dirty="0"/>
              <a:t>Strategy = “median”, </a:t>
            </a:r>
            <a:r>
              <a:rPr lang="en-US" sz="2000" dirty="0"/>
              <a:t>replace missing values using the median along each column</a:t>
            </a:r>
          </a:p>
          <a:p>
            <a:pPr marL="800100" lvl="1" indent="-342900">
              <a:buFont typeface="Arial" panose="020B0604020202020204" pitchFamily="34" charset="0"/>
              <a:buChar char="•"/>
            </a:pPr>
            <a:r>
              <a:rPr lang="en-US" b="1" dirty="0"/>
              <a:t>numerical or categorical data</a:t>
            </a:r>
            <a:r>
              <a:rPr lang="en-US" dirty="0"/>
              <a:t>:</a:t>
            </a:r>
          </a:p>
          <a:p>
            <a:pPr marL="1257300" lvl="2" indent="-342900">
              <a:buFont typeface="Wingdings" pitchFamily="2" charset="2"/>
              <a:buChar char="§"/>
            </a:pPr>
            <a:r>
              <a:rPr lang="en-US" sz="2000" i="1" dirty="0"/>
              <a:t>Strategy = “</a:t>
            </a:r>
            <a:r>
              <a:rPr lang="en-US" sz="2000" i="1" dirty="0" err="1"/>
              <a:t>most_frequent</a:t>
            </a:r>
            <a:r>
              <a:rPr lang="en-US" sz="2000" i="1" dirty="0"/>
              <a:t>”,  </a:t>
            </a:r>
            <a:r>
              <a:rPr lang="en-US" sz="2000" dirty="0"/>
              <a:t>replace missing using the most frequent value along each column</a:t>
            </a:r>
          </a:p>
          <a:p>
            <a:pPr marL="1257300" lvl="2" indent="-342900">
              <a:buFont typeface="Wingdings" pitchFamily="2" charset="2"/>
              <a:buChar char="§"/>
            </a:pPr>
            <a:r>
              <a:rPr lang="en-US" sz="2000" i="1" dirty="0"/>
              <a:t>Strategy = “constant”, </a:t>
            </a:r>
            <a:r>
              <a:rPr lang="en-US" sz="2000" dirty="0"/>
              <a:t>replace missing values with </a:t>
            </a:r>
            <a:r>
              <a:rPr lang="en-US" sz="2000" i="1" dirty="0" err="1"/>
              <a:t>fill_value</a:t>
            </a:r>
            <a:endParaRPr lang="en-US" sz="2000" dirty="0"/>
          </a:p>
        </p:txBody>
      </p:sp>
      <p:sp>
        <p:nvSpPr>
          <p:cNvPr id="4" name="Rectangle 3">
            <a:extLst>
              <a:ext uri="{FF2B5EF4-FFF2-40B4-BE49-F238E27FC236}">
                <a16:creationId xmlns:a16="http://schemas.microsoft.com/office/drawing/2014/main" id="{5CD09893-9105-5F4D-AF0C-08C26862EBFB}"/>
              </a:ext>
            </a:extLst>
          </p:cNvPr>
          <p:cNvSpPr/>
          <p:nvPr/>
        </p:nvSpPr>
        <p:spPr>
          <a:xfrm>
            <a:off x="3512601" y="1692520"/>
            <a:ext cx="2959838" cy="435407"/>
          </a:xfrm>
          <a:prstGeom prst="rect">
            <a:avLst/>
          </a:prstGeom>
          <a:solidFill>
            <a:schemeClr val="accent5">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.fit(), .transform()</a:t>
            </a:r>
          </a:p>
        </p:txBody>
      </p:sp>
    </p:spTree>
    <p:extLst>
      <p:ext uri="{BB962C8B-B14F-4D97-AF65-F5344CB8AC3E}">
        <p14:creationId xmlns:p14="http://schemas.microsoft.com/office/powerpoint/2010/main" val="3698143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38E59C-D974-A24D-8358-696F0B364C1C}"/>
              </a:ext>
            </a:extLst>
          </p:cNvPr>
          <p:cNvGrpSpPr/>
          <p:nvPr/>
        </p:nvGrpSpPr>
        <p:grpSpPr>
          <a:xfrm>
            <a:off x="868709" y="1191261"/>
            <a:ext cx="11020754" cy="4731478"/>
            <a:chOff x="867120" y="1178561"/>
            <a:chExt cx="11020754" cy="4731478"/>
          </a:xfrm>
        </p:grpSpPr>
        <p:grpSp>
          <p:nvGrpSpPr>
            <p:cNvPr id="5" name="Group 4">
              <a:extLst>
                <a:ext uri="{FF2B5EF4-FFF2-40B4-BE49-F238E27FC236}">
                  <a16:creationId xmlns:a16="http://schemas.microsoft.com/office/drawing/2014/main" id="{F1621CE0-4C23-AA42-9B66-C9F8698D7F44}"/>
                </a:ext>
              </a:extLst>
            </p:cNvPr>
            <p:cNvGrpSpPr/>
            <p:nvPr/>
          </p:nvGrpSpPr>
          <p:grpSpPr>
            <a:xfrm>
              <a:off x="4626481" y="1178867"/>
              <a:ext cx="3487689" cy="4731172"/>
              <a:chOff x="6402419" y="1178561"/>
              <a:chExt cx="5051644" cy="4731172"/>
            </a:xfrm>
            <a:effectLst>
              <a:outerShdw blurRad="50800" dist="38100" algn="l" rotWithShape="0">
                <a:prstClr val="black">
                  <a:alpha val="40000"/>
                </a:prstClr>
              </a:outerShdw>
            </a:effectLst>
          </p:grpSpPr>
          <p:sp>
            <p:nvSpPr>
              <p:cNvPr id="12" name="Text Placeholder 2">
                <a:extLst>
                  <a:ext uri="{FF2B5EF4-FFF2-40B4-BE49-F238E27FC236}">
                    <a16:creationId xmlns:a16="http://schemas.microsoft.com/office/drawing/2014/main" id="{EA927A71-5442-E443-80D7-CDD09D5B140D}"/>
                  </a:ext>
                </a:extLst>
              </p:cNvPr>
              <p:cNvSpPr txBox="1">
                <a:spLocks/>
              </p:cNvSpPr>
              <p:nvPr/>
            </p:nvSpPr>
            <p:spPr>
              <a:xfrm>
                <a:off x="6402420" y="1310105"/>
                <a:ext cx="5051643" cy="4599628"/>
              </a:xfrm>
              <a:prstGeom prst="roundRect">
                <a:avLst>
                  <a:gd name="adj" fmla="val 3274"/>
                </a:avLst>
              </a:prstGeom>
              <a:solidFill>
                <a:schemeClr val="bg1"/>
              </a:solidFill>
              <a:ln w="25400">
                <a:solidFill>
                  <a:schemeClr val="tx1"/>
                </a:solidFill>
              </a:ln>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8"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Day 2: </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Tree-based Models</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Regression Models</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Optimization- Regularization</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Hyperparameter Tuning</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AWS AI/ML Services</a:t>
                </a:r>
              </a:p>
            </p:txBody>
          </p:sp>
          <p:sp>
            <p:nvSpPr>
              <p:cNvPr id="13" name="Rectangle 12">
                <a:extLst>
                  <a:ext uri="{FF2B5EF4-FFF2-40B4-BE49-F238E27FC236}">
                    <a16:creationId xmlns:a16="http://schemas.microsoft.com/office/drawing/2014/main" id="{245D732D-522B-8C40-AE74-E0DF17698D74}"/>
                  </a:ext>
                </a:extLst>
              </p:cNvPr>
              <p:cNvSpPr/>
              <p:nvPr/>
            </p:nvSpPr>
            <p:spPr>
              <a:xfrm>
                <a:off x="6402419" y="1178561"/>
                <a:ext cx="5051643" cy="59569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Lecture 2</a:t>
                </a:r>
              </a:p>
            </p:txBody>
          </p:sp>
        </p:grpSp>
        <p:grpSp>
          <p:nvGrpSpPr>
            <p:cNvPr id="6" name="Group 5">
              <a:extLst>
                <a:ext uri="{FF2B5EF4-FFF2-40B4-BE49-F238E27FC236}">
                  <a16:creationId xmlns:a16="http://schemas.microsoft.com/office/drawing/2014/main" id="{85595D7E-8142-9742-AC1B-0F155C7FCD6D}"/>
                </a:ext>
              </a:extLst>
            </p:cNvPr>
            <p:cNvGrpSpPr/>
            <p:nvPr/>
          </p:nvGrpSpPr>
          <p:grpSpPr>
            <a:xfrm>
              <a:off x="867120" y="1178561"/>
              <a:ext cx="3487692" cy="4731172"/>
              <a:chOff x="6402419" y="1178561"/>
              <a:chExt cx="5051646" cy="4731172"/>
            </a:xfrm>
            <a:effectLst>
              <a:outerShdw blurRad="50800" dist="38100" algn="l" rotWithShape="0">
                <a:prstClr val="black">
                  <a:alpha val="40000"/>
                </a:prstClr>
              </a:outerShdw>
            </a:effectLst>
          </p:grpSpPr>
          <p:sp>
            <p:nvSpPr>
              <p:cNvPr id="10" name="Text Placeholder 2">
                <a:extLst>
                  <a:ext uri="{FF2B5EF4-FFF2-40B4-BE49-F238E27FC236}">
                    <a16:creationId xmlns:a16="http://schemas.microsoft.com/office/drawing/2014/main" id="{EB18721B-1AFE-0B40-966D-D41161D2667C}"/>
                  </a:ext>
                </a:extLst>
              </p:cNvPr>
              <p:cNvSpPr txBox="1">
                <a:spLocks/>
              </p:cNvSpPr>
              <p:nvPr/>
            </p:nvSpPr>
            <p:spPr>
              <a:xfrm>
                <a:off x="6402422" y="1310105"/>
                <a:ext cx="5051643" cy="4599628"/>
              </a:xfrm>
              <a:prstGeom prst="roundRect">
                <a:avLst>
                  <a:gd name="adj" fmla="val 3274"/>
                </a:avLst>
              </a:prstGeom>
              <a:solidFill>
                <a:schemeClr val="bg1"/>
              </a:solidFill>
              <a:ln w="25400">
                <a:solidFill>
                  <a:schemeClr val="tx1"/>
                </a:solidFill>
              </a:ln>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8"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Day 2: </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Introduction to Machine Learning</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Introduction to NLP and Text Processing</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Bag of Words (</a:t>
                </a:r>
                <a:r>
                  <a:rPr lang="en-US" sz="2000" dirty="0" err="1">
                    <a:latin typeface="Amazon Ember Light" panose="020B0403020204020204" pitchFamily="34" charset="0"/>
                    <a:ea typeface="Amazon Ember Light" panose="020B0403020204020204" pitchFamily="34" charset="0"/>
                    <a:cs typeface="Amazon Ember Light" panose="020B0403020204020204" pitchFamily="34" charset="0"/>
                  </a:rPr>
                  <a:t>BoW</a:t>
                </a: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K Nearest Neighbors (KNN)</a:t>
                </a:r>
              </a:p>
            </p:txBody>
          </p:sp>
          <p:sp>
            <p:nvSpPr>
              <p:cNvPr id="11" name="Rectangle 10">
                <a:extLst>
                  <a:ext uri="{FF2B5EF4-FFF2-40B4-BE49-F238E27FC236}">
                    <a16:creationId xmlns:a16="http://schemas.microsoft.com/office/drawing/2014/main" id="{2DC0E498-7CD7-1F41-9702-128255A27611}"/>
                  </a:ext>
                </a:extLst>
              </p:cNvPr>
              <p:cNvSpPr/>
              <p:nvPr/>
            </p:nvSpPr>
            <p:spPr>
              <a:xfrm>
                <a:off x="6402419" y="1178561"/>
                <a:ext cx="5051643" cy="59569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Lecture 1</a:t>
                </a:r>
              </a:p>
            </p:txBody>
          </p:sp>
        </p:grpSp>
        <p:grpSp>
          <p:nvGrpSpPr>
            <p:cNvPr id="7" name="Group 6">
              <a:extLst>
                <a:ext uri="{FF2B5EF4-FFF2-40B4-BE49-F238E27FC236}">
                  <a16:creationId xmlns:a16="http://schemas.microsoft.com/office/drawing/2014/main" id="{C029DBB4-470B-B844-B039-05655F6A3522}"/>
                </a:ext>
              </a:extLst>
            </p:cNvPr>
            <p:cNvGrpSpPr/>
            <p:nvPr/>
          </p:nvGrpSpPr>
          <p:grpSpPr>
            <a:xfrm>
              <a:off x="8400186" y="1178561"/>
              <a:ext cx="3487688" cy="4731172"/>
              <a:chOff x="6402419" y="1178561"/>
              <a:chExt cx="5051645" cy="4731172"/>
            </a:xfrm>
            <a:effectLst>
              <a:outerShdw blurRad="50800" dist="38100" algn="l" rotWithShape="0">
                <a:prstClr val="black">
                  <a:alpha val="40000"/>
                </a:prstClr>
              </a:outerShdw>
            </a:effectLst>
          </p:grpSpPr>
          <p:sp>
            <p:nvSpPr>
              <p:cNvPr id="8" name="Text Placeholder 2">
                <a:extLst>
                  <a:ext uri="{FF2B5EF4-FFF2-40B4-BE49-F238E27FC236}">
                    <a16:creationId xmlns:a16="http://schemas.microsoft.com/office/drawing/2014/main" id="{93AA62EF-BDFB-BD47-AFC7-49BAF405D169}"/>
                  </a:ext>
                </a:extLst>
              </p:cNvPr>
              <p:cNvSpPr txBox="1">
                <a:spLocks/>
              </p:cNvSpPr>
              <p:nvPr/>
            </p:nvSpPr>
            <p:spPr>
              <a:xfrm>
                <a:off x="6402421" y="1310105"/>
                <a:ext cx="5051643" cy="4599628"/>
              </a:xfrm>
              <a:prstGeom prst="roundRect">
                <a:avLst>
                  <a:gd name="adj" fmla="val 3274"/>
                </a:avLst>
              </a:prstGeom>
              <a:solidFill>
                <a:schemeClr val="bg1"/>
              </a:solidFill>
              <a:ln w="25400">
                <a:solidFill>
                  <a:schemeClr val="tx1"/>
                </a:solidFill>
              </a:ln>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8"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Day 2: </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Neural Networks</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Word Embeddings</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Recurrent Neural Networks (RNN)</a:t>
                </a:r>
              </a:p>
              <a:p>
                <a:pPr>
                  <a:spcBef>
                    <a:spcPts val="1800"/>
                  </a:spcBef>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Transformers</a:t>
                </a:r>
              </a:p>
              <a:p>
                <a:pPr>
                  <a:spcBef>
                    <a:spcPts val="1800"/>
                  </a:spcBef>
                </a:pPr>
                <a:endParaRPr lang="en-US" sz="2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 name="Rectangle 8">
                <a:extLst>
                  <a:ext uri="{FF2B5EF4-FFF2-40B4-BE49-F238E27FC236}">
                    <a16:creationId xmlns:a16="http://schemas.microsoft.com/office/drawing/2014/main" id="{F58C10BC-5E89-8E4A-BA29-24291FF1F51C}"/>
                  </a:ext>
                </a:extLst>
              </p:cNvPr>
              <p:cNvSpPr/>
              <p:nvPr/>
            </p:nvSpPr>
            <p:spPr>
              <a:xfrm>
                <a:off x="6402419" y="1178561"/>
                <a:ext cx="5051643" cy="59569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Lecture 3</a:t>
                </a:r>
              </a:p>
            </p:txBody>
          </p:sp>
        </p:grpSp>
      </p:grpSp>
      <p:sp>
        <p:nvSpPr>
          <p:cNvPr id="15" name="Title 1">
            <a:extLst>
              <a:ext uri="{FF2B5EF4-FFF2-40B4-BE49-F238E27FC236}">
                <a16:creationId xmlns:a16="http://schemas.microsoft.com/office/drawing/2014/main" id="{17BFFC8A-7979-8F4D-8368-198AB14017CD}"/>
              </a:ext>
            </a:extLst>
          </p:cNvPr>
          <p:cNvSpPr>
            <a:spLocks noGrp="1"/>
          </p:cNvSpPr>
          <p:nvPr>
            <p:ph type="title"/>
          </p:nvPr>
        </p:nvSpPr>
        <p:spPr>
          <a:xfrm>
            <a:off x="496878" y="479421"/>
            <a:ext cx="10515600" cy="992183"/>
          </a:xfrm>
        </p:spPr>
        <p:txBody>
          <a:bodyPr/>
          <a:lstStyle/>
          <a:p>
            <a:r>
              <a:rPr lang="en-US" altLang="en-US" b="1" dirty="0">
                <a:latin typeface="Amazon Ember Light" panose="020B0403020204020204" pitchFamily="34" charset="0"/>
                <a:ea typeface="Amazon Ember Light" panose="020B0403020204020204" pitchFamily="34" charset="0"/>
                <a:cs typeface="Amazon Ember Light" panose="020B0403020204020204" pitchFamily="34" charset="0"/>
              </a:rPr>
              <a:t>Course Overview</a:t>
            </a:r>
            <a:endParaRPr lang="en-US" b="1"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200542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14DDB-3053-C94D-AF24-3C98C8DF9669}"/>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Training – Validation – Test Sets  </a:t>
            </a:r>
          </a:p>
        </p:txBody>
      </p:sp>
      <p:sp>
        <p:nvSpPr>
          <p:cNvPr id="32" name="Rectangle 31">
            <a:extLst>
              <a:ext uri="{FF2B5EF4-FFF2-40B4-BE49-F238E27FC236}">
                <a16:creationId xmlns:a16="http://schemas.microsoft.com/office/drawing/2014/main" id="{4BD93DFD-9BF2-3349-8415-4E995C39ECAA}"/>
              </a:ext>
            </a:extLst>
          </p:cNvPr>
          <p:cNvSpPr/>
          <p:nvPr/>
        </p:nvSpPr>
        <p:spPr>
          <a:xfrm>
            <a:off x="562844" y="4197537"/>
            <a:ext cx="11252246" cy="1815882"/>
          </a:xfrm>
          <a:prstGeom prst="rect">
            <a:avLst/>
          </a:prstGeom>
        </p:spPr>
        <p:txBody>
          <a:bodyPr wrap="square">
            <a:spAutoFit/>
          </a:bodyPr>
          <a:lstStyle/>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The </a:t>
            </a: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test set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is </a:t>
            </a: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not available to the model for learning</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it is only used to ensure that the model generalizes well on </a:t>
            </a: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new “unseen” data</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a:t>
            </a:r>
          </a:p>
          <a:p>
            <a:endParaRPr lang="en-US" sz="2800" dirty="0">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sz="28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18" name="Group 17">
            <a:extLst>
              <a:ext uri="{FF2B5EF4-FFF2-40B4-BE49-F238E27FC236}">
                <a16:creationId xmlns:a16="http://schemas.microsoft.com/office/drawing/2014/main" id="{F773F53D-C402-E740-AEFC-2F28EEF4553E}"/>
              </a:ext>
            </a:extLst>
          </p:cNvPr>
          <p:cNvGrpSpPr/>
          <p:nvPr/>
        </p:nvGrpSpPr>
        <p:grpSpPr>
          <a:xfrm>
            <a:off x="811173" y="1184729"/>
            <a:ext cx="10569654" cy="2829764"/>
            <a:chOff x="772115" y="1189809"/>
            <a:chExt cx="10569654" cy="2829764"/>
          </a:xfrm>
        </p:grpSpPr>
        <p:graphicFrame>
          <p:nvGraphicFramePr>
            <p:cNvPr id="19" name="Diagram 18">
              <a:extLst>
                <a:ext uri="{FF2B5EF4-FFF2-40B4-BE49-F238E27FC236}">
                  <a16:creationId xmlns:a16="http://schemas.microsoft.com/office/drawing/2014/main" id="{1DBF3B76-41B7-5E43-9BC4-F0AF6C972288}"/>
                </a:ext>
              </a:extLst>
            </p:cNvPr>
            <p:cNvGraphicFramePr/>
            <p:nvPr/>
          </p:nvGraphicFramePr>
          <p:xfrm>
            <a:off x="772115" y="1189809"/>
            <a:ext cx="7032167" cy="2829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Horizontal Scroll 19">
              <a:extLst>
                <a:ext uri="{FF2B5EF4-FFF2-40B4-BE49-F238E27FC236}">
                  <a16:creationId xmlns:a16="http://schemas.microsoft.com/office/drawing/2014/main" id="{00D3E0F6-F46E-B941-A300-8121BE17644A}"/>
                </a:ext>
              </a:extLst>
            </p:cNvPr>
            <p:cNvSpPr/>
            <p:nvPr/>
          </p:nvSpPr>
          <p:spPr>
            <a:xfrm>
              <a:off x="8437336" y="1734327"/>
              <a:ext cx="2899356" cy="814654"/>
            </a:xfrm>
            <a:prstGeom prst="horizontalScroll">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 tune and validate the model (multiple times!)</a:t>
              </a:r>
            </a:p>
          </p:txBody>
        </p:sp>
        <p:sp>
          <p:nvSpPr>
            <p:cNvPr id="21" name="Horizontal Scroll 20">
              <a:extLst>
                <a:ext uri="{FF2B5EF4-FFF2-40B4-BE49-F238E27FC236}">
                  <a16:creationId xmlns:a16="http://schemas.microsoft.com/office/drawing/2014/main" id="{A8696BDC-23EE-E748-B52E-9465A4F3FC16}"/>
                </a:ext>
              </a:extLst>
            </p:cNvPr>
            <p:cNvSpPr/>
            <p:nvPr/>
          </p:nvSpPr>
          <p:spPr>
            <a:xfrm>
              <a:off x="8442416" y="2913150"/>
              <a:ext cx="2899353" cy="814654"/>
            </a:xfrm>
            <a:prstGeom prst="horizontalScroll">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(Final) Test the model</a:t>
              </a:r>
            </a:p>
          </p:txBody>
        </p:sp>
        <p:sp>
          <p:nvSpPr>
            <p:cNvPr id="22" name="Right Brace 21">
              <a:extLst>
                <a:ext uri="{FF2B5EF4-FFF2-40B4-BE49-F238E27FC236}">
                  <a16:creationId xmlns:a16="http://schemas.microsoft.com/office/drawing/2014/main" id="{B7421E50-5BE9-2A43-AD3A-376EF0F7AFDE}"/>
                </a:ext>
              </a:extLst>
            </p:cNvPr>
            <p:cNvSpPr/>
            <p:nvPr/>
          </p:nvSpPr>
          <p:spPr>
            <a:xfrm>
              <a:off x="8002485" y="1782205"/>
              <a:ext cx="214312" cy="874866"/>
            </a:xfrm>
            <a:prstGeom prst="rightBrace">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23" name="Straight Arrow Connector 22">
              <a:extLst>
                <a:ext uri="{FF2B5EF4-FFF2-40B4-BE49-F238E27FC236}">
                  <a16:creationId xmlns:a16="http://schemas.microsoft.com/office/drawing/2014/main" id="{56A171B7-BF01-9D46-8A4F-6FA84F247780}"/>
                </a:ext>
              </a:extLst>
            </p:cNvPr>
            <p:cNvCxnSpPr>
              <a:cxnSpLocks/>
            </p:cNvCxnSpPr>
            <p:nvPr/>
          </p:nvCxnSpPr>
          <p:spPr>
            <a:xfrm>
              <a:off x="7872423" y="3377564"/>
              <a:ext cx="474436"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A4C8C93-4E3F-0E4A-AEF4-7A2031B6207A}"/>
                </a:ext>
              </a:extLst>
            </p:cNvPr>
            <p:cNvCxnSpPr>
              <a:cxnSpLocks/>
            </p:cNvCxnSpPr>
            <p:nvPr/>
          </p:nvCxnSpPr>
          <p:spPr>
            <a:xfrm>
              <a:off x="9311456" y="2602139"/>
              <a:ext cx="0" cy="31101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Curved Right Arrow 24">
              <a:extLst>
                <a:ext uri="{FF2B5EF4-FFF2-40B4-BE49-F238E27FC236}">
                  <a16:creationId xmlns:a16="http://schemas.microsoft.com/office/drawing/2014/main" id="{A688CCAC-B658-3647-82E0-B60B06C86B5A}"/>
                </a:ext>
              </a:extLst>
            </p:cNvPr>
            <p:cNvSpPr/>
            <p:nvPr/>
          </p:nvSpPr>
          <p:spPr>
            <a:xfrm>
              <a:off x="8877790" y="1328691"/>
              <a:ext cx="396223" cy="442477"/>
            </a:xfrm>
            <a:prstGeom prst="curvedRightArrow">
              <a:avLst/>
            </a:prstGeom>
            <a:solidFill>
              <a:schemeClr val="accent3"/>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6" name="Curved Left Arrow 25">
              <a:extLst>
                <a:ext uri="{FF2B5EF4-FFF2-40B4-BE49-F238E27FC236}">
                  <a16:creationId xmlns:a16="http://schemas.microsoft.com/office/drawing/2014/main" id="{F032A06B-A764-A44A-98F3-2E12CACCC296}"/>
                </a:ext>
              </a:extLst>
            </p:cNvPr>
            <p:cNvSpPr/>
            <p:nvPr/>
          </p:nvSpPr>
          <p:spPr>
            <a:xfrm flipV="1">
              <a:off x="9294971" y="1286730"/>
              <a:ext cx="391011" cy="450951"/>
            </a:xfrm>
            <a:prstGeom prst="curvedLeftArrow">
              <a:avLst/>
            </a:prstGeom>
            <a:solidFill>
              <a:schemeClr val="accent3"/>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7" name="TextBox 26">
              <a:extLst>
                <a:ext uri="{FF2B5EF4-FFF2-40B4-BE49-F238E27FC236}">
                  <a16:creationId xmlns:a16="http://schemas.microsoft.com/office/drawing/2014/main" id="{F4016011-A907-674D-A6F5-88F37C93C84E}"/>
                </a:ext>
              </a:extLst>
            </p:cNvPr>
            <p:cNvSpPr txBox="1"/>
            <p:nvPr/>
          </p:nvSpPr>
          <p:spPr>
            <a:xfrm>
              <a:off x="9783651" y="1290592"/>
              <a:ext cx="1286719" cy="400110"/>
            </a:xfrm>
            <a:prstGeom prst="rect">
              <a:avLst/>
            </a:prstGeom>
            <a:noFill/>
          </p:spPr>
          <p:txBody>
            <a:bodyPr wrap="square" rtlCol="0">
              <a:spAutoFit/>
            </a:bodyPr>
            <a:lstStyle/>
            <a:p>
              <a:pPr>
                <a:spcBef>
                  <a:spcPts val="600"/>
                </a:spcBef>
                <a:spcAft>
                  <a:spcPts val="600"/>
                </a:spcAft>
              </a:pPr>
              <a:r>
                <a:rPr lang="en-US" sz="20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Learning</a:t>
              </a:r>
            </a:p>
          </p:txBody>
        </p:sp>
        <p:sp>
          <p:nvSpPr>
            <p:cNvPr id="28" name="TextBox 27">
              <a:extLst>
                <a:ext uri="{FF2B5EF4-FFF2-40B4-BE49-F238E27FC236}">
                  <a16:creationId xmlns:a16="http://schemas.microsoft.com/office/drawing/2014/main" id="{148D482B-3D3B-3F4F-9811-2E45FFC6EFF1}"/>
                </a:ext>
              </a:extLst>
            </p:cNvPr>
            <p:cNvSpPr txBox="1"/>
            <p:nvPr/>
          </p:nvSpPr>
          <p:spPr>
            <a:xfrm>
              <a:off x="9762756" y="2557590"/>
              <a:ext cx="1286719" cy="400110"/>
            </a:xfrm>
            <a:prstGeom prst="rect">
              <a:avLst/>
            </a:prstGeom>
            <a:noFill/>
          </p:spPr>
          <p:txBody>
            <a:bodyPr wrap="square" rtlCol="0">
              <a:spAutoFit/>
            </a:bodyPr>
            <a:lstStyle/>
            <a:p>
              <a:pPr>
                <a:spcBef>
                  <a:spcPts val="600"/>
                </a:spcBef>
                <a:spcAft>
                  <a:spcPts val="600"/>
                </a:spcAft>
              </a:pPr>
              <a:r>
                <a:rPr lang="en-US" sz="2000" b="1" dirty="0">
                  <a:solidFill>
                    <a:srgbClr val="0090C3"/>
                  </a:solidFill>
                  <a:latin typeface="Amazon Ember Light" panose="020B0403020204020204" pitchFamily="34" charset="0"/>
                  <a:ea typeface="Amazon Ember Light" panose="020B0403020204020204" pitchFamily="34" charset="0"/>
                  <a:cs typeface="Amazon Ember Light" panose="020B0403020204020204" pitchFamily="34" charset="0"/>
                </a:rPr>
                <a:t>Testing</a:t>
              </a:r>
            </a:p>
          </p:txBody>
        </p:sp>
      </p:grpSp>
    </p:spTree>
    <p:extLst>
      <p:ext uri="{BB962C8B-B14F-4D97-AF65-F5344CB8AC3E}">
        <p14:creationId xmlns:p14="http://schemas.microsoft.com/office/powerpoint/2010/main" val="146584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14DDB-3053-C94D-AF24-3C98C8DF9669}"/>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Training – Validation – Test Sets </a:t>
            </a:r>
            <a:endParaRPr lang="en-US" b="1" dirty="0"/>
          </a:p>
        </p:txBody>
      </p:sp>
      <p:pic>
        <p:nvPicPr>
          <p:cNvPr id="6" name="Picture 5">
            <a:extLst>
              <a:ext uri="{FF2B5EF4-FFF2-40B4-BE49-F238E27FC236}">
                <a16:creationId xmlns:a16="http://schemas.microsoft.com/office/drawing/2014/main" id="{55D598E4-C31E-8B45-B5CD-23E6BBCCB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50" y="3941221"/>
            <a:ext cx="2968989" cy="2204961"/>
          </a:xfrm>
          <a:prstGeom prst="rect">
            <a:avLst/>
          </a:prstGeom>
        </p:spPr>
      </p:pic>
      <p:sp>
        <p:nvSpPr>
          <p:cNvPr id="18" name="TextBox 17">
            <a:extLst>
              <a:ext uri="{FF2B5EF4-FFF2-40B4-BE49-F238E27FC236}">
                <a16:creationId xmlns:a16="http://schemas.microsoft.com/office/drawing/2014/main" id="{88473F19-5F08-9C46-8E14-3E619EE49C8B}"/>
              </a:ext>
            </a:extLst>
          </p:cNvPr>
          <p:cNvSpPr txBox="1"/>
          <p:nvPr/>
        </p:nvSpPr>
        <p:spPr>
          <a:xfrm>
            <a:off x="5488986" y="4469093"/>
            <a:ext cx="1602279" cy="338554"/>
          </a:xfrm>
          <a:prstGeom prst="rect">
            <a:avLst/>
          </a:prstGeom>
          <a:solidFill>
            <a:schemeClr val="accent3"/>
          </a:solidFill>
          <a:ln w="12700">
            <a:noFill/>
          </a:ln>
        </p:spPr>
        <p:txBody>
          <a:bodyPr wrap="square" rtlCol="0">
            <a:spAutoFit/>
          </a:bodyPr>
          <a:lstStyle/>
          <a:p>
            <a:pPr algn="ctr"/>
            <a:r>
              <a:rPr lang="en-US" sz="16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p>
        </p:txBody>
      </p:sp>
      <p:sp>
        <p:nvSpPr>
          <p:cNvPr id="19" name="TextBox 18">
            <a:extLst>
              <a:ext uri="{FF2B5EF4-FFF2-40B4-BE49-F238E27FC236}">
                <a16:creationId xmlns:a16="http://schemas.microsoft.com/office/drawing/2014/main" id="{659B96DB-A7ED-534F-99B2-18BADD24503A}"/>
              </a:ext>
            </a:extLst>
          </p:cNvPr>
          <p:cNvSpPr txBox="1"/>
          <p:nvPr/>
        </p:nvSpPr>
        <p:spPr>
          <a:xfrm>
            <a:off x="5457647" y="5712652"/>
            <a:ext cx="1633618" cy="338554"/>
          </a:xfrm>
          <a:prstGeom prst="rect">
            <a:avLst/>
          </a:prstGeom>
          <a:solidFill>
            <a:schemeClr val="accent1"/>
          </a:solidFill>
          <a:ln w="12700">
            <a:noFill/>
          </a:ln>
        </p:spPr>
        <p:txBody>
          <a:bodyPr wrap="square" rtlCol="0">
            <a:spAutoFit/>
          </a:bodyPr>
          <a:lstStyle/>
          <a:p>
            <a:pPr algn="ctr"/>
            <a:r>
              <a:rPr lang="en-US" sz="16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Test Set</a:t>
            </a:r>
          </a:p>
        </p:txBody>
      </p:sp>
      <p:cxnSp>
        <p:nvCxnSpPr>
          <p:cNvPr id="20" name="Straight Connector 19">
            <a:extLst>
              <a:ext uri="{FF2B5EF4-FFF2-40B4-BE49-F238E27FC236}">
                <a16:creationId xmlns:a16="http://schemas.microsoft.com/office/drawing/2014/main" id="{E89418D2-1488-314F-984E-F1BBF2B76DDA}"/>
              </a:ext>
            </a:extLst>
          </p:cNvPr>
          <p:cNvCxnSpPr>
            <a:cxnSpLocks/>
            <a:endCxn id="18" idx="1"/>
          </p:cNvCxnSpPr>
          <p:nvPr/>
        </p:nvCxnSpPr>
        <p:spPr>
          <a:xfrm>
            <a:off x="4637483" y="4115297"/>
            <a:ext cx="851503" cy="523073"/>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D9E45A5-9AE3-F246-A872-41594E7449A8}"/>
              </a:ext>
            </a:extLst>
          </p:cNvPr>
          <p:cNvCxnSpPr>
            <a:cxnSpLocks/>
            <a:stCxn id="18" idx="1"/>
          </p:cNvCxnSpPr>
          <p:nvPr/>
        </p:nvCxnSpPr>
        <p:spPr>
          <a:xfrm flipH="1">
            <a:off x="4657125" y="4638370"/>
            <a:ext cx="831861" cy="520473"/>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807F597-2683-6E41-8793-506FD99E599D}"/>
              </a:ext>
            </a:extLst>
          </p:cNvPr>
          <p:cNvCxnSpPr>
            <a:cxnSpLocks/>
            <a:endCxn id="28" idx="1"/>
          </p:cNvCxnSpPr>
          <p:nvPr/>
        </p:nvCxnSpPr>
        <p:spPr>
          <a:xfrm>
            <a:off x="4637483" y="5179750"/>
            <a:ext cx="841682" cy="229173"/>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FE209FB-5E9E-8C47-BCD3-CFEBE0C40690}"/>
              </a:ext>
            </a:extLst>
          </p:cNvPr>
          <p:cNvCxnSpPr>
            <a:cxnSpLocks/>
            <a:endCxn id="28" idx="1"/>
          </p:cNvCxnSpPr>
          <p:nvPr/>
        </p:nvCxnSpPr>
        <p:spPr>
          <a:xfrm flipV="1">
            <a:off x="4676767" y="5408923"/>
            <a:ext cx="802398" cy="338554"/>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371CEB-ED4E-BF43-9DBF-E4CA9C34A437}"/>
              </a:ext>
            </a:extLst>
          </p:cNvPr>
          <p:cNvCxnSpPr>
            <a:cxnSpLocks/>
            <a:endCxn id="19" idx="1"/>
          </p:cNvCxnSpPr>
          <p:nvPr/>
        </p:nvCxnSpPr>
        <p:spPr>
          <a:xfrm>
            <a:off x="4666946" y="5779678"/>
            <a:ext cx="790701" cy="10225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BA385B-5718-FC4D-A7B3-8951280633BF}"/>
              </a:ext>
            </a:extLst>
          </p:cNvPr>
          <p:cNvCxnSpPr>
            <a:cxnSpLocks/>
            <a:endCxn id="19" idx="1"/>
          </p:cNvCxnSpPr>
          <p:nvPr/>
        </p:nvCxnSpPr>
        <p:spPr>
          <a:xfrm flipV="1">
            <a:off x="4676767" y="5881929"/>
            <a:ext cx="780880" cy="21934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0492007-127C-5E43-82ED-B4C644775DC0}"/>
              </a:ext>
            </a:extLst>
          </p:cNvPr>
          <p:cNvSpPr/>
          <p:nvPr/>
        </p:nvSpPr>
        <p:spPr>
          <a:xfrm>
            <a:off x="1424972" y="4103274"/>
            <a:ext cx="3222333" cy="1067216"/>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7" name="Rectangle 26">
            <a:extLst>
              <a:ext uri="{FF2B5EF4-FFF2-40B4-BE49-F238E27FC236}">
                <a16:creationId xmlns:a16="http://schemas.microsoft.com/office/drawing/2014/main" id="{84523261-D011-2447-9D8D-B81A75E78E96}"/>
              </a:ext>
            </a:extLst>
          </p:cNvPr>
          <p:cNvSpPr/>
          <p:nvPr/>
        </p:nvSpPr>
        <p:spPr>
          <a:xfrm>
            <a:off x="1424971" y="5762719"/>
            <a:ext cx="3241975" cy="33855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8" name="TextBox 27">
            <a:extLst>
              <a:ext uri="{FF2B5EF4-FFF2-40B4-BE49-F238E27FC236}">
                <a16:creationId xmlns:a16="http://schemas.microsoft.com/office/drawing/2014/main" id="{27E4DC84-36D3-F942-A01E-5B9FD96A0902}"/>
              </a:ext>
            </a:extLst>
          </p:cNvPr>
          <p:cNvSpPr txBox="1"/>
          <p:nvPr/>
        </p:nvSpPr>
        <p:spPr>
          <a:xfrm>
            <a:off x="5479165" y="5239646"/>
            <a:ext cx="1612100" cy="338554"/>
          </a:xfrm>
          <a:prstGeom prst="rect">
            <a:avLst/>
          </a:prstGeom>
          <a:solidFill>
            <a:schemeClr val="accent3"/>
          </a:solidFill>
          <a:ln w="12700">
            <a:noFill/>
          </a:ln>
        </p:spPr>
        <p:txBody>
          <a:bodyPr wrap="square" rtlCol="0">
            <a:spAutoFit/>
          </a:bodyPr>
          <a:lstStyle/>
          <a:p>
            <a:pPr algn="ctr"/>
            <a:r>
              <a:rPr lang="en-US" sz="16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Validation Set</a:t>
            </a:r>
          </a:p>
        </p:txBody>
      </p:sp>
      <p:sp>
        <p:nvSpPr>
          <p:cNvPr id="29" name="Rectangle 28">
            <a:extLst>
              <a:ext uri="{FF2B5EF4-FFF2-40B4-BE49-F238E27FC236}">
                <a16:creationId xmlns:a16="http://schemas.microsoft.com/office/drawing/2014/main" id="{ECAA5120-F684-5F4F-A177-841FDC636736}"/>
              </a:ext>
            </a:extLst>
          </p:cNvPr>
          <p:cNvSpPr/>
          <p:nvPr/>
        </p:nvSpPr>
        <p:spPr>
          <a:xfrm>
            <a:off x="1424971" y="5170490"/>
            <a:ext cx="3222333" cy="582969"/>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0" name="TextBox 29">
            <a:extLst>
              <a:ext uri="{FF2B5EF4-FFF2-40B4-BE49-F238E27FC236}">
                <a16:creationId xmlns:a16="http://schemas.microsoft.com/office/drawing/2014/main" id="{3CC1ECDC-DF96-9C42-8FC6-2ED4A5708C26}"/>
              </a:ext>
            </a:extLst>
          </p:cNvPr>
          <p:cNvSpPr txBox="1"/>
          <p:nvPr/>
        </p:nvSpPr>
        <p:spPr>
          <a:xfrm>
            <a:off x="8001316" y="4314100"/>
            <a:ext cx="3733484" cy="1569660"/>
          </a:xfrm>
          <a:prstGeom prst="rect">
            <a:avLst/>
          </a:prstGeom>
          <a:noFill/>
        </p:spPr>
        <p:txBody>
          <a:bodyPr wrap="square" rtlCol="0">
            <a:spAutoFit/>
          </a:bodyPr>
          <a:lstStyle/>
          <a:p>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It is good practice to shuffle the dataset before the split to avoid bias in the resulting sets.</a:t>
            </a:r>
          </a:p>
        </p:txBody>
      </p:sp>
      <p:grpSp>
        <p:nvGrpSpPr>
          <p:cNvPr id="53" name="Group 52">
            <a:extLst>
              <a:ext uri="{FF2B5EF4-FFF2-40B4-BE49-F238E27FC236}">
                <a16:creationId xmlns:a16="http://schemas.microsoft.com/office/drawing/2014/main" id="{2A371458-582D-C242-922F-111CF3B5A527}"/>
              </a:ext>
            </a:extLst>
          </p:cNvPr>
          <p:cNvGrpSpPr/>
          <p:nvPr/>
        </p:nvGrpSpPr>
        <p:grpSpPr>
          <a:xfrm>
            <a:off x="811173" y="1184729"/>
            <a:ext cx="10569654" cy="2829764"/>
            <a:chOff x="772115" y="1189809"/>
            <a:chExt cx="10569654" cy="2829764"/>
          </a:xfrm>
        </p:grpSpPr>
        <p:graphicFrame>
          <p:nvGraphicFramePr>
            <p:cNvPr id="54" name="Diagram 53">
              <a:extLst>
                <a:ext uri="{FF2B5EF4-FFF2-40B4-BE49-F238E27FC236}">
                  <a16:creationId xmlns:a16="http://schemas.microsoft.com/office/drawing/2014/main" id="{C6A132E5-6468-5649-A99D-58371FCC76B2}"/>
                </a:ext>
              </a:extLst>
            </p:cNvPr>
            <p:cNvGraphicFramePr/>
            <p:nvPr/>
          </p:nvGraphicFramePr>
          <p:xfrm>
            <a:off x="772115" y="1189809"/>
            <a:ext cx="7032167" cy="28297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5" name="Horizontal Scroll 54">
              <a:extLst>
                <a:ext uri="{FF2B5EF4-FFF2-40B4-BE49-F238E27FC236}">
                  <a16:creationId xmlns:a16="http://schemas.microsoft.com/office/drawing/2014/main" id="{9CB237B3-FF38-8F42-8A9E-6ACB5D536F8D}"/>
                </a:ext>
              </a:extLst>
            </p:cNvPr>
            <p:cNvSpPr/>
            <p:nvPr/>
          </p:nvSpPr>
          <p:spPr>
            <a:xfrm>
              <a:off x="8437336" y="1734327"/>
              <a:ext cx="2899356" cy="814654"/>
            </a:xfrm>
            <a:prstGeom prst="horizontalScroll">
              <a:avLst/>
            </a:prstGeom>
            <a:solidFill>
              <a:schemeClr val="accent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 tune and validate the model (multiple times!)</a:t>
              </a:r>
            </a:p>
          </p:txBody>
        </p:sp>
        <p:sp>
          <p:nvSpPr>
            <p:cNvPr id="56" name="Horizontal Scroll 55">
              <a:extLst>
                <a:ext uri="{FF2B5EF4-FFF2-40B4-BE49-F238E27FC236}">
                  <a16:creationId xmlns:a16="http://schemas.microsoft.com/office/drawing/2014/main" id="{AC000CB5-8F2D-874F-A2F7-EAE1D3B7C837}"/>
                </a:ext>
              </a:extLst>
            </p:cNvPr>
            <p:cNvSpPr/>
            <p:nvPr/>
          </p:nvSpPr>
          <p:spPr>
            <a:xfrm>
              <a:off x="8442416" y="2913150"/>
              <a:ext cx="2899353" cy="814654"/>
            </a:xfrm>
            <a:prstGeom prst="horizontalScroll">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(Final) Test the model</a:t>
              </a:r>
            </a:p>
          </p:txBody>
        </p:sp>
        <p:sp>
          <p:nvSpPr>
            <p:cNvPr id="57" name="Right Brace 56">
              <a:extLst>
                <a:ext uri="{FF2B5EF4-FFF2-40B4-BE49-F238E27FC236}">
                  <a16:creationId xmlns:a16="http://schemas.microsoft.com/office/drawing/2014/main" id="{DDA041F2-3CA1-474F-BD86-882D1F9CAB9D}"/>
                </a:ext>
              </a:extLst>
            </p:cNvPr>
            <p:cNvSpPr/>
            <p:nvPr/>
          </p:nvSpPr>
          <p:spPr>
            <a:xfrm>
              <a:off x="8002485" y="1782205"/>
              <a:ext cx="214312" cy="874866"/>
            </a:xfrm>
            <a:prstGeom prst="rightBrace">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58" name="Straight Arrow Connector 57">
              <a:extLst>
                <a:ext uri="{FF2B5EF4-FFF2-40B4-BE49-F238E27FC236}">
                  <a16:creationId xmlns:a16="http://schemas.microsoft.com/office/drawing/2014/main" id="{FF8F18AE-E0B9-F042-B86A-B30BDA01CB35}"/>
                </a:ext>
              </a:extLst>
            </p:cNvPr>
            <p:cNvCxnSpPr>
              <a:cxnSpLocks/>
            </p:cNvCxnSpPr>
            <p:nvPr/>
          </p:nvCxnSpPr>
          <p:spPr>
            <a:xfrm>
              <a:off x="7872423" y="3377564"/>
              <a:ext cx="474436"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7AFEA29-EC0D-9846-B64F-0D0907A7D1B9}"/>
                </a:ext>
              </a:extLst>
            </p:cNvPr>
            <p:cNvCxnSpPr>
              <a:cxnSpLocks/>
            </p:cNvCxnSpPr>
            <p:nvPr/>
          </p:nvCxnSpPr>
          <p:spPr>
            <a:xfrm>
              <a:off x="9311456" y="2602139"/>
              <a:ext cx="0" cy="31101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0" name="Curved Right Arrow 59">
              <a:extLst>
                <a:ext uri="{FF2B5EF4-FFF2-40B4-BE49-F238E27FC236}">
                  <a16:creationId xmlns:a16="http://schemas.microsoft.com/office/drawing/2014/main" id="{39473C0C-3AA2-794D-8A08-C6CC62ADD721}"/>
                </a:ext>
              </a:extLst>
            </p:cNvPr>
            <p:cNvSpPr/>
            <p:nvPr/>
          </p:nvSpPr>
          <p:spPr>
            <a:xfrm>
              <a:off x="8877790" y="1328691"/>
              <a:ext cx="396223" cy="442477"/>
            </a:xfrm>
            <a:prstGeom prst="curvedRightArrow">
              <a:avLst/>
            </a:prstGeom>
            <a:solidFill>
              <a:schemeClr val="accent3"/>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1" name="Curved Left Arrow 60">
              <a:extLst>
                <a:ext uri="{FF2B5EF4-FFF2-40B4-BE49-F238E27FC236}">
                  <a16:creationId xmlns:a16="http://schemas.microsoft.com/office/drawing/2014/main" id="{0CDF72DF-1283-C84A-AA4A-8DD8E87A0AC6}"/>
                </a:ext>
              </a:extLst>
            </p:cNvPr>
            <p:cNvSpPr/>
            <p:nvPr/>
          </p:nvSpPr>
          <p:spPr>
            <a:xfrm flipV="1">
              <a:off x="9294971" y="1286730"/>
              <a:ext cx="391011" cy="450951"/>
            </a:xfrm>
            <a:prstGeom prst="curvedLeftArrow">
              <a:avLst/>
            </a:prstGeom>
            <a:solidFill>
              <a:schemeClr val="accent3"/>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2" name="TextBox 61">
              <a:extLst>
                <a:ext uri="{FF2B5EF4-FFF2-40B4-BE49-F238E27FC236}">
                  <a16:creationId xmlns:a16="http://schemas.microsoft.com/office/drawing/2014/main" id="{D4E25F3D-C327-4C47-A7A4-7E61C239DACA}"/>
                </a:ext>
              </a:extLst>
            </p:cNvPr>
            <p:cNvSpPr txBox="1"/>
            <p:nvPr/>
          </p:nvSpPr>
          <p:spPr>
            <a:xfrm>
              <a:off x="9783651" y="1290592"/>
              <a:ext cx="1286719" cy="400110"/>
            </a:xfrm>
            <a:prstGeom prst="rect">
              <a:avLst/>
            </a:prstGeom>
            <a:noFill/>
          </p:spPr>
          <p:txBody>
            <a:bodyPr wrap="square" rtlCol="0">
              <a:spAutoFit/>
            </a:bodyPr>
            <a:lstStyle/>
            <a:p>
              <a:pPr>
                <a:spcBef>
                  <a:spcPts val="600"/>
                </a:spcBef>
                <a:spcAft>
                  <a:spcPts val="600"/>
                </a:spcAft>
              </a:pPr>
              <a:r>
                <a:rPr lang="en-US" sz="20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Learning</a:t>
              </a:r>
            </a:p>
          </p:txBody>
        </p:sp>
        <p:sp>
          <p:nvSpPr>
            <p:cNvPr id="63" name="TextBox 62">
              <a:extLst>
                <a:ext uri="{FF2B5EF4-FFF2-40B4-BE49-F238E27FC236}">
                  <a16:creationId xmlns:a16="http://schemas.microsoft.com/office/drawing/2014/main" id="{5DB164BC-3DCA-FF49-9FD5-A126DB631B8D}"/>
                </a:ext>
              </a:extLst>
            </p:cNvPr>
            <p:cNvSpPr txBox="1"/>
            <p:nvPr/>
          </p:nvSpPr>
          <p:spPr>
            <a:xfrm>
              <a:off x="9762756" y="2557590"/>
              <a:ext cx="1286719" cy="400110"/>
            </a:xfrm>
            <a:prstGeom prst="rect">
              <a:avLst/>
            </a:prstGeom>
            <a:noFill/>
          </p:spPr>
          <p:txBody>
            <a:bodyPr wrap="square" rtlCol="0">
              <a:spAutoFit/>
            </a:bodyPr>
            <a:lstStyle/>
            <a:p>
              <a:pPr>
                <a:spcBef>
                  <a:spcPts val="600"/>
                </a:spcBef>
                <a:spcAft>
                  <a:spcPts val="600"/>
                </a:spcAft>
              </a:pPr>
              <a:r>
                <a:rPr lang="en-US" sz="2000" b="1" dirty="0">
                  <a:solidFill>
                    <a:srgbClr val="0090C3"/>
                  </a:solidFill>
                  <a:latin typeface="Amazon Ember Light" panose="020B0403020204020204" pitchFamily="34" charset="0"/>
                  <a:ea typeface="Amazon Ember Light" panose="020B0403020204020204" pitchFamily="34" charset="0"/>
                  <a:cs typeface="Amazon Ember Light" panose="020B0403020204020204" pitchFamily="34" charset="0"/>
                </a:rPr>
                <a:t>Testing</a:t>
              </a:r>
            </a:p>
          </p:txBody>
        </p:sp>
      </p:grpSp>
    </p:spTree>
    <p:extLst>
      <p:ext uri="{BB962C8B-B14F-4D97-AF65-F5344CB8AC3E}">
        <p14:creationId xmlns:p14="http://schemas.microsoft.com/office/powerpoint/2010/main" val="3192829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14DDB-3053-C94D-AF24-3C98C8DF9669}"/>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K-fold Cross Validation ( K = 5)</a:t>
            </a:r>
          </a:p>
        </p:txBody>
      </p:sp>
      <p:sp>
        <p:nvSpPr>
          <p:cNvPr id="42" name="Text Placeholder 2">
            <a:extLst>
              <a:ext uri="{FF2B5EF4-FFF2-40B4-BE49-F238E27FC236}">
                <a16:creationId xmlns:a16="http://schemas.microsoft.com/office/drawing/2014/main" id="{5E4E7B7A-4EAD-9A49-BD55-B96B2B566A12}"/>
              </a:ext>
            </a:extLst>
          </p:cNvPr>
          <p:cNvSpPr txBox="1">
            <a:spLocks/>
          </p:cNvSpPr>
          <p:nvPr/>
        </p:nvSpPr>
        <p:spPr>
          <a:xfrm>
            <a:off x="5575300" y="1310105"/>
            <a:ext cx="6004928" cy="45996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sz="1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71" name="TextBox 170">
            <a:extLst>
              <a:ext uri="{FF2B5EF4-FFF2-40B4-BE49-F238E27FC236}">
                <a16:creationId xmlns:a16="http://schemas.microsoft.com/office/drawing/2014/main" id="{EB034D6E-30FE-F144-A7EB-E2A9A440C2F4}"/>
              </a:ext>
            </a:extLst>
          </p:cNvPr>
          <p:cNvSpPr txBox="1"/>
          <p:nvPr/>
        </p:nvSpPr>
        <p:spPr>
          <a:xfrm>
            <a:off x="5754679" y="1399966"/>
            <a:ext cx="6248528" cy="4647426"/>
          </a:xfrm>
          <a:prstGeom prst="rect">
            <a:avLst/>
          </a:prstGeom>
          <a:noFill/>
        </p:spPr>
        <p:txBody>
          <a:bodyPr wrap="square" rtlCol="0">
            <a:spAutoFit/>
          </a:bodyPr>
          <a:lstStyle/>
          <a:p>
            <a:r>
              <a:rPr lang="en-US" sz="24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K-fold Cross-Validation (CV) </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is a validation technique to see how well a trained model generalizes to an independent validation set. </a:t>
            </a:r>
          </a:p>
          <a:p>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Use </a:t>
            </a:r>
            <a:r>
              <a:rPr lang="en-US" sz="2000" b="1" dirty="0">
                <a:latin typeface="Amazon Ember Light" panose="020B0403020204020204" pitchFamily="34" charset="0"/>
                <a:ea typeface="Amazon Ember Light" panose="020B0403020204020204" pitchFamily="34" charset="0"/>
                <a:cs typeface="Amazon Ember Light" panose="020B0403020204020204" pitchFamily="34" charset="0"/>
              </a:rPr>
              <a:t>K different holdout samples </a:t>
            </a: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to validate the model, each time training with the remainder samples:</a:t>
            </a:r>
            <a:endParaRPr lang="en-US" sz="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342900" indent="-342900">
              <a:buFont typeface="Arial" panose="020B0604020202020204" pitchFamily="34" charset="0"/>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Split the training dataset into K independent folds.</a:t>
            </a:r>
          </a:p>
          <a:p>
            <a:pPr marL="342900" indent="-342900">
              <a:buFont typeface="Arial" panose="020B0604020202020204" pitchFamily="34" charset="0"/>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Repeat the following K times:</a:t>
            </a:r>
          </a:p>
          <a:p>
            <a:pPr marL="1140319" lvl="2" indent="-342900">
              <a:buFont typeface="Wingdings" pitchFamily="2" charset="2"/>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Set aside K</a:t>
            </a:r>
            <a:r>
              <a:rPr lang="en-US" sz="2000" baseline="30000" dirty="0">
                <a:latin typeface="Amazon Ember Light" panose="020B0403020204020204" pitchFamily="34" charset="0"/>
                <a:ea typeface="Amazon Ember Light" panose="020B0403020204020204" pitchFamily="34" charset="0"/>
                <a:cs typeface="Amazon Ember Light" panose="020B0403020204020204" pitchFamily="34" charset="0"/>
              </a:rPr>
              <a:t>th</a:t>
            </a: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 fold of the data for </a:t>
            </a:r>
            <a:r>
              <a:rPr lang="en-US" sz="2000" b="1"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validation</a:t>
            </a: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a:t>
            </a:r>
          </a:p>
          <a:p>
            <a:pPr marL="1140319" lvl="2" indent="-342900">
              <a:buFont typeface="Wingdings" pitchFamily="2" charset="2"/>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Train the model on the other folds, the </a:t>
            </a:r>
            <a:r>
              <a:rPr lang="en-US" sz="20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r>
              <a:rPr lang="en-US" sz="2000" b="1" dirty="0">
                <a:latin typeface="Amazon Ember Light" panose="020B0403020204020204" pitchFamily="34" charset="0"/>
                <a:ea typeface="Amazon Ember Light" panose="020B0403020204020204" pitchFamily="34" charset="0"/>
                <a:cs typeface="Amazon Ember Light" panose="020B0403020204020204" pitchFamily="34" charset="0"/>
              </a:rPr>
              <a:t>.</a:t>
            </a:r>
          </a:p>
          <a:p>
            <a:pPr marL="1140319" lvl="2" indent="-342900">
              <a:buFont typeface="Wingdings" pitchFamily="2" charset="2"/>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Test the model on the </a:t>
            </a:r>
            <a:r>
              <a:rPr lang="en-US" sz="2000" b="1" dirty="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rPr>
              <a:t>validation set</a:t>
            </a:r>
            <a:r>
              <a:rPr lang="en-US" sz="2000" b="1" dirty="0">
                <a:latin typeface="Amazon Ember Light" panose="020B0403020204020204" pitchFamily="34" charset="0"/>
                <a:ea typeface="Amazon Ember Light" panose="020B0403020204020204" pitchFamily="34" charset="0"/>
                <a:cs typeface="Amazon Ember Light" panose="020B0403020204020204" pitchFamily="34" charset="0"/>
              </a:rPr>
              <a:t>.</a:t>
            </a:r>
          </a:p>
          <a:p>
            <a:pPr marL="342900" indent="-342900">
              <a:buFont typeface="Arial" panose="020B0604020202020204" pitchFamily="34" charset="0"/>
              <a:buChar char="•"/>
            </a:pP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Average or combine the model performance metrics. </a:t>
            </a:r>
          </a:p>
        </p:txBody>
      </p:sp>
      <p:grpSp>
        <p:nvGrpSpPr>
          <p:cNvPr id="20" name="Group 19">
            <a:extLst>
              <a:ext uri="{FF2B5EF4-FFF2-40B4-BE49-F238E27FC236}">
                <a16:creationId xmlns:a16="http://schemas.microsoft.com/office/drawing/2014/main" id="{D743627B-596F-C04D-BE9D-D8E2FD99D5D4}"/>
              </a:ext>
            </a:extLst>
          </p:cNvPr>
          <p:cNvGrpSpPr/>
          <p:nvPr/>
        </p:nvGrpSpPr>
        <p:grpSpPr>
          <a:xfrm>
            <a:off x="611772" y="1710212"/>
            <a:ext cx="5262010" cy="3840637"/>
            <a:chOff x="493552" y="1813783"/>
            <a:chExt cx="5262010" cy="3840637"/>
          </a:xfrm>
        </p:grpSpPr>
        <p:sp>
          <p:nvSpPr>
            <p:cNvPr id="306" name="TextBox 305">
              <a:extLst>
                <a:ext uri="{FF2B5EF4-FFF2-40B4-BE49-F238E27FC236}">
                  <a16:creationId xmlns:a16="http://schemas.microsoft.com/office/drawing/2014/main" id="{2D268E53-07A5-5940-AAFC-8D07C8955FEC}"/>
                </a:ext>
              </a:extLst>
            </p:cNvPr>
            <p:cNvSpPr txBox="1"/>
            <p:nvPr/>
          </p:nvSpPr>
          <p:spPr>
            <a:xfrm>
              <a:off x="4483721" y="1829079"/>
              <a:ext cx="1271841" cy="307777"/>
            </a:xfrm>
            <a:prstGeom prst="rect">
              <a:avLst/>
            </a:prstGeom>
            <a:noFill/>
          </p:spPr>
          <p:txBody>
            <a:bodyPr wrap="square" rtlCol="0">
              <a:spAutoFit/>
            </a:bodyPr>
            <a:lstStyle/>
            <a:p>
              <a:r>
                <a:rPr lang="en-US" sz="14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5</a:t>
              </a:r>
              <a:r>
                <a:rPr lang="en-US" sz="1400" baseline="300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th</a:t>
              </a:r>
              <a:endParaRPr lang="en-US" sz="14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19" name="Group 18">
              <a:extLst>
                <a:ext uri="{FF2B5EF4-FFF2-40B4-BE49-F238E27FC236}">
                  <a16:creationId xmlns:a16="http://schemas.microsoft.com/office/drawing/2014/main" id="{5C268A4B-FAD0-894E-9558-EDFEC21701BB}"/>
                </a:ext>
              </a:extLst>
            </p:cNvPr>
            <p:cNvGrpSpPr/>
            <p:nvPr/>
          </p:nvGrpSpPr>
          <p:grpSpPr>
            <a:xfrm>
              <a:off x="493552" y="1813783"/>
              <a:ext cx="5031847" cy="3840637"/>
              <a:chOff x="493552" y="1813783"/>
              <a:chExt cx="5031847" cy="3840637"/>
            </a:xfrm>
          </p:grpSpPr>
          <p:sp>
            <p:nvSpPr>
              <p:cNvPr id="440" name="Rounded Rectangle 439">
                <a:extLst>
                  <a:ext uri="{FF2B5EF4-FFF2-40B4-BE49-F238E27FC236}">
                    <a16:creationId xmlns:a16="http://schemas.microsoft.com/office/drawing/2014/main" id="{8A7C2C38-1243-F544-B35C-DB979C0167F0}"/>
                  </a:ext>
                </a:extLst>
              </p:cNvPr>
              <p:cNvSpPr/>
              <p:nvPr/>
            </p:nvSpPr>
            <p:spPr>
              <a:xfrm>
                <a:off x="4348171" y="2604630"/>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2" name="Rounded Rectangle 4">
                <a:extLst>
                  <a:ext uri="{FF2B5EF4-FFF2-40B4-BE49-F238E27FC236}">
                    <a16:creationId xmlns:a16="http://schemas.microsoft.com/office/drawing/2014/main" id="{14998C1C-4FA0-6648-8264-0CF0AA9034A0}"/>
                  </a:ext>
                </a:extLst>
              </p:cNvPr>
              <p:cNvSpPr txBox="1"/>
              <p:nvPr/>
            </p:nvSpPr>
            <p:spPr>
              <a:xfrm>
                <a:off x="4353076" y="2604630"/>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41" name="Rounded Rectangle 440">
                <a:extLst>
                  <a:ext uri="{FF2B5EF4-FFF2-40B4-BE49-F238E27FC236}">
                    <a16:creationId xmlns:a16="http://schemas.microsoft.com/office/drawing/2014/main" id="{36C7C632-74C1-504A-AE49-386ADDEED416}"/>
                  </a:ext>
                </a:extLst>
              </p:cNvPr>
              <p:cNvSpPr/>
              <p:nvPr/>
            </p:nvSpPr>
            <p:spPr>
              <a:xfrm>
                <a:off x="4355503" y="2178515"/>
                <a:ext cx="698729" cy="426115"/>
              </a:xfrm>
              <a:prstGeom prst="roundRect">
                <a:avLst>
                  <a:gd name="adj" fmla="val 10000"/>
                </a:avLst>
              </a:prstGeom>
              <a:solidFill>
                <a:schemeClr val="accent6"/>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3" name="Rounded Rectangle 4">
                <a:extLst>
                  <a:ext uri="{FF2B5EF4-FFF2-40B4-BE49-F238E27FC236}">
                    <a16:creationId xmlns:a16="http://schemas.microsoft.com/office/drawing/2014/main" id="{EE288103-3E29-9D4B-81C1-AA075430D45A}"/>
                  </a:ext>
                </a:extLst>
              </p:cNvPr>
              <p:cNvSpPr txBox="1"/>
              <p:nvPr/>
            </p:nvSpPr>
            <p:spPr>
              <a:xfrm>
                <a:off x="4345528" y="2178515"/>
                <a:ext cx="708704" cy="42611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Validation </a:t>
                </a:r>
              </a:p>
            </p:txBody>
          </p:sp>
          <p:sp>
            <p:nvSpPr>
              <p:cNvPr id="418" name="Rounded Rectangle 417">
                <a:extLst>
                  <a:ext uri="{FF2B5EF4-FFF2-40B4-BE49-F238E27FC236}">
                    <a16:creationId xmlns:a16="http://schemas.microsoft.com/office/drawing/2014/main" id="{CB18C706-25B4-3944-B188-B42D7E1120E4}"/>
                  </a:ext>
                </a:extLst>
              </p:cNvPr>
              <p:cNvSpPr/>
              <p:nvPr/>
            </p:nvSpPr>
            <p:spPr>
              <a:xfrm>
                <a:off x="3546900" y="2604630"/>
                <a:ext cx="708704" cy="413824"/>
              </a:xfrm>
              <a:prstGeom prst="roundRect">
                <a:avLst>
                  <a:gd name="adj" fmla="val 10000"/>
                </a:avLst>
              </a:prstGeom>
              <a:solidFill>
                <a:schemeClr val="accent6"/>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19" name="Rounded Rectangle 418">
                <a:extLst>
                  <a:ext uri="{FF2B5EF4-FFF2-40B4-BE49-F238E27FC236}">
                    <a16:creationId xmlns:a16="http://schemas.microsoft.com/office/drawing/2014/main" id="{3F50089E-CDF3-D74F-B04E-CE707A9C5086}"/>
                  </a:ext>
                </a:extLst>
              </p:cNvPr>
              <p:cNvSpPr/>
              <p:nvPr/>
            </p:nvSpPr>
            <p:spPr>
              <a:xfrm>
                <a:off x="3554232" y="2178515"/>
                <a:ext cx="698729" cy="426115"/>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20" name="Rounded Rectangle 4">
                <a:extLst>
                  <a:ext uri="{FF2B5EF4-FFF2-40B4-BE49-F238E27FC236}">
                    <a16:creationId xmlns:a16="http://schemas.microsoft.com/office/drawing/2014/main" id="{D1DEB0E4-9DC7-904C-98E9-BF651E498A89}"/>
                  </a:ext>
                </a:extLst>
              </p:cNvPr>
              <p:cNvSpPr txBox="1"/>
              <p:nvPr/>
            </p:nvSpPr>
            <p:spPr>
              <a:xfrm>
                <a:off x="3551805" y="2604630"/>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Validation </a:t>
                </a:r>
              </a:p>
            </p:txBody>
          </p:sp>
          <p:sp>
            <p:nvSpPr>
              <p:cNvPr id="421" name="Rounded Rectangle 4">
                <a:extLst>
                  <a:ext uri="{FF2B5EF4-FFF2-40B4-BE49-F238E27FC236}">
                    <a16:creationId xmlns:a16="http://schemas.microsoft.com/office/drawing/2014/main" id="{9C348FAC-ACD0-6A44-88BA-EF442C4F3D7A}"/>
                  </a:ext>
                </a:extLst>
              </p:cNvPr>
              <p:cNvSpPr txBox="1"/>
              <p:nvPr/>
            </p:nvSpPr>
            <p:spPr>
              <a:xfrm>
                <a:off x="3544257" y="2178515"/>
                <a:ext cx="708704" cy="42611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22" name="Rounded Rectangle 421">
                <a:extLst>
                  <a:ext uri="{FF2B5EF4-FFF2-40B4-BE49-F238E27FC236}">
                    <a16:creationId xmlns:a16="http://schemas.microsoft.com/office/drawing/2014/main" id="{8CB7DE0B-D0CA-B74A-940D-96E6F7B74C5E}"/>
                  </a:ext>
                </a:extLst>
              </p:cNvPr>
              <p:cNvSpPr/>
              <p:nvPr/>
            </p:nvSpPr>
            <p:spPr>
              <a:xfrm>
                <a:off x="2736828" y="2179888"/>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23" name="Rounded Rectangle 4">
                <a:extLst>
                  <a:ext uri="{FF2B5EF4-FFF2-40B4-BE49-F238E27FC236}">
                    <a16:creationId xmlns:a16="http://schemas.microsoft.com/office/drawing/2014/main" id="{0E5B2926-936B-714B-B338-4D5E51C48862}"/>
                  </a:ext>
                </a:extLst>
              </p:cNvPr>
              <p:cNvSpPr txBox="1"/>
              <p:nvPr/>
            </p:nvSpPr>
            <p:spPr>
              <a:xfrm>
                <a:off x="2741733" y="2179888"/>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24" name="Rounded Rectangle 423">
                <a:extLst>
                  <a:ext uri="{FF2B5EF4-FFF2-40B4-BE49-F238E27FC236}">
                    <a16:creationId xmlns:a16="http://schemas.microsoft.com/office/drawing/2014/main" id="{0D6BC902-4E2F-4445-AF5B-C2B47EAB29D2}"/>
                  </a:ext>
                </a:extLst>
              </p:cNvPr>
              <p:cNvSpPr/>
              <p:nvPr/>
            </p:nvSpPr>
            <p:spPr>
              <a:xfrm>
                <a:off x="2735990" y="2593712"/>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25" name="Rounded Rectangle 4">
                <a:extLst>
                  <a:ext uri="{FF2B5EF4-FFF2-40B4-BE49-F238E27FC236}">
                    <a16:creationId xmlns:a16="http://schemas.microsoft.com/office/drawing/2014/main" id="{8E78584F-6832-9940-B885-488A4A320917}"/>
                  </a:ext>
                </a:extLst>
              </p:cNvPr>
              <p:cNvSpPr txBox="1"/>
              <p:nvPr/>
            </p:nvSpPr>
            <p:spPr>
              <a:xfrm>
                <a:off x="2740895" y="2593712"/>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26" name="Rounded Rectangle 425">
                <a:extLst>
                  <a:ext uri="{FF2B5EF4-FFF2-40B4-BE49-F238E27FC236}">
                    <a16:creationId xmlns:a16="http://schemas.microsoft.com/office/drawing/2014/main" id="{2BC17BAB-66BB-7A4B-8A91-EBDE067ED42A}"/>
                  </a:ext>
                </a:extLst>
              </p:cNvPr>
              <p:cNvSpPr/>
              <p:nvPr/>
            </p:nvSpPr>
            <p:spPr>
              <a:xfrm>
                <a:off x="2731923" y="3845046"/>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27" name="Rounded Rectangle 4">
                <a:extLst>
                  <a:ext uri="{FF2B5EF4-FFF2-40B4-BE49-F238E27FC236}">
                    <a16:creationId xmlns:a16="http://schemas.microsoft.com/office/drawing/2014/main" id="{64C38750-643C-F34C-A118-BE4F01554DDF}"/>
                  </a:ext>
                </a:extLst>
              </p:cNvPr>
              <p:cNvSpPr txBox="1"/>
              <p:nvPr/>
            </p:nvSpPr>
            <p:spPr>
              <a:xfrm>
                <a:off x="2736828" y="3845046"/>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28" name="Rounded Rectangle 427">
                <a:extLst>
                  <a:ext uri="{FF2B5EF4-FFF2-40B4-BE49-F238E27FC236}">
                    <a16:creationId xmlns:a16="http://schemas.microsoft.com/office/drawing/2014/main" id="{FC72B7E0-0F17-B047-B0CD-A6EEFF868CEF}"/>
                  </a:ext>
                </a:extLst>
              </p:cNvPr>
              <p:cNvSpPr/>
              <p:nvPr/>
            </p:nvSpPr>
            <p:spPr>
              <a:xfrm>
                <a:off x="2734375" y="3431631"/>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29" name="Rounded Rectangle 4">
                <a:extLst>
                  <a:ext uri="{FF2B5EF4-FFF2-40B4-BE49-F238E27FC236}">
                    <a16:creationId xmlns:a16="http://schemas.microsoft.com/office/drawing/2014/main" id="{51F619A9-723E-B14B-93BB-A15801D86BD9}"/>
                  </a:ext>
                </a:extLst>
              </p:cNvPr>
              <p:cNvSpPr txBox="1"/>
              <p:nvPr/>
            </p:nvSpPr>
            <p:spPr>
              <a:xfrm>
                <a:off x="2739280" y="3431631"/>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32" name="Rounded Rectangle 431">
                <a:extLst>
                  <a:ext uri="{FF2B5EF4-FFF2-40B4-BE49-F238E27FC236}">
                    <a16:creationId xmlns:a16="http://schemas.microsoft.com/office/drawing/2014/main" id="{97A2091F-C3DD-704D-B33E-EA8671596191}"/>
                  </a:ext>
                </a:extLst>
              </p:cNvPr>
              <p:cNvSpPr/>
              <p:nvPr/>
            </p:nvSpPr>
            <p:spPr>
              <a:xfrm>
                <a:off x="3544257" y="3018454"/>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3" name="Rounded Rectangle 4">
                <a:extLst>
                  <a:ext uri="{FF2B5EF4-FFF2-40B4-BE49-F238E27FC236}">
                    <a16:creationId xmlns:a16="http://schemas.microsoft.com/office/drawing/2014/main" id="{A4979FBB-DF03-B24A-9D7A-E0BBE51F20DB}"/>
                  </a:ext>
                </a:extLst>
              </p:cNvPr>
              <p:cNvSpPr txBox="1"/>
              <p:nvPr/>
            </p:nvSpPr>
            <p:spPr>
              <a:xfrm>
                <a:off x="3549162" y="3018454"/>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34" name="Rounded Rectangle 433">
                <a:extLst>
                  <a:ext uri="{FF2B5EF4-FFF2-40B4-BE49-F238E27FC236}">
                    <a16:creationId xmlns:a16="http://schemas.microsoft.com/office/drawing/2014/main" id="{3F9BCB21-4FA0-3441-B604-5497E3E37356}"/>
                  </a:ext>
                </a:extLst>
              </p:cNvPr>
              <p:cNvSpPr/>
              <p:nvPr/>
            </p:nvSpPr>
            <p:spPr>
              <a:xfrm>
                <a:off x="3543419" y="3432278"/>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5" name="Rounded Rectangle 4">
                <a:extLst>
                  <a:ext uri="{FF2B5EF4-FFF2-40B4-BE49-F238E27FC236}">
                    <a16:creationId xmlns:a16="http://schemas.microsoft.com/office/drawing/2014/main" id="{3F57B480-A75F-1A49-9A28-AE3250D081BA}"/>
                  </a:ext>
                </a:extLst>
              </p:cNvPr>
              <p:cNvSpPr txBox="1"/>
              <p:nvPr/>
            </p:nvSpPr>
            <p:spPr>
              <a:xfrm>
                <a:off x="3548324" y="3432278"/>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36" name="Rounded Rectangle 435">
                <a:extLst>
                  <a:ext uri="{FF2B5EF4-FFF2-40B4-BE49-F238E27FC236}">
                    <a16:creationId xmlns:a16="http://schemas.microsoft.com/office/drawing/2014/main" id="{E18C41B3-32E4-9643-9B6E-F0DF13119854}"/>
                  </a:ext>
                </a:extLst>
              </p:cNvPr>
              <p:cNvSpPr/>
              <p:nvPr/>
            </p:nvSpPr>
            <p:spPr>
              <a:xfrm>
                <a:off x="3541804" y="3844790"/>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7" name="Rounded Rectangle 4">
                <a:extLst>
                  <a:ext uri="{FF2B5EF4-FFF2-40B4-BE49-F238E27FC236}">
                    <a16:creationId xmlns:a16="http://schemas.microsoft.com/office/drawing/2014/main" id="{2B7F67A8-F7E5-A742-AFCF-EFA67B41347B}"/>
                  </a:ext>
                </a:extLst>
              </p:cNvPr>
              <p:cNvSpPr txBox="1"/>
              <p:nvPr/>
            </p:nvSpPr>
            <p:spPr>
              <a:xfrm>
                <a:off x="3546709" y="3844790"/>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12" name="Rounded Rectangle 411">
                <a:extLst>
                  <a:ext uri="{FF2B5EF4-FFF2-40B4-BE49-F238E27FC236}">
                    <a16:creationId xmlns:a16="http://schemas.microsoft.com/office/drawing/2014/main" id="{D096703C-DD66-F949-BBAD-0435613AAD29}"/>
                  </a:ext>
                </a:extLst>
              </p:cNvPr>
              <p:cNvSpPr/>
              <p:nvPr/>
            </p:nvSpPr>
            <p:spPr>
              <a:xfrm>
                <a:off x="1925118" y="3419639"/>
                <a:ext cx="708704" cy="413824"/>
              </a:xfrm>
              <a:prstGeom prst="roundRect">
                <a:avLst>
                  <a:gd name="adj" fmla="val 10000"/>
                </a:avLst>
              </a:prstGeom>
              <a:solidFill>
                <a:schemeClr val="accent6"/>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16" name="Rounded Rectangle 415">
                <a:extLst>
                  <a:ext uri="{FF2B5EF4-FFF2-40B4-BE49-F238E27FC236}">
                    <a16:creationId xmlns:a16="http://schemas.microsoft.com/office/drawing/2014/main" id="{67F8A92E-376D-AA4A-86AD-B4D90B5CB281}"/>
                  </a:ext>
                </a:extLst>
              </p:cNvPr>
              <p:cNvSpPr/>
              <p:nvPr/>
            </p:nvSpPr>
            <p:spPr>
              <a:xfrm>
                <a:off x="1935093" y="3833463"/>
                <a:ext cx="698729" cy="426115"/>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13" name="Rounded Rectangle 4">
                <a:extLst>
                  <a:ext uri="{FF2B5EF4-FFF2-40B4-BE49-F238E27FC236}">
                    <a16:creationId xmlns:a16="http://schemas.microsoft.com/office/drawing/2014/main" id="{C373AA5A-95E1-A247-A5C7-8485DF1C30F9}"/>
                  </a:ext>
                </a:extLst>
              </p:cNvPr>
              <p:cNvSpPr txBox="1"/>
              <p:nvPr/>
            </p:nvSpPr>
            <p:spPr>
              <a:xfrm>
                <a:off x="1930023" y="3419639"/>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Validation </a:t>
                </a:r>
              </a:p>
            </p:txBody>
          </p:sp>
          <p:sp>
            <p:nvSpPr>
              <p:cNvPr id="417" name="Rounded Rectangle 4">
                <a:extLst>
                  <a:ext uri="{FF2B5EF4-FFF2-40B4-BE49-F238E27FC236}">
                    <a16:creationId xmlns:a16="http://schemas.microsoft.com/office/drawing/2014/main" id="{6B068A55-5BD9-644F-90D5-28D2AF0B1C03}"/>
                  </a:ext>
                </a:extLst>
              </p:cNvPr>
              <p:cNvSpPr txBox="1"/>
              <p:nvPr/>
            </p:nvSpPr>
            <p:spPr>
              <a:xfrm>
                <a:off x="1925118" y="3833463"/>
                <a:ext cx="708704" cy="42611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236" name="Rounded Rectangle 235">
                <a:extLst>
                  <a:ext uri="{FF2B5EF4-FFF2-40B4-BE49-F238E27FC236}">
                    <a16:creationId xmlns:a16="http://schemas.microsoft.com/office/drawing/2014/main" id="{0C9C6983-B018-9A4A-BECF-2AB278A59934}"/>
                  </a:ext>
                </a:extLst>
              </p:cNvPr>
              <p:cNvSpPr/>
              <p:nvPr/>
            </p:nvSpPr>
            <p:spPr>
              <a:xfrm>
                <a:off x="1128822" y="2179888"/>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7" name="Rounded Rectangle 4">
                <a:extLst>
                  <a:ext uri="{FF2B5EF4-FFF2-40B4-BE49-F238E27FC236}">
                    <a16:creationId xmlns:a16="http://schemas.microsoft.com/office/drawing/2014/main" id="{61A916DF-5704-C848-9ED5-EEB7BB653D4A}"/>
                  </a:ext>
                </a:extLst>
              </p:cNvPr>
              <p:cNvSpPr txBox="1"/>
              <p:nvPr/>
            </p:nvSpPr>
            <p:spPr>
              <a:xfrm>
                <a:off x="1133727" y="2179888"/>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330" name="Rounded Rectangle 329">
                <a:extLst>
                  <a:ext uri="{FF2B5EF4-FFF2-40B4-BE49-F238E27FC236}">
                    <a16:creationId xmlns:a16="http://schemas.microsoft.com/office/drawing/2014/main" id="{4C055F5C-94A5-6644-9198-101C41C85546}"/>
                  </a:ext>
                </a:extLst>
              </p:cNvPr>
              <p:cNvSpPr/>
              <p:nvPr/>
            </p:nvSpPr>
            <p:spPr>
              <a:xfrm>
                <a:off x="1127984" y="2593712"/>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1" name="Rounded Rectangle 4">
                <a:extLst>
                  <a:ext uri="{FF2B5EF4-FFF2-40B4-BE49-F238E27FC236}">
                    <a16:creationId xmlns:a16="http://schemas.microsoft.com/office/drawing/2014/main" id="{C4882F6D-1047-8942-9881-B38A999DDF31}"/>
                  </a:ext>
                </a:extLst>
              </p:cNvPr>
              <p:cNvSpPr txBox="1"/>
              <p:nvPr/>
            </p:nvSpPr>
            <p:spPr>
              <a:xfrm>
                <a:off x="1132889" y="2593712"/>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336" name="Rounded Rectangle 335">
                <a:extLst>
                  <a:ext uri="{FF2B5EF4-FFF2-40B4-BE49-F238E27FC236}">
                    <a16:creationId xmlns:a16="http://schemas.microsoft.com/office/drawing/2014/main" id="{D6DCE1BA-28E1-D744-B886-F270888AF2A0}"/>
                  </a:ext>
                </a:extLst>
              </p:cNvPr>
              <p:cNvSpPr/>
              <p:nvPr/>
            </p:nvSpPr>
            <p:spPr>
              <a:xfrm>
                <a:off x="1123917" y="3419639"/>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7" name="Rounded Rectangle 4">
                <a:extLst>
                  <a:ext uri="{FF2B5EF4-FFF2-40B4-BE49-F238E27FC236}">
                    <a16:creationId xmlns:a16="http://schemas.microsoft.com/office/drawing/2014/main" id="{1CD82084-EE9C-D24D-A677-81271695E400}"/>
                  </a:ext>
                </a:extLst>
              </p:cNvPr>
              <p:cNvSpPr txBox="1"/>
              <p:nvPr/>
            </p:nvSpPr>
            <p:spPr>
              <a:xfrm>
                <a:off x="1128822" y="3419639"/>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333" name="Rounded Rectangle 332">
                <a:extLst>
                  <a:ext uri="{FF2B5EF4-FFF2-40B4-BE49-F238E27FC236}">
                    <a16:creationId xmlns:a16="http://schemas.microsoft.com/office/drawing/2014/main" id="{9DECBF0E-E1ED-4B49-8085-46B6A9CC74F6}"/>
                  </a:ext>
                </a:extLst>
              </p:cNvPr>
              <p:cNvSpPr/>
              <p:nvPr/>
            </p:nvSpPr>
            <p:spPr>
              <a:xfrm>
                <a:off x="1126369" y="3006224"/>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4" name="Rounded Rectangle 4">
                <a:extLst>
                  <a:ext uri="{FF2B5EF4-FFF2-40B4-BE49-F238E27FC236}">
                    <a16:creationId xmlns:a16="http://schemas.microsoft.com/office/drawing/2014/main" id="{CC14B0A3-E76E-3E4C-8EE9-6F281F90AA48}"/>
                  </a:ext>
                </a:extLst>
              </p:cNvPr>
              <p:cNvSpPr txBox="1"/>
              <p:nvPr/>
            </p:nvSpPr>
            <p:spPr>
              <a:xfrm>
                <a:off x="1131274" y="3006224"/>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251" name="Rounded Rectangle 250">
                <a:extLst>
                  <a:ext uri="{FF2B5EF4-FFF2-40B4-BE49-F238E27FC236}">
                    <a16:creationId xmlns:a16="http://schemas.microsoft.com/office/drawing/2014/main" id="{AB3193A4-C5BE-C349-80D5-FACEB2AC675F}"/>
                  </a:ext>
                </a:extLst>
              </p:cNvPr>
              <p:cNvSpPr/>
              <p:nvPr/>
            </p:nvSpPr>
            <p:spPr>
              <a:xfrm>
                <a:off x="1133892" y="3833463"/>
                <a:ext cx="698729" cy="426115"/>
              </a:xfrm>
              <a:prstGeom prst="roundRect">
                <a:avLst>
                  <a:gd name="adj" fmla="val 10000"/>
                </a:avLst>
              </a:prstGeom>
              <a:solidFill>
                <a:schemeClr val="accent6"/>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2" name="Rounded Rectangle 4">
                <a:extLst>
                  <a:ext uri="{FF2B5EF4-FFF2-40B4-BE49-F238E27FC236}">
                    <a16:creationId xmlns:a16="http://schemas.microsoft.com/office/drawing/2014/main" id="{E734EB8A-FAFC-6E41-AEE9-60F148D88788}"/>
                  </a:ext>
                </a:extLst>
              </p:cNvPr>
              <p:cNvSpPr txBox="1"/>
              <p:nvPr/>
            </p:nvSpPr>
            <p:spPr>
              <a:xfrm>
                <a:off x="1123917" y="3833463"/>
                <a:ext cx="708704" cy="42611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Validation </a:t>
                </a:r>
              </a:p>
            </p:txBody>
          </p:sp>
          <p:sp>
            <p:nvSpPr>
              <p:cNvPr id="150" name="Rounded Rectangle 149">
                <a:extLst>
                  <a:ext uri="{FF2B5EF4-FFF2-40B4-BE49-F238E27FC236}">
                    <a16:creationId xmlns:a16="http://schemas.microsoft.com/office/drawing/2014/main" id="{F0DEA22A-5BC0-AE4B-8113-715E54F9C01C}"/>
                  </a:ext>
                </a:extLst>
              </p:cNvPr>
              <p:cNvSpPr/>
              <p:nvPr/>
            </p:nvSpPr>
            <p:spPr>
              <a:xfrm rot="16200000">
                <a:off x="-338779" y="3013424"/>
                <a:ext cx="2078485"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1" name="Rounded Rectangle 4">
                <a:extLst>
                  <a:ext uri="{FF2B5EF4-FFF2-40B4-BE49-F238E27FC236}">
                    <a16:creationId xmlns:a16="http://schemas.microsoft.com/office/drawing/2014/main" id="{14F496AD-07D0-2042-A94E-AD5AC3FF12A0}"/>
                  </a:ext>
                </a:extLst>
              </p:cNvPr>
              <p:cNvSpPr txBox="1"/>
              <p:nvPr/>
            </p:nvSpPr>
            <p:spPr>
              <a:xfrm rot="16200000">
                <a:off x="-368545" y="2993275"/>
                <a:ext cx="2138019" cy="39458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Set</a:t>
                </a:r>
              </a:p>
            </p:txBody>
          </p:sp>
          <p:sp>
            <p:nvSpPr>
              <p:cNvPr id="307" name="TextBox 306">
                <a:extLst>
                  <a:ext uri="{FF2B5EF4-FFF2-40B4-BE49-F238E27FC236}">
                    <a16:creationId xmlns:a16="http://schemas.microsoft.com/office/drawing/2014/main" id="{3924B6F4-D13A-3B49-A8C5-114B10C6EA2A}"/>
                  </a:ext>
                </a:extLst>
              </p:cNvPr>
              <p:cNvSpPr txBox="1"/>
              <p:nvPr/>
            </p:nvSpPr>
            <p:spPr>
              <a:xfrm>
                <a:off x="2876637" y="1817127"/>
                <a:ext cx="1271841" cy="307777"/>
              </a:xfrm>
              <a:prstGeom prst="rect">
                <a:avLst/>
              </a:prstGeom>
              <a:noFill/>
            </p:spPr>
            <p:txBody>
              <a:bodyPr wrap="square" rtlCol="0">
                <a:spAutoFit/>
              </a:bodyPr>
              <a:lstStyle/>
              <a:p>
                <a:r>
                  <a:rPr lang="en-US" sz="14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3</a:t>
                </a:r>
                <a:r>
                  <a:rPr lang="en-US" sz="1400" baseline="300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rd</a:t>
                </a:r>
                <a:endParaRPr lang="en-US" sz="14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08" name="TextBox 307">
                <a:extLst>
                  <a:ext uri="{FF2B5EF4-FFF2-40B4-BE49-F238E27FC236}">
                    <a16:creationId xmlns:a16="http://schemas.microsoft.com/office/drawing/2014/main" id="{E1821357-8E77-5443-95A5-405482171F1F}"/>
                  </a:ext>
                </a:extLst>
              </p:cNvPr>
              <p:cNvSpPr txBox="1"/>
              <p:nvPr/>
            </p:nvSpPr>
            <p:spPr>
              <a:xfrm>
                <a:off x="3690732" y="1829079"/>
                <a:ext cx="1271841" cy="307777"/>
              </a:xfrm>
              <a:prstGeom prst="rect">
                <a:avLst/>
              </a:prstGeom>
              <a:noFill/>
            </p:spPr>
            <p:txBody>
              <a:bodyPr wrap="square" rtlCol="0">
                <a:spAutoFit/>
              </a:bodyPr>
              <a:lstStyle/>
              <a:p>
                <a:r>
                  <a:rPr lang="en-US" sz="14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4</a:t>
                </a:r>
                <a:r>
                  <a:rPr lang="en-US" sz="1400" baseline="300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th</a:t>
                </a:r>
                <a:endParaRPr lang="en-US" sz="14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09" name="TextBox 308">
                <a:extLst>
                  <a:ext uri="{FF2B5EF4-FFF2-40B4-BE49-F238E27FC236}">
                    <a16:creationId xmlns:a16="http://schemas.microsoft.com/office/drawing/2014/main" id="{6C28D581-A01A-D540-9EE5-95CE352C13EA}"/>
                  </a:ext>
                </a:extLst>
              </p:cNvPr>
              <p:cNvSpPr txBox="1"/>
              <p:nvPr/>
            </p:nvSpPr>
            <p:spPr>
              <a:xfrm>
                <a:off x="1289197" y="1813783"/>
                <a:ext cx="1271841" cy="307777"/>
              </a:xfrm>
              <a:prstGeom prst="rect">
                <a:avLst/>
              </a:prstGeom>
              <a:noFill/>
            </p:spPr>
            <p:txBody>
              <a:bodyPr wrap="square" rtlCol="0">
                <a:spAutoFit/>
              </a:bodyPr>
              <a:lstStyle/>
              <a:p>
                <a:r>
                  <a:rPr lang="en-US" sz="14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1</a:t>
                </a:r>
                <a:r>
                  <a:rPr lang="en-US" sz="1400" baseline="300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st</a:t>
                </a:r>
                <a:endParaRPr lang="en-US" sz="14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10" name="TextBox 309">
                <a:extLst>
                  <a:ext uri="{FF2B5EF4-FFF2-40B4-BE49-F238E27FC236}">
                    <a16:creationId xmlns:a16="http://schemas.microsoft.com/office/drawing/2014/main" id="{A8745685-708D-FD42-8CAB-5C26041FC79D}"/>
                  </a:ext>
                </a:extLst>
              </p:cNvPr>
              <p:cNvSpPr txBox="1"/>
              <p:nvPr/>
            </p:nvSpPr>
            <p:spPr>
              <a:xfrm>
                <a:off x="2042943" y="1813783"/>
                <a:ext cx="1333217" cy="307777"/>
              </a:xfrm>
              <a:prstGeom prst="rect">
                <a:avLst/>
              </a:prstGeom>
              <a:noFill/>
            </p:spPr>
            <p:txBody>
              <a:bodyPr wrap="square" rtlCol="0">
                <a:spAutoFit/>
              </a:bodyPr>
              <a:lstStyle/>
              <a:p>
                <a:r>
                  <a:rPr lang="en-US" sz="14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2</a:t>
                </a:r>
                <a:r>
                  <a:rPr lang="en-US" sz="1400" baseline="300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rPr>
                  <a:t>nd</a:t>
                </a:r>
                <a:endParaRPr lang="en-US" sz="1400" dirty="0">
                  <a:solidFill>
                    <a:schemeClr val="tx1">
                      <a:lumMod val="50000"/>
                    </a:schemeClr>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08" name="Rounded Rectangle 407">
                <a:extLst>
                  <a:ext uri="{FF2B5EF4-FFF2-40B4-BE49-F238E27FC236}">
                    <a16:creationId xmlns:a16="http://schemas.microsoft.com/office/drawing/2014/main" id="{23299FBA-F0CE-8A42-BB0E-34D32B7DBD8A}"/>
                  </a:ext>
                </a:extLst>
              </p:cNvPr>
              <p:cNvSpPr/>
              <p:nvPr/>
            </p:nvSpPr>
            <p:spPr>
              <a:xfrm>
                <a:off x="1930023" y="2179888"/>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09" name="Rounded Rectangle 4">
                <a:extLst>
                  <a:ext uri="{FF2B5EF4-FFF2-40B4-BE49-F238E27FC236}">
                    <a16:creationId xmlns:a16="http://schemas.microsoft.com/office/drawing/2014/main" id="{369BBA5E-2796-6740-BEE9-C753FBC95200}"/>
                  </a:ext>
                </a:extLst>
              </p:cNvPr>
              <p:cNvSpPr txBox="1"/>
              <p:nvPr/>
            </p:nvSpPr>
            <p:spPr>
              <a:xfrm>
                <a:off x="1934928" y="2179888"/>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10" name="Rounded Rectangle 409">
                <a:extLst>
                  <a:ext uri="{FF2B5EF4-FFF2-40B4-BE49-F238E27FC236}">
                    <a16:creationId xmlns:a16="http://schemas.microsoft.com/office/drawing/2014/main" id="{CFBE915A-814F-104F-BF7E-35C9C3D4A472}"/>
                  </a:ext>
                </a:extLst>
              </p:cNvPr>
              <p:cNvSpPr/>
              <p:nvPr/>
            </p:nvSpPr>
            <p:spPr>
              <a:xfrm>
                <a:off x="1929185" y="2593712"/>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11" name="Rounded Rectangle 4">
                <a:extLst>
                  <a:ext uri="{FF2B5EF4-FFF2-40B4-BE49-F238E27FC236}">
                    <a16:creationId xmlns:a16="http://schemas.microsoft.com/office/drawing/2014/main" id="{A365DD3E-159D-8F4B-8299-2B737F2FBCF9}"/>
                  </a:ext>
                </a:extLst>
              </p:cNvPr>
              <p:cNvSpPr txBox="1"/>
              <p:nvPr/>
            </p:nvSpPr>
            <p:spPr>
              <a:xfrm>
                <a:off x="1934090" y="2593712"/>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14" name="Rounded Rectangle 413">
                <a:extLst>
                  <a:ext uri="{FF2B5EF4-FFF2-40B4-BE49-F238E27FC236}">
                    <a16:creationId xmlns:a16="http://schemas.microsoft.com/office/drawing/2014/main" id="{EC5BD524-913B-5E44-9E89-39233573B718}"/>
                  </a:ext>
                </a:extLst>
              </p:cNvPr>
              <p:cNvSpPr/>
              <p:nvPr/>
            </p:nvSpPr>
            <p:spPr>
              <a:xfrm>
                <a:off x="1927570" y="3006224"/>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15" name="Rounded Rectangle 4">
                <a:extLst>
                  <a:ext uri="{FF2B5EF4-FFF2-40B4-BE49-F238E27FC236}">
                    <a16:creationId xmlns:a16="http://schemas.microsoft.com/office/drawing/2014/main" id="{6F0DEC98-D3DC-B846-A22F-3F224BECBB49}"/>
                  </a:ext>
                </a:extLst>
              </p:cNvPr>
              <p:cNvSpPr txBox="1"/>
              <p:nvPr/>
            </p:nvSpPr>
            <p:spPr>
              <a:xfrm>
                <a:off x="1932475" y="3006224"/>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38" name="Rounded Rectangle 437">
                <a:extLst>
                  <a:ext uri="{FF2B5EF4-FFF2-40B4-BE49-F238E27FC236}">
                    <a16:creationId xmlns:a16="http://schemas.microsoft.com/office/drawing/2014/main" id="{D0EB0895-F8D7-9644-80E2-4B5E8DEA0B38}"/>
                  </a:ext>
                </a:extLst>
              </p:cNvPr>
              <p:cNvSpPr/>
              <p:nvPr/>
            </p:nvSpPr>
            <p:spPr>
              <a:xfrm>
                <a:off x="2739904" y="3001186"/>
                <a:ext cx="698729" cy="426115"/>
              </a:xfrm>
              <a:prstGeom prst="roundRect">
                <a:avLst>
                  <a:gd name="adj" fmla="val 10000"/>
                </a:avLst>
              </a:prstGeom>
              <a:solidFill>
                <a:schemeClr val="accent6"/>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9" name="Rounded Rectangle 4">
                <a:extLst>
                  <a:ext uri="{FF2B5EF4-FFF2-40B4-BE49-F238E27FC236}">
                    <a16:creationId xmlns:a16="http://schemas.microsoft.com/office/drawing/2014/main" id="{4520A185-244C-7B49-A5F7-E526D52863E1}"/>
                  </a:ext>
                </a:extLst>
              </p:cNvPr>
              <p:cNvSpPr txBox="1"/>
              <p:nvPr/>
            </p:nvSpPr>
            <p:spPr>
              <a:xfrm>
                <a:off x="2729929" y="3001186"/>
                <a:ext cx="708704" cy="42611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Validation </a:t>
                </a:r>
              </a:p>
            </p:txBody>
          </p:sp>
          <p:sp>
            <p:nvSpPr>
              <p:cNvPr id="444" name="Rounded Rectangle 443">
                <a:extLst>
                  <a:ext uri="{FF2B5EF4-FFF2-40B4-BE49-F238E27FC236}">
                    <a16:creationId xmlns:a16="http://schemas.microsoft.com/office/drawing/2014/main" id="{82764C83-B3F8-E04B-89DF-0E1F263E80C5}"/>
                  </a:ext>
                </a:extLst>
              </p:cNvPr>
              <p:cNvSpPr/>
              <p:nvPr/>
            </p:nvSpPr>
            <p:spPr>
              <a:xfrm>
                <a:off x="4345528" y="3018454"/>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5" name="Rounded Rectangle 4">
                <a:extLst>
                  <a:ext uri="{FF2B5EF4-FFF2-40B4-BE49-F238E27FC236}">
                    <a16:creationId xmlns:a16="http://schemas.microsoft.com/office/drawing/2014/main" id="{B064938B-BB18-6B49-A356-DB719E31E34F}"/>
                  </a:ext>
                </a:extLst>
              </p:cNvPr>
              <p:cNvSpPr txBox="1"/>
              <p:nvPr/>
            </p:nvSpPr>
            <p:spPr>
              <a:xfrm>
                <a:off x="4350433" y="3018454"/>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46" name="Rounded Rectangle 445">
                <a:extLst>
                  <a:ext uri="{FF2B5EF4-FFF2-40B4-BE49-F238E27FC236}">
                    <a16:creationId xmlns:a16="http://schemas.microsoft.com/office/drawing/2014/main" id="{17B8A810-DD02-7E43-95DE-B38A554D39FC}"/>
                  </a:ext>
                </a:extLst>
              </p:cNvPr>
              <p:cNvSpPr/>
              <p:nvPr/>
            </p:nvSpPr>
            <p:spPr>
              <a:xfrm>
                <a:off x="4344690" y="3432278"/>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7" name="Rounded Rectangle 4">
                <a:extLst>
                  <a:ext uri="{FF2B5EF4-FFF2-40B4-BE49-F238E27FC236}">
                    <a16:creationId xmlns:a16="http://schemas.microsoft.com/office/drawing/2014/main" id="{2269C342-A4D3-3048-8CC3-474949D1C151}"/>
                  </a:ext>
                </a:extLst>
              </p:cNvPr>
              <p:cNvSpPr txBox="1"/>
              <p:nvPr/>
            </p:nvSpPr>
            <p:spPr>
              <a:xfrm>
                <a:off x="4349595" y="3432278"/>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48" name="Rounded Rectangle 447">
                <a:extLst>
                  <a:ext uri="{FF2B5EF4-FFF2-40B4-BE49-F238E27FC236}">
                    <a16:creationId xmlns:a16="http://schemas.microsoft.com/office/drawing/2014/main" id="{04992413-10FA-6544-AEB7-E0E4879CB6D5}"/>
                  </a:ext>
                </a:extLst>
              </p:cNvPr>
              <p:cNvSpPr/>
              <p:nvPr/>
            </p:nvSpPr>
            <p:spPr>
              <a:xfrm>
                <a:off x="4343075" y="3844790"/>
                <a:ext cx="708704" cy="413824"/>
              </a:xfrm>
              <a:prstGeom prst="roundRect">
                <a:avLst>
                  <a:gd name="adj" fmla="val 10000"/>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9" name="Rounded Rectangle 4">
                <a:extLst>
                  <a:ext uri="{FF2B5EF4-FFF2-40B4-BE49-F238E27FC236}">
                    <a16:creationId xmlns:a16="http://schemas.microsoft.com/office/drawing/2014/main" id="{F47BD24B-836F-8A49-9FA4-3AD7A208A020}"/>
                  </a:ext>
                </a:extLst>
              </p:cNvPr>
              <p:cNvSpPr txBox="1"/>
              <p:nvPr/>
            </p:nvSpPr>
            <p:spPr>
              <a:xfrm>
                <a:off x="4347980" y="3844790"/>
                <a:ext cx="703799" cy="4138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200" b="1" i="0" kern="1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Training </a:t>
                </a:r>
              </a:p>
            </p:txBody>
          </p:sp>
          <p:sp>
            <p:nvSpPr>
              <p:cNvPr id="450" name="Right Brace 449">
                <a:extLst>
                  <a:ext uri="{FF2B5EF4-FFF2-40B4-BE49-F238E27FC236}">
                    <a16:creationId xmlns:a16="http://schemas.microsoft.com/office/drawing/2014/main" id="{0D125987-5A20-6249-A20D-AA3A72509224}"/>
                  </a:ext>
                </a:extLst>
              </p:cNvPr>
              <p:cNvSpPr/>
              <p:nvPr/>
            </p:nvSpPr>
            <p:spPr>
              <a:xfrm rot="5400000">
                <a:off x="3000424" y="3345397"/>
                <a:ext cx="214312" cy="3559223"/>
              </a:xfrm>
              <a:prstGeom prst="rightBrace">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pic>
            <p:nvPicPr>
              <p:cNvPr id="13" name="Picture 12">
                <a:extLst>
                  <a:ext uri="{FF2B5EF4-FFF2-40B4-BE49-F238E27FC236}">
                    <a16:creationId xmlns:a16="http://schemas.microsoft.com/office/drawing/2014/main" id="{FFCE8B0A-3899-7849-A165-AD89578BF0CC}"/>
                  </a:ext>
                </a:extLst>
              </p:cNvPr>
              <p:cNvPicPr>
                <a:picLocks noChangeAspect="1"/>
              </p:cNvPicPr>
              <p:nvPr/>
            </p:nvPicPr>
            <p:blipFill>
              <a:blip r:embed="rId3"/>
              <a:stretch>
                <a:fillRect/>
              </a:stretch>
            </p:blipFill>
            <p:spPr>
              <a:xfrm>
                <a:off x="1199364" y="4730358"/>
                <a:ext cx="621454" cy="163263"/>
              </a:xfrm>
              <a:prstGeom prst="rect">
                <a:avLst/>
              </a:prstGeom>
            </p:spPr>
          </p:pic>
          <p:pic>
            <p:nvPicPr>
              <p:cNvPr id="14" name="Picture 13">
                <a:extLst>
                  <a:ext uri="{FF2B5EF4-FFF2-40B4-BE49-F238E27FC236}">
                    <a16:creationId xmlns:a16="http://schemas.microsoft.com/office/drawing/2014/main" id="{D5D77609-241D-F64F-B878-48AB4D15CDFD}"/>
                  </a:ext>
                </a:extLst>
              </p:cNvPr>
              <p:cNvPicPr>
                <a:picLocks noChangeAspect="1"/>
              </p:cNvPicPr>
              <p:nvPr/>
            </p:nvPicPr>
            <p:blipFill>
              <a:blip r:embed="rId4"/>
              <a:stretch>
                <a:fillRect/>
              </a:stretch>
            </p:blipFill>
            <p:spPr>
              <a:xfrm>
                <a:off x="1991412" y="4732973"/>
                <a:ext cx="626721" cy="163263"/>
              </a:xfrm>
              <a:prstGeom prst="rect">
                <a:avLst/>
              </a:prstGeom>
            </p:spPr>
          </p:pic>
          <p:pic>
            <p:nvPicPr>
              <p:cNvPr id="15" name="Picture 14">
                <a:extLst>
                  <a:ext uri="{FF2B5EF4-FFF2-40B4-BE49-F238E27FC236}">
                    <a16:creationId xmlns:a16="http://schemas.microsoft.com/office/drawing/2014/main" id="{671437AE-826D-CA4B-96C9-40E3A9599264}"/>
                  </a:ext>
                </a:extLst>
              </p:cNvPr>
              <p:cNvPicPr>
                <a:picLocks noChangeAspect="1"/>
              </p:cNvPicPr>
              <p:nvPr/>
            </p:nvPicPr>
            <p:blipFill>
              <a:blip r:embed="rId5"/>
              <a:stretch>
                <a:fillRect/>
              </a:stretch>
            </p:blipFill>
            <p:spPr>
              <a:xfrm>
                <a:off x="2796223" y="4733652"/>
                <a:ext cx="626721" cy="163263"/>
              </a:xfrm>
              <a:prstGeom prst="rect">
                <a:avLst/>
              </a:prstGeom>
            </p:spPr>
          </p:pic>
          <p:pic>
            <p:nvPicPr>
              <p:cNvPr id="16" name="Picture 15">
                <a:extLst>
                  <a:ext uri="{FF2B5EF4-FFF2-40B4-BE49-F238E27FC236}">
                    <a16:creationId xmlns:a16="http://schemas.microsoft.com/office/drawing/2014/main" id="{4D4963DF-F6EA-1B40-9EBF-0E4508CA6035}"/>
                  </a:ext>
                </a:extLst>
              </p:cNvPr>
              <p:cNvPicPr>
                <a:picLocks noChangeAspect="1"/>
              </p:cNvPicPr>
              <p:nvPr/>
            </p:nvPicPr>
            <p:blipFill>
              <a:blip r:embed="rId6"/>
              <a:stretch>
                <a:fillRect/>
              </a:stretch>
            </p:blipFill>
            <p:spPr>
              <a:xfrm>
                <a:off x="3627111" y="4730358"/>
                <a:ext cx="626721" cy="163263"/>
              </a:xfrm>
              <a:prstGeom prst="rect">
                <a:avLst/>
              </a:prstGeom>
            </p:spPr>
          </p:pic>
          <p:pic>
            <p:nvPicPr>
              <p:cNvPr id="17" name="Picture 16">
                <a:extLst>
                  <a:ext uri="{FF2B5EF4-FFF2-40B4-BE49-F238E27FC236}">
                    <a16:creationId xmlns:a16="http://schemas.microsoft.com/office/drawing/2014/main" id="{4D8A4B14-B10A-C141-B9CA-D1A735077CD5}"/>
                  </a:ext>
                </a:extLst>
              </p:cNvPr>
              <p:cNvPicPr>
                <a:picLocks noChangeAspect="1"/>
              </p:cNvPicPr>
              <p:nvPr/>
            </p:nvPicPr>
            <p:blipFill>
              <a:blip r:embed="rId7"/>
              <a:stretch>
                <a:fillRect/>
              </a:stretch>
            </p:blipFill>
            <p:spPr>
              <a:xfrm>
                <a:off x="4416809" y="4730357"/>
                <a:ext cx="626721" cy="163263"/>
              </a:xfrm>
              <a:prstGeom prst="rect">
                <a:avLst/>
              </a:prstGeom>
            </p:spPr>
          </p:pic>
          <p:sp>
            <p:nvSpPr>
              <p:cNvPr id="18" name="Rectangle 17">
                <a:extLst>
                  <a:ext uri="{FF2B5EF4-FFF2-40B4-BE49-F238E27FC236}">
                    <a16:creationId xmlns:a16="http://schemas.microsoft.com/office/drawing/2014/main" id="{5310E16C-D68E-A74B-8611-317B29D720EA}"/>
                  </a:ext>
                </a:extLst>
              </p:cNvPr>
              <p:cNvSpPr/>
              <p:nvPr/>
            </p:nvSpPr>
            <p:spPr>
              <a:xfrm>
                <a:off x="640728" y="5315866"/>
                <a:ext cx="4884671" cy="338554"/>
              </a:xfrm>
              <a:prstGeom prst="rect">
                <a:avLst/>
              </a:prstGeom>
            </p:spPr>
            <p:txBody>
              <a:bodyPr wrap="none">
                <a:spAutoFit/>
              </a:bodyPr>
              <a:lstStyle/>
              <a:p>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Average or combine validation performance metrics </a:t>
                </a:r>
              </a:p>
            </p:txBody>
          </p:sp>
          <p:cxnSp>
            <p:nvCxnSpPr>
              <p:cNvPr id="457" name="Straight Arrow Connector 456">
                <a:extLst>
                  <a:ext uri="{FF2B5EF4-FFF2-40B4-BE49-F238E27FC236}">
                    <a16:creationId xmlns:a16="http://schemas.microsoft.com/office/drawing/2014/main" id="{0A10F132-4A56-B14E-B1C7-22D22611E960}"/>
                  </a:ext>
                </a:extLst>
              </p:cNvPr>
              <p:cNvCxnSpPr>
                <a:cxnSpLocks/>
              </p:cNvCxnSpPr>
              <p:nvPr/>
            </p:nvCxnSpPr>
            <p:spPr>
              <a:xfrm>
                <a:off x="1476514" y="4349659"/>
                <a:ext cx="0" cy="31101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1D39B78E-2E9B-CE4A-AA74-00193CC3F08F}"/>
                  </a:ext>
                </a:extLst>
              </p:cNvPr>
              <p:cNvCxnSpPr>
                <a:cxnSpLocks/>
              </p:cNvCxnSpPr>
              <p:nvPr/>
            </p:nvCxnSpPr>
            <p:spPr>
              <a:xfrm>
                <a:off x="2282964" y="4343448"/>
                <a:ext cx="0" cy="31101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Straight Arrow Connector 458">
                <a:extLst>
                  <a:ext uri="{FF2B5EF4-FFF2-40B4-BE49-F238E27FC236}">
                    <a16:creationId xmlns:a16="http://schemas.microsoft.com/office/drawing/2014/main" id="{4C2A88FF-36A5-4249-9564-8FDFD7E23672}"/>
                  </a:ext>
                </a:extLst>
              </p:cNvPr>
              <p:cNvCxnSpPr>
                <a:cxnSpLocks/>
              </p:cNvCxnSpPr>
              <p:nvPr/>
            </p:nvCxnSpPr>
            <p:spPr>
              <a:xfrm>
                <a:off x="3083064" y="4343448"/>
                <a:ext cx="0" cy="31101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Straight Arrow Connector 459">
                <a:extLst>
                  <a:ext uri="{FF2B5EF4-FFF2-40B4-BE49-F238E27FC236}">
                    <a16:creationId xmlns:a16="http://schemas.microsoft.com/office/drawing/2014/main" id="{189D97AF-089D-2C4A-B351-36334149F8C1}"/>
                  </a:ext>
                </a:extLst>
              </p:cNvPr>
              <p:cNvCxnSpPr>
                <a:cxnSpLocks/>
              </p:cNvCxnSpPr>
              <p:nvPr/>
            </p:nvCxnSpPr>
            <p:spPr>
              <a:xfrm>
                <a:off x="3908564" y="4349659"/>
                <a:ext cx="0" cy="31101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1" name="Straight Arrow Connector 460">
                <a:extLst>
                  <a:ext uri="{FF2B5EF4-FFF2-40B4-BE49-F238E27FC236}">
                    <a16:creationId xmlns:a16="http://schemas.microsoft.com/office/drawing/2014/main" id="{78E08F3B-2F57-DD46-81CD-3C9FF96FB94C}"/>
                  </a:ext>
                </a:extLst>
              </p:cNvPr>
              <p:cNvCxnSpPr>
                <a:cxnSpLocks/>
              </p:cNvCxnSpPr>
              <p:nvPr/>
            </p:nvCxnSpPr>
            <p:spPr>
              <a:xfrm>
                <a:off x="4702314" y="4343448"/>
                <a:ext cx="0" cy="31101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75340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50D6-1412-0545-9AE6-08F8A7297D2F}"/>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Model Evaluation: Underfitting</a:t>
            </a:r>
          </a:p>
        </p:txBody>
      </p:sp>
      <p:sp>
        <p:nvSpPr>
          <p:cNvPr id="61" name="Text Placeholder 2">
            <a:extLst>
              <a:ext uri="{FF2B5EF4-FFF2-40B4-BE49-F238E27FC236}">
                <a16:creationId xmlns:a16="http://schemas.microsoft.com/office/drawing/2014/main" id="{17AF4F10-EAFE-744E-AE1C-6C30B9DD75CB}"/>
              </a:ext>
            </a:extLst>
          </p:cNvPr>
          <p:cNvSpPr txBox="1">
            <a:spLocks/>
          </p:cNvSpPr>
          <p:nvPr/>
        </p:nvSpPr>
        <p:spPr>
          <a:xfrm>
            <a:off x="694208" y="1310105"/>
            <a:ext cx="10883004" cy="45996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Underfitting</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a:t>
            </a:r>
            <a:r>
              <a:rPr lang="en-US"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 </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Model is not good enough to describe the relationship between the input data (x</a:t>
            </a:r>
            <a:r>
              <a:rPr lang="en-US" baseline="-25000" dirty="0">
                <a:latin typeface="Amazon Ember Light" panose="020B0403020204020204" pitchFamily="34" charset="0"/>
                <a:ea typeface="Amazon Ember Light" panose="020B0403020204020204" pitchFamily="34" charset="0"/>
                <a:cs typeface="Amazon Ember Light" panose="020B0403020204020204" pitchFamily="34" charset="0"/>
              </a:rPr>
              <a:t>1</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x</a:t>
            </a:r>
            <a:r>
              <a:rPr lang="en-US" baseline="-25000" dirty="0">
                <a:latin typeface="Amazon Ember Light" panose="020B0403020204020204" pitchFamily="34" charset="0"/>
                <a:ea typeface="Amazon Ember Light" panose="020B0403020204020204" pitchFamily="34" charset="0"/>
                <a:cs typeface="Amazon Ember Light" panose="020B0403020204020204" pitchFamily="34" charset="0"/>
              </a:rPr>
              <a:t>2</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and output y: {Class 1, Class 2}. </a:t>
            </a:r>
            <a:endParaRPr lang="en-US" dirty="0">
              <a:solidFill>
                <a:srgbClr val="00B050"/>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2" name="Rectangle 61">
            <a:extLst>
              <a:ext uri="{FF2B5EF4-FFF2-40B4-BE49-F238E27FC236}">
                <a16:creationId xmlns:a16="http://schemas.microsoft.com/office/drawing/2014/main" id="{35A533D3-F806-EA40-9483-D3AA8504EBB9}"/>
              </a:ext>
            </a:extLst>
          </p:cNvPr>
          <p:cNvSpPr/>
          <p:nvPr/>
        </p:nvSpPr>
        <p:spPr>
          <a:xfrm>
            <a:off x="5200509" y="2824016"/>
            <a:ext cx="6803156" cy="1815882"/>
          </a:xfrm>
          <a:prstGeom prst="rect">
            <a:avLst/>
          </a:prstGeom>
        </p:spPr>
        <p:txBody>
          <a:bodyPr wrap="square">
            <a:spAutoFit/>
          </a:bodyPr>
          <a:lstStyle/>
          <a:p>
            <a:pPr marL="457200"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Model is </a:t>
            </a: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too simple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to capture important patterns of training data.</a:t>
            </a:r>
          </a:p>
          <a:p>
            <a:pPr marL="457200"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Model will </a:t>
            </a: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perform poorly on training and validation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(and/or test).</a:t>
            </a:r>
          </a:p>
        </p:txBody>
      </p:sp>
      <p:grpSp>
        <p:nvGrpSpPr>
          <p:cNvPr id="63" name="Group 62">
            <a:extLst>
              <a:ext uri="{FF2B5EF4-FFF2-40B4-BE49-F238E27FC236}">
                <a16:creationId xmlns:a16="http://schemas.microsoft.com/office/drawing/2014/main" id="{B8DB6AA0-6CDD-7941-B3B6-DC215B1CEC36}"/>
              </a:ext>
            </a:extLst>
          </p:cNvPr>
          <p:cNvGrpSpPr/>
          <p:nvPr/>
        </p:nvGrpSpPr>
        <p:grpSpPr>
          <a:xfrm>
            <a:off x="330675" y="3049430"/>
            <a:ext cx="4776237" cy="2833566"/>
            <a:chOff x="330675" y="3110390"/>
            <a:chExt cx="4776237" cy="2833566"/>
          </a:xfrm>
        </p:grpSpPr>
        <p:grpSp>
          <p:nvGrpSpPr>
            <p:cNvPr id="64" name="Group 63">
              <a:extLst>
                <a:ext uri="{FF2B5EF4-FFF2-40B4-BE49-F238E27FC236}">
                  <a16:creationId xmlns:a16="http://schemas.microsoft.com/office/drawing/2014/main" id="{A53DCAF7-CDE2-314A-9493-16E21F5316F3}"/>
                </a:ext>
              </a:extLst>
            </p:cNvPr>
            <p:cNvGrpSpPr/>
            <p:nvPr/>
          </p:nvGrpSpPr>
          <p:grpSpPr>
            <a:xfrm>
              <a:off x="735088" y="3829958"/>
              <a:ext cx="4320647" cy="1789854"/>
              <a:chOff x="6493683" y="3860194"/>
              <a:chExt cx="4320647" cy="1789854"/>
            </a:xfrm>
          </p:grpSpPr>
          <p:grpSp>
            <p:nvGrpSpPr>
              <p:cNvPr id="80" name="Group 79">
                <a:extLst>
                  <a:ext uri="{FF2B5EF4-FFF2-40B4-BE49-F238E27FC236}">
                    <a16:creationId xmlns:a16="http://schemas.microsoft.com/office/drawing/2014/main" id="{4F5BE975-CF8D-8C46-B27E-80699D7E0C14}"/>
                  </a:ext>
                </a:extLst>
              </p:cNvPr>
              <p:cNvGrpSpPr/>
              <p:nvPr/>
            </p:nvGrpSpPr>
            <p:grpSpPr>
              <a:xfrm>
                <a:off x="6493683" y="3860194"/>
                <a:ext cx="4320647" cy="1789854"/>
                <a:chOff x="6500798" y="1410313"/>
                <a:chExt cx="4320647" cy="1789854"/>
              </a:xfrm>
            </p:grpSpPr>
            <p:sp>
              <p:nvSpPr>
                <p:cNvPr id="87" name="5-Point Star 86">
                  <a:extLst>
                    <a:ext uri="{FF2B5EF4-FFF2-40B4-BE49-F238E27FC236}">
                      <a16:creationId xmlns:a16="http://schemas.microsoft.com/office/drawing/2014/main" id="{BBFE2296-46BF-0E46-9A83-E88A7609C4D4}"/>
                    </a:ext>
                  </a:extLst>
                </p:cNvPr>
                <p:cNvSpPr/>
                <p:nvPr/>
              </p:nvSpPr>
              <p:spPr>
                <a:xfrm>
                  <a:off x="6756706" y="1767732"/>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8" name="5-Point Star 87">
                  <a:extLst>
                    <a:ext uri="{FF2B5EF4-FFF2-40B4-BE49-F238E27FC236}">
                      <a16:creationId xmlns:a16="http://schemas.microsoft.com/office/drawing/2014/main" id="{B83B6632-16C6-BE4D-8C69-7E5D1C856113}"/>
                    </a:ext>
                  </a:extLst>
                </p:cNvPr>
                <p:cNvSpPr/>
                <p:nvPr/>
              </p:nvSpPr>
              <p:spPr>
                <a:xfrm>
                  <a:off x="6825433" y="2143209"/>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9" name="5-Point Star 88">
                  <a:extLst>
                    <a:ext uri="{FF2B5EF4-FFF2-40B4-BE49-F238E27FC236}">
                      <a16:creationId xmlns:a16="http://schemas.microsoft.com/office/drawing/2014/main" id="{DEE6F216-B7E1-9742-8292-D41E61C5BAA7}"/>
                    </a:ext>
                  </a:extLst>
                </p:cNvPr>
                <p:cNvSpPr/>
                <p:nvPr/>
              </p:nvSpPr>
              <p:spPr>
                <a:xfrm>
                  <a:off x="7219146" y="2475447"/>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0" name="5-Point Star 89">
                  <a:extLst>
                    <a:ext uri="{FF2B5EF4-FFF2-40B4-BE49-F238E27FC236}">
                      <a16:creationId xmlns:a16="http://schemas.microsoft.com/office/drawing/2014/main" id="{25343FA8-9EC0-7642-99A4-5CC4814752AC}"/>
                    </a:ext>
                  </a:extLst>
                </p:cNvPr>
                <p:cNvSpPr/>
                <p:nvPr/>
              </p:nvSpPr>
              <p:spPr>
                <a:xfrm>
                  <a:off x="6843740" y="2719380"/>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1" name="5-Point Star 90">
                  <a:extLst>
                    <a:ext uri="{FF2B5EF4-FFF2-40B4-BE49-F238E27FC236}">
                      <a16:creationId xmlns:a16="http://schemas.microsoft.com/office/drawing/2014/main" id="{D8CF58D3-E0E3-4F4E-BB3F-57FADEDA3F12}"/>
                    </a:ext>
                  </a:extLst>
                </p:cNvPr>
                <p:cNvSpPr/>
                <p:nvPr/>
              </p:nvSpPr>
              <p:spPr>
                <a:xfrm>
                  <a:off x="7244392" y="207759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2" name="5-Point Star 91">
                  <a:extLst>
                    <a:ext uri="{FF2B5EF4-FFF2-40B4-BE49-F238E27FC236}">
                      <a16:creationId xmlns:a16="http://schemas.microsoft.com/office/drawing/2014/main" id="{2C85CB6A-F461-9649-9EBF-17C2BEABAC08}"/>
                    </a:ext>
                  </a:extLst>
                </p:cNvPr>
                <p:cNvSpPr/>
                <p:nvPr/>
              </p:nvSpPr>
              <p:spPr>
                <a:xfrm>
                  <a:off x="7599479" y="2728374"/>
                  <a:ext cx="365097" cy="316241"/>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3" name="5-Point Star 92">
                  <a:extLst>
                    <a:ext uri="{FF2B5EF4-FFF2-40B4-BE49-F238E27FC236}">
                      <a16:creationId xmlns:a16="http://schemas.microsoft.com/office/drawing/2014/main" id="{120BA798-F367-AA41-AC83-93D2B9F38035}"/>
                    </a:ext>
                  </a:extLst>
                </p:cNvPr>
                <p:cNvSpPr/>
                <p:nvPr/>
              </p:nvSpPr>
              <p:spPr>
                <a:xfrm>
                  <a:off x="8056281" y="2675259"/>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4" name="5-Point Star 93">
                  <a:extLst>
                    <a:ext uri="{FF2B5EF4-FFF2-40B4-BE49-F238E27FC236}">
                      <a16:creationId xmlns:a16="http://schemas.microsoft.com/office/drawing/2014/main" id="{BD5F62F9-5627-0340-A511-560FAD5A5CDA}"/>
                    </a:ext>
                  </a:extLst>
                </p:cNvPr>
                <p:cNvSpPr/>
                <p:nvPr/>
              </p:nvSpPr>
              <p:spPr>
                <a:xfrm>
                  <a:off x="7340622" y="1708126"/>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5" name="5-Point Star 94">
                  <a:extLst>
                    <a:ext uri="{FF2B5EF4-FFF2-40B4-BE49-F238E27FC236}">
                      <a16:creationId xmlns:a16="http://schemas.microsoft.com/office/drawing/2014/main" id="{19DD9AA3-D1EF-AB40-99E8-55C8F6224EFB}"/>
                    </a:ext>
                  </a:extLst>
                </p:cNvPr>
                <p:cNvSpPr/>
                <p:nvPr/>
              </p:nvSpPr>
              <p:spPr>
                <a:xfrm>
                  <a:off x="8067774" y="160423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6" name="5-Point Star 95">
                  <a:extLst>
                    <a:ext uri="{FF2B5EF4-FFF2-40B4-BE49-F238E27FC236}">
                      <a16:creationId xmlns:a16="http://schemas.microsoft.com/office/drawing/2014/main" id="{BAF28DE6-AC85-BF40-A8CE-491E1216E928}"/>
                    </a:ext>
                  </a:extLst>
                </p:cNvPr>
                <p:cNvSpPr/>
                <p:nvPr/>
              </p:nvSpPr>
              <p:spPr>
                <a:xfrm>
                  <a:off x="7593213" y="2083691"/>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7" name="Flowchart: Connector 42">
                  <a:extLst>
                    <a:ext uri="{FF2B5EF4-FFF2-40B4-BE49-F238E27FC236}">
                      <a16:creationId xmlns:a16="http://schemas.microsoft.com/office/drawing/2014/main" id="{2BDC984D-9AC3-D349-9510-08B0839E2AD8}"/>
                    </a:ext>
                  </a:extLst>
                </p:cNvPr>
                <p:cNvSpPr/>
                <p:nvPr/>
              </p:nvSpPr>
              <p:spPr>
                <a:xfrm>
                  <a:off x="9278020" y="219057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8" name="5-Point Star 97">
                  <a:extLst>
                    <a:ext uri="{FF2B5EF4-FFF2-40B4-BE49-F238E27FC236}">
                      <a16:creationId xmlns:a16="http://schemas.microsoft.com/office/drawing/2014/main" id="{2BEA85B9-3F26-EB48-BA79-F42CA5C732BD}"/>
                    </a:ext>
                  </a:extLst>
                </p:cNvPr>
                <p:cNvSpPr/>
                <p:nvPr/>
              </p:nvSpPr>
              <p:spPr>
                <a:xfrm>
                  <a:off x="7885366" y="235550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9" name="Flowchart: Connector 44">
                  <a:extLst>
                    <a:ext uri="{FF2B5EF4-FFF2-40B4-BE49-F238E27FC236}">
                      <a16:creationId xmlns:a16="http://schemas.microsoft.com/office/drawing/2014/main" id="{1C75F611-3961-4647-A02C-133CA17E7F57}"/>
                    </a:ext>
                  </a:extLst>
                </p:cNvPr>
                <p:cNvSpPr/>
                <p:nvPr/>
              </p:nvSpPr>
              <p:spPr>
                <a:xfrm>
                  <a:off x="8649345" y="2263709"/>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0" name="Flowchart: Connector 45">
                  <a:extLst>
                    <a:ext uri="{FF2B5EF4-FFF2-40B4-BE49-F238E27FC236}">
                      <a16:creationId xmlns:a16="http://schemas.microsoft.com/office/drawing/2014/main" id="{37882845-882C-2E4A-A38D-826F642588DA}"/>
                    </a:ext>
                  </a:extLst>
                </p:cNvPr>
                <p:cNvSpPr/>
                <p:nvPr/>
              </p:nvSpPr>
              <p:spPr>
                <a:xfrm>
                  <a:off x="8685912" y="2022381"/>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1" name="Flowchart: Connector 46">
                  <a:extLst>
                    <a:ext uri="{FF2B5EF4-FFF2-40B4-BE49-F238E27FC236}">
                      <a16:creationId xmlns:a16="http://schemas.microsoft.com/office/drawing/2014/main" id="{83B2B0E4-2C26-2A40-986C-BF8C658A9AAD}"/>
                    </a:ext>
                  </a:extLst>
                </p:cNvPr>
                <p:cNvSpPr/>
                <p:nvPr/>
              </p:nvSpPr>
              <p:spPr>
                <a:xfrm>
                  <a:off x="8847081" y="244487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2" name="Flowchart: Connector 47">
                  <a:extLst>
                    <a:ext uri="{FF2B5EF4-FFF2-40B4-BE49-F238E27FC236}">
                      <a16:creationId xmlns:a16="http://schemas.microsoft.com/office/drawing/2014/main" id="{209C9A35-54AB-8248-8372-4B90F9A3027A}"/>
                    </a:ext>
                  </a:extLst>
                </p:cNvPr>
                <p:cNvSpPr/>
                <p:nvPr/>
              </p:nvSpPr>
              <p:spPr>
                <a:xfrm>
                  <a:off x="8523102" y="288552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3" name="Flowchart: Connector 71">
                  <a:extLst>
                    <a:ext uri="{FF2B5EF4-FFF2-40B4-BE49-F238E27FC236}">
                      <a16:creationId xmlns:a16="http://schemas.microsoft.com/office/drawing/2014/main" id="{01DD9E22-5A6E-F240-BBAC-97287828EE35}"/>
                    </a:ext>
                  </a:extLst>
                </p:cNvPr>
                <p:cNvSpPr/>
                <p:nvPr/>
              </p:nvSpPr>
              <p:spPr>
                <a:xfrm>
                  <a:off x="8510667" y="153786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4" name="Flowchart: Connector 72">
                  <a:extLst>
                    <a:ext uri="{FF2B5EF4-FFF2-40B4-BE49-F238E27FC236}">
                      <a16:creationId xmlns:a16="http://schemas.microsoft.com/office/drawing/2014/main" id="{E5C4ED90-D066-0542-9183-7E3E87B3CDFD}"/>
                    </a:ext>
                  </a:extLst>
                </p:cNvPr>
                <p:cNvSpPr/>
                <p:nvPr/>
              </p:nvSpPr>
              <p:spPr>
                <a:xfrm>
                  <a:off x="8964799" y="168440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105" name="Straight Connector 104">
                  <a:extLst>
                    <a:ext uri="{FF2B5EF4-FFF2-40B4-BE49-F238E27FC236}">
                      <a16:creationId xmlns:a16="http://schemas.microsoft.com/office/drawing/2014/main" id="{C9D7A401-8CE5-2D46-B9BB-6DAB7D84B325}"/>
                    </a:ext>
                  </a:extLst>
                </p:cNvPr>
                <p:cNvCxnSpPr/>
                <p:nvPr/>
              </p:nvCxnSpPr>
              <p:spPr>
                <a:xfrm flipV="1">
                  <a:off x="6500798" y="1410313"/>
                  <a:ext cx="0" cy="1789854"/>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789A579-A1D0-5C44-9867-241E1B75DAD0}"/>
                    </a:ext>
                  </a:extLst>
                </p:cNvPr>
                <p:cNvCxnSpPr/>
                <p:nvPr/>
              </p:nvCxnSpPr>
              <p:spPr>
                <a:xfrm>
                  <a:off x="6500799" y="3189631"/>
                  <a:ext cx="4320646" cy="0"/>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sp>
              <p:nvSpPr>
                <p:cNvPr id="107" name="Flowchart: Connector 83">
                  <a:extLst>
                    <a:ext uri="{FF2B5EF4-FFF2-40B4-BE49-F238E27FC236}">
                      <a16:creationId xmlns:a16="http://schemas.microsoft.com/office/drawing/2014/main" id="{7594E59F-BDAB-434F-9AA4-686D192C60C7}"/>
                    </a:ext>
                  </a:extLst>
                </p:cNvPr>
                <p:cNvSpPr/>
                <p:nvPr/>
              </p:nvSpPr>
              <p:spPr>
                <a:xfrm>
                  <a:off x="9698534" y="2248877"/>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8" name="Flowchart: Connector 84">
                  <a:extLst>
                    <a:ext uri="{FF2B5EF4-FFF2-40B4-BE49-F238E27FC236}">
                      <a16:creationId xmlns:a16="http://schemas.microsoft.com/office/drawing/2014/main" id="{B6C9B94B-B469-3A45-90AB-BF61EB5EA7B7}"/>
                    </a:ext>
                  </a:extLst>
                </p:cNvPr>
                <p:cNvSpPr/>
                <p:nvPr/>
              </p:nvSpPr>
              <p:spPr>
                <a:xfrm>
                  <a:off x="9582740" y="249529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9" name="Flowchart: Connector 85">
                  <a:extLst>
                    <a:ext uri="{FF2B5EF4-FFF2-40B4-BE49-F238E27FC236}">
                      <a16:creationId xmlns:a16="http://schemas.microsoft.com/office/drawing/2014/main" id="{3D3CAB33-B97E-CF49-AC36-9C8B562424C7}"/>
                    </a:ext>
                  </a:extLst>
                </p:cNvPr>
                <p:cNvSpPr/>
                <p:nvPr/>
              </p:nvSpPr>
              <p:spPr>
                <a:xfrm>
                  <a:off x="9351153" y="278355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0" name="Flowchart: Connector 86">
                  <a:extLst>
                    <a:ext uri="{FF2B5EF4-FFF2-40B4-BE49-F238E27FC236}">
                      <a16:creationId xmlns:a16="http://schemas.microsoft.com/office/drawing/2014/main" id="{E3CD488B-7AD4-9F48-AD52-6D0A55A27359}"/>
                    </a:ext>
                  </a:extLst>
                </p:cNvPr>
                <p:cNvSpPr/>
                <p:nvPr/>
              </p:nvSpPr>
              <p:spPr>
                <a:xfrm>
                  <a:off x="9069614" y="250812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81" name="5-Point Star 80">
                <a:extLst>
                  <a:ext uri="{FF2B5EF4-FFF2-40B4-BE49-F238E27FC236}">
                    <a16:creationId xmlns:a16="http://schemas.microsoft.com/office/drawing/2014/main" id="{4621B51F-322F-F740-8D8F-051974C800EE}"/>
                  </a:ext>
                </a:extLst>
              </p:cNvPr>
              <p:cNvSpPr/>
              <p:nvPr/>
            </p:nvSpPr>
            <p:spPr>
              <a:xfrm>
                <a:off x="8279339" y="4635800"/>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2" name="Flowchart: Connector 85">
                <a:extLst>
                  <a:ext uri="{FF2B5EF4-FFF2-40B4-BE49-F238E27FC236}">
                    <a16:creationId xmlns:a16="http://schemas.microsoft.com/office/drawing/2014/main" id="{642FFA01-7730-F342-B679-B311866EB6D2}"/>
                  </a:ext>
                </a:extLst>
              </p:cNvPr>
              <p:cNvSpPr/>
              <p:nvPr/>
            </p:nvSpPr>
            <p:spPr>
              <a:xfrm>
                <a:off x="8789850" y="508103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3" name="Flowchart: Connector 85">
                <a:extLst>
                  <a:ext uri="{FF2B5EF4-FFF2-40B4-BE49-F238E27FC236}">
                    <a16:creationId xmlns:a16="http://schemas.microsoft.com/office/drawing/2014/main" id="{003E2F0B-85AC-BC4C-B34A-2FD8F499F258}"/>
                  </a:ext>
                </a:extLst>
              </p:cNvPr>
              <p:cNvSpPr/>
              <p:nvPr/>
            </p:nvSpPr>
            <p:spPr>
              <a:xfrm>
                <a:off x="9011526" y="451299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4" name="Flowchart: Connector 85">
                <a:extLst>
                  <a:ext uri="{FF2B5EF4-FFF2-40B4-BE49-F238E27FC236}">
                    <a16:creationId xmlns:a16="http://schemas.microsoft.com/office/drawing/2014/main" id="{1129F67C-49B8-4F41-BAA5-12795DB2EA4B}"/>
                  </a:ext>
                </a:extLst>
              </p:cNvPr>
              <p:cNvSpPr/>
              <p:nvPr/>
            </p:nvSpPr>
            <p:spPr>
              <a:xfrm>
                <a:off x="9801238" y="512259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5" name="Flowchart: Connector 85">
                <a:extLst>
                  <a:ext uri="{FF2B5EF4-FFF2-40B4-BE49-F238E27FC236}">
                    <a16:creationId xmlns:a16="http://schemas.microsoft.com/office/drawing/2014/main" id="{B520F444-C14B-1343-9B50-27114DA0A65D}"/>
                  </a:ext>
                </a:extLst>
              </p:cNvPr>
              <p:cNvSpPr/>
              <p:nvPr/>
            </p:nvSpPr>
            <p:spPr>
              <a:xfrm>
                <a:off x="8706723" y="422204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6" name="Flowchart: Connector 85">
                <a:extLst>
                  <a:ext uri="{FF2B5EF4-FFF2-40B4-BE49-F238E27FC236}">
                    <a16:creationId xmlns:a16="http://schemas.microsoft.com/office/drawing/2014/main" id="{69B71A81-F08D-9341-AD09-9CCFB3276070}"/>
                  </a:ext>
                </a:extLst>
              </p:cNvPr>
              <p:cNvSpPr/>
              <p:nvPr/>
            </p:nvSpPr>
            <p:spPr>
              <a:xfrm>
                <a:off x="9995198" y="487321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65" name="5-Point Star 64">
              <a:extLst>
                <a:ext uri="{FF2B5EF4-FFF2-40B4-BE49-F238E27FC236}">
                  <a16:creationId xmlns:a16="http://schemas.microsoft.com/office/drawing/2014/main" id="{3A341E0D-B117-474F-A5AF-A131524DFA82}"/>
                </a:ext>
              </a:extLst>
            </p:cNvPr>
            <p:cNvSpPr/>
            <p:nvPr/>
          </p:nvSpPr>
          <p:spPr>
            <a:xfrm>
              <a:off x="2156128" y="4320809"/>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6" name="5-Point Star 65">
              <a:extLst>
                <a:ext uri="{FF2B5EF4-FFF2-40B4-BE49-F238E27FC236}">
                  <a16:creationId xmlns:a16="http://schemas.microsoft.com/office/drawing/2014/main" id="{100F00C4-539B-DD4F-99D9-DC70E5CBADF2}"/>
                </a:ext>
              </a:extLst>
            </p:cNvPr>
            <p:cNvSpPr/>
            <p:nvPr/>
          </p:nvSpPr>
          <p:spPr>
            <a:xfrm>
              <a:off x="2881703" y="5208322"/>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7" name="5-Point Star 66">
              <a:extLst>
                <a:ext uri="{FF2B5EF4-FFF2-40B4-BE49-F238E27FC236}">
                  <a16:creationId xmlns:a16="http://schemas.microsoft.com/office/drawing/2014/main" id="{D83EE0D3-0DD4-F448-A27A-CC3C3A0E3126}"/>
                </a:ext>
              </a:extLst>
            </p:cNvPr>
            <p:cNvSpPr/>
            <p:nvPr/>
          </p:nvSpPr>
          <p:spPr>
            <a:xfrm>
              <a:off x="2788058" y="4841629"/>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8" name="5-Point Star 67">
              <a:extLst>
                <a:ext uri="{FF2B5EF4-FFF2-40B4-BE49-F238E27FC236}">
                  <a16:creationId xmlns:a16="http://schemas.microsoft.com/office/drawing/2014/main" id="{57EE9F38-1B18-F04C-B588-801E94692215}"/>
                </a:ext>
              </a:extLst>
            </p:cNvPr>
            <p:cNvSpPr/>
            <p:nvPr/>
          </p:nvSpPr>
          <p:spPr>
            <a:xfrm>
              <a:off x="2355088" y="4218751"/>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9" name="5-Point Star 68">
              <a:extLst>
                <a:ext uri="{FF2B5EF4-FFF2-40B4-BE49-F238E27FC236}">
                  <a16:creationId xmlns:a16="http://schemas.microsoft.com/office/drawing/2014/main" id="{F3E09C2B-88FD-454A-AA81-F1563DFBD8EE}"/>
                </a:ext>
              </a:extLst>
            </p:cNvPr>
            <p:cNvSpPr/>
            <p:nvPr/>
          </p:nvSpPr>
          <p:spPr>
            <a:xfrm>
              <a:off x="1843779" y="4895497"/>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5-Point Star 69">
              <a:extLst>
                <a:ext uri="{FF2B5EF4-FFF2-40B4-BE49-F238E27FC236}">
                  <a16:creationId xmlns:a16="http://schemas.microsoft.com/office/drawing/2014/main" id="{0497822B-9F4D-C44E-AD46-AFA62AA09884}"/>
                </a:ext>
              </a:extLst>
            </p:cNvPr>
            <p:cNvSpPr/>
            <p:nvPr/>
          </p:nvSpPr>
          <p:spPr>
            <a:xfrm>
              <a:off x="1342063" y="3893190"/>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5-Point Star 70">
              <a:extLst>
                <a:ext uri="{FF2B5EF4-FFF2-40B4-BE49-F238E27FC236}">
                  <a16:creationId xmlns:a16="http://schemas.microsoft.com/office/drawing/2014/main" id="{687B0249-1A48-B04B-BBFC-02AD8CB5C7F4}"/>
                </a:ext>
              </a:extLst>
            </p:cNvPr>
            <p:cNvSpPr/>
            <p:nvPr/>
          </p:nvSpPr>
          <p:spPr>
            <a:xfrm>
              <a:off x="2533007" y="4899215"/>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2" name="5-Point Star 71">
              <a:extLst>
                <a:ext uri="{FF2B5EF4-FFF2-40B4-BE49-F238E27FC236}">
                  <a16:creationId xmlns:a16="http://schemas.microsoft.com/office/drawing/2014/main" id="{B0CCB101-34CF-044F-9DB8-AF5EF7E4DF77}"/>
                </a:ext>
              </a:extLst>
            </p:cNvPr>
            <p:cNvSpPr/>
            <p:nvPr/>
          </p:nvSpPr>
          <p:spPr>
            <a:xfrm>
              <a:off x="2019972" y="4079767"/>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73" name="Straight Connector 72">
              <a:extLst>
                <a:ext uri="{FF2B5EF4-FFF2-40B4-BE49-F238E27FC236}">
                  <a16:creationId xmlns:a16="http://schemas.microsoft.com/office/drawing/2014/main" id="{9E83E80F-36BB-9841-861D-BC0C9C705064}"/>
                </a:ext>
              </a:extLst>
            </p:cNvPr>
            <p:cNvCxnSpPr>
              <a:cxnSpLocks/>
            </p:cNvCxnSpPr>
            <p:nvPr/>
          </p:nvCxnSpPr>
          <p:spPr>
            <a:xfrm flipH="1">
              <a:off x="2636536" y="3110390"/>
              <a:ext cx="394719" cy="2640699"/>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3D28D40D-5806-F042-87A5-92CE4DFC6847}"/>
                </a:ext>
              </a:extLst>
            </p:cNvPr>
            <p:cNvSpPr txBox="1"/>
            <p:nvPr/>
          </p:nvSpPr>
          <p:spPr>
            <a:xfrm>
              <a:off x="4055067" y="3200893"/>
              <a:ext cx="1000667"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Class 2</a:t>
              </a:r>
            </a:p>
          </p:txBody>
        </p:sp>
        <p:sp>
          <p:nvSpPr>
            <p:cNvPr id="75" name="TextBox 74">
              <a:extLst>
                <a:ext uri="{FF2B5EF4-FFF2-40B4-BE49-F238E27FC236}">
                  <a16:creationId xmlns:a16="http://schemas.microsoft.com/office/drawing/2014/main" id="{5E0A27AF-49BF-3644-BFE9-A7B360AACFE4}"/>
                </a:ext>
              </a:extLst>
            </p:cNvPr>
            <p:cNvSpPr txBox="1"/>
            <p:nvPr/>
          </p:nvSpPr>
          <p:spPr>
            <a:xfrm>
              <a:off x="1168418" y="3196314"/>
              <a:ext cx="1020550"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Class 1</a:t>
              </a:r>
            </a:p>
          </p:txBody>
        </p:sp>
        <p:sp>
          <p:nvSpPr>
            <p:cNvPr id="76" name="TextBox 75">
              <a:extLst>
                <a:ext uri="{FF2B5EF4-FFF2-40B4-BE49-F238E27FC236}">
                  <a16:creationId xmlns:a16="http://schemas.microsoft.com/office/drawing/2014/main" id="{CA62F1B2-72DB-0948-91B9-DE0420AE086F}"/>
                </a:ext>
              </a:extLst>
            </p:cNvPr>
            <p:cNvSpPr txBox="1"/>
            <p:nvPr/>
          </p:nvSpPr>
          <p:spPr>
            <a:xfrm>
              <a:off x="4663677" y="5543846"/>
              <a:ext cx="443235"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x</a:t>
              </a:r>
              <a:r>
                <a:rPr lang="en-US" sz="2000" baseline="-25000" dirty="0">
                  <a:latin typeface="Amazon Ember Light" panose="020B0403020204020204" pitchFamily="34" charset="0"/>
                  <a:ea typeface="Amazon Ember Light" panose="020B0403020204020204" pitchFamily="34" charset="0"/>
                  <a:cs typeface="Amazon Ember Light" panose="020B0403020204020204" pitchFamily="34" charset="0"/>
                </a:rPr>
                <a:t>1</a:t>
              </a:r>
              <a:endParaRPr lang="en-US" sz="2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7" name="TextBox 76">
              <a:extLst>
                <a:ext uri="{FF2B5EF4-FFF2-40B4-BE49-F238E27FC236}">
                  <a16:creationId xmlns:a16="http://schemas.microsoft.com/office/drawing/2014/main" id="{015B2AAE-609D-D441-AB60-A9D5233D5160}"/>
                </a:ext>
              </a:extLst>
            </p:cNvPr>
            <p:cNvSpPr txBox="1"/>
            <p:nvPr/>
          </p:nvSpPr>
          <p:spPr>
            <a:xfrm>
              <a:off x="330675" y="3766449"/>
              <a:ext cx="491867"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x</a:t>
              </a:r>
              <a:r>
                <a:rPr lang="en-US" sz="2000" baseline="-25000" dirty="0">
                  <a:latin typeface="Amazon Ember Light" panose="020B0403020204020204" pitchFamily="34" charset="0"/>
                  <a:ea typeface="Amazon Ember Light" panose="020B0403020204020204" pitchFamily="34" charset="0"/>
                  <a:cs typeface="Amazon Ember Light" panose="020B0403020204020204" pitchFamily="34" charset="0"/>
                </a:rPr>
                <a:t>2</a:t>
              </a:r>
              <a:endParaRPr lang="en-US" sz="2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78" name="Straight Arrow Connector 77">
              <a:extLst>
                <a:ext uri="{FF2B5EF4-FFF2-40B4-BE49-F238E27FC236}">
                  <a16:creationId xmlns:a16="http://schemas.microsoft.com/office/drawing/2014/main" id="{2611423F-D80D-1A4F-8ADF-619B83FC9CB1}"/>
                </a:ext>
              </a:extLst>
            </p:cNvPr>
            <p:cNvCxnSpPr>
              <a:cxnSpLocks/>
            </p:cNvCxnSpPr>
            <p:nvPr/>
          </p:nvCxnSpPr>
          <p:spPr>
            <a:xfrm flipV="1">
              <a:off x="3432468" y="3370170"/>
              <a:ext cx="533863" cy="902"/>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A166B0D-E63F-994F-8210-46A711F8913A}"/>
                </a:ext>
              </a:extLst>
            </p:cNvPr>
            <p:cNvCxnSpPr>
              <a:cxnSpLocks/>
            </p:cNvCxnSpPr>
            <p:nvPr/>
          </p:nvCxnSpPr>
          <p:spPr>
            <a:xfrm flipH="1">
              <a:off x="2142761" y="3361944"/>
              <a:ext cx="580111" cy="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5-Point Star 53">
            <a:extLst>
              <a:ext uri="{FF2B5EF4-FFF2-40B4-BE49-F238E27FC236}">
                <a16:creationId xmlns:a16="http://schemas.microsoft.com/office/drawing/2014/main" id="{8756F34A-C0FB-3049-A47C-03A72A3D2751}"/>
              </a:ext>
            </a:extLst>
          </p:cNvPr>
          <p:cNvSpPr/>
          <p:nvPr/>
        </p:nvSpPr>
        <p:spPr>
          <a:xfrm>
            <a:off x="3002280" y="4500498"/>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3023421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50D6-1412-0545-9AE6-08F8A7297D2F}"/>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Model Evaluation: Overfitting</a:t>
            </a:r>
          </a:p>
        </p:txBody>
      </p:sp>
      <p:sp>
        <p:nvSpPr>
          <p:cNvPr id="61" name="Text Placeholder 2">
            <a:extLst>
              <a:ext uri="{FF2B5EF4-FFF2-40B4-BE49-F238E27FC236}">
                <a16:creationId xmlns:a16="http://schemas.microsoft.com/office/drawing/2014/main" id="{68F51379-3B3C-C843-80AD-D300076953C7}"/>
              </a:ext>
            </a:extLst>
          </p:cNvPr>
          <p:cNvSpPr txBox="1">
            <a:spLocks/>
          </p:cNvSpPr>
          <p:nvPr/>
        </p:nvSpPr>
        <p:spPr>
          <a:xfrm>
            <a:off x="694208" y="1310105"/>
            <a:ext cx="10883004" cy="45996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Overfitting</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Model memorizes or imitates training data, and fails to generalize well on new “unseen” data (test data).</a:t>
            </a:r>
          </a:p>
        </p:txBody>
      </p:sp>
      <p:sp>
        <p:nvSpPr>
          <p:cNvPr id="62" name="Rectangle 61">
            <a:extLst>
              <a:ext uri="{FF2B5EF4-FFF2-40B4-BE49-F238E27FC236}">
                <a16:creationId xmlns:a16="http://schemas.microsoft.com/office/drawing/2014/main" id="{C6D21975-4E13-EB41-8221-C1BEA22EA001}"/>
              </a:ext>
            </a:extLst>
          </p:cNvPr>
          <p:cNvSpPr/>
          <p:nvPr/>
        </p:nvSpPr>
        <p:spPr>
          <a:xfrm>
            <a:off x="5200509" y="2830112"/>
            <a:ext cx="6803156"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Model is </a:t>
            </a: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too complex</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a:t>
            </a:r>
          </a:p>
          <a:p>
            <a:pPr marL="457200"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Model picks up the noise instead of the underlying relationship.</a:t>
            </a:r>
          </a:p>
          <a:p>
            <a:pPr marL="457200"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Model will </a:t>
            </a: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perform well on training, but poorly on validation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(and/or test).</a:t>
            </a:r>
          </a:p>
        </p:txBody>
      </p:sp>
      <p:grpSp>
        <p:nvGrpSpPr>
          <p:cNvPr id="4" name="Group 3">
            <a:extLst>
              <a:ext uri="{FF2B5EF4-FFF2-40B4-BE49-F238E27FC236}">
                <a16:creationId xmlns:a16="http://schemas.microsoft.com/office/drawing/2014/main" id="{D0B0EFF2-968E-5E43-8DDA-79FF849CD587}"/>
              </a:ext>
            </a:extLst>
          </p:cNvPr>
          <p:cNvGrpSpPr/>
          <p:nvPr/>
        </p:nvGrpSpPr>
        <p:grpSpPr>
          <a:xfrm>
            <a:off x="330675" y="2900674"/>
            <a:ext cx="4776237" cy="2982322"/>
            <a:chOff x="330675" y="2900674"/>
            <a:chExt cx="4776237" cy="2982322"/>
          </a:xfrm>
        </p:grpSpPr>
        <p:grpSp>
          <p:nvGrpSpPr>
            <p:cNvPr id="64" name="Group 63">
              <a:extLst>
                <a:ext uri="{FF2B5EF4-FFF2-40B4-BE49-F238E27FC236}">
                  <a16:creationId xmlns:a16="http://schemas.microsoft.com/office/drawing/2014/main" id="{638544D9-2265-4D49-A305-42CC44695A99}"/>
                </a:ext>
              </a:extLst>
            </p:cNvPr>
            <p:cNvGrpSpPr/>
            <p:nvPr/>
          </p:nvGrpSpPr>
          <p:grpSpPr>
            <a:xfrm>
              <a:off x="735088" y="3141450"/>
              <a:ext cx="4320647" cy="2423498"/>
              <a:chOff x="735088" y="3263370"/>
              <a:chExt cx="4320647" cy="2423498"/>
            </a:xfrm>
          </p:grpSpPr>
          <p:grpSp>
            <p:nvGrpSpPr>
              <p:cNvPr id="66" name="Group 65">
                <a:extLst>
                  <a:ext uri="{FF2B5EF4-FFF2-40B4-BE49-F238E27FC236}">
                    <a16:creationId xmlns:a16="http://schemas.microsoft.com/office/drawing/2014/main" id="{3010F376-0F78-EA42-88BC-F8BB170B1FAA}"/>
                  </a:ext>
                </a:extLst>
              </p:cNvPr>
              <p:cNvGrpSpPr/>
              <p:nvPr/>
            </p:nvGrpSpPr>
            <p:grpSpPr>
              <a:xfrm>
                <a:off x="735088" y="3897014"/>
                <a:ext cx="4320647" cy="1789854"/>
                <a:chOff x="6493683" y="3860194"/>
                <a:chExt cx="4320647" cy="1789854"/>
              </a:xfrm>
            </p:grpSpPr>
            <p:grpSp>
              <p:nvGrpSpPr>
                <p:cNvPr id="81" name="Group 80">
                  <a:extLst>
                    <a:ext uri="{FF2B5EF4-FFF2-40B4-BE49-F238E27FC236}">
                      <a16:creationId xmlns:a16="http://schemas.microsoft.com/office/drawing/2014/main" id="{E6BB14F1-9E23-CC4C-B4DA-8085B6674E31}"/>
                    </a:ext>
                  </a:extLst>
                </p:cNvPr>
                <p:cNvGrpSpPr/>
                <p:nvPr/>
              </p:nvGrpSpPr>
              <p:grpSpPr>
                <a:xfrm>
                  <a:off x="6493683" y="3860194"/>
                  <a:ext cx="4320647" cy="1789854"/>
                  <a:chOff x="6500798" y="1410313"/>
                  <a:chExt cx="4320647" cy="1789854"/>
                </a:xfrm>
              </p:grpSpPr>
              <p:sp>
                <p:nvSpPr>
                  <p:cNvPr id="88" name="5-Point Star 87">
                    <a:extLst>
                      <a:ext uri="{FF2B5EF4-FFF2-40B4-BE49-F238E27FC236}">
                        <a16:creationId xmlns:a16="http://schemas.microsoft.com/office/drawing/2014/main" id="{F3CDF35E-7C0D-4F4F-B9B2-55DAB297B751}"/>
                      </a:ext>
                    </a:extLst>
                  </p:cNvPr>
                  <p:cNvSpPr/>
                  <p:nvPr/>
                </p:nvSpPr>
                <p:spPr>
                  <a:xfrm>
                    <a:off x="6756706" y="1767732"/>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9" name="5-Point Star 88">
                    <a:extLst>
                      <a:ext uri="{FF2B5EF4-FFF2-40B4-BE49-F238E27FC236}">
                        <a16:creationId xmlns:a16="http://schemas.microsoft.com/office/drawing/2014/main" id="{29BB27E7-D250-2149-953C-A01E66F04146}"/>
                      </a:ext>
                    </a:extLst>
                  </p:cNvPr>
                  <p:cNvSpPr/>
                  <p:nvPr/>
                </p:nvSpPr>
                <p:spPr>
                  <a:xfrm>
                    <a:off x="6825433" y="2143209"/>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0" name="5-Point Star 89">
                    <a:extLst>
                      <a:ext uri="{FF2B5EF4-FFF2-40B4-BE49-F238E27FC236}">
                        <a16:creationId xmlns:a16="http://schemas.microsoft.com/office/drawing/2014/main" id="{5E01E919-3C63-9349-9FF0-B81FAE685D79}"/>
                      </a:ext>
                    </a:extLst>
                  </p:cNvPr>
                  <p:cNvSpPr/>
                  <p:nvPr/>
                </p:nvSpPr>
                <p:spPr>
                  <a:xfrm>
                    <a:off x="7219146" y="2475447"/>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1" name="5-Point Star 90">
                    <a:extLst>
                      <a:ext uri="{FF2B5EF4-FFF2-40B4-BE49-F238E27FC236}">
                        <a16:creationId xmlns:a16="http://schemas.microsoft.com/office/drawing/2014/main" id="{12E0ABF0-A71A-8C47-9A12-C0483463DC42}"/>
                      </a:ext>
                    </a:extLst>
                  </p:cNvPr>
                  <p:cNvSpPr/>
                  <p:nvPr/>
                </p:nvSpPr>
                <p:spPr>
                  <a:xfrm>
                    <a:off x="6843740" y="2719380"/>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2" name="5-Point Star 91">
                    <a:extLst>
                      <a:ext uri="{FF2B5EF4-FFF2-40B4-BE49-F238E27FC236}">
                        <a16:creationId xmlns:a16="http://schemas.microsoft.com/office/drawing/2014/main" id="{DAC0AC21-55F0-854E-91CC-ACBF70270B00}"/>
                      </a:ext>
                    </a:extLst>
                  </p:cNvPr>
                  <p:cNvSpPr/>
                  <p:nvPr/>
                </p:nvSpPr>
                <p:spPr>
                  <a:xfrm>
                    <a:off x="7244392" y="207759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3" name="5-Point Star 92">
                    <a:extLst>
                      <a:ext uri="{FF2B5EF4-FFF2-40B4-BE49-F238E27FC236}">
                        <a16:creationId xmlns:a16="http://schemas.microsoft.com/office/drawing/2014/main" id="{0D047BAF-18BA-4B4C-BDA7-E14789E80314}"/>
                      </a:ext>
                    </a:extLst>
                  </p:cNvPr>
                  <p:cNvSpPr/>
                  <p:nvPr/>
                </p:nvSpPr>
                <p:spPr>
                  <a:xfrm>
                    <a:off x="7599479" y="2728374"/>
                    <a:ext cx="365097" cy="316241"/>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4" name="5-Point Star 93">
                    <a:extLst>
                      <a:ext uri="{FF2B5EF4-FFF2-40B4-BE49-F238E27FC236}">
                        <a16:creationId xmlns:a16="http://schemas.microsoft.com/office/drawing/2014/main" id="{B77430B6-F0A8-3D47-994C-B4FD8172A211}"/>
                      </a:ext>
                    </a:extLst>
                  </p:cNvPr>
                  <p:cNvSpPr/>
                  <p:nvPr/>
                </p:nvSpPr>
                <p:spPr>
                  <a:xfrm>
                    <a:off x="8056281" y="2675259"/>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5" name="5-Point Star 94">
                    <a:extLst>
                      <a:ext uri="{FF2B5EF4-FFF2-40B4-BE49-F238E27FC236}">
                        <a16:creationId xmlns:a16="http://schemas.microsoft.com/office/drawing/2014/main" id="{F6B9E293-EB2B-3C43-883F-B0013A76835F}"/>
                      </a:ext>
                    </a:extLst>
                  </p:cNvPr>
                  <p:cNvSpPr/>
                  <p:nvPr/>
                </p:nvSpPr>
                <p:spPr>
                  <a:xfrm>
                    <a:off x="7340622" y="1708126"/>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6" name="5-Point Star 95">
                    <a:extLst>
                      <a:ext uri="{FF2B5EF4-FFF2-40B4-BE49-F238E27FC236}">
                        <a16:creationId xmlns:a16="http://schemas.microsoft.com/office/drawing/2014/main" id="{56E36FCA-541F-BD41-8117-35943D244B6A}"/>
                      </a:ext>
                    </a:extLst>
                  </p:cNvPr>
                  <p:cNvSpPr/>
                  <p:nvPr/>
                </p:nvSpPr>
                <p:spPr>
                  <a:xfrm>
                    <a:off x="8067774" y="160423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7" name="5-Point Star 96">
                    <a:extLst>
                      <a:ext uri="{FF2B5EF4-FFF2-40B4-BE49-F238E27FC236}">
                        <a16:creationId xmlns:a16="http://schemas.microsoft.com/office/drawing/2014/main" id="{666805AA-568A-0043-B4DE-0EBED396665C}"/>
                      </a:ext>
                    </a:extLst>
                  </p:cNvPr>
                  <p:cNvSpPr/>
                  <p:nvPr/>
                </p:nvSpPr>
                <p:spPr>
                  <a:xfrm>
                    <a:off x="7593213" y="2083691"/>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8" name="Flowchart: Connector 42">
                    <a:extLst>
                      <a:ext uri="{FF2B5EF4-FFF2-40B4-BE49-F238E27FC236}">
                        <a16:creationId xmlns:a16="http://schemas.microsoft.com/office/drawing/2014/main" id="{B12E636F-30D0-184B-98DA-0B21D37C8036}"/>
                      </a:ext>
                    </a:extLst>
                  </p:cNvPr>
                  <p:cNvSpPr/>
                  <p:nvPr/>
                </p:nvSpPr>
                <p:spPr>
                  <a:xfrm>
                    <a:off x="9278020" y="219057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9" name="5-Point Star 98">
                    <a:extLst>
                      <a:ext uri="{FF2B5EF4-FFF2-40B4-BE49-F238E27FC236}">
                        <a16:creationId xmlns:a16="http://schemas.microsoft.com/office/drawing/2014/main" id="{BF5E7396-5DDC-CF4D-B1E9-A98153E74BD4}"/>
                      </a:ext>
                    </a:extLst>
                  </p:cNvPr>
                  <p:cNvSpPr/>
                  <p:nvPr/>
                </p:nvSpPr>
                <p:spPr>
                  <a:xfrm>
                    <a:off x="7885366" y="235550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0" name="Flowchart: Connector 44">
                    <a:extLst>
                      <a:ext uri="{FF2B5EF4-FFF2-40B4-BE49-F238E27FC236}">
                        <a16:creationId xmlns:a16="http://schemas.microsoft.com/office/drawing/2014/main" id="{75007D63-ED29-564D-A725-5BAB03952179}"/>
                      </a:ext>
                    </a:extLst>
                  </p:cNvPr>
                  <p:cNvSpPr/>
                  <p:nvPr/>
                </p:nvSpPr>
                <p:spPr>
                  <a:xfrm>
                    <a:off x="8649345" y="2263709"/>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1" name="Flowchart: Connector 45">
                    <a:extLst>
                      <a:ext uri="{FF2B5EF4-FFF2-40B4-BE49-F238E27FC236}">
                        <a16:creationId xmlns:a16="http://schemas.microsoft.com/office/drawing/2014/main" id="{2394B1C8-DE15-EC41-9006-6BEF892258A1}"/>
                      </a:ext>
                    </a:extLst>
                  </p:cNvPr>
                  <p:cNvSpPr/>
                  <p:nvPr/>
                </p:nvSpPr>
                <p:spPr>
                  <a:xfrm>
                    <a:off x="8685912" y="2022381"/>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2" name="Flowchart: Connector 46">
                    <a:extLst>
                      <a:ext uri="{FF2B5EF4-FFF2-40B4-BE49-F238E27FC236}">
                        <a16:creationId xmlns:a16="http://schemas.microsoft.com/office/drawing/2014/main" id="{2DC6272B-D809-E444-96BF-31B7343F623A}"/>
                      </a:ext>
                    </a:extLst>
                  </p:cNvPr>
                  <p:cNvSpPr/>
                  <p:nvPr/>
                </p:nvSpPr>
                <p:spPr>
                  <a:xfrm>
                    <a:off x="8847081" y="244487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3" name="Flowchart: Connector 47">
                    <a:extLst>
                      <a:ext uri="{FF2B5EF4-FFF2-40B4-BE49-F238E27FC236}">
                        <a16:creationId xmlns:a16="http://schemas.microsoft.com/office/drawing/2014/main" id="{F7D3A477-B52F-8049-8663-6872DDBEF48E}"/>
                      </a:ext>
                    </a:extLst>
                  </p:cNvPr>
                  <p:cNvSpPr/>
                  <p:nvPr/>
                </p:nvSpPr>
                <p:spPr>
                  <a:xfrm>
                    <a:off x="8523102" y="288552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4" name="Flowchart: Connector 71">
                    <a:extLst>
                      <a:ext uri="{FF2B5EF4-FFF2-40B4-BE49-F238E27FC236}">
                        <a16:creationId xmlns:a16="http://schemas.microsoft.com/office/drawing/2014/main" id="{823F0530-C5FA-1C4A-8807-3B94398E4CB5}"/>
                      </a:ext>
                    </a:extLst>
                  </p:cNvPr>
                  <p:cNvSpPr/>
                  <p:nvPr/>
                </p:nvSpPr>
                <p:spPr>
                  <a:xfrm>
                    <a:off x="8510667" y="153786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5" name="Flowchart: Connector 72">
                    <a:extLst>
                      <a:ext uri="{FF2B5EF4-FFF2-40B4-BE49-F238E27FC236}">
                        <a16:creationId xmlns:a16="http://schemas.microsoft.com/office/drawing/2014/main" id="{644D77E4-EC50-F148-9DEB-8B9D62A58695}"/>
                      </a:ext>
                    </a:extLst>
                  </p:cNvPr>
                  <p:cNvSpPr/>
                  <p:nvPr/>
                </p:nvSpPr>
                <p:spPr>
                  <a:xfrm>
                    <a:off x="8964799" y="168440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106" name="Straight Connector 105">
                    <a:extLst>
                      <a:ext uri="{FF2B5EF4-FFF2-40B4-BE49-F238E27FC236}">
                        <a16:creationId xmlns:a16="http://schemas.microsoft.com/office/drawing/2014/main" id="{40F76F65-FF0A-014C-B59C-2FF048953ED5}"/>
                      </a:ext>
                    </a:extLst>
                  </p:cNvPr>
                  <p:cNvCxnSpPr/>
                  <p:nvPr/>
                </p:nvCxnSpPr>
                <p:spPr>
                  <a:xfrm flipV="1">
                    <a:off x="6500798" y="1410313"/>
                    <a:ext cx="0" cy="1789854"/>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195F397-45C7-4448-82B2-30A6A36F08FA}"/>
                      </a:ext>
                    </a:extLst>
                  </p:cNvPr>
                  <p:cNvCxnSpPr/>
                  <p:nvPr/>
                </p:nvCxnSpPr>
                <p:spPr>
                  <a:xfrm>
                    <a:off x="6500799" y="3189631"/>
                    <a:ext cx="4320646" cy="0"/>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sp>
                <p:nvSpPr>
                  <p:cNvPr id="108" name="Flowchart: Connector 83">
                    <a:extLst>
                      <a:ext uri="{FF2B5EF4-FFF2-40B4-BE49-F238E27FC236}">
                        <a16:creationId xmlns:a16="http://schemas.microsoft.com/office/drawing/2014/main" id="{AF29A1CB-222A-5643-A75C-91BF5862412A}"/>
                      </a:ext>
                    </a:extLst>
                  </p:cNvPr>
                  <p:cNvSpPr/>
                  <p:nvPr/>
                </p:nvSpPr>
                <p:spPr>
                  <a:xfrm>
                    <a:off x="9698534" y="2248877"/>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9" name="Flowchart: Connector 84">
                    <a:extLst>
                      <a:ext uri="{FF2B5EF4-FFF2-40B4-BE49-F238E27FC236}">
                        <a16:creationId xmlns:a16="http://schemas.microsoft.com/office/drawing/2014/main" id="{AFE69A3C-5C4F-4E49-9AF6-F105D40352F4}"/>
                      </a:ext>
                    </a:extLst>
                  </p:cNvPr>
                  <p:cNvSpPr/>
                  <p:nvPr/>
                </p:nvSpPr>
                <p:spPr>
                  <a:xfrm>
                    <a:off x="9582740" y="249529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0" name="Flowchart: Connector 85">
                    <a:extLst>
                      <a:ext uri="{FF2B5EF4-FFF2-40B4-BE49-F238E27FC236}">
                        <a16:creationId xmlns:a16="http://schemas.microsoft.com/office/drawing/2014/main" id="{E317FE20-B291-284D-AE0E-115DA3EC7039}"/>
                      </a:ext>
                    </a:extLst>
                  </p:cNvPr>
                  <p:cNvSpPr/>
                  <p:nvPr/>
                </p:nvSpPr>
                <p:spPr>
                  <a:xfrm>
                    <a:off x="9351153" y="278355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1" name="Flowchart: Connector 86">
                    <a:extLst>
                      <a:ext uri="{FF2B5EF4-FFF2-40B4-BE49-F238E27FC236}">
                        <a16:creationId xmlns:a16="http://schemas.microsoft.com/office/drawing/2014/main" id="{74BF641F-C37F-E944-8180-F488F40B6F8C}"/>
                      </a:ext>
                    </a:extLst>
                  </p:cNvPr>
                  <p:cNvSpPr/>
                  <p:nvPr/>
                </p:nvSpPr>
                <p:spPr>
                  <a:xfrm>
                    <a:off x="9069614" y="250812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82" name="5-Point Star 81">
                  <a:extLst>
                    <a:ext uri="{FF2B5EF4-FFF2-40B4-BE49-F238E27FC236}">
                      <a16:creationId xmlns:a16="http://schemas.microsoft.com/office/drawing/2014/main" id="{69E96315-9E3C-CB4D-9B31-A2F7AFB068D9}"/>
                    </a:ext>
                  </a:extLst>
                </p:cNvPr>
                <p:cNvSpPr/>
                <p:nvPr/>
              </p:nvSpPr>
              <p:spPr>
                <a:xfrm>
                  <a:off x="8279339" y="4635800"/>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3" name="Flowchart: Connector 85">
                  <a:extLst>
                    <a:ext uri="{FF2B5EF4-FFF2-40B4-BE49-F238E27FC236}">
                      <a16:creationId xmlns:a16="http://schemas.microsoft.com/office/drawing/2014/main" id="{0A258AB2-C894-DA4E-B27F-E093429B434C}"/>
                    </a:ext>
                  </a:extLst>
                </p:cNvPr>
                <p:cNvSpPr/>
                <p:nvPr/>
              </p:nvSpPr>
              <p:spPr>
                <a:xfrm>
                  <a:off x="8789850" y="508103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4" name="Flowchart: Connector 85">
                  <a:extLst>
                    <a:ext uri="{FF2B5EF4-FFF2-40B4-BE49-F238E27FC236}">
                      <a16:creationId xmlns:a16="http://schemas.microsoft.com/office/drawing/2014/main" id="{F966E470-E24D-7144-871F-D48E58A9F9C6}"/>
                    </a:ext>
                  </a:extLst>
                </p:cNvPr>
                <p:cNvSpPr/>
                <p:nvPr/>
              </p:nvSpPr>
              <p:spPr>
                <a:xfrm>
                  <a:off x="9011526" y="451299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5" name="Flowchart: Connector 85">
                  <a:extLst>
                    <a:ext uri="{FF2B5EF4-FFF2-40B4-BE49-F238E27FC236}">
                      <a16:creationId xmlns:a16="http://schemas.microsoft.com/office/drawing/2014/main" id="{74E34876-8AEE-1F48-A6A8-0EA3EE0B144E}"/>
                    </a:ext>
                  </a:extLst>
                </p:cNvPr>
                <p:cNvSpPr/>
                <p:nvPr/>
              </p:nvSpPr>
              <p:spPr>
                <a:xfrm>
                  <a:off x="9801238" y="512259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6" name="Flowchart: Connector 85">
                  <a:extLst>
                    <a:ext uri="{FF2B5EF4-FFF2-40B4-BE49-F238E27FC236}">
                      <a16:creationId xmlns:a16="http://schemas.microsoft.com/office/drawing/2014/main" id="{728288EA-0702-F448-A74E-171EB8B2649D}"/>
                    </a:ext>
                  </a:extLst>
                </p:cNvPr>
                <p:cNvSpPr/>
                <p:nvPr/>
              </p:nvSpPr>
              <p:spPr>
                <a:xfrm>
                  <a:off x="8706723" y="422204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7" name="Flowchart: Connector 85">
                  <a:extLst>
                    <a:ext uri="{FF2B5EF4-FFF2-40B4-BE49-F238E27FC236}">
                      <a16:creationId xmlns:a16="http://schemas.microsoft.com/office/drawing/2014/main" id="{DD66E141-8607-1A43-B057-03BD39B22D9B}"/>
                    </a:ext>
                  </a:extLst>
                </p:cNvPr>
                <p:cNvSpPr/>
                <p:nvPr/>
              </p:nvSpPr>
              <p:spPr>
                <a:xfrm>
                  <a:off x="9995198" y="487321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67" name="5-Point Star 66">
                <a:extLst>
                  <a:ext uri="{FF2B5EF4-FFF2-40B4-BE49-F238E27FC236}">
                    <a16:creationId xmlns:a16="http://schemas.microsoft.com/office/drawing/2014/main" id="{A0D765E4-0F75-C743-8AA1-119D0F7B86B2}"/>
                  </a:ext>
                </a:extLst>
              </p:cNvPr>
              <p:cNvSpPr/>
              <p:nvPr/>
            </p:nvSpPr>
            <p:spPr>
              <a:xfrm>
                <a:off x="2156128" y="438786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8" name="5-Point Star 67">
                <a:extLst>
                  <a:ext uri="{FF2B5EF4-FFF2-40B4-BE49-F238E27FC236}">
                    <a16:creationId xmlns:a16="http://schemas.microsoft.com/office/drawing/2014/main" id="{8C8CE911-3AD9-414B-98D2-5C163DA0467D}"/>
                  </a:ext>
                </a:extLst>
              </p:cNvPr>
              <p:cNvSpPr/>
              <p:nvPr/>
            </p:nvSpPr>
            <p:spPr>
              <a:xfrm>
                <a:off x="2881703" y="5275378"/>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9" name="5-Point Star 68">
                <a:extLst>
                  <a:ext uri="{FF2B5EF4-FFF2-40B4-BE49-F238E27FC236}">
                    <a16:creationId xmlns:a16="http://schemas.microsoft.com/office/drawing/2014/main" id="{56DD2850-E809-0F46-A033-4F07CF6077A0}"/>
                  </a:ext>
                </a:extLst>
              </p:cNvPr>
              <p:cNvSpPr/>
              <p:nvPr/>
            </p:nvSpPr>
            <p:spPr>
              <a:xfrm>
                <a:off x="2788058" y="4908685"/>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5-Point Star 69">
                <a:extLst>
                  <a:ext uri="{FF2B5EF4-FFF2-40B4-BE49-F238E27FC236}">
                    <a16:creationId xmlns:a16="http://schemas.microsoft.com/office/drawing/2014/main" id="{7BA624F8-90E3-9D40-B8E5-33BE036CED92}"/>
                  </a:ext>
                </a:extLst>
              </p:cNvPr>
              <p:cNvSpPr/>
              <p:nvPr/>
            </p:nvSpPr>
            <p:spPr>
              <a:xfrm>
                <a:off x="2355088" y="4285807"/>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5-Point Star 70">
                <a:extLst>
                  <a:ext uri="{FF2B5EF4-FFF2-40B4-BE49-F238E27FC236}">
                    <a16:creationId xmlns:a16="http://schemas.microsoft.com/office/drawing/2014/main" id="{FBA17601-05DC-9743-ACBB-537AD2D5A4E4}"/>
                  </a:ext>
                </a:extLst>
              </p:cNvPr>
              <p:cNvSpPr/>
              <p:nvPr/>
            </p:nvSpPr>
            <p:spPr>
              <a:xfrm>
                <a:off x="1843779" y="496255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2" name="5-Point Star 71">
                <a:extLst>
                  <a:ext uri="{FF2B5EF4-FFF2-40B4-BE49-F238E27FC236}">
                    <a16:creationId xmlns:a16="http://schemas.microsoft.com/office/drawing/2014/main" id="{44348D6C-AB2A-1544-878B-941A4EF8F53B}"/>
                  </a:ext>
                </a:extLst>
              </p:cNvPr>
              <p:cNvSpPr/>
              <p:nvPr/>
            </p:nvSpPr>
            <p:spPr>
              <a:xfrm>
                <a:off x="1342063" y="3960246"/>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3" name="5-Point Star 72">
                <a:extLst>
                  <a:ext uri="{FF2B5EF4-FFF2-40B4-BE49-F238E27FC236}">
                    <a16:creationId xmlns:a16="http://schemas.microsoft.com/office/drawing/2014/main" id="{8E7EDF45-7B0C-1F47-A285-32285E254617}"/>
                  </a:ext>
                </a:extLst>
              </p:cNvPr>
              <p:cNvSpPr/>
              <p:nvPr/>
            </p:nvSpPr>
            <p:spPr>
              <a:xfrm>
                <a:off x="2533007" y="4966271"/>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4" name="5-Point Star 73">
                <a:extLst>
                  <a:ext uri="{FF2B5EF4-FFF2-40B4-BE49-F238E27FC236}">
                    <a16:creationId xmlns:a16="http://schemas.microsoft.com/office/drawing/2014/main" id="{3155DC69-69B0-8949-9F6F-D982C6E0FBAF}"/>
                  </a:ext>
                </a:extLst>
              </p:cNvPr>
              <p:cNvSpPr/>
              <p:nvPr/>
            </p:nvSpPr>
            <p:spPr>
              <a:xfrm>
                <a:off x="2019972" y="414682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6" name="TextBox 75">
                <a:extLst>
                  <a:ext uri="{FF2B5EF4-FFF2-40B4-BE49-F238E27FC236}">
                    <a16:creationId xmlns:a16="http://schemas.microsoft.com/office/drawing/2014/main" id="{26191883-93D1-0D4E-8D26-95DDFDD20152}"/>
                  </a:ext>
                </a:extLst>
              </p:cNvPr>
              <p:cNvSpPr txBox="1"/>
              <p:nvPr/>
            </p:nvSpPr>
            <p:spPr>
              <a:xfrm>
                <a:off x="4055067" y="3267949"/>
                <a:ext cx="1000667"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Class 2</a:t>
                </a:r>
              </a:p>
            </p:txBody>
          </p:sp>
          <p:sp>
            <p:nvSpPr>
              <p:cNvPr id="77" name="TextBox 76">
                <a:extLst>
                  <a:ext uri="{FF2B5EF4-FFF2-40B4-BE49-F238E27FC236}">
                    <a16:creationId xmlns:a16="http://schemas.microsoft.com/office/drawing/2014/main" id="{65F15362-FC5A-EC43-8685-FE0171797E3C}"/>
                  </a:ext>
                </a:extLst>
              </p:cNvPr>
              <p:cNvSpPr txBox="1"/>
              <p:nvPr/>
            </p:nvSpPr>
            <p:spPr>
              <a:xfrm>
                <a:off x="1168418" y="3263370"/>
                <a:ext cx="1020550"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Class 1</a:t>
                </a:r>
              </a:p>
            </p:txBody>
          </p:sp>
          <p:cxnSp>
            <p:nvCxnSpPr>
              <p:cNvPr id="79" name="Straight Arrow Connector 78">
                <a:extLst>
                  <a:ext uri="{FF2B5EF4-FFF2-40B4-BE49-F238E27FC236}">
                    <a16:creationId xmlns:a16="http://schemas.microsoft.com/office/drawing/2014/main" id="{8C215657-7F29-7343-9899-4886EA804E1E}"/>
                  </a:ext>
                </a:extLst>
              </p:cNvPr>
              <p:cNvCxnSpPr>
                <a:cxnSpLocks/>
              </p:cNvCxnSpPr>
              <p:nvPr/>
            </p:nvCxnSpPr>
            <p:spPr>
              <a:xfrm flipV="1">
                <a:off x="3432468" y="3437226"/>
                <a:ext cx="533863" cy="902"/>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2A56413-DD33-364D-8F7F-3CAC9E93DBA3}"/>
                  </a:ext>
                </a:extLst>
              </p:cNvPr>
              <p:cNvCxnSpPr>
                <a:cxnSpLocks/>
              </p:cNvCxnSpPr>
              <p:nvPr/>
            </p:nvCxnSpPr>
            <p:spPr>
              <a:xfrm flipH="1">
                <a:off x="2142761" y="3429000"/>
                <a:ext cx="580111" cy="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112" name="TextBox 111">
              <a:extLst>
                <a:ext uri="{FF2B5EF4-FFF2-40B4-BE49-F238E27FC236}">
                  <a16:creationId xmlns:a16="http://schemas.microsoft.com/office/drawing/2014/main" id="{8E9A5A58-F16F-2848-A9F3-99FB7ABAD055}"/>
                </a:ext>
              </a:extLst>
            </p:cNvPr>
            <p:cNvSpPr txBox="1"/>
            <p:nvPr/>
          </p:nvSpPr>
          <p:spPr>
            <a:xfrm>
              <a:off x="4663677" y="5482886"/>
              <a:ext cx="443235"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x</a:t>
              </a:r>
              <a:r>
                <a:rPr lang="en-US" sz="2000" baseline="-25000" dirty="0">
                  <a:latin typeface="Amazon Ember Light" panose="020B0403020204020204" pitchFamily="34" charset="0"/>
                  <a:ea typeface="Amazon Ember Light" panose="020B0403020204020204" pitchFamily="34" charset="0"/>
                  <a:cs typeface="Amazon Ember Light" panose="020B0403020204020204" pitchFamily="34" charset="0"/>
                </a:rPr>
                <a:t>1</a:t>
              </a:r>
              <a:endParaRPr lang="en-US" sz="2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3" name="TextBox 112">
              <a:extLst>
                <a:ext uri="{FF2B5EF4-FFF2-40B4-BE49-F238E27FC236}">
                  <a16:creationId xmlns:a16="http://schemas.microsoft.com/office/drawing/2014/main" id="{F70543A9-7CFB-3444-A135-1EC1EC391431}"/>
                </a:ext>
              </a:extLst>
            </p:cNvPr>
            <p:cNvSpPr txBox="1"/>
            <p:nvPr/>
          </p:nvSpPr>
          <p:spPr>
            <a:xfrm>
              <a:off x="330675" y="3705489"/>
              <a:ext cx="491867"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x</a:t>
              </a:r>
              <a:r>
                <a:rPr lang="en-US" sz="2000" baseline="-25000" dirty="0">
                  <a:latin typeface="Amazon Ember Light" panose="020B0403020204020204" pitchFamily="34" charset="0"/>
                  <a:ea typeface="Amazon Ember Light" panose="020B0403020204020204" pitchFamily="34" charset="0"/>
                  <a:cs typeface="Amazon Ember Light" panose="020B0403020204020204" pitchFamily="34" charset="0"/>
                </a:rPr>
                <a:t>2</a:t>
              </a:r>
              <a:endParaRPr lang="en-US" sz="2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3" name="5-Point Star 52">
              <a:extLst>
                <a:ext uri="{FF2B5EF4-FFF2-40B4-BE49-F238E27FC236}">
                  <a16:creationId xmlns:a16="http://schemas.microsoft.com/office/drawing/2014/main" id="{C9600732-C1A5-414A-B77E-953B6B962334}"/>
                </a:ext>
              </a:extLst>
            </p:cNvPr>
            <p:cNvSpPr/>
            <p:nvPr/>
          </p:nvSpPr>
          <p:spPr>
            <a:xfrm>
              <a:off x="3002280" y="4500498"/>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91031FE-9D7F-4F47-820D-95FB6FA8B1CB}"/>
                    </a:ext>
                  </a:extLst>
                </p14:cNvPr>
                <p14:cNvContentPartPr/>
                <p14:nvPr/>
              </p14:nvContentPartPr>
              <p14:xfrm>
                <a:off x="2591160" y="2900674"/>
                <a:ext cx="758520" cy="2795400"/>
              </p14:xfrm>
            </p:contentPart>
          </mc:Choice>
          <mc:Fallback xmlns="">
            <p:pic>
              <p:nvPicPr>
                <p:cNvPr id="3" name="Ink 2">
                  <a:extLst>
                    <a:ext uri="{FF2B5EF4-FFF2-40B4-BE49-F238E27FC236}">
                      <a16:creationId xmlns:a16="http://schemas.microsoft.com/office/drawing/2014/main" id="{191031FE-9D7F-4F47-820D-95FB6FA8B1CB}"/>
                    </a:ext>
                  </a:extLst>
                </p:cNvPr>
                <p:cNvPicPr/>
                <p:nvPr/>
              </p:nvPicPr>
              <p:blipFill>
                <a:blip r:embed="rId4"/>
                <a:stretch>
                  <a:fillRect/>
                </a:stretch>
              </p:blipFill>
              <p:spPr>
                <a:xfrm>
                  <a:off x="2578560" y="2888074"/>
                  <a:ext cx="783720" cy="28206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F66327EB-1D6A-AB42-8AA2-412845F23B9C}"/>
                  </a:ext>
                </a:extLst>
              </p14:cNvPr>
              <p14:cNvContentPartPr/>
              <p14:nvPr/>
            </p14:nvContentPartPr>
            <p14:xfrm>
              <a:off x="396600" y="-416006"/>
              <a:ext cx="360" cy="360"/>
            </p14:xfrm>
          </p:contentPart>
        </mc:Choice>
        <mc:Fallback xmlns="">
          <p:pic>
            <p:nvPicPr>
              <p:cNvPr id="5" name="Ink 4">
                <a:extLst>
                  <a:ext uri="{FF2B5EF4-FFF2-40B4-BE49-F238E27FC236}">
                    <a16:creationId xmlns:a16="http://schemas.microsoft.com/office/drawing/2014/main" id="{F66327EB-1D6A-AB42-8AA2-412845F23B9C}"/>
                  </a:ext>
                </a:extLst>
              </p:cNvPr>
              <p:cNvPicPr/>
              <p:nvPr/>
            </p:nvPicPr>
            <p:blipFill>
              <a:blip r:embed="rId6"/>
              <a:stretch>
                <a:fillRect/>
              </a:stretch>
            </p:blipFill>
            <p:spPr>
              <a:xfrm>
                <a:off x="378960" y="-524006"/>
                <a:ext cx="36000" cy="216000"/>
              </a:xfrm>
              <a:prstGeom prst="rect">
                <a:avLst/>
              </a:prstGeom>
            </p:spPr>
          </p:pic>
        </mc:Fallback>
      </mc:AlternateContent>
    </p:spTree>
    <p:extLst>
      <p:ext uri="{BB962C8B-B14F-4D97-AF65-F5344CB8AC3E}">
        <p14:creationId xmlns:p14="http://schemas.microsoft.com/office/powerpoint/2010/main" val="3856337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50D6-1412-0545-9AE6-08F8A7297D2F}"/>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Model Evaluation: Good Fit</a:t>
            </a:r>
          </a:p>
        </p:txBody>
      </p:sp>
      <p:sp>
        <p:nvSpPr>
          <p:cNvPr id="62" name="Text Placeholder 2">
            <a:extLst>
              <a:ext uri="{FF2B5EF4-FFF2-40B4-BE49-F238E27FC236}">
                <a16:creationId xmlns:a16="http://schemas.microsoft.com/office/drawing/2014/main" id="{5572D869-DC0C-304C-A14C-5324A8D5A397}"/>
              </a:ext>
            </a:extLst>
          </p:cNvPr>
          <p:cNvSpPr txBox="1">
            <a:spLocks/>
          </p:cNvSpPr>
          <p:nvPr/>
        </p:nvSpPr>
        <p:spPr>
          <a:xfrm>
            <a:off x="694208" y="1310105"/>
            <a:ext cx="10883004" cy="45996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Appropriate fitting</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Model captures the general relationship between the input data (x</a:t>
            </a:r>
            <a:r>
              <a:rPr lang="en-US" baseline="-25000" dirty="0">
                <a:latin typeface="Amazon Ember Light" panose="020B0403020204020204" pitchFamily="34" charset="0"/>
                <a:ea typeface="Amazon Ember Light" panose="020B0403020204020204" pitchFamily="34" charset="0"/>
                <a:cs typeface="Amazon Ember Light" panose="020B0403020204020204" pitchFamily="34" charset="0"/>
              </a:rPr>
              <a:t>1</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x</a:t>
            </a:r>
            <a:r>
              <a:rPr lang="en-US" baseline="-25000" dirty="0">
                <a:latin typeface="Amazon Ember Light" panose="020B0403020204020204" pitchFamily="34" charset="0"/>
                <a:ea typeface="Amazon Ember Light" panose="020B0403020204020204" pitchFamily="34" charset="0"/>
                <a:cs typeface="Amazon Ember Light" panose="020B0403020204020204" pitchFamily="34" charset="0"/>
              </a:rPr>
              <a:t>2</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and output y: {Class 1, Class 2}. </a:t>
            </a:r>
          </a:p>
        </p:txBody>
      </p:sp>
      <p:sp>
        <p:nvSpPr>
          <p:cNvPr id="63" name="Rectangle 62">
            <a:extLst>
              <a:ext uri="{FF2B5EF4-FFF2-40B4-BE49-F238E27FC236}">
                <a16:creationId xmlns:a16="http://schemas.microsoft.com/office/drawing/2014/main" id="{D3D31165-C61D-2B45-B8F0-B38B78A38254}"/>
              </a:ext>
            </a:extLst>
          </p:cNvPr>
          <p:cNvSpPr/>
          <p:nvPr/>
        </p:nvSpPr>
        <p:spPr>
          <a:xfrm>
            <a:off x="5200508" y="2824016"/>
            <a:ext cx="6848741" cy="2677656"/>
          </a:xfrm>
          <a:prstGeom prst="rect">
            <a:avLst/>
          </a:prstGeom>
        </p:spPr>
        <p:txBody>
          <a:bodyPr wrap="square">
            <a:spAutoFit/>
          </a:bodyPr>
          <a:lstStyle/>
          <a:p>
            <a:pPr marL="457200"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Model not too simple, not too complex.</a:t>
            </a:r>
          </a:p>
          <a:p>
            <a:pPr marL="457200"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Model picks up the underlying relationship rather than the noise in the training.</a:t>
            </a:r>
          </a:p>
          <a:p>
            <a:pPr marL="457200"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Model will </a:t>
            </a: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perform good enough on training and validation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(and/or test).</a:t>
            </a:r>
          </a:p>
        </p:txBody>
      </p:sp>
      <p:grpSp>
        <p:nvGrpSpPr>
          <p:cNvPr id="65" name="Group 64">
            <a:extLst>
              <a:ext uri="{FF2B5EF4-FFF2-40B4-BE49-F238E27FC236}">
                <a16:creationId xmlns:a16="http://schemas.microsoft.com/office/drawing/2014/main" id="{9E474127-0BC6-3E48-A5AD-17276C24870F}"/>
              </a:ext>
            </a:extLst>
          </p:cNvPr>
          <p:cNvGrpSpPr/>
          <p:nvPr/>
        </p:nvGrpSpPr>
        <p:grpSpPr>
          <a:xfrm>
            <a:off x="735088" y="3141450"/>
            <a:ext cx="4320647" cy="2584107"/>
            <a:chOff x="735088" y="3263370"/>
            <a:chExt cx="4320647" cy="2584107"/>
          </a:xfrm>
        </p:grpSpPr>
        <p:grpSp>
          <p:nvGrpSpPr>
            <p:cNvPr id="67" name="Group 66">
              <a:extLst>
                <a:ext uri="{FF2B5EF4-FFF2-40B4-BE49-F238E27FC236}">
                  <a16:creationId xmlns:a16="http://schemas.microsoft.com/office/drawing/2014/main" id="{D1B48FE7-CBA8-6941-9B74-470C5518A0F2}"/>
                </a:ext>
              </a:extLst>
            </p:cNvPr>
            <p:cNvGrpSpPr/>
            <p:nvPr/>
          </p:nvGrpSpPr>
          <p:grpSpPr>
            <a:xfrm>
              <a:off x="735088" y="3897014"/>
              <a:ext cx="4320647" cy="1789854"/>
              <a:chOff x="6493683" y="3860194"/>
              <a:chExt cx="4320647" cy="1789854"/>
            </a:xfrm>
          </p:grpSpPr>
          <p:grpSp>
            <p:nvGrpSpPr>
              <p:cNvPr id="82" name="Group 81">
                <a:extLst>
                  <a:ext uri="{FF2B5EF4-FFF2-40B4-BE49-F238E27FC236}">
                    <a16:creationId xmlns:a16="http://schemas.microsoft.com/office/drawing/2014/main" id="{34D18A15-4BF7-B34F-A34C-081C6B7F08A5}"/>
                  </a:ext>
                </a:extLst>
              </p:cNvPr>
              <p:cNvGrpSpPr/>
              <p:nvPr/>
            </p:nvGrpSpPr>
            <p:grpSpPr>
              <a:xfrm>
                <a:off x="6493683" y="3860194"/>
                <a:ext cx="4320647" cy="1789854"/>
                <a:chOff x="6500798" y="1410313"/>
                <a:chExt cx="4320647" cy="1789854"/>
              </a:xfrm>
            </p:grpSpPr>
            <p:sp>
              <p:nvSpPr>
                <p:cNvPr id="89" name="5-Point Star 88">
                  <a:extLst>
                    <a:ext uri="{FF2B5EF4-FFF2-40B4-BE49-F238E27FC236}">
                      <a16:creationId xmlns:a16="http://schemas.microsoft.com/office/drawing/2014/main" id="{4722150A-26B3-864B-AD21-10E3EDDA3E32}"/>
                    </a:ext>
                  </a:extLst>
                </p:cNvPr>
                <p:cNvSpPr/>
                <p:nvPr/>
              </p:nvSpPr>
              <p:spPr>
                <a:xfrm>
                  <a:off x="6756706" y="1767732"/>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0" name="5-Point Star 89">
                  <a:extLst>
                    <a:ext uri="{FF2B5EF4-FFF2-40B4-BE49-F238E27FC236}">
                      <a16:creationId xmlns:a16="http://schemas.microsoft.com/office/drawing/2014/main" id="{B0773B83-DD94-1949-A49A-0D59D8593D05}"/>
                    </a:ext>
                  </a:extLst>
                </p:cNvPr>
                <p:cNvSpPr/>
                <p:nvPr/>
              </p:nvSpPr>
              <p:spPr>
                <a:xfrm>
                  <a:off x="6825433" y="2143209"/>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1" name="5-Point Star 90">
                  <a:extLst>
                    <a:ext uri="{FF2B5EF4-FFF2-40B4-BE49-F238E27FC236}">
                      <a16:creationId xmlns:a16="http://schemas.microsoft.com/office/drawing/2014/main" id="{A73C7893-6C76-6046-8A3B-9FF527879BEA}"/>
                    </a:ext>
                  </a:extLst>
                </p:cNvPr>
                <p:cNvSpPr/>
                <p:nvPr/>
              </p:nvSpPr>
              <p:spPr>
                <a:xfrm>
                  <a:off x="7219146" y="2475447"/>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2" name="5-Point Star 91">
                  <a:extLst>
                    <a:ext uri="{FF2B5EF4-FFF2-40B4-BE49-F238E27FC236}">
                      <a16:creationId xmlns:a16="http://schemas.microsoft.com/office/drawing/2014/main" id="{989B98D0-B102-174C-B54C-6FC6E643AD25}"/>
                    </a:ext>
                  </a:extLst>
                </p:cNvPr>
                <p:cNvSpPr/>
                <p:nvPr/>
              </p:nvSpPr>
              <p:spPr>
                <a:xfrm>
                  <a:off x="6843740" y="2719380"/>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3" name="5-Point Star 92">
                  <a:extLst>
                    <a:ext uri="{FF2B5EF4-FFF2-40B4-BE49-F238E27FC236}">
                      <a16:creationId xmlns:a16="http://schemas.microsoft.com/office/drawing/2014/main" id="{8DD2A595-22E7-234F-829C-429138AD2166}"/>
                    </a:ext>
                  </a:extLst>
                </p:cNvPr>
                <p:cNvSpPr/>
                <p:nvPr/>
              </p:nvSpPr>
              <p:spPr>
                <a:xfrm>
                  <a:off x="7244392" y="207759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4" name="5-Point Star 93">
                  <a:extLst>
                    <a:ext uri="{FF2B5EF4-FFF2-40B4-BE49-F238E27FC236}">
                      <a16:creationId xmlns:a16="http://schemas.microsoft.com/office/drawing/2014/main" id="{8DD36CBD-D82C-C245-9252-27A35FF4C072}"/>
                    </a:ext>
                  </a:extLst>
                </p:cNvPr>
                <p:cNvSpPr/>
                <p:nvPr/>
              </p:nvSpPr>
              <p:spPr>
                <a:xfrm>
                  <a:off x="7599479" y="2728374"/>
                  <a:ext cx="365097" cy="316241"/>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5" name="5-Point Star 94">
                  <a:extLst>
                    <a:ext uri="{FF2B5EF4-FFF2-40B4-BE49-F238E27FC236}">
                      <a16:creationId xmlns:a16="http://schemas.microsoft.com/office/drawing/2014/main" id="{78656972-8C93-814F-A7A5-E688F91C8531}"/>
                    </a:ext>
                  </a:extLst>
                </p:cNvPr>
                <p:cNvSpPr/>
                <p:nvPr/>
              </p:nvSpPr>
              <p:spPr>
                <a:xfrm>
                  <a:off x="8056281" y="2675259"/>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6" name="5-Point Star 95">
                  <a:extLst>
                    <a:ext uri="{FF2B5EF4-FFF2-40B4-BE49-F238E27FC236}">
                      <a16:creationId xmlns:a16="http://schemas.microsoft.com/office/drawing/2014/main" id="{B2255A00-6510-AC42-B9DD-0525CE4D9296}"/>
                    </a:ext>
                  </a:extLst>
                </p:cNvPr>
                <p:cNvSpPr/>
                <p:nvPr/>
              </p:nvSpPr>
              <p:spPr>
                <a:xfrm>
                  <a:off x="7340622" y="1708126"/>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7" name="5-Point Star 96">
                  <a:extLst>
                    <a:ext uri="{FF2B5EF4-FFF2-40B4-BE49-F238E27FC236}">
                      <a16:creationId xmlns:a16="http://schemas.microsoft.com/office/drawing/2014/main" id="{C9D29778-C45E-B645-9716-45E979CFB0C0}"/>
                    </a:ext>
                  </a:extLst>
                </p:cNvPr>
                <p:cNvSpPr/>
                <p:nvPr/>
              </p:nvSpPr>
              <p:spPr>
                <a:xfrm>
                  <a:off x="8067774" y="160423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8" name="5-Point Star 97">
                  <a:extLst>
                    <a:ext uri="{FF2B5EF4-FFF2-40B4-BE49-F238E27FC236}">
                      <a16:creationId xmlns:a16="http://schemas.microsoft.com/office/drawing/2014/main" id="{61F5E1C2-58E2-AB4D-87CF-09B980E88667}"/>
                    </a:ext>
                  </a:extLst>
                </p:cNvPr>
                <p:cNvSpPr/>
                <p:nvPr/>
              </p:nvSpPr>
              <p:spPr>
                <a:xfrm>
                  <a:off x="7593213" y="2083691"/>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9" name="Flowchart: Connector 42">
                  <a:extLst>
                    <a:ext uri="{FF2B5EF4-FFF2-40B4-BE49-F238E27FC236}">
                      <a16:creationId xmlns:a16="http://schemas.microsoft.com/office/drawing/2014/main" id="{AE731D53-DBE5-E147-ABC9-5D5258C184BD}"/>
                    </a:ext>
                  </a:extLst>
                </p:cNvPr>
                <p:cNvSpPr/>
                <p:nvPr/>
              </p:nvSpPr>
              <p:spPr>
                <a:xfrm>
                  <a:off x="9278020" y="219057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0" name="5-Point Star 99">
                  <a:extLst>
                    <a:ext uri="{FF2B5EF4-FFF2-40B4-BE49-F238E27FC236}">
                      <a16:creationId xmlns:a16="http://schemas.microsoft.com/office/drawing/2014/main" id="{EF34BB42-2D5B-1642-97F8-54DE100A8684}"/>
                    </a:ext>
                  </a:extLst>
                </p:cNvPr>
                <p:cNvSpPr/>
                <p:nvPr/>
              </p:nvSpPr>
              <p:spPr>
                <a:xfrm>
                  <a:off x="7885366" y="235550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1" name="Flowchart: Connector 44">
                  <a:extLst>
                    <a:ext uri="{FF2B5EF4-FFF2-40B4-BE49-F238E27FC236}">
                      <a16:creationId xmlns:a16="http://schemas.microsoft.com/office/drawing/2014/main" id="{C85E678F-C05D-5646-8ADF-815B196A5B49}"/>
                    </a:ext>
                  </a:extLst>
                </p:cNvPr>
                <p:cNvSpPr/>
                <p:nvPr/>
              </p:nvSpPr>
              <p:spPr>
                <a:xfrm>
                  <a:off x="8649345" y="2263709"/>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2" name="Flowchart: Connector 45">
                  <a:extLst>
                    <a:ext uri="{FF2B5EF4-FFF2-40B4-BE49-F238E27FC236}">
                      <a16:creationId xmlns:a16="http://schemas.microsoft.com/office/drawing/2014/main" id="{363B722D-C34A-C64C-8528-2A56ED7890F0}"/>
                    </a:ext>
                  </a:extLst>
                </p:cNvPr>
                <p:cNvSpPr/>
                <p:nvPr/>
              </p:nvSpPr>
              <p:spPr>
                <a:xfrm>
                  <a:off x="8685912" y="2022381"/>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3" name="Flowchart: Connector 46">
                  <a:extLst>
                    <a:ext uri="{FF2B5EF4-FFF2-40B4-BE49-F238E27FC236}">
                      <a16:creationId xmlns:a16="http://schemas.microsoft.com/office/drawing/2014/main" id="{FE50BB12-75AF-E344-A564-01F1C960F825}"/>
                    </a:ext>
                  </a:extLst>
                </p:cNvPr>
                <p:cNvSpPr/>
                <p:nvPr/>
              </p:nvSpPr>
              <p:spPr>
                <a:xfrm>
                  <a:off x="8847081" y="244487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4" name="Flowchart: Connector 47">
                  <a:extLst>
                    <a:ext uri="{FF2B5EF4-FFF2-40B4-BE49-F238E27FC236}">
                      <a16:creationId xmlns:a16="http://schemas.microsoft.com/office/drawing/2014/main" id="{972859D6-B1C1-E340-ACD2-9A5120039252}"/>
                    </a:ext>
                  </a:extLst>
                </p:cNvPr>
                <p:cNvSpPr/>
                <p:nvPr/>
              </p:nvSpPr>
              <p:spPr>
                <a:xfrm>
                  <a:off x="8523102" y="288552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5" name="Flowchart: Connector 71">
                  <a:extLst>
                    <a:ext uri="{FF2B5EF4-FFF2-40B4-BE49-F238E27FC236}">
                      <a16:creationId xmlns:a16="http://schemas.microsoft.com/office/drawing/2014/main" id="{BC8A660A-BAAD-804C-8D62-16FEC282F2CB}"/>
                    </a:ext>
                  </a:extLst>
                </p:cNvPr>
                <p:cNvSpPr/>
                <p:nvPr/>
              </p:nvSpPr>
              <p:spPr>
                <a:xfrm>
                  <a:off x="8510667" y="153786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6" name="Flowchart: Connector 72">
                  <a:extLst>
                    <a:ext uri="{FF2B5EF4-FFF2-40B4-BE49-F238E27FC236}">
                      <a16:creationId xmlns:a16="http://schemas.microsoft.com/office/drawing/2014/main" id="{85E3F6D8-823B-124D-A4A9-A4C5DA7AB8C3}"/>
                    </a:ext>
                  </a:extLst>
                </p:cNvPr>
                <p:cNvSpPr/>
                <p:nvPr/>
              </p:nvSpPr>
              <p:spPr>
                <a:xfrm>
                  <a:off x="8964799" y="168440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107" name="Straight Connector 106">
                  <a:extLst>
                    <a:ext uri="{FF2B5EF4-FFF2-40B4-BE49-F238E27FC236}">
                      <a16:creationId xmlns:a16="http://schemas.microsoft.com/office/drawing/2014/main" id="{BB6088ED-0612-A04A-BA38-4E946DF957ED}"/>
                    </a:ext>
                  </a:extLst>
                </p:cNvPr>
                <p:cNvCxnSpPr/>
                <p:nvPr/>
              </p:nvCxnSpPr>
              <p:spPr>
                <a:xfrm flipV="1">
                  <a:off x="6500798" y="1410313"/>
                  <a:ext cx="0" cy="1789854"/>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D041606-7158-6B46-ABD3-D24C4A41A69F}"/>
                    </a:ext>
                  </a:extLst>
                </p:cNvPr>
                <p:cNvCxnSpPr/>
                <p:nvPr/>
              </p:nvCxnSpPr>
              <p:spPr>
                <a:xfrm>
                  <a:off x="6500799" y="3189631"/>
                  <a:ext cx="4320646" cy="0"/>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sp>
              <p:nvSpPr>
                <p:cNvPr id="109" name="Flowchart: Connector 83">
                  <a:extLst>
                    <a:ext uri="{FF2B5EF4-FFF2-40B4-BE49-F238E27FC236}">
                      <a16:creationId xmlns:a16="http://schemas.microsoft.com/office/drawing/2014/main" id="{B337FA93-FEFF-9D4F-9BD1-0A86901472B8}"/>
                    </a:ext>
                  </a:extLst>
                </p:cNvPr>
                <p:cNvSpPr/>
                <p:nvPr/>
              </p:nvSpPr>
              <p:spPr>
                <a:xfrm>
                  <a:off x="9698534" y="2248877"/>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0" name="Flowchart: Connector 84">
                  <a:extLst>
                    <a:ext uri="{FF2B5EF4-FFF2-40B4-BE49-F238E27FC236}">
                      <a16:creationId xmlns:a16="http://schemas.microsoft.com/office/drawing/2014/main" id="{DEA790EB-5A7F-924B-8A9B-9489AA362D21}"/>
                    </a:ext>
                  </a:extLst>
                </p:cNvPr>
                <p:cNvSpPr/>
                <p:nvPr/>
              </p:nvSpPr>
              <p:spPr>
                <a:xfrm>
                  <a:off x="9582740" y="249529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1" name="Flowchart: Connector 85">
                  <a:extLst>
                    <a:ext uri="{FF2B5EF4-FFF2-40B4-BE49-F238E27FC236}">
                      <a16:creationId xmlns:a16="http://schemas.microsoft.com/office/drawing/2014/main" id="{045862D7-0B02-894B-8F0F-71D90983AE89}"/>
                    </a:ext>
                  </a:extLst>
                </p:cNvPr>
                <p:cNvSpPr/>
                <p:nvPr/>
              </p:nvSpPr>
              <p:spPr>
                <a:xfrm>
                  <a:off x="9351153" y="278355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2" name="Flowchart: Connector 86">
                  <a:extLst>
                    <a:ext uri="{FF2B5EF4-FFF2-40B4-BE49-F238E27FC236}">
                      <a16:creationId xmlns:a16="http://schemas.microsoft.com/office/drawing/2014/main" id="{218B6D86-5F78-C449-81BF-9807AC9196B4}"/>
                    </a:ext>
                  </a:extLst>
                </p:cNvPr>
                <p:cNvSpPr/>
                <p:nvPr/>
              </p:nvSpPr>
              <p:spPr>
                <a:xfrm>
                  <a:off x="9069614" y="250812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83" name="5-Point Star 82">
                <a:extLst>
                  <a:ext uri="{FF2B5EF4-FFF2-40B4-BE49-F238E27FC236}">
                    <a16:creationId xmlns:a16="http://schemas.microsoft.com/office/drawing/2014/main" id="{46F65F0B-D3B9-E746-8138-B5F70A794558}"/>
                  </a:ext>
                </a:extLst>
              </p:cNvPr>
              <p:cNvSpPr/>
              <p:nvPr/>
            </p:nvSpPr>
            <p:spPr>
              <a:xfrm>
                <a:off x="8279339" y="4635800"/>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4" name="Flowchart: Connector 85">
                <a:extLst>
                  <a:ext uri="{FF2B5EF4-FFF2-40B4-BE49-F238E27FC236}">
                    <a16:creationId xmlns:a16="http://schemas.microsoft.com/office/drawing/2014/main" id="{FBADA4DF-2B76-8D4E-A52A-2C52ED25BABF}"/>
                  </a:ext>
                </a:extLst>
              </p:cNvPr>
              <p:cNvSpPr/>
              <p:nvPr/>
            </p:nvSpPr>
            <p:spPr>
              <a:xfrm>
                <a:off x="8789850" y="508103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5" name="Flowchart: Connector 85">
                <a:extLst>
                  <a:ext uri="{FF2B5EF4-FFF2-40B4-BE49-F238E27FC236}">
                    <a16:creationId xmlns:a16="http://schemas.microsoft.com/office/drawing/2014/main" id="{CDE8041F-A86D-364F-8083-677C880F0A4E}"/>
                  </a:ext>
                </a:extLst>
              </p:cNvPr>
              <p:cNvSpPr/>
              <p:nvPr/>
            </p:nvSpPr>
            <p:spPr>
              <a:xfrm>
                <a:off x="9011526" y="451299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6" name="Flowchart: Connector 85">
                <a:extLst>
                  <a:ext uri="{FF2B5EF4-FFF2-40B4-BE49-F238E27FC236}">
                    <a16:creationId xmlns:a16="http://schemas.microsoft.com/office/drawing/2014/main" id="{A6862E76-AFD3-5240-8AFB-6015F1F00F20}"/>
                  </a:ext>
                </a:extLst>
              </p:cNvPr>
              <p:cNvSpPr/>
              <p:nvPr/>
            </p:nvSpPr>
            <p:spPr>
              <a:xfrm>
                <a:off x="9801238" y="512259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7" name="Flowchart: Connector 85">
                <a:extLst>
                  <a:ext uri="{FF2B5EF4-FFF2-40B4-BE49-F238E27FC236}">
                    <a16:creationId xmlns:a16="http://schemas.microsoft.com/office/drawing/2014/main" id="{296B2B4A-F1F7-444F-A7DF-7EA0205080C4}"/>
                  </a:ext>
                </a:extLst>
              </p:cNvPr>
              <p:cNvSpPr/>
              <p:nvPr/>
            </p:nvSpPr>
            <p:spPr>
              <a:xfrm>
                <a:off x="8706723" y="422204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8" name="Flowchart: Connector 85">
                <a:extLst>
                  <a:ext uri="{FF2B5EF4-FFF2-40B4-BE49-F238E27FC236}">
                    <a16:creationId xmlns:a16="http://schemas.microsoft.com/office/drawing/2014/main" id="{88AA3010-A569-074B-9561-C1D08994BF5F}"/>
                  </a:ext>
                </a:extLst>
              </p:cNvPr>
              <p:cNvSpPr/>
              <p:nvPr/>
            </p:nvSpPr>
            <p:spPr>
              <a:xfrm>
                <a:off x="9995198" y="487321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68" name="5-Point Star 67">
              <a:extLst>
                <a:ext uri="{FF2B5EF4-FFF2-40B4-BE49-F238E27FC236}">
                  <a16:creationId xmlns:a16="http://schemas.microsoft.com/office/drawing/2014/main" id="{55E106BC-44D9-0A4C-8602-C4E68B1B8D3B}"/>
                </a:ext>
              </a:extLst>
            </p:cNvPr>
            <p:cNvSpPr/>
            <p:nvPr/>
          </p:nvSpPr>
          <p:spPr>
            <a:xfrm>
              <a:off x="2156128" y="438786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9" name="5-Point Star 68">
              <a:extLst>
                <a:ext uri="{FF2B5EF4-FFF2-40B4-BE49-F238E27FC236}">
                  <a16:creationId xmlns:a16="http://schemas.microsoft.com/office/drawing/2014/main" id="{EBE3D150-A6C8-1E4B-A0E5-79A4F7293492}"/>
                </a:ext>
              </a:extLst>
            </p:cNvPr>
            <p:cNvSpPr/>
            <p:nvPr/>
          </p:nvSpPr>
          <p:spPr>
            <a:xfrm>
              <a:off x="2881703" y="5275378"/>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5-Point Star 69">
              <a:extLst>
                <a:ext uri="{FF2B5EF4-FFF2-40B4-BE49-F238E27FC236}">
                  <a16:creationId xmlns:a16="http://schemas.microsoft.com/office/drawing/2014/main" id="{1F509880-A98E-5A4B-9921-89F98D1B80F4}"/>
                </a:ext>
              </a:extLst>
            </p:cNvPr>
            <p:cNvSpPr/>
            <p:nvPr/>
          </p:nvSpPr>
          <p:spPr>
            <a:xfrm>
              <a:off x="2788058" y="4908685"/>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5-Point Star 70">
              <a:extLst>
                <a:ext uri="{FF2B5EF4-FFF2-40B4-BE49-F238E27FC236}">
                  <a16:creationId xmlns:a16="http://schemas.microsoft.com/office/drawing/2014/main" id="{E2E96DC5-2ADF-4346-8737-0762B5F7C16E}"/>
                </a:ext>
              </a:extLst>
            </p:cNvPr>
            <p:cNvSpPr/>
            <p:nvPr/>
          </p:nvSpPr>
          <p:spPr>
            <a:xfrm>
              <a:off x="2355088" y="4285807"/>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2" name="5-Point Star 71">
              <a:extLst>
                <a:ext uri="{FF2B5EF4-FFF2-40B4-BE49-F238E27FC236}">
                  <a16:creationId xmlns:a16="http://schemas.microsoft.com/office/drawing/2014/main" id="{8A9246D2-9603-374B-9BC5-29187670FAAA}"/>
                </a:ext>
              </a:extLst>
            </p:cNvPr>
            <p:cNvSpPr/>
            <p:nvPr/>
          </p:nvSpPr>
          <p:spPr>
            <a:xfrm>
              <a:off x="1843779" y="496255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3" name="5-Point Star 72">
              <a:extLst>
                <a:ext uri="{FF2B5EF4-FFF2-40B4-BE49-F238E27FC236}">
                  <a16:creationId xmlns:a16="http://schemas.microsoft.com/office/drawing/2014/main" id="{BCA8C98A-1F94-004A-B3BB-4EBCB8CB197F}"/>
                </a:ext>
              </a:extLst>
            </p:cNvPr>
            <p:cNvSpPr/>
            <p:nvPr/>
          </p:nvSpPr>
          <p:spPr>
            <a:xfrm>
              <a:off x="1342063" y="3960246"/>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4" name="5-Point Star 73">
              <a:extLst>
                <a:ext uri="{FF2B5EF4-FFF2-40B4-BE49-F238E27FC236}">
                  <a16:creationId xmlns:a16="http://schemas.microsoft.com/office/drawing/2014/main" id="{3A17A01B-CBE1-924B-BFD4-F84D1928397D}"/>
                </a:ext>
              </a:extLst>
            </p:cNvPr>
            <p:cNvSpPr/>
            <p:nvPr/>
          </p:nvSpPr>
          <p:spPr>
            <a:xfrm>
              <a:off x="2533007" y="4966271"/>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5" name="5-Point Star 74">
              <a:extLst>
                <a:ext uri="{FF2B5EF4-FFF2-40B4-BE49-F238E27FC236}">
                  <a16:creationId xmlns:a16="http://schemas.microsoft.com/office/drawing/2014/main" id="{A2100D01-BFF9-5948-8694-FE3F838C5598}"/>
                </a:ext>
              </a:extLst>
            </p:cNvPr>
            <p:cNvSpPr/>
            <p:nvPr/>
          </p:nvSpPr>
          <p:spPr>
            <a:xfrm>
              <a:off x="2019972" y="414682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6" name="Freeform 75">
              <a:extLst>
                <a:ext uri="{FF2B5EF4-FFF2-40B4-BE49-F238E27FC236}">
                  <a16:creationId xmlns:a16="http://schemas.microsoft.com/office/drawing/2014/main" id="{46023923-0EAE-0340-8AF0-7A0371C90AE6}"/>
                </a:ext>
              </a:extLst>
            </p:cNvPr>
            <p:cNvSpPr/>
            <p:nvPr/>
          </p:nvSpPr>
          <p:spPr>
            <a:xfrm rot="4077738">
              <a:off x="2188437" y="3946590"/>
              <a:ext cx="2449061" cy="1352714"/>
            </a:xfrm>
            <a:custGeom>
              <a:avLst/>
              <a:gdLst>
                <a:gd name="connsiteX0" fmla="*/ 0 w 4448710"/>
                <a:gd name="connsiteY0" fmla="*/ 0 h 4209318"/>
                <a:gd name="connsiteX1" fmla="*/ 1097280 w 4448710"/>
                <a:gd name="connsiteY1" fmla="*/ 4151376 h 4209318"/>
                <a:gd name="connsiteX2" fmla="*/ 4072128 w 4448710"/>
                <a:gd name="connsiteY2" fmla="*/ 2420112 h 4209318"/>
                <a:gd name="connsiteX3" fmla="*/ 4309872 w 4448710"/>
                <a:gd name="connsiteY3" fmla="*/ 2286000 h 4209318"/>
              </a:gdLst>
              <a:ahLst/>
              <a:cxnLst>
                <a:cxn ang="0">
                  <a:pos x="connsiteX0" y="connsiteY0"/>
                </a:cxn>
                <a:cxn ang="0">
                  <a:pos x="connsiteX1" y="connsiteY1"/>
                </a:cxn>
                <a:cxn ang="0">
                  <a:pos x="connsiteX2" y="connsiteY2"/>
                </a:cxn>
                <a:cxn ang="0">
                  <a:pos x="connsiteX3" y="connsiteY3"/>
                </a:cxn>
              </a:cxnLst>
              <a:rect l="l" t="t" r="r" b="b"/>
              <a:pathLst>
                <a:path w="4448710" h="4209318">
                  <a:moveTo>
                    <a:pt x="0" y="0"/>
                  </a:moveTo>
                  <a:cubicBezTo>
                    <a:pt x="209296" y="1874012"/>
                    <a:pt x="418592" y="3748024"/>
                    <a:pt x="1097280" y="4151376"/>
                  </a:cubicBezTo>
                  <a:cubicBezTo>
                    <a:pt x="1775968" y="4554728"/>
                    <a:pt x="3536696" y="2731008"/>
                    <a:pt x="4072128" y="2420112"/>
                  </a:cubicBezTo>
                  <a:cubicBezTo>
                    <a:pt x="4607560" y="2109216"/>
                    <a:pt x="4458716" y="2197608"/>
                    <a:pt x="4309872" y="2286000"/>
                  </a:cubicBez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7" name="TextBox 76">
              <a:extLst>
                <a:ext uri="{FF2B5EF4-FFF2-40B4-BE49-F238E27FC236}">
                  <a16:creationId xmlns:a16="http://schemas.microsoft.com/office/drawing/2014/main" id="{549AFFC0-804E-A94B-AD68-0021A0D745F5}"/>
                </a:ext>
              </a:extLst>
            </p:cNvPr>
            <p:cNvSpPr txBox="1"/>
            <p:nvPr/>
          </p:nvSpPr>
          <p:spPr>
            <a:xfrm>
              <a:off x="4055067" y="3267949"/>
              <a:ext cx="1000667"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Class 2</a:t>
              </a:r>
            </a:p>
          </p:txBody>
        </p:sp>
        <p:sp>
          <p:nvSpPr>
            <p:cNvPr id="78" name="TextBox 77">
              <a:extLst>
                <a:ext uri="{FF2B5EF4-FFF2-40B4-BE49-F238E27FC236}">
                  <a16:creationId xmlns:a16="http://schemas.microsoft.com/office/drawing/2014/main" id="{AFE4A440-F038-1840-B922-10B83F28EFD0}"/>
                </a:ext>
              </a:extLst>
            </p:cNvPr>
            <p:cNvSpPr txBox="1"/>
            <p:nvPr/>
          </p:nvSpPr>
          <p:spPr>
            <a:xfrm>
              <a:off x="1168418" y="3263370"/>
              <a:ext cx="1020550"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Class 1</a:t>
              </a:r>
            </a:p>
          </p:txBody>
        </p:sp>
        <p:cxnSp>
          <p:nvCxnSpPr>
            <p:cNvPr id="80" name="Straight Arrow Connector 79">
              <a:extLst>
                <a:ext uri="{FF2B5EF4-FFF2-40B4-BE49-F238E27FC236}">
                  <a16:creationId xmlns:a16="http://schemas.microsoft.com/office/drawing/2014/main" id="{E9F60F30-CE01-804A-AA3E-2E0C8CC4C647}"/>
                </a:ext>
              </a:extLst>
            </p:cNvPr>
            <p:cNvCxnSpPr>
              <a:cxnSpLocks/>
            </p:cNvCxnSpPr>
            <p:nvPr/>
          </p:nvCxnSpPr>
          <p:spPr>
            <a:xfrm flipV="1">
              <a:off x="3432468" y="3437226"/>
              <a:ext cx="533863" cy="902"/>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4DC83F7C-8486-0046-9298-4BFDB423B782}"/>
                </a:ext>
              </a:extLst>
            </p:cNvPr>
            <p:cNvCxnSpPr>
              <a:cxnSpLocks/>
            </p:cNvCxnSpPr>
            <p:nvPr/>
          </p:nvCxnSpPr>
          <p:spPr>
            <a:xfrm flipH="1">
              <a:off x="2142761" y="3429000"/>
              <a:ext cx="580111" cy="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113" name="TextBox 112">
            <a:extLst>
              <a:ext uri="{FF2B5EF4-FFF2-40B4-BE49-F238E27FC236}">
                <a16:creationId xmlns:a16="http://schemas.microsoft.com/office/drawing/2014/main" id="{042E9650-C5A7-0949-89AD-86D6CDDE7968}"/>
              </a:ext>
            </a:extLst>
          </p:cNvPr>
          <p:cNvSpPr txBox="1"/>
          <p:nvPr/>
        </p:nvSpPr>
        <p:spPr>
          <a:xfrm>
            <a:off x="4663677" y="5482886"/>
            <a:ext cx="443235"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x</a:t>
            </a:r>
            <a:r>
              <a:rPr lang="en-US" sz="2000" baseline="-25000" dirty="0">
                <a:latin typeface="Amazon Ember Light" panose="020B0403020204020204" pitchFamily="34" charset="0"/>
                <a:ea typeface="Amazon Ember Light" panose="020B0403020204020204" pitchFamily="34" charset="0"/>
                <a:cs typeface="Amazon Ember Light" panose="020B0403020204020204" pitchFamily="34" charset="0"/>
              </a:rPr>
              <a:t>1</a:t>
            </a:r>
            <a:endParaRPr lang="en-US" sz="2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4" name="TextBox 113">
            <a:extLst>
              <a:ext uri="{FF2B5EF4-FFF2-40B4-BE49-F238E27FC236}">
                <a16:creationId xmlns:a16="http://schemas.microsoft.com/office/drawing/2014/main" id="{9157B076-1710-4B45-B8A3-30EDCEE0DC5F}"/>
              </a:ext>
            </a:extLst>
          </p:cNvPr>
          <p:cNvSpPr txBox="1"/>
          <p:nvPr/>
        </p:nvSpPr>
        <p:spPr>
          <a:xfrm>
            <a:off x="330675" y="3705489"/>
            <a:ext cx="491867" cy="400110"/>
          </a:xfrm>
          <a:prstGeom prst="rect">
            <a:avLst/>
          </a:prstGeom>
          <a:noFill/>
        </p:spPr>
        <p:txBody>
          <a:bodyPr wrap="square" rtlCol="0">
            <a:spAutoFit/>
          </a:bodyPr>
          <a:lstStyle/>
          <a:p>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x</a:t>
            </a:r>
            <a:r>
              <a:rPr lang="en-US" sz="2000" baseline="-25000" dirty="0">
                <a:latin typeface="Amazon Ember Light" panose="020B0403020204020204" pitchFamily="34" charset="0"/>
                <a:ea typeface="Amazon Ember Light" panose="020B0403020204020204" pitchFamily="34" charset="0"/>
                <a:cs typeface="Amazon Ember Light" panose="020B0403020204020204" pitchFamily="34" charset="0"/>
              </a:rPr>
              <a:t>2</a:t>
            </a:r>
            <a:endParaRPr lang="en-US" sz="2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3" name="5-Point Star 52">
            <a:extLst>
              <a:ext uri="{FF2B5EF4-FFF2-40B4-BE49-F238E27FC236}">
                <a16:creationId xmlns:a16="http://schemas.microsoft.com/office/drawing/2014/main" id="{B9552FFB-8A8A-A746-9929-2BFB3AC7F7CD}"/>
              </a:ext>
            </a:extLst>
          </p:cNvPr>
          <p:cNvSpPr/>
          <p:nvPr/>
        </p:nvSpPr>
        <p:spPr>
          <a:xfrm>
            <a:off x="3002280" y="4500498"/>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2368989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1836544"/>
            <a:ext cx="9518073" cy="2735457"/>
          </a:xfrm>
        </p:spPr>
        <p:txBody>
          <a:bodyPr/>
          <a:lstStyle/>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Model Evaluation</a:t>
            </a:r>
          </a:p>
        </p:txBody>
      </p:sp>
    </p:spTree>
    <p:extLst>
      <p:ext uri="{BB962C8B-B14F-4D97-AF65-F5344CB8AC3E}">
        <p14:creationId xmlns:p14="http://schemas.microsoft.com/office/powerpoint/2010/main" val="3004693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entagon 98">
            <a:extLst>
              <a:ext uri="{FF2B5EF4-FFF2-40B4-BE49-F238E27FC236}">
                <a16:creationId xmlns:a16="http://schemas.microsoft.com/office/drawing/2014/main" id="{4D8415BD-AA5B-FB47-A1B7-EB82A511706D}"/>
              </a:ext>
            </a:extLst>
          </p:cNvPr>
          <p:cNvSpPr/>
          <p:nvPr/>
        </p:nvSpPr>
        <p:spPr bwMode="ltGray">
          <a:xfrm>
            <a:off x="957713" y="1400935"/>
            <a:ext cx="10514528" cy="4378609"/>
          </a:xfrm>
          <a:prstGeom prst="homePlate">
            <a:avLst>
              <a:gd name="adj" fmla="val 12270"/>
            </a:avLst>
          </a:prstGeom>
          <a:solidFill>
            <a:schemeClr val="tx1">
              <a:lumMod val="20000"/>
              <a:lumOff val="80000"/>
            </a:schemeClr>
          </a:solidFill>
          <a:ln w="57150" cap="flat" cmpd="sng" algn="ctr">
            <a:solidFill>
              <a:schemeClr val="bg1"/>
            </a:solidFill>
            <a:prstDash val="solid"/>
            <a:round/>
            <a:headEnd type="none" w="med" len="med"/>
            <a:tailEnd type="none" w="med" len="med"/>
          </a:ln>
          <a:effectLst/>
        </p:spPr>
        <p:txBody>
          <a:bodyPr vert="horz" wrap="square" lIns="91440" tIns="180000" rIns="91440" bIns="45720" numCol="1" rtlCol="0" anchor="t" anchorCtr="0" compatLnSpc="1">
            <a:prstTxWarp prst="textNoShape">
              <a:avLst/>
            </a:prstTxWarp>
          </a:bodyPr>
          <a:lstStyle/>
          <a:p>
            <a:pPr marL="266700" indent="-4763" eaLnBrk="0" fontAlgn="base" hangingPunct="0">
              <a:spcAft>
                <a:spcPct val="0"/>
              </a:spcAft>
              <a:buClr>
                <a:schemeClr val="accent1"/>
              </a:buClr>
            </a:pPr>
            <a:endParaRPr kumimoji="1" lang="en-US" sz="9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0" name="Pentagon 99">
            <a:extLst>
              <a:ext uri="{FF2B5EF4-FFF2-40B4-BE49-F238E27FC236}">
                <a16:creationId xmlns:a16="http://schemas.microsoft.com/office/drawing/2014/main" id="{0B862CB1-93B3-C942-AB67-3F0F134F7637}"/>
              </a:ext>
            </a:extLst>
          </p:cNvPr>
          <p:cNvSpPr/>
          <p:nvPr/>
        </p:nvSpPr>
        <p:spPr bwMode="white">
          <a:xfrm>
            <a:off x="555331" y="1711577"/>
            <a:ext cx="10924553" cy="4199019"/>
          </a:xfrm>
          <a:prstGeom prst="homePlate">
            <a:avLst>
              <a:gd name="adj" fmla="val 5609"/>
            </a:avLst>
          </a:prstGeom>
          <a:solidFill>
            <a:schemeClr val="bg1">
              <a:alpha val="62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 name="Title 1">
            <a:extLst>
              <a:ext uri="{FF2B5EF4-FFF2-40B4-BE49-F238E27FC236}">
                <a16:creationId xmlns:a16="http://schemas.microsoft.com/office/drawing/2014/main" id="{103BB298-400B-A340-99C0-DE2253050599}"/>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Regression Metrics</a:t>
            </a:r>
          </a:p>
        </p:txBody>
      </p:sp>
      <p:grpSp>
        <p:nvGrpSpPr>
          <p:cNvPr id="55" name="Group 54">
            <a:extLst>
              <a:ext uri="{FF2B5EF4-FFF2-40B4-BE49-F238E27FC236}">
                <a16:creationId xmlns:a16="http://schemas.microsoft.com/office/drawing/2014/main" id="{E6C1BEAE-6472-574D-B103-3F7349640813}"/>
              </a:ext>
            </a:extLst>
          </p:cNvPr>
          <p:cNvGrpSpPr/>
          <p:nvPr/>
        </p:nvGrpSpPr>
        <p:grpSpPr>
          <a:xfrm>
            <a:off x="5775823" y="1876108"/>
            <a:ext cx="5221109" cy="1200329"/>
            <a:chOff x="5775823" y="1876108"/>
            <a:chExt cx="5221109" cy="1200329"/>
          </a:xfrm>
        </p:grpSpPr>
        <p:sp>
          <p:nvSpPr>
            <p:cNvPr id="56" name="TextBox 55">
              <a:extLst>
                <a:ext uri="{FF2B5EF4-FFF2-40B4-BE49-F238E27FC236}">
                  <a16:creationId xmlns:a16="http://schemas.microsoft.com/office/drawing/2014/main" id="{5CA8C8FE-1F62-BE49-969A-5A55E9635DF5}"/>
                </a:ext>
              </a:extLst>
            </p:cNvPr>
            <p:cNvSpPr txBox="1"/>
            <p:nvPr/>
          </p:nvSpPr>
          <p:spPr>
            <a:xfrm>
              <a:off x="5775823" y="1876108"/>
              <a:ext cx="4483668" cy="1200329"/>
            </a:xfrm>
            <a:prstGeom prst="rect">
              <a:avLst/>
            </a:prstGeom>
            <a:noFill/>
          </p:spPr>
          <p:txBody>
            <a:bodyPr wrap="square" rtlCol="0">
              <a:spAutoFit/>
            </a:bodyPr>
            <a:lstStyle/>
            <a:p>
              <a:r>
                <a:rPr lang="en-US"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Data values</a:t>
              </a:r>
            </a:p>
            <a:p>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 Predicted values</a:t>
              </a:r>
            </a:p>
            <a:p>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 Mean value of data values, </a:t>
              </a:r>
              <a:endParaRPr lang="en-US" sz="1600"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 Number of data records</a:t>
              </a:r>
            </a:p>
          </p:txBody>
        </p:sp>
        <p:pic>
          <p:nvPicPr>
            <p:cNvPr id="58" name="Picture 57">
              <a:extLst>
                <a:ext uri="{FF2B5EF4-FFF2-40B4-BE49-F238E27FC236}">
                  <a16:creationId xmlns:a16="http://schemas.microsoft.com/office/drawing/2014/main" id="{C903B0E3-7638-804D-A512-CE2A511A0BAB}"/>
                </a:ext>
              </a:extLst>
            </p:cNvPr>
            <p:cNvPicPr>
              <a:picLocks noChangeAspect="1"/>
            </p:cNvPicPr>
            <p:nvPr/>
          </p:nvPicPr>
          <p:blipFill>
            <a:blip r:embed="rId3"/>
            <a:stretch>
              <a:fillRect/>
            </a:stretch>
          </p:blipFill>
          <p:spPr>
            <a:xfrm>
              <a:off x="9717109" y="2294875"/>
              <a:ext cx="1279823" cy="618479"/>
            </a:xfrm>
            <a:prstGeom prst="rect">
              <a:avLst/>
            </a:prstGeom>
          </p:spPr>
        </p:pic>
        <p:pic>
          <p:nvPicPr>
            <p:cNvPr id="59" name="Picture 58">
              <a:extLst>
                <a:ext uri="{FF2B5EF4-FFF2-40B4-BE49-F238E27FC236}">
                  <a16:creationId xmlns:a16="http://schemas.microsoft.com/office/drawing/2014/main" id="{A5C6E8F0-2192-B949-871D-015901FDBD71}"/>
                </a:ext>
              </a:extLst>
            </p:cNvPr>
            <p:cNvPicPr>
              <a:picLocks noChangeAspect="1"/>
            </p:cNvPicPr>
            <p:nvPr/>
          </p:nvPicPr>
          <p:blipFill>
            <a:blip r:embed="rId4"/>
            <a:stretch>
              <a:fillRect/>
            </a:stretch>
          </p:blipFill>
          <p:spPr>
            <a:xfrm>
              <a:off x="6464457" y="1878200"/>
              <a:ext cx="307085" cy="269483"/>
            </a:xfrm>
            <a:prstGeom prst="rect">
              <a:avLst/>
            </a:prstGeom>
          </p:spPr>
        </p:pic>
        <p:pic>
          <p:nvPicPr>
            <p:cNvPr id="60" name="Picture 59">
              <a:extLst>
                <a:ext uri="{FF2B5EF4-FFF2-40B4-BE49-F238E27FC236}">
                  <a16:creationId xmlns:a16="http://schemas.microsoft.com/office/drawing/2014/main" id="{9108B499-7BD4-A349-8F11-3C45B65FBD54}"/>
                </a:ext>
              </a:extLst>
            </p:cNvPr>
            <p:cNvPicPr>
              <a:picLocks noChangeAspect="1"/>
            </p:cNvPicPr>
            <p:nvPr/>
          </p:nvPicPr>
          <p:blipFill>
            <a:blip r:embed="rId5"/>
            <a:stretch>
              <a:fillRect/>
            </a:stretch>
          </p:blipFill>
          <p:spPr>
            <a:xfrm>
              <a:off x="6452349" y="2183165"/>
              <a:ext cx="307086" cy="269484"/>
            </a:xfrm>
            <a:prstGeom prst="rect">
              <a:avLst/>
            </a:prstGeom>
          </p:spPr>
        </p:pic>
        <p:pic>
          <p:nvPicPr>
            <p:cNvPr id="61" name="Picture 60">
              <a:extLst>
                <a:ext uri="{FF2B5EF4-FFF2-40B4-BE49-F238E27FC236}">
                  <a16:creationId xmlns:a16="http://schemas.microsoft.com/office/drawing/2014/main" id="{F82FE4D3-5BCB-9D41-A04F-E2EA5465F8B7}"/>
                </a:ext>
              </a:extLst>
            </p:cNvPr>
            <p:cNvPicPr>
              <a:picLocks noChangeAspect="1"/>
            </p:cNvPicPr>
            <p:nvPr/>
          </p:nvPicPr>
          <p:blipFill>
            <a:blip r:embed="rId6"/>
            <a:stretch>
              <a:fillRect/>
            </a:stretch>
          </p:blipFill>
          <p:spPr>
            <a:xfrm>
              <a:off x="6462937" y="2550329"/>
              <a:ext cx="106412" cy="183265"/>
            </a:xfrm>
            <a:prstGeom prst="rect">
              <a:avLst/>
            </a:prstGeom>
          </p:spPr>
        </p:pic>
        <p:pic>
          <p:nvPicPr>
            <p:cNvPr id="62" name="Picture 61">
              <a:extLst>
                <a:ext uri="{FF2B5EF4-FFF2-40B4-BE49-F238E27FC236}">
                  <a16:creationId xmlns:a16="http://schemas.microsoft.com/office/drawing/2014/main" id="{96D07A8C-C83B-F940-BFA8-9C5B61AAEE56}"/>
                </a:ext>
              </a:extLst>
            </p:cNvPr>
            <p:cNvPicPr>
              <a:picLocks noChangeAspect="1"/>
            </p:cNvPicPr>
            <p:nvPr/>
          </p:nvPicPr>
          <p:blipFill>
            <a:blip r:embed="rId7"/>
            <a:stretch>
              <a:fillRect/>
            </a:stretch>
          </p:blipFill>
          <p:spPr>
            <a:xfrm>
              <a:off x="6454572" y="2831274"/>
              <a:ext cx="128618" cy="115756"/>
            </a:xfrm>
            <a:prstGeom prst="rect">
              <a:avLst/>
            </a:prstGeom>
          </p:spPr>
        </p:pic>
      </p:grpSp>
      <p:graphicFrame>
        <p:nvGraphicFramePr>
          <p:cNvPr id="63" name="Table 62">
            <a:extLst>
              <a:ext uri="{FF2B5EF4-FFF2-40B4-BE49-F238E27FC236}">
                <a16:creationId xmlns:a16="http://schemas.microsoft.com/office/drawing/2014/main" id="{773D8E56-432E-3E4F-ABBE-976D3B0AF0C5}"/>
              </a:ext>
            </a:extLst>
          </p:cNvPr>
          <p:cNvGraphicFramePr>
            <a:graphicFrameLocks noGrp="1"/>
          </p:cNvGraphicFramePr>
          <p:nvPr/>
        </p:nvGraphicFramePr>
        <p:xfrm>
          <a:off x="1072139" y="1638647"/>
          <a:ext cx="5233216" cy="3812898"/>
        </p:xfrm>
        <a:graphic>
          <a:graphicData uri="http://schemas.openxmlformats.org/drawingml/2006/table">
            <a:tbl>
              <a:tblPr firstRow="1" bandRow="1">
                <a:tableStyleId>{5C22544A-7EE6-4342-B048-85BDC9FD1C3A}</a:tableStyleId>
              </a:tblPr>
              <a:tblGrid>
                <a:gridCol w="2505725">
                  <a:extLst>
                    <a:ext uri="{9D8B030D-6E8A-4147-A177-3AD203B41FA5}">
                      <a16:colId xmlns:a16="http://schemas.microsoft.com/office/drawing/2014/main" val="1725729869"/>
                    </a:ext>
                  </a:extLst>
                </a:gridCol>
                <a:gridCol w="2727491">
                  <a:extLst>
                    <a:ext uri="{9D8B030D-6E8A-4147-A177-3AD203B41FA5}">
                      <a16:colId xmlns:a16="http://schemas.microsoft.com/office/drawing/2014/main" val="3620867233"/>
                    </a:ext>
                  </a:extLst>
                </a:gridCol>
              </a:tblGrid>
              <a:tr h="557596">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Metrics</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2000" b="0" i="0" dirty="0">
                          <a:latin typeface="Amazon Ember Light" panose="020B0403020204020204" pitchFamily="34" charset="0"/>
                          <a:ea typeface="Amazon Ember Light" panose="020B0403020204020204" pitchFamily="34" charset="0"/>
                          <a:cs typeface="Amazon Ember Light" panose="020B0403020204020204" pitchFamily="34" charset="0"/>
                        </a:rPr>
                        <a:t>Equations</a:t>
                      </a:r>
                    </a:p>
                  </a:txBody>
                  <a:tcPr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29781550"/>
                  </a:ext>
                </a:extLst>
              </a:tr>
              <a:tr h="824048">
                <a:tc>
                  <a:txBody>
                    <a:bodyPr/>
                    <a:lstStyle/>
                    <a:p>
                      <a:pPr algn="ctr"/>
                      <a:r>
                        <a:rPr lang="en-US"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Mean Squared Error (MSE)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4760207"/>
                  </a:ext>
                </a:extLst>
              </a:tr>
              <a:tr h="746095">
                <a:tc>
                  <a:txBody>
                    <a:bodyPr/>
                    <a:lstStyle/>
                    <a:p>
                      <a:pPr algn="ctr"/>
                      <a:r>
                        <a:rPr lang="en-US"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Root Mean Squared Error (RMSE)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7641130"/>
                  </a:ext>
                </a:extLst>
              </a:tr>
              <a:tr h="770759">
                <a:tc>
                  <a:txBody>
                    <a:bodyPr/>
                    <a:lstStyle/>
                    <a:p>
                      <a:pPr algn="ctr"/>
                      <a:r>
                        <a:rPr lang="en-US"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Mean Absolute Error (MAE)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208479"/>
                  </a:ext>
                </a:extLst>
              </a:tr>
              <a:tr h="746095">
                <a:tc>
                  <a:txBody>
                    <a:bodyPr/>
                    <a:lstStyle/>
                    <a:p>
                      <a:pPr algn="ctr"/>
                      <a:endParaRPr lang="en-US"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algn="ctr"/>
                      <a:r>
                        <a:rPr lang="en-US"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R Squared (R</a:t>
                      </a:r>
                      <a:r>
                        <a:rPr lang="en-US" b="0" i="0" baseline="300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2</a:t>
                      </a:r>
                      <a:r>
                        <a:rPr lang="en-US"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a:p>
                      <a:pPr algn="ctr"/>
                      <a:endParaRPr lang="en-US"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5806773"/>
                  </a:ext>
                </a:extLst>
              </a:tr>
            </a:tbl>
          </a:graphicData>
        </a:graphic>
      </p:graphicFrame>
      <p:cxnSp>
        <p:nvCxnSpPr>
          <p:cNvPr id="42" name="Straight Connector 41">
            <a:extLst>
              <a:ext uri="{FF2B5EF4-FFF2-40B4-BE49-F238E27FC236}">
                <a16:creationId xmlns:a16="http://schemas.microsoft.com/office/drawing/2014/main" id="{4264EB6A-8A7F-7A49-BD4F-73489E28CC51}"/>
              </a:ext>
            </a:extLst>
          </p:cNvPr>
          <p:cNvCxnSpPr/>
          <p:nvPr/>
        </p:nvCxnSpPr>
        <p:spPr>
          <a:xfrm flipV="1">
            <a:off x="6879905" y="3451101"/>
            <a:ext cx="0" cy="1948117"/>
          </a:xfrm>
          <a:prstGeom prst="line">
            <a:avLst/>
          </a:prstGeom>
          <a:solidFill>
            <a:schemeClr val="tx1"/>
          </a:solidFill>
          <a:ln>
            <a:solidFill>
              <a:srgbClr val="51504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A587367-4CDE-A649-AD24-BE3C6A647FF8}"/>
              </a:ext>
            </a:extLst>
          </p:cNvPr>
          <p:cNvCxnSpPr/>
          <p:nvPr/>
        </p:nvCxnSpPr>
        <p:spPr>
          <a:xfrm>
            <a:off x="6879905" y="5387752"/>
            <a:ext cx="4038540" cy="0"/>
          </a:xfrm>
          <a:prstGeom prst="line">
            <a:avLst/>
          </a:prstGeom>
          <a:solidFill>
            <a:schemeClr val="tx1"/>
          </a:solidFill>
          <a:ln>
            <a:solidFill>
              <a:srgbClr val="51504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0D6CDDE-09B0-D64A-AC1C-1B3BE36F8F70}"/>
              </a:ext>
            </a:extLst>
          </p:cNvPr>
          <p:cNvCxnSpPr/>
          <p:nvPr/>
        </p:nvCxnSpPr>
        <p:spPr>
          <a:xfrm flipV="1">
            <a:off x="6879905" y="3633807"/>
            <a:ext cx="3949266" cy="1512616"/>
          </a:xfrm>
          <a:prstGeom prst="line">
            <a:avLst/>
          </a:prstGeom>
          <a:solidFill>
            <a:schemeClr val="tx1"/>
          </a:solidFill>
          <a:ln w="38100">
            <a:solidFill>
              <a:schemeClr val="accent3"/>
            </a:solidFill>
            <a:prstDash val="solid"/>
          </a:ln>
        </p:spPr>
        <p:style>
          <a:lnRef idx="3">
            <a:schemeClr val="accent4"/>
          </a:lnRef>
          <a:fillRef idx="0">
            <a:schemeClr val="accent4"/>
          </a:fillRef>
          <a:effectRef idx="2">
            <a:schemeClr val="accent4"/>
          </a:effectRef>
          <a:fontRef idx="minor">
            <a:schemeClr val="tx1"/>
          </a:fontRef>
        </p:style>
      </p:cxnSp>
      <p:pic>
        <p:nvPicPr>
          <p:cNvPr id="77" name="Picture 76">
            <a:extLst>
              <a:ext uri="{FF2B5EF4-FFF2-40B4-BE49-F238E27FC236}">
                <a16:creationId xmlns:a16="http://schemas.microsoft.com/office/drawing/2014/main" id="{A81AA685-B970-414B-A0A1-FE6AEF7A55D3}"/>
              </a:ext>
            </a:extLst>
          </p:cNvPr>
          <p:cNvPicPr>
            <a:picLocks noChangeAspect="1"/>
          </p:cNvPicPr>
          <p:nvPr/>
        </p:nvPicPr>
        <p:blipFill>
          <a:blip r:embed="rId8"/>
          <a:stretch>
            <a:fillRect/>
          </a:stretch>
        </p:blipFill>
        <p:spPr>
          <a:xfrm>
            <a:off x="9005609" y="5503809"/>
            <a:ext cx="128915" cy="115345"/>
          </a:xfrm>
          <a:prstGeom prst="rect">
            <a:avLst/>
          </a:prstGeom>
        </p:spPr>
      </p:pic>
      <p:pic>
        <p:nvPicPr>
          <p:cNvPr id="78" name="Picture 77">
            <a:extLst>
              <a:ext uri="{FF2B5EF4-FFF2-40B4-BE49-F238E27FC236}">
                <a16:creationId xmlns:a16="http://schemas.microsoft.com/office/drawing/2014/main" id="{BFC66FCB-33A1-D340-8FAE-54F018C74039}"/>
              </a:ext>
            </a:extLst>
          </p:cNvPr>
          <p:cNvPicPr>
            <a:picLocks noChangeAspect="1"/>
          </p:cNvPicPr>
          <p:nvPr/>
        </p:nvPicPr>
        <p:blipFill>
          <a:blip r:embed="rId9"/>
          <a:stretch>
            <a:fillRect/>
          </a:stretch>
        </p:blipFill>
        <p:spPr>
          <a:xfrm>
            <a:off x="6722465" y="3358274"/>
            <a:ext cx="115344" cy="162839"/>
          </a:xfrm>
          <a:prstGeom prst="rect">
            <a:avLst/>
          </a:prstGeom>
        </p:spPr>
      </p:pic>
      <p:pic>
        <p:nvPicPr>
          <p:cNvPr id="79" name="Picture 78">
            <a:extLst>
              <a:ext uri="{FF2B5EF4-FFF2-40B4-BE49-F238E27FC236}">
                <a16:creationId xmlns:a16="http://schemas.microsoft.com/office/drawing/2014/main" id="{57EF1E58-0F19-5743-B62B-7C8D53B9A573}"/>
              </a:ext>
            </a:extLst>
          </p:cNvPr>
          <p:cNvPicPr>
            <a:picLocks noChangeAspect="1"/>
          </p:cNvPicPr>
          <p:nvPr/>
        </p:nvPicPr>
        <p:blipFill>
          <a:blip r:embed="rId10"/>
          <a:stretch>
            <a:fillRect/>
          </a:stretch>
        </p:blipFill>
        <p:spPr>
          <a:xfrm>
            <a:off x="6533091" y="3813421"/>
            <a:ext cx="308793" cy="264679"/>
          </a:xfrm>
          <a:prstGeom prst="rect">
            <a:avLst/>
          </a:prstGeom>
        </p:spPr>
      </p:pic>
      <p:pic>
        <p:nvPicPr>
          <p:cNvPr id="80" name="Picture 79">
            <a:extLst>
              <a:ext uri="{FF2B5EF4-FFF2-40B4-BE49-F238E27FC236}">
                <a16:creationId xmlns:a16="http://schemas.microsoft.com/office/drawing/2014/main" id="{65A3D616-5BA2-8843-8C4B-F388A26FB95A}"/>
              </a:ext>
            </a:extLst>
          </p:cNvPr>
          <p:cNvPicPr>
            <a:picLocks noChangeAspect="1"/>
          </p:cNvPicPr>
          <p:nvPr/>
        </p:nvPicPr>
        <p:blipFill>
          <a:blip r:embed="rId11"/>
          <a:stretch>
            <a:fillRect/>
          </a:stretch>
        </p:blipFill>
        <p:spPr>
          <a:xfrm>
            <a:off x="6535522" y="4159985"/>
            <a:ext cx="308793" cy="264679"/>
          </a:xfrm>
          <a:prstGeom prst="rect">
            <a:avLst/>
          </a:prstGeom>
        </p:spPr>
      </p:pic>
      <p:cxnSp>
        <p:nvCxnSpPr>
          <p:cNvPr id="91" name="Straight Connector 90">
            <a:extLst>
              <a:ext uri="{FF2B5EF4-FFF2-40B4-BE49-F238E27FC236}">
                <a16:creationId xmlns:a16="http://schemas.microsoft.com/office/drawing/2014/main" id="{7D89BC2C-2A2B-3E40-B7CC-56AF48BBB035}"/>
              </a:ext>
            </a:extLst>
          </p:cNvPr>
          <p:cNvCxnSpPr>
            <a:cxnSpLocks/>
          </p:cNvCxnSpPr>
          <p:nvPr/>
        </p:nvCxnSpPr>
        <p:spPr>
          <a:xfrm flipV="1">
            <a:off x="7338987" y="4980590"/>
            <a:ext cx="0" cy="151048"/>
          </a:xfrm>
          <a:prstGeom prst="line">
            <a:avLst/>
          </a:prstGeom>
          <a:ln w="25400" cap="rnd" cmpd="sng">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EFF3026-8B56-3141-BB24-7D0ABF6CA838}"/>
              </a:ext>
            </a:extLst>
          </p:cNvPr>
          <p:cNvCxnSpPr>
            <a:cxnSpLocks/>
          </p:cNvCxnSpPr>
          <p:nvPr/>
        </p:nvCxnSpPr>
        <p:spPr>
          <a:xfrm>
            <a:off x="7738727" y="4529319"/>
            <a:ext cx="0" cy="286036"/>
          </a:xfrm>
          <a:prstGeom prst="line">
            <a:avLst/>
          </a:prstGeom>
          <a:ln w="25400" cap="rnd" cmpd="sng">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13BD6F7-3DDD-DD4F-BE31-310341641645}"/>
              </a:ext>
            </a:extLst>
          </p:cNvPr>
          <p:cNvCxnSpPr>
            <a:cxnSpLocks/>
          </p:cNvCxnSpPr>
          <p:nvPr/>
        </p:nvCxnSpPr>
        <p:spPr>
          <a:xfrm flipV="1">
            <a:off x="9595641" y="4132051"/>
            <a:ext cx="5080" cy="321841"/>
          </a:xfrm>
          <a:prstGeom prst="line">
            <a:avLst/>
          </a:prstGeom>
          <a:ln w="25400" cap="rnd" cmpd="sng">
            <a:solidFill>
              <a:schemeClr val="accent6"/>
            </a:solidFill>
            <a:headEnd type="oval"/>
            <a:tailEnd type="none" w="lg" len="lg"/>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0A6E6EB-4DB3-8E45-BFE4-B1297BAAE6F3}"/>
              </a:ext>
            </a:extLst>
          </p:cNvPr>
          <p:cNvCxnSpPr>
            <a:cxnSpLocks/>
          </p:cNvCxnSpPr>
          <p:nvPr/>
        </p:nvCxnSpPr>
        <p:spPr>
          <a:xfrm flipV="1">
            <a:off x="7681179" y="4837687"/>
            <a:ext cx="0" cy="179280"/>
          </a:xfrm>
          <a:prstGeom prst="line">
            <a:avLst/>
          </a:prstGeom>
          <a:ln w="25400" cap="rnd" cmpd="sng">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5674E49-A51D-5543-9AF0-05E7E2054EF2}"/>
              </a:ext>
            </a:extLst>
          </p:cNvPr>
          <p:cNvCxnSpPr>
            <a:cxnSpLocks/>
          </p:cNvCxnSpPr>
          <p:nvPr/>
        </p:nvCxnSpPr>
        <p:spPr>
          <a:xfrm>
            <a:off x="9702853" y="3690455"/>
            <a:ext cx="0" cy="368410"/>
          </a:xfrm>
          <a:prstGeom prst="line">
            <a:avLst/>
          </a:prstGeom>
          <a:ln w="25400" cap="rnd" cmpd="sng">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33F4506-C743-B645-A41F-34C06ECB25DC}"/>
              </a:ext>
            </a:extLst>
          </p:cNvPr>
          <p:cNvCxnSpPr>
            <a:cxnSpLocks/>
          </p:cNvCxnSpPr>
          <p:nvPr/>
        </p:nvCxnSpPr>
        <p:spPr>
          <a:xfrm flipV="1">
            <a:off x="8899175" y="4389285"/>
            <a:ext cx="0" cy="223454"/>
          </a:xfrm>
          <a:prstGeom prst="line">
            <a:avLst/>
          </a:prstGeom>
          <a:ln w="25400" cap="rnd" cmpd="sng">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55D9361-5B1F-F649-ADC4-69DB7ACF7215}"/>
              </a:ext>
            </a:extLst>
          </p:cNvPr>
          <p:cNvCxnSpPr>
            <a:cxnSpLocks/>
          </p:cNvCxnSpPr>
          <p:nvPr/>
        </p:nvCxnSpPr>
        <p:spPr>
          <a:xfrm flipV="1">
            <a:off x="8342105" y="4577634"/>
            <a:ext cx="0" cy="260053"/>
          </a:xfrm>
          <a:prstGeom prst="line">
            <a:avLst/>
          </a:prstGeom>
          <a:ln w="25400" cap="rnd" cmpd="sng">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75A62C0-AFFD-8648-9045-F7D46EEF85F9}"/>
              </a:ext>
            </a:extLst>
          </p:cNvPr>
          <p:cNvCxnSpPr>
            <a:cxnSpLocks/>
          </p:cNvCxnSpPr>
          <p:nvPr/>
        </p:nvCxnSpPr>
        <p:spPr>
          <a:xfrm>
            <a:off x="9100364" y="3994438"/>
            <a:ext cx="0" cy="312807"/>
          </a:xfrm>
          <a:prstGeom prst="line">
            <a:avLst/>
          </a:prstGeom>
          <a:ln w="25400" cap="rnd" cmpd="sng">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1717E54-C01F-D94A-8438-C2E417858D7C}"/>
              </a:ext>
            </a:extLst>
          </p:cNvPr>
          <p:cNvCxnSpPr>
            <a:cxnSpLocks/>
          </p:cNvCxnSpPr>
          <p:nvPr/>
        </p:nvCxnSpPr>
        <p:spPr>
          <a:xfrm>
            <a:off x="10388957" y="3490900"/>
            <a:ext cx="0" cy="290871"/>
          </a:xfrm>
          <a:prstGeom prst="line">
            <a:avLst/>
          </a:prstGeom>
          <a:ln w="25400" cap="rnd" cmpd="sng">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6" name="Flowchart: Connector 35">
            <a:extLst>
              <a:ext uri="{FF2B5EF4-FFF2-40B4-BE49-F238E27FC236}">
                <a16:creationId xmlns:a16="http://schemas.microsoft.com/office/drawing/2014/main" id="{4211385D-827F-E94C-99D4-78200C24FAFC}"/>
              </a:ext>
            </a:extLst>
          </p:cNvPr>
          <p:cNvSpPr/>
          <p:nvPr/>
        </p:nvSpPr>
        <p:spPr>
          <a:xfrm>
            <a:off x="8307926" y="4797737"/>
            <a:ext cx="68358" cy="7959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1" name="Flowchart: Connector 42">
            <a:extLst>
              <a:ext uri="{FF2B5EF4-FFF2-40B4-BE49-F238E27FC236}">
                <a16:creationId xmlns:a16="http://schemas.microsoft.com/office/drawing/2014/main" id="{2988F76D-E85C-5148-9A16-022E24F161BE}"/>
              </a:ext>
            </a:extLst>
          </p:cNvPr>
          <p:cNvSpPr/>
          <p:nvPr/>
        </p:nvSpPr>
        <p:spPr>
          <a:xfrm>
            <a:off x="8871879" y="4565229"/>
            <a:ext cx="68358" cy="7959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4" name="Flowchart: Connector 45">
            <a:extLst>
              <a:ext uri="{FF2B5EF4-FFF2-40B4-BE49-F238E27FC236}">
                <a16:creationId xmlns:a16="http://schemas.microsoft.com/office/drawing/2014/main" id="{08AACC0A-A221-D947-95AD-41F450A9ABE1}"/>
              </a:ext>
            </a:extLst>
          </p:cNvPr>
          <p:cNvSpPr/>
          <p:nvPr/>
        </p:nvSpPr>
        <p:spPr>
          <a:xfrm>
            <a:off x="9066185" y="3954639"/>
            <a:ext cx="68358" cy="7959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7" name="Flowchart: Connector 70">
            <a:extLst>
              <a:ext uri="{FF2B5EF4-FFF2-40B4-BE49-F238E27FC236}">
                <a16:creationId xmlns:a16="http://schemas.microsoft.com/office/drawing/2014/main" id="{DA2BC2D2-F7CA-1740-9DA5-440AC4478E70}"/>
              </a:ext>
            </a:extLst>
          </p:cNvPr>
          <p:cNvSpPr/>
          <p:nvPr/>
        </p:nvSpPr>
        <p:spPr>
          <a:xfrm>
            <a:off x="9566542" y="4418331"/>
            <a:ext cx="68358" cy="7959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8" name="Flowchart: Connector 71">
            <a:extLst>
              <a:ext uri="{FF2B5EF4-FFF2-40B4-BE49-F238E27FC236}">
                <a16:creationId xmlns:a16="http://schemas.microsoft.com/office/drawing/2014/main" id="{762CFF69-026C-2E42-AA80-7BF824A9753A}"/>
              </a:ext>
            </a:extLst>
          </p:cNvPr>
          <p:cNvSpPr/>
          <p:nvPr/>
        </p:nvSpPr>
        <p:spPr>
          <a:xfrm>
            <a:off x="9673310" y="3651588"/>
            <a:ext cx="68358" cy="7959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0" name="Flowchart: Connector 73">
            <a:extLst>
              <a:ext uri="{FF2B5EF4-FFF2-40B4-BE49-F238E27FC236}">
                <a16:creationId xmlns:a16="http://schemas.microsoft.com/office/drawing/2014/main" id="{4DB64F35-A163-8942-B2DF-8623CBD269F3}"/>
              </a:ext>
            </a:extLst>
          </p:cNvPr>
          <p:cNvSpPr/>
          <p:nvPr/>
        </p:nvSpPr>
        <p:spPr>
          <a:xfrm>
            <a:off x="10359858" y="3451101"/>
            <a:ext cx="68358" cy="7959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 name="Flowchart: Connector 33">
            <a:extLst>
              <a:ext uri="{FF2B5EF4-FFF2-40B4-BE49-F238E27FC236}">
                <a16:creationId xmlns:a16="http://schemas.microsoft.com/office/drawing/2014/main" id="{EA21B929-71E6-524D-84AE-268479B9F543}"/>
              </a:ext>
            </a:extLst>
          </p:cNvPr>
          <p:cNvSpPr/>
          <p:nvPr/>
        </p:nvSpPr>
        <p:spPr>
          <a:xfrm>
            <a:off x="7704548" y="4492956"/>
            <a:ext cx="68358" cy="7959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 name="Flowchart: Connector 32">
            <a:extLst>
              <a:ext uri="{FF2B5EF4-FFF2-40B4-BE49-F238E27FC236}">
                <a16:creationId xmlns:a16="http://schemas.microsoft.com/office/drawing/2014/main" id="{2C5751DA-309F-8B48-8B79-EA6B0F7266CD}"/>
              </a:ext>
            </a:extLst>
          </p:cNvPr>
          <p:cNvSpPr/>
          <p:nvPr/>
        </p:nvSpPr>
        <p:spPr>
          <a:xfrm>
            <a:off x="7652080" y="4980590"/>
            <a:ext cx="68358" cy="7959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 name="Flowchart: Connector 30">
            <a:extLst>
              <a:ext uri="{FF2B5EF4-FFF2-40B4-BE49-F238E27FC236}">
                <a16:creationId xmlns:a16="http://schemas.microsoft.com/office/drawing/2014/main" id="{D2E5BA41-D786-6041-BC24-54F2ECFA63D7}"/>
              </a:ext>
            </a:extLst>
          </p:cNvPr>
          <p:cNvSpPr/>
          <p:nvPr/>
        </p:nvSpPr>
        <p:spPr>
          <a:xfrm>
            <a:off x="7306812" y="5096674"/>
            <a:ext cx="68358" cy="7959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pic>
        <p:nvPicPr>
          <p:cNvPr id="12" name="Picture 11">
            <a:extLst>
              <a:ext uri="{FF2B5EF4-FFF2-40B4-BE49-F238E27FC236}">
                <a16:creationId xmlns:a16="http://schemas.microsoft.com/office/drawing/2014/main" id="{474C0072-2653-184E-8907-3F612A3FB299}"/>
              </a:ext>
            </a:extLst>
          </p:cNvPr>
          <p:cNvPicPr>
            <a:picLocks noChangeAspect="1"/>
          </p:cNvPicPr>
          <p:nvPr/>
        </p:nvPicPr>
        <p:blipFill>
          <a:blip r:embed="rId12"/>
          <a:stretch>
            <a:fillRect/>
          </a:stretch>
        </p:blipFill>
        <p:spPr>
          <a:xfrm>
            <a:off x="3621645" y="3852228"/>
            <a:ext cx="2367432" cy="590382"/>
          </a:xfrm>
          <a:prstGeom prst="rect">
            <a:avLst/>
          </a:prstGeom>
        </p:spPr>
      </p:pic>
      <p:pic>
        <p:nvPicPr>
          <p:cNvPr id="13" name="Picture 12">
            <a:extLst>
              <a:ext uri="{FF2B5EF4-FFF2-40B4-BE49-F238E27FC236}">
                <a16:creationId xmlns:a16="http://schemas.microsoft.com/office/drawing/2014/main" id="{735E6E4C-2047-5645-9414-F4A303DAA18C}"/>
              </a:ext>
            </a:extLst>
          </p:cNvPr>
          <p:cNvPicPr>
            <a:picLocks noChangeAspect="1"/>
          </p:cNvPicPr>
          <p:nvPr/>
        </p:nvPicPr>
        <p:blipFill>
          <a:blip r:embed="rId13"/>
          <a:stretch>
            <a:fillRect/>
          </a:stretch>
        </p:blipFill>
        <p:spPr>
          <a:xfrm>
            <a:off x="3621645" y="2311941"/>
            <a:ext cx="2543033" cy="608381"/>
          </a:xfrm>
          <a:prstGeom prst="rect">
            <a:avLst/>
          </a:prstGeom>
        </p:spPr>
      </p:pic>
      <p:pic>
        <p:nvPicPr>
          <p:cNvPr id="14" name="Picture 13">
            <a:extLst>
              <a:ext uri="{FF2B5EF4-FFF2-40B4-BE49-F238E27FC236}">
                <a16:creationId xmlns:a16="http://schemas.microsoft.com/office/drawing/2014/main" id="{3C47A352-1E6C-0C4F-81F9-06C1526B3C38}"/>
              </a:ext>
            </a:extLst>
          </p:cNvPr>
          <p:cNvPicPr>
            <a:picLocks noChangeAspect="1"/>
          </p:cNvPicPr>
          <p:nvPr/>
        </p:nvPicPr>
        <p:blipFill>
          <a:blip r:embed="rId14"/>
          <a:stretch>
            <a:fillRect/>
          </a:stretch>
        </p:blipFill>
        <p:spPr>
          <a:xfrm>
            <a:off x="3621949" y="3079077"/>
            <a:ext cx="2282438" cy="647853"/>
          </a:xfrm>
          <a:prstGeom prst="rect">
            <a:avLst/>
          </a:prstGeom>
        </p:spPr>
      </p:pic>
      <p:pic>
        <p:nvPicPr>
          <p:cNvPr id="15" name="Picture 14">
            <a:extLst>
              <a:ext uri="{FF2B5EF4-FFF2-40B4-BE49-F238E27FC236}">
                <a16:creationId xmlns:a16="http://schemas.microsoft.com/office/drawing/2014/main" id="{81FC4E9D-25FF-2F44-9841-6757D35CFED0}"/>
              </a:ext>
            </a:extLst>
          </p:cNvPr>
          <p:cNvPicPr>
            <a:picLocks noChangeAspect="1"/>
          </p:cNvPicPr>
          <p:nvPr/>
        </p:nvPicPr>
        <p:blipFill>
          <a:blip r:embed="rId15"/>
          <a:stretch>
            <a:fillRect/>
          </a:stretch>
        </p:blipFill>
        <p:spPr>
          <a:xfrm>
            <a:off x="3621322" y="4709248"/>
            <a:ext cx="2603186" cy="559953"/>
          </a:xfrm>
          <a:prstGeom prst="rect">
            <a:avLst/>
          </a:prstGeom>
        </p:spPr>
      </p:pic>
      <p:cxnSp>
        <p:nvCxnSpPr>
          <p:cNvPr id="4" name="Straight Connector 3">
            <a:extLst>
              <a:ext uri="{FF2B5EF4-FFF2-40B4-BE49-F238E27FC236}">
                <a16:creationId xmlns:a16="http://schemas.microsoft.com/office/drawing/2014/main" id="{22679521-B078-4A4E-B5C3-7A383DFF9D99}"/>
              </a:ext>
            </a:extLst>
          </p:cNvPr>
          <p:cNvCxnSpPr>
            <a:stCxn id="34" idx="2"/>
          </p:cNvCxnSpPr>
          <p:nvPr/>
        </p:nvCxnSpPr>
        <p:spPr>
          <a:xfrm flipH="1" flipV="1">
            <a:off x="6879904" y="3994438"/>
            <a:ext cx="2186281" cy="1"/>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96EFDC-BBE6-6B4F-BD68-BEAED7333238}"/>
              </a:ext>
            </a:extLst>
          </p:cNvPr>
          <p:cNvCxnSpPr/>
          <p:nvPr/>
        </p:nvCxnSpPr>
        <p:spPr>
          <a:xfrm flipH="1" flipV="1">
            <a:off x="6886911" y="4283050"/>
            <a:ext cx="2186281" cy="1"/>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A84F37D-22A9-6E4C-87EC-ADE037D08E47}"/>
              </a:ext>
            </a:extLst>
          </p:cNvPr>
          <p:cNvCxnSpPr/>
          <p:nvPr/>
        </p:nvCxnSpPr>
        <p:spPr>
          <a:xfrm flipV="1">
            <a:off x="8092868" y="3994185"/>
            <a:ext cx="0" cy="27573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0C97EE7-1BCE-8043-A463-6D7A9A07DE6C}"/>
              </a:ext>
            </a:extLst>
          </p:cNvPr>
          <p:cNvPicPr>
            <a:picLocks noChangeAspect="1"/>
          </p:cNvPicPr>
          <p:nvPr/>
        </p:nvPicPr>
        <p:blipFill>
          <a:blip r:embed="rId16"/>
          <a:stretch>
            <a:fillRect/>
          </a:stretch>
        </p:blipFill>
        <p:spPr>
          <a:xfrm>
            <a:off x="7793119" y="3675273"/>
            <a:ext cx="737371" cy="224417"/>
          </a:xfrm>
          <a:prstGeom prst="rect">
            <a:avLst/>
          </a:prstGeom>
        </p:spPr>
      </p:pic>
    </p:spTree>
    <p:extLst>
      <p:ext uri="{BB962C8B-B14F-4D97-AF65-F5344CB8AC3E}">
        <p14:creationId xmlns:p14="http://schemas.microsoft.com/office/powerpoint/2010/main" val="1240413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218AD-E89E-9B48-8CBD-22E6B49809BE}"/>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Classification Metrics</a:t>
            </a:r>
          </a:p>
        </p:txBody>
      </p:sp>
      <p:sp>
        <p:nvSpPr>
          <p:cNvPr id="18" name="Pentagon 17">
            <a:extLst>
              <a:ext uri="{FF2B5EF4-FFF2-40B4-BE49-F238E27FC236}">
                <a16:creationId xmlns:a16="http://schemas.microsoft.com/office/drawing/2014/main" id="{D0A0F87E-6101-0041-A23C-5120C546C6A2}"/>
              </a:ext>
            </a:extLst>
          </p:cNvPr>
          <p:cNvSpPr/>
          <p:nvPr/>
        </p:nvSpPr>
        <p:spPr bwMode="ltGray">
          <a:xfrm>
            <a:off x="957713" y="1400935"/>
            <a:ext cx="10514528" cy="4378609"/>
          </a:xfrm>
          <a:prstGeom prst="homePlate">
            <a:avLst>
              <a:gd name="adj" fmla="val 12270"/>
            </a:avLst>
          </a:prstGeom>
          <a:solidFill>
            <a:schemeClr val="tx1">
              <a:lumMod val="20000"/>
              <a:lumOff val="80000"/>
            </a:schemeClr>
          </a:solidFill>
          <a:ln w="57150" cap="flat" cmpd="sng" algn="ctr">
            <a:solidFill>
              <a:schemeClr val="bg1"/>
            </a:solidFill>
            <a:prstDash val="solid"/>
            <a:round/>
            <a:headEnd type="none" w="med" len="med"/>
            <a:tailEnd type="none" w="med" len="med"/>
          </a:ln>
          <a:effectLst/>
        </p:spPr>
        <p:txBody>
          <a:bodyPr vert="horz" wrap="square" lIns="91440" tIns="180000" rIns="91440" bIns="45720" numCol="1" rtlCol="0" anchor="t" anchorCtr="0" compatLnSpc="1">
            <a:prstTxWarp prst="textNoShape">
              <a:avLst/>
            </a:prstTxWarp>
          </a:bodyPr>
          <a:lstStyle/>
          <a:p>
            <a:pPr marL="266700" indent="-4763" eaLnBrk="0" fontAlgn="base" hangingPunct="0">
              <a:spcAft>
                <a:spcPct val="0"/>
              </a:spcAft>
              <a:buClr>
                <a:schemeClr val="accent1"/>
              </a:buClr>
            </a:pPr>
            <a:endParaRPr kumimoji="1" lang="en-US" sz="9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9" name="Pentagon 18">
            <a:extLst>
              <a:ext uri="{FF2B5EF4-FFF2-40B4-BE49-F238E27FC236}">
                <a16:creationId xmlns:a16="http://schemas.microsoft.com/office/drawing/2014/main" id="{231EC433-B4C1-3640-9F45-F6416DDEB698}"/>
              </a:ext>
            </a:extLst>
          </p:cNvPr>
          <p:cNvSpPr/>
          <p:nvPr/>
        </p:nvSpPr>
        <p:spPr bwMode="white">
          <a:xfrm>
            <a:off x="547688" y="1580772"/>
            <a:ext cx="10924553" cy="4199019"/>
          </a:xfrm>
          <a:prstGeom prst="homePlate">
            <a:avLst>
              <a:gd name="adj" fmla="val 5609"/>
            </a:avLst>
          </a:prstGeom>
          <a:solidFill>
            <a:schemeClr val="bg1">
              <a:alpha val="62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20" name="Group 19">
            <a:extLst>
              <a:ext uri="{FF2B5EF4-FFF2-40B4-BE49-F238E27FC236}">
                <a16:creationId xmlns:a16="http://schemas.microsoft.com/office/drawing/2014/main" id="{BC099B6A-DA8E-F540-9F6B-40AFF530E4AA}"/>
              </a:ext>
            </a:extLst>
          </p:cNvPr>
          <p:cNvGrpSpPr/>
          <p:nvPr/>
        </p:nvGrpSpPr>
        <p:grpSpPr>
          <a:xfrm>
            <a:off x="1132247" y="1580772"/>
            <a:ext cx="5030709" cy="4062349"/>
            <a:chOff x="2270419" y="1438117"/>
            <a:chExt cx="5030709" cy="4062349"/>
          </a:xfrm>
        </p:grpSpPr>
        <p:sp>
          <p:nvSpPr>
            <p:cNvPr id="21" name="Rectangle 20">
              <a:extLst>
                <a:ext uri="{FF2B5EF4-FFF2-40B4-BE49-F238E27FC236}">
                  <a16:creationId xmlns:a16="http://schemas.microsoft.com/office/drawing/2014/main" id="{892C6E46-35A9-3341-B7E4-73E447448997}"/>
                </a:ext>
              </a:extLst>
            </p:cNvPr>
            <p:cNvSpPr/>
            <p:nvPr/>
          </p:nvSpPr>
          <p:spPr>
            <a:xfrm>
              <a:off x="3390313" y="2276400"/>
              <a:ext cx="1950387" cy="1600200"/>
            </a:xfrm>
            <a:prstGeom prst="rect">
              <a:avLst/>
            </a:prstGeom>
            <a:solidFill>
              <a:srgbClr val="FFA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True Positive</a:t>
              </a:r>
            </a:p>
          </p:txBody>
        </p:sp>
        <p:sp>
          <p:nvSpPr>
            <p:cNvPr id="22" name="Rectangle 21">
              <a:extLst>
                <a:ext uri="{FF2B5EF4-FFF2-40B4-BE49-F238E27FC236}">
                  <a16:creationId xmlns:a16="http://schemas.microsoft.com/office/drawing/2014/main" id="{17BE100A-C746-1A44-B30C-A69B8E158C08}"/>
                </a:ext>
              </a:extLst>
            </p:cNvPr>
            <p:cNvSpPr/>
            <p:nvPr/>
          </p:nvSpPr>
          <p:spPr>
            <a:xfrm>
              <a:off x="3409460" y="1900563"/>
              <a:ext cx="1927274" cy="37583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Positive</a:t>
              </a:r>
            </a:p>
          </p:txBody>
        </p:sp>
        <p:sp>
          <p:nvSpPr>
            <p:cNvPr id="23" name="Rectangle 22">
              <a:extLst>
                <a:ext uri="{FF2B5EF4-FFF2-40B4-BE49-F238E27FC236}">
                  <a16:creationId xmlns:a16="http://schemas.microsoft.com/office/drawing/2014/main" id="{634BE040-E9AD-1A4C-A965-08482CF24469}"/>
                </a:ext>
              </a:extLst>
            </p:cNvPr>
            <p:cNvSpPr/>
            <p:nvPr/>
          </p:nvSpPr>
          <p:spPr>
            <a:xfrm rot="16200000">
              <a:off x="2241571" y="4351723"/>
              <a:ext cx="1623869" cy="67361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Negative</a:t>
              </a:r>
            </a:p>
          </p:txBody>
        </p:sp>
        <p:sp>
          <p:nvSpPr>
            <p:cNvPr id="24" name="Rectangle 23">
              <a:extLst>
                <a:ext uri="{FF2B5EF4-FFF2-40B4-BE49-F238E27FC236}">
                  <a16:creationId xmlns:a16="http://schemas.microsoft.com/office/drawing/2014/main" id="{AC9A1407-9D6A-F643-9427-81972788B873}"/>
                </a:ext>
              </a:extLst>
            </p:cNvPr>
            <p:cNvSpPr/>
            <p:nvPr/>
          </p:nvSpPr>
          <p:spPr>
            <a:xfrm>
              <a:off x="5325398" y="1899782"/>
              <a:ext cx="1955409" cy="37661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Negative</a:t>
              </a:r>
            </a:p>
          </p:txBody>
        </p:sp>
        <p:sp>
          <p:nvSpPr>
            <p:cNvPr id="25" name="Rectangle 24">
              <a:extLst>
                <a:ext uri="{FF2B5EF4-FFF2-40B4-BE49-F238E27FC236}">
                  <a16:creationId xmlns:a16="http://schemas.microsoft.com/office/drawing/2014/main" id="{191187E5-BACE-0746-B5BA-4F5F5178755A}"/>
                </a:ext>
              </a:extLst>
            </p:cNvPr>
            <p:cNvSpPr/>
            <p:nvPr/>
          </p:nvSpPr>
          <p:spPr>
            <a:xfrm rot="16200000">
              <a:off x="2248326" y="2739687"/>
              <a:ext cx="1600200" cy="67361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Positive</a:t>
              </a:r>
            </a:p>
          </p:txBody>
        </p:sp>
        <p:sp>
          <p:nvSpPr>
            <p:cNvPr id="26" name="Rectangle 25">
              <a:extLst>
                <a:ext uri="{FF2B5EF4-FFF2-40B4-BE49-F238E27FC236}">
                  <a16:creationId xmlns:a16="http://schemas.microsoft.com/office/drawing/2014/main" id="{B438C184-F90E-CA45-85C9-9E15ADED0816}"/>
                </a:ext>
              </a:extLst>
            </p:cNvPr>
            <p:cNvSpPr/>
            <p:nvPr/>
          </p:nvSpPr>
          <p:spPr>
            <a:xfrm>
              <a:off x="3390313" y="3876597"/>
              <a:ext cx="1955408" cy="1623869"/>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False Positive</a:t>
              </a:r>
            </a:p>
          </p:txBody>
        </p:sp>
        <p:sp>
          <p:nvSpPr>
            <p:cNvPr id="27" name="Rectangle 26">
              <a:extLst>
                <a:ext uri="{FF2B5EF4-FFF2-40B4-BE49-F238E27FC236}">
                  <a16:creationId xmlns:a16="http://schemas.microsoft.com/office/drawing/2014/main" id="{A72972B8-60FC-1C42-A559-B91E789B56E1}"/>
                </a:ext>
              </a:extLst>
            </p:cNvPr>
            <p:cNvSpPr/>
            <p:nvPr/>
          </p:nvSpPr>
          <p:spPr>
            <a:xfrm>
              <a:off x="5337626" y="2288593"/>
              <a:ext cx="1955409" cy="1600200"/>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False Negative</a:t>
              </a:r>
            </a:p>
          </p:txBody>
        </p:sp>
        <p:sp>
          <p:nvSpPr>
            <p:cNvPr id="28" name="Rectangle 27">
              <a:extLst>
                <a:ext uri="{FF2B5EF4-FFF2-40B4-BE49-F238E27FC236}">
                  <a16:creationId xmlns:a16="http://schemas.microsoft.com/office/drawing/2014/main" id="{C962A651-E1A1-E148-971E-427DC92BEA66}"/>
                </a:ext>
              </a:extLst>
            </p:cNvPr>
            <p:cNvSpPr/>
            <p:nvPr/>
          </p:nvSpPr>
          <p:spPr>
            <a:xfrm>
              <a:off x="5345719" y="3876598"/>
              <a:ext cx="1955409" cy="1623868"/>
            </a:xfrm>
            <a:prstGeom prst="rect">
              <a:avLst/>
            </a:prstGeom>
            <a:solidFill>
              <a:srgbClr val="FFA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True Negative</a:t>
              </a:r>
            </a:p>
          </p:txBody>
        </p:sp>
        <p:sp>
          <p:nvSpPr>
            <p:cNvPr id="29" name="TextBox 28">
              <a:extLst>
                <a:ext uri="{FF2B5EF4-FFF2-40B4-BE49-F238E27FC236}">
                  <a16:creationId xmlns:a16="http://schemas.microsoft.com/office/drawing/2014/main" id="{75A8D026-4267-DD4E-AEF6-9CC4A0A05686}"/>
                </a:ext>
              </a:extLst>
            </p:cNvPr>
            <p:cNvSpPr txBox="1"/>
            <p:nvPr/>
          </p:nvSpPr>
          <p:spPr>
            <a:xfrm>
              <a:off x="4590185" y="1438117"/>
              <a:ext cx="1428596" cy="430887"/>
            </a:xfrm>
            <a:prstGeom prst="rect">
              <a:avLst/>
            </a:prstGeom>
            <a:noFill/>
          </p:spPr>
          <p:txBody>
            <a:bodyPr wrap="none" rtlCol="0">
              <a:spAutoFit/>
            </a:bodyPr>
            <a:lstStyle/>
            <a:p>
              <a:pPr>
                <a:spcBef>
                  <a:spcPts val="600"/>
                </a:spcBef>
                <a:spcAft>
                  <a:spcPts val="600"/>
                </a:spcAft>
              </a:pPr>
              <a:r>
                <a:rPr lang="en-US" sz="2200" b="1" dirty="0">
                  <a:latin typeface="Amazon Ember Light" panose="020B0403020204020204" pitchFamily="34" charset="0"/>
                  <a:ea typeface="Amazon Ember Light" panose="020B0403020204020204" pitchFamily="34" charset="0"/>
                  <a:cs typeface="Amazon Ember Light" panose="020B0403020204020204" pitchFamily="34" charset="0"/>
                </a:rPr>
                <a:t>Prediction</a:t>
              </a:r>
            </a:p>
          </p:txBody>
        </p:sp>
        <p:sp>
          <p:nvSpPr>
            <p:cNvPr id="30" name="TextBox 29">
              <a:extLst>
                <a:ext uri="{FF2B5EF4-FFF2-40B4-BE49-F238E27FC236}">
                  <a16:creationId xmlns:a16="http://schemas.microsoft.com/office/drawing/2014/main" id="{3B4D77E3-E615-EE4F-B345-DCEA27364DF1}"/>
                </a:ext>
              </a:extLst>
            </p:cNvPr>
            <p:cNvSpPr txBox="1"/>
            <p:nvPr/>
          </p:nvSpPr>
          <p:spPr>
            <a:xfrm rot="16200000">
              <a:off x="1730688" y="3678021"/>
              <a:ext cx="1510350" cy="430887"/>
            </a:xfrm>
            <a:prstGeom prst="rect">
              <a:avLst/>
            </a:prstGeom>
            <a:noFill/>
          </p:spPr>
          <p:txBody>
            <a:bodyPr wrap="none" rtlCol="0">
              <a:spAutoFit/>
            </a:bodyPr>
            <a:lstStyle/>
            <a:p>
              <a:pPr>
                <a:spcBef>
                  <a:spcPts val="600"/>
                </a:spcBef>
                <a:spcAft>
                  <a:spcPts val="600"/>
                </a:spcAft>
              </a:pPr>
              <a:r>
                <a:rPr lang="en-US" sz="2200" b="1" dirty="0">
                  <a:latin typeface="Amazon Ember Light" panose="020B0403020204020204" pitchFamily="34" charset="0"/>
                  <a:ea typeface="Amazon Ember Light" panose="020B0403020204020204" pitchFamily="34" charset="0"/>
                  <a:cs typeface="Amazon Ember Light" panose="020B0403020204020204" pitchFamily="34" charset="0"/>
                </a:rPr>
                <a:t>True State</a:t>
              </a:r>
            </a:p>
          </p:txBody>
        </p:sp>
      </p:grpSp>
      <p:sp>
        <p:nvSpPr>
          <p:cNvPr id="31" name="TextBox 30">
            <a:extLst>
              <a:ext uri="{FF2B5EF4-FFF2-40B4-BE49-F238E27FC236}">
                <a16:creationId xmlns:a16="http://schemas.microsoft.com/office/drawing/2014/main" id="{2D6E7297-83B1-2A45-90B1-7D36E66B324C}"/>
              </a:ext>
            </a:extLst>
          </p:cNvPr>
          <p:cNvSpPr txBox="1"/>
          <p:nvPr/>
        </p:nvSpPr>
        <p:spPr>
          <a:xfrm>
            <a:off x="2829205" y="3361310"/>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18</a:t>
            </a:r>
          </a:p>
        </p:txBody>
      </p:sp>
      <p:sp>
        <p:nvSpPr>
          <p:cNvPr id="32" name="TextBox 31">
            <a:extLst>
              <a:ext uri="{FF2B5EF4-FFF2-40B4-BE49-F238E27FC236}">
                <a16:creationId xmlns:a16="http://schemas.microsoft.com/office/drawing/2014/main" id="{1BA52B19-E8CA-8A4E-880E-53BDF1B46F08}"/>
              </a:ext>
            </a:extLst>
          </p:cNvPr>
          <p:cNvSpPr txBox="1"/>
          <p:nvPr/>
        </p:nvSpPr>
        <p:spPr>
          <a:xfrm>
            <a:off x="2824188" y="4980237"/>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1</a:t>
            </a:r>
          </a:p>
        </p:txBody>
      </p:sp>
      <p:sp>
        <p:nvSpPr>
          <p:cNvPr id="33" name="TextBox 32">
            <a:extLst>
              <a:ext uri="{FF2B5EF4-FFF2-40B4-BE49-F238E27FC236}">
                <a16:creationId xmlns:a16="http://schemas.microsoft.com/office/drawing/2014/main" id="{2C30EF69-90E7-3140-98EF-4F123B68693E}"/>
              </a:ext>
            </a:extLst>
          </p:cNvPr>
          <p:cNvSpPr txBox="1"/>
          <p:nvPr/>
        </p:nvSpPr>
        <p:spPr>
          <a:xfrm>
            <a:off x="4779594" y="4980238"/>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15</a:t>
            </a:r>
          </a:p>
        </p:txBody>
      </p:sp>
      <p:sp>
        <p:nvSpPr>
          <p:cNvPr id="34" name="TextBox 33">
            <a:extLst>
              <a:ext uri="{FF2B5EF4-FFF2-40B4-BE49-F238E27FC236}">
                <a16:creationId xmlns:a16="http://schemas.microsoft.com/office/drawing/2014/main" id="{D62C05AD-E8D3-674A-977D-DF0EA8453B20}"/>
              </a:ext>
            </a:extLst>
          </p:cNvPr>
          <p:cNvSpPr txBox="1"/>
          <p:nvPr/>
        </p:nvSpPr>
        <p:spPr>
          <a:xfrm>
            <a:off x="4787827" y="3366235"/>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3</a:t>
            </a:r>
          </a:p>
        </p:txBody>
      </p:sp>
      <p:sp>
        <p:nvSpPr>
          <p:cNvPr id="35" name="Rectangle 34">
            <a:extLst>
              <a:ext uri="{FF2B5EF4-FFF2-40B4-BE49-F238E27FC236}">
                <a16:creationId xmlns:a16="http://schemas.microsoft.com/office/drawing/2014/main" id="{44321012-4408-2C43-954A-E304BE038666}"/>
              </a:ext>
            </a:extLst>
          </p:cNvPr>
          <p:cNvSpPr/>
          <p:nvPr/>
        </p:nvSpPr>
        <p:spPr>
          <a:xfrm>
            <a:off x="6638434" y="1563410"/>
            <a:ext cx="4480048" cy="2554545"/>
          </a:xfrm>
          <a:prstGeom prst="rect">
            <a:avLst/>
          </a:prstGeom>
        </p:spPr>
        <p:txBody>
          <a:bodyPr wrap="square">
            <a:spAutoFit/>
          </a:bodyPr>
          <a:lstStyle/>
          <a:p>
            <a:r>
              <a:rPr lang="en-US" sz="1800" b="1" dirty="0">
                <a:latin typeface="Amazon Ember Light" panose="020B0403020204020204" pitchFamily="34" charset="0"/>
                <a:ea typeface="Amazon Ember Light" panose="020B0403020204020204" pitchFamily="34" charset="0"/>
                <a:cs typeface="Amazon Ember Light" panose="020B0403020204020204" pitchFamily="34" charset="0"/>
              </a:rPr>
              <a:t>True Positive</a:t>
            </a: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Predicted ‘Positive’ </a:t>
            </a:r>
          </a:p>
          <a:p>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when the actual is ‘Positive’</a:t>
            </a:r>
          </a:p>
          <a:p>
            <a:r>
              <a:rPr lang="en-US" sz="1800" b="1" dirty="0">
                <a:latin typeface="Amazon Ember Light" panose="020B0403020204020204" pitchFamily="34" charset="0"/>
                <a:ea typeface="Amazon Ember Light" panose="020B0403020204020204" pitchFamily="34" charset="0"/>
                <a:cs typeface="Amazon Ember Light" panose="020B0403020204020204" pitchFamily="34" charset="0"/>
              </a:rPr>
              <a:t>False Positive</a:t>
            </a: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Predicted ‘Positive’ </a:t>
            </a:r>
          </a:p>
          <a:p>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when the actual is ‘Negative’</a:t>
            </a:r>
          </a:p>
          <a:p>
            <a:r>
              <a:rPr lang="en-US" sz="1800" b="1" dirty="0">
                <a:latin typeface="Amazon Ember Light" panose="020B0403020204020204" pitchFamily="34" charset="0"/>
                <a:ea typeface="Amazon Ember Light" panose="020B0403020204020204" pitchFamily="34" charset="0"/>
                <a:cs typeface="Amazon Ember Light" panose="020B0403020204020204" pitchFamily="34" charset="0"/>
              </a:rPr>
              <a:t>False Negative</a:t>
            </a: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Predicted ‘Negative’</a:t>
            </a:r>
          </a:p>
          <a:p>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when the actual is ‘Positive’</a:t>
            </a:r>
          </a:p>
          <a:p>
            <a:r>
              <a:rPr lang="en-US" sz="1800" b="1" dirty="0">
                <a:latin typeface="Amazon Ember Light" panose="020B0403020204020204" pitchFamily="34" charset="0"/>
                <a:ea typeface="Amazon Ember Light" panose="020B0403020204020204" pitchFamily="34" charset="0"/>
                <a:cs typeface="Amazon Ember Light" panose="020B0403020204020204" pitchFamily="34" charset="0"/>
              </a:rPr>
              <a:t>True Negative</a:t>
            </a:r>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Predicted ‘Negative’</a:t>
            </a:r>
          </a:p>
          <a:p>
            <a:r>
              <a:rPr lang="en-US" sz="1800" dirty="0">
                <a:latin typeface="Amazon Ember Light" panose="020B0403020204020204" pitchFamily="34" charset="0"/>
                <a:ea typeface="Amazon Ember Light" panose="020B0403020204020204" pitchFamily="34" charset="0"/>
                <a:cs typeface="Amazon Ember Light" panose="020B0403020204020204" pitchFamily="34" charset="0"/>
              </a:rPr>
              <a:t> 	when the actual is ‘Negative’</a:t>
            </a:r>
          </a:p>
          <a:p>
            <a:endParaRPr lang="en-US" sz="1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6" name="Rectangle 35">
            <a:extLst>
              <a:ext uri="{FF2B5EF4-FFF2-40B4-BE49-F238E27FC236}">
                <a16:creationId xmlns:a16="http://schemas.microsoft.com/office/drawing/2014/main" id="{0B1ED501-C9C6-A345-96F7-5C2BED19A1AA}"/>
              </a:ext>
            </a:extLst>
          </p:cNvPr>
          <p:cNvSpPr/>
          <p:nvPr/>
        </p:nvSpPr>
        <p:spPr>
          <a:xfrm>
            <a:off x="9297809" y="3987885"/>
            <a:ext cx="1823163" cy="523220"/>
          </a:xfrm>
          <a:prstGeom prst="rect">
            <a:avLst/>
          </a:prstGeom>
          <a:ln>
            <a:solidFill>
              <a:schemeClr val="tx1"/>
            </a:solidFill>
          </a:ln>
        </p:spPr>
        <p:txBody>
          <a:bodyPr wrap="square">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‘Positive’ = star</a:t>
            </a:r>
          </a:p>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‘Negative’ = not star </a:t>
            </a: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37" name="Group 36">
            <a:extLst>
              <a:ext uri="{FF2B5EF4-FFF2-40B4-BE49-F238E27FC236}">
                <a16:creationId xmlns:a16="http://schemas.microsoft.com/office/drawing/2014/main" id="{58F043B0-1536-9148-B68F-49255141608E}"/>
              </a:ext>
            </a:extLst>
          </p:cNvPr>
          <p:cNvGrpSpPr/>
          <p:nvPr/>
        </p:nvGrpSpPr>
        <p:grpSpPr>
          <a:xfrm>
            <a:off x="6564888" y="3809528"/>
            <a:ext cx="4320647" cy="1970139"/>
            <a:chOff x="735088" y="3803904"/>
            <a:chExt cx="4320647" cy="1970139"/>
          </a:xfrm>
        </p:grpSpPr>
        <p:grpSp>
          <p:nvGrpSpPr>
            <p:cNvPr id="38" name="Group 37">
              <a:extLst>
                <a:ext uri="{FF2B5EF4-FFF2-40B4-BE49-F238E27FC236}">
                  <a16:creationId xmlns:a16="http://schemas.microsoft.com/office/drawing/2014/main" id="{2A7E3DCA-1B4C-0543-8EBB-D2BC381A289B}"/>
                </a:ext>
              </a:extLst>
            </p:cNvPr>
            <p:cNvGrpSpPr/>
            <p:nvPr/>
          </p:nvGrpSpPr>
          <p:grpSpPr>
            <a:xfrm>
              <a:off x="735088" y="3897014"/>
              <a:ext cx="4320647" cy="1789854"/>
              <a:chOff x="6493683" y="3860194"/>
              <a:chExt cx="4320647" cy="1789854"/>
            </a:xfrm>
          </p:grpSpPr>
          <p:grpSp>
            <p:nvGrpSpPr>
              <p:cNvPr id="48" name="Group 47">
                <a:extLst>
                  <a:ext uri="{FF2B5EF4-FFF2-40B4-BE49-F238E27FC236}">
                    <a16:creationId xmlns:a16="http://schemas.microsoft.com/office/drawing/2014/main" id="{B9B7476B-21DF-854A-A9A4-8CCD45E033FA}"/>
                  </a:ext>
                </a:extLst>
              </p:cNvPr>
              <p:cNvGrpSpPr/>
              <p:nvPr/>
            </p:nvGrpSpPr>
            <p:grpSpPr>
              <a:xfrm>
                <a:off x="6493683" y="3860194"/>
                <a:ext cx="4320647" cy="1789854"/>
                <a:chOff x="6500798" y="1410313"/>
                <a:chExt cx="4320647" cy="1789854"/>
              </a:xfrm>
            </p:grpSpPr>
            <p:sp>
              <p:nvSpPr>
                <p:cNvPr id="55" name="5-Point Star 54">
                  <a:extLst>
                    <a:ext uri="{FF2B5EF4-FFF2-40B4-BE49-F238E27FC236}">
                      <a16:creationId xmlns:a16="http://schemas.microsoft.com/office/drawing/2014/main" id="{CFE2E185-B8A6-C447-A4F4-E7AD9992B682}"/>
                    </a:ext>
                  </a:extLst>
                </p:cNvPr>
                <p:cNvSpPr/>
                <p:nvPr/>
              </p:nvSpPr>
              <p:spPr>
                <a:xfrm>
                  <a:off x="6756706" y="1767732"/>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6" name="5-Point Star 55">
                  <a:extLst>
                    <a:ext uri="{FF2B5EF4-FFF2-40B4-BE49-F238E27FC236}">
                      <a16:creationId xmlns:a16="http://schemas.microsoft.com/office/drawing/2014/main" id="{D375E95A-F9AC-7045-8E2B-6A5303B60238}"/>
                    </a:ext>
                  </a:extLst>
                </p:cNvPr>
                <p:cNvSpPr/>
                <p:nvPr/>
              </p:nvSpPr>
              <p:spPr>
                <a:xfrm>
                  <a:off x="6825433" y="2143209"/>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7" name="5-Point Star 56">
                  <a:extLst>
                    <a:ext uri="{FF2B5EF4-FFF2-40B4-BE49-F238E27FC236}">
                      <a16:creationId xmlns:a16="http://schemas.microsoft.com/office/drawing/2014/main" id="{ACDA67D8-9543-8A44-861E-68ACB1934FD1}"/>
                    </a:ext>
                  </a:extLst>
                </p:cNvPr>
                <p:cNvSpPr/>
                <p:nvPr/>
              </p:nvSpPr>
              <p:spPr>
                <a:xfrm>
                  <a:off x="7219146" y="2475447"/>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8" name="5-Point Star 57">
                  <a:extLst>
                    <a:ext uri="{FF2B5EF4-FFF2-40B4-BE49-F238E27FC236}">
                      <a16:creationId xmlns:a16="http://schemas.microsoft.com/office/drawing/2014/main" id="{42DBC6EE-615D-5E46-A11C-CFE80E672978}"/>
                    </a:ext>
                  </a:extLst>
                </p:cNvPr>
                <p:cNvSpPr/>
                <p:nvPr/>
              </p:nvSpPr>
              <p:spPr>
                <a:xfrm>
                  <a:off x="6843740" y="2719380"/>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9" name="5-Point Star 58">
                  <a:extLst>
                    <a:ext uri="{FF2B5EF4-FFF2-40B4-BE49-F238E27FC236}">
                      <a16:creationId xmlns:a16="http://schemas.microsoft.com/office/drawing/2014/main" id="{599D7CD3-A9DB-D14C-8CC6-983286631FCA}"/>
                    </a:ext>
                  </a:extLst>
                </p:cNvPr>
                <p:cNvSpPr/>
                <p:nvPr/>
              </p:nvSpPr>
              <p:spPr>
                <a:xfrm>
                  <a:off x="7244392" y="207759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0" name="5-Point Star 59">
                  <a:extLst>
                    <a:ext uri="{FF2B5EF4-FFF2-40B4-BE49-F238E27FC236}">
                      <a16:creationId xmlns:a16="http://schemas.microsoft.com/office/drawing/2014/main" id="{7CD31FCA-3BA1-5242-ACCF-D2DFA87C5CA2}"/>
                    </a:ext>
                  </a:extLst>
                </p:cNvPr>
                <p:cNvSpPr/>
                <p:nvPr/>
              </p:nvSpPr>
              <p:spPr>
                <a:xfrm>
                  <a:off x="7599479" y="2728374"/>
                  <a:ext cx="365097" cy="316241"/>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1" name="5-Point Star 60">
                  <a:extLst>
                    <a:ext uri="{FF2B5EF4-FFF2-40B4-BE49-F238E27FC236}">
                      <a16:creationId xmlns:a16="http://schemas.microsoft.com/office/drawing/2014/main" id="{399E43DE-C37D-D640-9451-217F7CD200E9}"/>
                    </a:ext>
                  </a:extLst>
                </p:cNvPr>
                <p:cNvSpPr/>
                <p:nvPr/>
              </p:nvSpPr>
              <p:spPr>
                <a:xfrm>
                  <a:off x="8056281" y="2675259"/>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2" name="5-Point Star 61">
                  <a:extLst>
                    <a:ext uri="{FF2B5EF4-FFF2-40B4-BE49-F238E27FC236}">
                      <a16:creationId xmlns:a16="http://schemas.microsoft.com/office/drawing/2014/main" id="{41FE3F3A-E09B-274F-B62A-D85D49043E9B}"/>
                    </a:ext>
                  </a:extLst>
                </p:cNvPr>
                <p:cNvSpPr/>
                <p:nvPr/>
              </p:nvSpPr>
              <p:spPr>
                <a:xfrm>
                  <a:off x="7340622" y="1708126"/>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3" name="5-Point Star 62">
                  <a:extLst>
                    <a:ext uri="{FF2B5EF4-FFF2-40B4-BE49-F238E27FC236}">
                      <a16:creationId xmlns:a16="http://schemas.microsoft.com/office/drawing/2014/main" id="{A3CF6531-BBB8-EF43-AED5-2EE6C9663C57}"/>
                    </a:ext>
                  </a:extLst>
                </p:cNvPr>
                <p:cNvSpPr/>
                <p:nvPr/>
              </p:nvSpPr>
              <p:spPr>
                <a:xfrm>
                  <a:off x="8067774" y="160423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4" name="5-Point Star 63">
                  <a:extLst>
                    <a:ext uri="{FF2B5EF4-FFF2-40B4-BE49-F238E27FC236}">
                      <a16:creationId xmlns:a16="http://schemas.microsoft.com/office/drawing/2014/main" id="{58623F03-DA3C-724F-959D-1911D68000E7}"/>
                    </a:ext>
                  </a:extLst>
                </p:cNvPr>
                <p:cNvSpPr/>
                <p:nvPr/>
              </p:nvSpPr>
              <p:spPr>
                <a:xfrm>
                  <a:off x="7593213" y="2083691"/>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5" name="Flowchart: Connector 42">
                  <a:extLst>
                    <a:ext uri="{FF2B5EF4-FFF2-40B4-BE49-F238E27FC236}">
                      <a16:creationId xmlns:a16="http://schemas.microsoft.com/office/drawing/2014/main" id="{7CB34F2C-2CD2-3C45-AA1E-C5F49D920F0A}"/>
                    </a:ext>
                  </a:extLst>
                </p:cNvPr>
                <p:cNvSpPr/>
                <p:nvPr/>
              </p:nvSpPr>
              <p:spPr>
                <a:xfrm>
                  <a:off x="9278020" y="219057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6" name="5-Point Star 65">
                  <a:extLst>
                    <a:ext uri="{FF2B5EF4-FFF2-40B4-BE49-F238E27FC236}">
                      <a16:creationId xmlns:a16="http://schemas.microsoft.com/office/drawing/2014/main" id="{895860DC-2507-A342-98C1-0CB6F8A03799}"/>
                    </a:ext>
                  </a:extLst>
                </p:cNvPr>
                <p:cNvSpPr/>
                <p:nvPr/>
              </p:nvSpPr>
              <p:spPr>
                <a:xfrm>
                  <a:off x="7885366" y="235550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7" name="Flowchart: Connector 44">
                  <a:extLst>
                    <a:ext uri="{FF2B5EF4-FFF2-40B4-BE49-F238E27FC236}">
                      <a16:creationId xmlns:a16="http://schemas.microsoft.com/office/drawing/2014/main" id="{5F93B3EB-1929-DB41-B4A0-5287351D474A}"/>
                    </a:ext>
                  </a:extLst>
                </p:cNvPr>
                <p:cNvSpPr/>
                <p:nvPr/>
              </p:nvSpPr>
              <p:spPr>
                <a:xfrm>
                  <a:off x="8649345" y="2263709"/>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8" name="Flowchart: Connector 45">
                  <a:extLst>
                    <a:ext uri="{FF2B5EF4-FFF2-40B4-BE49-F238E27FC236}">
                      <a16:creationId xmlns:a16="http://schemas.microsoft.com/office/drawing/2014/main" id="{6A7C74A0-CD46-D042-BC0E-2979E40E4004}"/>
                    </a:ext>
                  </a:extLst>
                </p:cNvPr>
                <p:cNvSpPr/>
                <p:nvPr/>
              </p:nvSpPr>
              <p:spPr>
                <a:xfrm>
                  <a:off x="8685912" y="2022381"/>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9" name="Flowchart: Connector 46">
                  <a:extLst>
                    <a:ext uri="{FF2B5EF4-FFF2-40B4-BE49-F238E27FC236}">
                      <a16:creationId xmlns:a16="http://schemas.microsoft.com/office/drawing/2014/main" id="{CCAB9FF5-1FCF-E34C-8B31-451F04413261}"/>
                    </a:ext>
                  </a:extLst>
                </p:cNvPr>
                <p:cNvSpPr/>
                <p:nvPr/>
              </p:nvSpPr>
              <p:spPr>
                <a:xfrm>
                  <a:off x="8847081" y="244487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Flowchart: Connector 47">
                  <a:extLst>
                    <a:ext uri="{FF2B5EF4-FFF2-40B4-BE49-F238E27FC236}">
                      <a16:creationId xmlns:a16="http://schemas.microsoft.com/office/drawing/2014/main" id="{743A7E55-6BC0-7943-B9F1-E5BD2F049A70}"/>
                    </a:ext>
                  </a:extLst>
                </p:cNvPr>
                <p:cNvSpPr/>
                <p:nvPr/>
              </p:nvSpPr>
              <p:spPr>
                <a:xfrm>
                  <a:off x="8523102" y="288552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Flowchart: Connector 71">
                  <a:extLst>
                    <a:ext uri="{FF2B5EF4-FFF2-40B4-BE49-F238E27FC236}">
                      <a16:creationId xmlns:a16="http://schemas.microsoft.com/office/drawing/2014/main" id="{946C2337-D8FD-E94A-B574-7E14AE827C6E}"/>
                    </a:ext>
                  </a:extLst>
                </p:cNvPr>
                <p:cNvSpPr/>
                <p:nvPr/>
              </p:nvSpPr>
              <p:spPr>
                <a:xfrm>
                  <a:off x="8510667" y="153786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2" name="Flowchart: Connector 72">
                  <a:extLst>
                    <a:ext uri="{FF2B5EF4-FFF2-40B4-BE49-F238E27FC236}">
                      <a16:creationId xmlns:a16="http://schemas.microsoft.com/office/drawing/2014/main" id="{513794B3-1935-314B-BE8C-868FCC4208DC}"/>
                    </a:ext>
                  </a:extLst>
                </p:cNvPr>
                <p:cNvSpPr/>
                <p:nvPr/>
              </p:nvSpPr>
              <p:spPr>
                <a:xfrm>
                  <a:off x="8964799" y="168440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73" name="Straight Connector 72">
                  <a:extLst>
                    <a:ext uri="{FF2B5EF4-FFF2-40B4-BE49-F238E27FC236}">
                      <a16:creationId xmlns:a16="http://schemas.microsoft.com/office/drawing/2014/main" id="{3EBEBBEA-1207-AA4D-8641-1B744EB81625}"/>
                    </a:ext>
                  </a:extLst>
                </p:cNvPr>
                <p:cNvCxnSpPr/>
                <p:nvPr/>
              </p:nvCxnSpPr>
              <p:spPr>
                <a:xfrm flipV="1">
                  <a:off x="6500798" y="1410313"/>
                  <a:ext cx="0" cy="1789854"/>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42A6BA3-937F-B14D-96F5-B1DCF53883ED}"/>
                    </a:ext>
                  </a:extLst>
                </p:cNvPr>
                <p:cNvCxnSpPr/>
                <p:nvPr/>
              </p:nvCxnSpPr>
              <p:spPr>
                <a:xfrm>
                  <a:off x="6500799" y="3189631"/>
                  <a:ext cx="4320646" cy="0"/>
                </a:xfrm>
                <a:prstGeom prst="line">
                  <a:avLst/>
                </a:prstGeom>
                <a:ln>
                  <a:solidFill>
                    <a:srgbClr val="51504F"/>
                  </a:solidFill>
                </a:ln>
              </p:spPr>
              <p:style>
                <a:lnRef idx="1">
                  <a:schemeClr val="accent1"/>
                </a:lnRef>
                <a:fillRef idx="0">
                  <a:schemeClr val="accent1"/>
                </a:fillRef>
                <a:effectRef idx="0">
                  <a:schemeClr val="accent1"/>
                </a:effectRef>
                <a:fontRef idx="minor">
                  <a:schemeClr val="tx1"/>
                </a:fontRef>
              </p:style>
            </p:cxnSp>
            <p:sp>
              <p:nvSpPr>
                <p:cNvPr id="75" name="Flowchart: Connector 83">
                  <a:extLst>
                    <a:ext uri="{FF2B5EF4-FFF2-40B4-BE49-F238E27FC236}">
                      <a16:creationId xmlns:a16="http://schemas.microsoft.com/office/drawing/2014/main" id="{2BC666FD-1BB7-284F-AE6A-2B5C7C8A9781}"/>
                    </a:ext>
                  </a:extLst>
                </p:cNvPr>
                <p:cNvSpPr/>
                <p:nvPr/>
              </p:nvSpPr>
              <p:spPr>
                <a:xfrm>
                  <a:off x="9698534" y="2248877"/>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6" name="Flowchart: Connector 84">
                  <a:extLst>
                    <a:ext uri="{FF2B5EF4-FFF2-40B4-BE49-F238E27FC236}">
                      <a16:creationId xmlns:a16="http://schemas.microsoft.com/office/drawing/2014/main" id="{94CDFB67-83E7-734C-A7F6-5D7AD9D28CA9}"/>
                    </a:ext>
                  </a:extLst>
                </p:cNvPr>
                <p:cNvSpPr/>
                <p:nvPr/>
              </p:nvSpPr>
              <p:spPr>
                <a:xfrm>
                  <a:off x="9582740" y="249529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7" name="Flowchart: Connector 85">
                  <a:extLst>
                    <a:ext uri="{FF2B5EF4-FFF2-40B4-BE49-F238E27FC236}">
                      <a16:creationId xmlns:a16="http://schemas.microsoft.com/office/drawing/2014/main" id="{75661C52-8BC7-194D-8C86-6C63C0FFCE6E}"/>
                    </a:ext>
                  </a:extLst>
                </p:cNvPr>
                <p:cNvSpPr/>
                <p:nvPr/>
              </p:nvSpPr>
              <p:spPr>
                <a:xfrm>
                  <a:off x="9351153" y="2783553"/>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8" name="Flowchart: Connector 86">
                  <a:extLst>
                    <a:ext uri="{FF2B5EF4-FFF2-40B4-BE49-F238E27FC236}">
                      <a16:creationId xmlns:a16="http://schemas.microsoft.com/office/drawing/2014/main" id="{EAD81893-74B8-D643-B677-EACCB0B6CB03}"/>
                    </a:ext>
                  </a:extLst>
                </p:cNvPr>
                <p:cNvSpPr/>
                <p:nvPr/>
              </p:nvSpPr>
              <p:spPr>
                <a:xfrm>
                  <a:off x="9069614" y="250812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49" name="5-Point Star 48">
                <a:extLst>
                  <a:ext uri="{FF2B5EF4-FFF2-40B4-BE49-F238E27FC236}">
                    <a16:creationId xmlns:a16="http://schemas.microsoft.com/office/drawing/2014/main" id="{D90F3333-F8F3-384A-A8F4-E098FD7E6CEE}"/>
                  </a:ext>
                </a:extLst>
              </p:cNvPr>
              <p:cNvSpPr/>
              <p:nvPr/>
            </p:nvSpPr>
            <p:spPr>
              <a:xfrm>
                <a:off x="8279339" y="4635800"/>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0" name="Flowchart: Connector 85">
                <a:extLst>
                  <a:ext uri="{FF2B5EF4-FFF2-40B4-BE49-F238E27FC236}">
                    <a16:creationId xmlns:a16="http://schemas.microsoft.com/office/drawing/2014/main" id="{35C7F1B4-E468-9043-812F-F03C46327BC0}"/>
                  </a:ext>
                </a:extLst>
              </p:cNvPr>
              <p:cNvSpPr/>
              <p:nvPr/>
            </p:nvSpPr>
            <p:spPr>
              <a:xfrm>
                <a:off x="8789850" y="508103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1" name="Flowchart: Connector 85">
                <a:extLst>
                  <a:ext uri="{FF2B5EF4-FFF2-40B4-BE49-F238E27FC236}">
                    <a16:creationId xmlns:a16="http://schemas.microsoft.com/office/drawing/2014/main" id="{664D9C68-D918-1D41-9967-43DD78C7C3B4}"/>
                  </a:ext>
                </a:extLst>
              </p:cNvPr>
              <p:cNvSpPr/>
              <p:nvPr/>
            </p:nvSpPr>
            <p:spPr>
              <a:xfrm>
                <a:off x="9011526" y="4512994"/>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2" name="Flowchart: Connector 85">
                <a:extLst>
                  <a:ext uri="{FF2B5EF4-FFF2-40B4-BE49-F238E27FC236}">
                    <a16:creationId xmlns:a16="http://schemas.microsoft.com/office/drawing/2014/main" id="{8969AEDF-D2B6-144F-A512-38D9EB435264}"/>
                  </a:ext>
                </a:extLst>
              </p:cNvPr>
              <p:cNvSpPr/>
              <p:nvPr/>
            </p:nvSpPr>
            <p:spPr>
              <a:xfrm>
                <a:off x="9801238" y="5122595"/>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3" name="Flowchart: Connector 85">
                <a:extLst>
                  <a:ext uri="{FF2B5EF4-FFF2-40B4-BE49-F238E27FC236}">
                    <a16:creationId xmlns:a16="http://schemas.microsoft.com/office/drawing/2014/main" id="{B7D20D5B-3294-9F41-8A1D-F6FA6FF97971}"/>
                  </a:ext>
                </a:extLst>
              </p:cNvPr>
              <p:cNvSpPr/>
              <p:nvPr/>
            </p:nvSpPr>
            <p:spPr>
              <a:xfrm>
                <a:off x="8706723" y="422204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4" name="Flowchart: Connector 85">
                <a:extLst>
                  <a:ext uri="{FF2B5EF4-FFF2-40B4-BE49-F238E27FC236}">
                    <a16:creationId xmlns:a16="http://schemas.microsoft.com/office/drawing/2014/main" id="{95AA8FC0-67DF-F146-9DDD-54025CEF1518}"/>
                  </a:ext>
                </a:extLst>
              </p:cNvPr>
              <p:cNvSpPr/>
              <p:nvPr/>
            </p:nvSpPr>
            <p:spPr>
              <a:xfrm>
                <a:off x="9995198" y="4873216"/>
                <a:ext cx="73133" cy="7313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39" name="5-Point Star 38">
              <a:extLst>
                <a:ext uri="{FF2B5EF4-FFF2-40B4-BE49-F238E27FC236}">
                  <a16:creationId xmlns:a16="http://schemas.microsoft.com/office/drawing/2014/main" id="{A1013225-DA1A-AF4C-9DEF-4A6239AE7A1F}"/>
                </a:ext>
              </a:extLst>
            </p:cNvPr>
            <p:cNvSpPr/>
            <p:nvPr/>
          </p:nvSpPr>
          <p:spPr>
            <a:xfrm>
              <a:off x="2156128" y="4387865"/>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0" name="5-Point Star 39">
              <a:extLst>
                <a:ext uri="{FF2B5EF4-FFF2-40B4-BE49-F238E27FC236}">
                  <a16:creationId xmlns:a16="http://schemas.microsoft.com/office/drawing/2014/main" id="{06395E5A-2ED4-2746-8080-490B7E43FC7A}"/>
                </a:ext>
              </a:extLst>
            </p:cNvPr>
            <p:cNvSpPr/>
            <p:nvPr/>
          </p:nvSpPr>
          <p:spPr>
            <a:xfrm>
              <a:off x="2881703" y="5275378"/>
              <a:ext cx="365097" cy="34256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1" name="5-Point Star 40">
              <a:extLst>
                <a:ext uri="{FF2B5EF4-FFF2-40B4-BE49-F238E27FC236}">
                  <a16:creationId xmlns:a16="http://schemas.microsoft.com/office/drawing/2014/main" id="{1603294F-EDFD-FF40-8AB3-483C14A7E39B}"/>
                </a:ext>
              </a:extLst>
            </p:cNvPr>
            <p:cNvSpPr/>
            <p:nvPr/>
          </p:nvSpPr>
          <p:spPr>
            <a:xfrm>
              <a:off x="2788058" y="4908685"/>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2" name="5-Point Star 41">
              <a:extLst>
                <a:ext uri="{FF2B5EF4-FFF2-40B4-BE49-F238E27FC236}">
                  <a16:creationId xmlns:a16="http://schemas.microsoft.com/office/drawing/2014/main" id="{DD10FC52-BEB5-5F44-9D16-56870C275024}"/>
                </a:ext>
              </a:extLst>
            </p:cNvPr>
            <p:cNvSpPr/>
            <p:nvPr/>
          </p:nvSpPr>
          <p:spPr>
            <a:xfrm>
              <a:off x="1843779" y="496255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3" name="5-Point Star 42">
              <a:extLst>
                <a:ext uri="{FF2B5EF4-FFF2-40B4-BE49-F238E27FC236}">
                  <a16:creationId xmlns:a16="http://schemas.microsoft.com/office/drawing/2014/main" id="{12B90225-728F-5B4C-AD0F-65E7642A8F35}"/>
                </a:ext>
              </a:extLst>
            </p:cNvPr>
            <p:cNvSpPr/>
            <p:nvPr/>
          </p:nvSpPr>
          <p:spPr>
            <a:xfrm>
              <a:off x="1342063" y="3960246"/>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4" name="5-Point Star 43">
              <a:extLst>
                <a:ext uri="{FF2B5EF4-FFF2-40B4-BE49-F238E27FC236}">
                  <a16:creationId xmlns:a16="http://schemas.microsoft.com/office/drawing/2014/main" id="{6F780A88-85FF-5140-A53C-0F9E4E270036}"/>
                </a:ext>
              </a:extLst>
            </p:cNvPr>
            <p:cNvSpPr/>
            <p:nvPr/>
          </p:nvSpPr>
          <p:spPr>
            <a:xfrm>
              <a:off x="2533007" y="4966271"/>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5" name="5-Point Star 44">
              <a:extLst>
                <a:ext uri="{FF2B5EF4-FFF2-40B4-BE49-F238E27FC236}">
                  <a16:creationId xmlns:a16="http://schemas.microsoft.com/office/drawing/2014/main" id="{47A7C5E2-8EF1-3B49-B974-558353D847E9}"/>
                </a:ext>
              </a:extLst>
            </p:cNvPr>
            <p:cNvSpPr/>
            <p:nvPr/>
          </p:nvSpPr>
          <p:spPr>
            <a:xfrm>
              <a:off x="2019972" y="4146823"/>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6" name="5-Point Star 45">
              <a:extLst>
                <a:ext uri="{FF2B5EF4-FFF2-40B4-BE49-F238E27FC236}">
                  <a16:creationId xmlns:a16="http://schemas.microsoft.com/office/drawing/2014/main" id="{93AFEE85-6D45-C44F-B9C7-3892CDB326E1}"/>
                </a:ext>
              </a:extLst>
            </p:cNvPr>
            <p:cNvSpPr/>
            <p:nvPr/>
          </p:nvSpPr>
          <p:spPr>
            <a:xfrm>
              <a:off x="2355088" y="4285807"/>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cxnSp>
          <p:nvCxnSpPr>
            <p:cNvPr id="47" name="Straight Connector 46">
              <a:extLst>
                <a:ext uri="{FF2B5EF4-FFF2-40B4-BE49-F238E27FC236}">
                  <a16:creationId xmlns:a16="http://schemas.microsoft.com/office/drawing/2014/main" id="{879FD9D8-C197-9844-BF14-AFF521E70B0A}"/>
                </a:ext>
              </a:extLst>
            </p:cNvPr>
            <p:cNvCxnSpPr>
              <a:cxnSpLocks/>
            </p:cNvCxnSpPr>
            <p:nvPr/>
          </p:nvCxnSpPr>
          <p:spPr>
            <a:xfrm flipH="1">
              <a:off x="2636536" y="3803904"/>
              <a:ext cx="315252" cy="1970139"/>
            </a:xfrm>
            <a:prstGeom prst="line">
              <a:avLst/>
            </a:prstGeom>
            <a:ln w="38100">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79" name="5-Point Star 78">
            <a:extLst>
              <a:ext uri="{FF2B5EF4-FFF2-40B4-BE49-F238E27FC236}">
                <a16:creationId xmlns:a16="http://schemas.microsoft.com/office/drawing/2014/main" id="{806E3F93-CCDD-9C4A-92AE-A6FAAA1E624F}"/>
              </a:ext>
            </a:extLst>
          </p:cNvPr>
          <p:cNvSpPr/>
          <p:nvPr/>
        </p:nvSpPr>
        <p:spPr>
          <a:xfrm>
            <a:off x="8856168" y="4617272"/>
            <a:ext cx="202128" cy="185154"/>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926872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entagon 27">
            <a:extLst>
              <a:ext uri="{FF2B5EF4-FFF2-40B4-BE49-F238E27FC236}">
                <a16:creationId xmlns:a16="http://schemas.microsoft.com/office/drawing/2014/main" id="{5EB5D1A9-75F2-6444-A618-09DE4D835534}"/>
              </a:ext>
            </a:extLst>
          </p:cNvPr>
          <p:cNvSpPr/>
          <p:nvPr/>
        </p:nvSpPr>
        <p:spPr bwMode="ltGray">
          <a:xfrm>
            <a:off x="957713" y="1400935"/>
            <a:ext cx="10514528" cy="4378609"/>
          </a:xfrm>
          <a:prstGeom prst="homePlate">
            <a:avLst>
              <a:gd name="adj" fmla="val 12270"/>
            </a:avLst>
          </a:prstGeom>
          <a:solidFill>
            <a:schemeClr val="tx1">
              <a:lumMod val="20000"/>
              <a:lumOff val="80000"/>
            </a:schemeClr>
          </a:solidFill>
          <a:ln w="57150" cap="flat" cmpd="sng" algn="ctr">
            <a:solidFill>
              <a:schemeClr val="bg1"/>
            </a:solidFill>
            <a:prstDash val="solid"/>
            <a:round/>
            <a:headEnd type="none" w="med" len="med"/>
            <a:tailEnd type="none" w="med" len="med"/>
          </a:ln>
          <a:effectLst/>
        </p:spPr>
        <p:txBody>
          <a:bodyPr vert="horz" wrap="square" lIns="91440" tIns="180000" rIns="91440" bIns="45720" numCol="1" rtlCol="0" anchor="t" anchorCtr="0" compatLnSpc="1">
            <a:prstTxWarp prst="textNoShape">
              <a:avLst/>
            </a:prstTxWarp>
          </a:bodyPr>
          <a:lstStyle/>
          <a:p>
            <a:pPr marL="266700" indent="-4763" eaLnBrk="0" fontAlgn="base" hangingPunct="0">
              <a:spcAft>
                <a:spcPct val="0"/>
              </a:spcAft>
              <a:buClr>
                <a:schemeClr val="accent1"/>
              </a:buClr>
            </a:pPr>
            <a:endParaRPr kumimoji="1" lang="en-US" sz="9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9" name="Pentagon 28">
            <a:extLst>
              <a:ext uri="{FF2B5EF4-FFF2-40B4-BE49-F238E27FC236}">
                <a16:creationId xmlns:a16="http://schemas.microsoft.com/office/drawing/2014/main" id="{ABE1C89A-812C-9B4F-B888-8490C74DAF72}"/>
              </a:ext>
            </a:extLst>
          </p:cNvPr>
          <p:cNvSpPr/>
          <p:nvPr/>
        </p:nvSpPr>
        <p:spPr bwMode="white">
          <a:xfrm>
            <a:off x="683471" y="1580525"/>
            <a:ext cx="10924553" cy="4199019"/>
          </a:xfrm>
          <a:prstGeom prst="homePlate">
            <a:avLst>
              <a:gd name="adj" fmla="val 5609"/>
            </a:avLst>
          </a:prstGeom>
          <a:solidFill>
            <a:schemeClr val="bg1">
              <a:alpha val="62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 name="Title 1">
            <a:extLst>
              <a:ext uri="{FF2B5EF4-FFF2-40B4-BE49-F238E27FC236}">
                <a16:creationId xmlns:a16="http://schemas.microsoft.com/office/drawing/2014/main" id="{F2179DC2-8F10-4E4F-8328-F7736D5A0C14}"/>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Classification Metrics: Accuracy</a:t>
            </a:r>
          </a:p>
        </p:txBody>
      </p:sp>
      <p:sp>
        <p:nvSpPr>
          <p:cNvPr id="42" name="Pentagon 41">
            <a:extLst>
              <a:ext uri="{FF2B5EF4-FFF2-40B4-BE49-F238E27FC236}">
                <a16:creationId xmlns:a16="http://schemas.microsoft.com/office/drawing/2014/main" id="{9A3E8D92-EED3-CB4A-BFC4-A95E0CB86FA5}"/>
              </a:ext>
            </a:extLst>
          </p:cNvPr>
          <p:cNvSpPr/>
          <p:nvPr/>
        </p:nvSpPr>
        <p:spPr bwMode="white">
          <a:xfrm>
            <a:off x="547688" y="1612484"/>
            <a:ext cx="10924553" cy="4199019"/>
          </a:xfrm>
          <a:prstGeom prst="homePlate">
            <a:avLst>
              <a:gd name="adj" fmla="val 5609"/>
            </a:avLst>
          </a:prstGeom>
          <a:solidFill>
            <a:schemeClr val="bg1">
              <a:alpha val="62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ts val="600"/>
              </a:spcAft>
              <a:buClr>
                <a:schemeClr val="accent1"/>
              </a:buClr>
            </a:pPr>
            <a:endParaRPr kumimoji="1" lang="en-US" sz="2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43" name="Group 42">
            <a:extLst>
              <a:ext uri="{FF2B5EF4-FFF2-40B4-BE49-F238E27FC236}">
                <a16:creationId xmlns:a16="http://schemas.microsoft.com/office/drawing/2014/main" id="{11F89C9C-0A40-FF4B-BA22-42F555F01C89}"/>
              </a:ext>
            </a:extLst>
          </p:cNvPr>
          <p:cNvGrpSpPr/>
          <p:nvPr/>
        </p:nvGrpSpPr>
        <p:grpSpPr>
          <a:xfrm>
            <a:off x="1132247" y="1580772"/>
            <a:ext cx="5030709" cy="4062349"/>
            <a:chOff x="2270419" y="1438117"/>
            <a:chExt cx="5030709" cy="4062349"/>
          </a:xfrm>
        </p:grpSpPr>
        <p:sp>
          <p:nvSpPr>
            <p:cNvPr id="44" name="Rectangle 43">
              <a:extLst>
                <a:ext uri="{FF2B5EF4-FFF2-40B4-BE49-F238E27FC236}">
                  <a16:creationId xmlns:a16="http://schemas.microsoft.com/office/drawing/2014/main" id="{9B7BF6E1-C18D-0345-AB8E-9170908FD7E8}"/>
                </a:ext>
              </a:extLst>
            </p:cNvPr>
            <p:cNvSpPr/>
            <p:nvPr/>
          </p:nvSpPr>
          <p:spPr>
            <a:xfrm>
              <a:off x="3390313" y="2276400"/>
              <a:ext cx="1950387" cy="1600200"/>
            </a:xfrm>
            <a:prstGeom prst="rect">
              <a:avLst/>
            </a:prstGeom>
            <a:solidFill>
              <a:srgbClr val="FFA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True Positive</a:t>
              </a:r>
            </a:p>
          </p:txBody>
        </p:sp>
        <p:sp>
          <p:nvSpPr>
            <p:cNvPr id="45" name="Rectangle 44">
              <a:extLst>
                <a:ext uri="{FF2B5EF4-FFF2-40B4-BE49-F238E27FC236}">
                  <a16:creationId xmlns:a16="http://schemas.microsoft.com/office/drawing/2014/main" id="{53705CA9-BF55-DD46-9899-36D76CE9D9A1}"/>
                </a:ext>
              </a:extLst>
            </p:cNvPr>
            <p:cNvSpPr/>
            <p:nvPr/>
          </p:nvSpPr>
          <p:spPr>
            <a:xfrm>
              <a:off x="3404380" y="1900563"/>
              <a:ext cx="1927274" cy="37583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Positive</a:t>
              </a:r>
            </a:p>
          </p:txBody>
        </p:sp>
        <p:sp>
          <p:nvSpPr>
            <p:cNvPr id="46" name="Rectangle 45">
              <a:extLst>
                <a:ext uri="{FF2B5EF4-FFF2-40B4-BE49-F238E27FC236}">
                  <a16:creationId xmlns:a16="http://schemas.microsoft.com/office/drawing/2014/main" id="{8565E195-4741-4145-B955-CD84725722FF}"/>
                </a:ext>
              </a:extLst>
            </p:cNvPr>
            <p:cNvSpPr/>
            <p:nvPr/>
          </p:nvSpPr>
          <p:spPr>
            <a:xfrm rot="16200000">
              <a:off x="2241571" y="4351723"/>
              <a:ext cx="1623869" cy="67361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Negative</a:t>
              </a:r>
            </a:p>
          </p:txBody>
        </p:sp>
        <p:sp>
          <p:nvSpPr>
            <p:cNvPr id="47" name="Rectangle 46">
              <a:extLst>
                <a:ext uri="{FF2B5EF4-FFF2-40B4-BE49-F238E27FC236}">
                  <a16:creationId xmlns:a16="http://schemas.microsoft.com/office/drawing/2014/main" id="{8411FAB2-DE9A-A74D-83F8-B1F9468897BB}"/>
                </a:ext>
              </a:extLst>
            </p:cNvPr>
            <p:cNvSpPr/>
            <p:nvPr/>
          </p:nvSpPr>
          <p:spPr>
            <a:xfrm>
              <a:off x="5345718" y="1899782"/>
              <a:ext cx="1955409" cy="37661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Negative</a:t>
              </a:r>
            </a:p>
          </p:txBody>
        </p:sp>
        <p:sp>
          <p:nvSpPr>
            <p:cNvPr id="48" name="Rectangle 47">
              <a:extLst>
                <a:ext uri="{FF2B5EF4-FFF2-40B4-BE49-F238E27FC236}">
                  <a16:creationId xmlns:a16="http://schemas.microsoft.com/office/drawing/2014/main" id="{9F9682DE-A504-8E46-AEB3-E50CA86B6E6A}"/>
                </a:ext>
              </a:extLst>
            </p:cNvPr>
            <p:cNvSpPr/>
            <p:nvPr/>
          </p:nvSpPr>
          <p:spPr>
            <a:xfrm rot="16200000">
              <a:off x="2253406" y="2739687"/>
              <a:ext cx="1600200" cy="67361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Positive</a:t>
              </a:r>
            </a:p>
          </p:txBody>
        </p:sp>
        <p:sp>
          <p:nvSpPr>
            <p:cNvPr id="49" name="Rectangle 48">
              <a:extLst>
                <a:ext uri="{FF2B5EF4-FFF2-40B4-BE49-F238E27FC236}">
                  <a16:creationId xmlns:a16="http://schemas.microsoft.com/office/drawing/2014/main" id="{98F2409A-6E22-AE46-92C3-03765E6CFC45}"/>
                </a:ext>
              </a:extLst>
            </p:cNvPr>
            <p:cNvSpPr/>
            <p:nvPr/>
          </p:nvSpPr>
          <p:spPr>
            <a:xfrm>
              <a:off x="3390313" y="3876597"/>
              <a:ext cx="1955408" cy="1623869"/>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False Positive</a:t>
              </a:r>
            </a:p>
          </p:txBody>
        </p:sp>
        <p:sp>
          <p:nvSpPr>
            <p:cNvPr id="50" name="Rectangle 49">
              <a:extLst>
                <a:ext uri="{FF2B5EF4-FFF2-40B4-BE49-F238E27FC236}">
                  <a16:creationId xmlns:a16="http://schemas.microsoft.com/office/drawing/2014/main" id="{3B32200D-4412-404A-8A4C-C3AA73BCD606}"/>
                </a:ext>
              </a:extLst>
            </p:cNvPr>
            <p:cNvSpPr/>
            <p:nvPr/>
          </p:nvSpPr>
          <p:spPr>
            <a:xfrm>
              <a:off x="5345718" y="2288593"/>
              <a:ext cx="1955409" cy="1600200"/>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False Negative</a:t>
              </a:r>
            </a:p>
          </p:txBody>
        </p:sp>
        <p:sp>
          <p:nvSpPr>
            <p:cNvPr id="51" name="Rectangle 50">
              <a:extLst>
                <a:ext uri="{FF2B5EF4-FFF2-40B4-BE49-F238E27FC236}">
                  <a16:creationId xmlns:a16="http://schemas.microsoft.com/office/drawing/2014/main" id="{A10DE0DF-363E-CB4E-86B9-35EE949E3CF9}"/>
                </a:ext>
              </a:extLst>
            </p:cNvPr>
            <p:cNvSpPr/>
            <p:nvPr/>
          </p:nvSpPr>
          <p:spPr>
            <a:xfrm>
              <a:off x="5345719" y="3876598"/>
              <a:ext cx="1955409" cy="1623868"/>
            </a:xfrm>
            <a:prstGeom prst="rect">
              <a:avLst/>
            </a:prstGeom>
            <a:solidFill>
              <a:srgbClr val="FFA7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True Negative</a:t>
              </a:r>
            </a:p>
          </p:txBody>
        </p:sp>
        <p:sp>
          <p:nvSpPr>
            <p:cNvPr id="52" name="TextBox 51">
              <a:extLst>
                <a:ext uri="{FF2B5EF4-FFF2-40B4-BE49-F238E27FC236}">
                  <a16:creationId xmlns:a16="http://schemas.microsoft.com/office/drawing/2014/main" id="{5ECB3357-6783-BC4E-BFA4-FBDCA64C1750}"/>
                </a:ext>
              </a:extLst>
            </p:cNvPr>
            <p:cNvSpPr txBox="1"/>
            <p:nvPr/>
          </p:nvSpPr>
          <p:spPr>
            <a:xfrm>
              <a:off x="4590185" y="1438117"/>
              <a:ext cx="1428596" cy="430887"/>
            </a:xfrm>
            <a:prstGeom prst="rect">
              <a:avLst/>
            </a:prstGeom>
            <a:noFill/>
          </p:spPr>
          <p:txBody>
            <a:bodyPr wrap="none" rtlCol="0">
              <a:spAutoFit/>
            </a:bodyPr>
            <a:lstStyle/>
            <a:p>
              <a:pPr>
                <a:spcBef>
                  <a:spcPts val="600"/>
                </a:spcBef>
                <a:spcAft>
                  <a:spcPts val="600"/>
                </a:spcAft>
              </a:pPr>
              <a:r>
                <a:rPr lang="en-US" sz="2200" b="1" dirty="0">
                  <a:latin typeface="Amazon Ember Light" panose="020B0403020204020204" pitchFamily="34" charset="0"/>
                  <a:ea typeface="Amazon Ember Light" panose="020B0403020204020204" pitchFamily="34" charset="0"/>
                  <a:cs typeface="Amazon Ember Light" panose="020B0403020204020204" pitchFamily="34" charset="0"/>
                </a:rPr>
                <a:t>Prediction</a:t>
              </a:r>
            </a:p>
          </p:txBody>
        </p:sp>
        <p:sp>
          <p:nvSpPr>
            <p:cNvPr id="53" name="TextBox 52">
              <a:extLst>
                <a:ext uri="{FF2B5EF4-FFF2-40B4-BE49-F238E27FC236}">
                  <a16:creationId xmlns:a16="http://schemas.microsoft.com/office/drawing/2014/main" id="{769A157C-9F92-C74F-9E2E-FB0BBA4E47C8}"/>
                </a:ext>
              </a:extLst>
            </p:cNvPr>
            <p:cNvSpPr txBox="1"/>
            <p:nvPr/>
          </p:nvSpPr>
          <p:spPr>
            <a:xfrm rot="16200000">
              <a:off x="1730688" y="3678021"/>
              <a:ext cx="1510350" cy="430887"/>
            </a:xfrm>
            <a:prstGeom prst="rect">
              <a:avLst/>
            </a:prstGeom>
            <a:noFill/>
          </p:spPr>
          <p:txBody>
            <a:bodyPr wrap="none" rtlCol="0">
              <a:spAutoFit/>
            </a:bodyPr>
            <a:lstStyle/>
            <a:p>
              <a:pPr>
                <a:spcBef>
                  <a:spcPts val="600"/>
                </a:spcBef>
                <a:spcAft>
                  <a:spcPts val="600"/>
                </a:spcAft>
              </a:pPr>
              <a:r>
                <a:rPr lang="en-US" sz="2200" b="1" dirty="0">
                  <a:latin typeface="Amazon Ember Light" panose="020B0403020204020204" pitchFamily="34" charset="0"/>
                  <a:ea typeface="Amazon Ember Light" panose="020B0403020204020204" pitchFamily="34" charset="0"/>
                  <a:cs typeface="Amazon Ember Light" panose="020B0403020204020204" pitchFamily="34" charset="0"/>
                </a:rPr>
                <a:t>True State</a:t>
              </a:r>
            </a:p>
          </p:txBody>
        </p:sp>
      </p:grpSp>
      <p:sp>
        <p:nvSpPr>
          <p:cNvPr id="54" name="TextBox 53">
            <a:extLst>
              <a:ext uri="{FF2B5EF4-FFF2-40B4-BE49-F238E27FC236}">
                <a16:creationId xmlns:a16="http://schemas.microsoft.com/office/drawing/2014/main" id="{42F15F9D-CF00-9546-AF22-A668B280DFB8}"/>
              </a:ext>
            </a:extLst>
          </p:cNvPr>
          <p:cNvSpPr txBox="1"/>
          <p:nvPr/>
        </p:nvSpPr>
        <p:spPr>
          <a:xfrm>
            <a:off x="2829205" y="3361310"/>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18</a:t>
            </a:r>
          </a:p>
        </p:txBody>
      </p:sp>
      <p:sp>
        <p:nvSpPr>
          <p:cNvPr id="55" name="TextBox 54">
            <a:extLst>
              <a:ext uri="{FF2B5EF4-FFF2-40B4-BE49-F238E27FC236}">
                <a16:creationId xmlns:a16="http://schemas.microsoft.com/office/drawing/2014/main" id="{2427A6FA-7882-CF41-9F6F-F40484FCC28D}"/>
              </a:ext>
            </a:extLst>
          </p:cNvPr>
          <p:cNvSpPr txBox="1"/>
          <p:nvPr/>
        </p:nvSpPr>
        <p:spPr>
          <a:xfrm>
            <a:off x="2824188" y="4980237"/>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1</a:t>
            </a:r>
          </a:p>
        </p:txBody>
      </p:sp>
      <p:sp>
        <p:nvSpPr>
          <p:cNvPr id="56" name="TextBox 55">
            <a:extLst>
              <a:ext uri="{FF2B5EF4-FFF2-40B4-BE49-F238E27FC236}">
                <a16:creationId xmlns:a16="http://schemas.microsoft.com/office/drawing/2014/main" id="{24E54004-CA6D-324A-B3D6-8C3C8C37835B}"/>
              </a:ext>
            </a:extLst>
          </p:cNvPr>
          <p:cNvSpPr txBox="1"/>
          <p:nvPr/>
        </p:nvSpPr>
        <p:spPr>
          <a:xfrm>
            <a:off x="4779594" y="4980238"/>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15</a:t>
            </a:r>
          </a:p>
        </p:txBody>
      </p:sp>
      <p:sp>
        <p:nvSpPr>
          <p:cNvPr id="57" name="TextBox 56">
            <a:extLst>
              <a:ext uri="{FF2B5EF4-FFF2-40B4-BE49-F238E27FC236}">
                <a16:creationId xmlns:a16="http://schemas.microsoft.com/office/drawing/2014/main" id="{764A1294-7FD4-054E-84E8-A1875EA8E809}"/>
              </a:ext>
            </a:extLst>
          </p:cNvPr>
          <p:cNvSpPr txBox="1"/>
          <p:nvPr/>
        </p:nvSpPr>
        <p:spPr>
          <a:xfrm>
            <a:off x="4787827" y="3366235"/>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3</a:t>
            </a:r>
          </a:p>
        </p:txBody>
      </p:sp>
      <p:sp>
        <p:nvSpPr>
          <p:cNvPr id="58" name="Rectangle 57">
            <a:extLst>
              <a:ext uri="{FF2B5EF4-FFF2-40B4-BE49-F238E27FC236}">
                <a16:creationId xmlns:a16="http://schemas.microsoft.com/office/drawing/2014/main" id="{65EB11C2-E807-0D4F-BFC8-2BF949AE2CF8}"/>
              </a:ext>
            </a:extLst>
          </p:cNvPr>
          <p:cNvSpPr/>
          <p:nvPr/>
        </p:nvSpPr>
        <p:spPr>
          <a:xfrm>
            <a:off x="2266208" y="2423486"/>
            <a:ext cx="1964374" cy="1590666"/>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9" name="Rectangle 58">
            <a:extLst>
              <a:ext uri="{FF2B5EF4-FFF2-40B4-BE49-F238E27FC236}">
                <a16:creationId xmlns:a16="http://schemas.microsoft.com/office/drawing/2014/main" id="{E2C4942E-918E-1E48-8CBA-C408E38716CC}"/>
              </a:ext>
            </a:extLst>
          </p:cNvPr>
          <p:cNvSpPr/>
          <p:nvPr/>
        </p:nvSpPr>
        <p:spPr>
          <a:xfrm>
            <a:off x="4230581" y="4007055"/>
            <a:ext cx="1915167" cy="1636066"/>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0" name="Rectangle 59">
            <a:extLst>
              <a:ext uri="{FF2B5EF4-FFF2-40B4-BE49-F238E27FC236}">
                <a16:creationId xmlns:a16="http://schemas.microsoft.com/office/drawing/2014/main" id="{E3B3576A-1E26-594E-94BA-4CDC4299C57E}"/>
              </a:ext>
            </a:extLst>
          </p:cNvPr>
          <p:cNvSpPr/>
          <p:nvPr/>
        </p:nvSpPr>
        <p:spPr>
          <a:xfrm>
            <a:off x="6312928" y="1960926"/>
            <a:ext cx="4792545" cy="3385542"/>
          </a:xfrm>
          <a:prstGeom prst="rect">
            <a:avLst/>
          </a:prstGeom>
        </p:spPr>
        <p:txBody>
          <a:bodyPr wrap="square">
            <a:spAutoFit/>
          </a:bodyPr>
          <a:lstStyle/>
          <a:p>
            <a:r>
              <a:rPr lang="en-US" sz="24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Accuracy</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 The percent (ratio) of cases classified correctly</a:t>
            </a:r>
          </a:p>
          <a:p>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 </a:t>
            </a:r>
          </a:p>
          <a:p>
            <a:pPr lvl="1"/>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sz="22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pic>
        <p:nvPicPr>
          <p:cNvPr id="61" name="Picture 60">
            <a:extLst>
              <a:ext uri="{FF2B5EF4-FFF2-40B4-BE49-F238E27FC236}">
                <a16:creationId xmlns:a16="http://schemas.microsoft.com/office/drawing/2014/main" id="{199CEC9B-F8B8-A54E-9594-A7196FEA05E2}"/>
              </a:ext>
            </a:extLst>
          </p:cNvPr>
          <p:cNvPicPr>
            <a:picLocks noChangeAspect="1"/>
          </p:cNvPicPr>
          <p:nvPr/>
        </p:nvPicPr>
        <p:blipFill>
          <a:blip r:embed="rId3"/>
          <a:stretch>
            <a:fillRect/>
          </a:stretch>
        </p:blipFill>
        <p:spPr>
          <a:xfrm>
            <a:off x="6885005" y="3167217"/>
            <a:ext cx="3821353" cy="523566"/>
          </a:xfrm>
          <a:prstGeom prst="rect">
            <a:avLst/>
          </a:prstGeom>
        </p:spPr>
      </p:pic>
      <p:pic>
        <p:nvPicPr>
          <p:cNvPr id="4" name="Picture 3">
            <a:extLst>
              <a:ext uri="{FF2B5EF4-FFF2-40B4-BE49-F238E27FC236}">
                <a16:creationId xmlns:a16="http://schemas.microsoft.com/office/drawing/2014/main" id="{7007B4D5-2988-DB4A-85B3-EC45B27DDC8A}"/>
              </a:ext>
            </a:extLst>
          </p:cNvPr>
          <p:cNvPicPr>
            <a:picLocks noChangeAspect="1"/>
          </p:cNvPicPr>
          <p:nvPr/>
        </p:nvPicPr>
        <p:blipFill>
          <a:blip r:embed="rId4"/>
          <a:stretch>
            <a:fillRect/>
          </a:stretch>
        </p:blipFill>
        <p:spPr>
          <a:xfrm>
            <a:off x="6551548" y="5283117"/>
            <a:ext cx="3261651" cy="248827"/>
          </a:xfrm>
          <a:prstGeom prst="rect">
            <a:avLst/>
          </a:prstGeom>
        </p:spPr>
      </p:pic>
      <p:pic>
        <p:nvPicPr>
          <p:cNvPr id="3" name="Picture 2">
            <a:extLst>
              <a:ext uri="{FF2B5EF4-FFF2-40B4-BE49-F238E27FC236}">
                <a16:creationId xmlns:a16="http://schemas.microsoft.com/office/drawing/2014/main" id="{FE059571-B1F2-AC45-897D-EB705B44199C}"/>
              </a:ext>
            </a:extLst>
          </p:cNvPr>
          <p:cNvPicPr>
            <a:picLocks noChangeAspect="1"/>
          </p:cNvPicPr>
          <p:nvPr/>
        </p:nvPicPr>
        <p:blipFill>
          <a:blip r:embed="rId5"/>
          <a:stretch>
            <a:fillRect/>
          </a:stretch>
        </p:blipFill>
        <p:spPr>
          <a:xfrm>
            <a:off x="6885311" y="4225167"/>
            <a:ext cx="3766949" cy="523565"/>
          </a:xfrm>
          <a:prstGeom prst="rect">
            <a:avLst/>
          </a:prstGeom>
        </p:spPr>
      </p:pic>
    </p:spTree>
    <p:extLst>
      <p:ext uri="{BB962C8B-B14F-4D97-AF65-F5344CB8AC3E}">
        <p14:creationId xmlns:p14="http://schemas.microsoft.com/office/powerpoint/2010/main" val="2402303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8F74-64B3-E14B-B4BF-D04CAE8A5E44}"/>
              </a:ext>
            </a:extLst>
          </p:cNvPr>
          <p:cNvSpPr>
            <a:spLocks noGrp="1"/>
          </p:cNvSpPr>
          <p:nvPr>
            <p:ph type="title"/>
          </p:nvPr>
        </p:nvSpPr>
        <p:spPr/>
        <p:txBody>
          <a:bodyPr/>
          <a:lstStyle/>
          <a:p>
            <a:r>
              <a:rPr lang="en-US" altLang="en-US" b="1" dirty="0">
                <a:latin typeface="Amazon Ember Light" panose="020B0403020204020204" pitchFamily="34" charset="0"/>
                <a:ea typeface="Amazon Ember Light" panose="020B0403020204020204" pitchFamily="34" charset="0"/>
                <a:cs typeface="Amazon Ember Light" panose="020B0403020204020204" pitchFamily="34" charset="0"/>
              </a:rPr>
              <a:t>Machine Learning Resources</a:t>
            </a:r>
            <a:endParaRPr lang="en-US" b="1"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4" name="Group 3">
            <a:extLst>
              <a:ext uri="{FF2B5EF4-FFF2-40B4-BE49-F238E27FC236}">
                <a16:creationId xmlns:a16="http://schemas.microsoft.com/office/drawing/2014/main" id="{52868EE3-F996-674C-B1F4-32B246264EAA}"/>
              </a:ext>
            </a:extLst>
          </p:cNvPr>
          <p:cNvGrpSpPr/>
          <p:nvPr/>
        </p:nvGrpSpPr>
        <p:grpSpPr>
          <a:xfrm>
            <a:off x="1389688" y="1789634"/>
            <a:ext cx="8729980" cy="3374981"/>
            <a:chOff x="1044257" y="1751863"/>
            <a:chExt cx="8729980" cy="3374981"/>
          </a:xfrm>
        </p:grpSpPr>
        <p:pic>
          <p:nvPicPr>
            <p:cNvPr id="5" name="Picture">
              <a:hlinkClick r:id="rId3"/>
              <a:extLst>
                <a:ext uri="{FF2B5EF4-FFF2-40B4-BE49-F238E27FC236}">
                  <a16:creationId xmlns:a16="http://schemas.microsoft.com/office/drawing/2014/main" id="{32F6E9B1-A11B-3748-BA7C-69EC27B89284}"/>
                </a:ext>
              </a:extLst>
            </p:cNvPr>
            <p:cNvPicPr/>
            <p:nvPr/>
          </p:nvPicPr>
          <p:blipFill>
            <a:blip r:embed="rId4"/>
            <a:srcRect t="14249" b="17540"/>
            <a:stretch>
              <a:fillRect/>
            </a:stretch>
          </p:blipFill>
          <p:spPr>
            <a:xfrm>
              <a:off x="1170135" y="1751863"/>
              <a:ext cx="2834640" cy="820420"/>
            </a:xfrm>
            <a:prstGeom prst="rect">
              <a:avLst/>
            </a:prstGeom>
          </p:spPr>
        </p:pic>
        <p:grpSp>
          <p:nvGrpSpPr>
            <p:cNvPr id="9" name="Group 8">
              <a:extLst>
                <a:ext uri="{FF2B5EF4-FFF2-40B4-BE49-F238E27FC236}">
                  <a16:creationId xmlns:a16="http://schemas.microsoft.com/office/drawing/2014/main" id="{B235EC2A-7CE6-834B-AAC4-6165DA1E6921}"/>
                </a:ext>
              </a:extLst>
            </p:cNvPr>
            <p:cNvGrpSpPr/>
            <p:nvPr/>
          </p:nvGrpSpPr>
          <p:grpSpPr>
            <a:xfrm>
              <a:off x="1044257" y="4089609"/>
              <a:ext cx="8729980" cy="1037235"/>
              <a:chOff x="1018857" y="3962609"/>
              <a:chExt cx="8729980" cy="1037235"/>
            </a:xfrm>
          </p:grpSpPr>
          <p:grpSp>
            <p:nvGrpSpPr>
              <p:cNvPr id="10" name="Group Shape">
                <a:extLst>
                  <a:ext uri="{FF2B5EF4-FFF2-40B4-BE49-F238E27FC236}">
                    <a16:creationId xmlns:a16="http://schemas.microsoft.com/office/drawing/2014/main" id="{22743A09-FAC3-DA4E-977B-83DA54F49773}"/>
                  </a:ext>
                </a:extLst>
              </p:cNvPr>
              <p:cNvGrpSpPr/>
              <p:nvPr/>
            </p:nvGrpSpPr>
            <p:grpSpPr>
              <a:xfrm>
                <a:off x="1344456" y="4095033"/>
                <a:ext cx="7816917" cy="778922"/>
                <a:chOff x="557114" y="3427704"/>
                <a:chExt cx="7816917" cy="778922"/>
              </a:xfrm>
            </p:grpSpPr>
            <p:pic>
              <p:nvPicPr>
                <p:cNvPr id="13" name="Picture">
                  <a:extLst>
                    <a:ext uri="{FF2B5EF4-FFF2-40B4-BE49-F238E27FC236}">
                      <a16:creationId xmlns:a16="http://schemas.microsoft.com/office/drawing/2014/main" id="{07EF0353-CE4E-0A4E-AA28-B3A67D7D79CE}"/>
                    </a:ext>
                  </a:extLst>
                </p:cNvPr>
                <p:cNvPicPr>
                  <a:picLocks noChangeAspect="1"/>
                </p:cNvPicPr>
                <p:nvPr/>
              </p:nvPicPr>
              <p:blipFill>
                <a:blip r:embed="rId5"/>
                <a:stretch>
                  <a:fillRect/>
                </a:stretch>
              </p:blipFill>
              <p:spPr>
                <a:xfrm>
                  <a:off x="557114" y="3427704"/>
                  <a:ext cx="822960" cy="735368"/>
                </a:xfrm>
                <a:prstGeom prst="rect">
                  <a:avLst/>
                </a:prstGeom>
              </p:spPr>
            </p:pic>
            <p:sp>
              <p:nvSpPr>
                <p:cNvPr id="14" name="Shape">
                  <a:extLst>
                    <a:ext uri="{FF2B5EF4-FFF2-40B4-BE49-F238E27FC236}">
                      <a16:creationId xmlns:a16="http://schemas.microsoft.com/office/drawing/2014/main" id="{07BBF69D-15D4-D447-89CC-1F222BD4BF23}"/>
                    </a:ext>
                  </a:extLst>
                </p:cNvPr>
                <p:cNvSpPr/>
                <p:nvPr/>
              </p:nvSpPr>
              <p:spPr>
                <a:xfrm>
                  <a:off x="4102466" y="3441253"/>
                  <a:ext cx="1604927" cy="400110"/>
                </a:xfrm>
                <a:prstGeom prst="rect">
                  <a:avLst/>
                </a:prstGeom>
                <a:noFill/>
                <a:ln w="9525" cap="flat" cmpd="sng">
                  <a:noFill/>
                  <a:prstDash val="solid"/>
                  <a:round/>
                </a:ln>
              </p:spPr>
              <p:txBody>
                <a:bodyPr vert="horz" wrap="none" lIns="91440" tIns="45720" rIns="91440" bIns="45720" numCol="1" spcCol="0" anchor="t">
                  <a:spAutoFit/>
                </a:bodyPr>
                <a:lstStyle/>
                <a:p>
                  <a:pPr>
                    <a:buNone/>
                  </a:pPr>
                  <a:r>
                    <a:rPr lang="en-US" altLang="en-US" sz="2000" dirty="0">
                      <a:latin typeface="Amazon Ember Light" panose="020B0403020204020204" pitchFamily="34" charset="0"/>
                      <a:ea typeface="Amazon Ember Light" panose="020B0403020204020204" pitchFamily="34" charset="0"/>
                      <a:cs typeface="Amazon Ember Light" panose="020B0403020204020204" pitchFamily="34" charset="0"/>
                    </a:rPr>
                    <a:t>Collaborate </a:t>
                  </a:r>
                </a:p>
              </p:txBody>
            </p:sp>
            <p:sp>
              <p:nvSpPr>
                <p:cNvPr id="15" name="Shape">
                  <a:extLst>
                    <a:ext uri="{FF2B5EF4-FFF2-40B4-BE49-F238E27FC236}">
                      <a16:creationId xmlns:a16="http://schemas.microsoft.com/office/drawing/2014/main" id="{C25DF737-E935-A543-B7A4-2C2A68DA0B80}"/>
                    </a:ext>
                  </a:extLst>
                </p:cNvPr>
                <p:cNvSpPr/>
                <p:nvPr/>
              </p:nvSpPr>
              <p:spPr>
                <a:xfrm>
                  <a:off x="5683021" y="3439850"/>
                  <a:ext cx="1513556" cy="400110"/>
                </a:xfrm>
                <a:prstGeom prst="rect">
                  <a:avLst/>
                </a:prstGeom>
                <a:noFill/>
                <a:ln w="9525" cap="flat" cmpd="sng">
                  <a:noFill/>
                  <a:prstDash val="solid"/>
                  <a:round/>
                </a:ln>
              </p:spPr>
              <p:txBody>
                <a:bodyPr vert="horz" wrap="none" lIns="91440" tIns="45720" rIns="91440" bIns="45720" numCol="1" spcCol="0" anchor="t">
                  <a:spAutoFit/>
                </a:bodyPr>
                <a:lstStyle/>
                <a:p>
                  <a:pPr>
                    <a:buNone/>
                  </a:pPr>
                  <a:r>
                    <a:rPr lang="en-US" altLang="en-US" sz="2000" dirty="0">
                      <a:latin typeface="Amazon Ember Light" panose="020B0403020204020204" pitchFamily="34" charset="0"/>
                      <a:ea typeface="Amazon Ember Light" panose="020B0403020204020204" pitchFamily="34" charset="0"/>
                      <a:cs typeface="Amazon Ember Light" panose="020B0403020204020204" pitchFamily="34" charset="0"/>
                    </a:rPr>
                    <a:t>Share ideas</a:t>
                  </a:r>
                </a:p>
              </p:txBody>
            </p:sp>
            <p:sp>
              <p:nvSpPr>
                <p:cNvPr id="16" name="Shape">
                  <a:extLst>
                    <a:ext uri="{FF2B5EF4-FFF2-40B4-BE49-F238E27FC236}">
                      <a16:creationId xmlns:a16="http://schemas.microsoft.com/office/drawing/2014/main" id="{6FDC476F-AF69-7343-AAD9-1C1417D1A20A}"/>
                    </a:ext>
                  </a:extLst>
                </p:cNvPr>
                <p:cNvSpPr/>
                <p:nvPr/>
              </p:nvSpPr>
              <p:spPr>
                <a:xfrm>
                  <a:off x="6728605" y="3806516"/>
                  <a:ext cx="837089" cy="400110"/>
                </a:xfrm>
                <a:prstGeom prst="rect">
                  <a:avLst/>
                </a:prstGeom>
                <a:noFill/>
                <a:ln w="9525" cap="flat" cmpd="sng">
                  <a:noFill/>
                  <a:prstDash val="solid"/>
                  <a:round/>
                </a:ln>
              </p:spPr>
              <p:txBody>
                <a:bodyPr vert="horz" wrap="none" lIns="91440" tIns="45720" rIns="91440" bIns="45720" numCol="1" spcCol="0" anchor="t">
                  <a:spAutoFit/>
                </a:bodyPr>
                <a:lstStyle/>
                <a:p>
                  <a:pPr>
                    <a:buNone/>
                  </a:pPr>
                  <a:r>
                    <a:rPr lang="en-US" altLang="en-US" sz="2000" dirty="0">
                      <a:latin typeface="Amazon Ember Light" panose="020B0403020204020204" pitchFamily="34" charset="0"/>
                      <a:ea typeface="Amazon Ember Light" panose="020B0403020204020204" pitchFamily="34" charset="0"/>
                      <a:cs typeface="Amazon Ember Light" panose="020B0403020204020204" pitchFamily="34" charset="0"/>
                    </a:rPr>
                    <a:t>Learn</a:t>
                  </a:r>
                </a:p>
              </p:txBody>
            </p:sp>
            <p:sp>
              <p:nvSpPr>
                <p:cNvPr id="17" name="Shape">
                  <a:extLst>
                    <a:ext uri="{FF2B5EF4-FFF2-40B4-BE49-F238E27FC236}">
                      <a16:creationId xmlns:a16="http://schemas.microsoft.com/office/drawing/2014/main" id="{3FF3BE10-BF37-364F-AA6A-B81DA05F5DFB}"/>
                    </a:ext>
                  </a:extLst>
                </p:cNvPr>
                <p:cNvSpPr/>
                <p:nvPr/>
              </p:nvSpPr>
              <p:spPr>
                <a:xfrm>
                  <a:off x="7230769" y="3444599"/>
                  <a:ext cx="1143262" cy="400110"/>
                </a:xfrm>
                <a:prstGeom prst="rect">
                  <a:avLst/>
                </a:prstGeom>
                <a:noFill/>
                <a:ln w="9525" cap="flat" cmpd="sng">
                  <a:noFill/>
                  <a:prstDash val="solid"/>
                  <a:round/>
                </a:ln>
              </p:spPr>
              <p:txBody>
                <a:bodyPr vert="horz" wrap="none" lIns="91440" tIns="45720" rIns="91440" bIns="45720" numCol="1" spcCol="0" anchor="t">
                  <a:spAutoFit/>
                </a:bodyPr>
                <a:lstStyle/>
                <a:p>
                  <a:pPr>
                    <a:buNone/>
                  </a:pPr>
                  <a:r>
                    <a:rPr lang="en-US" altLang="en-US" sz="2000" dirty="0">
                      <a:latin typeface="Amazon Ember Light" panose="020B0403020204020204" pitchFamily="34" charset="0"/>
                      <a:ea typeface="Amazon Ember Light" panose="020B0403020204020204" pitchFamily="34" charset="0"/>
                      <a:cs typeface="Amazon Ember Light" panose="020B0403020204020204" pitchFamily="34" charset="0"/>
                    </a:rPr>
                    <a:t>Connect</a:t>
                  </a:r>
                </a:p>
              </p:txBody>
            </p:sp>
            <p:sp>
              <p:nvSpPr>
                <p:cNvPr id="18" name="Shape">
                  <a:extLst>
                    <a:ext uri="{FF2B5EF4-FFF2-40B4-BE49-F238E27FC236}">
                      <a16:creationId xmlns:a16="http://schemas.microsoft.com/office/drawing/2014/main" id="{ECFC04F5-3DF8-D142-B38D-BBDFB3C64EA2}"/>
                    </a:ext>
                  </a:extLst>
                </p:cNvPr>
                <p:cNvSpPr/>
                <p:nvPr/>
              </p:nvSpPr>
              <p:spPr>
                <a:xfrm>
                  <a:off x="5058955" y="3806516"/>
                  <a:ext cx="1178528" cy="400110"/>
                </a:xfrm>
                <a:prstGeom prst="rect">
                  <a:avLst/>
                </a:prstGeom>
                <a:noFill/>
                <a:ln w="9525" cap="flat" cmpd="sng">
                  <a:noFill/>
                  <a:prstDash val="solid"/>
                  <a:round/>
                </a:ln>
              </p:spPr>
              <p:txBody>
                <a:bodyPr vert="horz" wrap="none" lIns="91440" tIns="45720" rIns="91440" bIns="45720" numCol="1" spcCol="0" anchor="t">
                  <a:spAutoFit/>
                </a:bodyPr>
                <a:lstStyle/>
                <a:p>
                  <a:pPr>
                    <a:buNone/>
                  </a:pPr>
                  <a:r>
                    <a:rPr lang="en-US" altLang="en-US" sz="2000" dirty="0">
                      <a:latin typeface="Amazon Ember Light" panose="020B0403020204020204" pitchFamily="34" charset="0"/>
                      <a:ea typeface="Amazon Ember Light" panose="020B0403020204020204" pitchFamily="34" charset="0"/>
                      <a:cs typeface="Amazon Ember Light" panose="020B0403020204020204" pitchFamily="34" charset="0"/>
                    </a:rPr>
                    <a:t>Network</a:t>
                  </a:r>
                </a:p>
              </p:txBody>
            </p:sp>
          </p:grpSp>
          <p:sp>
            <p:nvSpPr>
              <p:cNvPr id="11" name="Shape">
                <a:extLst>
                  <a:ext uri="{FF2B5EF4-FFF2-40B4-BE49-F238E27FC236}">
                    <a16:creationId xmlns:a16="http://schemas.microsoft.com/office/drawing/2014/main" id="{06BC6480-DB2E-F64F-8E21-3DB2694A2FD0}"/>
                  </a:ext>
                </a:extLst>
              </p:cNvPr>
              <p:cNvSpPr/>
              <p:nvPr/>
            </p:nvSpPr>
            <p:spPr>
              <a:xfrm>
                <a:off x="2229288" y="4109371"/>
                <a:ext cx="2101099" cy="696099"/>
              </a:xfrm>
              <a:prstGeom prst="rect">
                <a:avLst/>
              </a:prstGeom>
              <a:noFill/>
              <a:ln w="9525" cap="flat" cmpd="sng">
                <a:noFill/>
                <a:prstDash val="solid"/>
                <a:round/>
              </a:ln>
            </p:spPr>
            <p:txBody>
              <a:bodyPr vert="horz" wrap="none" lIns="91440" tIns="45720" rIns="91440" bIns="45720" numCol="1" spcCol="0" anchor="t">
                <a:noAutofit/>
              </a:bodyPr>
              <a:lstStyle/>
              <a:p>
                <a:pPr>
                  <a:buNone/>
                </a:pPr>
                <a:r>
                  <a:rPr lang="en-US" altLang="en-US" sz="2000" dirty="0">
                    <a:latin typeface="Amazon Ember Light" panose="020B0403020204020204" pitchFamily="34" charset="0"/>
                    <a:ea typeface="Amazon Ember Light" panose="020B0403020204020204" pitchFamily="34" charset="0"/>
                    <a:cs typeface="Amazon Ember Light" panose="020B0403020204020204" pitchFamily="34" charset="0"/>
                  </a:rPr>
                  <a:t>Your </a:t>
                </a:r>
              </a:p>
              <a:p>
                <a:pPr>
                  <a:buNone/>
                </a:pPr>
                <a:r>
                  <a:rPr lang="en-US" altLang="en-US" sz="2000" dirty="0">
                    <a:latin typeface="Amazon Ember Light" panose="020B0403020204020204" pitchFamily="34" charset="0"/>
                    <a:ea typeface="Amazon Ember Light" panose="020B0403020204020204" pitchFamily="34" charset="0"/>
                    <a:cs typeface="Amazon Ember Light" panose="020B0403020204020204" pitchFamily="34" charset="0"/>
                  </a:rPr>
                  <a:t>classmates</a:t>
                </a:r>
              </a:p>
            </p:txBody>
          </p:sp>
          <p:sp>
            <p:nvSpPr>
              <p:cNvPr id="12" name="Shape">
                <a:extLst>
                  <a:ext uri="{FF2B5EF4-FFF2-40B4-BE49-F238E27FC236}">
                    <a16:creationId xmlns:a16="http://schemas.microsoft.com/office/drawing/2014/main" id="{0470B774-F22C-3F4C-A1D7-B2A9A8256421}"/>
                  </a:ext>
                </a:extLst>
              </p:cNvPr>
              <p:cNvSpPr/>
              <p:nvPr/>
            </p:nvSpPr>
            <p:spPr>
              <a:xfrm>
                <a:off x="1018857" y="3962609"/>
                <a:ext cx="8729980" cy="1037235"/>
              </a:xfrm>
              <a:prstGeom prst="roundRect">
                <a:avLst/>
              </a:prstGeom>
              <a:noFill/>
              <a:ln w="19050">
                <a:solidFill>
                  <a:schemeClr val="tx1"/>
                </a:solidFill>
                <a:prstDash val="solid"/>
                <a:bevel/>
              </a:ln>
            </p:spPr>
            <p:style>
              <a:lnRef idx="0">
                <a:schemeClr val="accent1"/>
              </a:lnRef>
              <a:fillRef idx="0">
                <a:schemeClr val="accent1"/>
              </a:fillRef>
              <a:effectRef idx="0">
                <a:schemeClr val="accent1"/>
              </a:effectRef>
              <a:fontRef idx="none">
                <a:schemeClr val="lt1"/>
              </a:fontRef>
            </p:style>
            <p:txBody>
              <a:bodyPr vert="horz" lIns="91440" tIns="45720" rIns="91440" bIns="45720" numCol="1" spcCol="0" anchor="ctr">
                <a:noAutofit/>
              </a:bodyPr>
              <a:lstStyle/>
              <a:p>
                <a:pPr algn="ctr"/>
                <a:endParaRPr lang="en-US" alt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sp>
        <p:nvSpPr>
          <p:cNvPr id="22" name="Shape">
            <a:extLst>
              <a:ext uri="{FF2B5EF4-FFF2-40B4-BE49-F238E27FC236}">
                <a16:creationId xmlns:a16="http://schemas.microsoft.com/office/drawing/2014/main" id="{310CD051-643B-0545-A786-78B72818733B}"/>
              </a:ext>
            </a:extLst>
          </p:cNvPr>
          <p:cNvSpPr/>
          <p:nvPr/>
        </p:nvSpPr>
        <p:spPr>
          <a:xfrm>
            <a:off x="1389688" y="2904337"/>
            <a:ext cx="8729980" cy="1037235"/>
          </a:xfrm>
          <a:prstGeom prst="roundRect">
            <a:avLst/>
          </a:prstGeom>
          <a:noFill/>
          <a:ln w="19050">
            <a:solidFill>
              <a:schemeClr val="tx1"/>
            </a:solidFill>
            <a:prstDash val="solid"/>
            <a:bevel/>
          </a:ln>
        </p:spPr>
        <p:style>
          <a:lnRef idx="0">
            <a:schemeClr val="accent1"/>
          </a:lnRef>
          <a:fillRef idx="0">
            <a:schemeClr val="accent1"/>
          </a:fillRef>
          <a:effectRef idx="0">
            <a:schemeClr val="accent1"/>
          </a:effectRef>
          <a:fontRef idx="none">
            <a:schemeClr val="lt1"/>
          </a:fontRef>
        </p:style>
        <p:txBody>
          <a:bodyPr vert="horz" lIns="91440" tIns="45720" rIns="91440" bIns="45720" numCol="1" spcCol="0" anchor="ctr">
            <a:noAutofit/>
          </a:bodyPr>
          <a:lstStyle/>
          <a:p>
            <a:pPr algn="ctr"/>
            <a:endParaRPr lang="en-US" altLang="en-US"/>
          </a:p>
        </p:txBody>
      </p:sp>
      <p:pic>
        <p:nvPicPr>
          <p:cNvPr id="23" name="Picture">
            <a:hlinkClick r:id="rId6"/>
            <a:extLst>
              <a:ext uri="{FF2B5EF4-FFF2-40B4-BE49-F238E27FC236}">
                <a16:creationId xmlns:a16="http://schemas.microsoft.com/office/drawing/2014/main" id="{DF0DCD14-426C-1D45-B398-44D73FBD0663}"/>
              </a:ext>
            </a:extLst>
          </p:cNvPr>
          <p:cNvPicPr>
            <a:picLocks noChangeAspect="1"/>
          </p:cNvPicPr>
          <p:nvPr/>
        </p:nvPicPr>
        <p:blipFill>
          <a:blip r:embed="rId7"/>
          <a:stretch>
            <a:fillRect/>
          </a:stretch>
        </p:blipFill>
        <p:spPr>
          <a:xfrm>
            <a:off x="1641860" y="2908967"/>
            <a:ext cx="2810103" cy="1037235"/>
          </a:xfrm>
          <a:prstGeom prst="rect">
            <a:avLst/>
          </a:prstGeom>
        </p:spPr>
      </p:pic>
      <p:sp>
        <p:nvSpPr>
          <p:cNvPr id="24" name="Shape">
            <a:extLst>
              <a:ext uri="{FF2B5EF4-FFF2-40B4-BE49-F238E27FC236}">
                <a16:creationId xmlns:a16="http://schemas.microsoft.com/office/drawing/2014/main" id="{0D9F549D-63E1-C34B-BCCC-949ADA5AD799}"/>
              </a:ext>
            </a:extLst>
          </p:cNvPr>
          <p:cNvSpPr/>
          <p:nvPr/>
        </p:nvSpPr>
        <p:spPr>
          <a:xfrm>
            <a:off x="4587467" y="3056854"/>
            <a:ext cx="5041772" cy="707886"/>
          </a:xfrm>
          <a:prstGeom prst="rect">
            <a:avLst/>
          </a:prstGeom>
          <a:noFill/>
          <a:ln>
            <a:noFill/>
          </a:ln>
        </p:spPr>
        <p:txBody>
          <a:bodyPr wrap="square" anchor="t">
            <a:spAutoFit/>
          </a:bodyPr>
          <a:lstStyle/>
          <a:p>
            <a:pPr marL="269240" algn="ctr"/>
            <a:r>
              <a:rPr lang="en-US" altLang="en-US" sz="2000" dirty="0">
                <a:solidFill>
                  <a:schemeClr val="accent2"/>
                </a:solidFill>
                <a:latin typeface="Amazon Ember Light" panose="020B0403020204020204" pitchFamily="34" charset="0"/>
                <a:ea typeface="Amazon Ember Light" panose="020B0403020204020204" pitchFamily="34" charset="0"/>
                <a:cs typeface="Amazon Ember Light" panose="020B0403020204020204" pitchFamily="34" charset="0"/>
                <a:hlinkClick r:id="rId6" tooltip="https://d2l.ai/">
                  <a:extLst>
                    <a:ext uri="{A12FA001-AC4F-418D-AE19-62706E023703}">
                      <ahyp:hlinkClr xmlns:ahyp="http://schemas.microsoft.com/office/drawing/2018/hyperlinkcolor" val="tx"/>
                    </a:ext>
                  </a:extLst>
                </a:hlinkClick>
              </a:rPr>
              <a:t>D2L</a:t>
            </a:r>
            <a:r>
              <a:rPr lang="en-US" altLang="en-US" sz="2000" dirty="0">
                <a:latin typeface="Amazon Ember Light" panose="020B0403020204020204" pitchFamily="34" charset="0"/>
                <a:ea typeface="Amazon Ember Light" panose="020B0403020204020204" pitchFamily="34" charset="0"/>
                <a:cs typeface="Amazon Ember Light" panose="020B0403020204020204" pitchFamily="34" charset="0"/>
              </a:rPr>
              <a:t>: An interactive deep learning book with code, math, and </a:t>
            </a:r>
            <a:r>
              <a:rPr lang="en-US" altLang="en-US" sz="2000" dirty="0">
                <a:solidFill>
                  <a:schemeClr val="accent2"/>
                </a:solidFill>
                <a:latin typeface="Amazon Ember Light" panose="020B0403020204020204" pitchFamily="34" charset="0"/>
                <a:ea typeface="Amazon Ember Light" panose="020B0403020204020204" pitchFamily="34" charset="0"/>
                <a:cs typeface="Amazon Ember Light" panose="020B0403020204020204" pitchFamily="34" charset="0"/>
                <a:hlinkClick r:id="rId8">
                  <a:extLst>
                    <a:ext uri="{A12FA001-AC4F-418D-AE19-62706E023703}">
                      <ahyp:hlinkClr xmlns:ahyp="http://schemas.microsoft.com/office/drawing/2018/hyperlinkcolor" val="tx"/>
                    </a:ext>
                  </a:extLst>
                </a:hlinkClick>
              </a:rPr>
              <a:t>discussions</a:t>
            </a:r>
            <a:r>
              <a:rPr lang="en-US" altLang="en-US" sz="2000" dirty="0">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25" name="Shape">
            <a:extLst>
              <a:ext uri="{FF2B5EF4-FFF2-40B4-BE49-F238E27FC236}">
                <a16:creationId xmlns:a16="http://schemas.microsoft.com/office/drawing/2014/main" id="{FC65F445-81F4-FA47-A86E-62B7E5A9D315}"/>
              </a:ext>
            </a:extLst>
          </p:cNvPr>
          <p:cNvSpPr/>
          <p:nvPr/>
        </p:nvSpPr>
        <p:spPr>
          <a:xfrm>
            <a:off x="1389688" y="1690773"/>
            <a:ext cx="8729980" cy="1037235"/>
          </a:xfrm>
          <a:prstGeom prst="roundRect">
            <a:avLst/>
          </a:prstGeom>
          <a:noFill/>
          <a:ln w="19050">
            <a:solidFill>
              <a:schemeClr val="tx1"/>
            </a:solidFill>
            <a:prstDash val="solid"/>
            <a:bevel/>
          </a:ln>
        </p:spPr>
        <p:style>
          <a:lnRef idx="0">
            <a:schemeClr val="accent1"/>
          </a:lnRef>
          <a:fillRef idx="0">
            <a:schemeClr val="accent1"/>
          </a:fillRef>
          <a:effectRef idx="0">
            <a:schemeClr val="accent1"/>
          </a:effectRef>
          <a:fontRef idx="none">
            <a:schemeClr val="lt1"/>
          </a:fontRef>
        </p:style>
        <p:txBody>
          <a:bodyPr vert="horz" lIns="91440" tIns="45720" rIns="91440" bIns="45720" numCol="1" spcCol="0" anchor="ctr">
            <a:noAutofit/>
          </a:bodyPr>
          <a:lstStyle/>
          <a:p>
            <a:pPr algn="ctr"/>
            <a:endParaRPr lang="en-US" altLang="en-US"/>
          </a:p>
        </p:txBody>
      </p:sp>
      <p:sp>
        <p:nvSpPr>
          <p:cNvPr id="26" name="Shape">
            <a:extLst>
              <a:ext uri="{FF2B5EF4-FFF2-40B4-BE49-F238E27FC236}">
                <a16:creationId xmlns:a16="http://schemas.microsoft.com/office/drawing/2014/main" id="{56B5E5EE-EB33-7C4C-A9E0-EE0C970022A0}"/>
              </a:ext>
            </a:extLst>
          </p:cNvPr>
          <p:cNvSpPr/>
          <p:nvPr/>
        </p:nvSpPr>
        <p:spPr>
          <a:xfrm>
            <a:off x="4991930" y="1864491"/>
            <a:ext cx="4812318" cy="599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sz="20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Notebooks to build, train, and deploy machine learning models quickly</a:t>
            </a:r>
          </a:p>
        </p:txBody>
      </p:sp>
    </p:spTree>
    <p:extLst>
      <p:ext uri="{BB962C8B-B14F-4D97-AF65-F5344CB8AC3E}">
        <p14:creationId xmlns:p14="http://schemas.microsoft.com/office/powerpoint/2010/main" val="3412569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07354-D50A-4F42-A6D2-9C9DF15BEF88}"/>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Classification Metrics: Accuracy</a:t>
            </a:r>
            <a:endParaRPr lang="en-US" b="1" dirty="0"/>
          </a:p>
        </p:txBody>
      </p:sp>
      <p:sp>
        <p:nvSpPr>
          <p:cNvPr id="30" name="Pentagon 29">
            <a:extLst>
              <a:ext uri="{FF2B5EF4-FFF2-40B4-BE49-F238E27FC236}">
                <a16:creationId xmlns:a16="http://schemas.microsoft.com/office/drawing/2014/main" id="{B08EE4A8-07BB-6342-A904-918DA46D4D40}"/>
              </a:ext>
            </a:extLst>
          </p:cNvPr>
          <p:cNvSpPr/>
          <p:nvPr/>
        </p:nvSpPr>
        <p:spPr bwMode="ltGray">
          <a:xfrm>
            <a:off x="957713" y="1400935"/>
            <a:ext cx="10514528" cy="4378609"/>
          </a:xfrm>
          <a:prstGeom prst="homePlate">
            <a:avLst>
              <a:gd name="adj" fmla="val 12270"/>
            </a:avLst>
          </a:prstGeom>
          <a:solidFill>
            <a:schemeClr val="tx1">
              <a:lumMod val="20000"/>
              <a:lumOff val="80000"/>
            </a:schemeClr>
          </a:solidFill>
          <a:ln w="57150" cap="flat" cmpd="sng" algn="ctr">
            <a:solidFill>
              <a:schemeClr val="bg1"/>
            </a:solidFill>
            <a:prstDash val="solid"/>
            <a:round/>
            <a:headEnd type="none" w="med" len="med"/>
            <a:tailEnd type="none" w="med" len="med"/>
          </a:ln>
          <a:effectLst/>
        </p:spPr>
        <p:txBody>
          <a:bodyPr vert="horz" wrap="square" lIns="91440" tIns="180000" rIns="91440" bIns="45720" numCol="1" rtlCol="0" anchor="t" anchorCtr="0" compatLnSpc="1">
            <a:prstTxWarp prst="textNoShape">
              <a:avLst/>
            </a:prstTxWarp>
          </a:bodyPr>
          <a:lstStyle/>
          <a:p>
            <a:pPr marL="266700" indent="-4763" eaLnBrk="0" fontAlgn="base" hangingPunct="0">
              <a:spcAft>
                <a:spcPct val="0"/>
              </a:spcAft>
              <a:buClr>
                <a:schemeClr val="accent1"/>
              </a:buClr>
            </a:pPr>
            <a:endParaRPr kumimoji="1" lang="en-US" sz="9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1" name="Pentagon 30">
            <a:extLst>
              <a:ext uri="{FF2B5EF4-FFF2-40B4-BE49-F238E27FC236}">
                <a16:creationId xmlns:a16="http://schemas.microsoft.com/office/drawing/2014/main" id="{E09DAC1F-8B76-DF42-8B04-F8DD3C102BE3}"/>
              </a:ext>
            </a:extLst>
          </p:cNvPr>
          <p:cNvSpPr/>
          <p:nvPr/>
        </p:nvSpPr>
        <p:spPr bwMode="white">
          <a:xfrm>
            <a:off x="683471" y="1580525"/>
            <a:ext cx="10924553" cy="4199019"/>
          </a:xfrm>
          <a:prstGeom prst="homePlate">
            <a:avLst>
              <a:gd name="adj" fmla="val 5609"/>
            </a:avLst>
          </a:prstGeom>
          <a:solidFill>
            <a:schemeClr val="bg1">
              <a:alpha val="62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32" name="Group 31">
            <a:extLst>
              <a:ext uri="{FF2B5EF4-FFF2-40B4-BE49-F238E27FC236}">
                <a16:creationId xmlns:a16="http://schemas.microsoft.com/office/drawing/2014/main" id="{7BA864D3-0638-F144-96EF-DF7751B0B4DF}"/>
              </a:ext>
            </a:extLst>
          </p:cNvPr>
          <p:cNvGrpSpPr/>
          <p:nvPr/>
        </p:nvGrpSpPr>
        <p:grpSpPr>
          <a:xfrm>
            <a:off x="1132247" y="1580772"/>
            <a:ext cx="5030709" cy="4062349"/>
            <a:chOff x="2270419" y="1438117"/>
            <a:chExt cx="5030709" cy="4062349"/>
          </a:xfrm>
        </p:grpSpPr>
        <p:sp>
          <p:nvSpPr>
            <p:cNvPr id="33" name="Rectangle 32">
              <a:extLst>
                <a:ext uri="{FF2B5EF4-FFF2-40B4-BE49-F238E27FC236}">
                  <a16:creationId xmlns:a16="http://schemas.microsoft.com/office/drawing/2014/main" id="{A671D66F-BA0C-CE42-8E4F-0ECC557AEC1E}"/>
                </a:ext>
              </a:extLst>
            </p:cNvPr>
            <p:cNvSpPr/>
            <p:nvPr/>
          </p:nvSpPr>
          <p:spPr>
            <a:xfrm>
              <a:off x="3390313" y="2276400"/>
              <a:ext cx="1950387" cy="1600200"/>
            </a:xfrm>
            <a:prstGeom prst="rect">
              <a:avLst/>
            </a:prstGeom>
            <a:solidFill>
              <a:srgbClr val="FFA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True Positive</a:t>
              </a:r>
            </a:p>
          </p:txBody>
        </p:sp>
        <p:sp>
          <p:nvSpPr>
            <p:cNvPr id="34" name="Rectangle 33">
              <a:extLst>
                <a:ext uri="{FF2B5EF4-FFF2-40B4-BE49-F238E27FC236}">
                  <a16:creationId xmlns:a16="http://schemas.microsoft.com/office/drawing/2014/main" id="{504D93F5-09FF-0F4F-A39C-3009E9D79B4B}"/>
                </a:ext>
              </a:extLst>
            </p:cNvPr>
            <p:cNvSpPr/>
            <p:nvPr/>
          </p:nvSpPr>
          <p:spPr>
            <a:xfrm>
              <a:off x="3404380" y="1900563"/>
              <a:ext cx="1927274" cy="37583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Positive</a:t>
              </a:r>
            </a:p>
          </p:txBody>
        </p:sp>
        <p:sp>
          <p:nvSpPr>
            <p:cNvPr id="46" name="Rectangle 45">
              <a:extLst>
                <a:ext uri="{FF2B5EF4-FFF2-40B4-BE49-F238E27FC236}">
                  <a16:creationId xmlns:a16="http://schemas.microsoft.com/office/drawing/2014/main" id="{64EC17CF-DEA3-F647-86F3-C5D14882B313}"/>
                </a:ext>
              </a:extLst>
            </p:cNvPr>
            <p:cNvSpPr/>
            <p:nvPr/>
          </p:nvSpPr>
          <p:spPr>
            <a:xfrm rot="16200000">
              <a:off x="2241571" y="4351723"/>
              <a:ext cx="1623869" cy="67361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Negative</a:t>
              </a:r>
            </a:p>
          </p:txBody>
        </p:sp>
        <p:sp>
          <p:nvSpPr>
            <p:cNvPr id="47" name="Rectangle 46">
              <a:extLst>
                <a:ext uri="{FF2B5EF4-FFF2-40B4-BE49-F238E27FC236}">
                  <a16:creationId xmlns:a16="http://schemas.microsoft.com/office/drawing/2014/main" id="{684FB5FB-51F2-0C4E-A86B-A7D384D5D610}"/>
                </a:ext>
              </a:extLst>
            </p:cNvPr>
            <p:cNvSpPr/>
            <p:nvPr/>
          </p:nvSpPr>
          <p:spPr>
            <a:xfrm>
              <a:off x="5345718" y="1899782"/>
              <a:ext cx="1955409" cy="37661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Negative</a:t>
              </a:r>
            </a:p>
          </p:txBody>
        </p:sp>
        <p:sp>
          <p:nvSpPr>
            <p:cNvPr id="48" name="Rectangle 47">
              <a:extLst>
                <a:ext uri="{FF2B5EF4-FFF2-40B4-BE49-F238E27FC236}">
                  <a16:creationId xmlns:a16="http://schemas.microsoft.com/office/drawing/2014/main" id="{54876DA6-7B5C-3D47-8497-0DFF6A9B2CC5}"/>
                </a:ext>
              </a:extLst>
            </p:cNvPr>
            <p:cNvSpPr/>
            <p:nvPr/>
          </p:nvSpPr>
          <p:spPr>
            <a:xfrm rot="16200000">
              <a:off x="2253406" y="2739687"/>
              <a:ext cx="1600200" cy="67361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Positive</a:t>
              </a:r>
            </a:p>
          </p:txBody>
        </p:sp>
        <p:sp>
          <p:nvSpPr>
            <p:cNvPr id="49" name="Rectangle 48">
              <a:extLst>
                <a:ext uri="{FF2B5EF4-FFF2-40B4-BE49-F238E27FC236}">
                  <a16:creationId xmlns:a16="http://schemas.microsoft.com/office/drawing/2014/main" id="{522E5C39-8169-D04A-AA34-DF1DB9D81471}"/>
                </a:ext>
              </a:extLst>
            </p:cNvPr>
            <p:cNvSpPr/>
            <p:nvPr/>
          </p:nvSpPr>
          <p:spPr>
            <a:xfrm>
              <a:off x="3390313" y="3876597"/>
              <a:ext cx="1955408" cy="1623869"/>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False Positive</a:t>
              </a:r>
            </a:p>
          </p:txBody>
        </p:sp>
        <p:sp>
          <p:nvSpPr>
            <p:cNvPr id="50" name="Rectangle 49">
              <a:extLst>
                <a:ext uri="{FF2B5EF4-FFF2-40B4-BE49-F238E27FC236}">
                  <a16:creationId xmlns:a16="http://schemas.microsoft.com/office/drawing/2014/main" id="{3F613A5B-3066-4245-B668-50C5EE21FE1F}"/>
                </a:ext>
              </a:extLst>
            </p:cNvPr>
            <p:cNvSpPr/>
            <p:nvPr/>
          </p:nvSpPr>
          <p:spPr>
            <a:xfrm>
              <a:off x="5345718" y="2288593"/>
              <a:ext cx="1955409" cy="1600200"/>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False Negative</a:t>
              </a:r>
            </a:p>
          </p:txBody>
        </p:sp>
        <p:sp>
          <p:nvSpPr>
            <p:cNvPr id="51" name="Rectangle 50">
              <a:extLst>
                <a:ext uri="{FF2B5EF4-FFF2-40B4-BE49-F238E27FC236}">
                  <a16:creationId xmlns:a16="http://schemas.microsoft.com/office/drawing/2014/main" id="{2D09FA34-9A22-FE46-A598-8464EAF86CBD}"/>
                </a:ext>
              </a:extLst>
            </p:cNvPr>
            <p:cNvSpPr/>
            <p:nvPr/>
          </p:nvSpPr>
          <p:spPr>
            <a:xfrm>
              <a:off x="5345719" y="3876598"/>
              <a:ext cx="1955409" cy="1623868"/>
            </a:xfrm>
            <a:prstGeom prst="rect">
              <a:avLst/>
            </a:prstGeom>
            <a:solidFill>
              <a:srgbClr val="FFA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True Negative</a:t>
              </a:r>
            </a:p>
          </p:txBody>
        </p:sp>
        <p:sp>
          <p:nvSpPr>
            <p:cNvPr id="52" name="TextBox 51">
              <a:extLst>
                <a:ext uri="{FF2B5EF4-FFF2-40B4-BE49-F238E27FC236}">
                  <a16:creationId xmlns:a16="http://schemas.microsoft.com/office/drawing/2014/main" id="{74ECF058-2FAD-C444-9870-348B63A79036}"/>
                </a:ext>
              </a:extLst>
            </p:cNvPr>
            <p:cNvSpPr txBox="1"/>
            <p:nvPr/>
          </p:nvSpPr>
          <p:spPr>
            <a:xfrm>
              <a:off x="4590185" y="1438117"/>
              <a:ext cx="1428596" cy="430887"/>
            </a:xfrm>
            <a:prstGeom prst="rect">
              <a:avLst/>
            </a:prstGeom>
            <a:noFill/>
          </p:spPr>
          <p:txBody>
            <a:bodyPr wrap="none" rtlCol="0">
              <a:spAutoFit/>
            </a:bodyPr>
            <a:lstStyle/>
            <a:p>
              <a:pPr>
                <a:spcBef>
                  <a:spcPts val="600"/>
                </a:spcBef>
                <a:spcAft>
                  <a:spcPts val="600"/>
                </a:spcAft>
              </a:pPr>
              <a:r>
                <a:rPr lang="en-US" sz="2200" b="1" dirty="0">
                  <a:latin typeface="Amazon Ember Light" panose="020B0403020204020204" pitchFamily="34" charset="0"/>
                  <a:ea typeface="Amazon Ember Light" panose="020B0403020204020204" pitchFamily="34" charset="0"/>
                  <a:cs typeface="Amazon Ember Light" panose="020B0403020204020204" pitchFamily="34" charset="0"/>
                </a:rPr>
                <a:t>Prediction</a:t>
              </a:r>
            </a:p>
          </p:txBody>
        </p:sp>
        <p:sp>
          <p:nvSpPr>
            <p:cNvPr id="53" name="TextBox 52">
              <a:extLst>
                <a:ext uri="{FF2B5EF4-FFF2-40B4-BE49-F238E27FC236}">
                  <a16:creationId xmlns:a16="http://schemas.microsoft.com/office/drawing/2014/main" id="{92F50339-6B5A-0449-9B46-DA0141787915}"/>
                </a:ext>
              </a:extLst>
            </p:cNvPr>
            <p:cNvSpPr txBox="1"/>
            <p:nvPr/>
          </p:nvSpPr>
          <p:spPr>
            <a:xfrm rot="16200000">
              <a:off x="1730688" y="3678021"/>
              <a:ext cx="1510350" cy="430887"/>
            </a:xfrm>
            <a:prstGeom prst="rect">
              <a:avLst/>
            </a:prstGeom>
            <a:noFill/>
          </p:spPr>
          <p:txBody>
            <a:bodyPr wrap="none" rtlCol="0">
              <a:spAutoFit/>
            </a:bodyPr>
            <a:lstStyle/>
            <a:p>
              <a:pPr>
                <a:spcBef>
                  <a:spcPts val="600"/>
                </a:spcBef>
                <a:spcAft>
                  <a:spcPts val="600"/>
                </a:spcAft>
              </a:pPr>
              <a:r>
                <a:rPr lang="en-US" sz="2200" b="1" dirty="0">
                  <a:latin typeface="Amazon Ember Light" panose="020B0403020204020204" pitchFamily="34" charset="0"/>
                  <a:ea typeface="Amazon Ember Light" panose="020B0403020204020204" pitchFamily="34" charset="0"/>
                  <a:cs typeface="Amazon Ember Light" panose="020B0403020204020204" pitchFamily="34" charset="0"/>
                </a:rPr>
                <a:t>True State</a:t>
              </a:r>
            </a:p>
          </p:txBody>
        </p:sp>
      </p:grpSp>
      <p:sp>
        <p:nvSpPr>
          <p:cNvPr id="54" name="TextBox 53">
            <a:extLst>
              <a:ext uri="{FF2B5EF4-FFF2-40B4-BE49-F238E27FC236}">
                <a16:creationId xmlns:a16="http://schemas.microsoft.com/office/drawing/2014/main" id="{FB36E396-6939-374B-979A-B0910A76748F}"/>
              </a:ext>
            </a:extLst>
          </p:cNvPr>
          <p:cNvSpPr txBox="1"/>
          <p:nvPr/>
        </p:nvSpPr>
        <p:spPr>
          <a:xfrm>
            <a:off x="2829205" y="3361310"/>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2</a:t>
            </a:r>
          </a:p>
        </p:txBody>
      </p:sp>
      <p:sp>
        <p:nvSpPr>
          <p:cNvPr id="55" name="TextBox 54">
            <a:extLst>
              <a:ext uri="{FF2B5EF4-FFF2-40B4-BE49-F238E27FC236}">
                <a16:creationId xmlns:a16="http://schemas.microsoft.com/office/drawing/2014/main" id="{4B0AA795-4183-024D-8374-9C11AEBB1A9F}"/>
              </a:ext>
            </a:extLst>
          </p:cNvPr>
          <p:cNvSpPr txBox="1"/>
          <p:nvPr/>
        </p:nvSpPr>
        <p:spPr>
          <a:xfrm>
            <a:off x="2824188" y="4980237"/>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2</a:t>
            </a:r>
          </a:p>
        </p:txBody>
      </p:sp>
      <p:sp>
        <p:nvSpPr>
          <p:cNvPr id="56" name="TextBox 55">
            <a:extLst>
              <a:ext uri="{FF2B5EF4-FFF2-40B4-BE49-F238E27FC236}">
                <a16:creationId xmlns:a16="http://schemas.microsoft.com/office/drawing/2014/main" id="{0C5FE963-AF8A-624D-9446-0FF44E89A0CE}"/>
              </a:ext>
            </a:extLst>
          </p:cNvPr>
          <p:cNvSpPr txBox="1"/>
          <p:nvPr/>
        </p:nvSpPr>
        <p:spPr>
          <a:xfrm>
            <a:off x="4779594" y="4980238"/>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88</a:t>
            </a:r>
          </a:p>
        </p:txBody>
      </p:sp>
      <p:sp>
        <p:nvSpPr>
          <p:cNvPr id="57" name="TextBox 56">
            <a:extLst>
              <a:ext uri="{FF2B5EF4-FFF2-40B4-BE49-F238E27FC236}">
                <a16:creationId xmlns:a16="http://schemas.microsoft.com/office/drawing/2014/main" id="{1125D352-869E-2749-9134-F3686A3E977F}"/>
              </a:ext>
            </a:extLst>
          </p:cNvPr>
          <p:cNvSpPr txBox="1"/>
          <p:nvPr/>
        </p:nvSpPr>
        <p:spPr>
          <a:xfrm>
            <a:off x="4787827" y="3366235"/>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8</a:t>
            </a:r>
          </a:p>
        </p:txBody>
      </p:sp>
      <p:sp>
        <p:nvSpPr>
          <p:cNvPr id="58" name="Rectangle 57">
            <a:extLst>
              <a:ext uri="{FF2B5EF4-FFF2-40B4-BE49-F238E27FC236}">
                <a16:creationId xmlns:a16="http://schemas.microsoft.com/office/drawing/2014/main" id="{6161677D-A2A3-0B45-AE9C-840291DA40C7}"/>
              </a:ext>
            </a:extLst>
          </p:cNvPr>
          <p:cNvSpPr/>
          <p:nvPr/>
        </p:nvSpPr>
        <p:spPr>
          <a:xfrm>
            <a:off x="2266208" y="2423486"/>
            <a:ext cx="1964374" cy="1590666"/>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9" name="Rectangle 58">
            <a:extLst>
              <a:ext uri="{FF2B5EF4-FFF2-40B4-BE49-F238E27FC236}">
                <a16:creationId xmlns:a16="http://schemas.microsoft.com/office/drawing/2014/main" id="{7E15437E-E358-0140-9705-CBDE08B68A47}"/>
              </a:ext>
            </a:extLst>
          </p:cNvPr>
          <p:cNvSpPr/>
          <p:nvPr/>
        </p:nvSpPr>
        <p:spPr>
          <a:xfrm>
            <a:off x="4230581" y="4007055"/>
            <a:ext cx="1915167" cy="1636066"/>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pic>
        <p:nvPicPr>
          <p:cNvPr id="61" name="Picture 60">
            <a:extLst>
              <a:ext uri="{FF2B5EF4-FFF2-40B4-BE49-F238E27FC236}">
                <a16:creationId xmlns:a16="http://schemas.microsoft.com/office/drawing/2014/main" id="{6ADE9188-ACD0-6742-B10E-436884856E5C}"/>
              </a:ext>
            </a:extLst>
          </p:cNvPr>
          <p:cNvPicPr>
            <a:picLocks noChangeAspect="1"/>
          </p:cNvPicPr>
          <p:nvPr/>
        </p:nvPicPr>
        <p:blipFill>
          <a:blip r:embed="rId3"/>
          <a:stretch>
            <a:fillRect/>
          </a:stretch>
        </p:blipFill>
        <p:spPr>
          <a:xfrm>
            <a:off x="6711969" y="5079034"/>
            <a:ext cx="3651362" cy="523565"/>
          </a:xfrm>
          <a:prstGeom prst="rect">
            <a:avLst/>
          </a:prstGeom>
        </p:spPr>
      </p:pic>
      <p:sp>
        <p:nvSpPr>
          <p:cNvPr id="24" name="Rectangle 23">
            <a:extLst>
              <a:ext uri="{FF2B5EF4-FFF2-40B4-BE49-F238E27FC236}">
                <a16:creationId xmlns:a16="http://schemas.microsoft.com/office/drawing/2014/main" id="{4B9A8EEB-3482-E443-835A-C6C1EC6EE2B7}"/>
              </a:ext>
            </a:extLst>
          </p:cNvPr>
          <p:cNvSpPr/>
          <p:nvPr/>
        </p:nvSpPr>
        <p:spPr>
          <a:xfrm>
            <a:off x="6312929" y="1960926"/>
            <a:ext cx="4699550" cy="2677656"/>
          </a:xfrm>
          <a:prstGeom prst="rect">
            <a:avLst/>
          </a:prstGeom>
        </p:spPr>
        <p:txBody>
          <a:bodyPr wrap="square">
            <a:spAutoFit/>
          </a:bodyPr>
          <a:lstStyle/>
          <a:p>
            <a:r>
              <a:rPr lang="en-US" sz="24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High Accuracy Paradox</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 Accuracy is misleading when dealing with imbalanced datasets - few True Positives, the ‘rare’ class, and many True Negatives, the ‘dominant’ class. </a:t>
            </a:r>
            <a:r>
              <a:rPr lang="en-US" sz="24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High Accuracy even when few True Positives.</a:t>
            </a:r>
            <a:endParaRPr lang="en-US" sz="2000" b="1"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1162626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5821D-236C-1F40-8D4F-CC37E89C8954}"/>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Classification Metrics: Precision</a:t>
            </a:r>
            <a:endParaRPr lang="en-US" b="1" dirty="0"/>
          </a:p>
        </p:txBody>
      </p:sp>
      <p:sp>
        <p:nvSpPr>
          <p:cNvPr id="22" name="Pentagon 21">
            <a:extLst>
              <a:ext uri="{FF2B5EF4-FFF2-40B4-BE49-F238E27FC236}">
                <a16:creationId xmlns:a16="http://schemas.microsoft.com/office/drawing/2014/main" id="{92F6910D-C2FC-6149-9A8B-77FC6F4A7386}"/>
              </a:ext>
            </a:extLst>
          </p:cNvPr>
          <p:cNvSpPr/>
          <p:nvPr/>
        </p:nvSpPr>
        <p:spPr bwMode="ltGray">
          <a:xfrm>
            <a:off x="957713" y="1400935"/>
            <a:ext cx="10514528" cy="4378609"/>
          </a:xfrm>
          <a:prstGeom prst="homePlate">
            <a:avLst>
              <a:gd name="adj" fmla="val 12270"/>
            </a:avLst>
          </a:prstGeom>
          <a:solidFill>
            <a:schemeClr val="tx1">
              <a:lumMod val="20000"/>
              <a:lumOff val="80000"/>
            </a:schemeClr>
          </a:solidFill>
          <a:ln w="57150" cap="flat" cmpd="sng" algn="ctr">
            <a:solidFill>
              <a:schemeClr val="bg1"/>
            </a:solidFill>
            <a:prstDash val="solid"/>
            <a:round/>
            <a:headEnd type="none" w="med" len="med"/>
            <a:tailEnd type="none" w="med" len="med"/>
          </a:ln>
          <a:effectLst/>
        </p:spPr>
        <p:txBody>
          <a:bodyPr vert="horz" wrap="square" lIns="91440" tIns="180000" rIns="91440" bIns="45720" numCol="1" rtlCol="0" anchor="t" anchorCtr="0" compatLnSpc="1">
            <a:prstTxWarp prst="textNoShape">
              <a:avLst/>
            </a:prstTxWarp>
          </a:bodyPr>
          <a:lstStyle/>
          <a:p>
            <a:pPr marL="266700" indent="-4763" eaLnBrk="0" fontAlgn="base" hangingPunct="0">
              <a:spcAft>
                <a:spcPct val="0"/>
              </a:spcAft>
              <a:buClr>
                <a:schemeClr val="accent1"/>
              </a:buClr>
            </a:pPr>
            <a:endParaRPr kumimoji="1" lang="en-US" sz="9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 name="Pentagon 22">
            <a:extLst>
              <a:ext uri="{FF2B5EF4-FFF2-40B4-BE49-F238E27FC236}">
                <a16:creationId xmlns:a16="http://schemas.microsoft.com/office/drawing/2014/main" id="{25850BDD-6B79-4F44-A7B2-249FFC387B94}"/>
              </a:ext>
            </a:extLst>
          </p:cNvPr>
          <p:cNvSpPr/>
          <p:nvPr/>
        </p:nvSpPr>
        <p:spPr bwMode="white">
          <a:xfrm>
            <a:off x="547688" y="1580772"/>
            <a:ext cx="10924553" cy="4199019"/>
          </a:xfrm>
          <a:prstGeom prst="homePlate">
            <a:avLst>
              <a:gd name="adj" fmla="val 5609"/>
            </a:avLst>
          </a:prstGeom>
          <a:solidFill>
            <a:schemeClr val="bg1">
              <a:alpha val="62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ts val="600"/>
              </a:spcAft>
              <a:buClr>
                <a:schemeClr val="accent1"/>
              </a:buClr>
            </a:pPr>
            <a:endParaRPr kumimoji="1" lang="en-US" sz="1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24" name="Group 23">
            <a:extLst>
              <a:ext uri="{FF2B5EF4-FFF2-40B4-BE49-F238E27FC236}">
                <a16:creationId xmlns:a16="http://schemas.microsoft.com/office/drawing/2014/main" id="{60BFAEFE-2568-B14D-A3BF-E9771B6BC431}"/>
              </a:ext>
            </a:extLst>
          </p:cNvPr>
          <p:cNvGrpSpPr/>
          <p:nvPr/>
        </p:nvGrpSpPr>
        <p:grpSpPr>
          <a:xfrm>
            <a:off x="1132247" y="1580772"/>
            <a:ext cx="5030709" cy="4062349"/>
            <a:chOff x="2270419" y="1438117"/>
            <a:chExt cx="5030709" cy="4062349"/>
          </a:xfrm>
        </p:grpSpPr>
        <p:sp>
          <p:nvSpPr>
            <p:cNvPr id="29" name="Rectangle 28">
              <a:extLst>
                <a:ext uri="{FF2B5EF4-FFF2-40B4-BE49-F238E27FC236}">
                  <a16:creationId xmlns:a16="http://schemas.microsoft.com/office/drawing/2014/main" id="{29E824AA-4978-5345-BDE7-0C4BA000BC38}"/>
                </a:ext>
              </a:extLst>
            </p:cNvPr>
            <p:cNvSpPr/>
            <p:nvPr/>
          </p:nvSpPr>
          <p:spPr>
            <a:xfrm>
              <a:off x="3390313" y="2276400"/>
              <a:ext cx="1950387" cy="1600200"/>
            </a:xfrm>
            <a:prstGeom prst="rect">
              <a:avLst/>
            </a:prstGeom>
            <a:solidFill>
              <a:srgbClr val="FFA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True Positive</a:t>
              </a:r>
            </a:p>
          </p:txBody>
        </p:sp>
        <p:sp>
          <p:nvSpPr>
            <p:cNvPr id="30" name="Rectangle 29">
              <a:extLst>
                <a:ext uri="{FF2B5EF4-FFF2-40B4-BE49-F238E27FC236}">
                  <a16:creationId xmlns:a16="http://schemas.microsoft.com/office/drawing/2014/main" id="{B67B028E-7B97-3243-AE92-7C97FA757C50}"/>
                </a:ext>
              </a:extLst>
            </p:cNvPr>
            <p:cNvSpPr/>
            <p:nvPr/>
          </p:nvSpPr>
          <p:spPr>
            <a:xfrm>
              <a:off x="3404380" y="1900563"/>
              <a:ext cx="1927274" cy="37583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Positive</a:t>
              </a:r>
            </a:p>
          </p:txBody>
        </p:sp>
        <p:sp>
          <p:nvSpPr>
            <p:cNvPr id="31" name="Rectangle 30">
              <a:extLst>
                <a:ext uri="{FF2B5EF4-FFF2-40B4-BE49-F238E27FC236}">
                  <a16:creationId xmlns:a16="http://schemas.microsoft.com/office/drawing/2014/main" id="{72B601C0-516E-ED47-8910-E09A0023F25D}"/>
                </a:ext>
              </a:extLst>
            </p:cNvPr>
            <p:cNvSpPr/>
            <p:nvPr/>
          </p:nvSpPr>
          <p:spPr>
            <a:xfrm rot="16200000">
              <a:off x="2241571" y="4351723"/>
              <a:ext cx="1623869" cy="67361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Negative</a:t>
              </a:r>
            </a:p>
          </p:txBody>
        </p:sp>
        <p:sp>
          <p:nvSpPr>
            <p:cNvPr id="32" name="Rectangle 31">
              <a:extLst>
                <a:ext uri="{FF2B5EF4-FFF2-40B4-BE49-F238E27FC236}">
                  <a16:creationId xmlns:a16="http://schemas.microsoft.com/office/drawing/2014/main" id="{EC9597E5-14F4-B14D-8F46-7D5AADE4574D}"/>
                </a:ext>
              </a:extLst>
            </p:cNvPr>
            <p:cNvSpPr/>
            <p:nvPr/>
          </p:nvSpPr>
          <p:spPr>
            <a:xfrm>
              <a:off x="5345718" y="1899782"/>
              <a:ext cx="1955409" cy="37661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Negative</a:t>
              </a:r>
            </a:p>
          </p:txBody>
        </p:sp>
        <p:sp>
          <p:nvSpPr>
            <p:cNvPr id="33" name="Rectangle 32">
              <a:extLst>
                <a:ext uri="{FF2B5EF4-FFF2-40B4-BE49-F238E27FC236}">
                  <a16:creationId xmlns:a16="http://schemas.microsoft.com/office/drawing/2014/main" id="{1A6CFD71-9D2F-F546-9204-E4354E0763CC}"/>
                </a:ext>
              </a:extLst>
            </p:cNvPr>
            <p:cNvSpPr/>
            <p:nvPr/>
          </p:nvSpPr>
          <p:spPr>
            <a:xfrm rot="16200000">
              <a:off x="2253406" y="2739687"/>
              <a:ext cx="1600200" cy="67361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Positive</a:t>
              </a:r>
            </a:p>
          </p:txBody>
        </p:sp>
        <p:sp>
          <p:nvSpPr>
            <p:cNvPr id="34" name="Rectangle 33">
              <a:extLst>
                <a:ext uri="{FF2B5EF4-FFF2-40B4-BE49-F238E27FC236}">
                  <a16:creationId xmlns:a16="http://schemas.microsoft.com/office/drawing/2014/main" id="{ECFE5AA5-9964-3641-8787-F719A04A2063}"/>
                </a:ext>
              </a:extLst>
            </p:cNvPr>
            <p:cNvSpPr/>
            <p:nvPr/>
          </p:nvSpPr>
          <p:spPr>
            <a:xfrm>
              <a:off x="3390313" y="3876597"/>
              <a:ext cx="1955408" cy="1623869"/>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False Positive</a:t>
              </a:r>
            </a:p>
          </p:txBody>
        </p:sp>
        <p:sp>
          <p:nvSpPr>
            <p:cNvPr id="35" name="Rectangle 34">
              <a:extLst>
                <a:ext uri="{FF2B5EF4-FFF2-40B4-BE49-F238E27FC236}">
                  <a16:creationId xmlns:a16="http://schemas.microsoft.com/office/drawing/2014/main" id="{C075BB6F-BE13-A14F-A100-D17FF4E254DF}"/>
                </a:ext>
              </a:extLst>
            </p:cNvPr>
            <p:cNvSpPr/>
            <p:nvPr/>
          </p:nvSpPr>
          <p:spPr>
            <a:xfrm>
              <a:off x="5345718" y="2288593"/>
              <a:ext cx="1955409" cy="1600200"/>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False Negative</a:t>
              </a:r>
            </a:p>
          </p:txBody>
        </p:sp>
        <p:sp>
          <p:nvSpPr>
            <p:cNvPr id="36" name="Rectangle 35">
              <a:extLst>
                <a:ext uri="{FF2B5EF4-FFF2-40B4-BE49-F238E27FC236}">
                  <a16:creationId xmlns:a16="http://schemas.microsoft.com/office/drawing/2014/main" id="{8A1A9D65-0513-2A4C-912D-AD157FF15C24}"/>
                </a:ext>
              </a:extLst>
            </p:cNvPr>
            <p:cNvSpPr/>
            <p:nvPr/>
          </p:nvSpPr>
          <p:spPr>
            <a:xfrm>
              <a:off x="5345719" y="3876598"/>
              <a:ext cx="1955409" cy="1623868"/>
            </a:xfrm>
            <a:prstGeom prst="rect">
              <a:avLst/>
            </a:prstGeom>
            <a:solidFill>
              <a:srgbClr val="FFA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True Negative</a:t>
              </a:r>
            </a:p>
          </p:txBody>
        </p:sp>
        <p:sp>
          <p:nvSpPr>
            <p:cNvPr id="37" name="TextBox 36">
              <a:extLst>
                <a:ext uri="{FF2B5EF4-FFF2-40B4-BE49-F238E27FC236}">
                  <a16:creationId xmlns:a16="http://schemas.microsoft.com/office/drawing/2014/main" id="{62CC7ADD-2AB7-4846-9625-C26A6AF46BD8}"/>
                </a:ext>
              </a:extLst>
            </p:cNvPr>
            <p:cNvSpPr txBox="1"/>
            <p:nvPr/>
          </p:nvSpPr>
          <p:spPr>
            <a:xfrm>
              <a:off x="4590185" y="1438117"/>
              <a:ext cx="1428596" cy="430887"/>
            </a:xfrm>
            <a:prstGeom prst="rect">
              <a:avLst/>
            </a:prstGeom>
            <a:noFill/>
          </p:spPr>
          <p:txBody>
            <a:bodyPr wrap="none" rtlCol="0">
              <a:spAutoFit/>
            </a:bodyPr>
            <a:lstStyle/>
            <a:p>
              <a:pPr>
                <a:spcBef>
                  <a:spcPts val="600"/>
                </a:spcBef>
                <a:spcAft>
                  <a:spcPts val="600"/>
                </a:spcAft>
              </a:pPr>
              <a:r>
                <a:rPr lang="en-US" sz="2200" b="1" dirty="0">
                  <a:latin typeface="Amazon Ember Light" panose="020B0403020204020204" pitchFamily="34" charset="0"/>
                  <a:ea typeface="Amazon Ember Light" panose="020B0403020204020204" pitchFamily="34" charset="0"/>
                  <a:cs typeface="Amazon Ember Light" panose="020B0403020204020204" pitchFamily="34" charset="0"/>
                </a:rPr>
                <a:t>Prediction</a:t>
              </a:r>
            </a:p>
          </p:txBody>
        </p:sp>
        <p:sp>
          <p:nvSpPr>
            <p:cNvPr id="38" name="TextBox 37">
              <a:extLst>
                <a:ext uri="{FF2B5EF4-FFF2-40B4-BE49-F238E27FC236}">
                  <a16:creationId xmlns:a16="http://schemas.microsoft.com/office/drawing/2014/main" id="{5965EA39-D181-034E-AB19-5A0E3CDAC621}"/>
                </a:ext>
              </a:extLst>
            </p:cNvPr>
            <p:cNvSpPr txBox="1"/>
            <p:nvPr/>
          </p:nvSpPr>
          <p:spPr>
            <a:xfrm rot="16200000">
              <a:off x="1730688" y="3678021"/>
              <a:ext cx="1510350" cy="430887"/>
            </a:xfrm>
            <a:prstGeom prst="rect">
              <a:avLst/>
            </a:prstGeom>
            <a:noFill/>
          </p:spPr>
          <p:txBody>
            <a:bodyPr wrap="none" rtlCol="0">
              <a:spAutoFit/>
            </a:bodyPr>
            <a:lstStyle/>
            <a:p>
              <a:pPr>
                <a:spcBef>
                  <a:spcPts val="600"/>
                </a:spcBef>
                <a:spcAft>
                  <a:spcPts val="600"/>
                </a:spcAft>
              </a:pPr>
              <a:r>
                <a:rPr lang="en-US" sz="2200" b="1" dirty="0">
                  <a:latin typeface="Amazon Ember Light" panose="020B0403020204020204" pitchFamily="34" charset="0"/>
                  <a:ea typeface="Amazon Ember Light" panose="020B0403020204020204" pitchFamily="34" charset="0"/>
                  <a:cs typeface="Amazon Ember Light" panose="020B0403020204020204" pitchFamily="34" charset="0"/>
                </a:rPr>
                <a:t>True State</a:t>
              </a:r>
            </a:p>
          </p:txBody>
        </p:sp>
      </p:grpSp>
      <p:sp>
        <p:nvSpPr>
          <p:cNvPr id="40" name="TextBox 39">
            <a:extLst>
              <a:ext uri="{FF2B5EF4-FFF2-40B4-BE49-F238E27FC236}">
                <a16:creationId xmlns:a16="http://schemas.microsoft.com/office/drawing/2014/main" id="{FE30296A-8772-194F-A2B2-1057298E5F4E}"/>
              </a:ext>
            </a:extLst>
          </p:cNvPr>
          <p:cNvSpPr txBox="1"/>
          <p:nvPr/>
        </p:nvSpPr>
        <p:spPr>
          <a:xfrm>
            <a:off x="2829205" y="3361310"/>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2</a:t>
            </a:r>
          </a:p>
        </p:txBody>
      </p:sp>
      <p:sp>
        <p:nvSpPr>
          <p:cNvPr id="52" name="TextBox 51">
            <a:extLst>
              <a:ext uri="{FF2B5EF4-FFF2-40B4-BE49-F238E27FC236}">
                <a16:creationId xmlns:a16="http://schemas.microsoft.com/office/drawing/2014/main" id="{7E1FD9D6-224E-354C-9BD3-0E86ECDCC042}"/>
              </a:ext>
            </a:extLst>
          </p:cNvPr>
          <p:cNvSpPr txBox="1"/>
          <p:nvPr/>
        </p:nvSpPr>
        <p:spPr>
          <a:xfrm>
            <a:off x="2824188" y="4980237"/>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2</a:t>
            </a:r>
          </a:p>
        </p:txBody>
      </p:sp>
      <p:sp>
        <p:nvSpPr>
          <p:cNvPr id="53" name="TextBox 52">
            <a:extLst>
              <a:ext uri="{FF2B5EF4-FFF2-40B4-BE49-F238E27FC236}">
                <a16:creationId xmlns:a16="http://schemas.microsoft.com/office/drawing/2014/main" id="{6BEF1BB1-C3BC-4C47-95FB-EAB997A84C24}"/>
              </a:ext>
            </a:extLst>
          </p:cNvPr>
          <p:cNvSpPr txBox="1"/>
          <p:nvPr/>
        </p:nvSpPr>
        <p:spPr>
          <a:xfrm>
            <a:off x="4779594" y="4980238"/>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88</a:t>
            </a:r>
          </a:p>
        </p:txBody>
      </p:sp>
      <p:sp>
        <p:nvSpPr>
          <p:cNvPr id="54" name="TextBox 53">
            <a:extLst>
              <a:ext uri="{FF2B5EF4-FFF2-40B4-BE49-F238E27FC236}">
                <a16:creationId xmlns:a16="http://schemas.microsoft.com/office/drawing/2014/main" id="{69B5F22C-D1F0-D441-9153-E3E828F3C268}"/>
              </a:ext>
            </a:extLst>
          </p:cNvPr>
          <p:cNvSpPr txBox="1"/>
          <p:nvPr/>
        </p:nvSpPr>
        <p:spPr>
          <a:xfrm>
            <a:off x="4787827" y="3366235"/>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8</a:t>
            </a:r>
          </a:p>
        </p:txBody>
      </p:sp>
      <p:sp>
        <p:nvSpPr>
          <p:cNvPr id="55" name="Rectangle 54">
            <a:extLst>
              <a:ext uri="{FF2B5EF4-FFF2-40B4-BE49-F238E27FC236}">
                <a16:creationId xmlns:a16="http://schemas.microsoft.com/office/drawing/2014/main" id="{2F89F57B-173F-8F4D-B3F5-3EA86BC1209D}"/>
              </a:ext>
            </a:extLst>
          </p:cNvPr>
          <p:cNvSpPr/>
          <p:nvPr/>
        </p:nvSpPr>
        <p:spPr>
          <a:xfrm>
            <a:off x="6312927" y="1960926"/>
            <a:ext cx="4792545" cy="2862322"/>
          </a:xfrm>
          <a:prstGeom prst="rect">
            <a:avLst/>
          </a:prstGeom>
        </p:spPr>
        <p:txBody>
          <a:bodyPr wrap="square">
            <a:spAutoFit/>
          </a:bodyPr>
          <a:lstStyle/>
          <a:p>
            <a:r>
              <a:rPr lang="en-US" sz="24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Precision</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 Accuracy of a predicted positive outcome </a:t>
            </a:r>
          </a:p>
          <a:p>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a:p>
            <a:pPr lvl="1"/>
            <a:endParaRPr lang="en-US" sz="2000" dirty="0">
              <a:latin typeface="Amazon Ember Light" panose="020B0403020204020204" pitchFamily="34" charset="0"/>
              <a:ea typeface="Amazon Ember Light" panose="020B0403020204020204" pitchFamily="34" charset="0"/>
              <a:cs typeface="Amazon Ember Light" panose="020B0403020204020204" pitchFamily="34" charset="0"/>
            </a:endParaRPr>
          </a:p>
          <a:p>
            <a:pPr lvl="1"/>
            <a:endParaRPr lang="en-US" sz="2000" dirty="0">
              <a:latin typeface="Amazon Ember Light" panose="020B0403020204020204" pitchFamily="34" charset="0"/>
              <a:ea typeface="Amazon Ember Light" panose="020B0403020204020204" pitchFamily="34" charset="0"/>
              <a:cs typeface="Amazon Ember Light" panose="020B0403020204020204" pitchFamily="34" charset="0"/>
            </a:endParaRPr>
          </a:p>
          <a:p>
            <a:pPr lvl="1"/>
            <a:endParaRPr lang="en-US" sz="20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6" name="Rectangle 55">
            <a:extLst>
              <a:ext uri="{FF2B5EF4-FFF2-40B4-BE49-F238E27FC236}">
                <a16:creationId xmlns:a16="http://schemas.microsoft.com/office/drawing/2014/main" id="{BC9B9570-62C5-1B4E-B3F2-9FAD6F29A74B}"/>
              </a:ext>
            </a:extLst>
          </p:cNvPr>
          <p:cNvSpPr/>
          <p:nvPr/>
        </p:nvSpPr>
        <p:spPr>
          <a:xfrm>
            <a:off x="2270385" y="2059713"/>
            <a:ext cx="1927274" cy="3600684"/>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pic>
        <p:nvPicPr>
          <p:cNvPr id="57" name="Picture 56">
            <a:extLst>
              <a:ext uri="{FF2B5EF4-FFF2-40B4-BE49-F238E27FC236}">
                <a16:creationId xmlns:a16="http://schemas.microsoft.com/office/drawing/2014/main" id="{D2ACF9FD-5EAB-5F46-9153-6A5986C0C86A}"/>
              </a:ext>
            </a:extLst>
          </p:cNvPr>
          <p:cNvPicPr>
            <a:picLocks noChangeAspect="1"/>
          </p:cNvPicPr>
          <p:nvPr/>
        </p:nvPicPr>
        <p:blipFill>
          <a:blip r:embed="rId3"/>
          <a:stretch>
            <a:fillRect/>
          </a:stretch>
        </p:blipFill>
        <p:spPr>
          <a:xfrm>
            <a:off x="7200187" y="3132250"/>
            <a:ext cx="2676278" cy="567695"/>
          </a:xfrm>
          <a:prstGeom prst="rect">
            <a:avLst/>
          </a:prstGeom>
        </p:spPr>
      </p:pic>
      <p:pic>
        <p:nvPicPr>
          <p:cNvPr id="58" name="Picture 57">
            <a:extLst>
              <a:ext uri="{FF2B5EF4-FFF2-40B4-BE49-F238E27FC236}">
                <a16:creationId xmlns:a16="http://schemas.microsoft.com/office/drawing/2014/main" id="{4C9E2ACB-B19E-CB44-8004-34B660EB776C}"/>
              </a:ext>
            </a:extLst>
          </p:cNvPr>
          <p:cNvPicPr>
            <a:picLocks noChangeAspect="1"/>
          </p:cNvPicPr>
          <p:nvPr/>
        </p:nvPicPr>
        <p:blipFill>
          <a:blip r:embed="rId4"/>
          <a:stretch>
            <a:fillRect/>
          </a:stretch>
        </p:blipFill>
        <p:spPr>
          <a:xfrm>
            <a:off x="7200187" y="4153986"/>
            <a:ext cx="2978554" cy="567695"/>
          </a:xfrm>
          <a:prstGeom prst="rect">
            <a:avLst/>
          </a:prstGeom>
        </p:spPr>
      </p:pic>
      <p:pic>
        <p:nvPicPr>
          <p:cNvPr id="3" name="Picture 2">
            <a:extLst>
              <a:ext uri="{FF2B5EF4-FFF2-40B4-BE49-F238E27FC236}">
                <a16:creationId xmlns:a16="http://schemas.microsoft.com/office/drawing/2014/main" id="{67FD2D31-0417-144B-9A37-F4C321ED4380}"/>
              </a:ext>
            </a:extLst>
          </p:cNvPr>
          <p:cNvPicPr>
            <a:picLocks noChangeAspect="1"/>
          </p:cNvPicPr>
          <p:nvPr/>
        </p:nvPicPr>
        <p:blipFill>
          <a:blip r:embed="rId5"/>
          <a:stretch>
            <a:fillRect/>
          </a:stretch>
        </p:blipFill>
        <p:spPr>
          <a:xfrm>
            <a:off x="6551548" y="5277289"/>
            <a:ext cx="3477778" cy="260481"/>
          </a:xfrm>
          <a:prstGeom prst="rect">
            <a:avLst/>
          </a:prstGeom>
        </p:spPr>
      </p:pic>
    </p:spTree>
    <p:extLst>
      <p:ext uri="{BB962C8B-B14F-4D97-AF65-F5344CB8AC3E}">
        <p14:creationId xmlns:p14="http://schemas.microsoft.com/office/powerpoint/2010/main" val="487637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A4DF0-3A4F-9943-B3CD-A67D00D7CF49}"/>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Classification Metrics: Recall</a:t>
            </a:r>
            <a:endParaRPr lang="en-US" b="1" dirty="0"/>
          </a:p>
        </p:txBody>
      </p:sp>
      <p:sp>
        <p:nvSpPr>
          <p:cNvPr id="22" name="Pentagon 21">
            <a:extLst>
              <a:ext uri="{FF2B5EF4-FFF2-40B4-BE49-F238E27FC236}">
                <a16:creationId xmlns:a16="http://schemas.microsoft.com/office/drawing/2014/main" id="{8D8CBDE1-3E09-3C40-AB6C-C54D53CC8FAA}"/>
              </a:ext>
            </a:extLst>
          </p:cNvPr>
          <p:cNvSpPr/>
          <p:nvPr/>
        </p:nvSpPr>
        <p:spPr bwMode="ltGray">
          <a:xfrm>
            <a:off x="957713" y="1400935"/>
            <a:ext cx="10514528" cy="4378609"/>
          </a:xfrm>
          <a:prstGeom prst="homePlate">
            <a:avLst>
              <a:gd name="adj" fmla="val 12270"/>
            </a:avLst>
          </a:prstGeom>
          <a:solidFill>
            <a:schemeClr val="tx1">
              <a:lumMod val="20000"/>
              <a:lumOff val="80000"/>
            </a:schemeClr>
          </a:solidFill>
          <a:ln w="57150" cap="flat" cmpd="sng" algn="ctr">
            <a:solidFill>
              <a:schemeClr val="bg1"/>
            </a:solidFill>
            <a:prstDash val="solid"/>
            <a:round/>
            <a:headEnd type="none" w="med" len="med"/>
            <a:tailEnd type="none" w="med" len="med"/>
          </a:ln>
          <a:effectLst/>
        </p:spPr>
        <p:txBody>
          <a:bodyPr vert="horz" wrap="square" lIns="91440" tIns="180000" rIns="91440" bIns="45720" numCol="1" rtlCol="0" anchor="t" anchorCtr="0" compatLnSpc="1">
            <a:prstTxWarp prst="textNoShape">
              <a:avLst/>
            </a:prstTxWarp>
          </a:bodyPr>
          <a:lstStyle/>
          <a:p>
            <a:pPr marL="266700" indent="-4763" eaLnBrk="0" fontAlgn="base" hangingPunct="0">
              <a:spcAft>
                <a:spcPct val="0"/>
              </a:spcAft>
              <a:buClr>
                <a:schemeClr val="accent1"/>
              </a:buClr>
            </a:pPr>
            <a:endParaRPr kumimoji="1" lang="en-US" sz="2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9" name="Pentagon 38">
            <a:extLst>
              <a:ext uri="{FF2B5EF4-FFF2-40B4-BE49-F238E27FC236}">
                <a16:creationId xmlns:a16="http://schemas.microsoft.com/office/drawing/2014/main" id="{FA6C1754-EEAB-F44D-80B1-0767255BDE76}"/>
              </a:ext>
            </a:extLst>
          </p:cNvPr>
          <p:cNvSpPr/>
          <p:nvPr/>
        </p:nvSpPr>
        <p:spPr bwMode="white">
          <a:xfrm>
            <a:off x="547688" y="1580772"/>
            <a:ext cx="10924553" cy="4199019"/>
          </a:xfrm>
          <a:prstGeom prst="homePlate">
            <a:avLst>
              <a:gd name="adj" fmla="val 5609"/>
            </a:avLst>
          </a:prstGeom>
          <a:solidFill>
            <a:schemeClr val="bg1">
              <a:alpha val="62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ts val="600"/>
              </a:spcAft>
              <a:buClr>
                <a:schemeClr val="accent1"/>
              </a:buClr>
            </a:pPr>
            <a:endParaRPr kumimoji="1" lang="en-US" sz="2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40" name="Group 39">
            <a:extLst>
              <a:ext uri="{FF2B5EF4-FFF2-40B4-BE49-F238E27FC236}">
                <a16:creationId xmlns:a16="http://schemas.microsoft.com/office/drawing/2014/main" id="{1AAC0DDC-504F-B347-BD53-4F6426617267}"/>
              </a:ext>
            </a:extLst>
          </p:cNvPr>
          <p:cNvGrpSpPr/>
          <p:nvPr/>
        </p:nvGrpSpPr>
        <p:grpSpPr>
          <a:xfrm>
            <a:off x="1132248" y="1580772"/>
            <a:ext cx="5030708" cy="4062349"/>
            <a:chOff x="2270420" y="1438117"/>
            <a:chExt cx="5030708" cy="4062349"/>
          </a:xfrm>
        </p:grpSpPr>
        <p:sp>
          <p:nvSpPr>
            <p:cNvPr id="41" name="Rectangle 40">
              <a:extLst>
                <a:ext uri="{FF2B5EF4-FFF2-40B4-BE49-F238E27FC236}">
                  <a16:creationId xmlns:a16="http://schemas.microsoft.com/office/drawing/2014/main" id="{F7D47959-647D-5445-9569-1790B015BBCD}"/>
                </a:ext>
              </a:extLst>
            </p:cNvPr>
            <p:cNvSpPr/>
            <p:nvPr/>
          </p:nvSpPr>
          <p:spPr>
            <a:xfrm>
              <a:off x="3390313" y="2276400"/>
              <a:ext cx="1950387" cy="1600200"/>
            </a:xfrm>
            <a:prstGeom prst="rect">
              <a:avLst/>
            </a:prstGeom>
            <a:solidFill>
              <a:srgbClr val="FFA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True Positive</a:t>
              </a:r>
            </a:p>
          </p:txBody>
        </p:sp>
        <p:sp>
          <p:nvSpPr>
            <p:cNvPr id="42" name="Rectangle 41">
              <a:extLst>
                <a:ext uri="{FF2B5EF4-FFF2-40B4-BE49-F238E27FC236}">
                  <a16:creationId xmlns:a16="http://schemas.microsoft.com/office/drawing/2014/main" id="{2A8F3238-E17A-4543-A4C9-3CD299B3855F}"/>
                </a:ext>
              </a:extLst>
            </p:cNvPr>
            <p:cNvSpPr/>
            <p:nvPr/>
          </p:nvSpPr>
          <p:spPr>
            <a:xfrm>
              <a:off x="3404380" y="1900563"/>
              <a:ext cx="1927274" cy="37583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Positive</a:t>
              </a:r>
            </a:p>
          </p:txBody>
        </p:sp>
        <p:sp>
          <p:nvSpPr>
            <p:cNvPr id="43" name="Rectangle 42">
              <a:extLst>
                <a:ext uri="{FF2B5EF4-FFF2-40B4-BE49-F238E27FC236}">
                  <a16:creationId xmlns:a16="http://schemas.microsoft.com/office/drawing/2014/main" id="{4C1A195F-8B77-CD46-B732-EE9E4FCE0FF8}"/>
                </a:ext>
              </a:extLst>
            </p:cNvPr>
            <p:cNvSpPr/>
            <p:nvPr/>
          </p:nvSpPr>
          <p:spPr>
            <a:xfrm rot="16200000">
              <a:off x="2241571" y="4351723"/>
              <a:ext cx="1623869" cy="67361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Negative</a:t>
              </a:r>
            </a:p>
          </p:txBody>
        </p:sp>
        <p:sp>
          <p:nvSpPr>
            <p:cNvPr id="44" name="Rectangle 43">
              <a:extLst>
                <a:ext uri="{FF2B5EF4-FFF2-40B4-BE49-F238E27FC236}">
                  <a16:creationId xmlns:a16="http://schemas.microsoft.com/office/drawing/2014/main" id="{E1A99F90-0B93-0643-8B2C-0F9E5C046973}"/>
                </a:ext>
              </a:extLst>
            </p:cNvPr>
            <p:cNvSpPr/>
            <p:nvPr/>
          </p:nvSpPr>
          <p:spPr>
            <a:xfrm>
              <a:off x="5345718" y="1899782"/>
              <a:ext cx="1955409" cy="37661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Negative</a:t>
              </a:r>
            </a:p>
          </p:txBody>
        </p:sp>
        <p:sp>
          <p:nvSpPr>
            <p:cNvPr id="45" name="Rectangle 44">
              <a:extLst>
                <a:ext uri="{FF2B5EF4-FFF2-40B4-BE49-F238E27FC236}">
                  <a16:creationId xmlns:a16="http://schemas.microsoft.com/office/drawing/2014/main" id="{499C02EC-3B4A-A74C-9CB5-BCCB392561A8}"/>
                </a:ext>
              </a:extLst>
            </p:cNvPr>
            <p:cNvSpPr/>
            <p:nvPr/>
          </p:nvSpPr>
          <p:spPr>
            <a:xfrm rot="16200000">
              <a:off x="2253406" y="2739687"/>
              <a:ext cx="1600200" cy="67361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Positive</a:t>
              </a:r>
            </a:p>
          </p:txBody>
        </p:sp>
        <p:sp>
          <p:nvSpPr>
            <p:cNvPr id="46" name="Rectangle 45">
              <a:extLst>
                <a:ext uri="{FF2B5EF4-FFF2-40B4-BE49-F238E27FC236}">
                  <a16:creationId xmlns:a16="http://schemas.microsoft.com/office/drawing/2014/main" id="{AD044102-CC59-5348-8CFC-814B4FC04211}"/>
                </a:ext>
              </a:extLst>
            </p:cNvPr>
            <p:cNvSpPr/>
            <p:nvPr/>
          </p:nvSpPr>
          <p:spPr>
            <a:xfrm>
              <a:off x="3390313" y="3876597"/>
              <a:ext cx="1955408" cy="1623869"/>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False Positive</a:t>
              </a:r>
            </a:p>
          </p:txBody>
        </p:sp>
        <p:sp>
          <p:nvSpPr>
            <p:cNvPr id="47" name="Rectangle 46">
              <a:extLst>
                <a:ext uri="{FF2B5EF4-FFF2-40B4-BE49-F238E27FC236}">
                  <a16:creationId xmlns:a16="http://schemas.microsoft.com/office/drawing/2014/main" id="{970B92C9-0AAD-D542-B87C-0C2DE2A555AC}"/>
                </a:ext>
              </a:extLst>
            </p:cNvPr>
            <p:cNvSpPr/>
            <p:nvPr/>
          </p:nvSpPr>
          <p:spPr>
            <a:xfrm>
              <a:off x="5334429" y="2288593"/>
              <a:ext cx="1955409" cy="1600200"/>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False Negative</a:t>
              </a:r>
            </a:p>
          </p:txBody>
        </p:sp>
        <p:sp>
          <p:nvSpPr>
            <p:cNvPr id="48" name="Rectangle 47">
              <a:extLst>
                <a:ext uri="{FF2B5EF4-FFF2-40B4-BE49-F238E27FC236}">
                  <a16:creationId xmlns:a16="http://schemas.microsoft.com/office/drawing/2014/main" id="{0137271A-2249-4647-BFF5-277B97DB966C}"/>
                </a:ext>
              </a:extLst>
            </p:cNvPr>
            <p:cNvSpPr/>
            <p:nvPr/>
          </p:nvSpPr>
          <p:spPr>
            <a:xfrm>
              <a:off x="5345719" y="3876598"/>
              <a:ext cx="1955409" cy="1623868"/>
            </a:xfrm>
            <a:prstGeom prst="rect">
              <a:avLst/>
            </a:prstGeom>
            <a:solidFill>
              <a:srgbClr val="FFA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True Negative</a:t>
              </a:r>
            </a:p>
          </p:txBody>
        </p:sp>
        <p:sp>
          <p:nvSpPr>
            <p:cNvPr id="49" name="TextBox 48">
              <a:extLst>
                <a:ext uri="{FF2B5EF4-FFF2-40B4-BE49-F238E27FC236}">
                  <a16:creationId xmlns:a16="http://schemas.microsoft.com/office/drawing/2014/main" id="{12052E3B-0110-D744-A1B0-84C7D8B464CB}"/>
                </a:ext>
              </a:extLst>
            </p:cNvPr>
            <p:cNvSpPr txBox="1"/>
            <p:nvPr/>
          </p:nvSpPr>
          <p:spPr>
            <a:xfrm>
              <a:off x="4590185" y="1438117"/>
              <a:ext cx="1428596" cy="430887"/>
            </a:xfrm>
            <a:prstGeom prst="rect">
              <a:avLst/>
            </a:prstGeom>
            <a:noFill/>
          </p:spPr>
          <p:txBody>
            <a:bodyPr wrap="none" rtlCol="0">
              <a:spAutoFit/>
            </a:bodyPr>
            <a:lstStyle/>
            <a:p>
              <a:pPr>
                <a:spcBef>
                  <a:spcPts val="600"/>
                </a:spcBef>
                <a:spcAft>
                  <a:spcPts val="600"/>
                </a:spcAft>
              </a:pPr>
              <a:r>
                <a:rPr lang="en-US" sz="2200" b="1" dirty="0">
                  <a:latin typeface="Amazon Ember Light" panose="020B0403020204020204" pitchFamily="34" charset="0"/>
                  <a:ea typeface="Amazon Ember Light" panose="020B0403020204020204" pitchFamily="34" charset="0"/>
                  <a:cs typeface="Amazon Ember Light" panose="020B0403020204020204" pitchFamily="34" charset="0"/>
                </a:rPr>
                <a:t>Prediction</a:t>
              </a:r>
            </a:p>
          </p:txBody>
        </p:sp>
        <p:sp>
          <p:nvSpPr>
            <p:cNvPr id="50" name="TextBox 49">
              <a:extLst>
                <a:ext uri="{FF2B5EF4-FFF2-40B4-BE49-F238E27FC236}">
                  <a16:creationId xmlns:a16="http://schemas.microsoft.com/office/drawing/2014/main" id="{706432C8-3349-6440-9825-C05A79BD04FF}"/>
                </a:ext>
              </a:extLst>
            </p:cNvPr>
            <p:cNvSpPr txBox="1"/>
            <p:nvPr/>
          </p:nvSpPr>
          <p:spPr>
            <a:xfrm rot="16200000">
              <a:off x="1730689" y="3678021"/>
              <a:ext cx="1510350" cy="430887"/>
            </a:xfrm>
            <a:prstGeom prst="rect">
              <a:avLst/>
            </a:prstGeom>
            <a:noFill/>
          </p:spPr>
          <p:txBody>
            <a:bodyPr wrap="none" rtlCol="0">
              <a:spAutoFit/>
            </a:bodyPr>
            <a:lstStyle/>
            <a:p>
              <a:pPr>
                <a:spcBef>
                  <a:spcPts val="600"/>
                </a:spcBef>
                <a:spcAft>
                  <a:spcPts val="600"/>
                </a:spcAft>
              </a:pPr>
              <a:r>
                <a:rPr lang="en-US" sz="2200" b="1" dirty="0">
                  <a:latin typeface="Amazon Ember Light" panose="020B0403020204020204" pitchFamily="34" charset="0"/>
                  <a:ea typeface="Amazon Ember Light" panose="020B0403020204020204" pitchFamily="34" charset="0"/>
                  <a:cs typeface="Amazon Ember Light" panose="020B0403020204020204" pitchFamily="34" charset="0"/>
                </a:rPr>
                <a:t>True State</a:t>
              </a:r>
            </a:p>
          </p:txBody>
        </p:sp>
      </p:grpSp>
      <p:sp>
        <p:nvSpPr>
          <p:cNvPr id="51" name="TextBox 50">
            <a:extLst>
              <a:ext uri="{FF2B5EF4-FFF2-40B4-BE49-F238E27FC236}">
                <a16:creationId xmlns:a16="http://schemas.microsoft.com/office/drawing/2014/main" id="{8EEA0493-111D-F24E-AE02-9D4FC41363EE}"/>
              </a:ext>
            </a:extLst>
          </p:cNvPr>
          <p:cNvSpPr txBox="1"/>
          <p:nvPr/>
        </p:nvSpPr>
        <p:spPr>
          <a:xfrm>
            <a:off x="2829205" y="3361310"/>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2</a:t>
            </a:r>
          </a:p>
        </p:txBody>
      </p:sp>
      <p:sp>
        <p:nvSpPr>
          <p:cNvPr id="52" name="TextBox 51">
            <a:extLst>
              <a:ext uri="{FF2B5EF4-FFF2-40B4-BE49-F238E27FC236}">
                <a16:creationId xmlns:a16="http://schemas.microsoft.com/office/drawing/2014/main" id="{4E9887C9-E1D3-0A4C-861F-BF277D3960EA}"/>
              </a:ext>
            </a:extLst>
          </p:cNvPr>
          <p:cNvSpPr txBox="1"/>
          <p:nvPr/>
        </p:nvSpPr>
        <p:spPr>
          <a:xfrm>
            <a:off x="2824188" y="4980237"/>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2</a:t>
            </a:r>
          </a:p>
        </p:txBody>
      </p:sp>
      <p:sp>
        <p:nvSpPr>
          <p:cNvPr id="53" name="TextBox 52">
            <a:extLst>
              <a:ext uri="{FF2B5EF4-FFF2-40B4-BE49-F238E27FC236}">
                <a16:creationId xmlns:a16="http://schemas.microsoft.com/office/drawing/2014/main" id="{DE39C0F4-F3D0-1441-A7A8-F90AEA0AFCC1}"/>
              </a:ext>
            </a:extLst>
          </p:cNvPr>
          <p:cNvSpPr txBox="1"/>
          <p:nvPr/>
        </p:nvSpPr>
        <p:spPr>
          <a:xfrm>
            <a:off x="4779594" y="4980238"/>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88</a:t>
            </a:r>
          </a:p>
        </p:txBody>
      </p:sp>
      <p:sp>
        <p:nvSpPr>
          <p:cNvPr id="54" name="TextBox 53">
            <a:extLst>
              <a:ext uri="{FF2B5EF4-FFF2-40B4-BE49-F238E27FC236}">
                <a16:creationId xmlns:a16="http://schemas.microsoft.com/office/drawing/2014/main" id="{1CB9F633-287D-E54B-92D2-9E5265C23724}"/>
              </a:ext>
            </a:extLst>
          </p:cNvPr>
          <p:cNvSpPr txBox="1"/>
          <p:nvPr/>
        </p:nvSpPr>
        <p:spPr>
          <a:xfrm>
            <a:off x="4787827" y="3366235"/>
            <a:ext cx="678094" cy="584775"/>
          </a:xfrm>
          <a:prstGeom prst="rect">
            <a:avLst/>
          </a:prstGeom>
          <a:noFill/>
        </p:spPr>
        <p:txBody>
          <a:bodyPr wrap="square" rtlCol="0">
            <a:spAutoFit/>
          </a:bodyPr>
          <a:lstStyle/>
          <a:p>
            <a:pPr algn="ctr">
              <a:spcBef>
                <a:spcPts val="600"/>
              </a:spcBef>
              <a:spcAft>
                <a:spcPts val="600"/>
              </a:spcAft>
            </a:pPr>
            <a:r>
              <a:rPr lang="en-US" sz="32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8</a:t>
            </a:r>
          </a:p>
        </p:txBody>
      </p:sp>
      <p:sp>
        <p:nvSpPr>
          <p:cNvPr id="55" name="Rectangle 54">
            <a:extLst>
              <a:ext uri="{FF2B5EF4-FFF2-40B4-BE49-F238E27FC236}">
                <a16:creationId xmlns:a16="http://schemas.microsoft.com/office/drawing/2014/main" id="{ECF135A8-A7DB-CF46-9028-4DEB581A2D4D}"/>
              </a:ext>
            </a:extLst>
          </p:cNvPr>
          <p:cNvSpPr/>
          <p:nvPr/>
        </p:nvSpPr>
        <p:spPr>
          <a:xfrm>
            <a:off x="6312927" y="1957933"/>
            <a:ext cx="4792545" cy="1200329"/>
          </a:xfrm>
          <a:prstGeom prst="rect">
            <a:avLst/>
          </a:prstGeom>
        </p:spPr>
        <p:txBody>
          <a:bodyPr wrap="square">
            <a:spAutoFit/>
          </a:bodyPr>
          <a:lstStyle/>
          <a:p>
            <a:r>
              <a:rPr lang="en-US" sz="24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Recall</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 Measures model’s ability to predict a positive outcome </a:t>
            </a:r>
          </a:p>
          <a:p>
            <a:endParaRPr lang="en-US" sz="2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6" name="Rectangle 55">
            <a:extLst>
              <a:ext uri="{FF2B5EF4-FFF2-40B4-BE49-F238E27FC236}">
                <a16:creationId xmlns:a16="http://schemas.microsoft.com/office/drawing/2014/main" id="{BDB1270A-CBEF-3C49-8B8C-9CCDAB460EC0}"/>
              </a:ext>
            </a:extLst>
          </p:cNvPr>
          <p:cNvSpPr/>
          <p:nvPr/>
        </p:nvSpPr>
        <p:spPr>
          <a:xfrm>
            <a:off x="1569425" y="2382059"/>
            <a:ext cx="4593530" cy="1617177"/>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pic>
        <p:nvPicPr>
          <p:cNvPr id="57" name="Picture 56">
            <a:extLst>
              <a:ext uri="{FF2B5EF4-FFF2-40B4-BE49-F238E27FC236}">
                <a16:creationId xmlns:a16="http://schemas.microsoft.com/office/drawing/2014/main" id="{6B6E9358-4B36-4647-A22F-939DE7A0FEA2}"/>
              </a:ext>
            </a:extLst>
          </p:cNvPr>
          <p:cNvPicPr>
            <a:picLocks noChangeAspect="1"/>
          </p:cNvPicPr>
          <p:nvPr/>
        </p:nvPicPr>
        <p:blipFill>
          <a:blip r:embed="rId3"/>
          <a:stretch>
            <a:fillRect/>
          </a:stretch>
        </p:blipFill>
        <p:spPr>
          <a:xfrm>
            <a:off x="7189556" y="4188666"/>
            <a:ext cx="2709242" cy="601186"/>
          </a:xfrm>
          <a:prstGeom prst="rect">
            <a:avLst/>
          </a:prstGeom>
        </p:spPr>
      </p:pic>
      <p:pic>
        <p:nvPicPr>
          <p:cNvPr id="58" name="Picture 57">
            <a:extLst>
              <a:ext uri="{FF2B5EF4-FFF2-40B4-BE49-F238E27FC236}">
                <a16:creationId xmlns:a16="http://schemas.microsoft.com/office/drawing/2014/main" id="{2E60104B-A178-9745-A4A3-789B453A0AA0}"/>
              </a:ext>
            </a:extLst>
          </p:cNvPr>
          <p:cNvPicPr>
            <a:picLocks noChangeAspect="1"/>
          </p:cNvPicPr>
          <p:nvPr/>
        </p:nvPicPr>
        <p:blipFill>
          <a:blip r:embed="rId4"/>
          <a:stretch>
            <a:fillRect/>
          </a:stretch>
        </p:blipFill>
        <p:spPr>
          <a:xfrm>
            <a:off x="7189556" y="3114763"/>
            <a:ext cx="2480756" cy="612238"/>
          </a:xfrm>
          <a:prstGeom prst="rect">
            <a:avLst/>
          </a:prstGeom>
        </p:spPr>
      </p:pic>
      <p:pic>
        <p:nvPicPr>
          <p:cNvPr id="3" name="Picture 2">
            <a:extLst>
              <a:ext uri="{FF2B5EF4-FFF2-40B4-BE49-F238E27FC236}">
                <a16:creationId xmlns:a16="http://schemas.microsoft.com/office/drawing/2014/main" id="{AEE11B3C-17C5-044F-A39E-B84E5FBB7EFD}"/>
              </a:ext>
            </a:extLst>
          </p:cNvPr>
          <p:cNvPicPr>
            <a:picLocks noChangeAspect="1"/>
          </p:cNvPicPr>
          <p:nvPr/>
        </p:nvPicPr>
        <p:blipFill>
          <a:blip r:embed="rId5"/>
          <a:stretch>
            <a:fillRect/>
          </a:stretch>
        </p:blipFill>
        <p:spPr>
          <a:xfrm>
            <a:off x="6542511" y="5280471"/>
            <a:ext cx="3127801" cy="264220"/>
          </a:xfrm>
          <a:prstGeom prst="rect">
            <a:avLst/>
          </a:prstGeom>
        </p:spPr>
      </p:pic>
    </p:spTree>
    <p:extLst>
      <p:ext uri="{BB962C8B-B14F-4D97-AF65-F5344CB8AC3E}">
        <p14:creationId xmlns:p14="http://schemas.microsoft.com/office/powerpoint/2010/main" val="3108604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5477-ECCD-5340-A924-9BA0C0E73ECE}"/>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Classification Metrics: F1 Score</a:t>
            </a:r>
            <a:endParaRPr lang="en-US" b="1" dirty="0"/>
          </a:p>
        </p:txBody>
      </p:sp>
      <p:sp>
        <p:nvSpPr>
          <p:cNvPr id="5" name="Pentagon 4">
            <a:extLst>
              <a:ext uri="{FF2B5EF4-FFF2-40B4-BE49-F238E27FC236}">
                <a16:creationId xmlns:a16="http://schemas.microsoft.com/office/drawing/2014/main" id="{85EA4BE3-3C67-D145-A6AF-A79AFC7754A7}"/>
              </a:ext>
            </a:extLst>
          </p:cNvPr>
          <p:cNvSpPr/>
          <p:nvPr/>
        </p:nvSpPr>
        <p:spPr bwMode="white">
          <a:xfrm>
            <a:off x="613002" y="1572701"/>
            <a:ext cx="10924553" cy="4199019"/>
          </a:xfrm>
          <a:prstGeom prst="homePlate">
            <a:avLst>
              <a:gd name="adj" fmla="val 5609"/>
            </a:avLst>
          </a:prstGeom>
          <a:solidFill>
            <a:schemeClr val="bg1">
              <a:alpha val="62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ts val="600"/>
              </a:spcAft>
              <a:buClr>
                <a:schemeClr val="accent1"/>
              </a:buClr>
            </a:pPr>
            <a:endParaRPr kumimoji="1" lang="en-US" sz="1400" b="1" dirty="0">
              <a:solidFill>
                <a:schemeClr val="bg1"/>
              </a:solidFill>
              <a:latin typeface="Arial" pitchFamily="34" charset="0"/>
              <a:ea typeface="굴림" pitchFamily="50" charset="-127"/>
              <a:cs typeface="Arial" pitchFamily="34" charset="0"/>
            </a:endParaRPr>
          </a:p>
        </p:txBody>
      </p:sp>
      <p:sp>
        <p:nvSpPr>
          <p:cNvPr id="11" name="Pentagon 10">
            <a:extLst>
              <a:ext uri="{FF2B5EF4-FFF2-40B4-BE49-F238E27FC236}">
                <a16:creationId xmlns:a16="http://schemas.microsoft.com/office/drawing/2014/main" id="{69F2DFD3-CC90-4749-B2CF-2A876E0765F1}"/>
              </a:ext>
            </a:extLst>
          </p:cNvPr>
          <p:cNvSpPr/>
          <p:nvPr/>
        </p:nvSpPr>
        <p:spPr bwMode="ltGray">
          <a:xfrm>
            <a:off x="878276" y="1393113"/>
            <a:ext cx="10514528" cy="4378609"/>
          </a:xfrm>
          <a:prstGeom prst="homePlate">
            <a:avLst>
              <a:gd name="adj" fmla="val 12270"/>
            </a:avLst>
          </a:prstGeom>
          <a:solidFill>
            <a:schemeClr val="tx1">
              <a:lumMod val="20000"/>
              <a:lumOff val="80000"/>
            </a:schemeClr>
          </a:solidFill>
          <a:ln w="57150" cap="flat" cmpd="sng" algn="ctr">
            <a:solidFill>
              <a:schemeClr val="bg1"/>
            </a:solidFill>
            <a:prstDash val="solid"/>
            <a:round/>
            <a:headEnd type="none" w="med" len="med"/>
            <a:tailEnd type="none" w="med" len="med"/>
          </a:ln>
          <a:effectLst/>
        </p:spPr>
        <p:txBody>
          <a:bodyPr vert="horz" wrap="square" lIns="91440" tIns="180000" rIns="91440" bIns="45720" numCol="1" rtlCol="0" anchor="t" anchorCtr="0" compatLnSpc="1">
            <a:prstTxWarp prst="textNoShape">
              <a:avLst/>
            </a:prstTxWarp>
          </a:bodyPr>
          <a:lstStyle/>
          <a:p>
            <a:pPr marL="266700" indent="-4763" eaLnBrk="0" fontAlgn="base" hangingPunct="0">
              <a:spcAft>
                <a:spcPct val="0"/>
              </a:spcAft>
              <a:buClr>
                <a:schemeClr val="accent1"/>
              </a:buClr>
            </a:pPr>
            <a:endParaRPr kumimoji="1" lang="en-US" sz="900" b="1" dirty="0">
              <a:solidFill>
                <a:schemeClr val="bg1"/>
              </a:solidFill>
              <a:latin typeface="Arial" pitchFamily="34" charset="0"/>
              <a:ea typeface="굴림" pitchFamily="50" charset="-127"/>
              <a:cs typeface="Arial" pitchFamily="34" charset="0"/>
            </a:endParaRPr>
          </a:p>
        </p:txBody>
      </p:sp>
      <p:sp>
        <p:nvSpPr>
          <p:cNvPr id="12" name="Pentagon 11">
            <a:extLst>
              <a:ext uri="{FF2B5EF4-FFF2-40B4-BE49-F238E27FC236}">
                <a16:creationId xmlns:a16="http://schemas.microsoft.com/office/drawing/2014/main" id="{4D9E128C-D67E-FE4C-B86B-940E5B20793E}"/>
              </a:ext>
            </a:extLst>
          </p:cNvPr>
          <p:cNvSpPr/>
          <p:nvPr/>
        </p:nvSpPr>
        <p:spPr bwMode="white">
          <a:xfrm>
            <a:off x="632135" y="1585598"/>
            <a:ext cx="10924553" cy="4199019"/>
          </a:xfrm>
          <a:prstGeom prst="homePlate">
            <a:avLst>
              <a:gd name="adj" fmla="val 5609"/>
            </a:avLst>
          </a:prstGeom>
          <a:solidFill>
            <a:schemeClr val="bg1">
              <a:alpha val="62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Aft>
                <a:spcPts val="600"/>
              </a:spcAft>
              <a:buClr>
                <a:schemeClr val="accent1"/>
              </a:buClr>
            </a:pPr>
            <a:endParaRPr kumimoji="1" lang="en-US" sz="1400" b="1" dirty="0">
              <a:solidFill>
                <a:schemeClr val="bg1"/>
              </a:solidFill>
              <a:latin typeface="Arial" pitchFamily="34" charset="0"/>
              <a:ea typeface="굴림" pitchFamily="50" charset="-127"/>
              <a:cs typeface="Arial" pitchFamily="34" charset="0"/>
            </a:endParaRPr>
          </a:p>
        </p:txBody>
      </p:sp>
      <p:pic>
        <p:nvPicPr>
          <p:cNvPr id="13" name="Picture 12">
            <a:extLst>
              <a:ext uri="{FF2B5EF4-FFF2-40B4-BE49-F238E27FC236}">
                <a16:creationId xmlns:a16="http://schemas.microsoft.com/office/drawing/2014/main" id="{F201E38A-2631-0D4A-9729-CA34E84CE269}"/>
              </a:ext>
            </a:extLst>
          </p:cNvPr>
          <p:cNvPicPr>
            <a:picLocks noChangeAspect="1"/>
          </p:cNvPicPr>
          <p:nvPr/>
        </p:nvPicPr>
        <p:blipFill rotWithShape="1">
          <a:blip r:embed="rId3"/>
          <a:srcRect l="53608" b="3699"/>
          <a:stretch/>
        </p:blipFill>
        <p:spPr>
          <a:xfrm>
            <a:off x="1541591" y="1630614"/>
            <a:ext cx="3407461" cy="3788937"/>
          </a:xfrm>
          <a:prstGeom prst="rect">
            <a:avLst/>
          </a:prstGeom>
        </p:spPr>
      </p:pic>
      <p:sp>
        <p:nvSpPr>
          <p:cNvPr id="14" name="Rectangle 13">
            <a:extLst>
              <a:ext uri="{FF2B5EF4-FFF2-40B4-BE49-F238E27FC236}">
                <a16:creationId xmlns:a16="http://schemas.microsoft.com/office/drawing/2014/main" id="{5D606516-41BF-BC4F-9549-2BD2F1874F82}"/>
              </a:ext>
            </a:extLst>
          </p:cNvPr>
          <p:cNvSpPr/>
          <p:nvPr/>
        </p:nvSpPr>
        <p:spPr>
          <a:xfrm>
            <a:off x="5781223" y="1859214"/>
            <a:ext cx="5014758" cy="2923877"/>
          </a:xfrm>
          <a:prstGeom prst="rect">
            <a:avLst/>
          </a:prstGeom>
        </p:spPr>
        <p:txBody>
          <a:bodyPr wrap="square">
            <a:spAutoFit/>
          </a:bodyPr>
          <a:lstStyle/>
          <a:p>
            <a:r>
              <a:rPr lang="en-US" sz="24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F1 Score</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a:t>
            </a:r>
            <a:r>
              <a:rPr lang="en-US" sz="2400" dirty="0">
                <a:solidFill>
                  <a:srgbClr val="00B0F0"/>
                </a:solidFill>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A combined metric, the harmonic mean of Precision and Recall. </a:t>
            </a:r>
          </a:p>
          <a:p>
            <a:endParaRPr lang="en-US" sz="2400" dirty="0"/>
          </a:p>
          <a:p>
            <a:pPr algn="ctr"/>
            <a:endParaRPr lang="en-US" sz="2400" dirty="0">
              <a:latin typeface="Cambria Math" panose="02040503050406030204" pitchFamily="18" charset="0"/>
              <a:ea typeface="Cambria Math" panose="02040503050406030204" pitchFamily="18" charset="0"/>
            </a:endParaRPr>
          </a:p>
          <a:p>
            <a:pPr algn="ctr"/>
            <a:endParaRPr lang="en-US" sz="2400" dirty="0"/>
          </a:p>
          <a:p>
            <a:pPr lvl="1"/>
            <a:endParaRPr lang="en-US" sz="2000" dirty="0"/>
          </a:p>
          <a:p>
            <a:pPr lvl="1"/>
            <a:endParaRPr lang="en-US" sz="2000" dirty="0"/>
          </a:p>
        </p:txBody>
      </p:sp>
      <p:sp>
        <p:nvSpPr>
          <p:cNvPr id="15" name="TextBox 14">
            <a:extLst>
              <a:ext uri="{FF2B5EF4-FFF2-40B4-BE49-F238E27FC236}">
                <a16:creationId xmlns:a16="http://schemas.microsoft.com/office/drawing/2014/main" id="{FFB89764-7C15-F64A-B0F7-AD58ED4B7647}"/>
              </a:ext>
            </a:extLst>
          </p:cNvPr>
          <p:cNvSpPr txBox="1"/>
          <p:nvPr/>
        </p:nvSpPr>
        <p:spPr>
          <a:xfrm>
            <a:off x="2671449" y="5448486"/>
            <a:ext cx="944544" cy="307777"/>
          </a:xfrm>
          <a:prstGeom prst="rect">
            <a:avLst/>
          </a:prstGeom>
          <a:noFill/>
        </p:spPr>
        <p:txBody>
          <a:bodyPr wrap="square" rtlCol="0">
            <a:spAutoFit/>
          </a:bodyPr>
          <a:lstStyle/>
          <a:p>
            <a:pPr>
              <a:spcBef>
                <a:spcPts val="600"/>
              </a:spcBef>
              <a:spcAft>
                <a:spcPts val="600"/>
              </a:spcAft>
            </a:pPr>
            <a:r>
              <a:rPr lang="en-US" sz="1400" dirty="0"/>
              <a:t>Precision</a:t>
            </a:r>
          </a:p>
        </p:txBody>
      </p:sp>
      <p:sp>
        <p:nvSpPr>
          <p:cNvPr id="16" name="TextBox 15">
            <a:extLst>
              <a:ext uri="{FF2B5EF4-FFF2-40B4-BE49-F238E27FC236}">
                <a16:creationId xmlns:a16="http://schemas.microsoft.com/office/drawing/2014/main" id="{A14716B6-A047-B145-87FD-07A98C3A2927}"/>
              </a:ext>
            </a:extLst>
          </p:cNvPr>
          <p:cNvSpPr txBox="1"/>
          <p:nvPr/>
        </p:nvSpPr>
        <p:spPr>
          <a:xfrm rot="16200000">
            <a:off x="806125" y="3251097"/>
            <a:ext cx="944544" cy="307777"/>
          </a:xfrm>
          <a:prstGeom prst="rect">
            <a:avLst/>
          </a:prstGeom>
          <a:noFill/>
        </p:spPr>
        <p:txBody>
          <a:bodyPr wrap="square" rtlCol="0">
            <a:spAutoFit/>
          </a:bodyPr>
          <a:lstStyle/>
          <a:p>
            <a:pPr>
              <a:spcBef>
                <a:spcPts val="600"/>
              </a:spcBef>
              <a:spcAft>
                <a:spcPts val="600"/>
              </a:spcAft>
            </a:pPr>
            <a:r>
              <a:rPr lang="en-US" sz="1400" dirty="0"/>
              <a:t>Recall</a:t>
            </a:r>
          </a:p>
        </p:txBody>
      </p:sp>
      <p:sp>
        <p:nvSpPr>
          <p:cNvPr id="17" name="TextBox 16">
            <a:extLst>
              <a:ext uri="{FF2B5EF4-FFF2-40B4-BE49-F238E27FC236}">
                <a16:creationId xmlns:a16="http://schemas.microsoft.com/office/drawing/2014/main" id="{553AFB3A-E1A5-FB4D-9916-691CE4F3649A}"/>
              </a:ext>
            </a:extLst>
          </p:cNvPr>
          <p:cNvSpPr txBox="1"/>
          <p:nvPr/>
        </p:nvSpPr>
        <p:spPr>
          <a:xfrm>
            <a:off x="4898007" y="3371193"/>
            <a:ext cx="889599" cy="307777"/>
          </a:xfrm>
          <a:prstGeom prst="rect">
            <a:avLst/>
          </a:prstGeom>
          <a:noFill/>
        </p:spPr>
        <p:txBody>
          <a:bodyPr wrap="square" rtlCol="0">
            <a:spAutoFit/>
          </a:bodyPr>
          <a:lstStyle/>
          <a:p>
            <a:pPr>
              <a:spcBef>
                <a:spcPts val="600"/>
              </a:spcBef>
              <a:spcAft>
                <a:spcPts val="600"/>
              </a:spcAft>
            </a:pPr>
            <a:r>
              <a:rPr lang="en-US" sz="1400" dirty="0"/>
              <a:t>F1 Score</a:t>
            </a:r>
          </a:p>
        </p:txBody>
      </p:sp>
      <p:pic>
        <p:nvPicPr>
          <p:cNvPr id="19" name="Picture 18">
            <a:extLst>
              <a:ext uri="{FF2B5EF4-FFF2-40B4-BE49-F238E27FC236}">
                <a16:creationId xmlns:a16="http://schemas.microsoft.com/office/drawing/2014/main" id="{B40B28D4-0EE5-F24D-9D20-456DA65C18E6}"/>
              </a:ext>
            </a:extLst>
          </p:cNvPr>
          <p:cNvPicPr>
            <a:picLocks noChangeAspect="1"/>
          </p:cNvPicPr>
          <p:nvPr/>
        </p:nvPicPr>
        <p:blipFill>
          <a:blip r:embed="rId4"/>
          <a:stretch>
            <a:fillRect/>
          </a:stretch>
        </p:blipFill>
        <p:spPr>
          <a:xfrm>
            <a:off x="6365900" y="3404985"/>
            <a:ext cx="4339250" cy="612240"/>
          </a:xfrm>
          <a:prstGeom prst="rect">
            <a:avLst/>
          </a:prstGeom>
        </p:spPr>
      </p:pic>
      <p:pic>
        <p:nvPicPr>
          <p:cNvPr id="21" name="Picture 20">
            <a:extLst>
              <a:ext uri="{FF2B5EF4-FFF2-40B4-BE49-F238E27FC236}">
                <a16:creationId xmlns:a16="http://schemas.microsoft.com/office/drawing/2014/main" id="{DCD72EEC-79E5-F24C-AC9A-63E14279F3E2}"/>
              </a:ext>
            </a:extLst>
          </p:cNvPr>
          <p:cNvPicPr>
            <a:picLocks noChangeAspect="1"/>
          </p:cNvPicPr>
          <p:nvPr/>
        </p:nvPicPr>
        <p:blipFill>
          <a:blip r:embed="rId5"/>
          <a:stretch>
            <a:fillRect/>
          </a:stretch>
        </p:blipFill>
        <p:spPr>
          <a:xfrm>
            <a:off x="5994215" y="4775022"/>
            <a:ext cx="3764862" cy="291422"/>
          </a:xfrm>
          <a:prstGeom prst="rect">
            <a:avLst/>
          </a:prstGeom>
        </p:spPr>
      </p:pic>
      <p:sp>
        <p:nvSpPr>
          <p:cNvPr id="18" name="Freeform 17">
            <a:extLst>
              <a:ext uri="{FF2B5EF4-FFF2-40B4-BE49-F238E27FC236}">
                <a16:creationId xmlns:a16="http://schemas.microsoft.com/office/drawing/2014/main" id="{6D5509D8-3961-5A4D-933E-0C334F55A5B0}"/>
              </a:ext>
            </a:extLst>
          </p:cNvPr>
          <p:cNvSpPr/>
          <p:nvPr/>
        </p:nvSpPr>
        <p:spPr>
          <a:xfrm>
            <a:off x="1965961" y="2062011"/>
            <a:ext cx="4455159" cy="2661730"/>
          </a:xfrm>
          <a:custGeom>
            <a:avLst/>
            <a:gdLst>
              <a:gd name="connsiteX0" fmla="*/ 4514850 w 4514850"/>
              <a:gd name="connsiteY0" fmla="*/ 2514600 h 2514600"/>
              <a:gd name="connsiteX1" fmla="*/ 1328737 w 4514850"/>
              <a:gd name="connsiteY1" fmla="*/ 1928813 h 2514600"/>
              <a:gd name="connsiteX2" fmla="*/ 0 w 4514850"/>
              <a:gd name="connsiteY2" fmla="*/ 0 h 2514600"/>
              <a:gd name="connsiteX3" fmla="*/ 0 w 4514850"/>
              <a:gd name="connsiteY3" fmla="*/ 0 h 2514600"/>
            </a:gdLst>
            <a:ahLst/>
            <a:cxnLst>
              <a:cxn ang="0">
                <a:pos x="connsiteX0" y="connsiteY0"/>
              </a:cxn>
              <a:cxn ang="0">
                <a:pos x="connsiteX1" y="connsiteY1"/>
              </a:cxn>
              <a:cxn ang="0">
                <a:pos x="connsiteX2" y="connsiteY2"/>
              </a:cxn>
              <a:cxn ang="0">
                <a:pos x="connsiteX3" y="connsiteY3"/>
              </a:cxn>
            </a:cxnLst>
            <a:rect l="l" t="t" r="r" b="b"/>
            <a:pathLst>
              <a:path w="4514850" h="2514600">
                <a:moveTo>
                  <a:pt x="4514850" y="2514600"/>
                </a:moveTo>
                <a:cubicBezTo>
                  <a:pt x="3298031" y="2431256"/>
                  <a:pt x="2081212" y="2347913"/>
                  <a:pt x="1328737" y="1928813"/>
                </a:cubicBezTo>
                <a:cubicBezTo>
                  <a:pt x="576262" y="1509713"/>
                  <a:pt x="0" y="0"/>
                  <a:pt x="0" y="0"/>
                </a:cubicBezTo>
                <a:lnTo>
                  <a:pt x="0" y="0"/>
                </a:lnTo>
              </a:path>
            </a:pathLst>
          </a:custGeom>
          <a:noFill/>
          <a:ln w="38100">
            <a:solidFill>
              <a:schemeClr val="accent6"/>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Freeform 19">
            <a:extLst>
              <a:ext uri="{FF2B5EF4-FFF2-40B4-BE49-F238E27FC236}">
                <a16:creationId xmlns:a16="http://schemas.microsoft.com/office/drawing/2014/main" id="{5ECE66C4-8F94-2643-B833-6D025852E98A}"/>
              </a:ext>
            </a:extLst>
          </p:cNvPr>
          <p:cNvSpPr/>
          <p:nvPr/>
        </p:nvSpPr>
        <p:spPr>
          <a:xfrm flipV="1">
            <a:off x="3942080" y="4720445"/>
            <a:ext cx="2479040" cy="336261"/>
          </a:xfrm>
          <a:custGeom>
            <a:avLst/>
            <a:gdLst>
              <a:gd name="connsiteX0" fmla="*/ 4514850 w 4514850"/>
              <a:gd name="connsiteY0" fmla="*/ 2514600 h 2514600"/>
              <a:gd name="connsiteX1" fmla="*/ 1328737 w 4514850"/>
              <a:gd name="connsiteY1" fmla="*/ 1928813 h 2514600"/>
              <a:gd name="connsiteX2" fmla="*/ 0 w 4514850"/>
              <a:gd name="connsiteY2" fmla="*/ 0 h 2514600"/>
              <a:gd name="connsiteX3" fmla="*/ 0 w 4514850"/>
              <a:gd name="connsiteY3" fmla="*/ 0 h 2514600"/>
            </a:gdLst>
            <a:ahLst/>
            <a:cxnLst>
              <a:cxn ang="0">
                <a:pos x="connsiteX0" y="connsiteY0"/>
              </a:cxn>
              <a:cxn ang="0">
                <a:pos x="connsiteX1" y="connsiteY1"/>
              </a:cxn>
              <a:cxn ang="0">
                <a:pos x="connsiteX2" y="connsiteY2"/>
              </a:cxn>
              <a:cxn ang="0">
                <a:pos x="connsiteX3" y="connsiteY3"/>
              </a:cxn>
            </a:cxnLst>
            <a:rect l="l" t="t" r="r" b="b"/>
            <a:pathLst>
              <a:path w="4514850" h="2514600">
                <a:moveTo>
                  <a:pt x="4514850" y="2514600"/>
                </a:moveTo>
                <a:cubicBezTo>
                  <a:pt x="3298031" y="2431256"/>
                  <a:pt x="2081212" y="2347913"/>
                  <a:pt x="1328737" y="1928813"/>
                </a:cubicBezTo>
                <a:cubicBezTo>
                  <a:pt x="576262" y="1509713"/>
                  <a:pt x="0" y="0"/>
                  <a:pt x="0" y="0"/>
                </a:cubicBezTo>
                <a:lnTo>
                  <a:pt x="0" y="0"/>
                </a:lnTo>
              </a:path>
            </a:pathLst>
          </a:custGeom>
          <a:noFill/>
          <a:ln w="38100">
            <a:solidFill>
              <a:schemeClr val="accent6"/>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Freeform 21">
            <a:extLst>
              <a:ext uri="{FF2B5EF4-FFF2-40B4-BE49-F238E27FC236}">
                <a16:creationId xmlns:a16="http://schemas.microsoft.com/office/drawing/2014/main" id="{2A964A16-5D38-854B-BEA9-7E7B3B26E080}"/>
              </a:ext>
            </a:extLst>
          </p:cNvPr>
          <p:cNvSpPr/>
          <p:nvPr/>
        </p:nvSpPr>
        <p:spPr>
          <a:xfrm flipV="1">
            <a:off x="1965960" y="4720446"/>
            <a:ext cx="4455159" cy="291422"/>
          </a:xfrm>
          <a:custGeom>
            <a:avLst/>
            <a:gdLst>
              <a:gd name="connsiteX0" fmla="*/ 4514850 w 4514850"/>
              <a:gd name="connsiteY0" fmla="*/ 2514600 h 2514600"/>
              <a:gd name="connsiteX1" fmla="*/ 1328737 w 4514850"/>
              <a:gd name="connsiteY1" fmla="*/ 1928813 h 2514600"/>
              <a:gd name="connsiteX2" fmla="*/ 0 w 4514850"/>
              <a:gd name="connsiteY2" fmla="*/ 0 h 2514600"/>
              <a:gd name="connsiteX3" fmla="*/ 0 w 4514850"/>
              <a:gd name="connsiteY3" fmla="*/ 0 h 2514600"/>
            </a:gdLst>
            <a:ahLst/>
            <a:cxnLst>
              <a:cxn ang="0">
                <a:pos x="connsiteX0" y="connsiteY0"/>
              </a:cxn>
              <a:cxn ang="0">
                <a:pos x="connsiteX1" y="connsiteY1"/>
              </a:cxn>
              <a:cxn ang="0">
                <a:pos x="connsiteX2" y="connsiteY2"/>
              </a:cxn>
              <a:cxn ang="0">
                <a:pos x="connsiteX3" y="connsiteY3"/>
              </a:cxn>
            </a:cxnLst>
            <a:rect l="l" t="t" r="r" b="b"/>
            <a:pathLst>
              <a:path w="4514850" h="2514600">
                <a:moveTo>
                  <a:pt x="4514850" y="2514600"/>
                </a:moveTo>
                <a:cubicBezTo>
                  <a:pt x="3298031" y="2431256"/>
                  <a:pt x="2081212" y="2347913"/>
                  <a:pt x="1328737" y="1928813"/>
                </a:cubicBezTo>
                <a:cubicBezTo>
                  <a:pt x="576262" y="1509713"/>
                  <a:pt x="0" y="0"/>
                  <a:pt x="0" y="0"/>
                </a:cubicBezTo>
                <a:lnTo>
                  <a:pt x="0" y="0"/>
                </a:lnTo>
              </a:path>
            </a:pathLst>
          </a:custGeom>
          <a:noFill/>
          <a:ln w="38100">
            <a:solidFill>
              <a:schemeClr val="accent6"/>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ectangle 22">
            <a:extLst>
              <a:ext uri="{FF2B5EF4-FFF2-40B4-BE49-F238E27FC236}">
                <a16:creationId xmlns:a16="http://schemas.microsoft.com/office/drawing/2014/main" id="{E15682AF-AE67-B145-88A7-9F7844CBE4E5}"/>
              </a:ext>
            </a:extLst>
          </p:cNvPr>
          <p:cNvSpPr/>
          <p:nvPr/>
        </p:nvSpPr>
        <p:spPr>
          <a:xfrm>
            <a:off x="4755543" y="5117726"/>
            <a:ext cx="3475941" cy="584775"/>
          </a:xfrm>
          <a:prstGeom prst="rect">
            <a:avLst/>
          </a:prstGeom>
        </p:spPr>
        <p:txBody>
          <a:bodyPr wrap="square">
            <a:spAutoFit/>
          </a:bodyPr>
          <a:lstStyle/>
          <a:p>
            <a:pPr algn="ctr"/>
            <a:r>
              <a:rPr lang="en-US" sz="1600" b="1" dirty="0">
                <a:solidFill>
                  <a:schemeClr val="accent6"/>
                </a:solidFill>
                <a:latin typeface="Amazon Ember Light" panose="020B0403020204020204" pitchFamily="34" charset="0"/>
                <a:ea typeface="Amazon Ember Light" panose="020B0403020204020204" pitchFamily="34" charset="0"/>
                <a:cs typeface="Amazon Ember Light" panose="020B0403020204020204" pitchFamily="34" charset="0"/>
              </a:rPr>
              <a:t>Low when one or both of the Precision and Recall are low</a:t>
            </a:r>
          </a:p>
        </p:txBody>
      </p:sp>
      <p:sp>
        <p:nvSpPr>
          <p:cNvPr id="24" name="Freeform 23">
            <a:extLst>
              <a:ext uri="{FF2B5EF4-FFF2-40B4-BE49-F238E27FC236}">
                <a16:creationId xmlns:a16="http://schemas.microsoft.com/office/drawing/2014/main" id="{F01EB767-FAEA-7C4E-BC35-5386A067560F}"/>
              </a:ext>
            </a:extLst>
          </p:cNvPr>
          <p:cNvSpPr/>
          <p:nvPr/>
        </p:nvSpPr>
        <p:spPr>
          <a:xfrm>
            <a:off x="3901440" y="2133600"/>
            <a:ext cx="5471161" cy="2569400"/>
          </a:xfrm>
          <a:custGeom>
            <a:avLst/>
            <a:gdLst>
              <a:gd name="connsiteX0" fmla="*/ 4514850 w 4514850"/>
              <a:gd name="connsiteY0" fmla="*/ 2514600 h 2514600"/>
              <a:gd name="connsiteX1" fmla="*/ 1328737 w 4514850"/>
              <a:gd name="connsiteY1" fmla="*/ 1928813 h 2514600"/>
              <a:gd name="connsiteX2" fmla="*/ 0 w 4514850"/>
              <a:gd name="connsiteY2" fmla="*/ 0 h 2514600"/>
              <a:gd name="connsiteX3" fmla="*/ 0 w 4514850"/>
              <a:gd name="connsiteY3" fmla="*/ 0 h 2514600"/>
            </a:gdLst>
            <a:ahLst/>
            <a:cxnLst>
              <a:cxn ang="0">
                <a:pos x="connsiteX0" y="connsiteY0"/>
              </a:cxn>
              <a:cxn ang="0">
                <a:pos x="connsiteX1" y="connsiteY1"/>
              </a:cxn>
              <a:cxn ang="0">
                <a:pos x="connsiteX2" y="connsiteY2"/>
              </a:cxn>
              <a:cxn ang="0">
                <a:pos x="connsiteX3" y="connsiteY3"/>
              </a:cxn>
            </a:cxnLst>
            <a:rect l="l" t="t" r="r" b="b"/>
            <a:pathLst>
              <a:path w="4514850" h="2514600">
                <a:moveTo>
                  <a:pt x="4514850" y="2514600"/>
                </a:moveTo>
                <a:cubicBezTo>
                  <a:pt x="3298031" y="2431256"/>
                  <a:pt x="2081212" y="2347913"/>
                  <a:pt x="1328737" y="1928813"/>
                </a:cubicBezTo>
                <a:cubicBezTo>
                  <a:pt x="576262" y="1509713"/>
                  <a:pt x="0" y="0"/>
                  <a:pt x="0" y="0"/>
                </a:cubicBezTo>
                <a:lnTo>
                  <a:pt x="0" y="0"/>
                </a:lnTo>
              </a:path>
            </a:pathLst>
          </a:custGeom>
          <a:noFill/>
          <a:ln w="38100">
            <a:solidFill>
              <a:srgbClr val="C00000"/>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BBD27E1-5677-414A-A4B8-9596C7388401}"/>
              </a:ext>
            </a:extLst>
          </p:cNvPr>
          <p:cNvSpPr/>
          <p:nvPr/>
        </p:nvSpPr>
        <p:spPr>
          <a:xfrm>
            <a:off x="8293979" y="5141767"/>
            <a:ext cx="2510772" cy="584775"/>
          </a:xfrm>
          <a:prstGeom prst="rect">
            <a:avLst/>
          </a:prstGeom>
        </p:spPr>
        <p:txBody>
          <a:bodyPr wrap="square">
            <a:spAutoFit/>
          </a:bodyPr>
          <a:lstStyle/>
          <a:p>
            <a:pPr algn="ctr"/>
            <a:r>
              <a:rPr lang="en-US" sz="1600" b="1" dirty="0">
                <a:solidFill>
                  <a:srgbClr val="C00000"/>
                </a:solidFill>
                <a:latin typeface="Amazon Ember Light" panose="020B0403020204020204" pitchFamily="34" charset="0"/>
                <a:ea typeface="Amazon Ember Light" panose="020B0403020204020204" pitchFamily="34" charset="0"/>
                <a:cs typeface="Amazon Ember Light" panose="020B0403020204020204" pitchFamily="34" charset="0"/>
              </a:rPr>
              <a:t>High when both Precision and Recall are high</a:t>
            </a:r>
          </a:p>
        </p:txBody>
      </p:sp>
    </p:spTree>
    <p:extLst>
      <p:ext uri="{BB962C8B-B14F-4D97-AF65-F5344CB8AC3E}">
        <p14:creationId xmlns:p14="http://schemas.microsoft.com/office/powerpoint/2010/main" val="3429340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1836544"/>
            <a:ext cx="9518073" cy="2735457"/>
          </a:xfrm>
        </p:spPr>
        <p:txBody>
          <a:bodyPr/>
          <a:lstStyle/>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Introduction to Natural Language Processing (NLP)</a:t>
            </a:r>
          </a:p>
        </p:txBody>
      </p:sp>
    </p:spTree>
    <p:extLst>
      <p:ext uri="{BB962C8B-B14F-4D97-AF65-F5344CB8AC3E}">
        <p14:creationId xmlns:p14="http://schemas.microsoft.com/office/powerpoint/2010/main" val="3061656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6A3A-E20A-F843-BF61-E2452CC95EA3}"/>
              </a:ext>
            </a:extLst>
          </p:cNvPr>
          <p:cNvSpPr>
            <a:spLocks noGrp="1"/>
          </p:cNvSpPr>
          <p:nvPr>
            <p:ph type="title"/>
          </p:nvPr>
        </p:nvSpPr>
        <p:spPr/>
        <p:txBody>
          <a:bodyPr/>
          <a:lstStyle/>
          <a:p>
            <a:r>
              <a:rPr lang="en-US" dirty="0"/>
              <a:t>Some NLP Terms</a:t>
            </a:r>
          </a:p>
        </p:txBody>
      </p:sp>
      <p:sp>
        <p:nvSpPr>
          <p:cNvPr id="3" name="Content Placeholder 2">
            <a:extLst>
              <a:ext uri="{FF2B5EF4-FFF2-40B4-BE49-F238E27FC236}">
                <a16:creationId xmlns:a16="http://schemas.microsoft.com/office/drawing/2014/main" id="{519C875E-4776-294D-B2BA-211AACC15458}"/>
              </a:ext>
            </a:extLst>
          </p:cNvPr>
          <p:cNvSpPr>
            <a:spLocks noGrp="1"/>
          </p:cNvSpPr>
          <p:nvPr>
            <p:ph sz="half" idx="10"/>
          </p:nvPr>
        </p:nvSpPr>
        <p:spPr/>
        <p:txBody>
          <a:bodyPr/>
          <a:lstStyle/>
          <a:p>
            <a:r>
              <a:rPr lang="en-US" sz="2800" b="1" dirty="0"/>
              <a:t>Corpus</a:t>
            </a:r>
            <a:r>
              <a:rPr lang="en-US" sz="2800" dirty="0"/>
              <a:t>: Large collection of words or phrases - can come from different sources: documents, web sources, database</a:t>
            </a:r>
          </a:p>
          <a:p>
            <a:pPr lvl="1">
              <a:buFont typeface="Wingdings" pitchFamily="2" charset="2"/>
              <a:buChar char="§"/>
            </a:pPr>
            <a:r>
              <a:rPr lang="en-US" u="sng" dirty="0">
                <a:hlinkClick r:id="rId3"/>
              </a:rPr>
              <a:t>Common Crawl Corpus</a:t>
            </a:r>
            <a:r>
              <a:rPr lang="en-US" dirty="0"/>
              <a:t>: web crawl data composed of over 5 billion web pages (541 TB)</a:t>
            </a:r>
          </a:p>
          <a:p>
            <a:pPr lvl="1">
              <a:buFont typeface="Wingdings" pitchFamily="2" charset="2"/>
              <a:buChar char="§"/>
            </a:pPr>
            <a:r>
              <a:rPr lang="en-US" u="sng" dirty="0">
                <a:hlinkClick r:id="rId4"/>
              </a:rPr>
              <a:t>Reddit Submission Corpus</a:t>
            </a:r>
            <a:r>
              <a:rPr lang="en-US" dirty="0"/>
              <a:t>: publicly available Reddit submissions (42 GB)</a:t>
            </a:r>
          </a:p>
          <a:p>
            <a:pPr lvl="1">
              <a:buFont typeface="Wingdings" pitchFamily="2" charset="2"/>
              <a:buChar char="§"/>
            </a:pPr>
            <a:r>
              <a:rPr lang="en-US" dirty="0">
                <a:hlinkClick r:id="rId5"/>
              </a:rPr>
              <a:t>Wikipedia XML Data</a:t>
            </a:r>
            <a:r>
              <a:rPr lang="en-US" dirty="0"/>
              <a:t>: complete copy of all Wikimedia wikis, in the form of </a:t>
            </a:r>
            <a:r>
              <a:rPr lang="en-US" dirty="0" err="1"/>
              <a:t>wikitext</a:t>
            </a:r>
            <a:r>
              <a:rPr lang="en-US" dirty="0"/>
              <a:t> source and metadata embedded in XML. (500 GB)</a:t>
            </a:r>
          </a:p>
          <a:p>
            <a:pPr lvl="1">
              <a:buFont typeface="Wingdings" pitchFamily="2" charset="2"/>
              <a:buChar char="§"/>
            </a:pPr>
            <a:r>
              <a:rPr lang="en-US" dirty="0"/>
              <a:t>Etc.</a:t>
            </a:r>
          </a:p>
        </p:txBody>
      </p:sp>
    </p:spTree>
    <p:extLst>
      <p:ext uri="{BB962C8B-B14F-4D97-AF65-F5344CB8AC3E}">
        <p14:creationId xmlns:p14="http://schemas.microsoft.com/office/powerpoint/2010/main" val="848041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C97CD-AF18-654F-8BCF-B1CBF27D271D}"/>
              </a:ext>
            </a:extLst>
          </p:cNvPr>
          <p:cNvSpPr>
            <a:spLocks noGrp="1"/>
          </p:cNvSpPr>
          <p:nvPr>
            <p:ph type="title"/>
          </p:nvPr>
        </p:nvSpPr>
        <p:spPr/>
        <p:txBody>
          <a:bodyPr/>
          <a:lstStyle/>
          <a:p>
            <a:r>
              <a:rPr lang="en-US" dirty="0"/>
              <a:t>Some NLP Terms</a:t>
            </a:r>
          </a:p>
        </p:txBody>
      </p:sp>
      <p:sp>
        <p:nvSpPr>
          <p:cNvPr id="4" name="Text Placeholder 11">
            <a:extLst>
              <a:ext uri="{FF2B5EF4-FFF2-40B4-BE49-F238E27FC236}">
                <a16:creationId xmlns:a16="http://schemas.microsoft.com/office/drawing/2014/main" id="{5D3E2A9C-5150-7A41-85E2-DD3E05CCCB3F}"/>
              </a:ext>
            </a:extLst>
          </p:cNvPr>
          <p:cNvSpPr txBox="1">
            <a:spLocks/>
          </p:cNvSpPr>
          <p:nvPr/>
        </p:nvSpPr>
        <p:spPr>
          <a:xfrm>
            <a:off x="5747657" y="4450821"/>
            <a:ext cx="6072636" cy="14185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Feature vector: </a:t>
            </a:r>
            <a:r>
              <a:rPr lang="en-US" sz="2800" dirty="0"/>
              <a:t>A numeric array that ML models use for different tasks such as training and prediction</a:t>
            </a:r>
          </a:p>
          <a:p>
            <a:endParaRPr lang="en-US" dirty="0"/>
          </a:p>
        </p:txBody>
      </p:sp>
      <p:pic>
        <p:nvPicPr>
          <p:cNvPr id="5" name="Picture 4">
            <a:extLst>
              <a:ext uri="{FF2B5EF4-FFF2-40B4-BE49-F238E27FC236}">
                <a16:creationId xmlns:a16="http://schemas.microsoft.com/office/drawing/2014/main" id="{7805443B-4C44-A943-9382-899E3C97EEE8}"/>
              </a:ext>
            </a:extLst>
          </p:cNvPr>
          <p:cNvPicPr>
            <a:picLocks noChangeAspect="1"/>
          </p:cNvPicPr>
          <p:nvPr/>
        </p:nvPicPr>
        <p:blipFill rotWithShape="1">
          <a:blip r:embed="rId3"/>
          <a:srcRect l="21076" r="6563"/>
          <a:stretch/>
        </p:blipFill>
        <p:spPr>
          <a:xfrm>
            <a:off x="5747657" y="1057334"/>
            <a:ext cx="5145006" cy="3291889"/>
          </a:xfrm>
          <a:prstGeom prst="rect">
            <a:avLst/>
          </a:prstGeom>
        </p:spPr>
      </p:pic>
      <p:sp>
        <p:nvSpPr>
          <p:cNvPr id="6" name="Text Placeholder 11">
            <a:extLst>
              <a:ext uri="{FF2B5EF4-FFF2-40B4-BE49-F238E27FC236}">
                <a16:creationId xmlns:a16="http://schemas.microsoft.com/office/drawing/2014/main" id="{5266D8B9-54FA-FD4F-8D2A-03838D0FEEF1}"/>
              </a:ext>
            </a:extLst>
          </p:cNvPr>
          <p:cNvSpPr txBox="1">
            <a:spLocks/>
          </p:cNvSpPr>
          <p:nvPr/>
        </p:nvSpPr>
        <p:spPr>
          <a:xfrm>
            <a:off x="695914" y="4450821"/>
            <a:ext cx="4472986" cy="987472"/>
          </a:xfrm>
          <a:prstGeom prst="rect">
            <a:avLst/>
          </a:prstGeom>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8"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2800" b="1" dirty="0">
                <a:latin typeface="Amazon Ember" panose="020B0603020204020204" pitchFamily="34" charset="0"/>
                <a:ea typeface="Amazon Ember" panose="020B0603020204020204" pitchFamily="34" charset="0"/>
                <a:cs typeface="Amazon Ember" panose="020B0603020204020204" pitchFamily="34" charset="0"/>
              </a:rPr>
              <a:t>Token: </a:t>
            </a:r>
            <a:r>
              <a:rPr lang="en-US" sz="2800" dirty="0">
                <a:latin typeface="Amazon Ember" panose="020B0603020204020204" pitchFamily="34" charset="0"/>
                <a:ea typeface="Amazon Ember" panose="020B0603020204020204" pitchFamily="34" charset="0"/>
                <a:cs typeface="Amazon Ember" panose="020B0603020204020204" pitchFamily="34" charset="0"/>
              </a:rPr>
              <a:t>Words or phrases extracted from documents</a:t>
            </a:r>
          </a:p>
          <a:p>
            <a:pPr marL="0" indent="0">
              <a:buFont typeface="Arial" panose="020B0604020202020204" pitchFamily="34" charset="0"/>
              <a:buNone/>
            </a:pPr>
            <a:endParaRPr lang="en-US" sz="800" dirty="0"/>
          </a:p>
        </p:txBody>
      </p:sp>
      <p:grpSp>
        <p:nvGrpSpPr>
          <p:cNvPr id="59" name="Group 58">
            <a:extLst>
              <a:ext uri="{FF2B5EF4-FFF2-40B4-BE49-F238E27FC236}">
                <a16:creationId xmlns:a16="http://schemas.microsoft.com/office/drawing/2014/main" id="{5F5679E3-6305-4545-A88E-154C9CE02B4A}"/>
              </a:ext>
            </a:extLst>
          </p:cNvPr>
          <p:cNvGrpSpPr/>
          <p:nvPr/>
        </p:nvGrpSpPr>
        <p:grpSpPr>
          <a:xfrm>
            <a:off x="862804" y="1569076"/>
            <a:ext cx="4161922" cy="2893217"/>
            <a:chOff x="862804" y="1569076"/>
            <a:chExt cx="4161922" cy="2893217"/>
          </a:xfrm>
        </p:grpSpPr>
        <p:sp>
          <p:nvSpPr>
            <p:cNvPr id="7" name="TextBox 6">
              <a:extLst>
                <a:ext uri="{FF2B5EF4-FFF2-40B4-BE49-F238E27FC236}">
                  <a16:creationId xmlns:a16="http://schemas.microsoft.com/office/drawing/2014/main" id="{BD349426-98FD-7347-8291-B77BF7AC72A3}"/>
                </a:ext>
              </a:extLst>
            </p:cNvPr>
            <p:cNvSpPr txBox="1"/>
            <p:nvPr/>
          </p:nvSpPr>
          <p:spPr>
            <a:xfrm>
              <a:off x="862804" y="1569076"/>
              <a:ext cx="4114800" cy="2852932"/>
            </a:xfrm>
            <a:prstGeom prst="rect">
              <a:avLst/>
            </a:prstGeom>
            <a:noFill/>
            <a:ln>
              <a:solidFill>
                <a:schemeClr val="tx1"/>
              </a:solidFill>
            </a:ln>
          </p:spPr>
          <p:txBody>
            <a:bodyPr wrap="square" rtlCol="0">
              <a:spAutoFit/>
            </a:bodyPr>
            <a:lstStyle/>
            <a:p>
              <a:pPr>
                <a:spcBef>
                  <a:spcPts val="600"/>
                </a:spcBef>
                <a:spcAft>
                  <a:spcPts val="600"/>
                </a:spcAft>
              </a:pPr>
              <a:endParaRPr lang="en-US" sz="1400" dirty="0" err="1"/>
            </a:p>
          </p:txBody>
        </p:sp>
        <p:sp>
          <p:nvSpPr>
            <p:cNvPr id="8" name="TextBox 7">
              <a:extLst>
                <a:ext uri="{FF2B5EF4-FFF2-40B4-BE49-F238E27FC236}">
                  <a16:creationId xmlns:a16="http://schemas.microsoft.com/office/drawing/2014/main" id="{0F70D615-B9AC-294E-839A-E11784768B15}"/>
                </a:ext>
              </a:extLst>
            </p:cNvPr>
            <p:cNvSpPr txBox="1"/>
            <p:nvPr/>
          </p:nvSpPr>
          <p:spPr>
            <a:xfrm rot="20143275">
              <a:off x="910637" y="1751948"/>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every</a:t>
              </a:r>
            </a:p>
          </p:txBody>
        </p:sp>
        <p:sp>
          <p:nvSpPr>
            <p:cNvPr id="9" name="TextBox 8">
              <a:extLst>
                <a:ext uri="{FF2B5EF4-FFF2-40B4-BE49-F238E27FC236}">
                  <a16:creationId xmlns:a16="http://schemas.microsoft.com/office/drawing/2014/main" id="{98671A75-B300-B340-8B70-540CBAA26FE2}"/>
                </a:ext>
              </a:extLst>
            </p:cNvPr>
            <p:cNvSpPr txBox="1"/>
            <p:nvPr/>
          </p:nvSpPr>
          <p:spPr>
            <a:xfrm>
              <a:off x="1029099" y="2177843"/>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sense</a:t>
              </a:r>
            </a:p>
          </p:txBody>
        </p:sp>
        <p:sp>
          <p:nvSpPr>
            <p:cNvPr id="10" name="TextBox 9">
              <a:extLst>
                <a:ext uri="{FF2B5EF4-FFF2-40B4-BE49-F238E27FC236}">
                  <a16:creationId xmlns:a16="http://schemas.microsoft.com/office/drawing/2014/main" id="{DDC9F519-7029-2248-9557-E6FCBFD3BE6C}"/>
                </a:ext>
              </a:extLst>
            </p:cNvPr>
            <p:cNvSpPr txBox="1"/>
            <p:nvPr/>
          </p:nvSpPr>
          <p:spPr>
            <a:xfrm rot="16465780">
              <a:off x="1622968" y="2371560"/>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word</a:t>
              </a:r>
            </a:p>
          </p:txBody>
        </p:sp>
        <p:sp>
          <p:nvSpPr>
            <p:cNvPr id="11" name="TextBox 10">
              <a:extLst>
                <a:ext uri="{FF2B5EF4-FFF2-40B4-BE49-F238E27FC236}">
                  <a16:creationId xmlns:a16="http://schemas.microsoft.com/office/drawing/2014/main" id="{4F7199BC-D966-B346-BA85-EC9BB8AA8974}"/>
                </a:ext>
              </a:extLst>
            </p:cNvPr>
            <p:cNvSpPr txBox="1"/>
            <p:nvPr/>
          </p:nvSpPr>
          <p:spPr>
            <a:xfrm rot="20114611">
              <a:off x="1029099" y="2489027"/>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tool</a:t>
              </a:r>
            </a:p>
          </p:txBody>
        </p:sp>
        <p:sp>
          <p:nvSpPr>
            <p:cNvPr id="12" name="TextBox 11">
              <a:extLst>
                <a:ext uri="{FF2B5EF4-FFF2-40B4-BE49-F238E27FC236}">
                  <a16:creationId xmlns:a16="http://schemas.microsoft.com/office/drawing/2014/main" id="{918A13B2-BF90-2C40-88F9-2640FABBB1ED}"/>
                </a:ext>
              </a:extLst>
            </p:cNvPr>
            <p:cNvSpPr txBox="1"/>
            <p:nvPr/>
          </p:nvSpPr>
          <p:spPr>
            <a:xfrm rot="19839614">
              <a:off x="2265314" y="2841653"/>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home</a:t>
              </a:r>
            </a:p>
          </p:txBody>
        </p:sp>
        <p:sp>
          <p:nvSpPr>
            <p:cNvPr id="13" name="TextBox 12">
              <a:extLst>
                <a:ext uri="{FF2B5EF4-FFF2-40B4-BE49-F238E27FC236}">
                  <a16:creationId xmlns:a16="http://schemas.microsoft.com/office/drawing/2014/main" id="{B0CAA37E-9D4C-4C42-B0EF-E1FADC59E487}"/>
                </a:ext>
              </a:extLst>
            </p:cNvPr>
            <p:cNvSpPr txBox="1"/>
            <p:nvPr/>
          </p:nvSpPr>
          <p:spPr>
            <a:xfrm rot="2198176">
              <a:off x="2307436" y="2062880"/>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work</a:t>
              </a:r>
            </a:p>
          </p:txBody>
        </p:sp>
        <p:sp>
          <p:nvSpPr>
            <p:cNvPr id="14" name="TextBox 13">
              <a:extLst>
                <a:ext uri="{FF2B5EF4-FFF2-40B4-BE49-F238E27FC236}">
                  <a16:creationId xmlns:a16="http://schemas.microsoft.com/office/drawing/2014/main" id="{D5A5A71E-B5CC-C443-BECB-33424AEFABC4}"/>
                </a:ext>
              </a:extLst>
            </p:cNvPr>
            <p:cNvSpPr txBox="1"/>
            <p:nvPr/>
          </p:nvSpPr>
          <p:spPr>
            <a:xfrm>
              <a:off x="1213034" y="2760306"/>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land</a:t>
              </a:r>
            </a:p>
          </p:txBody>
        </p:sp>
        <p:sp>
          <p:nvSpPr>
            <p:cNvPr id="15" name="TextBox 14">
              <a:extLst>
                <a:ext uri="{FF2B5EF4-FFF2-40B4-BE49-F238E27FC236}">
                  <a16:creationId xmlns:a16="http://schemas.microsoft.com/office/drawing/2014/main" id="{B8979D8E-821B-0B44-8101-36E822ECEB95}"/>
                </a:ext>
              </a:extLst>
            </p:cNvPr>
            <p:cNvSpPr txBox="1"/>
            <p:nvPr/>
          </p:nvSpPr>
          <p:spPr>
            <a:xfrm rot="3243556">
              <a:off x="2953742" y="2505319"/>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time</a:t>
              </a:r>
            </a:p>
          </p:txBody>
        </p:sp>
        <p:sp>
          <p:nvSpPr>
            <p:cNvPr id="16" name="TextBox 15">
              <a:extLst>
                <a:ext uri="{FF2B5EF4-FFF2-40B4-BE49-F238E27FC236}">
                  <a16:creationId xmlns:a16="http://schemas.microsoft.com/office/drawing/2014/main" id="{AD0663D5-8E6D-784D-B17D-C6DE989B0AC3}"/>
                </a:ext>
              </a:extLst>
            </p:cNvPr>
            <p:cNvSpPr txBox="1"/>
            <p:nvPr/>
          </p:nvSpPr>
          <p:spPr>
            <a:xfrm rot="4382591">
              <a:off x="1732159" y="3065272"/>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soft</a:t>
              </a:r>
            </a:p>
          </p:txBody>
        </p:sp>
        <p:sp>
          <p:nvSpPr>
            <p:cNvPr id="17" name="TextBox 16">
              <a:extLst>
                <a:ext uri="{FF2B5EF4-FFF2-40B4-BE49-F238E27FC236}">
                  <a16:creationId xmlns:a16="http://schemas.microsoft.com/office/drawing/2014/main" id="{E0DC1803-637D-2246-9B53-D397139759D2}"/>
                </a:ext>
              </a:extLst>
            </p:cNvPr>
            <p:cNvSpPr txBox="1"/>
            <p:nvPr/>
          </p:nvSpPr>
          <p:spPr>
            <a:xfrm rot="19898378">
              <a:off x="1045866" y="3145517"/>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science</a:t>
              </a:r>
            </a:p>
          </p:txBody>
        </p:sp>
        <p:sp>
          <p:nvSpPr>
            <p:cNvPr id="18" name="TextBox 17">
              <a:extLst>
                <a:ext uri="{FF2B5EF4-FFF2-40B4-BE49-F238E27FC236}">
                  <a16:creationId xmlns:a16="http://schemas.microsoft.com/office/drawing/2014/main" id="{CF4BE2CA-529B-BF4C-9A18-1A4DDCDA476C}"/>
                </a:ext>
              </a:extLst>
            </p:cNvPr>
            <p:cNvSpPr txBox="1"/>
            <p:nvPr/>
          </p:nvSpPr>
          <p:spPr>
            <a:xfrm rot="2523873">
              <a:off x="2226650" y="3172403"/>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piece</a:t>
              </a:r>
            </a:p>
          </p:txBody>
        </p:sp>
        <p:sp>
          <p:nvSpPr>
            <p:cNvPr id="19" name="TextBox 18">
              <a:extLst>
                <a:ext uri="{FF2B5EF4-FFF2-40B4-BE49-F238E27FC236}">
                  <a16:creationId xmlns:a16="http://schemas.microsoft.com/office/drawing/2014/main" id="{5F40C3DE-4C87-1E41-B6BF-821B7F0B6553}"/>
                </a:ext>
              </a:extLst>
            </p:cNvPr>
            <p:cNvSpPr txBox="1"/>
            <p:nvPr/>
          </p:nvSpPr>
          <p:spPr>
            <a:xfrm rot="13221115">
              <a:off x="2817711" y="3074054"/>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none</a:t>
              </a:r>
            </a:p>
          </p:txBody>
        </p:sp>
        <p:sp>
          <p:nvSpPr>
            <p:cNvPr id="20" name="TextBox 19">
              <a:extLst>
                <a:ext uri="{FF2B5EF4-FFF2-40B4-BE49-F238E27FC236}">
                  <a16:creationId xmlns:a16="http://schemas.microsoft.com/office/drawing/2014/main" id="{28694883-3202-8A41-8D15-DCE176F1F0EA}"/>
                </a:ext>
              </a:extLst>
            </p:cNvPr>
            <p:cNvSpPr txBox="1"/>
            <p:nvPr/>
          </p:nvSpPr>
          <p:spPr>
            <a:xfrm rot="17617535">
              <a:off x="2564066" y="2120938"/>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always</a:t>
              </a:r>
            </a:p>
          </p:txBody>
        </p:sp>
        <p:sp>
          <p:nvSpPr>
            <p:cNvPr id="21" name="TextBox 20">
              <a:extLst>
                <a:ext uri="{FF2B5EF4-FFF2-40B4-BE49-F238E27FC236}">
                  <a16:creationId xmlns:a16="http://schemas.microsoft.com/office/drawing/2014/main" id="{82E67357-010E-304A-B870-1363E4BCA8E3}"/>
                </a:ext>
              </a:extLst>
            </p:cNvPr>
            <p:cNvSpPr txBox="1"/>
            <p:nvPr/>
          </p:nvSpPr>
          <p:spPr>
            <a:xfrm rot="821708">
              <a:off x="2535177" y="1751452"/>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electric</a:t>
              </a:r>
            </a:p>
          </p:txBody>
        </p:sp>
        <p:sp>
          <p:nvSpPr>
            <p:cNvPr id="22" name="TextBox 21">
              <a:extLst>
                <a:ext uri="{FF2B5EF4-FFF2-40B4-BE49-F238E27FC236}">
                  <a16:creationId xmlns:a16="http://schemas.microsoft.com/office/drawing/2014/main" id="{9495B538-ABBF-DC4F-92E4-6B63B0B171D1}"/>
                </a:ext>
              </a:extLst>
            </p:cNvPr>
            <p:cNvSpPr txBox="1"/>
            <p:nvPr/>
          </p:nvSpPr>
          <p:spPr>
            <a:xfrm rot="659975">
              <a:off x="1523521" y="1782914"/>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bike</a:t>
              </a:r>
            </a:p>
          </p:txBody>
        </p:sp>
        <p:sp>
          <p:nvSpPr>
            <p:cNvPr id="23" name="TextBox 22">
              <a:extLst>
                <a:ext uri="{FF2B5EF4-FFF2-40B4-BE49-F238E27FC236}">
                  <a16:creationId xmlns:a16="http://schemas.microsoft.com/office/drawing/2014/main" id="{FC20F58C-5A1E-D84F-A485-CABE39E56F7E}"/>
                </a:ext>
              </a:extLst>
            </p:cNvPr>
            <p:cNvSpPr txBox="1"/>
            <p:nvPr/>
          </p:nvSpPr>
          <p:spPr>
            <a:xfrm rot="20952758">
              <a:off x="2066706" y="2391565"/>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turn</a:t>
              </a:r>
            </a:p>
          </p:txBody>
        </p:sp>
        <p:sp>
          <p:nvSpPr>
            <p:cNvPr id="24" name="TextBox 23">
              <a:extLst>
                <a:ext uri="{FF2B5EF4-FFF2-40B4-BE49-F238E27FC236}">
                  <a16:creationId xmlns:a16="http://schemas.microsoft.com/office/drawing/2014/main" id="{99A78FF7-41A9-0240-87EF-25FED879A87B}"/>
                </a:ext>
              </a:extLst>
            </p:cNvPr>
            <p:cNvSpPr txBox="1"/>
            <p:nvPr/>
          </p:nvSpPr>
          <p:spPr>
            <a:xfrm rot="2717738">
              <a:off x="905866" y="3542109"/>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 cake</a:t>
              </a:r>
            </a:p>
          </p:txBody>
        </p:sp>
        <p:sp>
          <p:nvSpPr>
            <p:cNvPr id="25" name="TextBox 24">
              <a:extLst>
                <a:ext uri="{FF2B5EF4-FFF2-40B4-BE49-F238E27FC236}">
                  <a16:creationId xmlns:a16="http://schemas.microsoft.com/office/drawing/2014/main" id="{8E25D981-038C-E145-B61E-636B33C87CDA}"/>
                </a:ext>
              </a:extLst>
            </p:cNvPr>
            <p:cNvSpPr txBox="1"/>
            <p:nvPr/>
          </p:nvSpPr>
          <p:spPr>
            <a:xfrm rot="1275588">
              <a:off x="3393497" y="2567313"/>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me</a:t>
              </a:r>
            </a:p>
          </p:txBody>
        </p:sp>
        <p:sp>
          <p:nvSpPr>
            <p:cNvPr id="26" name="TextBox 25">
              <a:extLst>
                <a:ext uri="{FF2B5EF4-FFF2-40B4-BE49-F238E27FC236}">
                  <a16:creationId xmlns:a16="http://schemas.microsoft.com/office/drawing/2014/main" id="{9BA601BF-C0CD-8E41-9963-AC863DDEC55C}"/>
                </a:ext>
              </a:extLst>
            </p:cNvPr>
            <p:cNvSpPr txBox="1"/>
            <p:nvPr/>
          </p:nvSpPr>
          <p:spPr>
            <a:xfrm rot="19808033">
              <a:off x="3298638" y="2314215"/>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hard</a:t>
              </a:r>
            </a:p>
          </p:txBody>
        </p:sp>
        <p:sp>
          <p:nvSpPr>
            <p:cNvPr id="27" name="TextBox 26">
              <a:extLst>
                <a:ext uri="{FF2B5EF4-FFF2-40B4-BE49-F238E27FC236}">
                  <a16:creationId xmlns:a16="http://schemas.microsoft.com/office/drawing/2014/main" id="{1D4084DF-9529-3947-816D-962F14E24034}"/>
                </a:ext>
              </a:extLst>
            </p:cNvPr>
            <p:cNvSpPr txBox="1"/>
            <p:nvPr/>
          </p:nvSpPr>
          <p:spPr>
            <a:xfrm rot="1257946">
              <a:off x="3135724" y="2072477"/>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like</a:t>
              </a:r>
            </a:p>
          </p:txBody>
        </p:sp>
        <p:sp>
          <p:nvSpPr>
            <p:cNvPr id="28" name="TextBox 27">
              <a:extLst>
                <a:ext uri="{FF2B5EF4-FFF2-40B4-BE49-F238E27FC236}">
                  <a16:creationId xmlns:a16="http://schemas.microsoft.com/office/drawing/2014/main" id="{FA06FD74-DE61-3C45-A17E-0EA406F19DBB}"/>
                </a:ext>
              </a:extLst>
            </p:cNvPr>
            <p:cNvSpPr txBox="1"/>
            <p:nvPr/>
          </p:nvSpPr>
          <p:spPr>
            <a:xfrm rot="410307">
              <a:off x="1331035" y="3393928"/>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foot</a:t>
              </a:r>
            </a:p>
          </p:txBody>
        </p:sp>
        <p:sp>
          <p:nvSpPr>
            <p:cNvPr id="29" name="TextBox 28">
              <a:extLst>
                <a:ext uri="{FF2B5EF4-FFF2-40B4-BE49-F238E27FC236}">
                  <a16:creationId xmlns:a16="http://schemas.microsoft.com/office/drawing/2014/main" id="{424103AC-5B17-DB41-841E-73F43883DF01}"/>
                </a:ext>
              </a:extLst>
            </p:cNvPr>
            <p:cNvSpPr txBox="1"/>
            <p:nvPr/>
          </p:nvSpPr>
          <p:spPr>
            <a:xfrm rot="4382591">
              <a:off x="3366747" y="1845801"/>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salad</a:t>
              </a:r>
            </a:p>
          </p:txBody>
        </p:sp>
        <p:sp>
          <p:nvSpPr>
            <p:cNvPr id="30" name="TextBox 29">
              <a:extLst>
                <a:ext uri="{FF2B5EF4-FFF2-40B4-BE49-F238E27FC236}">
                  <a16:creationId xmlns:a16="http://schemas.microsoft.com/office/drawing/2014/main" id="{EE990CCB-4678-204A-BD6F-428ECCB94E1C}"/>
                </a:ext>
              </a:extLst>
            </p:cNvPr>
            <p:cNvSpPr txBox="1"/>
            <p:nvPr/>
          </p:nvSpPr>
          <p:spPr>
            <a:xfrm rot="1647641">
              <a:off x="3754408" y="1855654"/>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come</a:t>
              </a:r>
            </a:p>
          </p:txBody>
        </p:sp>
        <p:sp>
          <p:nvSpPr>
            <p:cNvPr id="31" name="TextBox 30">
              <a:extLst>
                <a:ext uri="{FF2B5EF4-FFF2-40B4-BE49-F238E27FC236}">
                  <a16:creationId xmlns:a16="http://schemas.microsoft.com/office/drawing/2014/main" id="{7BE47086-B8E7-3641-838C-520616A99164}"/>
                </a:ext>
              </a:extLst>
            </p:cNvPr>
            <p:cNvSpPr txBox="1"/>
            <p:nvPr/>
          </p:nvSpPr>
          <p:spPr>
            <a:xfrm rot="978092">
              <a:off x="2134568" y="3496665"/>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late</a:t>
              </a:r>
            </a:p>
          </p:txBody>
        </p:sp>
        <p:sp>
          <p:nvSpPr>
            <p:cNvPr id="32" name="TextBox 31">
              <a:extLst>
                <a:ext uri="{FF2B5EF4-FFF2-40B4-BE49-F238E27FC236}">
                  <a16:creationId xmlns:a16="http://schemas.microsoft.com/office/drawing/2014/main" id="{B7B8D025-3CB3-5442-9DE0-066FC6F7FA20}"/>
                </a:ext>
              </a:extLst>
            </p:cNvPr>
            <p:cNvSpPr txBox="1"/>
            <p:nvPr/>
          </p:nvSpPr>
          <p:spPr>
            <a:xfrm rot="18776445">
              <a:off x="4086709" y="1840541"/>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early</a:t>
              </a:r>
            </a:p>
          </p:txBody>
        </p:sp>
        <p:sp>
          <p:nvSpPr>
            <p:cNvPr id="33" name="TextBox 32">
              <a:extLst>
                <a:ext uri="{FF2B5EF4-FFF2-40B4-BE49-F238E27FC236}">
                  <a16:creationId xmlns:a16="http://schemas.microsoft.com/office/drawing/2014/main" id="{B45895A0-7AEB-5C44-944F-6FB4EC340A0B}"/>
                </a:ext>
              </a:extLst>
            </p:cNvPr>
            <p:cNvSpPr txBox="1"/>
            <p:nvPr/>
          </p:nvSpPr>
          <p:spPr>
            <a:xfrm rot="7371318">
              <a:off x="4058503" y="3788408"/>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phone</a:t>
              </a:r>
            </a:p>
          </p:txBody>
        </p:sp>
        <p:sp>
          <p:nvSpPr>
            <p:cNvPr id="34" name="TextBox 33">
              <a:extLst>
                <a:ext uri="{FF2B5EF4-FFF2-40B4-BE49-F238E27FC236}">
                  <a16:creationId xmlns:a16="http://schemas.microsoft.com/office/drawing/2014/main" id="{4F6FC800-75C9-7146-A63D-F0BCF5E7C476}"/>
                </a:ext>
              </a:extLst>
            </p:cNvPr>
            <p:cNvSpPr txBox="1"/>
            <p:nvPr/>
          </p:nvSpPr>
          <p:spPr>
            <a:xfrm rot="1208120">
              <a:off x="4018089" y="2331732"/>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doctor</a:t>
              </a:r>
            </a:p>
          </p:txBody>
        </p:sp>
        <p:sp>
          <p:nvSpPr>
            <p:cNvPr id="35" name="TextBox 34">
              <a:extLst>
                <a:ext uri="{FF2B5EF4-FFF2-40B4-BE49-F238E27FC236}">
                  <a16:creationId xmlns:a16="http://schemas.microsoft.com/office/drawing/2014/main" id="{5B24B713-1D2E-0A41-9263-CE3DDF8DDE0A}"/>
                </a:ext>
              </a:extLst>
            </p:cNvPr>
            <p:cNvSpPr txBox="1"/>
            <p:nvPr/>
          </p:nvSpPr>
          <p:spPr>
            <a:xfrm rot="19350487">
              <a:off x="3060205" y="3027605"/>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pay</a:t>
              </a:r>
            </a:p>
          </p:txBody>
        </p:sp>
        <p:sp>
          <p:nvSpPr>
            <p:cNvPr id="36" name="TextBox 35">
              <a:extLst>
                <a:ext uri="{FF2B5EF4-FFF2-40B4-BE49-F238E27FC236}">
                  <a16:creationId xmlns:a16="http://schemas.microsoft.com/office/drawing/2014/main" id="{5DE5A085-C3C5-7849-BEFB-EEB1476A87CD}"/>
                </a:ext>
              </a:extLst>
            </p:cNvPr>
            <p:cNvSpPr txBox="1"/>
            <p:nvPr/>
          </p:nvSpPr>
          <p:spPr>
            <a:xfrm rot="17862553">
              <a:off x="2286968" y="3649065"/>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go</a:t>
              </a:r>
            </a:p>
          </p:txBody>
        </p:sp>
        <p:sp>
          <p:nvSpPr>
            <p:cNvPr id="37" name="TextBox 36">
              <a:extLst>
                <a:ext uri="{FF2B5EF4-FFF2-40B4-BE49-F238E27FC236}">
                  <a16:creationId xmlns:a16="http://schemas.microsoft.com/office/drawing/2014/main" id="{CEFA9AD3-613F-2944-A104-B4FB4327DD25}"/>
                </a:ext>
              </a:extLst>
            </p:cNvPr>
            <p:cNvSpPr txBox="1"/>
            <p:nvPr/>
          </p:nvSpPr>
          <p:spPr>
            <a:xfrm rot="20947931">
              <a:off x="911135" y="3902521"/>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he</a:t>
              </a:r>
            </a:p>
          </p:txBody>
        </p:sp>
        <p:sp>
          <p:nvSpPr>
            <p:cNvPr id="38" name="TextBox 37">
              <a:extLst>
                <a:ext uri="{FF2B5EF4-FFF2-40B4-BE49-F238E27FC236}">
                  <a16:creationId xmlns:a16="http://schemas.microsoft.com/office/drawing/2014/main" id="{BF8D919C-BF9E-0D4A-BC49-C31FE45AFFCD}"/>
                </a:ext>
              </a:extLst>
            </p:cNvPr>
            <p:cNvSpPr txBox="1"/>
            <p:nvPr/>
          </p:nvSpPr>
          <p:spPr>
            <a:xfrm rot="19350487">
              <a:off x="4254673" y="2372328"/>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code</a:t>
              </a:r>
            </a:p>
          </p:txBody>
        </p:sp>
        <p:sp>
          <p:nvSpPr>
            <p:cNvPr id="39" name="TextBox 38">
              <a:extLst>
                <a:ext uri="{FF2B5EF4-FFF2-40B4-BE49-F238E27FC236}">
                  <a16:creationId xmlns:a16="http://schemas.microsoft.com/office/drawing/2014/main" id="{0170F13F-8608-C240-9B14-EAFF1852278C}"/>
                </a:ext>
              </a:extLst>
            </p:cNvPr>
            <p:cNvSpPr txBox="1"/>
            <p:nvPr/>
          </p:nvSpPr>
          <p:spPr>
            <a:xfrm rot="1016995">
              <a:off x="4239109" y="1992941"/>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part</a:t>
              </a:r>
            </a:p>
          </p:txBody>
        </p:sp>
        <p:sp>
          <p:nvSpPr>
            <p:cNvPr id="40" name="TextBox 39">
              <a:extLst>
                <a:ext uri="{FF2B5EF4-FFF2-40B4-BE49-F238E27FC236}">
                  <a16:creationId xmlns:a16="http://schemas.microsoft.com/office/drawing/2014/main" id="{2573976E-0C8C-8F48-B355-478C8DCE1EE3}"/>
                </a:ext>
              </a:extLst>
            </p:cNvPr>
            <p:cNvSpPr txBox="1"/>
            <p:nvPr/>
          </p:nvSpPr>
          <p:spPr>
            <a:xfrm rot="1273427">
              <a:off x="2726326" y="3619687"/>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dress</a:t>
              </a:r>
            </a:p>
          </p:txBody>
        </p:sp>
        <p:sp>
          <p:nvSpPr>
            <p:cNvPr id="41" name="TextBox 40">
              <a:extLst>
                <a:ext uri="{FF2B5EF4-FFF2-40B4-BE49-F238E27FC236}">
                  <a16:creationId xmlns:a16="http://schemas.microsoft.com/office/drawing/2014/main" id="{73A9D974-7783-0C47-B558-40ECD2254817}"/>
                </a:ext>
              </a:extLst>
            </p:cNvPr>
            <p:cNvSpPr txBox="1"/>
            <p:nvPr/>
          </p:nvSpPr>
          <p:spPr>
            <a:xfrm rot="1957423">
              <a:off x="3847808" y="2853378"/>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line</a:t>
              </a:r>
            </a:p>
          </p:txBody>
        </p:sp>
        <p:sp>
          <p:nvSpPr>
            <p:cNvPr id="42" name="TextBox 41">
              <a:extLst>
                <a:ext uri="{FF2B5EF4-FFF2-40B4-BE49-F238E27FC236}">
                  <a16:creationId xmlns:a16="http://schemas.microsoft.com/office/drawing/2014/main" id="{03ECC4BA-1263-2D49-9AAD-66E8D9A5BA35}"/>
                </a:ext>
              </a:extLst>
            </p:cNvPr>
            <p:cNvSpPr txBox="1"/>
            <p:nvPr/>
          </p:nvSpPr>
          <p:spPr>
            <a:xfrm rot="20017093">
              <a:off x="3492710" y="3124255"/>
              <a:ext cx="865756"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comedy</a:t>
              </a:r>
            </a:p>
          </p:txBody>
        </p:sp>
        <p:sp>
          <p:nvSpPr>
            <p:cNvPr id="43" name="TextBox 42">
              <a:extLst>
                <a:ext uri="{FF2B5EF4-FFF2-40B4-BE49-F238E27FC236}">
                  <a16:creationId xmlns:a16="http://schemas.microsoft.com/office/drawing/2014/main" id="{97C68776-C778-0A41-9123-9674E7F397FF}"/>
                </a:ext>
              </a:extLst>
            </p:cNvPr>
            <p:cNvSpPr txBox="1"/>
            <p:nvPr/>
          </p:nvSpPr>
          <p:spPr>
            <a:xfrm rot="14575409">
              <a:off x="1472238" y="3846604"/>
              <a:ext cx="923600"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balance</a:t>
              </a:r>
            </a:p>
          </p:txBody>
        </p:sp>
        <p:sp>
          <p:nvSpPr>
            <p:cNvPr id="44" name="TextBox 43">
              <a:extLst>
                <a:ext uri="{FF2B5EF4-FFF2-40B4-BE49-F238E27FC236}">
                  <a16:creationId xmlns:a16="http://schemas.microsoft.com/office/drawing/2014/main" id="{07E2A0B0-ACD2-4748-9A6F-018A25650181}"/>
                </a:ext>
              </a:extLst>
            </p:cNvPr>
            <p:cNvSpPr txBox="1"/>
            <p:nvPr/>
          </p:nvSpPr>
          <p:spPr>
            <a:xfrm rot="5400000">
              <a:off x="1778123" y="1835389"/>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party</a:t>
              </a:r>
            </a:p>
          </p:txBody>
        </p:sp>
        <p:sp>
          <p:nvSpPr>
            <p:cNvPr id="45" name="TextBox 44">
              <a:extLst>
                <a:ext uri="{FF2B5EF4-FFF2-40B4-BE49-F238E27FC236}">
                  <a16:creationId xmlns:a16="http://schemas.microsoft.com/office/drawing/2014/main" id="{132FEE21-D192-634B-BE15-41A34F1F4DC1}"/>
                </a:ext>
              </a:extLst>
            </p:cNvPr>
            <p:cNvSpPr txBox="1"/>
            <p:nvPr/>
          </p:nvSpPr>
          <p:spPr>
            <a:xfrm rot="1577726">
              <a:off x="2402894" y="2740162"/>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time</a:t>
              </a:r>
            </a:p>
          </p:txBody>
        </p:sp>
        <p:sp>
          <p:nvSpPr>
            <p:cNvPr id="46" name="TextBox 45">
              <a:extLst>
                <a:ext uri="{FF2B5EF4-FFF2-40B4-BE49-F238E27FC236}">
                  <a16:creationId xmlns:a16="http://schemas.microsoft.com/office/drawing/2014/main" id="{1769413B-23D9-8A47-837C-462B3E0E718D}"/>
                </a:ext>
              </a:extLst>
            </p:cNvPr>
            <p:cNvSpPr txBox="1"/>
            <p:nvPr/>
          </p:nvSpPr>
          <p:spPr>
            <a:xfrm rot="20365521">
              <a:off x="1765570" y="3727157"/>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sense</a:t>
              </a:r>
            </a:p>
          </p:txBody>
        </p:sp>
        <p:sp>
          <p:nvSpPr>
            <p:cNvPr id="47" name="TextBox 46">
              <a:extLst>
                <a:ext uri="{FF2B5EF4-FFF2-40B4-BE49-F238E27FC236}">
                  <a16:creationId xmlns:a16="http://schemas.microsoft.com/office/drawing/2014/main" id="{02DC81F7-CC62-164B-B9CF-18BF841D2D91}"/>
                </a:ext>
              </a:extLst>
            </p:cNvPr>
            <p:cNvSpPr txBox="1"/>
            <p:nvPr/>
          </p:nvSpPr>
          <p:spPr>
            <a:xfrm rot="2175135">
              <a:off x="3699482" y="3879557"/>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cold</a:t>
              </a:r>
            </a:p>
          </p:txBody>
        </p:sp>
        <p:sp>
          <p:nvSpPr>
            <p:cNvPr id="48" name="TextBox 47">
              <a:extLst>
                <a:ext uri="{FF2B5EF4-FFF2-40B4-BE49-F238E27FC236}">
                  <a16:creationId xmlns:a16="http://schemas.microsoft.com/office/drawing/2014/main" id="{5EFDA12A-D277-8443-BD1D-E4F2D88AD3D2}"/>
                </a:ext>
              </a:extLst>
            </p:cNvPr>
            <p:cNvSpPr txBox="1"/>
            <p:nvPr/>
          </p:nvSpPr>
          <p:spPr>
            <a:xfrm rot="20615172">
              <a:off x="3899763" y="3403438"/>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debt</a:t>
              </a:r>
            </a:p>
          </p:txBody>
        </p:sp>
        <p:sp>
          <p:nvSpPr>
            <p:cNvPr id="49" name="TextBox 48">
              <a:extLst>
                <a:ext uri="{FF2B5EF4-FFF2-40B4-BE49-F238E27FC236}">
                  <a16:creationId xmlns:a16="http://schemas.microsoft.com/office/drawing/2014/main" id="{6E7BCB9C-0412-4C4E-B9CA-BB929C889694}"/>
                </a:ext>
              </a:extLst>
            </p:cNvPr>
            <p:cNvSpPr txBox="1"/>
            <p:nvPr/>
          </p:nvSpPr>
          <p:spPr>
            <a:xfrm rot="19070493">
              <a:off x="3057900" y="3700386"/>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sun</a:t>
              </a:r>
            </a:p>
          </p:txBody>
        </p:sp>
        <p:sp>
          <p:nvSpPr>
            <p:cNvPr id="50" name="TextBox 49">
              <a:extLst>
                <a:ext uri="{FF2B5EF4-FFF2-40B4-BE49-F238E27FC236}">
                  <a16:creationId xmlns:a16="http://schemas.microsoft.com/office/drawing/2014/main" id="{B0D40926-47C7-6546-BADF-A8F1A1888979}"/>
                </a:ext>
              </a:extLst>
            </p:cNvPr>
            <p:cNvSpPr txBox="1"/>
            <p:nvPr/>
          </p:nvSpPr>
          <p:spPr>
            <a:xfrm rot="403738">
              <a:off x="2406553" y="3947638"/>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tech</a:t>
              </a:r>
            </a:p>
          </p:txBody>
        </p:sp>
        <p:sp>
          <p:nvSpPr>
            <p:cNvPr id="51" name="TextBox 50">
              <a:extLst>
                <a:ext uri="{FF2B5EF4-FFF2-40B4-BE49-F238E27FC236}">
                  <a16:creationId xmlns:a16="http://schemas.microsoft.com/office/drawing/2014/main" id="{E3EC1D32-AF97-524F-B47C-43410F9B1B18}"/>
                </a:ext>
              </a:extLst>
            </p:cNvPr>
            <p:cNvSpPr txBox="1"/>
            <p:nvPr/>
          </p:nvSpPr>
          <p:spPr>
            <a:xfrm rot="20652811">
              <a:off x="3333172" y="3990795"/>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equal</a:t>
              </a:r>
            </a:p>
          </p:txBody>
        </p:sp>
        <p:sp>
          <p:nvSpPr>
            <p:cNvPr id="52" name="TextBox 51">
              <a:extLst>
                <a:ext uri="{FF2B5EF4-FFF2-40B4-BE49-F238E27FC236}">
                  <a16:creationId xmlns:a16="http://schemas.microsoft.com/office/drawing/2014/main" id="{7F502A7B-5F8B-9041-AE57-E245145D4B2F}"/>
                </a:ext>
              </a:extLst>
            </p:cNvPr>
            <p:cNvSpPr txBox="1"/>
            <p:nvPr/>
          </p:nvSpPr>
          <p:spPr>
            <a:xfrm rot="2536546">
              <a:off x="4287324" y="2850366"/>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ball</a:t>
              </a:r>
            </a:p>
          </p:txBody>
        </p:sp>
        <p:sp>
          <p:nvSpPr>
            <p:cNvPr id="53" name="TextBox 52">
              <a:extLst>
                <a:ext uri="{FF2B5EF4-FFF2-40B4-BE49-F238E27FC236}">
                  <a16:creationId xmlns:a16="http://schemas.microsoft.com/office/drawing/2014/main" id="{E7F04885-B460-5240-A1AB-268D6D670356}"/>
                </a:ext>
              </a:extLst>
            </p:cNvPr>
            <p:cNvSpPr txBox="1"/>
            <p:nvPr/>
          </p:nvSpPr>
          <p:spPr>
            <a:xfrm rot="2536546">
              <a:off x="4250534" y="3822582"/>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call</a:t>
              </a:r>
            </a:p>
          </p:txBody>
        </p:sp>
        <p:sp>
          <p:nvSpPr>
            <p:cNvPr id="54" name="TextBox 53">
              <a:extLst>
                <a:ext uri="{FF2B5EF4-FFF2-40B4-BE49-F238E27FC236}">
                  <a16:creationId xmlns:a16="http://schemas.microsoft.com/office/drawing/2014/main" id="{53C32478-92E4-2A49-8F2B-AE466C86EC45}"/>
                </a:ext>
              </a:extLst>
            </p:cNvPr>
            <p:cNvSpPr txBox="1"/>
            <p:nvPr/>
          </p:nvSpPr>
          <p:spPr>
            <a:xfrm rot="21363296">
              <a:off x="4261040" y="3454716"/>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lane</a:t>
              </a:r>
            </a:p>
          </p:txBody>
        </p:sp>
        <p:sp>
          <p:nvSpPr>
            <p:cNvPr id="55" name="TextBox 54">
              <a:extLst>
                <a:ext uri="{FF2B5EF4-FFF2-40B4-BE49-F238E27FC236}">
                  <a16:creationId xmlns:a16="http://schemas.microsoft.com/office/drawing/2014/main" id="{55DB799D-ACAE-5348-A4FF-741374E1F51A}"/>
                </a:ext>
              </a:extLst>
            </p:cNvPr>
            <p:cNvSpPr txBox="1"/>
            <p:nvPr/>
          </p:nvSpPr>
          <p:spPr>
            <a:xfrm rot="18192921">
              <a:off x="1102619" y="3891168"/>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cook</a:t>
              </a:r>
            </a:p>
          </p:txBody>
        </p:sp>
        <p:sp>
          <p:nvSpPr>
            <p:cNvPr id="56" name="TextBox 55">
              <a:extLst>
                <a:ext uri="{FF2B5EF4-FFF2-40B4-BE49-F238E27FC236}">
                  <a16:creationId xmlns:a16="http://schemas.microsoft.com/office/drawing/2014/main" id="{F385BBEE-ECF9-9149-9F21-9D689AD74D6D}"/>
                </a:ext>
              </a:extLst>
            </p:cNvPr>
            <p:cNvSpPr txBox="1"/>
            <p:nvPr/>
          </p:nvSpPr>
          <p:spPr>
            <a:xfrm rot="4115164">
              <a:off x="2687577" y="1903852"/>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next</a:t>
              </a:r>
            </a:p>
          </p:txBody>
        </p:sp>
        <p:sp>
          <p:nvSpPr>
            <p:cNvPr id="57" name="TextBox 56">
              <a:extLst>
                <a:ext uri="{FF2B5EF4-FFF2-40B4-BE49-F238E27FC236}">
                  <a16:creationId xmlns:a16="http://schemas.microsoft.com/office/drawing/2014/main" id="{C4C0FCE7-7E86-3447-A3F5-CBE50DC6FBC5}"/>
                </a:ext>
              </a:extLst>
            </p:cNvPr>
            <p:cNvSpPr txBox="1"/>
            <p:nvPr/>
          </p:nvSpPr>
          <p:spPr>
            <a:xfrm rot="1833606">
              <a:off x="2503497" y="3240732"/>
              <a:ext cx="770053"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term</a:t>
              </a:r>
            </a:p>
          </p:txBody>
        </p:sp>
        <p:sp>
          <p:nvSpPr>
            <p:cNvPr id="58" name="TextBox 57">
              <a:extLst>
                <a:ext uri="{FF2B5EF4-FFF2-40B4-BE49-F238E27FC236}">
                  <a16:creationId xmlns:a16="http://schemas.microsoft.com/office/drawing/2014/main" id="{20A06FCD-993F-9748-A585-51D06DEF81F2}"/>
                </a:ext>
              </a:extLst>
            </p:cNvPr>
            <p:cNvSpPr txBox="1"/>
            <p:nvPr/>
          </p:nvSpPr>
          <p:spPr>
            <a:xfrm rot="17593120">
              <a:off x="908230" y="2912706"/>
              <a:ext cx="692727" cy="30777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1400" dirty="0"/>
                <a:t>smart</a:t>
              </a:r>
            </a:p>
          </p:txBody>
        </p:sp>
      </p:grpSp>
    </p:spTree>
    <p:extLst>
      <p:ext uri="{BB962C8B-B14F-4D97-AF65-F5344CB8AC3E}">
        <p14:creationId xmlns:p14="http://schemas.microsoft.com/office/powerpoint/2010/main" val="221482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1836544"/>
            <a:ext cx="9518073" cy="2735457"/>
          </a:xfrm>
        </p:spPr>
        <p:txBody>
          <a:bodyPr/>
          <a:lstStyle/>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Machine Learning with Text Data</a:t>
            </a:r>
          </a:p>
        </p:txBody>
      </p:sp>
    </p:spTree>
    <p:extLst>
      <p:ext uri="{BB962C8B-B14F-4D97-AF65-F5344CB8AC3E}">
        <p14:creationId xmlns:p14="http://schemas.microsoft.com/office/powerpoint/2010/main" val="2738216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33F3C-440D-6247-B63B-13C8F473069D}"/>
              </a:ext>
            </a:extLst>
          </p:cNvPr>
          <p:cNvSpPr>
            <a:spLocks noGrp="1"/>
          </p:cNvSpPr>
          <p:nvPr>
            <p:ph type="title"/>
          </p:nvPr>
        </p:nvSpPr>
        <p:spPr/>
        <p:txBody>
          <a:bodyPr/>
          <a:lstStyle/>
          <a:p>
            <a:r>
              <a:rPr lang="en-US" dirty="0"/>
              <a:t>Machine Learning with Text Data</a:t>
            </a:r>
          </a:p>
        </p:txBody>
      </p:sp>
      <p:sp>
        <p:nvSpPr>
          <p:cNvPr id="3" name="Content Placeholder 2">
            <a:extLst>
              <a:ext uri="{FF2B5EF4-FFF2-40B4-BE49-F238E27FC236}">
                <a16:creationId xmlns:a16="http://schemas.microsoft.com/office/drawing/2014/main" id="{DD1FC62A-AA48-974A-8080-8755EB669C23}"/>
              </a:ext>
            </a:extLst>
          </p:cNvPr>
          <p:cNvSpPr>
            <a:spLocks noGrp="1"/>
          </p:cNvSpPr>
          <p:nvPr>
            <p:ph sz="half" idx="10"/>
          </p:nvPr>
        </p:nvSpPr>
        <p:spPr/>
        <p:txBody>
          <a:bodyPr/>
          <a:lstStyle/>
          <a:p>
            <a:endParaRPr lang="en-US" sz="2400" dirty="0"/>
          </a:p>
          <a:p>
            <a:r>
              <a:rPr lang="en-US" sz="2400" dirty="0"/>
              <a:t>ML models need </a:t>
            </a:r>
            <a:r>
              <a:rPr lang="en-US" sz="2400" b="1" dirty="0"/>
              <a:t>well-defined numerical data.</a:t>
            </a:r>
            <a:endParaRPr lang="en-US" sz="2400" dirty="0"/>
          </a:p>
          <a:p>
            <a:endParaRPr lang="en-US" dirty="0"/>
          </a:p>
        </p:txBody>
      </p:sp>
      <p:grpSp>
        <p:nvGrpSpPr>
          <p:cNvPr id="4" name="Group 3">
            <a:extLst>
              <a:ext uri="{FF2B5EF4-FFF2-40B4-BE49-F238E27FC236}">
                <a16:creationId xmlns:a16="http://schemas.microsoft.com/office/drawing/2014/main" id="{95166C02-7F9C-B94F-9B24-D8B3B40F0582}"/>
              </a:ext>
            </a:extLst>
          </p:cNvPr>
          <p:cNvGrpSpPr/>
          <p:nvPr/>
        </p:nvGrpSpPr>
        <p:grpSpPr>
          <a:xfrm>
            <a:off x="496878" y="2900900"/>
            <a:ext cx="11054902" cy="1834291"/>
            <a:chOff x="808083" y="3931866"/>
            <a:chExt cx="11054902" cy="1834291"/>
          </a:xfrm>
        </p:grpSpPr>
        <p:sp>
          <p:nvSpPr>
            <p:cNvPr id="5" name="Rectangle 4">
              <a:extLst>
                <a:ext uri="{FF2B5EF4-FFF2-40B4-BE49-F238E27FC236}">
                  <a16:creationId xmlns:a16="http://schemas.microsoft.com/office/drawing/2014/main" id="{D00EF005-E691-294E-BB49-9C8FA2A717A3}"/>
                </a:ext>
              </a:extLst>
            </p:cNvPr>
            <p:cNvSpPr/>
            <p:nvPr/>
          </p:nvSpPr>
          <p:spPr>
            <a:xfrm>
              <a:off x="808083" y="3934805"/>
              <a:ext cx="1674122" cy="1183452"/>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Text data</a:t>
              </a:r>
            </a:p>
          </p:txBody>
        </p:sp>
        <p:sp>
          <p:nvSpPr>
            <p:cNvPr id="6" name="Rectangle 5">
              <a:extLst>
                <a:ext uri="{FF2B5EF4-FFF2-40B4-BE49-F238E27FC236}">
                  <a16:creationId xmlns:a16="http://schemas.microsoft.com/office/drawing/2014/main" id="{A9A49595-0C85-2A4E-BFAE-0A6A7DFB8683}"/>
                </a:ext>
              </a:extLst>
            </p:cNvPr>
            <p:cNvSpPr/>
            <p:nvPr/>
          </p:nvSpPr>
          <p:spPr>
            <a:xfrm>
              <a:off x="6425198" y="3931866"/>
              <a:ext cx="2217420" cy="118563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Vectorization</a:t>
              </a:r>
            </a:p>
            <a:p>
              <a:pPr algn="ct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(Convert to numbers)</a:t>
              </a:r>
            </a:p>
          </p:txBody>
        </p:sp>
        <p:sp>
          <p:nvSpPr>
            <p:cNvPr id="7" name="Rectangle 6">
              <a:extLst>
                <a:ext uri="{FF2B5EF4-FFF2-40B4-BE49-F238E27FC236}">
                  <a16:creationId xmlns:a16="http://schemas.microsoft.com/office/drawing/2014/main" id="{D2B2498E-0EC8-374A-9030-7411C9853CC0}"/>
                </a:ext>
              </a:extLst>
            </p:cNvPr>
            <p:cNvSpPr/>
            <p:nvPr/>
          </p:nvSpPr>
          <p:spPr>
            <a:xfrm>
              <a:off x="9335405" y="3934044"/>
              <a:ext cx="2315308" cy="1183452"/>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Train ML Model using numerical data</a:t>
              </a:r>
            </a:p>
          </p:txBody>
        </p:sp>
        <p:cxnSp>
          <p:nvCxnSpPr>
            <p:cNvPr id="8" name="Straight Arrow Connector 7">
              <a:extLst>
                <a:ext uri="{FF2B5EF4-FFF2-40B4-BE49-F238E27FC236}">
                  <a16:creationId xmlns:a16="http://schemas.microsoft.com/office/drawing/2014/main" id="{3E45D872-896E-444B-AAE7-5F5EF3D877A5}"/>
                </a:ext>
              </a:extLst>
            </p:cNvPr>
            <p:cNvCxnSpPr>
              <a:cxnSpLocks/>
              <a:stCxn id="6" idx="3"/>
              <a:endCxn id="7" idx="1"/>
            </p:cNvCxnSpPr>
            <p:nvPr/>
          </p:nvCxnSpPr>
          <p:spPr>
            <a:xfrm>
              <a:off x="8642618" y="4524681"/>
              <a:ext cx="692787" cy="1089"/>
            </a:xfrm>
            <a:prstGeom prst="straightConnector1">
              <a:avLst/>
            </a:prstGeom>
            <a:ln w="222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AA52020-7DAC-FC48-8A6F-A6249826E115}"/>
                </a:ext>
              </a:extLst>
            </p:cNvPr>
            <p:cNvSpPr/>
            <p:nvPr/>
          </p:nvSpPr>
          <p:spPr>
            <a:xfrm>
              <a:off x="3095070" y="3932628"/>
              <a:ext cx="2914555" cy="118563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Text preprocessing</a:t>
              </a:r>
            </a:p>
            <a:p>
              <a:pPr algn="ct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(Cleaning and formatting)</a:t>
              </a:r>
            </a:p>
          </p:txBody>
        </p:sp>
        <p:cxnSp>
          <p:nvCxnSpPr>
            <p:cNvPr id="10" name="Straight Arrow Connector 9">
              <a:extLst>
                <a:ext uri="{FF2B5EF4-FFF2-40B4-BE49-F238E27FC236}">
                  <a16:creationId xmlns:a16="http://schemas.microsoft.com/office/drawing/2014/main" id="{7812C10D-8F24-1D4B-A82C-4DEA63C596D8}"/>
                </a:ext>
              </a:extLst>
            </p:cNvPr>
            <p:cNvCxnSpPr>
              <a:cxnSpLocks/>
              <a:stCxn id="5" idx="3"/>
              <a:endCxn id="9" idx="1"/>
            </p:cNvCxnSpPr>
            <p:nvPr/>
          </p:nvCxnSpPr>
          <p:spPr>
            <a:xfrm flipV="1">
              <a:off x="2482205" y="4525443"/>
              <a:ext cx="612865" cy="1088"/>
            </a:xfrm>
            <a:prstGeom prst="straightConnector1">
              <a:avLst/>
            </a:prstGeom>
            <a:ln w="222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8B368EA-ED63-3943-9FD5-9B7A98C94E4B}"/>
                </a:ext>
              </a:extLst>
            </p:cNvPr>
            <p:cNvCxnSpPr>
              <a:cxnSpLocks/>
              <a:stCxn id="9" idx="3"/>
              <a:endCxn id="6" idx="1"/>
            </p:cNvCxnSpPr>
            <p:nvPr/>
          </p:nvCxnSpPr>
          <p:spPr>
            <a:xfrm flipV="1">
              <a:off x="6009625" y="4524681"/>
              <a:ext cx="415573" cy="762"/>
            </a:xfrm>
            <a:prstGeom prst="straightConnector1">
              <a:avLst/>
            </a:prstGeom>
            <a:ln w="222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347D54D-7FBD-4E48-9CC3-4BAEAFDAB26E}"/>
                </a:ext>
              </a:extLst>
            </p:cNvPr>
            <p:cNvSpPr/>
            <p:nvPr/>
          </p:nvSpPr>
          <p:spPr>
            <a:xfrm>
              <a:off x="6815602" y="5304492"/>
              <a:ext cx="1436612" cy="338554"/>
            </a:xfrm>
            <a:prstGeom prst="rect">
              <a:avLst/>
            </a:prstGeom>
          </p:spPr>
          <p:txBody>
            <a:bodyPr wrap="none">
              <a:spAutoFit/>
            </a:bodyPr>
            <a:lstStyle/>
            <a:p>
              <a:r>
                <a:rPr lang="en-US" sz="1600" dirty="0">
                  <a:latin typeface="Amazon Ember" panose="020B0603020204020204" pitchFamily="34" charset="0"/>
                  <a:ea typeface="Amazon Ember" panose="020B0603020204020204" pitchFamily="34" charset="0"/>
                  <a:cs typeface="Amazon Ember" panose="020B0603020204020204" pitchFamily="34" charset="0"/>
                </a:rPr>
                <a:t>Bag of Words</a:t>
              </a:r>
            </a:p>
          </p:txBody>
        </p:sp>
        <p:sp>
          <p:nvSpPr>
            <p:cNvPr id="13" name="Rectangle 12">
              <a:extLst>
                <a:ext uri="{FF2B5EF4-FFF2-40B4-BE49-F238E27FC236}">
                  <a16:creationId xmlns:a16="http://schemas.microsoft.com/office/drawing/2014/main" id="{C2E8FFCC-91D9-7841-B1D8-7062AE575CF8}"/>
                </a:ext>
              </a:extLst>
            </p:cNvPr>
            <p:cNvSpPr/>
            <p:nvPr/>
          </p:nvSpPr>
          <p:spPr>
            <a:xfrm>
              <a:off x="3228106" y="5181381"/>
              <a:ext cx="2648482" cy="584775"/>
            </a:xfrm>
            <a:prstGeom prst="rect">
              <a:avLst/>
            </a:prstGeom>
          </p:spPr>
          <p:txBody>
            <a:bodyPr wrap="none">
              <a:spAutoFit/>
            </a:bodyPr>
            <a:lstStyle/>
            <a:p>
              <a:pPr algn="ctr"/>
              <a:r>
                <a:rPr lang="en-US" sz="1600" dirty="0">
                  <a:latin typeface="Amazon Ember" panose="020B0603020204020204" pitchFamily="34" charset="0"/>
                  <a:ea typeface="Amazon Ember" panose="020B0603020204020204" pitchFamily="34" charset="0"/>
                  <a:cs typeface="Amazon Ember" panose="020B0603020204020204" pitchFamily="34" charset="0"/>
                </a:rPr>
                <a:t>Stop words removal,</a:t>
              </a:r>
            </a:p>
            <a:p>
              <a:pPr algn="ctr"/>
              <a:r>
                <a:rPr lang="en-US" sz="1600" dirty="0">
                  <a:latin typeface="Amazon Ember" panose="020B0603020204020204" pitchFamily="34" charset="0"/>
                  <a:ea typeface="Amazon Ember" panose="020B0603020204020204" pitchFamily="34" charset="0"/>
                  <a:cs typeface="Amazon Ember" panose="020B0603020204020204" pitchFamily="34" charset="0"/>
                </a:rPr>
                <a:t>Stemming, Lemmatization</a:t>
              </a:r>
            </a:p>
          </p:txBody>
        </p:sp>
        <p:sp>
          <p:nvSpPr>
            <p:cNvPr id="14" name="Rectangle 13">
              <a:extLst>
                <a:ext uri="{FF2B5EF4-FFF2-40B4-BE49-F238E27FC236}">
                  <a16:creationId xmlns:a16="http://schemas.microsoft.com/office/drawing/2014/main" id="{A25B8F43-9304-4348-838A-3DF8E88182B4}"/>
                </a:ext>
              </a:extLst>
            </p:cNvPr>
            <p:cNvSpPr/>
            <p:nvPr/>
          </p:nvSpPr>
          <p:spPr>
            <a:xfrm>
              <a:off x="9123132" y="5181382"/>
              <a:ext cx="2739853" cy="584775"/>
            </a:xfrm>
            <a:prstGeom prst="rect">
              <a:avLst/>
            </a:prstGeom>
          </p:spPr>
          <p:txBody>
            <a:bodyPr wrap="none">
              <a:spAutoFit/>
            </a:bodyPr>
            <a:lstStyle/>
            <a:p>
              <a:pPr algn="ctr"/>
              <a:r>
                <a:rPr lang="en-US" sz="1600" dirty="0">
                  <a:latin typeface="Amazon Ember" panose="020B0603020204020204" pitchFamily="34" charset="0"/>
                  <a:ea typeface="Amazon Ember" panose="020B0603020204020204" pitchFamily="34" charset="0"/>
                  <a:cs typeface="Amazon Ember" panose="020B0603020204020204" pitchFamily="34" charset="0"/>
                </a:rPr>
                <a:t>K Nearest Neighbors (KNN),</a:t>
              </a:r>
            </a:p>
            <a:p>
              <a:pPr algn="ctr"/>
              <a:r>
                <a:rPr lang="en-US" sz="1600" dirty="0">
                  <a:latin typeface="Amazon Ember" panose="020B0603020204020204" pitchFamily="34" charset="0"/>
                  <a:ea typeface="Amazon Ember" panose="020B0603020204020204" pitchFamily="34" charset="0"/>
                  <a:cs typeface="Amazon Ember" panose="020B0603020204020204" pitchFamily="34" charset="0"/>
                </a:rPr>
                <a:t>Neural Network, etc.</a:t>
              </a:r>
            </a:p>
          </p:txBody>
        </p:sp>
      </p:grpSp>
    </p:spTree>
    <p:extLst>
      <p:ext uri="{BB962C8B-B14F-4D97-AF65-F5344CB8AC3E}">
        <p14:creationId xmlns:p14="http://schemas.microsoft.com/office/powerpoint/2010/main" val="237712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1836544"/>
            <a:ext cx="9518073" cy="2735457"/>
          </a:xfrm>
        </p:spPr>
        <p:txBody>
          <a:bodyPr/>
          <a:lstStyle/>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Text Pre-processing</a:t>
            </a:r>
          </a:p>
        </p:txBody>
      </p:sp>
    </p:spTree>
    <p:extLst>
      <p:ext uri="{BB962C8B-B14F-4D97-AF65-F5344CB8AC3E}">
        <p14:creationId xmlns:p14="http://schemas.microsoft.com/office/powerpoint/2010/main" val="3434536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1836544"/>
            <a:ext cx="9518073" cy="2735457"/>
          </a:xfrm>
        </p:spPr>
        <p:txBody>
          <a:bodyPr/>
          <a:lstStyle/>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Introduction to </a:t>
            </a:r>
          </a:p>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Machine Learning</a:t>
            </a:r>
          </a:p>
        </p:txBody>
      </p:sp>
    </p:spTree>
    <p:extLst>
      <p:ext uri="{BB962C8B-B14F-4D97-AF65-F5344CB8AC3E}">
        <p14:creationId xmlns:p14="http://schemas.microsoft.com/office/powerpoint/2010/main" val="1190545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4E23-4B6C-4F44-87CC-E79C54949B88}"/>
              </a:ext>
            </a:extLst>
          </p:cNvPr>
          <p:cNvSpPr>
            <a:spLocks noGrp="1"/>
          </p:cNvSpPr>
          <p:nvPr>
            <p:ph type="title"/>
          </p:nvPr>
        </p:nvSpPr>
        <p:spPr/>
        <p:txBody>
          <a:bodyPr/>
          <a:lstStyle/>
          <a:p>
            <a:r>
              <a:rPr lang="en-US" dirty="0"/>
              <a:t>Tokenization</a:t>
            </a:r>
          </a:p>
        </p:txBody>
      </p:sp>
      <p:sp>
        <p:nvSpPr>
          <p:cNvPr id="3" name="Content Placeholder 2">
            <a:extLst>
              <a:ext uri="{FF2B5EF4-FFF2-40B4-BE49-F238E27FC236}">
                <a16:creationId xmlns:a16="http://schemas.microsoft.com/office/drawing/2014/main" id="{78959909-1146-1C4F-B821-F3DD959339DF}"/>
              </a:ext>
            </a:extLst>
          </p:cNvPr>
          <p:cNvSpPr>
            <a:spLocks noGrp="1"/>
          </p:cNvSpPr>
          <p:nvPr>
            <p:ph sz="half" idx="10"/>
          </p:nvPr>
        </p:nvSpPr>
        <p:spPr/>
        <p:txBody>
          <a:bodyPr/>
          <a:lstStyle/>
          <a:p>
            <a:r>
              <a:rPr lang="en-US" sz="2800" dirty="0"/>
              <a:t>Splits text/document into small parts by white space and punctuation. </a:t>
            </a:r>
          </a:p>
          <a:p>
            <a:endParaRPr lang="en-US" dirty="0"/>
          </a:p>
          <a:p>
            <a:r>
              <a:rPr lang="en-US" sz="2400" b="1" dirty="0"/>
              <a:t>Example:</a:t>
            </a:r>
          </a:p>
          <a:p>
            <a:endParaRPr lang="en-US" dirty="0"/>
          </a:p>
          <a:p>
            <a:endParaRPr lang="en-US" dirty="0"/>
          </a:p>
          <a:p>
            <a:endParaRPr lang="en-US" dirty="0"/>
          </a:p>
          <a:p>
            <a:endParaRPr lang="en-US" sz="2400" dirty="0"/>
          </a:p>
          <a:p>
            <a:r>
              <a:rPr lang="en-US" sz="2400" dirty="0"/>
              <a:t>These tokens will be used in the next steps in the pipeline.</a:t>
            </a:r>
          </a:p>
        </p:txBody>
      </p:sp>
      <p:graphicFrame>
        <p:nvGraphicFramePr>
          <p:cNvPr id="5" name="Table 4">
            <a:extLst>
              <a:ext uri="{FF2B5EF4-FFF2-40B4-BE49-F238E27FC236}">
                <a16:creationId xmlns:a16="http://schemas.microsoft.com/office/drawing/2014/main" id="{3D876384-6DCD-1E49-81A3-49F2406D46D3}"/>
              </a:ext>
            </a:extLst>
          </p:cNvPr>
          <p:cNvGraphicFramePr>
            <a:graphicFrameLocks noGrp="1"/>
          </p:cNvGraphicFramePr>
          <p:nvPr/>
        </p:nvGraphicFramePr>
        <p:xfrm>
          <a:off x="908394" y="3101652"/>
          <a:ext cx="10431114" cy="1605898"/>
        </p:xfrm>
        <a:graphic>
          <a:graphicData uri="http://schemas.openxmlformats.org/drawingml/2006/table">
            <a:tbl>
              <a:tblPr firstRow="1" bandRow="1">
                <a:tableStyleId>{5940675A-B579-460E-94D1-54222C63F5DA}</a:tableStyleId>
              </a:tblPr>
              <a:tblGrid>
                <a:gridCol w="5215557">
                  <a:extLst>
                    <a:ext uri="{9D8B030D-6E8A-4147-A177-3AD203B41FA5}">
                      <a16:colId xmlns:a16="http://schemas.microsoft.com/office/drawing/2014/main" val="219404483"/>
                    </a:ext>
                  </a:extLst>
                </a:gridCol>
                <a:gridCol w="5215557">
                  <a:extLst>
                    <a:ext uri="{9D8B030D-6E8A-4147-A177-3AD203B41FA5}">
                      <a16:colId xmlns:a16="http://schemas.microsoft.com/office/drawing/2014/main" val="409432588"/>
                    </a:ext>
                  </a:extLst>
                </a:gridCol>
              </a:tblGrid>
              <a:tr h="661018">
                <a:tc>
                  <a:txBody>
                    <a:bodyPr/>
                    <a:lstStyle/>
                    <a:p>
                      <a:pPr algn="ctr"/>
                      <a:r>
                        <a:rPr 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Sentence</a:t>
                      </a:r>
                    </a:p>
                  </a:txBody>
                  <a:tcPr anchor="ctr">
                    <a:solidFill>
                      <a:schemeClr val="accent1"/>
                    </a:solidFill>
                  </a:tcPr>
                </a:tc>
                <a:tc>
                  <a:txBody>
                    <a:bodyPr/>
                    <a:lstStyle/>
                    <a:p>
                      <a:pPr algn="ctr"/>
                      <a:r>
                        <a:rPr 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Tokens</a:t>
                      </a:r>
                    </a:p>
                  </a:txBody>
                  <a:tcPr anchor="ctr">
                    <a:solidFill>
                      <a:schemeClr val="accent1"/>
                    </a:solidFill>
                  </a:tcPr>
                </a:tc>
                <a:extLst>
                  <a:ext uri="{0D108BD9-81ED-4DB2-BD59-A6C34878D82A}">
                    <a16:rowId xmlns:a16="http://schemas.microsoft.com/office/drawing/2014/main" val="2788271472"/>
                  </a:ext>
                </a:extLst>
              </a:tr>
              <a:tr h="661018">
                <a:tc>
                  <a:txBody>
                    <a:bodyPr/>
                    <a:lstStyle/>
                    <a:p>
                      <a:pPr algn="ctr"/>
                      <a:r>
                        <a:rPr lang="en-US" sz="2800" dirty="0">
                          <a:latin typeface="Amazon Ember" panose="020B0603020204020204" pitchFamily="34" charset="0"/>
                          <a:ea typeface="Amazon Ember" panose="020B0603020204020204" pitchFamily="34" charset="0"/>
                          <a:cs typeface="Amazon Ember" panose="020B0603020204020204" pitchFamily="34" charset="0"/>
                        </a:rPr>
                        <a:t>“I</a:t>
                      </a:r>
                      <a:r>
                        <a:rPr lang="en-US" sz="2800" baseline="0" dirty="0">
                          <a:latin typeface="Amazon Ember" panose="020B0603020204020204" pitchFamily="34" charset="0"/>
                          <a:ea typeface="Amazon Ember" panose="020B0603020204020204" pitchFamily="34" charset="0"/>
                          <a:cs typeface="Amazon Ember" panose="020B0603020204020204" pitchFamily="34" charset="0"/>
                        </a:rPr>
                        <a:t> don’t like eggs.”</a:t>
                      </a:r>
                      <a:endParaRPr lang="en-US" sz="2800" dirty="0">
                        <a:latin typeface="Amazon Ember" panose="020B0603020204020204" pitchFamily="34" charset="0"/>
                        <a:ea typeface="Amazon Ember" panose="020B0603020204020204" pitchFamily="34" charset="0"/>
                        <a:cs typeface="Amazon Ember" panose="020B0603020204020204" pitchFamily="34" charset="0"/>
                      </a:endParaRPr>
                    </a:p>
                  </a:txBody>
                  <a:tcPr anchor="ctr"/>
                </a:tc>
                <a:tc>
                  <a:txBody>
                    <a:bodyPr/>
                    <a:lstStyle/>
                    <a:p>
                      <a:pPr marL="893157" lvl="1" indent="-457200" algn="ctr"/>
                      <a:r>
                        <a:rPr lang="en-US" sz="2800" dirty="0">
                          <a:latin typeface="Amazon Ember" panose="020B0603020204020204" pitchFamily="34" charset="0"/>
                          <a:ea typeface="Amazon Ember" panose="020B0603020204020204" pitchFamily="34" charset="0"/>
                          <a:cs typeface="Amazon Ember" panose="020B0603020204020204" pitchFamily="34" charset="0"/>
                        </a:rPr>
                        <a:t>“I”, “do”, “</a:t>
                      </a:r>
                      <a:r>
                        <a:rPr lang="en-US" sz="2800" dirty="0" err="1">
                          <a:latin typeface="Amazon Ember" panose="020B0603020204020204" pitchFamily="34" charset="0"/>
                          <a:ea typeface="Amazon Ember" panose="020B0603020204020204" pitchFamily="34" charset="0"/>
                          <a:cs typeface="Amazon Ember" panose="020B0603020204020204" pitchFamily="34" charset="0"/>
                        </a:rPr>
                        <a:t>n’t</a:t>
                      </a:r>
                      <a:r>
                        <a:rPr lang="en-US" sz="2800" dirty="0">
                          <a:latin typeface="Amazon Ember" panose="020B0603020204020204" pitchFamily="34" charset="0"/>
                          <a:ea typeface="Amazon Ember" panose="020B0603020204020204" pitchFamily="34" charset="0"/>
                          <a:cs typeface="Amazon Ember" panose="020B0603020204020204" pitchFamily="34" charset="0"/>
                        </a:rPr>
                        <a:t>”, “like”, “eggs”, “.”</a:t>
                      </a:r>
                    </a:p>
                  </a:txBody>
                  <a:tcPr anchor="ctr"/>
                </a:tc>
                <a:extLst>
                  <a:ext uri="{0D108BD9-81ED-4DB2-BD59-A6C34878D82A}">
                    <a16:rowId xmlns:a16="http://schemas.microsoft.com/office/drawing/2014/main" val="4182322044"/>
                  </a:ext>
                </a:extLst>
              </a:tr>
            </a:tbl>
          </a:graphicData>
        </a:graphic>
      </p:graphicFrame>
    </p:spTree>
    <p:extLst>
      <p:ext uri="{BB962C8B-B14F-4D97-AF65-F5344CB8AC3E}">
        <p14:creationId xmlns:p14="http://schemas.microsoft.com/office/powerpoint/2010/main" val="128537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593F-7863-FA40-BB26-9F896F54B003}"/>
              </a:ext>
            </a:extLst>
          </p:cNvPr>
          <p:cNvSpPr>
            <a:spLocks noGrp="1"/>
          </p:cNvSpPr>
          <p:nvPr>
            <p:ph type="title"/>
          </p:nvPr>
        </p:nvSpPr>
        <p:spPr/>
        <p:txBody>
          <a:bodyPr/>
          <a:lstStyle/>
          <a:p>
            <a:r>
              <a:rPr lang="en-US" dirty="0"/>
              <a:t>Stop Words Removal</a:t>
            </a:r>
          </a:p>
        </p:txBody>
      </p:sp>
      <p:sp>
        <p:nvSpPr>
          <p:cNvPr id="3" name="Content Placeholder 2">
            <a:extLst>
              <a:ext uri="{FF2B5EF4-FFF2-40B4-BE49-F238E27FC236}">
                <a16:creationId xmlns:a16="http://schemas.microsoft.com/office/drawing/2014/main" id="{0241A9D2-6B8E-104C-89F2-719E98132561}"/>
              </a:ext>
            </a:extLst>
          </p:cNvPr>
          <p:cNvSpPr>
            <a:spLocks noGrp="1"/>
          </p:cNvSpPr>
          <p:nvPr>
            <p:ph sz="half" idx="10"/>
          </p:nvPr>
        </p:nvSpPr>
        <p:spPr/>
        <p:txBody>
          <a:bodyPr/>
          <a:lstStyle/>
          <a:p>
            <a:pPr marL="21014"/>
            <a:r>
              <a:rPr lang="en-US" sz="2800" b="1" dirty="0"/>
              <a:t>Stop words: </a:t>
            </a:r>
            <a:r>
              <a:rPr lang="en-US" sz="2800" dirty="0"/>
              <a:t>Some words that</a:t>
            </a:r>
            <a:r>
              <a:rPr lang="en-US" sz="2800" b="1" dirty="0"/>
              <a:t> frequently</a:t>
            </a:r>
            <a:r>
              <a:rPr lang="en-US" sz="2800" dirty="0"/>
              <a:t> </a:t>
            </a:r>
            <a:r>
              <a:rPr lang="en-US" sz="2800" b="1" dirty="0"/>
              <a:t>appear</a:t>
            </a:r>
            <a:r>
              <a:rPr lang="en-US" sz="2800" dirty="0"/>
              <a:t> in texts, but they </a:t>
            </a:r>
            <a:r>
              <a:rPr lang="en-US" sz="2800" b="1" dirty="0"/>
              <a:t>don’t contribute too much to the overall meaning</a:t>
            </a:r>
            <a:r>
              <a:rPr lang="en-US" sz="2800" dirty="0"/>
              <a:t>.</a:t>
            </a:r>
          </a:p>
          <a:p>
            <a:pPr marL="478214" indent="-457200">
              <a:buFont typeface="Arial" panose="020B0604020202020204" pitchFamily="34" charset="0"/>
              <a:buChar char="•"/>
            </a:pPr>
            <a:r>
              <a:rPr lang="en-US" sz="2800" dirty="0"/>
              <a:t>Common stop words: “a”, “the”, “so”, “is”, “it”, “at”, “in”, “this”, “there”, “that”, “my”</a:t>
            </a:r>
          </a:p>
          <a:p>
            <a:pPr marL="478214" indent="-457200">
              <a:buFont typeface="Arial" panose="020B0604020202020204" pitchFamily="34" charset="0"/>
              <a:buChar char="•"/>
            </a:pPr>
            <a:r>
              <a:rPr lang="en-US" sz="2800" b="1" dirty="0"/>
              <a:t>Example</a:t>
            </a:r>
            <a:r>
              <a:rPr lang="en-US" sz="2800" dirty="0"/>
              <a:t>:</a:t>
            </a:r>
          </a:p>
          <a:p>
            <a:pPr marL="21014"/>
            <a:endParaRPr lang="en-US" sz="2400" dirty="0"/>
          </a:p>
          <a:p>
            <a:endParaRPr lang="en-US" dirty="0"/>
          </a:p>
        </p:txBody>
      </p:sp>
      <p:graphicFrame>
        <p:nvGraphicFramePr>
          <p:cNvPr id="4" name="Table 3">
            <a:extLst>
              <a:ext uri="{FF2B5EF4-FFF2-40B4-BE49-F238E27FC236}">
                <a16:creationId xmlns:a16="http://schemas.microsoft.com/office/drawing/2014/main" id="{3DBE79CD-C991-D742-961B-BBDDA5B550CA}"/>
              </a:ext>
            </a:extLst>
          </p:cNvPr>
          <p:cNvGraphicFramePr>
            <a:graphicFrameLocks noGrp="1"/>
          </p:cNvGraphicFramePr>
          <p:nvPr/>
        </p:nvGraphicFramePr>
        <p:xfrm>
          <a:off x="1264008" y="3728184"/>
          <a:ext cx="10431114" cy="1322036"/>
        </p:xfrm>
        <a:graphic>
          <a:graphicData uri="http://schemas.openxmlformats.org/drawingml/2006/table">
            <a:tbl>
              <a:tblPr firstRow="1" bandRow="1">
                <a:tableStyleId>{5940675A-B579-460E-94D1-54222C63F5DA}</a:tableStyleId>
              </a:tblPr>
              <a:tblGrid>
                <a:gridCol w="5215557">
                  <a:extLst>
                    <a:ext uri="{9D8B030D-6E8A-4147-A177-3AD203B41FA5}">
                      <a16:colId xmlns:a16="http://schemas.microsoft.com/office/drawing/2014/main" val="219404483"/>
                    </a:ext>
                  </a:extLst>
                </a:gridCol>
                <a:gridCol w="5215557">
                  <a:extLst>
                    <a:ext uri="{9D8B030D-6E8A-4147-A177-3AD203B41FA5}">
                      <a16:colId xmlns:a16="http://schemas.microsoft.com/office/drawing/2014/main" val="409432588"/>
                    </a:ext>
                  </a:extLst>
                </a:gridCol>
              </a:tblGrid>
              <a:tr h="6610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Original</a:t>
                      </a:r>
                      <a:r>
                        <a:rPr lang="en-US" sz="2400" baseline="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s</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entence</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Without stop words</a:t>
                      </a:r>
                    </a:p>
                  </a:txBody>
                  <a:tcPr anchor="ctr">
                    <a:solidFill>
                      <a:schemeClr val="accent1"/>
                    </a:solidFill>
                  </a:tcPr>
                </a:tc>
                <a:extLst>
                  <a:ext uri="{0D108BD9-81ED-4DB2-BD59-A6C34878D82A}">
                    <a16:rowId xmlns:a16="http://schemas.microsoft.com/office/drawing/2014/main" val="2788271472"/>
                  </a:ext>
                </a:extLst>
              </a:tr>
              <a:tr h="661018">
                <a:tc>
                  <a:txBody>
                    <a:bodyPr/>
                    <a:lstStyle/>
                    <a:p>
                      <a:pPr algn="ctr"/>
                      <a:r>
                        <a:rPr lang="en-US" sz="2400" dirty="0">
                          <a:latin typeface="Amazon Ember" panose="020B0603020204020204" pitchFamily="34" charset="0"/>
                          <a:ea typeface="Amazon Ember" panose="020B0603020204020204" pitchFamily="34" charset="0"/>
                          <a:cs typeface="Amazon Ember" panose="020B0603020204020204" pitchFamily="34" charset="0"/>
                        </a:rPr>
                        <a:t>“There is a tree near the house”</a:t>
                      </a:r>
                    </a:p>
                  </a:txBody>
                  <a:tcPr anchor="ctr"/>
                </a:tc>
                <a:tc>
                  <a:txBody>
                    <a:bodyPr/>
                    <a:lstStyle/>
                    <a:p>
                      <a:pPr marL="893157" lvl="1" indent="-457200" algn="ctr"/>
                      <a:r>
                        <a:rPr lang="en-US" sz="2400" dirty="0">
                          <a:latin typeface="Amazon Ember" panose="020B0603020204020204" pitchFamily="34" charset="0"/>
                          <a:ea typeface="Amazon Ember" panose="020B0603020204020204" pitchFamily="34" charset="0"/>
                          <a:cs typeface="Amazon Ember" panose="020B0603020204020204" pitchFamily="34" charset="0"/>
                        </a:rPr>
                        <a:t>“tree near house”</a:t>
                      </a:r>
                    </a:p>
                  </a:txBody>
                  <a:tcPr anchor="ctr"/>
                </a:tc>
                <a:extLst>
                  <a:ext uri="{0D108BD9-81ED-4DB2-BD59-A6C34878D82A}">
                    <a16:rowId xmlns:a16="http://schemas.microsoft.com/office/drawing/2014/main" val="4182322044"/>
                  </a:ext>
                </a:extLst>
              </a:tr>
            </a:tbl>
          </a:graphicData>
        </a:graphic>
      </p:graphicFrame>
    </p:spTree>
    <p:extLst>
      <p:ext uri="{BB962C8B-B14F-4D97-AF65-F5344CB8AC3E}">
        <p14:creationId xmlns:p14="http://schemas.microsoft.com/office/powerpoint/2010/main" val="2157236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593F-7863-FA40-BB26-9F896F54B003}"/>
              </a:ext>
            </a:extLst>
          </p:cNvPr>
          <p:cNvSpPr>
            <a:spLocks noGrp="1"/>
          </p:cNvSpPr>
          <p:nvPr>
            <p:ph type="title"/>
          </p:nvPr>
        </p:nvSpPr>
        <p:spPr/>
        <p:txBody>
          <a:bodyPr/>
          <a:lstStyle/>
          <a:p>
            <a:r>
              <a:rPr lang="en-US" dirty="0"/>
              <a:t>Stop Words Removal</a:t>
            </a:r>
          </a:p>
        </p:txBody>
      </p:sp>
      <p:sp>
        <p:nvSpPr>
          <p:cNvPr id="3" name="Content Placeholder 2">
            <a:extLst>
              <a:ext uri="{FF2B5EF4-FFF2-40B4-BE49-F238E27FC236}">
                <a16:creationId xmlns:a16="http://schemas.microsoft.com/office/drawing/2014/main" id="{0241A9D2-6B8E-104C-89F2-719E98132561}"/>
              </a:ext>
            </a:extLst>
          </p:cNvPr>
          <p:cNvSpPr>
            <a:spLocks noGrp="1"/>
          </p:cNvSpPr>
          <p:nvPr>
            <p:ph sz="half" idx="10"/>
          </p:nvPr>
        </p:nvSpPr>
        <p:spPr/>
        <p:txBody>
          <a:bodyPr/>
          <a:lstStyle/>
          <a:p>
            <a:pPr marL="21014"/>
            <a:r>
              <a:rPr lang="en-US" sz="2800" b="1" dirty="0"/>
              <a:t>Stop words: </a:t>
            </a:r>
            <a:r>
              <a:rPr lang="en-US" sz="2800" dirty="0"/>
              <a:t>Some words that</a:t>
            </a:r>
            <a:r>
              <a:rPr lang="en-US" sz="2800" b="1" dirty="0"/>
              <a:t> frequently</a:t>
            </a:r>
            <a:r>
              <a:rPr lang="en-US" sz="2800" dirty="0"/>
              <a:t> </a:t>
            </a:r>
            <a:r>
              <a:rPr lang="en-US" sz="2800" b="1" dirty="0"/>
              <a:t>appear</a:t>
            </a:r>
            <a:r>
              <a:rPr lang="en-US" sz="2800" dirty="0"/>
              <a:t> in texts, but they </a:t>
            </a:r>
            <a:r>
              <a:rPr lang="en-US" sz="2800" b="1" dirty="0"/>
              <a:t>don’t contribute too much to the overall meaning</a:t>
            </a:r>
            <a:r>
              <a:rPr lang="en-US" sz="2800" dirty="0"/>
              <a:t>.</a:t>
            </a:r>
          </a:p>
          <a:p>
            <a:pPr marL="478214" indent="-457200">
              <a:buFont typeface="Arial" panose="020B0604020202020204" pitchFamily="34" charset="0"/>
              <a:buChar char="•"/>
            </a:pPr>
            <a:r>
              <a:rPr lang="en-US" sz="2800" dirty="0"/>
              <a:t>Common stop words: </a:t>
            </a:r>
            <a:r>
              <a:rPr lang="en-US" sz="2800" dirty="0">
                <a:solidFill>
                  <a:schemeClr val="accent4"/>
                </a:solidFill>
              </a:rPr>
              <a:t>“a”, “the”, “so”, “is”, “it”, “at”, “in”, “this”, “there”, “that”, “my”</a:t>
            </a:r>
          </a:p>
          <a:p>
            <a:pPr marL="478214" indent="-457200">
              <a:buFont typeface="Arial" panose="020B0604020202020204" pitchFamily="34" charset="0"/>
              <a:buChar char="•"/>
            </a:pPr>
            <a:r>
              <a:rPr lang="en-US" sz="2800" b="1" dirty="0"/>
              <a:t>Example</a:t>
            </a:r>
            <a:r>
              <a:rPr lang="en-US" sz="2800" dirty="0"/>
              <a:t>:</a:t>
            </a:r>
          </a:p>
          <a:p>
            <a:pPr marL="21014"/>
            <a:endParaRPr lang="en-US" sz="2400" dirty="0"/>
          </a:p>
          <a:p>
            <a:endParaRPr lang="en-US" dirty="0"/>
          </a:p>
        </p:txBody>
      </p:sp>
      <p:graphicFrame>
        <p:nvGraphicFramePr>
          <p:cNvPr id="4" name="Table 3">
            <a:extLst>
              <a:ext uri="{FF2B5EF4-FFF2-40B4-BE49-F238E27FC236}">
                <a16:creationId xmlns:a16="http://schemas.microsoft.com/office/drawing/2014/main" id="{3DBE79CD-C991-D742-961B-BBDDA5B550CA}"/>
              </a:ext>
            </a:extLst>
          </p:cNvPr>
          <p:cNvGraphicFramePr>
            <a:graphicFrameLocks noGrp="1"/>
          </p:cNvGraphicFramePr>
          <p:nvPr/>
        </p:nvGraphicFramePr>
        <p:xfrm>
          <a:off x="1264008" y="3728184"/>
          <a:ext cx="10431114" cy="1322036"/>
        </p:xfrm>
        <a:graphic>
          <a:graphicData uri="http://schemas.openxmlformats.org/drawingml/2006/table">
            <a:tbl>
              <a:tblPr firstRow="1" bandRow="1">
                <a:tableStyleId>{5940675A-B579-460E-94D1-54222C63F5DA}</a:tableStyleId>
              </a:tblPr>
              <a:tblGrid>
                <a:gridCol w="5215557">
                  <a:extLst>
                    <a:ext uri="{9D8B030D-6E8A-4147-A177-3AD203B41FA5}">
                      <a16:colId xmlns:a16="http://schemas.microsoft.com/office/drawing/2014/main" val="219404483"/>
                    </a:ext>
                  </a:extLst>
                </a:gridCol>
                <a:gridCol w="5215557">
                  <a:extLst>
                    <a:ext uri="{9D8B030D-6E8A-4147-A177-3AD203B41FA5}">
                      <a16:colId xmlns:a16="http://schemas.microsoft.com/office/drawing/2014/main" val="409432588"/>
                    </a:ext>
                  </a:extLst>
                </a:gridCol>
              </a:tblGrid>
              <a:tr h="6610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Original</a:t>
                      </a:r>
                      <a:r>
                        <a:rPr lang="en-US" sz="2400" baseline="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s</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entence</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Without stop words</a:t>
                      </a:r>
                    </a:p>
                  </a:txBody>
                  <a:tcPr anchor="ctr">
                    <a:solidFill>
                      <a:schemeClr val="accent1"/>
                    </a:solidFill>
                  </a:tcPr>
                </a:tc>
                <a:extLst>
                  <a:ext uri="{0D108BD9-81ED-4DB2-BD59-A6C34878D82A}">
                    <a16:rowId xmlns:a16="http://schemas.microsoft.com/office/drawing/2014/main" val="2788271472"/>
                  </a:ext>
                </a:extLst>
              </a:tr>
              <a:tr h="661018">
                <a:tc>
                  <a:txBody>
                    <a:bodyPr/>
                    <a:lstStyle/>
                    <a:p>
                      <a:pPr algn="ctr"/>
                      <a:r>
                        <a:rPr lang="en-US" sz="2400" dirty="0">
                          <a:latin typeface="Amazon Ember" panose="020B0603020204020204" pitchFamily="34" charset="0"/>
                          <a:ea typeface="Amazon Ember" panose="020B0603020204020204" pitchFamily="34" charset="0"/>
                          <a:cs typeface="Amazon Ember" panose="020B0603020204020204" pitchFamily="34" charset="0"/>
                        </a:rPr>
                        <a:t>“There is a tree near the house”</a:t>
                      </a:r>
                    </a:p>
                  </a:txBody>
                  <a:tcPr anchor="ctr"/>
                </a:tc>
                <a:tc>
                  <a:txBody>
                    <a:bodyPr/>
                    <a:lstStyle/>
                    <a:p>
                      <a:pPr marL="893157" lvl="1" indent="-457200" algn="ctr"/>
                      <a:r>
                        <a:rPr lang="en-US" sz="2400" dirty="0">
                          <a:latin typeface="Amazon Ember" panose="020B0603020204020204" pitchFamily="34" charset="0"/>
                          <a:ea typeface="Amazon Ember" panose="020B0603020204020204" pitchFamily="34" charset="0"/>
                          <a:cs typeface="Amazon Ember" panose="020B0603020204020204" pitchFamily="34" charset="0"/>
                        </a:rPr>
                        <a:t>“tree near house”</a:t>
                      </a:r>
                    </a:p>
                  </a:txBody>
                  <a:tcPr anchor="ctr"/>
                </a:tc>
                <a:extLst>
                  <a:ext uri="{0D108BD9-81ED-4DB2-BD59-A6C34878D82A}">
                    <a16:rowId xmlns:a16="http://schemas.microsoft.com/office/drawing/2014/main" val="4182322044"/>
                  </a:ext>
                </a:extLst>
              </a:tr>
            </a:tbl>
          </a:graphicData>
        </a:graphic>
      </p:graphicFrame>
    </p:spTree>
    <p:extLst>
      <p:ext uri="{BB962C8B-B14F-4D97-AF65-F5344CB8AC3E}">
        <p14:creationId xmlns:p14="http://schemas.microsoft.com/office/powerpoint/2010/main" val="1115694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593F-7863-FA40-BB26-9F896F54B003}"/>
              </a:ext>
            </a:extLst>
          </p:cNvPr>
          <p:cNvSpPr>
            <a:spLocks noGrp="1"/>
          </p:cNvSpPr>
          <p:nvPr>
            <p:ph type="title"/>
          </p:nvPr>
        </p:nvSpPr>
        <p:spPr/>
        <p:txBody>
          <a:bodyPr/>
          <a:lstStyle/>
          <a:p>
            <a:r>
              <a:rPr lang="en-US" dirty="0"/>
              <a:t>Stop Words Removal</a:t>
            </a:r>
          </a:p>
        </p:txBody>
      </p:sp>
      <p:sp>
        <p:nvSpPr>
          <p:cNvPr id="3" name="Content Placeholder 2">
            <a:extLst>
              <a:ext uri="{FF2B5EF4-FFF2-40B4-BE49-F238E27FC236}">
                <a16:creationId xmlns:a16="http://schemas.microsoft.com/office/drawing/2014/main" id="{0241A9D2-6B8E-104C-89F2-719E98132561}"/>
              </a:ext>
            </a:extLst>
          </p:cNvPr>
          <p:cNvSpPr>
            <a:spLocks noGrp="1"/>
          </p:cNvSpPr>
          <p:nvPr>
            <p:ph sz="half" idx="10"/>
          </p:nvPr>
        </p:nvSpPr>
        <p:spPr/>
        <p:txBody>
          <a:bodyPr/>
          <a:lstStyle/>
          <a:p>
            <a:r>
              <a:rPr lang="en-US" sz="2400" dirty="0"/>
              <a:t>Stop words from the Natural Language Tool Kit (NLTK)* library:</a:t>
            </a:r>
          </a:p>
          <a:p>
            <a:endParaRPr lang="en-US" sz="2400" dirty="0"/>
          </a:p>
        </p:txBody>
      </p:sp>
      <p:pic>
        <p:nvPicPr>
          <p:cNvPr id="5" name="Picture 4">
            <a:extLst>
              <a:ext uri="{FF2B5EF4-FFF2-40B4-BE49-F238E27FC236}">
                <a16:creationId xmlns:a16="http://schemas.microsoft.com/office/drawing/2014/main" id="{ADB2AD5E-475A-F347-90A2-B56724B5C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27" y="1884481"/>
            <a:ext cx="11471746" cy="2651760"/>
          </a:xfrm>
          <a:prstGeom prst="rect">
            <a:avLst/>
          </a:prstGeom>
          <a:ln>
            <a:solidFill>
              <a:schemeClr val="tx1"/>
            </a:solidFill>
          </a:ln>
        </p:spPr>
      </p:pic>
      <p:sp>
        <p:nvSpPr>
          <p:cNvPr id="6" name="Rectangle 5">
            <a:extLst>
              <a:ext uri="{FF2B5EF4-FFF2-40B4-BE49-F238E27FC236}">
                <a16:creationId xmlns:a16="http://schemas.microsoft.com/office/drawing/2014/main" id="{90614DF7-86F1-2741-8D8F-752BEE7819D1}"/>
              </a:ext>
            </a:extLst>
          </p:cNvPr>
          <p:cNvSpPr/>
          <p:nvPr/>
        </p:nvSpPr>
        <p:spPr>
          <a:xfrm>
            <a:off x="1939244" y="4493991"/>
            <a:ext cx="8313511" cy="1200329"/>
          </a:xfrm>
          <a:prstGeom prst="rect">
            <a:avLst/>
          </a:prstGeom>
        </p:spPr>
        <p:txBody>
          <a:bodyPr wrap="square">
            <a:spAutoFit/>
          </a:bodyPr>
          <a:lstStyle/>
          <a:p>
            <a:pPr marL="342900" indent="-342900">
              <a:buFont typeface="Arial" panose="020B0604020202020204" pitchFamily="34" charset="0"/>
              <a:buChar char="•"/>
            </a:pPr>
            <a:r>
              <a:rPr lang="en-US" sz="2400" b="1" dirty="0"/>
              <a:t>Assume, we have a text classification problem: A product review is positive or negative.</a:t>
            </a:r>
          </a:p>
          <a:p>
            <a:pPr marL="342900" indent="-342900">
              <a:buFont typeface="Arial" panose="020B0604020202020204" pitchFamily="34" charset="0"/>
              <a:buChar char="•"/>
            </a:pPr>
            <a:r>
              <a:rPr lang="en-US" sz="2400" b="1" dirty="0"/>
              <a:t>Is this a good stop words list for this problem? </a:t>
            </a:r>
          </a:p>
        </p:txBody>
      </p:sp>
      <p:sp>
        <p:nvSpPr>
          <p:cNvPr id="7" name="Rectangle 6">
            <a:extLst>
              <a:ext uri="{FF2B5EF4-FFF2-40B4-BE49-F238E27FC236}">
                <a16:creationId xmlns:a16="http://schemas.microsoft.com/office/drawing/2014/main" id="{D10FB708-4C00-8A44-9B3F-6002F4FF145E}"/>
              </a:ext>
            </a:extLst>
          </p:cNvPr>
          <p:cNvSpPr/>
          <p:nvPr/>
        </p:nvSpPr>
        <p:spPr>
          <a:xfrm>
            <a:off x="631144" y="5652070"/>
            <a:ext cx="1980029" cy="292388"/>
          </a:xfrm>
          <a:prstGeom prst="rect">
            <a:avLst/>
          </a:prstGeom>
        </p:spPr>
        <p:txBody>
          <a:bodyPr wrap="none">
            <a:spAutoFit/>
          </a:bodyPr>
          <a:lstStyle/>
          <a:p>
            <a:r>
              <a:rPr lang="en-US" dirty="0"/>
              <a:t>* </a:t>
            </a:r>
            <a:r>
              <a:rPr lang="en-US" dirty="0">
                <a:hlinkClick r:id="rId4"/>
              </a:rPr>
              <a:t>https://www.nltk.org/</a:t>
            </a:r>
            <a:r>
              <a:rPr lang="en-US" dirty="0"/>
              <a:t> </a:t>
            </a:r>
          </a:p>
        </p:txBody>
      </p:sp>
    </p:spTree>
    <p:extLst>
      <p:ext uri="{BB962C8B-B14F-4D97-AF65-F5344CB8AC3E}">
        <p14:creationId xmlns:p14="http://schemas.microsoft.com/office/powerpoint/2010/main" val="417767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593F-7863-FA40-BB26-9F896F54B003}"/>
              </a:ext>
            </a:extLst>
          </p:cNvPr>
          <p:cNvSpPr>
            <a:spLocks noGrp="1"/>
          </p:cNvSpPr>
          <p:nvPr>
            <p:ph type="title"/>
          </p:nvPr>
        </p:nvSpPr>
        <p:spPr/>
        <p:txBody>
          <a:bodyPr/>
          <a:lstStyle/>
          <a:p>
            <a:r>
              <a:rPr lang="en-US" dirty="0"/>
              <a:t>Stop Words Removal</a:t>
            </a:r>
          </a:p>
        </p:txBody>
      </p:sp>
      <p:sp>
        <p:nvSpPr>
          <p:cNvPr id="3" name="Content Placeholder 2">
            <a:extLst>
              <a:ext uri="{FF2B5EF4-FFF2-40B4-BE49-F238E27FC236}">
                <a16:creationId xmlns:a16="http://schemas.microsoft.com/office/drawing/2014/main" id="{0241A9D2-6B8E-104C-89F2-719E98132561}"/>
              </a:ext>
            </a:extLst>
          </p:cNvPr>
          <p:cNvSpPr>
            <a:spLocks noGrp="1"/>
          </p:cNvSpPr>
          <p:nvPr>
            <p:ph sz="half" idx="10"/>
          </p:nvPr>
        </p:nvSpPr>
        <p:spPr/>
        <p:txBody>
          <a:bodyPr/>
          <a:lstStyle/>
          <a:p>
            <a:r>
              <a:rPr lang="en-US" sz="2400" dirty="0"/>
              <a:t>Stop words from the Natural Language Tool Kit (NLTK)* library:</a:t>
            </a:r>
          </a:p>
          <a:p>
            <a:endParaRPr lang="en-US" sz="2400" dirty="0"/>
          </a:p>
        </p:txBody>
      </p:sp>
      <p:pic>
        <p:nvPicPr>
          <p:cNvPr id="5" name="Picture 4">
            <a:extLst>
              <a:ext uri="{FF2B5EF4-FFF2-40B4-BE49-F238E27FC236}">
                <a16:creationId xmlns:a16="http://schemas.microsoft.com/office/drawing/2014/main" id="{ADB2AD5E-475A-F347-90A2-B56724B5C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27" y="1884481"/>
            <a:ext cx="11471746" cy="2651760"/>
          </a:xfrm>
          <a:prstGeom prst="rect">
            <a:avLst/>
          </a:prstGeom>
          <a:ln>
            <a:solidFill>
              <a:schemeClr val="tx1"/>
            </a:solidFill>
          </a:ln>
        </p:spPr>
      </p:pic>
      <p:sp>
        <p:nvSpPr>
          <p:cNvPr id="6" name="Rectangle 5">
            <a:extLst>
              <a:ext uri="{FF2B5EF4-FFF2-40B4-BE49-F238E27FC236}">
                <a16:creationId xmlns:a16="http://schemas.microsoft.com/office/drawing/2014/main" id="{90614DF7-86F1-2741-8D8F-752BEE7819D1}"/>
              </a:ext>
            </a:extLst>
          </p:cNvPr>
          <p:cNvSpPr/>
          <p:nvPr/>
        </p:nvSpPr>
        <p:spPr>
          <a:xfrm>
            <a:off x="1939244" y="4493991"/>
            <a:ext cx="8313511" cy="1200329"/>
          </a:xfrm>
          <a:prstGeom prst="rect">
            <a:avLst/>
          </a:prstGeom>
        </p:spPr>
        <p:txBody>
          <a:bodyPr wrap="square">
            <a:spAutoFit/>
          </a:bodyPr>
          <a:lstStyle/>
          <a:p>
            <a:pPr marL="342900" indent="-342900">
              <a:buFont typeface="Arial" panose="020B0604020202020204" pitchFamily="34" charset="0"/>
              <a:buChar char="•"/>
            </a:pPr>
            <a:r>
              <a:rPr lang="en-US" sz="2400" b="1" dirty="0"/>
              <a:t>Assume, we have a text classification problem: A product review is positive or negative.</a:t>
            </a:r>
          </a:p>
          <a:p>
            <a:pPr marL="342900" indent="-342900">
              <a:buFont typeface="Arial" panose="020B0604020202020204" pitchFamily="34" charset="0"/>
              <a:buChar char="•"/>
            </a:pPr>
            <a:r>
              <a:rPr lang="en-US" sz="2400" b="1" dirty="0"/>
              <a:t>Is this a good stop words list for this problem? </a:t>
            </a:r>
            <a:r>
              <a:rPr lang="en-US" sz="2400" b="1" dirty="0">
                <a:solidFill>
                  <a:schemeClr val="accent4"/>
                </a:solidFill>
              </a:rPr>
              <a:t>NO</a:t>
            </a:r>
            <a:r>
              <a:rPr lang="en-US" sz="2400" b="1" dirty="0"/>
              <a:t> </a:t>
            </a:r>
          </a:p>
        </p:txBody>
      </p:sp>
      <p:sp>
        <p:nvSpPr>
          <p:cNvPr id="7" name="Rectangle 6">
            <a:extLst>
              <a:ext uri="{FF2B5EF4-FFF2-40B4-BE49-F238E27FC236}">
                <a16:creationId xmlns:a16="http://schemas.microsoft.com/office/drawing/2014/main" id="{D10FB708-4C00-8A44-9B3F-6002F4FF145E}"/>
              </a:ext>
            </a:extLst>
          </p:cNvPr>
          <p:cNvSpPr/>
          <p:nvPr/>
        </p:nvSpPr>
        <p:spPr>
          <a:xfrm>
            <a:off x="631144" y="5652070"/>
            <a:ext cx="1980029" cy="292388"/>
          </a:xfrm>
          <a:prstGeom prst="rect">
            <a:avLst/>
          </a:prstGeom>
        </p:spPr>
        <p:txBody>
          <a:bodyPr wrap="none">
            <a:spAutoFit/>
          </a:bodyPr>
          <a:lstStyle/>
          <a:p>
            <a:r>
              <a:rPr lang="en-US" dirty="0"/>
              <a:t>* </a:t>
            </a:r>
            <a:r>
              <a:rPr lang="en-US" dirty="0">
                <a:hlinkClick r:id="rId4"/>
              </a:rPr>
              <a:t>https://www.nltk.org/</a:t>
            </a:r>
            <a:r>
              <a:rPr lang="en-US" dirty="0"/>
              <a:t> </a:t>
            </a:r>
          </a:p>
        </p:txBody>
      </p:sp>
      <p:cxnSp>
        <p:nvCxnSpPr>
          <p:cNvPr id="8" name="Straight Connector 7">
            <a:extLst>
              <a:ext uri="{FF2B5EF4-FFF2-40B4-BE49-F238E27FC236}">
                <a16:creationId xmlns:a16="http://schemas.microsoft.com/office/drawing/2014/main" id="{0D7D7164-588A-FE4C-94B4-FB685DD41062}"/>
              </a:ext>
            </a:extLst>
          </p:cNvPr>
          <p:cNvCxnSpPr>
            <a:cxnSpLocks/>
          </p:cNvCxnSpPr>
          <p:nvPr/>
        </p:nvCxnSpPr>
        <p:spPr>
          <a:xfrm>
            <a:off x="417594" y="4482840"/>
            <a:ext cx="6306591"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E3E609-CA08-E344-97BF-3BAB82A02808}"/>
              </a:ext>
            </a:extLst>
          </p:cNvPr>
          <p:cNvCxnSpPr>
            <a:cxnSpLocks/>
          </p:cNvCxnSpPr>
          <p:nvPr/>
        </p:nvCxnSpPr>
        <p:spPr>
          <a:xfrm>
            <a:off x="417594" y="4278401"/>
            <a:ext cx="11123918"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60CB8FD-8F8A-CB48-893F-E0E383D1F73A}"/>
              </a:ext>
            </a:extLst>
          </p:cNvPr>
          <p:cNvCxnSpPr>
            <a:cxnSpLocks/>
          </p:cNvCxnSpPr>
          <p:nvPr/>
        </p:nvCxnSpPr>
        <p:spPr>
          <a:xfrm>
            <a:off x="417594" y="4077679"/>
            <a:ext cx="11123918"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B3D104-0295-914C-B867-96C75CFA58AC}"/>
              </a:ext>
            </a:extLst>
          </p:cNvPr>
          <p:cNvCxnSpPr>
            <a:cxnSpLocks/>
          </p:cNvCxnSpPr>
          <p:nvPr/>
        </p:nvCxnSpPr>
        <p:spPr>
          <a:xfrm>
            <a:off x="7727795" y="3888109"/>
            <a:ext cx="40268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9D3C6E7-B263-1746-BC99-4F3FDE1186F3}"/>
              </a:ext>
            </a:extLst>
          </p:cNvPr>
          <p:cNvCxnSpPr>
            <a:cxnSpLocks/>
          </p:cNvCxnSpPr>
          <p:nvPr/>
        </p:nvCxnSpPr>
        <p:spPr>
          <a:xfrm>
            <a:off x="10979025" y="3683670"/>
            <a:ext cx="443541"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CDADF2-06BC-C346-A1E3-14F12FC6267C}"/>
              </a:ext>
            </a:extLst>
          </p:cNvPr>
          <p:cNvCxnSpPr>
            <a:cxnSpLocks/>
          </p:cNvCxnSpPr>
          <p:nvPr/>
        </p:nvCxnSpPr>
        <p:spPr>
          <a:xfrm>
            <a:off x="408951" y="3888109"/>
            <a:ext cx="443541"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638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B315-3B20-D149-8151-02BE6E6C89EB}"/>
              </a:ext>
            </a:extLst>
          </p:cNvPr>
          <p:cNvSpPr>
            <a:spLocks noGrp="1"/>
          </p:cNvSpPr>
          <p:nvPr>
            <p:ph type="title"/>
          </p:nvPr>
        </p:nvSpPr>
        <p:spPr/>
        <p:txBody>
          <a:bodyPr/>
          <a:lstStyle/>
          <a:p>
            <a:r>
              <a:rPr lang="en-US" dirty="0"/>
              <a:t>Stemming</a:t>
            </a:r>
          </a:p>
        </p:txBody>
      </p:sp>
      <p:sp>
        <p:nvSpPr>
          <p:cNvPr id="3" name="Content Placeholder 2">
            <a:extLst>
              <a:ext uri="{FF2B5EF4-FFF2-40B4-BE49-F238E27FC236}">
                <a16:creationId xmlns:a16="http://schemas.microsoft.com/office/drawing/2014/main" id="{2A50B1D3-EA0B-8644-878F-70BB9A1681A1}"/>
              </a:ext>
            </a:extLst>
          </p:cNvPr>
          <p:cNvSpPr>
            <a:spLocks noGrp="1"/>
          </p:cNvSpPr>
          <p:nvPr>
            <p:ph sz="half" idx="10"/>
          </p:nvPr>
        </p:nvSpPr>
        <p:spPr/>
        <p:txBody>
          <a:bodyPr/>
          <a:lstStyle/>
          <a:p>
            <a:r>
              <a:rPr lang="en-US" sz="2800" dirty="0"/>
              <a:t>Set of rules to slice a string to a substring that usually refers to a more general meaning. </a:t>
            </a:r>
          </a:p>
          <a:p>
            <a:pPr lvl="1">
              <a:buFont typeface="Wingdings" pitchFamily="2" charset="2"/>
              <a:buChar char="§"/>
            </a:pPr>
            <a:r>
              <a:rPr lang="en-US" sz="2800" dirty="0"/>
              <a:t>The goal is to remove word affixes (particularly suffixes) such as “s”, “es”, “</a:t>
            </a:r>
            <a:r>
              <a:rPr lang="en-US" sz="2800" dirty="0" err="1"/>
              <a:t>ing</a:t>
            </a:r>
            <a:r>
              <a:rPr lang="en-US" sz="2800" dirty="0"/>
              <a:t>”, “ed”, etc.</a:t>
            </a:r>
          </a:p>
          <a:p>
            <a:pPr lvl="2">
              <a:buFont typeface="Courier New" panose="02070309020205020404" pitchFamily="49" charset="0"/>
              <a:buChar char="o"/>
            </a:pPr>
            <a:r>
              <a:rPr lang="en-US" dirty="0"/>
              <a:t>“play</a:t>
            </a:r>
            <a:r>
              <a:rPr lang="en-US" b="1" dirty="0">
                <a:solidFill>
                  <a:schemeClr val="accent4"/>
                </a:solidFill>
              </a:rPr>
              <a:t>ing</a:t>
            </a:r>
            <a:r>
              <a:rPr lang="en-US" dirty="0"/>
              <a:t>”</a:t>
            </a:r>
          </a:p>
          <a:p>
            <a:pPr lvl="2">
              <a:buFont typeface="Courier New" panose="02070309020205020404" pitchFamily="49" charset="0"/>
              <a:buChar char="o"/>
            </a:pPr>
            <a:r>
              <a:rPr lang="en-US" dirty="0"/>
              <a:t>“play</a:t>
            </a:r>
            <a:r>
              <a:rPr lang="en-US" b="1" dirty="0">
                <a:solidFill>
                  <a:schemeClr val="accent4"/>
                </a:solidFill>
              </a:rPr>
              <a:t>ed</a:t>
            </a:r>
            <a:r>
              <a:rPr lang="en-US" dirty="0"/>
              <a:t>”                       “play” </a:t>
            </a:r>
          </a:p>
          <a:p>
            <a:pPr lvl="2">
              <a:buFont typeface="Courier New" panose="02070309020205020404" pitchFamily="49" charset="0"/>
              <a:buChar char="o"/>
            </a:pPr>
            <a:r>
              <a:rPr lang="en-US" dirty="0"/>
              <a:t>”play</a:t>
            </a:r>
            <a:r>
              <a:rPr lang="en-US" b="1" dirty="0">
                <a:solidFill>
                  <a:schemeClr val="accent4"/>
                </a:solidFill>
              </a:rPr>
              <a:t>s</a:t>
            </a:r>
            <a:r>
              <a:rPr lang="en-US" dirty="0"/>
              <a:t>”</a:t>
            </a:r>
          </a:p>
          <a:p>
            <a:pPr lvl="1">
              <a:buFont typeface="Wingdings" pitchFamily="2" charset="2"/>
              <a:buChar char="§"/>
            </a:pPr>
            <a:r>
              <a:rPr lang="en-US" sz="2800" dirty="0"/>
              <a:t>The issue: It doesn’t usually work with irregular forms such as irregular verbs: </a:t>
            </a:r>
            <a:r>
              <a:rPr lang="en-US" sz="2800" b="1" dirty="0"/>
              <a:t>“taught”</a:t>
            </a:r>
            <a:r>
              <a:rPr lang="en-US" sz="2800" dirty="0"/>
              <a:t>, </a:t>
            </a:r>
            <a:r>
              <a:rPr lang="en-US" sz="2800" b="1" dirty="0"/>
              <a:t>“brought”</a:t>
            </a:r>
            <a:r>
              <a:rPr lang="en-US" sz="2800" dirty="0"/>
              <a:t>, etc.</a:t>
            </a:r>
          </a:p>
          <a:p>
            <a:pPr marL="0" indent="0">
              <a:buNone/>
            </a:pPr>
            <a:endParaRPr lang="en-US" dirty="0"/>
          </a:p>
        </p:txBody>
      </p:sp>
      <p:grpSp>
        <p:nvGrpSpPr>
          <p:cNvPr id="16" name="Group 15">
            <a:extLst>
              <a:ext uri="{FF2B5EF4-FFF2-40B4-BE49-F238E27FC236}">
                <a16:creationId xmlns:a16="http://schemas.microsoft.com/office/drawing/2014/main" id="{B2AF2D7E-3F37-A845-BECA-07899D3167FC}"/>
              </a:ext>
            </a:extLst>
          </p:cNvPr>
          <p:cNvGrpSpPr/>
          <p:nvPr/>
        </p:nvGrpSpPr>
        <p:grpSpPr>
          <a:xfrm>
            <a:off x="3149600" y="3175000"/>
            <a:ext cx="1598930" cy="673100"/>
            <a:chOff x="3149600" y="3175000"/>
            <a:chExt cx="1598930" cy="673100"/>
          </a:xfrm>
        </p:grpSpPr>
        <p:cxnSp>
          <p:nvCxnSpPr>
            <p:cNvPr id="4" name="Straight Arrow Connector 3">
              <a:extLst>
                <a:ext uri="{FF2B5EF4-FFF2-40B4-BE49-F238E27FC236}">
                  <a16:creationId xmlns:a16="http://schemas.microsoft.com/office/drawing/2014/main" id="{641EB6BF-B862-AF4D-85AC-A9F71DCF0265}"/>
                </a:ext>
              </a:extLst>
            </p:cNvPr>
            <p:cNvCxnSpPr>
              <a:cxnSpLocks/>
            </p:cNvCxnSpPr>
            <p:nvPr/>
          </p:nvCxnSpPr>
          <p:spPr>
            <a:xfrm>
              <a:off x="3340100" y="3175000"/>
              <a:ext cx="1408430" cy="346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305AE6A-E8C9-2E49-8DCA-3CE958C05BE7}"/>
                </a:ext>
              </a:extLst>
            </p:cNvPr>
            <p:cNvCxnSpPr/>
            <p:nvPr/>
          </p:nvCxnSpPr>
          <p:spPr>
            <a:xfrm>
              <a:off x="3251200" y="3521710"/>
              <a:ext cx="14973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88925EC-0AE4-AC49-A0A5-4928BDEE7F44}"/>
                </a:ext>
              </a:extLst>
            </p:cNvPr>
            <p:cNvCxnSpPr>
              <a:cxnSpLocks/>
            </p:cNvCxnSpPr>
            <p:nvPr/>
          </p:nvCxnSpPr>
          <p:spPr>
            <a:xfrm flipV="1">
              <a:off x="3149600" y="3521710"/>
              <a:ext cx="1598930" cy="326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8499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B315-3B20-D149-8151-02BE6E6C89EB}"/>
              </a:ext>
            </a:extLst>
          </p:cNvPr>
          <p:cNvSpPr>
            <a:spLocks noGrp="1"/>
          </p:cNvSpPr>
          <p:nvPr>
            <p:ph type="title"/>
          </p:nvPr>
        </p:nvSpPr>
        <p:spPr/>
        <p:txBody>
          <a:bodyPr/>
          <a:lstStyle/>
          <a:p>
            <a:r>
              <a:rPr lang="en-US" dirty="0"/>
              <a:t>Lemmatization</a:t>
            </a:r>
          </a:p>
        </p:txBody>
      </p:sp>
      <p:sp>
        <p:nvSpPr>
          <p:cNvPr id="3" name="Content Placeholder 2">
            <a:extLst>
              <a:ext uri="{FF2B5EF4-FFF2-40B4-BE49-F238E27FC236}">
                <a16:creationId xmlns:a16="http://schemas.microsoft.com/office/drawing/2014/main" id="{2A50B1D3-EA0B-8644-878F-70BB9A1681A1}"/>
              </a:ext>
            </a:extLst>
          </p:cNvPr>
          <p:cNvSpPr>
            <a:spLocks noGrp="1"/>
          </p:cNvSpPr>
          <p:nvPr>
            <p:ph sz="half" idx="10"/>
          </p:nvPr>
        </p:nvSpPr>
        <p:spPr/>
        <p:txBody>
          <a:bodyPr/>
          <a:lstStyle/>
          <a:p>
            <a:r>
              <a:rPr lang="en-US" sz="2800" dirty="0"/>
              <a:t>Similar to stemming, but </a:t>
            </a:r>
            <a:r>
              <a:rPr lang="en-US" sz="2800" b="1" dirty="0"/>
              <a:t>more advanced</a:t>
            </a:r>
            <a:r>
              <a:rPr lang="en-US" sz="2800" dirty="0"/>
              <a:t>. It uses a </a:t>
            </a:r>
            <a:r>
              <a:rPr lang="en-US" sz="2800" b="1" dirty="0"/>
              <a:t>look-up dictionary</a:t>
            </a:r>
            <a:r>
              <a:rPr lang="en-US" sz="2800" dirty="0"/>
              <a:t>. </a:t>
            </a:r>
          </a:p>
          <a:p>
            <a:pPr lvl="1">
              <a:buFont typeface="Wingdings" pitchFamily="2" charset="2"/>
              <a:buChar char="§"/>
            </a:pPr>
            <a:r>
              <a:rPr lang="en-US" sz="2800" dirty="0"/>
              <a:t>Handles more situations and usually works better than stemming.</a:t>
            </a:r>
            <a:endParaRPr lang="en-US" sz="3200" dirty="0"/>
          </a:p>
          <a:p>
            <a:pPr lvl="2">
              <a:buFont typeface="Courier New" panose="02070309020205020404" pitchFamily="49" charset="0"/>
              <a:buChar char="o"/>
            </a:pPr>
            <a:r>
              <a:rPr lang="en-US" dirty="0"/>
              <a:t>“taught”                                                -”am”</a:t>
            </a:r>
          </a:p>
          <a:p>
            <a:pPr lvl="2">
              <a:buFont typeface="Courier New" panose="02070309020205020404" pitchFamily="49" charset="0"/>
              <a:buChar char="o"/>
            </a:pPr>
            <a:r>
              <a:rPr lang="en-US" dirty="0"/>
              <a:t>“teaching”                 “teach”                -”is”                   “be” </a:t>
            </a:r>
          </a:p>
          <a:p>
            <a:pPr lvl="2">
              <a:buFont typeface="Courier New" panose="02070309020205020404" pitchFamily="49" charset="0"/>
              <a:buChar char="o"/>
            </a:pPr>
            <a:r>
              <a:rPr lang="en-US" dirty="0"/>
              <a:t>“teaches”                                              -“are”</a:t>
            </a:r>
            <a:endParaRPr lang="en-US" sz="2600" dirty="0"/>
          </a:p>
          <a:p>
            <a:pPr lvl="1">
              <a:buFont typeface="Wingdings" pitchFamily="2" charset="2"/>
              <a:buChar char="§"/>
            </a:pPr>
            <a:r>
              <a:rPr lang="en-US" sz="2800" dirty="0"/>
              <a:t>For the best results, correct word position tags should be provided: “adjective”, “noun”, “verb” etc.</a:t>
            </a:r>
          </a:p>
          <a:p>
            <a:pPr marL="0" indent="0">
              <a:buNone/>
            </a:pPr>
            <a:endParaRPr lang="en-US" dirty="0"/>
          </a:p>
        </p:txBody>
      </p:sp>
      <p:grpSp>
        <p:nvGrpSpPr>
          <p:cNvPr id="7" name="Group 6">
            <a:extLst>
              <a:ext uri="{FF2B5EF4-FFF2-40B4-BE49-F238E27FC236}">
                <a16:creationId xmlns:a16="http://schemas.microsoft.com/office/drawing/2014/main" id="{939F5E98-3A04-2E42-AA44-9F77ADCCBD86}"/>
              </a:ext>
            </a:extLst>
          </p:cNvPr>
          <p:cNvGrpSpPr/>
          <p:nvPr/>
        </p:nvGrpSpPr>
        <p:grpSpPr>
          <a:xfrm>
            <a:off x="3314700" y="3180750"/>
            <a:ext cx="5254821" cy="674135"/>
            <a:chOff x="2893291" y="2973894"/>
            <a:chExt cx="5254821" cy="674135"/>
          </a:xfrm>
        </p:grpSpPr>
        <p:cxnSp>
          <p:nvCxnSpPr>
            <p:cNvPr id="8" name="Straight Arrow Connector 7">
              <a:extLst>
                <a:ext uri="{FF2B5EF4-FFF2-40B4-BE49-F238E27FC236}">
                  <a16:creationId xmlns:a16="http://schemas.microsoft.com/office/drawing/2014/main" id="{2443238F-874A-C146-B4F7-E45BF4A2BABC}"/>
                </a:ext>
              </a:extLst>
            </p:cNvPr>
            <p:cNvCxnSpPr>
              <a:cxnSpLocks/>
            </p:cNvCxnSpPr>
            <p:nvPr/>
          </p:nvCxnSpPr>
          <p:spPr>
            <a:xfrm>
              <a:off x="2893291" y="2973894"/>
              <a:ext cx="1244600" cy="300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A970885-F4E0-B245-AD92-038925C8B221}"/>
                </a:ext>
              </a:extLst>
            </p:cNvPr>
            <p:cNvCxnSpPr>
              <a:cxnSpLocks/>
            </p:cNvCxnSpPr>
            <p:nvPr/>
          </p:nvCxnSpPr>
          <p:spPr>
            <a:xfrm>
              <a:off x="3082904" y="3273971"/>
              <a:ext cx="10549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B74B48E-8901-FB44-9FE8-06308BAA4D3C}"/>
                </a:ext>
              </a:extLst>
            </p:cNvPr>
            <p:cNvCxnSpPr>
              <a:cxnSpLocks/>
            </p:cNvCxnSpPr>
            <p:nvPr/>
          </p:nvCxnSpPr>
          <p:spPr>
            <a:xfrm flipV="1">
              <a:off x="2893291" y="3273971"/>
              <a:ext cx="1244600" cy="374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7C9A7E3-D3AE-0B45-9DCD-DB0FF8672464}"/>
                </a:ext>
              </a:extLst>
            </p:cNvPr>
            <p:cNvCxnSpPr>
              <a:cxnSpLocks/>
            </p:cNvCxnSpPr>
            <p:nvPr/>
          </p:nvCxnSpPr>
          <p:spPr>
            <a:xfrm>
              <a:off x="7111850" y="2973894"/>
              <a:ext cx="1036262" cy="285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F3127B4-0123-624B-8DA0-1F46706C6B64}"/>
                </a:ext>
              </a:extLst>
            </p:cNvPr>
            <p:cNvCxnSpPr>
              <a:cxnSpLocks/>
            </p:cNvCxnSpPr>
            <p:nvPr/>
          </p:nvCxnSpPr>
          <p:spPr>
            <a:xfrm>
              <a:off x="6993682" y="3259182"/>
              <a:ext cx="11544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6EFA033-3D4F-4046-9B1C-3A5746E83C6E}"/>
                </a:ext>
              </a:extLst>
            </p:cNvPr>
            <p:cNvCxnSpPr>
              <a:cxnSpLocks/>
            </p:cNvCxnSpPr>
            <p:nvPr/>
          </p:nvCxnSpPr>
          <p:spPr>
            <a:xfrm flipV="1">
              <a:off x="6993682" y="3273971"/>
              <a:ext cx="1154430" cy="374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1116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D45F-80D1-8B47-BABB-7176CFCBC7EE}"/>
              </a:ext>
            </a:extLst>
          </p:cNvPr>
          <p:cNvSpPr>
            <a:spLocks noGrp="1"/>
          </p:cNvSpPr>
          <p:nvPr>
            <p:ph type="title"/>
          </p:nvPr>
        </p:nvSpPr>
        <p:spPr/>
        <p:txBody>
          <a:bodyPr/>
          <a:lstStyle/>
          <a:p>
            <a:r>
              <a:rPr lang="en-US" dirty="0"/>
              <a:t>Stemming vs. Lemmatization</a:t>
            </a:r>
          </a:p>
        </p:txBody>
      </p:sp>
      <p:sp>
        <p:nvSpPr>
          <p:cNvPr id="3" name="Content Placeholder 2">
            <a:extLst>
              <a:ext uri="{FF2B5EF4-FFF2-40B4-BE49-F238E27FC236}">
                <a16:creationId xmlns:a16="http://schemas.microsoft.com/office/drawing/2014/main" id="{AF07ED9A-B4FE-7942-A669-52B6865D3CF2}"/>
              </a:ext>
            </a:extLst>
          </p:cNvPr>
          <p:cNvSpPr>
            <a:spLocks noGrp="1"/>
          </p:cNvSpPr>
          <p:nvPr>
            <p:ph sz="half" idx="10"/>
          </p:nvPr>
        </p:nvSpPr>
        <p:spPr/>
        <p:txBody>
          <a:bodyPr/>
          <a:lstStyle/>
          <a:p>
            <a:pPr marL="0" indent="0">
              <a:buNone/>
            </a:pPr>
            <a:r>
              <a:rPr lang="en-US" dirty="0"/>
              <a:t>As we pointed out, lemmatization is a more complex method and usually works better. E.g.,</a:t>
            </a:r>
          </a:p>
          <a:p>
            <a:r>
              <a:rPr lang="en-US" b="1" dirty="0"/>
              <a:t>Original sentence: </a:t>
            </a:r>
            <a:r>
              <a:rPr lang="en-US" dirty="0"/>
              <a:t>"the children are playing outside. the weather was better yesterday."</a:t>
            </a:r>
          </a:p>
          <a:p>
            <a:pPr lvl="1">
              <a:buFont typeface="Wingdings" pitchFamily="2" charset="2"/>
              <a:buChar char="§"/>
            </a:pPr>
            <a:r>
              <a:rPr lang="en-US" b="1" dirty="0"/>
              <a:t>Stemming</a:t>
            </a:r>
            <a:r>
              <a:rPr lang="en-US" dirty="0"/>
              <a:t> =&gt; “the children are </a:t>
            </a:r>
            <a:r>
              <a:rPr lang="en-US" b="1" dirty="0">
                <a:solidFill>
                  <a:schemeClr val="accent4"/>
                </a:solidFill>
              </a:rPr>
              <a:t>play</a:t>
            </a:r>
            <a:r>
              <a:rPr lang="en-US" dirty="0"/>
              <a:t> outside. the weather was better yesterday”</a:t>
            </a:r>
          </a:p>
          <a:p>
            <a:pPr lvl="1">
              <a:buFont typeface="Wingdings" pitchFamily="2" charset="2"/>
              <a:buChar char="§"/>
            </a:pPr>
            <a:r>
              <a:rPr lang="en-US" b="1" dirty="0"/>
              <a:t>Lemmatization</a:t>
            </a:r>
            <a:r>
              <a:rPr lang="en-US" dirty="0"/>
              <a:t> =&gt; “the </a:t>
            </a:r>
            <a:r>
              <a:rPr lang="en-US" b="1" dirty="0">
                <a:solidFill>
                  <a:schemeClr val="accent4"/>
                </a:solidFill>
              </a:rPr>
              <a:t>child</a:t>
            </a:r>
            <a:r>
              <a:rPr lang="en-US" dirty="0"/>
              <a:t> </a:t>
            </a:r>
            <a:r>
              <a:rPr lang="en-US" b="1" dirty="0">
                <a:solidFill>
                  <a:schemeClr val="accent4"/>
                </a:solidFill>
              </a:rPr>
              <a:t>be</a:t>
            </a:r>
            <a:r>
              <a:rPr lang="en-US" dirty="0"/>
              <a:t> </a:t>
            </a:r>
            <a:r>
              <a:rPr lang="en-US" b="1" dirty="0">
                <a:solidFill>
                  <a:schemeClr val="accent4"/>
                </a:solidFill>
              </a:rPr>
              <a:t>play</a:t>
            </a:r>
            <a:r>
              <a:rPr lang="en-US" dirty="0"/>
              <a:t> outside. the weather </a:t>
            </a:r>
            <a:r>
              <a:rPr lang="en-US" b="1" dirty="0">
                <a:solidFill>
                  <a:schemeClr val="accent4"/>
                </a:solidFill>
              </a:rPr>
              <a:t>be</a:t>
            </a:r>
            <a:r>
              <a:rPr lang="en-US" dirty="0"/>
              <a:t> </a:t>
            </a:r>
            <a:r>
              <a:rPr lang="en-US" b="1" dirty="0">
                <a:solidFill>
                  <a:schemeClr val="accent4"/>
                </a:solidFill>
              </a:rPr>
              <a:t>good</a:t>
            </a:r>
            <a:r>
              <a:rPr lang="en-US" dirty="0"/>
              <a:t> yesterday”</a:t>
            </a:r>
          </a:p>
        </p:txBody>
      </p:sp>
    </p:spTree>
    <p:extLst>
      <p:ext uri="{BB962C8B-B14F-4D97-AF65-F5344CB8AC3E}">
        <p14:creationId xmlns:p14="http://schemas.microsoft.com/office/powerpoint/2010/main" val="3395004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BDF24-6594-2640-9499-B31D9BF78188}"/>
              </a:ext>
            </a:extLst>
          </p:cNvPr>
          <p:cNvSpPr>
            <a:spLocks noGrp="1"/>
          </p:cNvSpPr>
          <p:nvPr>
            <p:ph type="title"/>
          </p:nvPr>
        </p:nvSpPr>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Text Processing – Hands-on</a:t>
            </a:r>
            <a:endParaRPr lang="en-US" dirty="0"/>
          </a:p>
        </p:txBody>
      </p:sp>
      <p:sp>
        <p:nvSpPr>
          <p:cNvPr id="3" name="Content Placeholder 2">
            <a:extLst>
              <a:ext uri="{FF2B5EF4-FFF2-40B4-BE49-F238E27FC236}">
                <a16:creationId xmlns:a16="http://schemas.microsoft.com/office/drawing/2014/main" id="{A34658B2-479F-3E4D-96E7-D0B5BE71E2F2}"/>
              </a:ext>
            </a:extLst>
          </p:cNvPr>
          <p:cNvSpPr>
            <a:spLocks noGrp="1"/>
          </p:cNvSpPr>
          <p:nvPr>
            <p:ph sz="half" idx="10"/>
          </p:nvPr>
        </p:nvSpPr>
        <p:spPr/>
        <p:txBody>
          <a:bodyPr/>
          <a:lstStyle/>
          <a:p>
            <a:r>
              <a:rPr lang="en-US" sz="2800" dirty="0"/>
              <a:t>In this exercise, we will go over:</a:t>
            </a:r>
          </a:p>
          <a:p>
            <a:pPr marL="914400" lvl="1" indent="-457200">
              <a:buFont typeface="Arial" panose="020B0604020202020204" pitchFamily="34" charset="0"/>
              <a:buChar char="•"/>
            </a:pPr>
            <a:r>
              <a:rPr lang="en-US" sz="2800" dirty="0"/>
              <a:t>Simple text cleaning processes</a:t>
            </a:r>
          </a:p>
          <a:p>
            <a:pPr marL="914400" lvl="1" indent="-457200">
              <a:buFont typeface="Arial" panose="020B0604020202020204" pitchFamily="34" charset="0"/>
              <a:buChar char="•"/>
            </a:pPr>
            <a:r>
              <a:rPr lang="en-US" sz="2800" dirty="0"/>
              <a:t>Stop words removal</a:t>
            </a:r>
          </a:p>
          <a:p>
            <a:pPr marL="914400" lvl="1" indent="-457200">
              <a:buFont typeface="Arial" panose="020B0604020202020204" pitchFamily="34" charset="0"/>
              <a:buChar char="•"/>
            </a:pPr>
            <a:r>
              <a:rPr lang="en-US" sz="2800" dirty="0"/>
              <a:t>Stemming, Lemmatization</a:t>
            </a:r>
          </a:p>
        </p:txBody>
      </p:sp>
      <p:pic>
        <p:nvPicPr>
          <p:cNvPr id="4" name="Picture">
            <a:hlinkClick r:id="rId2"/>
            <a:extLst>
              <a:ext uri="{FF2B5EF4-FFF2-40B4-BE49-F238E27FC236}">
                <a16:creationId xmlns:a16="http://schemas.microsoft.com/office/drawing/2014/main" id="{F73284A8-5096-BA47-8A06-D7DFBEE55320}"/>
              </a:ext>
            </a:extLst>
          </p:cNvPr>
          <p:cNvPicPr/>
          <p:nvPr/>
        </p:nvPicPr>
        <p:blipFill>
          <a:blip r:embed="rId3"/>
          <a:srcRect t="14249" b="17540"/>
          <a:stretch>
            <a:fillRect/>
          </a:stretch>
        </p:blipFill>
        <p:spPr>
          <a:xfrm>
            <a:off x="852492" y="4149672"/>
            <a:ext cx="2834640" cy="820420"/>
          </a:xfrm>
          <a:prstGeom prst="rect">
            <a:avLst/>
          </a:prstGeom>
        </p:spPr>
      </p:pic>
      <p:sp>
        <p:nvSpPr>
          <p:cNvPr id="5" name="Rectangle 4">
            <a:extLst>
              <a:ext uri="{FF2B5EF4-FFF2-40B4-BE49-F238E27FC236}">
                <a16:creationId xmlns:a16="http://schemas.microsoft.com/office/drawing/2014/main" id="{DBD5F3BD-DC82-9C4D-8EF2-839FABACE5C4}"/>
              </a:ext>
            </a:extLst>
          </p:cNvPr>
          <p:cNvSpPr/>
          <p:nvPr/>
        </p:nvSpPr>
        <p:spPr>
          <a:xfrm>
            <a:off x="2940349" y="4442606"/>
            <a:ext cx="6726521" cy="523220"/>
          </a:xfrm>
          <a:prstGeom prst="rect">
            <a:avLst/>
          </a:prstGeom>
        </p:spPr>
        <p:txBody>
          <a:bodyPr wrap="none">
            <a:spAutoFit/>
          </a:bodyPr>
          <a:lstStyle/>
          <a:p>
            <a:pPr lvl="1"/>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MLA-NLP-Lecture1-Text-Process.ipynb</a:t>
            </a:r>
          </a:p>
        </p:txBody>
      </p:sp>
    </p:spTree>
    <p:extLst>
      <p:ext uri="{BB962C8B-B14F-4D97-AF65-F5344CB8AC3E}">
        <p14:creationId xmlns:p14="http://schemas.microsoft.com/office/powerpoint/2010/main" val="3874655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1836544"/>
            <a:ext cx="9518073" cy="2735457"/>
          </a:xfrm>
        </p:spPr>
        <p:txBody>
          <a:bodyPr/>
          <a:lstStyle/>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Text Vectorization</a:t>
            </a:r>
          </a:p>
        </p:txBody>
      </p:sp>
    </p:spTree>
    <p:extLst>
      <p:ext uri="{BB962C8B-B14F-4D97-AF65-F5344CB8AC3E}">
        <p14:creationId xmlns:p14="http://schemas.microsoft.com/office/powerpoint/2010/main" val="170081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8D919-F2E6-FC4D-B814-3AE722D25E3B}"/>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What is Data Science?</a:t>
            </a:r>
          </a:p>
        </p:txBody>
      </p:sp>
      <p:sp>
        <p:nvSpPr>
          <p:cNvPr id="3" name="Content Placeholder 2">
            <a:extLst>
              <a:ext uri="{FF2B5EF4-FFF2-40B4-BE49-F238E27FC236}">
                <a16:creationId xmlns:a16="http://schemas.microsoft.com/office/drawing/2014/main" id="{247B715C-6F35-E447-9F06-B4ECA44540E3}"/>
              </a:ext>
            </a:extLst>
          </p:cNvPr>
          <p:cNvSpPr>
            <a:spLocks noGrp="1"/>
          </p:cNvSpPr>
          <p:nvPr>
            <p:ph sz="half" idx="10"/>
          </p:nvPr>
        </p:nvSpPr>
        <p:spPr>
          <a:xfrm>
            <a:off x="852492" y="1291120"/>
            <a:ext cx="6115924" cy="4874129"/>
          </a:xfrm>
        </p:spPr>
        <p:txBody>
          <a:bodyPr/>
          <a:lstStyle/>
          <a:p>
            <a:pPr marL="0" indent="0">
              <a:buNone/>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Wikipedia describes </a:t>
            </a: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Data Science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as:</a:t>
            </a:r>
          </a:p>
          <a:p>
            <a:pPr marL="0" indent="0">
              <a:buNone/>
            </a:pPr>
            <a:endParaRPr lang="en-US" sz="2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0" indent="0">
              <a:buNone/>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“a multi-disciplinary field that uses scientific methods, processes, algorithms and systems to </a:t>
            </a: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extract knowledge and insights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from structured and unstructured </a:t>
            </a: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data</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a:t>
            </a:r>
            <a:r>
              <a:rPr lang="en-US" sz="2800" baseline="30000" dirty="0">
                <a:latin typeface="Amazon Ember Light" panose="020B0403020204020204" pitchFamily="34" charset="0"/>
                <a:ea typeface="Amazon Ember Light" panose="020B0403020204020204" pitchFamily="34" charset="0"/>
                <a:cs typeface="Amazon Ember Light" panose="020B0403020204020204" pitchFamily="34" charset="0"/>
              </a:rPr>
              <a:t>”</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a:t>
            </a:r>
          </a:p>
        </p:txBody>
      </p:sp>
      <p:sp>
        <p:nvSpPr>
          <p:cNvPr id="4" name="Oval 3">
            <a:extLst>
              <a:ext uri="{FF2B5EF4-FFF2-40B4-BE49-F238E27FC236}">
                <a16:creationId xmlns:a16="http://schemas.microsoft.com/office/drawing/2014/main" id="{5502670E-04D7-4E4C-AF8D-188E45552407}"/>
              </a:ext>
            </a:extLst>
          </p:cNvPr>
          <p:cNvSpPr/>
          <p:nvPr/>
        </p:nvSpPr>
        <p:spPr>
          <a:xfrm>
            <a:off x="8319613" y="1879130"/>
            <a:ext cx="2645753" cy="2628404"/>
          </a:xfrm>
          <a:prstGeom prst="ellipse">
            <a:avLst/>
          </a:prstGeom>
          <a:solidFill>
            <a:schemeClr val="accent4">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 name="Oval 4">
            <a:extLst>
              <a:ext uri="{FF2B5EF4-FFF2-40B4-BE49-F238E27FC236}">
                <a16:creationId xmlns:a16="http://schemas.microsoft.com/office/drawing/2014/main" id="{C88D8D36-7655-F246-A8E3-60AD53347B2C}"/>
              </a:ext>
            </a:extLst>
          </p:cNvPr>
          <p:cNvSpPr/>
          <p:nvPr/>
        </p:nvSpPr>
        <p:spPr>
          <a:xfrm>
            <a:off x="7223071" y="1925015"/>
            <a:ext cx="2645753" cy="2628404"/>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 name="Oval 5">
            <a:extLst>
              <a:ext uri="{FF2B5EF4-FFF2-40B4-BE49-F238E27FC236}">
                <a16:creationId xmlns:a16="http://schemas.microsoft.com/office/drawing/2014/main" id="{E7025C91-002F-2246-9C6B-32ABF13FA0F3}"/>
              </a:ext>
            </a:extLst>
          </p:cNvPr>
          <p:cNvSpPr/>
          <p:nvPr/>
        </p:nvSpPr>
        <p:spPr>
          <a:xfrm>
            <a:off x="7780239" y="2617050"/>
            <a:ext cx="2645753" cy="2628404"/>
          </a:xfrm>
          <a:prstGeom prst="ellipse">
            <a:avLst/>
          </a:prstGeom>
          <a:solidFill>
            <a:schemeClr val="tx1">
              <a:lumMod val="60000"/>
              <a:lumOff val="4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 name="TextBox 6">
            <a:extLst>
              <a:ext uri="{FF2B5EF4-FFF2-40B4-BE49-F238E27FC236}">
                <a16:creationId xmlns:a16="http://schemas.microsoft.com/office/drawing/2014/main" id="{363A8F57-5617-C04A-9280-C08A6FAB0824}"/>
              </a:ext>
            </a:extLst>
          </p:cNvPr>
          <p:cNvSpPr txBox="1"/>
          <p:nvPr/>
        </p:nvSpPr>
        <p:spPr>
          <a:xfrm>
            <a:off x="8496346" y="3069271"/>
            <a:ext cx="1229432" cy="646331"/>
          </a:xfrm>
          <a:prstGeom prst="rect">
            <a:avLst/>
          </a:prstGeom>
          <a:noFill/>
        </p:spPr>
        <p:txBody>
          <a:bodyPr wrap="square" rtlCol="0">
            <a:spAutoFit/>
          </a:bodyPr>
          <a:lstStyle/>
          <a:p>
            <a:pPr algn="ctr" fontAlgn="base"/>
            <a:r>
              <a:rPr lang="en-US"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DATA</a:t>
            </a:r>
          </a:p>
          <a:p>
            <a:pPr algn="ctr" fontAlgn="base"/>
            <a:r>
              <a:rPr lang="en-US"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SCIENCE</a:t>
            </a:r>
          </a:p>
        </p:txBody>
      </p:sp>
      <p:sp>
        <p:nvSpPr>
          <p:cNvPr id="8" name="TextBox 7">
            <a:extLst>
              <a:ext uri="{FF2B5EF4-FFF2-40B4-BE49-F238E27FC236}">
                <a16:creationId xmlns:a16="http://schemas.microsoft.com/office/drawing/2014/main" id="{06478C6E-8B30-ED48-A25E-DB7A0C55667F}"/>
              </a:ext>
            </a:extLst>
          </p:cNvPr>
          <p:cNvSpPr txBox="1"/>
          <p:nvPr/>
        </p:nvSpPr>
        <p:spPr>
          <a:xfrm>
            <a:off x="8482187" y="2200026"/>
            <a:ext cx="1229432" cy="400110"/>
          </a:xfrm>
          <a:prstGeom prst="rect">
            <a:avLst/>
          </a:prstGeom>
          <a:noFill/>
        </p:spPr>
        <p:txBody>
          <a:bodyPr wrap="square" rtlCol="0">
            <a:spAutoFit/>
          </a:bodyPr>
          <a:lstStyle/>
          <a:p>
            <a:pPr algn="ctr" fontAlgn="base"/>
            <a:r>
              <a:rPr lang="en-US" sz="1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MACHINE LEARNING</a:t>
            </a:r>
          </a:p>
        </p:txBody>
      </p:sp>
      <p:sp>
        <p:nvSpPr>
          <p:cNvPr id="9" name="TextBox 8">
            <a:extLst>
              <a:ext uri="{FF2B5EF4-FFF2-40B4-BE49-F238E27FC236}">
                <a16:creationId xmlns:a16="http://schemas.microsoft.com/office/drawing/2014/main" id="{ADD3291C-A9ED-5E4F-888F-BBE0B51CDDE9}"/>
              </a:ext>
            </a:extLst>
          </p:cNvPr>
          <p:cNvSpPr txBox="1"/>
          <p:nvPr/>
        </p:nvSpPr>
        <p:spPr>
          <a:xfrm>
            <a:off x="9649258" y="2564004"/>
            <a:ext cx="1229432" cy="400110"/>
          </a:xfrm>
          <a:prstGeom prst="rect">
            <a:avLst/>
          </a:prstGeom>
          <a:noFill/>
        </p:spPr>
        <p:txBody>
          <a:bodyPr wrap="square" rtlCol="0">
            <a:spAutoFit/>
          </a:bodyPr>
          <a:lstStyle/>
          <a:p>
            <a:pPr algn="ctr" fontAlgn="base"/>
            <a:r>
              <a:rPr lang="en-US" sz="1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COMPUTER</a:t>
            </a:r>
          </a:p>
          <a:p>
            <a:pPr algn="ctr" fontAlgn="base"/>
            <a:r>
              <a:rPr lang="en-US" sz="1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SCIENCE</a:t>
            </a:r>
          </a:p>
        </p:txBody>
      </p:sp>
      <p:sp>
        <p:nvSpPr>
          <p:cNvPr id="10" name="TextBox 9">
            <a:extLst>
              <a:ext uri="{FF2B5EF4-FFF2-40B4-BE49-F238E27FC236}">
                <a16:creationId xmlns:a16="http://schemas.microsoft.com/office/drawing/2014/main" id="{1A9D1F51-F6D1-5048-A156-1F81379D42D4}"/>
              </a:ext>
            </a:extLst>
          </p:cNvPr>
          <p:cNvSpPr txBox="1"/>
          <p:nvPr/>
        </p:nvSpPr>
        <p:spPr>
          <a:xfrm>
            <a:off x="7146872" y="2662442"/>
            <a:ext cx="1414554" cy="246221"/>
          </a:xfrm>
          <a:prstGeom prst="rect">
            <a:avLst/>
          </a:prstGeom>
          <a:noFill/>
        </p:spPr>
        <p:txBody>
          <a:bodyPr wrap="square" rtlCol="0">
            <a:spAutoFit/>
          </a:bodyPr>
          <a:lstStyle/>
          <a:p>
            <a:pPr algn="ctr" fontAlgn="base"/>
            <a:r>
              <a:rPr lang="en-US" sz="1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MATHEMATICS</a:t>
            </a:r>
          </a:p>
        </p:txBody>
      </p:sp>
      <p:sp>
        <p:nvSpPr>
          <p:cNvPr id="11" name="TextBox 10">
            <a:extLst>
              <a:ext uri="{FF2B5EF4-FFF2-40B4-BE49-F238E27FC236}">
                <a16:creationId xmlns:a16="http://schemas.microsoft.com/office/drawing/2014/main" id="{9F0FE4C8-B93E-E34D-8D20-C5D3A183FAAD}"/>
              </a:ext>
            </a:extLst>
          </p:cNvPr>
          <p:cNvSpPr txBox="1"/>
          <p:nvPr/>
        </p:nvSpPr>
        <p:spPr>
          <a:xfrm>
            <a:off x="7507791" y="3915745"/>
            <a:ext cx="1414554" cy="400110"/>
          </a:xfrm>
          <a:prstGeom prst="rect">
            <a:avLst/>
          </a:prstGeom>
          <a:noFill/>
        </p:spPr>
        <p:txBody>
          <a:bodyPr wrap="square" rtlCol="0">
            <a:spAutoFit/>
          </a:bodyPr>
          <a:lstStyle/>
          <a:p>
            <a:pPr algn="ctr" fontAlgn="base"/>
            <a:r>
              <a:rPr lang="en-US" sz="1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STATISTICAL</a:t>
            </a:r>
          </a:p>
          <a:p>
            <a:pPr algn="ctr" fontAlgn="base"/>
            <a:r>
              <a:rPr lang="en-US" sz="1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RESEARCH</a:t>
            </a:r>
          </a:p>
        </p:txBody>
      </p:sp>
      <p:sp>
        <p:nvSpPr>
          <p:cNvPr id="12" name="TextBox 11">
            <a:extLst>
              <a:ext uri="{FF2B5EF4-FFF2-40B4-BE49-F238E27FC236}">
                <a16:creationId xmlns:a16="http://schemas.microsoft.com/office/drawing/2014/main" id="{B7B21049-4316-FC40-BEED-75CF5EA16447}"/>
              </a:ext>
            </a:extLst>
          </p:cNvPr>
          <p:cNvSpPr txBox="1"/>
          <p:nvPr/>
        </p:nvSpPr>
        <p:spPr>
          <a:xfrm>
            <a:off x="8389626" y="4610965"/>
            <a:ext cx="1414554" cy="400110"/>
          </a:xfrm>
          <a:prstGeom prst="rect">
            <a:avLst/>
          </a:prstGeom>
          <a:noFill/>
        </p:spPr>
        <p:txBody>
          <a:bodyPr wrap="square" rtlCol="0">
            <a:spAutoFit/>
          </a:bodyPr>
          <a:lstStyle/>
          <a:p>
            <a:pPr algn="ctr" fontAlgn="base"/>
            <a:r>
              <a:rPr lang="en-US" sz="1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DOMAIN</a:t>
            </a:r>
          </a:p>
          <a:p>
            <a:pPr algn="ctr" fontAlgn="base"/>
            <a:r>
              <a:rPr lang="en-US" sz="1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EXPERTISE</a:t>
            </a:r>
          </a:p>
        </p:txBody>
      </p:sp>
      <p:sp>
        <p:nvSpPr>
          <p:cNvPr id="13" name="TextBox 12">
            <a:extLst>
              <a:ext uri="{FF2B5EF4-FFF2-40B4-BE49-F238E27FC236}">
                <a16:creationId xmlns:a16="http://schemas.microsoft.com/office/drawing/2014/main" id="{04AACCE6-3E11-9D41-B286-DE7FEA34F10F}"/>
              </a:ext>
            </a:extLst>
          </p:cNvPr>
          <p:cNvSpPr txBox="1"/>
          <p:nvPr/>
        </p:nvSpPr>
        <p:spPr>
          <a:xfrm>
            <a:off x="9264633" y="3842704"/>
            <a:ext cx="1414554" cy="400110"/>
          </a:xfrm>
          <a:prstGeom prst="rect">
            <a:avLst/>
          </a:prstGeom>
          <a:noFill/>
        </p:spPr>
        <p:txBody>
          <a:bodyPr wrap="square" rtlCol="0">
            <a:spAutoFit/>
          </a:bodyPr>
          <a:lstStyle/>
          <a:p>
            <a:pPr algn="ctr" fontAlgn="base"/>
            <a:r>
              <a:rPr lang="en-US" sz="1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DATA</a:t>
            </a:r>
          </a:p>
          <a:p>
            <a:pPr algn="ctr" fontAlgn="base"/>
            <a:r>
              <a:rPr lang="en-US" sz="10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PROCESSING</a:t>
            </a:r>
          </a:p>
        </p:txBody>
      </p:sp>
      <p:cxnSp>
        <p:nvCxnSpPr>
          <p:cNvPr id="14" name="Straight Arrow Connector 13">
            <a:extLst>
              <a:ext uri="{FF2B5EF4-FFF2-40B4-BE49-F238E27FC236}">
                <a16:creationId xmlns:a16="http://schemas.microsoft.com/office/drawing/2014/main" id="{C1CFBFC7-542D-F040-B552-DC2C6D8CF3DB}"/>
              </a:ext>
            </a:extLst>
          </p:cNvPr>
          <p:cNvCxnSpPr>
            <a:cxnSpLocks/>
          </p:cNvCxnSpPr>
          <p:nvPr/>
        </p:nvCxnSpPr>
        <p:spPr>
          <a:xfrm>
            <a:off x="9018626" y="1471604"/>
            <a:ext cx="0" cy="453411"/>
          </a:xfrm>
          <a:prstGeom prst="straightConnector1">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7ECC489-744D-B748-9630-40CA69ED8E93}"/>
              </a:ext>
            </a:extLst>
          </p:cNvPr>
          <p:cNvSpPr/>
          <p:nvPr/>
        </p:nvSpPr>
        <p:spPr>
          <a:xfrm>
            <a:off x="7561439" y="931470"/>
            <a:ext cx="2957861" cy="523220"/>
          </a:xfrm>
          <a:prstGeom prst="rect">
            <a:avLst/>
          </a:prstGeom>
        </p:spPr>
        <p:txBody>
          <a:bodyPr wrap="none">
            <a:spAutoFit/>
          </a:bodyPr>
          <a:lstStyle/>
          <a:p>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Machine Learning</a:t>
            </a:r>
          </a:p>
        </p:txBody>
      </p:sp>
      <p:sp>
        <p:nvSpPr>
          <p:cNvPr id="16" name="Rectangle 15">
            <a:extLst>
              <a:ext uri="{FF2B5EF4-FFF2-40B4-BE49-F238E27FC236}">
                <a16:creationId xmlns:a16="http://schemas.microsoft.com/office/drawing/2014/main" id="{56A776B0-9CF5-B146-9CAE-D69D42E04708}"/>
              </a:ext>
            </a:extLst>
          </p:cNvPr>
          <p:cNvSpPr/>
          <p:nvPr/>
        </p:nvSpPr>
        <p:spPr>
          <a:xfrm>
            <a:off x="6814317" y="5566880"/>
            <a:ext cx="4679730" cy="369332"/>
          </a:xfrm>
          <a:prstGeom prst="rect">
            <a:avLst/>
          </a:prstGeom>
        </p:spPr>
        <p:txBody>
          <a:bodyPr wrap="square">
            <a:spAutoFit/>
          </a:bodyPr>
          <a:lstStyle/>
          <a:p>
            <a:r>
              <a:rPr lang="en-US" dirty="0">
                <a:solidFill>
                  <a:schemeClr val="accent2"/>
                </a:solidFill>
                <a:latin typeface="Amazon Ember Light" panose="020B0403020204020204" pitchFamily="34" charset="0"/>
                <a:ea typeface="Amazon Ember Light" panose="020B0403020204020204" pitchFamily="34" charset="0"/>
                <a:cs typeface="Amazon Ember Light" panose="020B0403020204020204" pitchFamily="34" charset="0"/>
                <a:hlinkClick r:id="rId3">
                  <a:extLst>
                    <a:ext uri="{A12FA001-AC4F-418D-AE19-62706E023703}">
                      <ahyp:hlinkClr xmlns:ahyp="http://schemas.microsoft.com/office/drawing/2018/hyperlinkcolor" val="tx"/>
                    </a:ext>
                  </a:extLst>
                </a:hlinkClick>
              </a:rPr>
              <a:t>https://en.wikipedia.org/wiki/Data_science</a:t>
            </a:r>
            <a:endParaRPr lang="en-US" dirty="0">
              <a:solidFill>
                <a:schemeClr val="accent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17309488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0A8A7-9831-1442-B26B-BDCB5E97560B}"/>
              </a:ext>
            </a:extLst>
          </p:cNvPr>
          <p:cNvSpPr>
            <a:spLocks noGrp="1"/>
          </p:cNvSpPr>
          <p:nvPr>
            <p:ph type="title"/>
          </p:nvPr>
        </p:nvSpPr>
        <p:spPr/>
        <p:txBody>
          <a:bodyPr/>
          <a:lstStyle/>
          <a:p>
            <a:r>
              <a:rPr lang="en-US" dirty="0"/>
              <a:t>Bag of Words (</a:t>
            </a:r>
            <a:r>
              <a:rPr lang="en-US" dirty="0" err="1"/>
              <a:t>BoW</a:t>
            </a:r>
            <a:r>
              <a:rPr lang="en-US" dirty="0"/>
              <a:t>)</a:t>
            </a:r>
          </a:p>
        </p:txBody>
      </p:sp>
      <p:sp>
        <p:nvSpPr>
          <p:cNvPr id="3" name="Content Placeholder 2">
            <a:extLst>
              <a:ext uri="{FF2B5EF4-FFF2-40B4-BE49-F238E27FC236}">
                <a16:creationId xmlns:a16="http://schemas.microsoft.com/office/drawing/2014/main" id="{BE24DB10-FE04-F043-9A0C-12C8940EC012}"/>
              </a:ext>
            </a:extLst>
          </p:cNvPr>
          <p:cNvSpPr>
            <a:spLocks noGrp="1"/>
          </p:cNvSpPr>
          <p:nvPr>
            <p:ph sz="half" idx="10"/>
          </p:nvPr>
        </p:nvSpPr>
        <p:spPr/>
        <p:txBody>
          <a:bodyPr/>
          <a:lstStyle/>
          <a:p>
            <a:pPr>
              <a:buFont typeface="Wingdings" pitchFamily="2" charset="2"/>
              <a:buChar char="§"/>
            </a:pPr>
            <a:r>
              <a:rPr lang="en-US" sz="3200" b="1" dirty="0"/>
              <a:t>B</a:t>
            </a:r>
            <a:r>
              <a:rPr lang="en-US" sz="3200" dirty="0"/>
              <a:t>ag </a:t>
            </a:r>
            <a:r>
              <a:rPr lang="en-US" sz="3200" b="1" dirty="0"/>
              <a:t>o</a:t>
            </a:r>
            <a:r>
              <a:rPr lang="en-US" sz="3200" dirty="0"/>
              <a:t>f </a:t>
            </a:r>
            <a:r>
              <a:rPr lang="en-US" sz="3200" b="1" dirty="0"/>
              <a:t>W</a:t>
            </a:r>
            <a:r>
              <a:rPr lang="en-US" sz="3200" dirty="0"/>
              <a:t>ords method converts text data into numbers.</a:t>
            </a:r>
          </a:p>
          <a:p>
            <a:pPr>
              <a:buFont typeface="Wingdings" pitchFamily="2" charset="2"/>
              <a:buChar char="§"/>
            </a:pPr>
            <a:r>
              <a:rPr lang="en-US" sz="3200" dirty="0"/>
              <a:t>It does this by</a:t>
            </a:r>
          </a:p>
          <a:p>
            <a:pPr lvl="1"/>
            <a:r>
              <a:rPr lang="en-US" sz="2800" dirty="0"/>
              <a:t>Creating a </a:t>
            </a:r>
            <a:r>
              <a:rPr lang="en-US" sz="2800" b="1" dirty="0">
                <a:solidFill>
                  <a:schemeClr val="accent3"/>
                </a:solidFill>
              </a:rPr>
              <a:t>vocabulary</a:t>
            </a:r>
            <a:r>
              <a:rPr lang="en-US" sz="2800" dirty="0"/>
              <a:t> from the words in all documents</a:t>
            </a:r>
          </a:p>
          <a:p>
            <a:pPr lvl="1"/>
            <a:r>
              <a:rPr lang="en-US" sz="2800" dirty="0"/>
              <a:t>Calculating the </a:t>
            </a:r>
            <a:r>
              <a:rPr lang="en-US" sz="2800" b="1" dirty="0"/>
              <a:t>occurrences</a:t>
            </a:r>
            <a:r>
              <a:rPr lang="en-US" sz="2800" dirty="0"/>
              <a:t> of words: </a:t>
            </a:r>
          </a:p>
          <a:p>
            <a:pPr lvl="2">
              <a:buFont typeface="Courier New" panose="02070309020205020404" pitchFamily="49" charset="0"/>
              <a:buChar char="o"/>
            </a:pPr>
            <a:r>
              <a:rPr lang="en-US" sz="2400" b="1" dirty="0"/>
              <a:t>binary </a:t>
            </a:r>
            <a:r>
              <a:rPr lang="en-US" sz="2400" dirty="0"/>
              <a:t>(present or not)</a:t>
            </a:r>
          </a:p>
          <a:p>
            <a:pPr lvl="2">
              <a:buFont typeface="Courier New" panose="02070309020205020404" pitchFamily="49" charset="0"/>
              <a:buChar char="o"/>
            </a:pPr>
            <a:r>
              <a:rPr lang="en-US" sz="2400" b="1" dirty="0"/>
              <a:t>word counts</a:t>
            </a:r>
          </a:p>
          <a:p>
            <a:pPr lvl="2">
              <a:buFont typeface="Courier New" panose="02070309020205020404" pitchFamily="49" charset="0"/>
              <a:buChar char="o"/>
            </a:pPr>
            <a:r>
              <a:rPr lang="en-US" sz="2400" b="1" dirty="0"/>
              <a:t>frequencies</a:t>
            </a:r>
            <a:endParaRPr lang="en-US" sz="2400" dirty="0"/>
          </a:p>
        </p:txBody>
      </p:sp>
    </p:spTree>
    <p:extLst>
      <p:ext uri="{BB962C8B-B14F-4D97-AF65-F5344CB8AC3E}">
        <p14:creationId xmlns:p14="http://schemas.microsoft.com/office/powerpoint/2010/main" val="518243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65D8C-7844-AE47-B6CC-8A4FDF78AE08}"/>
              </a:ext>
            </a:extLst>
          </p:cNvPr>
          <p:cNvSpPr>
            <a:spLocks noGrp="1"/>
          </p:cNvSpPr>
          <p:nvPr>
            <p:ph type="title"/>
          </p:nvPr>
        </p:nvSpPr>
        <p:spPr/>
        <p:txBody>
          <a:bodyPr/>
          <a:lstStyle/>
          <a:p>
            <a:r>
              <a:rPr lang="en-US" dirty="0"/>
              <a:t>Bag of Words (</a:t>
            </a:r>
            <a:r>
              <a:rPr lang="en-US" dirty="0" err="1"/>
              <a:t>BoW</a:t>
            </a:r>
            <a:r>
              <a:rPr lang="en-US" dirty="0"/>
              <a:t>)</a:t>
            </a:r>
          </a:p>
        </p:txBody>
      </p:sp>
      <p:sp>
        <p:nvSpPr>
          <p:cNvPr id="3" name="Content Placeholder 2">
            <a:extLst>
              <a:ext uri="{FF2B5EF4-FFF2-40B4-BE49-F238E27FC236}">
                <a16:creationId xmlns:a16="http://schemas.microsoft.com/office/drawing/2014/main" id="{FB02F72A-D558-BB4D-B68F-DB714B6B370B}"/>
              </a:ext>
            </a:extLst>
          </p:cNvPr>
          <p:cNvSpPr>
            <a:spLocks noGrp="1"/>
          </p:cNvSpPr>
          <p:nvPr>
            <p:ph sz="half" idx="10"/>
          </p:nvPr>
        </p:nvSpPr>
        <p:spPr/>
        <p:txBody>
          <a:bodyPr/>
          <a:lstStyle/>
          <a:p>
            <a:r>
              <a:rPr lang="en-US" sz="2800" dirty="0"/>
              <a:t>Simple example using </a:t>
            </a:r>
            <a:r>
              <a:rPr lang="en-US" sz="2800" b="1" u="sng" dirty="0"/>
              <a:t>word counts</a:t>
            </a:r>
            <a:r>
              <a:rPr lang="en-US" sz="2800" dirty="0"/>
              <a:t>:</a:t>
            </a:r>
          </a:p>
          <a:p>
            <a:endParaRPr lang="en-US" dirty="0"/>
          </a:p>
        </p:txBody>
      </p:sp>
      <p:graphicFrame>
        <p:nvGraphicFramePr>
          <p:cNvPr id="4" name="Table 3">
            <a:extLst>
              <a:ext uri="{FF2B5EF4-FFF2-40B4-BE49-F238E27FC236}">
                <a16:creationId xmlns:a16="http://schemas.microsoft.com/office/drawing/2014/main" id="{12D4B22D-DC21-584A-9BA8-3710CB0C777D}"/>
              </a:ext>
            </a:extLst>
          </p:cNvPr>
          <p:cNvGraphicFramePr>
            <a:graphicFrameLocks noGrp="1"/>
          </p:cNvGraphicFramePr>
          <p:nvPr>
            <p:extLst>
              <p:ext uri="{D42A27DB-BD31-4B8C-83A1-F6EECF244321}">
                <p14:modId xmlns:p14="http://schemas.microsoft.com/office/powerpoint/2010/main" val="3565933449"/>
              </p:ext>
            </p:extLst>
          </p:nvPr>
        </p:nvGraphicFramePr>
        <p:xfrm>
          <a:off x="701041" y="2477306"/>
          <a:ext cx="9740026" cy="2682240"/>
        </p:xfrm>
        <a:graphic>
          <a:graphicData uri="http://schemas.openxmlformats.org/drawingml/2006/table">
            <a:tbl>
              <a:tblPr firstRow="1" bandRow="1">
                <a:tableStyleId>{5940675A-B579-460E-94D1-54222C63F5DA}</a:tableStyleId>
              </a:tblPr>
              <a:tblGrid>
                <a:gridCol w="2067581">
                  <a:extLst>
                    <a:ext uri="{9D8B030D-6E8A-4147-A177-3AD203B41FA5}">
                      <a16:colId xmlns:a16="http://schemas.microsoft.com/office/drawing/2014/main" val="3971136925"/>
                    </a:ext>
                  </a:extLst>
                </a:gridCol>
                <a:gridCol w="715435">
                  <a:extLst>
                    <a:ext uri="{9D8B030D-6E8A-4147-A177-3AD203B41FA5}">
                      <a16:colId xmlns:a16="http://schemas.microsoft.com/office/drawing/2014/main" val="101079243"/>
                    </a:ext>
                  </a:extLst>
                </a:gridCol>
                <a:gridCol w="893137">
                  <a:extLst>
                    <a:ext uri="{9D8B030D-6E8A-4147-A177-3AD203B41FA5}">
                      <a16:colId xmlns:a16="http://schemas.microsoft.com/office/drawing/2014/main" val="101979641"/>
                    </a:ext>
                  </a:extLst>
                </a:gridCol>
                <a:gridCol w="830463">
                  <a:extLst>
                    <a:ext uri="{9D8B030D-6E8A-4147-A177-3AD203B41FA5}">
                      <a16:colId xmlns:a16="http://schemas.microsoft.com/office/drawing/2014/main" val="3080200238"/>
                    </a:ext>
                  </a:extLst>
                </a:gridCol>
                <a:gridCol w="872235">
                  <a:extLst>
                    <a:ext uri="{9D8B030D-6E8A-4147-A177-3AD203B41FA5}">
                      <a16:colId xmlns:a16="http://schemas.microsoft.com/office/drawing/2014/main" val="1954432578"/>
                    </a:ext>
                  </a:extLst>
                </a:gridCol>
                <a:gridCol w="872235">
                  <a:extLst>
                    <a:ext uri="{9D8B030D-6E8A-4147-A177-3AD203B41FA5}">
                      <a16:colId xmlns:a16="http://schemas.microsoft.com/office/drawing/2014/main" val="1084760702"/>
                    </a:ext>
                  </a:extLst>
                </a:gridCol>
                <a:gridCol w="872235">
                  <a:extLst>
                    <a:ext uri="{9D8B030D-6E8A-4147-A177-3AD203B41FA5}">
                      <a16:colId xmlns:a16="http://schemas.microsoft.com/office/drawing/2014/main" val="3660339686"/>
                    </a:ext>
                  </a:extLst>
                </a:gridCol>
                <a:gridCol w="872235">
                  <a:extLst>
                    <a:ext uri="{9D8B030D-6E8A-4147-A177-3AD203B41FA5}">
                      <a16:colId xmlns:a16="http://schemas.microsoft.com/office/drawing/2014/main" val="245195204"/>
                    </a:ext>
                  </a:extLst>
                </a:gridCol>
                <a:gridCol w="872235">
                  <a:extLst>
                    <a:ext uri="{9D8B030D-6E8A-4147-A177-3AD203B41FA5}">
                      <a16:colId xmlns:a16="http://schemas.microsoft.com/office/drawing/2014/main" val="1279124560"/>
                    </a:ext>
                  </a:extLst>
                </a:gridCol>
                <a:gridCol w="872235">
                  <a:extLst>
                    <a:ext uri="{9D8B030D-6E8A-4147-A177-3AD203B41FA5}">
                      <a16:colId xmlns:a16="http://schemas.microsoft.com/office/drawing/2014/main" val="1950692259"/>
                    </a:ext>
                  </a:extLst>
                </a:gridCol>
              </a:tblGrid>
              <a:tr h="670560">
                <a:tc>
                  <a:txBody>
                    <a:bodyPr/>
                    <a:lstStyle/>
                    <a:p>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chemeClr val="bg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b="1" dirty="0">
                          <a:solidFill>
                            <a:schemeClr val="bg1"/>
                          </a:solidFill>
                        </a:rPr>
                        <a:t>cat</a:t>
                      </a:r>
                    </a:p>
                  </a:txBody>
                  <a:tcPr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US" b="1" dirty="0">
                          <a:solidFill>
                            <a:schemeClr val="bg1"/>
                          </a:solidFill>
                        </a:rPr>
                        <a:t>dog</a:t>
                      </a:r>
                    </a:p>
                  </a:txBody>
                  <a:tcPr anchor="ctr">
                    <a:solidFill>
                      <a:schemeClr val="tx1"/>
                    </a:solidFill>
                  </a:tcPr>
                </a:tc>
                <a:tc>
                  <a:txBody>
                    <a:bodyPr/>
                    <a:lstStyle/>
                    <a:p>
                      <a:pPr algn="ctr"/>
                      <a:r>
                        <a:rPr lang="en-US" b="1" dirty="0">
                          <a:solidFill>
                            <a:schemeClr val="bg1"/>
                          </a:solidFill>
                        </a:rPr>
                        <a:t>is</a:t>
                      </a:r>
                    </a:p>
                  </a:txBody>
                  <a:tcPr anchor="ctr">
                    <a:solidFill>
                      <a:schemeClr val="tx1"/>
                    </a:solidFill>
                  </a:tcPr>
                </a:tc>
                <a:tc>
                  <a:txBody>
                    <a:bodyPr/>
                    <a:lstStyle/>
                    <a:p>
                      <a:pPr algn="ctr"/>
                      <a:r>
                        <a:rPr lang="en-US" b="1" dirty="0">
                          <a:solidFill>
                            <a:schemeClr val="bg1"/>
                          </a:solidFill>
                        </a:rPr>
                        <a:t>it</a:t>
                      </a:r>
                    </a:p>
                  </a:txBody>
                  <a:tcPr anchor="ctr">
                    <a:solidFill>
                      <a:schemeClr val="tx1"/>
                    </a:solidFill>
                  </a:tcPr>
                </a:tc>
                <a:tc>
                  <a:txBody>
                    <a:bodyPr/>
                    <a:lstStyle/>
                    <a:p>
                      <a:pPr algn="ctr"/>
                      <a:r>
                        <a:rPr lang="en-US" b="1" dirty="0">
                          <a:solidFill>
                            <a:schemeClr val="bg1"/>
                          </a:solidFill>
                        </a:rPr>
                        <a:t>my</a:t>
                      </a:r>
                    </a:p>
                  </a:txBody>
                  <a:tcPr anchor="ctr">
                    <a:solidFill>
                      <a:schemeClr val="tx1"/>
                    </a:solidFill>
                  </a:tcPr>
                </a:tc>
                <a:tc>
                  <a:txBody>
                    <a:bodyPr/>
                    <a:lstStyle/>
                    <a:p>
                      <a:pPr algn="ctr"/>
                      <a:r>
                        <a:rPr lang="en-US" b="1" dirty="0">
                          <a:solidFill>
                            <a:schemeClr val="bg1"/>
                          </a:solidFill>
                        </a:rPr>
                        <a:t>not</a:t>
                      </a:r>
                    </a:p>
                  </a:txBody>
                  <a:tcPr anchor="ctr">
                    <a:solidFill>
                      <a:schemeClr val="tx1"/>
                    </a:solidFill>
                  </a:tcPr>
                </a:tc>
                <a:tc>
                  <a:txBody>
                    <a:bodyPr/>
                    <a:lstStyle/>
                    <a:p>
                      <a:pPr algn="ctr"/>
                      <a:r>
                        <a:rPr lang="en-US" b="1" dirty="0">
                          <a:solidFill>
                            <a:schemeClr val="bg1"/>
                          </a:solidFill>
                        </a:rPr>
                        <a:t>old</a:t>
                      </a:r>
                    </a:p>
                  </a:txBody>
                  <a:tcPr anchor="ctr">
                    <a:solidFill>
                      <a:schemeClr val="tx1"/>
                    </a:solidFill>
                  </a:tcPr>
                </a:tc>
                <a:tc>
                  <a:txBody>
                    <a:bodyPr/>
                    <a:lstStyle/>
                    <a:p>
                      <a:pPr algn="ctr"/>
                      <a:r>
                        <a:rPr lang="en-US" b="1" dirty="0">
                          <a:solidFill>
                            <a:schemeClr val="bg1"/>
                          </a:solidFill>
                        </a:rPr>
                        <a:t>wolf</a:t>
                      </a:r>
                    </a:p>
                  </a:txBody>
                  <a:tcPr anchor="ctr">
                    <a:solidFill>
                      <a:schemeClr val="tx1"/>
                    </a:solidFill>
                  </a:tcPr>
                </a:tc>
                <a:extLst>
                  <a:ext uri="{0D108BD9-81ED-4DB2-BD59-A6C34878D82A}">
                    <a16:rowId xmlns:a16="http://schemas.microsoft.com/office/drawing/2014/main" val="4051540130"/>
                  </a:ext>
                </a:extLst>
              </a:tr>
              <a:tr h="670560">
                <a:tc>
                  <a:txBody>
                    <a:bodyPr/>
                    <a:lstStyle/>
                    <a:p>
                      <a:pPr algn="ctr"/>
                      <a:r>
                        <a:rPr lang="en-US" b="1" dirty="0">
                          <a:solidFill>
                            <a:schemeClr val="bg1"/>
                          </a:solidFill>
                        </a:rPr>
                        <a:t>“It is a dog.”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1</a:t>
                      </a:r>
                    </a:p>
                  </a:txBody>
                  <a:tcPr anchor="ctr"/>
                </a:tc>
                <a:tc>
                  <a:txBody>
                    <a:bodyPr/>
                    <a:lstStyle/>
                    <a:p>
                      <a:pPr algn="ctr"/>
                      <a:r>
                        <a:rPr lang="en-US" b="1" dirty="0"/>
                        <a:t>1</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extLst>
                  <a:ext uri="{0D108BD9-81ED-4DB2-BD59-A6C34878D82A}">
                    <a16:rowId xmlns:a16="http://schemas.microsoft.com/office/drawing/2014/main" val="47828122"/>
                  </a:ext>
                </a:extLst>
              </a:tr>
              <a:tr h="670560">
                <a:tc>
                  <a:txBody>
                    <a:bodyPr/>
                    <a:lstStyle/>
                    <a:p>
                      <a:pPr algn="ctr"/>
                      <a:r>
                        <a:rPr lang="en-US" b="1" dirty="0">
                          <a:solidFill>
                            <a:schemeClr val="bg1"/>
                          </a:solidFill>
                        </a:rPr>
                        <a:t>“my cat is 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extLst>
                  <a:ext uri="{0D108BD9-81ED-4DB2-BD59-A6C34878D82A}">
                    <a16:rowId xmlns:a16="http://schemas.microsoft.com/office/drawing/2014/main" val="2476667754"/>
                  </a:ext>
                </a:extLst>
              </a:tr>
              <a:tr h="670560">
                <a:tc>
                  <a:txBody>
                    <a:bodyPr/>
                    <a:lstStyle/>
                    <a:p>
                      <a:pPr algn="ctr"/>
                      <a:r>
                        <a:rPr lang="en-US" b="1" dirty="0">
                          <a:solidFill>
                            <a:schemeClr val="bg1"/>
                          </a:solidFill>
                        </a:rPr>
                        <a:t>“It is not a dog, it a is wolf.”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1</a:t>
                      </a:r>
                    </a:p>
                  </a:txBody>
                  <a:tcPr anchor="ctr"/>
                </a:tc>
                <a:tc>
                  <a:txBody>
                    <a:bodyPr/>
                    <a:lstStyle/>
                    <a:p>
                      <a:pPr algn="ctr"/>
                      <a:r>
                        <a:rPr lang="en-US" b="1" dirty="0"/>
                        <a:t>2</a:t>
                      </a:r>
                    </a:p>
                  </a:txBody>
                  <a:tcPr anchor="ctr"/>
                </a:tc>
                <a:tc>
                  <a:txBody>
                    <a:bodyPr/>
                    <a:lstStyle/>
                    <a:p>
                      <a:pPr algn="ctr"/>
                      <a:r>
                        <a:rPr lang="en-US" b="1" dirty="0"/>
                        <a:t>2</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extLst>
                  <a:ext uri="{0D108BD9-81ED-4DB2-BD59-A6C34878D82A}">
                    <a16:rowId xmlns:a16="http://schemas.microsoft.com/office/drawing/2014/main" val="2800105296"/>
                  </a:ext>
                </a:extLst>
              </a:tr>
            </a:tbl>
          </a:graphicData>
        </a:graphic>
      </p:graphicFrame>
    </p:spTree>
    <p:extLst>
      <p:ext uri="{BB962C8B-B14F-4D97-AF65-F5344CB8AC3E}">
        <p14:creationId xmlns:p14="http://schemas.microsoft.com/office/powerpoint/2010/main" val="14641896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65D8C-7844-AE47-B6CC-8A4FDF78AE08}"/>
              </a:ext>
            </a:extLst>
          </p:cNvPr>
          <p:cNvSpPr>
            <a:spLocks noGrp="1"/>
          </p:cNvSpPr>
          <p:nvPr>
            <p:ph type="title"/>
          </p:nvPr>
        </p:nvSpPr>
        <p:spPr/>
        <p:txBody>
          <a:bodyPr/>
          <a:lstStyle/>
          <a:p>
            <a:r>
              <a:rPr lang="en-US" dirty="0"/>
              <a:t>Bag of Words (</a:t>
            </a:r>
            <a:r>
              <a:rPr lang="en-US" dirty="0" err="1"/>
              <a:t>BoW</a:t>
            </a:r>
            <a:r>
              <a:rPr lang="en-US" dirty="0"/>
              <a:t>)</a:t>
            </a:r>
          </a:p>
        </p:txBody>
      </p:sp>
      <p:sp>
        <p:nvSpPr>
          <p:cNvPr id="3" name="Content Placeholder 2">
            <a:extLst>
              <a:ext uri="{FF2B5EF4-FFF2-40B4-BE49-F238E27FC236}">
                <a16:creationId xmlns:a16="http://schemas.microsoft.com/office/drawing/2014/main" id="{FB02F72A-D558-BB4D-B68F-DB714B6B370B}"/>
              </a:ext>
            </a:extLst>
          </p:cNvPr>
          <p:cNvSpPr>
            <a:spLocks noGrp="1"/>
          </p:cNvSpPr>
          <p:nvPr>
            <p:ph sz="half" idx="10"/>
          </p:nvPr>
        </p:nvSpPr>
        <p:spPr/>
        <p:txBody>
          <a:bodyPr/>
          <a:lstStyle/>
          <a:p>
            <a:r>
              <a:rPr lang="en-US" sz="2800" dirty="0"/>
              <a:t>Simple example using </a:t>
            </a:r>
            <a:r>
              <a:rPr lang="en-US" sz="2800" b="1" u="sng" dirty="0"/>
              <a:t>word counts</a:t>
            </a:r>
            <a:r>
              <a:rPr lang="en-US" sz="2800" dirty="0"/>
              <a:t>:</a:t>
            </a:r>
          </a:p>
          <a:p>
            <a:endParaRPr lang="en-US" dirty="0"/>
          </a:p>
        </p:txBody>
      </p:sp>
      <p:graphicFrame>
        <p:nvGraphicFramePr>
          <p:cNvPr id="4" name="Table 3">
            <a:extLst>
              <a:ext uri="{FF2B5EF4-FFF2-40B4-BE49-F238E27FC236}">
                <a16:creationId xmlns:a16="http://schemas.microsoft.com/office/drawing/2014/main" id="{12D4B22D-DC21-584A-9BA8-3710CB0C777D}"/>
              </a:ext>
            </a:extLst>
          </p:cNvPr>
          <p:cNvGraphicFramePr>
            <a:graphicFrameLocks noGrp="1"/>
          </p:cNvGraphicFramePr>
          <p:nvPr>
            <p:extLst>
              <p:ext uri="{D42A27DB-BD31-4B8C-83A1-F6EECF244321}">
                <p14:modId xmlns:p14="http://schemas.microsoft.com/office/powerpoint/2010/main" val="3174978325"/>
              </p:ext>
            </p:extLst>
          </p:nvPr>
        </p:nvGraphicFramePr>
        <p:xfrm>
          <a:off x="701041" y="2477306"/>
          <a:ext cx="9740026" cy="2682240"/>
        </p:xfrm>
        <a:graphic>
          <a:graphicData uri="http://schemas.openxmlformats.org/drawingml/2006/table">
            <a:tbl>
              <a:tblPr firstRow="1" bandRow="1">
                <a:tableStyleId>{5940675A-B579-460E-94D1-54222C63F5DA}</a:tableStyleId>
              </a:tblPr>
              <a:tblGrid>
                <a:gridCol w="2067581">
                  <a:extLst>
                    <a:ext uri="{9D8B030D-6E8A-4147-A177-3AD203B41FA5}">
                      <a16:colId xmlns:a16="http://schemas.microsoft.com/office/drawing/2014/main" val="3971136925"/>
                    </a:ext>
                  </a:extLst>
                </a:gridCol>
                <a:gridCol w="715435">
                  <a:extLst>
                    <a:ext uri="{9D8B030D-6E8A-4147-A177-3AD203B41FA5}">
                      <a16:colId xmlns:a16="http://schemas.microsoft.com/office/drawing/2014/main" val="101079243"/>
                    </a:ext>
                  </a:extLst>
                </a:gridCol>
                <a:gridCol w="893137">
                  <a:extLst>
                    <a:ext uri="{9D8B030D-6E8A-4147-A177-3AD203B41FA5}">
                      <a16:colId xmlns:a16="http://schemas.microsoft.com/office/drawing/2014/main" val="101979641"/>
                    </a:ext>
                  </a:extLst>
                </a:gridCol>
                <a:gridCol w="830463">
                  <a:extLst>
                    <a:ext uri="{9D8B030D-6E8A-4147-A177-3AD203B41FA5}">
                      <a16:colId xmlns:a16="http://schemas.microsoft.com/office/drawing/2014/main" val="3080200238"/>
                    </a:ext>
                  </a:extLst>
                </a:gridCol>
                <a:gridCol w="872235">
                  <a:extLst>
                    <a:ext uri="{9D8B030D-6E8A-4147-A177-3AD203B41FA5}">
                      <a16:colId xmlns:a16="http://schemas.microsoft.com/office/drawing/2014/main" val="1954432578"/>
                    </a:ext>
                  </a:extLst>
                </a:gridCol>
                <a:gridCol w="872235">
                  <a:extLst>
                    <a:ext uri="{9D8B030D-6E8A-4147-A177-3AD203B41FA5}">
                      <a16:colId xmlns:a16="http://schemas.microsoft.com/office/drawing/2014/main" val="1084760702"/>
                    </a:ext>
                  </a:extLst>
                </a:gridCol>
                <a:gridCol w="872235">
                  <a:extLst>
                    <a:ext uri="{9D8B030D-6E8A-4147-A177-3AD203B41FA5}">
                      <a16:colId xmlns:a16="http://schemas.microsoft.com/office/drawing/2014/main" val="3660339686"/>
                    </a:ext>
                  </a:extLst>
                </a:gridCol>
                <a:gridCol w="872235">
                  <a:extLst>
                    <a:ext uri="{9D8B030D-6E8A-4147-A177-3AD203B41FA5}">
                      <a16:colId xmlns:a16="http://schemas.microsoft.com/office/drawing/2014/main" val="245195204"/>
                    </a:ext>
                  </a:extLst>
                </a:gridCol>
                <a:gridCol w="872235">
                  <a:extLst>
                    <a:ext uri="{9D8B030D-6E8A-4147-A177-3AD203B41FA5}">
                      <a16:colId xmlns:a16="http://schemas.microsoft.com/office/drawing/2014/main" val="1279124560"/>
                    </a:ext>
                  </a:extLst>
                </a:gridCol>
                <a:gridCol w="872235">
                  <a:extLst>
                    <a:ext uri="{9D8B030D-6E8A-4147-A177-3AD203B41FA5}">
                      <a16:colId xmlns:a16="http://schemas.microsoft.com/office/drawing/2014/main" val="1950692259"/>
                    </a:ext>
                  </a:extLst>
                </a:gridCol>
              </a:tblGrid>
              <a:tr h="670560">
                <a:tc>
                  <a:txBody>
                    <a:bodyPr/>
                    <a:lstStyle/>
                    <a:p>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chemeClr val="bg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b="1" dirty="0">
                          <a:solidFill>
                            <a:schemeClr val="bg1"/>
                          </a:solidFill>
                        </a:rPr>
                        <a:t>cat</a:t>
                      </a:r>
                    </a:p>
                  </a:txBody>
                  <a:tcPr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US" b="1" dirty="0">
                          <a:solidFill>
                            <a:schemeClr val="bg1"/>
                          </a:solidFill>
                        </a:rPr>
                        <a:t>dog</a:t>
                      </a:r>
                    </a:p>
                  </a:txBody>
                  <a:tcPr anchor="ctr">
                    <a:solidFill>
                      <a:schemeClr val="tx1"/>
                    </a:solidFill>
                  </a:tcPr>
                </a:tc>
                <a:tc>
                  <a:txBody>
                    <a:bodyPr/>
                    <a:lstStyle/>
                    <a:p>
                      <a:pPr algn="ctr"/>
                      <a:r>
                        <a:rPr lang="en-US" b="1" dirty="0">
                          <a:solidFill>
                            <a:schemeClr val="bg1"/>
                          </a:solidFill>
                        </a:rPr>
                        <a:t>is</a:t>
                      </a:r>
                    </a:p>
                  </a:txBody>
                  <a:tcPr anchor="ctr">
                    <a:solidFill>
                      <a:schemeClr val="tx1"/>
                    </a:solidFill>
                  </a:tcPr>
                </a:tc>
                <a:tc>
                  <a:txBody>
                    <a:bodyPr/>
                    <a:lstStyle/>
                    <a:p>
                      <a:pPr algn="ctr"/>
                      <a:r>
                        <a:rPr lang="en-US" b="1" dirty="0">
                          <a:solidFill>
                            <a:schemeClr val="bg1"/>
                          </a:solidFill>
                        </a:rPr>
                        <a:t>it</a:t>
                      </a:r>
                    </a:p>
                  </a:txBody>
                  <a:tcPr anchor="ctr">
                    <a:solidFill>
                      <a:schemeClr val="tx1"/>
                    </a:solidFill>
                  </a:tcPr>
                </a:tc>
                <a:tc>
                  <a:txBody>
                    <a:bodyPr/>
                    <a:lstStyle/>
                    <a:p>
                      <a:pPr algn="ctr"/>
                      <a:r>
                        <a:rPr lang="en-US" b="1" dirty="0">
                          <a:solidFill>
                            <a:schemeClr val="bg1"/>
                          </a:solidFill>
                        </a:rPr>
                        <a:t>my</a:t>
                      </a:r>
                    </a:p>
                  </a:txBody>
                  <a:tcPr anchor="ctr">
                    <a:solidFill>
                      <a:schemeClr val="tx1"/>
                    </a:solidFill>
                  </a:tcPr>
                </a:tc>
                <a:tc>
                  <a:txBody>
                    <a:bodyPr/>
                    <a:lstStyle/>
                    <a:p>
                      <a:pPr algn="ctr"/>
                      <a:r>
                        <a:rPr lang="en-US" b="1" dirty="0">
                          <a:solidFill>
                            <a:schemeClr val="bg1"/>
                          </a:solidFill>
                        </a:rPr>
                        <a:t>not</a:t>
                      </a:r>
                    </a:p>
                  </a:txBody>
                  <a:tcPr anchor="ctr">
                    <a:solidFill>
                      <a:schemeClr val="tx1"/>
                    </a:solidFill>
                  </a:tcPr>
                </a:tc>
                <a:tc>
                  <a:txBody>
                    <a:bodyPr/>
                    <a:lstStyle/>
                    <a:p>
                      <a:pPr algn="ctr"/>
                      <a:r>
                        <a:rPr lang="en-US" b="1" dirty="0">
                          <a:solidFill>
                            <a:schemeClr val="bg1"/>
                          </a:solidFill>
                        </a:rPr>
                        <a:t>old</a:t>
                      </a:r>
                    </a:p>
                  </a:txBody>
                  <a:tcPr anchor="ctr">
                    <a:solidFill>
                      <a:schemeClr val="tx1"/>
                    </a:solidFill>
                  </a:tcPr>
                </a:tc>
                <a:tc>
                  <a:txBody>
                    <a:bodyPr/>
                    <a:lstStyle/>
                    <a:p>
                      <a:pPr algn="ctr"/>
                      <a:r>
                        <a:rPr lang="en-US" b="1" dirty="0">
                          <a:solidFill>
                            <a:schemeClr val="bg1"/>
                          </a:solidFill>
                        </a:rPr>
                        <a:t>wolf</a:t>
                      </a:r>
                    </a:p>
                  </a:txBody>
                  <a:tcPr anchor="ctr">
                    <a:solidFill>
                      <a:schemeClr val="tx1"/>
                    </a:solidFill>
                  </a:tcPr>
                </a:tc>
                <a:extLst>
                  <a:ext uri="{0D108BD9-81ED-4DB2-BD59-A6C34878D82A}">
                    <a16:rowId xmlns:a16="http://schemas.microsoft.com/office/drawing/2014/main" val="4051540130"/>
                  </a:ext>
                </a:extLst>
              </a:tr>
              <a:tr h="670560">
                <a:tc>
                  <a:txBody>
                    <a:bodyPr/>
                    <a:lstStyle/>
                    <a:p>
                      <a:pPr algn="ctr"/>
                      <a:r>
                        <a:rPr lang="en-US" b="1" dirty="0">
                          <a:solidFill>
                            <a:schemeClr val="bg1"/>
                          </a:solidFill>
                        </a:rPr>
                        <a:t>“It is a dog.”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1</a:t>
                      </a:r>
                    </a:p>
                  </a:txBody>
                  <a:tcPr anchor="ctr"/>
                </a:tc>
                <a:tc>
                  <a:txBody>
                    <a:bodyPr/>
                    <a:lstStyle/>
                    <a:p>
                      <a:pPr algn="ctr"/>
                      <a:r>
                        <a:rPr lang="en-US" b="1" dirty="0"/>
                        <a:t>1</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extLst>
                  <a:ext uri="{0D108BD9-81ED-4DB2-BD59-A6C34878D82A}">
                    <a16:rowId xmlns:a16="http://schemas.microsoft.com/office/drawing/2014/main" val="47828122"/>
                  </a:ext>
                </a:extLst>
              </a:tr>
              <a:tr h="670560">
                <a:tc>
                  <a:txBody>
                    <a:bodyPr/>
                    <a:lstStyle/>
                    <a:p>
                      <a:pPr algn="ctr"/>
                      <a:r>
                        <a:rPr lang="en-US" b="1" dirty="0">
                          <a:solidFill>
                            <a:schemeClr val="bg1"/>
                          </a:solidFill>
                        </a:rPr>
                        <a:t>“my cat is 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extLst>
                  <a:ext uri="{0D108BD9-81ED-4DB2-BD59-A6C34878D82A}">
                    <a16:rowId xmlns:a16="http://schemas.microsoft.com/office/drawing/2014/main" val="2476667754"/>
                  </a:ext>
                </a:extLst>
              </a:tr>
              <a:tr h="670560">
                <a:tc>
                  <a:txBody>
                    <a:bodyPr/>
                    <a:lstStyle/>
                    <a:p>
                      <a:pPr algn="ctr"/>
                      <a:r>
                        <a:rPr lang="en-US" b="1" dirty="0">
                          <a:solidFill>
                            <a:schemeClr val="bg1"/>
                          </a:solidFill>
                        </a:rPr>
                        <a:t>“It is not a dog, it a is wolf.”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1</a:t>
                      </a:r>
                    </a:p>
                  </a:txBody>
                  <a:tcPr anchor="ctr"/>
                </a:tc>
                <a:tc>
                  <a:txBody>
                    <a:bodyPr/>
                    <a:lstStyle/>
                    <a:p>
                      <a:pPr algn="ctr"/>
                      <a:r>
                        <a:rPr lang="en-US" b="1" dirty="0"/>
                        <a:t>2</a:t>
                      </a:r>
                    </a:p>
                  </a:txBody>
                  <a:tcPr anchor="ctr"/>
                </a:tc>
                <a:tc>
                  <a:txBody>
                    <a:bodyPr/>
                    <a:lstStyle/>
                    <a:p>
                      <a:pPr algn="ctr"/>
                      <a:r>
                        <a:rPr lang="en-US" b="1" dirty="0"/>
                        <a:t>2</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extLst>
                  <a:ext uri="{0D108BD9-81ED-4DB2-BD59-A6C34878D82A}">
                    <a16:rowId xmlns:a16="http://schemas.microsoft.com/office/drawing/2014/main" val="2800105296"/>
                  </a:ext>
                </a:extLst>
              </a:tr>
            </a:tbl>
          </a:graphicData>
        </a:graphic>
      </p:graphicFrame>
      <p:sp>
        <p:nvSpPr>
          <p:cNvPr id="7" name="Rectangle 6">
            <a:extLst>
              <a:ext uri="{FF2B5EF4-FFF2-40B4-BE49-F238E27FC236}">
                <a16:creationId xmlns:a16="http://schemas.microsoft.com/office/drawing/2014/main" id="{50E5118B-5D9F-CA45-9A63-D75063C518B2}"/>
              </a:ext>
            </a:extLst>
          </p:cNvPr>
          <p:cNvSpPr/>
          <p:nvPr/>
        </p:nvSpPr>
        <p:spPr>
          <a:xfrm>
            <a:off x="508029" y="3133493"/>
            <a:ext cx="10085629" cy="680224"/>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Tree>
    <p:extLst>
      <p:ext uri="{BB962C8B-B14F-4D97-AF65-F5344CB8AC3E}">
        <p14:creationId xmlns:p14="http://schemas.microsoft.com/office/powerpoint/2010/main" val="1586293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65D8C-7844-AE47-B6CC-8A4FDF78AE08}"/>
              </a:ext>
            </a:extLst>
          </p:cNvPr>
          <p:cNvSpPr>
            <a:spLocks noGrp="1"/>
          </p:cNvSpPr>
          <p:nvPr>
            <p:ph type="title"/>
          </p:nvPr>
        </p:nvSpPr>
        <p:spPr/>
        <p:txBody>
          <a:bodyPr/>
          <a:lstStyle/>
          <a:p>
            <a:r>
              <a:rPr lang="en-US" dirty="0"/>
              <a:t>Bag of Words (</a:t>
            </a:r>
            <a:r>
              <a:rPr lang="en-US" dirty="0" err="1"/>
              <a:t>BoW</a:t>
            </a:r>
            <a:r>
              <a:rPr lang="en-US" dirty="0"/>
              <a:t>)</a:t>
            </a:r>
          </a:p>
        </p:txBody>
      </p:sp>
      <p:sp>
        <p:nvSpPr>
          <p:cNvPr id="3" name="Content Placeholder 2">
            <a:extLst>
              <a:ext uri="{FF2B5EF4-FFF2-40B4-BE49-F238E27FC236}">
                <a16:creationId xmlns:a16="http://schemas.microsoft.com/office/drawing/2014/main" id="{FB02F72A-D558-BB4D-B68F-DB714B6B370B}"/>
              </a:ext>
            </a:extLst>
          </p:cNvPr>
          <p:cNvSpPr>
            <a:spLocks noGrp="1"/>
          </p:cNvSpPr>
          <p:nvPr>
            <p:ph sz="half" idx="10"/>
          </p:nvPr>
        </p:nvSpPr>
        <p:spPr/>
        <p:txBody>
          <a:bodyPr/>
          <a:lstStyle/>
          <a:p>
            <a:r>
              <a:rPr lang="en-US" sz="2800" dirty="0"/>
              <a:t>Simple example using </a:t>
            </a:r>
            <a:r>
              <a:rPr lang="en-US" sz="2800" b="1" u="sng" dirty="0"/>
              <a:t>word counts</a:t>
            </a:r>
            <a:r>
              <a:rPr lang="en-US" sz="2800" dirty="0"/>
              <a:t>:</a:t>
            </a:r>
          </a:p>
          <a:p>
            <a:endParaRPr lang="en-US" dirty="0"/>
          </a:p>
        </p:txBody>
      </p:sp>
      <p:graphicFrame>
        <p:nvGraphicFramePr>
          <p:cNvPr id="4" name="Table 3">
            <a:extLst>
              <a:ext uri="{FF2B5EF4-FFF2-40B4-BE49-F238E27FC236}">
                <a16:creationId xmlns:a16="http://schemas.microsoft.com/office/drawing/2014/main" id="{12D4B22D-DC21-584A-9BA8-3710CB0C777D}"/>
              </a:ext>
            </a:extLst>
          </p:cNvPr>
          <p:cNvGraphicFramePr>
            <a:graphicFrameLocks noGrp="1"/>
          </p:cNvGraphicFramePr>
          <p:nvPr>
            <p:extLst>
              <p:ext uri="{D42A27DB-BD31-4B8C-83A1-F6EECF244321}">
                <p14:modId xmlns:p14="http://schemas.microsoft.com/office/powerpoint/2010/main" val="915266246"/>
              </p:ext>
            </p:extLst>
          </p:nvPr>
        </p:nvGraphicFramePr>
        <p:xfrm>
          <a:off x="701041" y="2477306"/>
          <a:ext cx="9740026" cy="2682240"/>
        </p:xfrm>
        <a:graphic>
          <a:graphicData uri="http://schemas.openxmlformats.org/drawingml/2006/table">
            <a:tbl>
              <a:tblPr firstRow="1" bandRow="1">
                <a:tableStyleId>{5940675A-B579-460E-94D1-54222C63F5DA}</a:tableStyleId>
              </a:tblPr>
              <a:tblGrid>
                <a:gridCol w="2067581">
                  <a:extLst>
                    <a:ext uri="{9D8B030D-6E8A-4147-A177-3AD203B41FA5}">
                      <a16:colId xmlns:a16="http://schemas.microsoft.com/office/drawing/2014/main" val="3971136925"/>
                    </a:ext>
                  </a:extLst>
                </a:gridCol>
                <a:gridCol w="715435">
                  <a:extLst>
                    <a:ext uri="{9D8B030D-6E8A-4147-A177-3AD203B41FA5}">
                      <a16:colId xmlns:a16="http://schemas.microsoft.com/office/drawing/2014/main" val="101079243"/>
                    </a:ext>
                  </a:extLst>
                </a:gridCol>
                <a:gridCol w="893137">
                  <a:extLst>
                    <a:ext uri="{9D8B030D-6E8A-4147-A177-3AD203B41FA5}">
                      <a16:colId xmlns:a16="http://schemas.microsoft.com/office/drawing/2014/main" val="101979641"/>
                    </a:ext>
                  </a:extLst>
                </a:gridCol>
                <a:gridCol w="830463">
                  <a:extLst>
                    <a:ext uri="{9D8B030D-6E8A-4147-A177-3AD203B41FA5}">
                      <a16:colId xmlns:a16="http://schemas.microsoft.com/office/drawing/2014/main" val="3080200238"/>
                    </a:ext>
                  </a:extLst>
                </a:gridCol>
                <a:gridCol w="872235">
                  <a:extLst>
                    <a:ext uri="{9D8B030D-6E8A-4147-A177-3AD203B41FA5}">
                      <a16:colId xmlns:a16="http://schemas.microsoft.com/office/drawing/2014/main" val="1954432578"/>
                    </a:ext>
                  </a:extLst>
                </a:gridCol>
                <a:gridCol w="872235">
                  <a:extLst>
                    <a:ext uri="{9D8B030D-6E8A-4147-A177-3AD203B41FA5}">
                      <a16:colId xmlns:a16="http://schemas.microsoft.com/office/drawing/2014/main" val="1084760702"/>
                    </a:ext>
                  </a:extLst>
                </a:gridCol>
                <a:gridCol w="872235">
                  <a:extLst>
                    <a:ext uri="{9D8B030D-6E8A-4147-A177-3AD203B41FA5}">
                      <a16:colId xmlns:a16="http://schemas.microsoft.com/office/drawing/2014/main" val="3660339686"/>
                    </a:ext>
                  </a:extLst>
                </a:gridCol>
                <a:gridCol w="872235">
                  <a:extLst>
                    <a:ext uri="{9D8B030D-6E8A-4147-A177-3AD203B41FA5}">
                      <a16:colId xmlns:a16="http://schemas.microsoft.com/office/drawing/2014/main" val="245195204"/>
                    </a:ext>
                  </a:extLst>
                </a:gridCol>
                <a:gridCol w="872235">
                  <a:extLst>
                    <a:ext uri="{9D8B030D-6E8A-4147-A177-3AD203B41FA5}">
                      <a16:colId xmlns:a16="http://schemas.microsoft.com/office/drawing/2014/main" val="1279124560"/>
                    </a:ext>
                  </a:extLst>
                </a:gridCol>
                <a:gridCol w="872235">
                  <a:extLst>
                    <a:ext uri="{9D8B030D-6E8A-4147-A177-3AD203B41FA5}">
                      <a16:colId xmlns:a16="http://schemas.microsoft.com/office/drawing/2014/main" val="1950692259"/>
                    </a:ext>
                  </a:extLst>
                </a:gridCol>
              </a:tblGrid>
              <a:tr h="670560">
                <a:tc>
                  <a:txBody>
                    <a:bodyPr/>
                    <a:lstStyle/>
                    <a:p>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chemeClr val="bg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b="1" dirty="0">
                          <a:solidFill>
                            <a:schemeClr val="bg1"/>
                          </a:solidFill>
                        </a:rPr>
                        <a:t>cat</a:t>
                      </a:r>
                    </a:p>
                  </a:txBody>
                  <a:tcPr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US" b="1" dirty="0">
                          <a:solidFill>
                            <a:schemeClr val="bg1"/>
                          </a:solidFill>
                        </a:rPr>
                        <a:t>dog</a:t>
                      </a:r>
                    </a:p>
                  </a:txBody>
                  <a:tcPr anchor="ctr">
                    <a:solidFill>
                      <a:schemeClr val="tx1"/>
                    </a:solidFill>
                  </a:tcPr>
                </a:tc>
                <a:tc>
                  <a:txBody>
                    <a:bodyPr/>
                    <a:lstStyle/>
                    <a:p>
                      <a:pPr algn="ctr"/>
                      <a:r>
                        <a:rPr lang="en-US" b="1" dirty="0">
                          <a:solidFill>
                            <a:schemeClr val="bg1"/>
                          </a:solidFill>
                        </a:rPr>
                        <a:t>is</a:t>
                      </a:r>
                    </a:p>
                  </a:txBody>
                  <a:tcPr anchor="ctr">
                    <a:solidFill>
                      <a:schemeClr val="tx1"/>
                    </a:solidFill>
                  </a:tcPr>
                </a:tc>
                <a:tc>
                  <a:txBody>
                    <a:bodyPr/>
                    <a:lstStyle/>
                    <a:p>
                      <a:pPr algn="ctr"/>
                      <a:r>
                        <a:rPr lang="en-US" b="1" dirty="0">
                          <a:solidFill>
                            <a:schemeClr val="bg1"/>
                          </a:solidFill>
                        </a:rPr>
                        <a:t>it</a:t>
                      </a:r>
                    </a:p>
                  </a:txBody>
                  <a:tcPr anchor="ctr">
                    <a:solidFill>
                      <a:schemeClr val="tx1"/>
                    </a:solidFill>
                  </a:tcPr>
                </a:tc>
                <a:tc>
                  <a:txBody>
                    <a:bodyPr/>
                    <a:lstStyle/>
                    <a:p>
                      <a:pPr algn="ctr"/>
                      <a:r>
                        <a:rPr lang="en-US" b="1" dirty="0">
                          <a:solidFill>
                            <a:schemeClr val="bg1"/>
                          </a:solidFill>
                        </a:rPr>
                        <a:t>my</a:t>
                      </a:r>
                    </a:p>
                  </a:txBody>
                  <a:tcPr anchor="ctr">
                    <a:solidFill>
                      <a:schemeClr val="tx1"/>
                    </a:solidFill>
                  </a:tcPr>
                </a:tc>
                <a:tc>
                  <a:txBody>
                    <a:bodyPr/>
                    <a:lstStyle/>
                    <a:p>
                      <a:pPr algn="ctr"/>
                      <a:r>
                        <a:rPr lang="en-US" b="1" dirty="0">
                          <a:solidFill>
                            <a:schemeClr val="bg1"/>
                          </a:solidFill>
                        </a:rPr>
                        <a:t>not</a:t>
                      </a:r>
                    </a:p>
                  </a:txBody>
                  <a:tcPr anchor="ctr">
                    <a:solidFill>
                      <a:schemeClr val="tx1"/>
                    </a:solidFill>
                  </a:tcPr>
                </a:tc>
                <a:tc>
                  <a:txBody>
                    <a:bodyPr/>
                    <a:lstStyle/>
                    <a:p>
                      <a:pPr algn="ctr"/>
                      <a:r>
                        <a:rPr lang="en-US" b="1" dirty="0">
                          <a:solidFill>
                            <a:schemeClr val="bg1"/>
                          </a:solidFill>
                        </a:rPr>
                        <a:t>old</a:t>
                      </a:r>
                    </a:p>
                  </a:txBody>
                  <a:tcPr anchor="ctr">
                    <a:solidFill>
                      <a:schemeClr val="tx1"/>
                    </a:solidFill>
                  </a:tcPr>
                </a:tc>
                <a:tc>
                  <a:txBody>
                    <a:bodyPr/>
                    <a:lstStyle/>
                    <a:p>
                      <a:pPr algn="ctr"/>
                      <a:r>
                        <a:rPr lang="en-US" b="1" dirty="0">
                          <a:solidFill>
                            <a:schemeClr val="bg1"/>
                          </a:solidFill>
                        </a:rPr>
                        <a:t>wolf</a:t>
                      </a:r>
                    </a:p>
                  </a:txBody>
                  <a:tcPr anchor="ctr">
                    <a:solidFill>
                      <a:schemeClr val="tx1"/>
                    </a:solidFill>
                  </a:tcPr>
                </a:tc>
                <a:extLst>
                  <a:ext uri="{0D108BD9-81ED-4DB2-BD59-A6C34878D82A}">
                    <a16:rowId xmlns:a16="http://schemas.microsoft.com/office/drawing/2014/main" val="4051540130"/>
                  </a:ext>
                </a:extLst>
              </a:tr>
              <a:tr h="670560">
                <a:tc>
                  <a:txBody>
                    <a:bodyPr/>
                    <a:lstStyle/>
                    <a:p>
                      <a:pPr algn="ctr"/>
                      <a:r>
                        <a:rPr lang="en-US" b="1" dirty="0">
                          <a:solidFill>
                            <a:schemeClr val="bg1"/>
                          </a:solidFill>
                        </a:rPr>
                        <a:t>“It is a dog.”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1</a:t>
                      </a:r>
                    </a:p>
                  </a:txBody>
                  <a:tcPr anchor="ctr"/>
                </a:tc>
                <a:tc>
                  <a:txBody>
                    <a:bodyPr/>
                    <a:lstStyle/>
                    <a:p>
                      <a:pPr algn="ctr"/>
                      <a:r>
                        <a:rPr lang="en-US" b="1" dirty="0"/>
                        <a:t>1</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extLst>
                  <a:ext uri="{0D108BD9-81ED-4DB2-BD59-A6C34878D82A}">
                    <a16:rowId xmlns:a16="http://schemas.microsoft.com/office/drawing/2014/main" val="47828122"/>
                  </a:ext>
                </a:extLst>
              </a:tr>
              <a:tr h="670560">
                <a:tc>
                  <a:txBody>
                    <a:bodyPr/>
                    <a:lstStyle/>
                    <a:p>
                      <a:pPr algn="ctr"/>
                      <a:r>
                        <a:rPr lang="en-US" b="1" dirty="0">
                          <a:solidFill>
                            <a:schemeClr val="bg1"/>
                          </a:solidFill>
                        </a:rPr>
                        <a:t>“my cat is 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extLst>
                  <a:ext uri="{0D108BD9-81ED-4DB2-BD59-A6C34878D82A}">
                    <a16:rowId xmlns:a16="http://schemas.microsoft.com/office/drawing/2014/main" val="2476667754"/>
                  </a:ext>
                </a:extLst>
              </a:tr>
              <a:tr h="670560">
                <a:tc>
                  <a:txBody>
                    <a:bodyPr/>
                    <a:lstStyle/>
                    <a:p>
                      <a:pPr algn="ctr"/>
                      <a:r>
                        <a:rPr lang="en-US" b="1" dirty="0">
                          <a:solidFill>
                            <a:schemeClr val="bg1"/>
                          </a:solidFill>
                        </a:rPr>
                        <a:t>“It is not a dog, it a is wolf.”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1</a:t>
                      </a:r>
                    </a:p>
                  </a:txBody>
                  <a:tcPr anchor="ctr"/>
                </a:tc>
                <a:tc>
                  <a:txBody>
                    <a:bodyPr/>
                    <a:lstStyle/>
                    <a:p>
                      <a:pPr algn="ctr"/>
                      <a:r>
                        <a:rPr lang="en-US" b="1" dirty="0"/>
                        <a:t>2</a:t>
                      </a:r>
                    </a:p>
                  </a:txBody>
                  <a:tcPr anchor="ctr"/>
                </a:tc>
                <a:tc>
                  <a:txBody>
                    <a:bodyPr/>
                    <a:lstStyle/>
                    <a:p>
                      <a:pPr algn="ctr"/>
                      <a:r>
                        <a:rPr lang="en-US" b="1" dirty="0"/>
                        <a:t>2</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extLst>
                  <a:ext uri="{0D108BD9-81ED-4DB2-BD59-A6C34878D82A}">
                    <a16:rowId xmlns:a16="http://schemas.microsoft.com/office/drawing/2014/main" val="2800105296"/>
                  </a:ext>
                </a:extLst>
              </a:tr>
            </a:tbl>
          </a:graphicData>
        </a:graphic>
      </p:graphicFrame>
      <p:sp>
        <p:nvSpPr>
          <p:cNvPr id="8" name="Rectangle 7">
            <a:extLst>
              <a:ext uri="{FF2B5EF4-FFF2-40B4-BE49-F238E27FC236}">
                <a16:creationId xmlns:a16="http://schemas.microsoft.com/office/drawing/2014/main" id="{3CFC51F0-3045-1E4B-850A-C41C2C917096}"/>
              </a:ext>
            </a:extLst>
          </p:cNvPr>
          <p:cNvSpPr/>
          <p:nvPr/>
        </p:nvSpPr>
        <p:spPr>
          <a:xfrm>
            <a:off x="508029" y="3824874"/>
            <a:ext cx="10085629" cy="680224"/>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Tree>
    <p:extLst>
      <p:ext uri="{BB962C8B-B14F-4D97-AF65-F5344CB8AC3E}">
        <p14:creationId xmlns:p14="http://schemas.microsoft.com/office/powerpoint/2010/main" val="1521350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65D8C-7844-AE47-B6CC-8A4FDF78AE08}"/>
              </a:ext>
            </a:extLst>
          </p:cNvPr>
          <p:cNvSpPr>
            <a:spLocks noGrp="1"/>
          </p:cNvSpPr>
          <p:nvPr>
            <p:ph type="title"/>
          </p:nvPr>
        </p:nvSpPr>
        <p:spPr/>
        <p:txBody>
          <a:bodyPr/>
          <a:lstStyle/>
          <a:p>
            <a:r>
              <a:rPr lang="en-US" dirty="0"/>
              <a:t>Bag of Words (</a:t>
            </a:r>
            <a:r>
              <a:rPr lang="en-US" dirty="0" err="1"/>
              <a:t>BoW</a:t>
            </a:r>
            <a:r>
              <a:rPr lang="en-US" dirty="0"/>
              <a:t>)</a:t>
            </a:r>
          </a:p>
        </p:txBody>
      </p:sp>
      <p:sp>
        <p:nvSpPr>
          <p:cNvPr id="3" name="Content Placeholder 2">
            <a:extLst>
              <a:ext uri="{FF2B5EF4-FFF2-40B4-BE49-F238E27FC236}">
                <a16:creationId xmlns:a16="http://schemas.microsoft.com/office/drawing/2014/main" id="{FB02F72A-D558-BB4D-B68F-DB714B6B370B}"/>
              </a:ext>
            </a:extLst>
          </p:cNvPr>
          <p:cNvSpPr>
            <a:spLocks noGrp="1"/>
          </p:cNvSpPr>
          <p:nvPr>
            <p:ph sz="half" idx="10"/>
          </p:nvPr>
        </p:nvSpPr>
        <p:spPr/>
        <p:txBody>
          <a:bodyPr/>
          <a:lstStyle/>
          <a:p>
            <a:r>
              <a:rPr lang="en-US" sz="2800" dirty="0"/>
              <a:t>Simple example using </a:t>
            </a:r>
            <a:r>
              <a:rPr lang="en-US" sz="2800" b="1" u="sng" dirty="0"/>
              <a:t>word counts</a:t>
            </a:r>
            <a:r>
              <a:rPr lang="en-US" sz="2800" dirty="0"/>
              <a:t>:</a:t>
            </a:r>
          </a:p>
          <a:p>
            <a:endParaRPr lang="en-US" dirty="0"/>
          </a:p>
        </p:txBody>
      </p:sp>
      <p:graphicFrame>
        <p:nvGraphicFramePr>
          <p:cNvPr id="4" name="Table 3">
            <a:extLst>
              <a:ext uri="{FF2B5EF4-FFF2-40B4-BE49-F238E27FC236}">
                <a16:creationId xmlns:a16="http://schemas.microsoft.com/office/drawing/2014/main" id="{12D4B22D-DC21-584A-9BA8-3710CB0C777D}"/>
              </a:ext>
            </a:extLst>
          </p:cNvPr>
          <p:cNvGraphicFramePr>
            <a:graphicFrameLocks noGrp="1"/>
          </p:cNvGraphicFramePr>
          <p:nvPr>
            <p:extLst>
              <p:ext uri="{D42A27DB-BD31-4B8C-83A1-F6EECF244321}">
                <p14:modId xmlns:p14="http://schemas.microsoft.com/office/powerpoint/2010/main" val="648559284"/>
              </p:ext>
            </p:extLst>
          </p:nvPr>
        </p:nvGraphicFramePr>
        <p:xfrm>
          <a:off x="701041" y="2477306"/>
          <a:ext cx="9740026" cy="2682240"/>
        </p:xfrm>
        <a:graphic>
          <a:graphicData uri="http://schemas.openxmlformats.org/drawingml/2006/table">
            <a:tbl>
              <a:tblPr firstRow="1" bandRow="1">
                <a:tableStyleId>{5940675A-B579-460E-94D1-54222C63F5DA}</a:tableStyleId>
              </a:tblPr>
              <a:tblGrid>
                <a:gridCol w="2067581">
                  <a:extLst>
                    <a:ext uri="{9D8B030D-6E8A-4147-A177-3AD203B41FA5}">
                      <a16:colId xmlns:a16="http://schemas.microsoft.com/office/drawing/2014/main" val="3971136925"/>
                    </a:ext>
                  </a:extLst>
                </a:gridCol>
                <a:gridCol w="715435">
                  <a:extLst>
                    <a:ext uri="{9D8B030D-6E8A-4147-A177-3AD203B41FA5}">
                      <a16:colId xmlns:a16="http://schemas.microsoft.com/office/drawing/2014/main" val="101079243"/>
                    </a:ext>
                  </a:extLst>
                </a:gridCol>
                <a:gridCol w="893137">
                  <a:extLst>
                    <a:ext uri="{9D8B030D-6E8A-4147-A177-3AD203B41FA5}">
                      <a16:colId xmlns:a16="http://schemas.microsoft.com/office/drawing/2014/main" val="101979641"/>
                    </a:ext>
                  </a:extLst>
                </a:gridCol>
                <a:gridCol w="830463">
                  <a:extLst>
                    <a:ext uri="{9D8B030D-6E8A-4147-A177-3AD203B41FA5}">
                      <a16:colId xmlns:a16="http://schemas.microsoft.com/office/drawing/2014/main" val="3080200238"/>
                    </a:ext>
                  </a:extLst>
                </a:gridCol>
                <a:gridCol w="872235">
                  <a:extLst>
                    <a:ext uri="{9D8B030D-6E8A-4147-A177-3AD203B41FA5}">
                      <a16:colId xmlns:a16="http://schemas.microsoft.com/office/drawing/2014/main" val="1954432578"/>
                    </a:ext>
                  </a:extLst>
                </a:gridCol>
                <a:gridCol w="872235">
                  <a:extLst>
                    <a:ext uri="{9D8B030D-6E8A-4147-A177-3AD203B41FA5}">
                      <a16:colId xmlns:a16="http://schemas.microsoft.com/office/drawing/2014/main" val="1084760702"/>
                    </a:ext>
                  </a:extLst>
                </a:gridCol>
                <a:gridCol w="872235">
                  <a:extLst>
                    <a:ext uri="{9D8B030D-6E8A-4147-A177-3AD203B41FA5}">
                      <a16:colId xmlns:a16="http://schemas.microsoft.com/office/drawing/2014/main" val="3660339686"/>
                    </a:ext>
                  </a:extLst>
                </a:gridCol>
                <a:gridCol w="872235">
                  <a:extLst>
                    <a:ext uri="{9D8B030D-6E8A-4147-A177-3AD203B41FA5}">
                      <a16:colId xmlns:a16="http://schemas.microsoft.com/office/drawing/2014/main" val="245195204"/>
                    </a:ext>
                  </a:extLst>
                </a:gridCol>
                <a:gridCol w="872235">
                  <a:extLst>
                    <a:ext uri="{9D8B030D-6E8A-4147-A177-3AD203B41FA5}">
                      <a16:colId xmlns:a16="http://schemas.microsoft.com/office/drawing/2014/main" val="1279124560"/>
                    </a:ext>
                  </a:extLst>
                </a:gridCol>
                <a:gridCol w="872235">
                  <a:extLst>
                    <a:ext uri="{9D8B030D-6E8A-4147-A177-3AD203B41FA5}">
                      <a16:colId xmlns:a16="http://schemas.microsoft.com/office/drawing/2014/main" val="1950692259"/>
                    </a:ext>
                  </a:extLst>
                </a:gridCol>
              </a:tblGrid>
              <a:tr h="670560">
                <a:tc>
                  <a:txBody>
                    <a:bodyPr/>
                    <a:lstStyle/>
                    <a:p>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chemeClr val="bg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b="1" dirty="0">
                          <a:solidFill>
                            <a:schemeClr val="bg1"/>
                          </a:solidFill>
                        </a:rPr>
                        <a:t>cat</a:t>
                      </a:r>
                    </a:p>
                  </a:txBody>
                  <a:tcPr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US" b="1" dirty="0">
                          <a:solidFill>
                            <a:schemeClr val="bg1"/>
                          </a:solidFill>
                        </a:rPr>
                        <a:t>dog</a:t>
                      </a:r>
                    </a:p>
                  </a:txBody>
                  <a:tcPr anchor="ctr">
                    <a:solidFill>
                      <a:schemeClr val="tx1"/>
                    </a:solidFill>
                  </a:tcPr>
                </a:tc>
                <a:tc>
                  <a:txBody>
                    <a:bodyPr/>
                    <a:lstStyle/>
                    <a:p>
                      <a:pPr algn="ctr"/>
                      <a:r>
                        <a:rPr lang="en-US" b="1" dirty="0">
                          <a:solidFill>
                            <a:schemeClr val="bg1"/>
                          </a:solidFill>
                        </a:rPr>
                        <a:t>is</a:t>
                      </a:r>
                    </a:p>
                  </a:txBody>
                  <a:tcPr anchor="ctr">
                    <a:solidFill>
                      <a:schemeClr val="tx1"/>
                    </a:solidFill>
                  </a:tcPr>
                </a:tc>
                <a:tc>
                  <a:txBody>
                    <a:bodyPr/>
                    <a:lstStyle/>
                    <a:p>
                      <a:pPr algn="ctr"/>
                      <a:r>
                        <a:rPr lang="en-US" b="1" dirty="0">
                          <a:solidFill>
                            <a:schemeClr val="bg1"/>
                          </a:solidFill>
                        </a:rPr>
                        <a:t>it</a:t>
                      </a:r>
                    </a:p>
                  </a:txBody>
                  <a:tcPr anchor="ctr">
                    <a:solidFill>
                      <a:schemeClr val="tx1"/>
                    </a:solidFill>
                  </a:tcPr>
                </a:tc>
                <a:tc>
                  <a:txBody>
                    <a:bodyPr/>
                    <a:lstStyle/>
                    <a:p>
                      <a:pPr algn="ctr"/>
                      <a:r>
                        <a:rPr lang="en-US" b="1" dirty="0">
                          <a:solidFill>
                            <a:schemeClr val="bg1"/>
                          </a:solidFill>
                        </a:rPr>
                        <a:t>my</a:t>
                      </a:r>
                    </a:p>
                  </a:txBody>
                  <a:tcPr anchor="ctr">
                    <a:solidFill>
                      <a:schemeClr val="tx1"/>
                    </a:solidFill>
                  </a:tcPr>
                </a:tc>
                <a:tc>
                  <a:txBody>
                    <a:bodyPr/>
                    <a:lstStyle/>
                    <a:p>
                      <a:pPr algn="ctr"/>
                      <a:r>
                        <a:rPr lang="en-US" b="1" dirty="0">
                          <a:solidFill>
                            <a:schemeClr val="bg1"/>
                          </a:solidFill>
                        </a:rPr>
                        <a:t>not</a:t>
                      </a:r>
                    </a:p>
                  </a:txBody>
                  <a:tcPr anchor="ctr">
                    <a:solidFill>
                      <a:schemeClr val="tx1"/>
                    </a:solidFill>
                  </a:tcPr>
                </a:tc>
                <a:tc>
                  <a:txBody>
                    <a:bodyPr/>
                    <a:lstStyle/>
                    <a:p>
                      <a:pPr algn="ctr"/>
                      <a:r>
                        <a:rPr lang="en-US" b="1" dirty="0">
                          <a:solidFill>
                            <a:schemeClr val="bg1"/>
                          </a:solidFill>
                        </a:rPr>
                        <a:t>old</a:t>
                      </a:r>
                    </a:p>
                  </a:txBody>
                  <a:tcPr anchor="ctr">
                    <a:solidFill>
                      <a:schemeClr val="tx1"/>
                    </a:solidFill>
                  </a:tcPr>
                </a:tc>
                <a:tc>
                  <a:txBody>
                    <a:bodyPr/>
                    <a:lstStyle/>
                    <a:p>
                      <a:pPr algn="ctr"/>
                      <a:r>
                        <a:rPr lang="en-US" b="1" dirty="0">
                          <a:solidFill>
                            <a:schemeClr val="bg1"/>
                          </a:solidFill>
                        </a:rPr>
                        <a:t>wolf</a:t>
                      </a:r>
                    </a:p>
                  </a:txBody>
                  <a:tcPr anchor="ctr">
                    <a:solidFill>
                      <a:schemeClr val="tx1"/>
                    </a:solidFill>
                  </a:tcPr>
                </a:tc>
                <a:extLst>
                  <a:ext uri="{0D108BD9-81ED-4DB2-BD59-A6C34878D82A}">
                    <a16:rowId xmlns:a16="http://schemas.microsoft.com/office/drawing/2014/main" val="4051540130"/>
                  </a:ext>
                </a:extLst>
              </a:tr>
              <a:tr h="670560">
                <a:tc>
                  <a:txBody>
                    <a:bodyPr/>
                    <a:lstStyle/>
                    <a:p>
                      <a:pPr algn="ctr"/>
                      <a:r>
                        <a:rPr lang="en-US" b="1" dirty="0">
                          <a:solidFill>
                            <a:schemeClr val="bg1"/>
                          </a:solidFill>
                        </a:rPr>
                        <a:t>“It is a dog.”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1</a:t>
                      </a:r>
                    </a:p>
                  </a:txBody>
                  <a:tcPr anchor="ctr"/>
                </a:tc>
                <a:tc>
                  <a:txBody>
                    <a:bodyPr/>
                    <a:lstStyle/>
                    <a:p>
                      <a:pPr algn="ctr"/>
                      <a:r>
                        <a:rPr lang="en-US" b="1" dirty="0"/>
                        <a:t>1</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extLst>
                  <a:ext uri="{0D108BD9-81ED-4DB2-BD59-A6C34878D82A}">
                    <a16:rowId xmlns:a16="http://schemas.microsoft.com/office/drawing/2014/main" val="47828122"/>
                  </a:ext>
                </a:extLst>
              </a:tr>
              <a:tr h="670560">
                <a:tc>
                  <a:txBody>
                    <a:bodyPr/>
                    <a:lstStyle/>
                    <a:p>
                      <a:pPr algn="ctr"/>
                      <a:r>
                        <a:rPr lang="en-US" b="1" dirty="0">
                          <a:solidFill>
                            <a:schemeClr val="bg1"/>
                          </a:solidFill>
                        </a:rPr>
                        <a:t>“my cat is 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extLst>
                  <a:ext uri="{0D108BD9-81ED-4DB2-BD59-A6C34878D82A}">
                    <a16:rowId xmlns:a16="http://schemas.microsoft.com/office/drawing/2014/main" val="2476667754"/>
                  </a:ext>
                </a:extLst>
              </a:tr>
              <a:tr h="670560">
                <a:tc>
                  <a:txBody>
                    <a:bodyPr/>
                    <a:lstStyle/>
                    <a:p>
                      <a:pPr algn="ctr"/>
                      <a:r>
                        <a:rPr lang="en-US" b="1" dirty="0">
                          <a:solidFill>
                            <a:schemeClr val="bg1"/>
                          </a:solidFill>
                        </a:rPr>
                        <a:t>“It is not a dog, it a is wolf.”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1</a:t>
                      </a:r>
                    </a:p>
                  </a:txBody>
                  <a:tcPr anchor="ctr"/>
                </a:tc>
                <a:tc>
                  <a:txBody>
                    <a:bodyPr/>
                    <a:lstStyle/>
                    <a:p>
                      <a:pPr algn="ctr"/>
                      <a:r>
                        <a:rPr lang="en-US" b="1" dirty="0"/>
                        <a:t>2</a:t>
                      </a:r>
                    </a:p>
                  </a:txBody>
                  <a:tcPr anchor="ctr"/>
                </a:tc>
                <a:tc>
                  <a:txBody>
                    <a:bodyPr/>
                    <a:lstStyle/>
                    <a:p>
                      <a:pPr algn="ctr"/>
                      <a:r>
                        <a:rPr lang="en-US" b="1" dirty="0"/>
                        <a:t>2</a:t>
                      </a:r>
                    </a:p>
                  </a:txBody>
                  <a:tcPr anchor="ctr"/>
                </a:tc>
                <a:tc>
                  <a:txBody>
                    <a:bodyPr/>
                    <a:lstStyle/>
                    <a:p>
                      <a:pPr algn="ctr"/>
                      <a:r>
                        <a:rPr lang="en-US" dirty="0"/>
                        <a:t>0</a:t>
                      </a:r>
                    </a:p>
                  </a:txBody>
                  <a:tcPr anchor="ctr"/>
                </a:tc>
                <a:tc>
                  <a:txBody>
                    <a:bodyPr/>
                    <a:lstStyle/>
                    <a:p>
                      <a:pPr algn="ctr"/>
                      <a:r>
                        <a:rPr lang="en-US" b="1" dirty="0"/>
                        <a:t>1</a:t>
                      </a:r>
                    </a:p>
                  </a:txBody>
                  <a:tcPr anchor="ctr"/>
                </a:tc>
                <a:tc>
                  <a:txBody>
                    <a:bodyPr/>
                    <a:lstStyle/>
                    <a:p>
                      <a:pPr algn="ctr"/>
                      <a:r>
                        <a:rPr lang="en-US" dirty="0"/>
                        <a:t>0</a:t>
                      </a:r>
                    </a:p>
                  </a:txBody>
                  <a:tcPr anchor="ctr"/>
                </a:tc>
                <a:tc>
                  <a:txBody>
                    <a:bodyPr/>
                    <a:lstStyle/>
                    <a:p>
                      <a:pPr algn="ctr"/>
                      <a:r>
                        <a:rPr lang="en-US" b="1" dirty="0"/>
                        <a:t>1</a:t>
                      </a:r>
                    </a:p>
                  </a:txBody>
                  <a:tcPr anchor="ctr"/>
                </a:tc>
                <a:extLst>
                  <a:ext uri="{0D108BD9-81ED-4DB2-BD59-A6C34878D82A}">
                    <a16:rowId xmlns:a16="http://schemas.microsoft.com/office/drawing/2014/main" val="2800105296"/>
                  </a:ext>
                </a:extLst>
              </a:tr>
            </a:tbl>
          </a:graphicData>
        </a:graphic>
      </p:graphicFrame>
      <p:sp>
        <p:nvSpPr>
          <p:cNvPr id="6" name="Rectangle 5">
            <a:extLst>
              <a:ext uri="{FF2B5EF4-FFF2-40B4-BE49-F238E27FC236}">
                <a16:creationId xmlns:a16="http://schemas.microsoft.com/office/drawing/2014/main" id="{8C216B28-F1C0-4041-8AA9-13C4139820E8}"/>
              </a:ext>
            </a:extLst>
          </p:cNvPr>
          <p:cNvSpPr/>
          <p:nvPr/>
        </p:nvSpPr>
        <p:spPr>
          <a:xfrm>
            <a:off x="508029" y="4493945"/>
            <a:ext cx="10085629" cy="680224"/>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Tree>
    <p:extLst>
      <p:ext uri="{BB962C8B-B14F-4D97-AF65-F5344CB8AC3E}">
        <p14:creationId xmlns:p14="http://schemas.microsoft.com/office/powerpoint/2010/main" val="341683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BEC5-77C1-2649-84AA-07F18F34906E}"/>
              </a:ext>
            </a:extLst>
          </p:cNvPr>
          <p:cNvSpPr>
            <a:spLocks noGrp="1"/>
          </p:cNvSpPr>
          <p:nvPr>
            <p:ph type="title"/>
          </p:nvPr>
        </p:nvSpPr>
        <p:spPr/>
        <p:txBody>
          <a:bodyPr/>
          <a:lstStyle/>
          <a:p>
            <a:r>
              <a:rPr lang="en-US" dirty="0"/>
              <a:t>Term Frequency (TF)</a:t>
            </a:r>
          </a:p>
        </p:txBody>
      </p:sp>
      <p:sp>
        <p:nvSpPr>
          <p:cNvPr id="4" name="TextBox 3">
            <a:extLst>
              <a:ext uri="{FF2B5EF4-FFF2-40B4-BE49-F238E27FC236}">
                <a16:creationId xmlns:a16="http://schemas.microsoft.com/office/drawing/2014/main" id="{9CCE244B-8FF2-0945-9153-E3E592D9846C}"/>
              </a:ext>
            </a:extLst>
          </p:cNvPr>
          <p:cNvSpPr txBox="1"/>
          <p:nvPr/>
        </p:nvSpPr>
        <p:spPr>
          <a:xfrm>
            <a:off x="846208" y="1444389"/>
            <a:ext cx="10744372" cy="461665"/>
          </a:xfrm>
          <a:prstGeom prst="rect">
            <a:avLst/>
          </a:prstGeom>
          <a:noFill/>
        </p:spPr>
        <p:txBody>
          <a:bodyPr wrap="square" rtlCol="0">
            <a:spAutoFit/>
          </a:bodyPr>
          <a:lstStyle/>
          <a:p>
            <a:r>
              <a:rPr lang="en-US" sz="2400" b="1" dirty="0"/>
              <a:t>Term frequency (TF): Increases</a:t>
            </a:r>
            <a:r>
              <a:rPr lang="en-US" sz="2400" dirty="0"/>
              <a:t> the weight for </a:t>
            </a:r>
            <a:r>
              <a:rPr lang="en-US" sz="2400" b="1" dirty="0"/>
              <a:t>common</a:t>
            </a:r>
            <a:r>
              <a:rPr lang="en-US" sz="2400" dirty="0"/>
              <a:t> words in a </a:t>
            </a:r>
            <a:r>
              <a:rPr lang="en-US" sz="2400" u="sng" dirty="0"/>
              <a:t>document</a:t>
            </a:r>
            <a:r>
              <a:rPr lang="en-US" sz="2400" dirty="0"/>
              <a: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447F82-4A08-8D49-A32B-CEE9D6A29061}"/>
                  </a:ext>
                </a:extLst>
              </p:cNvPr>
              <p:cNvSpPr txBox="1"/>
              <p:nvPr/>
            </p:nvSpPr>
            <p:spPr>
              <a:xfrm>
                <a:off x="2517558" y="1976010"/>
                <a:ext cx="6940490" cy="579005"/>
              </a:xfrm>
              <a:prstGeom prst="rect">
                <a:avLst/>
              </a:prstGeom>
              <a:noFill/>
            </p:spPr>
            <p:txBody>
              <a:bodyPr wrap="none" lIns="0" tIns="0" rIns="0" bIns="0" rtlCol="0">
                <a:spAutoFit/>
              </a:bodyPr>
              <a:lstStyle/>
              <a:p>
                <a:pPr>
                  <a:spcBef>
                    <a:spcPts val="600"/>
                  </a:spcBef>
                  <a:spcAft>
                    <a:spcPts val="600"/>
                  </a:spcAft>
                </a:pPr>
                <a14:m>
                  <m:oMath xmlns:m="http://schemas.openxmlformats.org/officeDocument/2006/math">
                    <m:r>
                      <a:rPr lang="en-US" sz="2400" b="0" i="1" smtClean="0">
                        <a:latin typeface="Cambria Math" panose="02040503050406030204" pitchFamily="18" charset="0"/>
                      </a:rPr>
                      <m:t>𝑡𝑓</m:t>
                    </m:r>
                    <m:r>
                      <a:rPr lang="en-US" sz="2400" b="0" i="1" smtClean="0">
                        <a:latin typeface="Cambria Math" panose="02040503050406030204" pitchFamily="18" charset="0"/>
                      </a:rPr>
                      <m:t>(</m:t>
                    </m:r>
                    <m:r>
                      <a:rPr lang="en-US" sz="2400" b="0" i="1" smtClean="0">
                        <a:latin typeface="Cambria Math" panose="02040503050406030204" pitchFamily="18" charset="0"/>
                      </a:rPr>
                      <m:t>𝑡𝑒𝑟𝑚</m:t>
                    </m:r>
                    <m:r>
                      <a:rPr lang="en-US" sz="2400" b="0" i="1" smtClean="0">
                        <a:latin typeface="Cambria Math" panose="02040503050406030204" pitchFamily="18" charset="0"/>
                      </a:rPr>
                      <m:t>, </m:t>
                    </m:r>
                    <m:r>
                      <a:rPr lang="en-US" sz="2400" b="0" i="1" smtClean="0">
                        <a:latin typeface="Cambria Math" panose="02040503050406030204" pitchFamily="18" charset="0"/>
                      </a:rPr>
                      <m:t>𝑑𝑜𝑐</m:t>
                    </m:r>
                    <m:r>
                      <a:rPr lang="en-US" sz="2400" b="0" i="1" smtClean="0">
                        <a:latin typeface="Cambria Math" panose="02040503050406030204" pitchFamily="18" charset="0"/>
                      </a:rPr>
                      <m:t>)</m:t>
                    </m:r>
                  </m:oMath>
                </a14:m>
                <a:r>
                  <a:rPr lang="en-US" sz="2400" dirty="0"/>
                  <a:t>=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𝑛𝑢𝑚𝑏𝑒𝑟</m:t>
                        </m:r>
                        <m:r>
                          <a:rPr lang="en-US" sz="2400" b="0" i="1" smtClean="0">
                            <a:latin typeface="Cambria Math" panose="02040503050406030204" pitchFamily="18" charset="0"/>
                          </a:rPr>
                          <m:t> </m:t>
                        </m:r>
                        <m:r>
                          <a:rPr lang="en-US" sz="2400" b="0" i="1" smtClean="0">
                            <a:latin typeface="Cambria Math" panose="02040503050406030204" pitchFamily="18" charset="0"/>
                          </a:rPr>
                          <m:t>𝑜𝑓</m:t>
                        </m:r>
                        <m:r>
                          <a:rPr lang="en-US" sz="2400" b="0" i="1" smtClean="0">
                            <a:latin typeface="Cambria Math" panose="02040503050406030204" pitchFamily="18" charset="0"/>
                          </a:rPr>
                          <m:t> </m:t>
                        </m:r>
                        <m:r>
                          <a:rPr lang="en-US" sz="2400" b="0" i="1" smtClean="0">
                            <a:latin typeface="Cambria Math" panose="02040503050406030204" pitchFamily="18" charset="0"/>
                          </a:rPr>
                          <m:t>𝑡𝑖𝑚𝑒𝑠</m:t>
                        </m:r>
                        <m:r>
                          <a:rPr lang="en-US" sz="2400" b="0" i="1" smtClean="0">
                            <a:latin typeface="Cambria Math" panose="02040503050406030204" pitchFamily="18" charset="0"/>
                          </a:rPr>
                          <m:t> </m:t>
                        </m:r>
                        <m:r>
                          <a:rPr lang="en-US" sz="2400" b="0" i="1" smtClean="0">
                            <a:latin typeface="Cambria Math" panose="02040503050406030204" pitchFamily="18" charset="0"/>
                          </a:rPr>
                          <m:t>𝑡h𝑒</m:t>
                        </m:r>
                        <m:r>
                          <a:rPr lang="en-US" sz="2400" b="0" i="1" smtClean="0">
                            <a:latin typeface="Cambria Math" panose="02040503050406030204" pitchFamily="18" charset="0"/>
                          </a:rPr>
                          <m:t> </m:t>
                        </m:r>
                        <m:r>
                          <a:rPr lang="en-US" sz="2400" b="0" i="1" smtClean="0">
                            <a:latin typeface="Cambria Math" panose="02040503050406030204" pitchFamily="18" charset="0"/>
                          </a:rPr>
                          <m:t>𝑡𝑒𝑟𝑚</m:t>
                        </m:r>
                        <m:r>
                          <a:rPr lang="en-US" sz="2400" b="0" i="1" smtClean="0">
                            <a:latin typeface="Cambria Math" panose="02040503050406030204" pitchFamily="18" charset="0"/>
                          </a:rPr>
                          <m:t> </m:t>
                        </m:r>
                        <m:r>
                          <a:rPr lang="en-US" sz="2400" b="0" i="1" smtClean="0">
                            <a:latin typeface="Cambria Math" panose="02040503050406030204" pitchFamily="18" charset="0"/>
                          </a:rPr>
                          <m:t>𝑜𝑐𝑐𝑢𝑟𝑠</m:t>
                        </m:r>
                        <m:r>
                          <a:rPr lang="en-US" sz="2400" b="0" i="1" smtClean="0">
                            <a:latin typeface="Cambria Math" panose="02040503050406030204" pitchFamily="18" charset="0"/>
                          </a:rPr>
                          <m:t> </m:t>
                        </m:r>
                        <m:r>
                          <a:rPr lang="en-US" sz="2400" b="0" i="1" smtClean="0">
                            <a:latin typeface="Cambria Math" panose="02040503050406030204" pitchFamily="18" charset="0"/>
                          </a:rPr>
                          <m:t>𝑖𝑛</m:t>
                        </m:r>
                        <m:r>
                          <a:rPr lang="en-US" sz="2400" b="0" i="1" smtClean="0">
                            <a:latin typeface="Cambria Math" panose="02040503050406030204" pitchFamily="18" charset="0"/>
                          </a:rPr>
                          <m:t> </m:t>
                        </m:r>
                        <m:r>
                          <a:rPr lang="en-US" sz="2400" b="0" i="1" smtClean="0">
                            <a:latin typeface="Cambria Math" panose="02040503050406030204" pitchFamily="18" charset="0"/>
                          </a:rPr>
                          <m:t>𝑡h𝑒</m:t>
                        </m:r>
                        <m:r>
                          <a:rPr lang="en-US" sz="2400" b="0" i="1" smtClean="0">
                            <a:latin typeface="Cambria Math" panose="02040503050406030204" pitchFamily="18" charset="0"/>
                          </a:rPr>
                          <m:t> </m:t>
                        </m:r>
                        <m:r>
                          <a:rPr lang="en-US" sz="2400" b="0" i="1" smtClean="0">
                            <a:latin typeface="Cambria Math" panose="02040503050406030204" pitchFamily="18" charset="0"/>
                          </a:rPr>
                          <m:t>𝑑𝑜𝑐</m:t>
                        </m:r>
                      </m:num>
                      <m:den>
                        <m:r>
                          <a:rPr lang="en-US" sz="2400" b="0" i="1" smtClean="0">
                            <a:latin typeface="Cambria Math" panose="02040503050406030204" pitchFamily="18" charset="0"/>
                          </a:rPr>
                          <m:t>𝑡𝑜𝑡𝑎𝑙</m:t>
                        </m:r>
                        <m:r>
                          <a:rPr lang="en-US" sz="2400" b="0" i="1" smtClean="0">
                            <a:latin typeface="Cambria Math" panose="02040503050406030204" pitchFamily="18" charset="0"/>
                          </a:rPr>
                          <m:t> </m:t>
                        </m:r>
                        <m:r>
                          <a:rPr lang="en-US" sz="2400" b="0" i="1" smtClean="0">
                            <a:latin typeface="Cambria Math" panose="02040503050406030204" pitchFamily="18" charset="0"/>
                          </a:rPr>
                          <m:t>𝑛𝑢𝑚𝑏𝑒𝑟</m:t>
                        </m:r>
                        <m:r>
                          <a:rPr lang="en-US" sz="2400" b="0" i="1" smtClean="0">
                            <a:latin typeface="Cambria Math" panose="02040503050406030204" pitchFamily="18" charset="0"/>
                          </a:rPr>
                          <m:t> </m:t>
                        </m:r>
                        <m:r>
                          <a:rPr lang="en-US" sz="2400" b="0" i="1" smtClean="0">
                            <a:latin typeface="Cambria Math" panose="02040503050406030204" pitchFamily="18" charset="0"/>
                          </a:rPr>
                          <m:t>𝑜𝑓</m:t>
                        </m:r>
                        <m:r>
                          <a:rPr lang="en-US" sz="2400" b="0" i="1" smtClean="0">
                            <a:latin typeface="Cambria Math" panose="02040503050406030204" pitchFamily="18" charset="0"/>
                          </a:rPr>
                          <m:t> </m:t>
                        </m:r>
                        <m:r>
                          <a:rPr lang="en-US" sz="2400" b="0" i="1" smtClean="0">
                            <a:latin typeface="Cambria Math" panose="02040503050406030204" pitchFamily="18" charset="0"/>
                          </a:rPr>
                          <m:t>𝑡𝑒𝑟𝑚𝑠</m:t>
                        </m:r>
                        <m:r>
                          <a:rPr lang="en-US" sz="2400" b="0" i="1" smtClean="0">
                            <a:latin typeface="Cambria Math" panose="02040503050406030204" pitchFamily="18" charset="0"/>
                          </a:rPr>
                          <m:t> </m:t>
                        </m:r>
                        <m:r>
                          <a:rPr lang="en-US" sz="2400" b="0" i="1" smtClean="0">
                            <a:latin typeface="Cambria Math" panose="02040503050406030204" pitchFamily="18" charset="0"/>
                          </a:rPr>
                          <m:t>𝑖𝑛</m:t>
                        </m:r>
                        <m:r>
                          <a:rPr lang="en-US" sz="2400" b="0" i="1" smtClean="0">
                            <a:latin typeface="Cambria Math" panose="02040503050406030204" pitchFamily="18" charset="0"/>
                          </a:rPr>
                          <m:t> </m:t>
                        </m:r>
                        <m:r>
                          <a:rPr lang="en-US" sz="2400" b="0" i="1" smtClean="0">
                            <a:latin typeface="Cambria Math" panose="02040503050406030204" pitchFamily="18" charset="0"/>
                          </a:rPr>
                          <m:t>𝑡h𝑒</m:t>
                        </m:r>
                        <m:r>
                          <a:rPr lang="en-US" sz="2400" b="0" i="1" smtClean="0">
                            <a:latin typeface="Cambria Math" panose="02040503050406030204" pitchFamily="18" charset="0"/>
                          </a:rPr>
                          <m:t> </m:t>
                        </m:r>
                        <m:r>
                          <a:rPr lang="en-US" sz="2400" b="0" i="1" smtClean="0">
                            <a:latin typeface="Cambria Math" panose="02040503050406030204" pitchFamily="18" charset="0"/>
                          </a:rPr>
                          <m:t>𝑑𝑜𝑐</m:t>
                        </m:r>
                      </m:den>
                    </m:f>
                  </m:oMath>
                </a14:m>
                <a:endParaRPr lang="en-US" sz="2400" dirty="0" err="1"/>
              </a:p>
            </p:txBody>
          </p:sp>
        </mc:Choice>
        <mc:Fallback xmlns="">
          <p:sp>
            <p:nvSpPr>
              <p:cNvPr id="5" name="TextBox 4">
                <a:extLst>
                  <a:ext uri="{FF2B5EF4-FFF2-40B4-BE49-F238E27FC236}">
                    <a16:creationId xmlns:a16="http://schemas.microsoft.com/office/drawing/2014/main" id="{91447F82-4A08-8D49-A32B-CEE9D6A29061}"/>
                  </a:ext>
                </a:extLst>
              </p:cNvPr>
              <p:cNvSpPr txBox="1">
                <a:spLocks noRot="1" noChangeAspect="1" noMove="1" noResize="1" noEditPoints="1" noAdjustHandles="1" noChangeArrowheads="1" noChangeShapeType="1" noTextEdit="1"/>
              </p:cNvSpPr>
              <p:nvPr/>
            </p:nvSpPr>
            <p:spPr>
              <a:xfrm>
                <a:off x="2517558" y="1976010"/>
                <a:ext cx="6940490" cy="579005"/>
              </a:xfrm>
              <a:prstGeom prst="rect">
                <a:avLst/>
              </a:prstGeom>
              <a:blipFill>
                <a:blip r:embed="rId3"/>
                <a:stretch>
                  <a:fillRect l="-1825" t="-8889" b="-20000"/>
                </a:stretch>
              </a:blipFill>
            </p:spPr>
            <p:txBody>
              <a:bodyPr/>
              <a:lstStyle/>
              <a:p>
                <a:r>
                  <a:rPr lang="en-US">
                    <a:noFill/>
                  </a:rPr>
                  <a:t> </a:t>
                </a:r>
              </a:p>
            </p:txBody>
          </p:sp>
        </mc:Fallback>
      </mc:AlternateContent>
      <p:graphicFrame>
        <p:nvGraphicFramePr>
          <p:cNvPr id="6" name="Table 5">
            <a:extLst>
              <a:ext uri="{FF2B5EF4-FFF2-40B4-BE49-F238E27FC236}">
                <a16:creationId xmlns:a16="http://schemas.microsoft.com/office/drawing/2014/main" id="{32A845DF-A3F5-E342-AF38-2CFA894679C6}"/>
              </a:ext>
            </a:extLst>
          </p:cNvPr>
          <p:cNvGraphicFramePr>
            <a:graphicFrameLocks noGrp="1"/>
          </p:cNvGraphicFramePr>
          <p:nvPr/>
        </p:nvGraphicFramePr>
        <p:xfrm>
          <a:off x="1117790" y="2961866"/>
          <a:ext cx="9740026" cy="2682240"/>
        </p:xfrm>
        <a:graphic>
          <a:graphicData uri="http://schemas.openxmlformats.org/drawingml/2006/table">
            <a:tbl>
              <a:tblPr firstRow="1" bandRow="1">
                <a:tableStyleId>{5940675A-B579-460E-94D1-54222C63F5DA}</a:tableStyleId>
              </a:tblPr>
              <a:tblGrid>
                <a:gridCol w="2067581">
                  <a:extLst>
                    <a:ext uri="{9D8B030D-6E8A-4147-A177-3AD203B41FA5}">
                      <a16:colId xmlns:a16="http://schemas.microsoft.com/office/drawing/2014/main" val="3971136925"/>
                    </a:ext>
                  </a:extLst>
                </a:gridCol>
                <a:gridCol w="715435">
                  <a:extLst>
                    <a:ext uri="{9D8B030D-6E8A-4147-A177-3AD203B41FA5}">
                      <a16:colId xmlns:a16="http://schemas.microsoft.com/office/drawing/2014/main" val="101079243"/>
                    </a:ext>
                  </a:extLst>
                </a:gridCol>
                <a:gridCol w="893137">
                  <a:extLst>
                    <a:ext uri="{9D8B030D-6E8A-4147-A177-3AD203B41FA5}">
                      <a16:colId xmlns:a16="http://schemas.microsoft.com/office/drawing/2014/main" val="101979641"/>
                    </a:ext>
                  </a:extLst>
                </a:gridCol>
                <a:gridCol w="830463">
                  <a:extLst>
                    <a:ext uri="{9D8B030D-6E8A-4147-A177-3AD203B41FA5}">
                      <a16:colId xmlns:a16="http://schemas.microsoft.com/office/drawing/2014/main" val="3080200238"/>
                    </a:ext>
                  </a:extLst>
                </a:gridCol>
                <a:gridCol w="872235">
                  <a:extLst>
                    <a:ext uri="{9D8B030D-6E8A-4147-A177-3AD203B41FA5}">
                      <a16:colId xmlns:a16="http://schemas.microsoft.com/office/drawing/2014/main" val="1954432578"/>
                    </a:ext>
                  </a:extLst>
                </a:gridCol>
                <a:gridCol w="872235">
                  <a:extLst>
                    <a:ext uri="{9D8B030D-6E8A-4147-A177-3AD203B41FA5}">
                      <a16:colId xmlns:a16="http://schemas.microsoft.com/office/drawing/2014/main" val="1084760702"/>
                    </a:ext>
                  </a:extLst>
                </a:gridCol>
                <a:gridCol w="872235">
                  <a:extLst>
                    <a:ext uri="{9D8B030D-6E8A-4147-A177-3AD203B41FA5}">
                      <a16:colId xmlns:a16="http://schemas.microsoft.com/office/drawing/2014/main" val="3660339686"/>
                    </a:ext>
                  </a:extLst>
                </a:gridCol>
                <a:gridCol w="872235">
                  <a:extLst>
                    <a:ext uri="{9D8B030D-6E8A-4147-A177-3AD203B41FA5}">
                      <a16:colId xmlns:a16="http://schemas.microsoft.com/office/drawing/2014/main" val="245195204"/>
                    </a:ext>
                  </a:extLst>
                </a:gridCol>
                <a:gridCol w="872235">
                  <a:extLst>
                    <a:ext uri="{9D8B030D-6E8A-4147-A177-3AD203B41FA5}">
                      <a16:colId xmlns:a16="http://schemas.microsoft.com/office/drawing/2014/main" val="1279124560"/>
                    </a:ext>
                  </a:extLst>
                </a:gridCol>
                <a:gridCol w="872235">
                  <a:extLst>
                    <a:ext uri="{9D8B030D-6E8A-4147-A177-3AD203B41FA5}">
                      <a16:colId xmlns:a16="http://schemas.microsoft.com/office/drawing/2014/main" val="1950692259"/>
                    </a:ext>
                  </a:extLst>
                </a:gridCol>
              </a:tblGrid>
              <a:tr h="670560">
                <a:tc>
                  <a:txBody>
                    <a:bodyPr/>
                    <a:lstStyle/>
                    <a:p>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chemeClr val="bg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b="1" dirty="0">
                          <a:solidFill>
                            <a:schemeClr val="bg1"/>
                          </a:solidFill>
                        </a:rPr>
                        <a:t>cat</a:t>
                      </a:r>
                    </a:p>
                  </a:txBody>
                  <a:tcPr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US" b="1" dirty="0">
                          <a:solidFill>
                            <a:schemeClr val="bg1"/>
                          </a:solidFill>
                        </a:rPr>
                        <a:t>dog</a:t>
                      </a:r>
                    </a:p>
                  </a:txBody>
                  <a:tcPr anchor="ctr">
                    <a:solidFill>
                      <a:schemeClr val="tx1"/>
                    </a:solidFill>
                  </a:tcPr>
                </a:tc>
                <a:tc>
                  <a:txBody>
                    <a:bodyPr/>
                    <a:lstStyle/>
                    <a:p>
                      <a:pPr algn="ctr"/>
                      <a:r>
                        <a:rPr lang="en-US" b="1" dirty="0">
                          <a:solidFill>
                            <a:schemeClr val="bg1"/>
                          </a:solidFill>
                        </a:rPr>
                        <a:t>is</a:t>
                      </a:r>
                    </a:p>
                  </a:txBody>
                  <a:tcPr anchor="ctr">
                    <a:solidFill>
                      <a:schemeClr val="tx1"/>
                    </a:solidFill>
                  </a:tcPr>
                </a:tc>
                <a:tc>
                  <a:txBody>
                    <a:bodyPr/>
                    <a:lstStyle/>
                    <a:p>
                      <a:pPr algn="ctr"/>
                      <a:r>
                        <a:rPr lang="en-US" b="1" dirty="0">
                          <a:solidFill>
                            <a:schemeClr val="bg1"/>
                          </a:solidFill>
                        </a:rPr>
                        <a:t>it</a:t>
                      </a:r>
                    </a:p>
                  </a:txBody>
                  <a:tcPr anchor="ctr">
                    <a:solidFill>
                      <a:schemeClr val="tx1"/>
                    </a:solidFill>
                  </a:tcPr>
                </a:tc>
                <a:tc>
                  <a:txBody>
                    <a:bodyPr/>
                    <a:lstStyle/>
                    <a:p>
                      <a:pPr algn="ctr"/>
                      <a:r>
                        <a:rPr lang="en-US" b="1" dirty="0">
                          <a:solidFill>
                            <a:schemeClr val="bg1"/>
                          </a:solidFill>
                        </a:rPr>
                        <a:t>my</a:t>
                      </a:r>
                    </a:p>
                  </a:txBody>
                  <a:tcPr anchor="ctr">
                    <a:solidFill>
                      <a:schemeClr val="tx1"/>
                    </a:solidFill>
                  </a:tcPr>
                </a:tc>
                <a:tc>
                  <a:txBody>
                    <a:bodyPr/>
                    <a:lstStyle/>
                    <a:p>
                      <a:pPr algn="ctr"/>
                      <a:r>
                        <a:rPr lang="en-US" b="1" dirty="0">
                          <a:solidFill>
                            <a:schemeClr val="bg1"/>
                          </a:solidFill>
                        </a:rPr>
                        <a:t>not</a:t>
                      </a:r>
                    </a:p>
                  </a:txBody>
                  <a:tcPr anchor="ctr">
                    <a:solidFill>
                      <a:schemeClr val="tx1"/>
                    </a:solidFill>
                  </a:tcPr>
                </a:tc>
                <a:tc>
                  <a:txBody>
                    <a:bodyPr/>
                    <a:lstStyle/>
                    <a:p>
                      <a:pPr algn="ctr"/>
                      <a:r>
                        <a:rPr lang="en-US" b="1" dirty="0">
                          <a:solidFill>
                            <a:schemeClr val="bg1"/>
                          </a:solidFill>
                        </a:rPr>
                        <a:t>old</a:t>
                      </a:r>
                    </a:p>
                  </a:txBody>
                  <a:tcPr anchor="ctr">
                    <a:solidFill>
                      <a:schemeClr val="tx1"/>
                    </a:solidFill>
                  </a:tcPr>
                </a:tc>
                <a:tc>
                  <a:txBody>
                    <a:bodyPr/>
                    <a:lstStyle/>
                    <a:p>
                      <a:pPr algn="ctr"/>
                      <a:r>
                        <a:rPr lang="en-US" b="1" dirty="0">
                          <a:solidFill>
                            <a:schemeClr val="bg1"/>
                          </a:solidFill>
                        </a:rPr>
                        <a:t>wolf</a:t>
                      </a:r>
                    </a:p>
                  </a:txBody>
                  <a:tcPr anchor="ctr">
                    <a:solidFill>
                      <a:schemeClr val="tx1"/>
                    </a:solidFill>
                  </a:tcPr>
                </a:tc>
                <a:extLst>
                  <a:ext uri="{0D108BD9-81ED-4DB2-BD59-A6C34878D82A}">
                    <a16:rowId xmlns:a16="http://schemas.microsoft.com/office/drawing/2014/main" val="4051540130"/>
                  </a:ext>
                </a:extLst>
              </a:tr>
              <a:tr h="670560">
                <a:tc>
                  <a:txBody>
                    <a:bodyPr/>
                    <a:lstStyle/>
                    <a:p>
                      <a:pPr algn="ctr"/>
                      <a:r>
                        <a:rPr lang="en-US" b="1" dirty="0">
                          <a:solidFill>
                            <a:schemeClr val="bg1"/>
                          </a:solidFill>
                        </a:rPr>
                        <a:t>“It is a dog.”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0.25</a:t>
                      </a:r>
                    </a:p>
                  </a:txBody>
                  <a:tcPr anchor="ctr"/>
                </a:tc>
                <a:tc>
                  <a:txBody>
                    <a:bodyPr/>
                    <a:lstStyle/>
                    <a:p>
                      <a:pPr algn="ctr"/>
                      <a:r>
                        <a:rPr lang="en-US" b="1" dirty="0"/>
                        <a:t>0.25</a:t>
                      </a:r>
                    </a:p>
                  </a:txBody>
                  <a:tcPr anchor="ctr"/>
                </a:tc>
                <a:tc>
                  <a:txBody>
                    <a:bodyPr/>
                    <a:lstStyle/>
                    <a:p>
                      <a:pPr algn="ctr"/>
                      <a:r>
                        <a:rPr lang="en-US" b="1" dirty="0"/>
                        <a:t>0.25</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extLst>
                  <a:ext uri="{0D108BD9-81ED-4DB2-BD59-A6C34878D82A}">
                    <a16:rowId xmlns:a16="http://schemas.microsoft.com/office/drawing/2014/main" val="47828122"/>
                  </a:ext>
                </a:extLst>
              </a:tr>
              <a:tr h="670560">
                <a:tc>
                  <a:txBody>
                    <a:bodyPr/>
                    <a:lstStyle/>
                    <a:p>
                      <a:pPr algn="ctr"/>
                      <a:r>
                        <a:rPr lang="en-US" b="1" dirty="0">
                          <a:solidFill>
                            <a:schemeClr val="bg1"/>
                          </a:solidFill>
                        </a:rPr>
                        <a:t>“my cat is 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0.25</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t>0</a:t>
                      </a:r>
                    </a:p>
                  </a:txBody>
                  <a:tcPr anchor="ctr"/>
                </a:tc>
                <a:tc>
                  <a:txBody>
                    <a:bodyPr/>
                    <a:lstStyle/>
                    <a:p>
                      <a:pPr algn="ctr"/>
                      <a:r>
                        <a:rPr lang="en-US" b="1" dirty="0"/>
                        <a:t>0.25</a:t>
                      </a:r>
                    </a:p>
                  </a:txBody>
                  <a:tcPr anchor="ctr"/>
                </a:tc>
                <a:tc>
                  <a:txBody>
                    <a:bodyPr/>
                    <a:lstStyle/>
                    <a:p>
                      <a:pPr algn="ctr"/>
                      <a:r>
                        <a:rPr lang="en-US" dirty="0"/>
                        <a:t>0</a:t>
                      </a:r>
                    </a:p>
                  </a:txBody>
                  <a:tcPr anchor="ctr"/>
                </a:tc>
                <a:tc>
                  <a:txBody>
                    <a:bodyPr/>
                    <a:lstStyle/>
                    <a:p>
                      <a:pPr algn="ctr"/>
                      <a:r>
                        <a:rPr lang="en-US" b="1" dirty="0"/>
                        <a:t>0.25</a:t>
                      </a:r>
                    </a:p>
                  </a:txBody>
                  <a:tcPr anchor="ctr"/>
                </a:tc>
                <a:tc>
                  <a:txBody>
                    <a:bodyPr/>
                    <a:lstStyle/>
                    <a:p>
                      <a:pPr algn="ctr"/>
                      <a:r>
                        <a:rPr lang="en-US" dirty="0"/>
                        <a:t>0</a:t>
                      </a:r>
                    </a:p>
                  </a:txBody>
                  <a:tcPr anchor="ctr"/>
                </a:tc>
                <a:tc>
                  <a:txBody>
                    <a:bodyPr/>
                    <a:lstStyle/>
                    <a:p>
                      <a:pPr algn="ctr"/>
                      <a:r>
                        <a:rPr lang="en-US" b="1" dirty="0"/>
                        <a:t>0.25</a:t>
                      </a:r>
                    </a:p>
                  </a:txBody>
                  <a:tcPr anchor="ctr"/>
                </a:tc>
                <a:tc>
                  <a:txBody>
                    <a:bodyPr/>
                    <a:lstStyle/>
                    <a:p>
                      <a:pPr algn="ctr"/>
                      <a:r>
                        <a:rPr lang="en-US" dirty="0"/>
                        <a:t>0</a:t>
                      </a:r>
                    </a:p>
                  </a:txBody>
                  <a:tcPr anchor="ctr"/>
                </a:tc>
                <a:extLst>
                  <a:ext uri="{0D108BD9-81ED-4DB2-BD59-A6C34878D82A}">
                    <a16:rowId xmlns:a16="http://schemas.microsoft.com/office/drawing/2014/main" val="2476667754"/>
                  </a:ext>
                </a:extLst>
              </a:tr>
              <a:tr h="670560">
                <a:tc>
                  <a:txBody>
                    <a:bodyPr/>
                    <a:lstStyle/>
                    <a:p>
                      <a:pPr algn="ctr"/>
                      <a:r>
                        <a:rPr lang="en-US" b="1" dirty="0">
                          <a:solidFill>
                            <a:schemeClr val="bg1"/>
                          </a:solidFill>
                        </a:rPr>
                        <a:t>“It is not a dog, it a is wolf.”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0.11</a:t>
                      </a:r>
                    </a:p>
                  </a:txBody>
                  <a:tcPr anchor="ctr"/>
                </a:tc>
                <a:tc>
                  <a:txBody>
                    <a:bodyPr/>
                    <a:lstStyle/>
                    <a:p>
                      <a:pPr algn="ctr"/>
                      <a:r>
                        <a:rPr lang="en-US" b="1" dirty="0"/>
                        <a:t>0.22</a:t>
                      </a:r>
                    </a:p>
                  </a:txBody>
                  <a:tcPr anchor="ctr"/>
                </a:tc>
                <a:tc>
                  <a:txBody>
                    <a:bodyPr/>
                    <a:lstStyle/>
                    <a:p>
                      <a:pPr algn="ctr"/>
                      <a:r>
                        <a:rPr lang="en-US" b="1" dirty="0"/>
                        <a:t>0.22</a:t>
                      </a:r>
                    </a:p>
                  </a:txBody>
                  <a:tcPr anchor="ctr"/>
                </a:tc>
                <a:tc>
                  <a:txBody>
                    <a:bodyPr/>
                    <a:lstStyle/>
                    <a:p>
                      <a:pPr algn="ctr"/>
                      <a:r>
                        <a:rPr lang="en-US" dirty="0"/>
                        <a:t>0</a:t>
                      </a:r>
                    </a:p>
                  </a:txBody>
                  <a:tcPr anchor="ctr"/>
                </a:tc>
                <a:tc>
                  <a:txBody>
                    <a:bodyPr/>
                    <a:lstStyle/>
                    <a:p>
                      <a:pPr algn="ctr"/>
                      <a:r>
                        <a:rPr lang="en-US" b="1" dirty="0"/>
                        <a:t>0.11</a:t>
                      </a:r>
                    </a:p>
                  </a:txBody>
                  <a:tcPr anchor="ctr"/>
                </a:tc>
                <a:tc>
                  <a:txBody>
                    <a:bodyPr/>
                    <a:lstStyle/>
                    <a:p>
                      <a:pPr algn="ctr"/>
                      <a:r>
                        <a:rPr lang="en-US" dirty="0"/>
                        <a:t>0</a:t>
                      </a:r>
                    </a:p>
                  </a:txBody>
                  <a:tcPr anchor="ctr"/>
                </a:tc>
                <a:tc>
                  <a:txBody>
                    <a:bodyPr/>
                    <a:lstStyle/>
                    <a:p>
                      <a:pPr algn="ctr"/>
                      <a:r>
                        <a:rPr lang="en-US" b="1" dirty="0"/>
                        <a:t>0.11</a:t>
                      </a:r>
                    </a:p>
                  </a:txBody>
                  <a:tcPr anchor="ctr"/>
                </a:tc>
                <a:extLst>
                  <a:ext uri="{0D108BD9-81ED-4DB2-BD59-A6C34878D82A}">
                    <a16:rowId xmlns:a16="http://schemas.microsoft.com/office/drawing/2014/main" val="2800105296"/>
                  </a:ext>
                </a:extLst>
              </a:tr>
            </a:tbl>
          </a:graphicData>
        </a:graphic>
      </p:graphicFrame>
    </p:spTree>
    <p:extLst>
      <p:ext uri="{BB962C8B-B14F-4D97-AF65-F5344CB8AC3E}">
        <p14:creationId xmlns:p14="http://schemas.microsoft.com/office/powerpoint/2010/main" val="32378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433DB-EEF9-8B48-A6BB-0BD6C70364CC}"/>
              </a:ext>
            </a:extLst>
          </p:cNvPr>
          <p:cNvSpPr>
            <a:spLocks noGrp="1"/>
          </p:cNvSpPr>
          <p:nvPr>
            <p:ph type="title"/>
          </p:nvPr>
        </p:nvSpPr>
        <p:spPr/>
        <p:txBody>
          <a:bodyPr/>
          <a:lstStyle/>
          <a:p>
            <a:r>
              <a:rPr lang="en-US" dirty="0"/>
              <a:t>Inverse Document Frequency (IDF)</a:t>
            </a:r>
          </a:p>
        </p:txBody>
      </p:sp>
      <p:graphicFrame>
        <p:nvGraphicFramePr>
          <p:cNvPr id="4" name="Table 3">
            <a:extLst>
              <a:ext uri="{FF2B5EF4-FFF2-40B4-BE49-F238E27FC236}">
                <a16:creationId xmlns:a16="http://schemas.microsoft.com/office/drawing/2014/main" id="{EF406C3C-DC8A-C949-BFE0-81EF9FF0D47E}"/>
              </a:ext>
            </a:extLst>
          </p:cNvPr>
          <p:cNvGraphicFramePr>
            <a:graphicFrameLocks noGrp="1"/>
          </p:cNvGraphicFramePr>
          <p:nvPr/>
        </p:nvGraphicFramePr>
        <p:xfrm>
          <a:off x="695914" y="1588495"/>
          <a:ext cx="4042341" cy="4049490"/>
        </p:xfrm>
        <a:graphic>
          <a:graphicData uri="http://schemas.openxmlformats.org/drawingml/2006/table">
            <a:tbl>
              <a:tblPr firstRow="1" bandRow="1">
                <a:tableStyleId>{5940675A-B579-460E-94D1-54222C63F5DA}</a:tableStyleId>
              </a:tblPr>
              <a:tblGrid>
                <a:gridCol w="1784515">
                  <a:extLst>
                    <a:ext uri="{9D8B030D-6E8A-4147-A177-3AD203B41FA5}">
                      <a16:colId xmlns:a16="http://schemas.microsoft.com/office/drawing/2014/main" val="3971136925"/>
                    </a:ext>
                  </a:extLst>
                </a:gridCol>
                <a:gridCol w="2257826">
                  <a:extLst>
                    <a:ext uri="{9D8B030D-6E8A-4147-A177-3AD203B41FA5}">
                      <a16:colId xmlns:a16="http://schemas.microsoft.com/office/drawing/2014/main" val="101079243"/>
                    </a:ext>
                  </a:extLst>
                </a:gridCol>
              </a:tblGrid>
              <a:tr h="404949">
                <a:tc>
                  <a:txBody>
                    <a:bodyPr/>
                    <a:lstStyle/>
                    <a:p>
                      <a:pPr algn="ctr"/>
                      <a:r>
                        <a:rPr lang="en-US" b="1" dirty="0">
                          <a:solidFill>
                            <a:schemeClr val="bg1"/>
                          </a:solidFill>
                        </a:rPr>
                        <a:t>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b="1" dirty="0" err="1">
                          <a:solidFill>
                            <a:schemeClr val="bg1"/>
                          </a:solidFill>
                        </a:rPr>
                        <a:t>idf</a:t>
                      </a: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051540130"/>
                  </a:ext>
                </a:extLst>
              </a:tr>
              <a:tr h="404949">
                <a:tc>
                  <a:txBody>
                    <a:bodyPr/>
                    <a:lstStyle/>
                    <a:p>
                      <a:pPr algn="ctr"/>
                      <a:r>
                        <a:rPr lang="en-US" b="1" dirty="0"/>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dirty="0"/>
                        <a:t>log(3/3)+1=</a:t>
                      </a:r>
                      <a:r>
                        <a:rPr lang="en-US"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828122"/>
                  </a:ext>
                </a:extLst>
              </a:tr>
              <a:tr h="404949">
                <a:tc>
                  <a:txBody>
                    <a:bodyPr/>
                    <a:lstStyle/>
                    <a:p>
                      <a:pPr algn="ctr"/>
                      <a:r>
                        <a:rPr lang="en-US" b="1" dirty="0"/>
                        <a:t>cat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dirty="0"/>
                        <a:t>log(3/2)+1=</a:t>
                      </a:r>
                      <a:r>
                        <a:rPr lang="en-US" b="1" dirty="0"/>
                        <a:t>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667754"/>
                  </a:ext>
                </a:extLst>
              </a:tr>
              <a:tr h="404949">
                <a:tc>
                  <a:txBody>
                    <a:bodyPr/>
                    <a:lstStyle/>
                    <a:p>
                      <a:pPr algn="ctr"/>
                      <a:r>
                        <a:rPr lang="en-US" b="1" dirty="0"/>
                        <a:t>dog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dirty="0"/>
                        <a:t>log(3/3)+1=</a:t>
                      </a:r>
                      <a:r>
                        <a:rPr lang="en-US"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0105296"/>
                  </a:ext>
                </a:extLst>
              </a:tr>
              <a:tr h="404949">
                <a:tc>
                  <a:txBody>
                    <a:bodyPr/>
                    <a:lstStyle/>
                    <a:p>
                      <a:pPr algn="ctr"/>
                      <a:r>
                        <a:rPr lang="en-US" b="1" dirty="0"/>
                        <a:t>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dirty="0"/>
                        <a:t>log(3/4)+1=</a:t>
                      </a:r>
                      <a:r>
                        <a:rPr lang="en-US" b="1" dirty="0"/>
                        <a:t>0.87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0201744"/>
                  </a:ext>
                </a:extLst>
              </a:tr>
              <a:tr h="404949">
                <a:tc>
                  <a:txBody>
                    <a:bodyPr/>
                    <a:lstStyle/>
                    <a:p>
                      <a:pPr algn="ctr"/>
                      <a:r>
                        <a:rPr lang="en-US" b="1" dirty="0"/>
                        <a:t>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dirty="0"/>
                        <a:t>log(3/3)+1=</a:t>
                      </a:r>
                      <a:r>
                        <a:rPr lang="en-US"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7491132"/>
                  </a:ext>
                </a:extLst>
              </a:tr>
              <a:tr h="404949">
                <a:tc>
                  <a:txBody>
                    <a:bodyPr/>
                    <a:lstStyle/>
                    <a:p>
                      <a:pPr algn="ctr"/>
                      <a:r>
                        <a:rPr lang="en-US" b="1" dirty="0"/>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97999" rtl="0" eaLnBrk="1" fontAlgn="auto" latinLnBrk="0" hangingPunct="1">
                        <a:lnSpc>
                          <a:spcPct val="100000"/>
                        </a:lnSpc>
                        <a:spcBef>
                          <a:spcPts val="0"/>
                        </a:spcBef>
                        <a:spcAft>
                          <a:spcPts val="0"/>
                        </a:spcAft>
                        <a:buClrTx/>
                        <a:buSzTx/>
                        <a:buFontTx/>
                        <a:buNone/>
                        <a:tabLst/>
                        <a:defRPr/>
                      </a:pPr>
                      <a:r>
                        <a:rPr lang="en-US" b="0" dirty="0"/>
                        <a:t>log(3/2)+1=</a:t>
                      </a:r>
                      <a:r>
                        <a:rPr lang="en-US" b="1" dirty="0"/>
                        <a:t>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2121786"/>
                  </a:ext>
                </a:extLst>
              </a:tr>
              <a:tr h="404949">
                <a:tc>
                  <a:txBody>
                    <a:bodyPr/>
                    <a:lstStyle/>
                    <a:p>
                      <a:pPr algn="ctr"/>
                      <a:r>
                        <a:rPr lang="en-US" b="1" dirty="0"/>
                        <a:t>not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97999" rtl="0" eaLnBrk="1" fontAlgn="auto" latinLnBrk="0" hangingPunct="1">
                        <a:lnSpc>
                          <a:spcPct val="100000"/>
                        </a:lnSpc>
                        <a:spcBef>
                          <a:spcPts val="0"/>
                        </a:spcBef>
                        <a:spcAft>
                          <a:spcPts val="0"/>
                        </a:spcAft>
                        <a:buClrTx/>
                        <a:buSzTx/>
                        <a:buFontTx/>
                        <a:buNone/>
                        <a:tabLst/>
                        <a:defRPr/>
                      </a:pPr>
                      <a:r>
                        <a:rPr lang="en-US" b="0" dirty="0"/>
                        <a:t>log(3/2)+1=</a:t>
                      </a:r>
                      <a:r>
                        <a:rPr lang="en-US" b="1" dirty="0"/>
                        <a:t>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0004338"/>
                  </a:ext>
                </a:extLst>
              </a:tr>
              <a:tr h="404949">
                <a:tc>
                  <a:txBody>
                    <a:bodyPr/>
                    <a:lstStyle/>
                    <a:p>
                      <a:pPr algn="ctr"/>
                      <a:r>
                        <a:rPr lang="en-US" b="1" dirty="0"/>
                        <a:t>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97999" rtl="0" eaLnBrk="1" fontAlgn="auto" latinLnBrk="0" hangingPunct="1">
                        <a:lnSpc>
                          <a:spcPct val="100000"/>
                        </a:lnSpc>
                        <a:spcBef>
                          <a:spcPts val="0"/>
                        </a:spcBef>
                        <a:spcAft>
                          <a:spcPts val="0"/>
                        </a:spcAft>
                        <a:buClrTx/>
                        <a:buSzTx/>
                        <a:buFontTx/>
                        <a:buNone/>
                        <a:tabLst/>
                        <a:defRPr/>
                      </a:pPr>
                      <a:r>
                        <a:rPr lang="en-US" b="0" dirty="0"/>
                        <a:t>log(3/2)+1=</a:t>
                      </a:r>
                      <a:r>
                        <a:rPr lang="en-US" b="1" dirty="0"/>
                        <a:t>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797845"/>
                  </a:ext>
                </a:extLst>
              </a:tr>
              <a:tr h="404949">
                <a:tc>
                  <a:txBody>
                    <a:bodyPr/>
                    <a:lstStyle/>
                    <a:p>
                      <a:pPr algn="ctr"/>
                      <a:r>
                        <a:rPr lang="en-US" b="1" dirty="0"/>
                        <a:t>wolf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97999" rtl="0" eaLnBrk="1" fontAlgn="auto" latinLnBrk="0" hangingPunct="1">
                        <a:lnSpc>
                          <a:spcPct val="100000"/>
                        </a:lnSpc>
                        <a:spcBef>
                          <a:spcPts val="0"/>
                        </a:spcBef>
                        <a:spcAft>
                          <a:spcPts val="0"/>
                        </a:spcAft>
                        <a:buClrTx/>
                        <a:buSzTx/>
                        <a:buFontTx/>
                        <a:buNone/>
                        <a:tabLst/>
                        <a:defRPr/>
                      </a:pPr>
                      <a:r>
                        <a:rPr lang="en-US" b="0" dirty="0"/>
                        <a:t>log(3/2)+1=</a:t>
                      </a:r>
                      <a:r>
                        <a:rPr lang="en-US" b="1" dirty="0"/>
                        <a:t>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4904350"/>
                  </a:ext>
                </a:extLst>
              </a:tr>
            </a:tbl>
          </a:graphicData>
        </a:graphic>
      </p:graphicFrame>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2DCE05B-1565-0042-9916-F15B6BFDF932}"/>
                  </a:ext>
                </a:extLst>
              </p:cNvPr>
              <p:cNvSpPr txBox="1"/>
              <p:nvPr/>
            </p:nvSpPr>
            <p:spPr>
              <a:xfrm>
                <a:off x="5566558" y="3613240"/>
                <a:ext cx="6275564" cy="775405"/>
              </a:xfrm>
              <a:prstGeom prst="rect">
                <a:avLst/>
              </a:prstGeom>
              <a:no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𝑖𝑑𝑓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𝑡𝑒𝑟𝑚</m:t>
                          </m:r>
                        </m:e>
                      </m:d>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a:rPr lang="en-US" sz="2000" b="0" i="1" smtClean="0">
                              <a:latin typeface="Cambria Math" panose="02040503050406030204" pitchFamily="18" charset="0"/>
                            </a:rPr>
                            <m:t>𝑙𝑜𝑔</m:t>
                          </m:r>
                        </m:fName>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𝑛</m:t>
                                      </m:r>
                                    </m:e>
                                    <m:sub>
                                      <m:r>
                                        <a:rPr lang="en-US" sz="2000" b="0" i="1" smtClean="0">
                                          <a:latin typeface="Cambria Math" panose="02040503050406030204" pitchFamily="18" charset="0"/>
                                        </a:rPr>
                                        <m:t>𝑑𝑜𝑐𝑢𝑚𝑒𝑛𝑡𝑠</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𝑛</m:t>
                                      </m:r>
                                    </m:e>
                                    <m:sub>
                                      <m:r>
                                        <a:rPr lang="en-US" sz="2000" b="0" i="1" smtClean="0">
                                          <a:latin typeface="Cambria Math" panose="02040503050406030204" pitchFamily="18" charset="0"/>
                                        </a:rPr>
                                        <m:t>𝑑𝑜𝑐𝑢𝑚𝑒𝑛𝑡𝑠</m:t>
                                      </m:r>
                                      <m:r>
                                        <a:rPr lang="en-US" sz="2000" b="0" i="1" smtClean="0">
                                          <a:latin typeface="Cambria Math" panose="02040503050406030204" pitchFamily="18" charset="0"/>
                                        </a:rPr>
                                        <m:t> </m:t>
                                      </m:r>
                                      <m:r>
                                        <a:rPr lang="en-US" sz="2000" b="0" i="1" smtClean="0">
                                          <a:latin typeface="Cambria Math" panose="02040503050406030204" pitchFamily="18" charset="0"/>
                                        </a:rPr>
                                        <m:t>𝑐𝑜𝑛𝑡𝑎𝑖𝑛𝑖𝑛𝑔</m:t>
                                      </m:r>
                                      <m:r>
                                        <a:rPr lang="en-US" sz="2000" b="0" i="1" smtClean="0">
                                          <a:latin typeface="Cambria Math" panose="02040503050406030204" pitchFamily="18" charset="0"/>
                                        </a:rPr>
                                        <m:t> </m:t>
                                      </m:r>
                                      <m:r>
                                        <a:rPr lang="en-US" sz="2000" b="0" i="1" smtClean="0">
                                          <a:latin typeface="Cambria Math" panose="02040503050406030204" pitchFamily="18" charset="0"/>
                                        </a:rPr>
                                        <m:t>𝑡h𝑒</m:t>
                                      </m:r>
                                      <m:r>
                                        <a:rPr lang="en-US" sz="2000" b="0" i="1" smtClean="0">
                                          <a:latin typeface="Cambria Math" panose="02040503050406030204" pitchFamily="18" charset="0"/>
                                        </a:rPr>
                                        <m:t> </m:t>
                                      </m:r>
                                      <m:r>
                                        <a:rPr lang="en-US" sz="2000" b="0" i="1" smtClean="0">
                                          <a:latin typeface="Cambria Math" panose="02040503050406030204" pitchFamily="18" charset="0"/>
                                        </a:rPr>
                                        <m:t>𝑡𝑒𝑟𝑚</m:t>
                                      </m:r>
                                    </m:sub>
                                  </m:sSub>
                                  <m:r>
                                    <a:rPr lang="en-US" sz="2000" b="0" i="1" smtClean="0">
                                      <a:latin typeface="Cambria Math" panose="02040503050406030204" pitchFamily="18" charset="0"/>
                                    </a:rPr>
                                    <m:t>+1</m:t>
                                  </m:r>
                                </m:den>
                              </m:f>
                            </m:e>
                          </m:d>
                        </m:e>
                      </m:func>
                      <m:r>
                        <a:rPr lang="en-US" sz="2000" b="0" i="1" smtClean="0">
                          <a:latin typeface="Cambria Math" panose="02040503050406030204" pitchFamily="18" charset="0"/>
                        </a:rPr>
                        <m:t>+1</m:t>
                      </m:r>
                    </m:oMath>
                  </m:oMathPara>
                </a14:m>
                <a:endParaRPr lang="en-US" sz="2000" dirty="0" err="1"/>
              </a:p>
            </p:txBody>
          </p:sp>
        </mc:Choice>
        <mc:Fallback xmlns="">
          <p:sp>
            <p:nvSpPr>
              <p:cNvPr id="5" name="TextBox 4">
                <a:extLst>
                  <a:ext uri="{FF2B5EF4-FFF2-40B4-BE49-F238E27FC236}">
                    <a16:creationId xmlns:a16="http://schemas.microsoft.com/office/drawing/2014/main" id="{42DCE05B-1565-0042-9916-F15B6BFDF932}"/>
                  </a:ext>
                </a:extLst>
              </p:cNvPr>
              <p:cNvSpPr txBox="1">
                <a:spLocks noRot="1" noChangeAspect="1" noMove="1" noResize="1" noEditPoints="1" noAdjustHandles="1" noChangeArrowheads="1" noChangeShapeType="1" noTextEdit="1"/>
              </p:cNvSpPr>
              <p:nvPr/>
            </p:nvSpPr>
            <p:spPr>
              <a:xfrm>
                <a:off x="5566558" y="3613240"/>
                <a:ext cx="6275564" cy="775405"/>
              </a:xfrm>
              <a:prstGeom prst="rect">
                <a:avLst/>
              </a:prstGeom>
              <a:blipFill>
                <a:blip r:embed="rId3"/>
                <a:stretch>
                  <a:fillRect l="-808" r="-404" b="-161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53F65855-C614-3D4F-A73F-977C7613D1F8}"/>
              </a:ext>
            </a:extLst>
          </p:cNvPr>
          <p:cNvSpPr txBox="1"/>
          <p:nvPr/>
        </p:nvSpPr>
        <p:spPr>
          <a:xfrm>
            <a:off x="5116184" y="1848140"/>
            <a:ext cx="6725938" cy="1200329"/>
          </a:xfrm>
          <a:prstGeom prst="rect">
            <a:avLst/>
          </a:prstGeom>
          <a:noFill/>
        </p:spPr>
        <p:txBody>
          <a:bodyPr wrap="square" rtlCol="0">
            <a:spAutoFit/>
          </a:bodyPr>
          <a:lstStyle/>
          <a:p>
            <a:pPr lvl="0" algn="ctr" defTabSz="997999">
              <a:defRPr/>
            </a:pPr>
            <a:r>
              <a:rPr lang="en-US" sz="2400" b="1" dirty="0"/>
              <a:t>Inverse document frequency (IDF): Decreases</a:t>
            </a:r>
            <a:r>
              <a:rPr lang="en-US" sz="2400" dirty="0"/>
              <a:t> the weights for </a:t>
            </a:r>
            <a:r>
              <a:rPr lang="en-US" sz="2400" b="1" dirty="0"/>
              <a:t>commonly</a:t>
            </a:r>
            <a:r>
              <a:rPr lang="en-US" sz="2400" dirty="0"/>
              <a:t> used words and </a:t>
            </a:r>
            <a:r>
              <a:rPr lang="en-US" sz="2400" b="1" dirty="0"/>
              <a:t>increases</a:t>
            </a:r>
            <a:r>
              <a:rPr lang="en-US" sz="2400" dirty="0"/>
              <a:t> weights for </a:t>
            </a:r>
            <a:r>
              <a:rPr lang="en-US" sz="2400" b="1" dirty="0"/>
              <a:t>rare</a:t>
            </a:r>
            <a:r>
              <a:rPr lang="en-US" sz="2400" dirty="0"/>
              <a:t> words in the </a:t>
            </a:r>
            <a:r>
              <a:rPr lang="en-US" sz="2400" u="sng" dirty="0"/>
              <a:t>vocabulary</a:t>
            </a:r>
            <a:r>
              <a:rPr lang="en-US" sz="2400" dirty="0"/>
              <a:t>.</a:t>
            </a:r>
            <a:r>
              <a:rPr lang="en-US" sz="2400" b="1" dirty="0"/>
              <a:t> </a:t>
            </a:r>
            <a:endParaRPr lang="en-US" sz="24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7D87E59-3D70-4D4E-AFCF-CD2B3E673820}"/>
                  </a:ext>
                </a:extLst>
              </p:cNvPr>
              <p:cNvSpPr txBox="1"/>
              <p:nvPr/>
            </p:nvSpPr>
            <p:spPr>
              <a:xfrm>
                <a:off x="5566558" y="4761055"/>
                <a:ext cx="2571152" cy="384721"/>
              </a:xfrm>
              <a:prstGeom prst="rect">
                <a:avLst/>
              </a:prstGeom>
              <a:no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𝑒</m:t>
                      </m:r>
                      <m:r>
                        <a:rPr lang="en-US" sz="2000" b="0" i="1" smtClean="0">
                          <a:latin typeface="Cambria Math" panose="02040503050406030204" pitchFamily="18" charset="0"/>
                        </a:rPr>
                        <m:t>.</m:t>
                      </m:r>
                      <m:r>
                        <a:rPr lang="en-US" sz="2000" b="0" i="1" smtClean="0">
                          <a:latin typeface="Cambria Math" panose="02040503050406030204" pitchFamily="18" charset="0"/>
                        </a:rPr>
                        <m:t>𝑔</m:t>
                      </m:r>
                      <m:r>
                        <a:rPr lang="en-US" sz="2000" b="0" i="1" smtClean="0">
                          <a:latin typeface="Cambria Math" panose="02040503050406030204" pitchFamily="18" charset="0"/>
                        </a:rPr>
                        <m:t>.  </m:t>
                      </m:r>
                      <m:r>
                        <a:rPr lang="en-US" sz="2000" b="0" i="1" smtClean="0">
                          <a:latin typeface="Cambria Math" panose="02040503050406030204" pitchFamily="18" charset="0"/>
                        </a:rPr>
                        <m:t>𝑖𝑑𝑓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m:t>
                          </m:r>
                          <m:r>
                            <a:rPr lang="en-US" sz="2000" b="0" i="1" smtClean="0">
                              <a:latin typeface="Cambria Math" panose="02040503050406030204" pitchFamily="18" charset="0"/>
                            </a:rPr>
                            <m:t>𝑐𝑎𝑡</m:t>
                          </m:r>
                          <m:r>
                            <a:rPr lang="en-US" sz="2000" b="0" i="1" smtClean="0">
                              <a:latin typeface="Cambria Math" panose="02040503050406030204" pitchFamily="18" charset="0"/>
                            </a:rPr>
                            <m:t>”</m:t>
                          </m:r>
                        </m:e>
                      </m:d>
                      <m:r>
                        <a:rPr lang="en-US" sz="2000" b="0" i="1" smtClean="0">
                          <a:latin typeface="Cambria Math" panose="02040503050406030204" pitchFamily="18" charset="0"/>
                        </a:rPr>
                        <m:t>=1.18</m:t>
                      </m:r>
                    </m:oMath>
                  </m:oMathPara>
                </a14:m>
                <a:endParaRPr lang="en-US" sz="2000" dirty="0" err="1"/>
              </a:p>
            </p:txBody>
          </p:sp>
        </mc:Choice>
        <mc:Fallback xmlns="">
          <p:sp>
            <p:nvSpPr>
              <p:cNvPr id="7" name="TextBox 6">
                <a:extLst>
                  <a:ext uri="{FF2B5EF4-FFF2-40B4-BE49-F238E27FC236}">
                    <a16:creationId xmlns:a16="http://schemas.microsoft.com/office/drawing/2014/main" id="{47D87E59-3D70-4D4E-AFCF-CD2B3E673820}"/>
                  </a:ext>
                </a:extLst>
              </p:cNvPr>
              <p:cNvSpPr txBox="1">
                <a:spLocks noRot="1" noChangeAspect="1" noMove="1" noResize="1" noEditPoints="1" noAdjustHandles="1" noChangeArrowheads="1" noChangeShapeType="1" noTextEdit="1"/>
              </p:cNvSpPr>
              <p:nvPr/>
            </p:nvSpPr>
            <p:spPr>
              <a:xfrm>
                <a:off x="5566558" y="4761055"/>
                <a:ext cx="2571152" cy="384721"/>
              </a:xfrm>
              <a:prstGeom prst="rect">
                <a:avLst/>
              </a:prstGeom>
              <a:blipFill>
                <a:blip r:embed="rId4"/>
                <a:stretch>
                  <a:fillRect l="-490" t="-6452" r="-980" b="-9677"/>
                </a:stretch>
              </a:blipFill>
            </p:spPr>
            <p:txBody>
              <a:bodyPr/>
              <a:lstStyle/>
              <a:p>
                <a:r>
                  <a:rPr lang="en-US">
                    <a:noFill/>
                  </a:rPr>
                  <a:t> </a:t>
                </a:r>
              </a:p>
            </p:txBody>
          </p:sp>
        </mc:Fallback>
      </mc:AlternateContent>
    </p:spTree>
    <p:extLst>
      <p:ext uri="{BB962C8B-B14F-4D97-AF65-F5344CB8AC3E}">
        <p14:creationId xmlns:p14="http://schemas.microsoft.com/office/powerpoint/2010/main" val="14681097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036D-F57D-3F45-A473-ECFB52F1D6DF}"/>
              </a:ext>
            </a:extLst>
          </p:cNvPr>
          <p:cNvSpPr>
            <a:spLocks noGrp="1"/>
          </p:cNvSpPr>
          <p:nvPr>
            <p:ph type="title"/>
          </p:nvPr>
        </p:nvSpPr>
        <p:spPr/>
        <p:txBody>
          <a:bodyPr/>
          <a:lstStyle/>
          <a:p>
            <a:r>
              <a:rPr lang="en-US" dirty="0"/>
              <a:t>Term Freq.-Inverse Doc. Freq (TF-IDF)</a:t>
            </a:r>
          </a:p>
        </p:txBody>
      </p:sp>
      <p:sp>
        <p:nvSpPr>
          <p:cNvPr id="4" name="TextBox 3">
            <a:extLst>
              <a:ext uri="{FF2B5EF4-FFF2-40B4-BE49-F238E27FC236}">
                <a16:creationId xmlns:a16="http://schemas.microsoft.com/office/drawing/2014/main" id="{DB6C3732-93D4-4E45-8D3E-87F5ED1EF34D}"/>
              </a:ext>
            </a:extLst>
          </p:cNvPr>
          <p:cNvSpPr txBox="1"/>
          <p:nvPr/>
        </p:nvSpPr>
        <p:spPr>
          <a:xfrm>
            <a:off x="846208" y="1444389"/>
            <a:ext cx="10744372" cy="830997"/>
          </a:xfrm>
          <a:prstGeom prst="rect">
            <a:avLst/>
          </a:prstGeom>
          <a:noFill/>
        </p:spPr>
        <p:txBody>
          <a:bodyPr wrap="square" rtlCol="0">
            <a:spAutoFit/>
          </a:bodyPr>
          <a:lstStyle/>
          <a:p>
            <a:r>
              <a:rPr lang="en-US" sz="2400" b="1" dirty="0"/>
              <a:t>Term Freq. Inverse Doc. Freq (TF-IDF): </a:t>
            </a:r>
            <a:r>
              <a:rPr lang="en-US" sz="2400" dirty="0"/>
              <a:t>Combines term frequency and inverse document frequency.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32161A-CDCE-754A-9E46-8521BB242D65}"/>
                  </a:ext>
                </a:extLst>
              </p:cNvPr>
              <p:cNvSpPr txBox="1"/>
              <p:nvPr/>
            </p:nvSpPr>
            <p:spPr>
              <a:xfrm>
                <a:off x="2897983" y="2436406"/>
                <a:ext cx="6179640" cy="475900"/>
              </a:xfrm>
              <a:prstGeom prst="rect">
                <a:avLst/>
              </a:prstGeom>
              <a:no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𝑡</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𝑖𝑑𝑓</m:t>
                          </m:r>
                        </m:sub>
                      </m:sSub>
                      <m:r>
                        <a:rPr lang="en-US" sz="2400" b="0" i="1" smtClean="0">
                          <a:latin typeface="Cambria Math" panose="02040503050406030204" pitchFamily="18" charset="0"/>
                        </a:rPr>
                        <m:t>(</m:t>
                      </m:r>
                      <m:r>
                        <a:rPr lang="en-US" sz="2400" b="0" i="1" smtClean="0">
                          <a:latin typeface="Cambria Math" panose="02040503050406030204" pitchFamily="18" charset="0"/>
                        </a:rPr>
                        <m:t>𝑡𝑒𝑟𝑚</m:t>
                      </m:r>
                      <m:r>
                        <a:rPr lang="en-US" sz="2400" b="0" i="1" smtClean="0">
                          <a:latin typeface="Cambria Math" panose="02040503050406030204" pitchFamily="18" charset="0"/>
                        </a:rPr>
                        <m:t>,</m:t>
                      </m:r>
                      <m:r>
                        <a:rPr lang="en-US" sz="2400" b="0" i="1" smtClean="0">
                          <a:latin typeface="Cambria Math" panose="02040503050406030204" pitchFamily="18" charset="0"/>
                        </a:rPr>
                        <m:t>𝑑𝑜𝑐</m:t>
                      </m:r>
                      <m:r>
                        <a:rPr lang="en-US" sz="2400" b="0" i="1" smtClean="0">
                          <a:latin typeface="Cambria Math" panose="02040503050406030204" pitchFamily="18" charset="0"/>
                        </a:rPr>
                        <m:t>)=</m:t>
                      </m:r>
                      <m:r>
                        <a:rPr lang="en-US" sz="2400" b="0" i="1" smtClean="0">
                          <a:latin typeface="Cambria Math" panose="02040503050406030204" pitchFamily="18" charset="0"/>
                        </a:rPr>
                        <m:t>𝑡𝑓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𝑡𝑒𝑟𝑚</m:t>
                          </m:r>
                          <m:r>
                            <a:rPr lang="en-US" sz="2400" b="0" i="1" smtClean="0">
                              <a:latin typeface="Cambria Math" panose="02040503050406030204" pitchFamily="18" charset="0"/>
                            </a:rPr>
                            <m:t>, </m:t>
                          </m:r>
                          <m:r>
                            <a:rPr lang="en-US" sz="2400" b="0" i="1" smtClean="0">
                              <a:latin typeface="Cambria Math" panose="02040503050406030204" pitchFamily="18" charset="0"/>
                            </a:rPr>
                            <m:t>𝑑𝑜𝑐</m:t>
                          </m:r>
                        </m:e>
                      </m:d>
                      <m:r>
                        <a:rPr lang="en-US" sz="2400" b="0" i="1" smtClean="0">
                          <a:latin typeface="Cambria Math" panose="02040503050406030204" pitchFamily="18" charset="0"/>
                        </a:rPr>
                        <m:t>∗</m:t>
                      </m:r>
                      <m:r>
                        <a:rPr lang="en-US" sz="2400" b="0" i="1" smtClean="0">
                          <a:latin typeface="Cambria Math" panose="02040503050406030204" pitchFamily="18" charset="0"/>
                        </a:rPr>
                        <m:t>𝑖𝑑𝑓</m:t>
                      </m:r>
                      <m:r>
                        <a:rPr lang="en-US" sz="2400" b="0" i="1" smtClean="0">
                          <a:latin typeface="Cambria Math" panose="02040503050406030204" pitchFamily="18" charset="0"/>
                        </a:rPr>
                        <m:t>(</m:t>
                      </m:r>
                      <m:r>
                        <a:rPr lang="en-US" sz="2400" b="0" i="1" smtClean="0">
                          <a:latin typeface="Cambria Math" panose="02040503050406030204" pitchFamily="18" charset="0"/>
                        </a:rPr>
                        <m:t>𝑡𝑒𝑟𝑚</m:t>
                      </m:r>
                      <m:r>
                        <a:rPr lang="en-US" sz="2400" b="0" i="1" smtClean="0">
                          <a:latin typeface="Cambria Math" panose="02040503050406030204" pitchFamily="18" charset="0"/>
                        </a:rPr>
                        <m:t>)</m:t>
                      </m:r>
                    </m:oMath>
                  </m:oMathPara>
                </a14:m>
                <a:endParaRPr lang="en-US" sz="2400" dirty="0" err="1"/>
              </a:p>
            </p:txBody>
          </p:sp>
        </mc:Choice>
        <mc:Fallback xmlns="">
          <p:sp>
            <p:nvSpPr>
              <p:cNvPr id="5" name="TextBox 4">
                <a:extLst>
                  <a:ext uri="{FF2B5EF4-FFF2-40B4-BE49-F238E27FC236}">
                    <a16:creationId xmlns:a16="http://schemas.microsoft.com/office/drawing/2014/main" id="{C732161A-CDCE-754A-9E46-8521BB242D65}"/>
                  </a:ext>
                </a:extLst>
              </p:cNvPr>
              <p:cNvSpPr txBox="1">
                <a:spLocks noRot="1" noChangeAspect="1" noMove="1" noResize="1" noEditPoints="1" noAdjustHandles="1" noChangeArrowheads="1" noChangeShapeType="1" noTextEdit="1"/>
              </p:cNvSpPr>
              <p:nvPr/>
            </p:nvSpPr>
            <p:spPr>
              <a:xfrm>
                <a:off x="2897983" y="2436406"/>
                <a:ext cx="6179640" cy="475900"/>
              </a:xfrm>
              <a:prstGeom prst="rect">
                <a:avLst/>
              </a:prstGeom>
              <a:blipFill>
                <a:blip r:embed="rId3"/>
                <a:stretch>
                  <a:fillRect l="-411" r="-1027" b="-5405"/>
                </a:stretch>
              </a:blipFill>
            </p:spPr>
            <p:txBody>
              <a:bodyPr/>
              <a:lstStyle/>
              <a:p>
                <a:r>
                  <a:rPr lang="en-US">
                    <a:noFill/>
                  </a:rPr>
                  <a:t> </a:t>
                </a:r>
              </a:p>
            </p:txBody>
          </p:sp>
        </mc:Fallback>
      </mc:AlternateContent>
      <p:graphicFrame>
        <p:nvGraphicFramePr>
          <p:cNvPr id="6" name="Table 5">
            <a:extLst>
              <a:ext uri="{FF2B5EF4-FFF2-40B4-BE49-F238E27FC236}">
                <a16:creationId xmlns:a16="http://schemas.microsoft.com/office/drawing/2014/main" id="{E6BA73C2-B80B-B34E-9AEF-EEB35749EA6D}"/>
              </a:ext>
            </a:extLst>
          </p:cNvPr>
          <p:cNvGraphicFramePr>
            <a:graphicFrameLocks noGrp="1"/>
          </p:cNvGraphicFramePr>
          <p:nvPr/>
        </p:nvGraphicFramePr>
        <p:xfrm>
          <a:off x="1117790" y="3197400"/>
          <a:ext cx="9740026" cy="2682240"/>
        </p:xfrm>
        <a:graphic>
          <a:graphicData uri="http://schemas.openxmlformats.org/drawingml/2006/table">
            <a:tbl>
              <a:tblPr firstRow="1" bandRow="1">
                <a:tableStyleId>{5940675A-B579-460E-94D1-54222C63F5DA}</a:tableStyleId>
              </a:tblPr>
              <a:tblGrid>
                <a:gridCol w="2067581">
                  <a:extLst>
                    <a:ext uri="{9D8B030D-6E8A-4147-A177-3AD203B41FA5}">
                      <a16:colId xmlns:a16="http://schemas.microsoft.com/office/drawing/2014/main" val="3971136925"/>
                    </a:ext>
                  </a:extLst>
                </a:gridCol>
                <a:gridCol w="715435">
                  <a:extLst>
                    <a:ext uri="{9D8B030D-6E8A-4147-A177-3AD203B41FA5}">
                      <a16:colId xmlns:a16="http://schemas.microsoft.com/office/drawing/2014/main" val="101079243"/>
                    </a:ext>
                  </a:extLst>
                </a:gridCol>
                <a:gridCol w="893137">
                  <a:extLst>
                    <a:ext uri="{9D8B030D-6E8A-4147-A177-3AD203B41FA5}">
                      <a16:colId xmlns:a16="http://schemas.microsoft.com/office/drawing/2014/main" val="101979641"/>
                    </a:ext>
                  </a:extLst>
                </a:gridCol>
                <a:gridCol w="830463">
                  <a:extLst>
                    <a:ext uri="{9D8B030D-6E8A-4147-A177-3AD203B41FA5}">
                      <a16:colId xmlns:a16="http://schemas.microsoft.com/office/drawing/2014/main" val="3080200238"/>
                    </a:ext>
                  </a:extLst>
                </a:gridCol>
                <a:gridCol w="872235">
                  <a:extLst>
                    <a:ext uri="{9D8B030D-6E8A-4147-A177-3AD203B41FA5}">
                      <a16:colId xmlns:a16="http://schemas.microsoft.com/office/drawing/2014/main" val="1954432578"/>
                    </a:ext>
                  </a:extLst>
                </a:gridCol>
                <a:gridCol w="872235">
                  <a:extLst>
                    <a:ext uri="{9D8B030D-6E8A-4147-A177-3AD203B41FA5}">
                      <a16:colId xmlns:a16="http://schemas.microsoft.com/office/drawing/2014/main" val="1084760702"/>
                    </a:ext>
                  </a:extLst>
                </a:gridCol>
                <a:gridCol w="872235">
                  <a:extLst>
                    <a:ext uri="{9D8B030D-6E8A-4147-A177-3AD203B41FA5}">
                      <a16:colId xmlns:a16="http://schemas.microsoft.com/office/drawing/2014/main" val="3660339686"/>
                    </a:ext>
                  </a:extLst>
                </a:gridCol>
                <a:gridCol w="872235">
                  <a:extLst>
                    <a:ext uri="{9D8B030D-6E8A-4147-A177-3AD203B41FA5}">
                      <a16:colId xmlns:a16="http://schemas.microsoft.com/office/drawing/2014/main" val="245195204"/>
                    </a:ext>
                  </a:extLst>
                </a:gridCol>
                <a:gridCol w="872235">
                  <a:extLst>
                    <a:ext uri="{9D8B030D-6E8A-4147-A177-3AD203B41FA5}">
                      <a16:colId xmlns:a16="http://schemas.microsoft.com/office/drawing/2014/main" val="1279124560"/>
                    </a:ext>
                  </a:extLst>
                </a:gridCol>
                <a:gridCol w="872235">
                  <a:extLst>
                    <a:ext uri="{9D8B030D-6E8A-4147-A177-3AD203B41FA5}">
                      <a16:colId xmlns:a16="http://schemas.microsoft.com/office/drawing/2014/main" val="1950692259"/>
                    </a:ext>
                  </a:extLst>
                </a:gridCol>
              </a:tblGrid>
              <a:tr h="670560">
                <a:tc>
                  <a:txBody>
                    <a:bodyPr/>
                    <a:lstStyle/>
                    <a:p>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chemeClr val="bg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b="1" dirty="0">
                          <a:solidFill>
                            <a:schemeClr val="bg1"/>
                          </a:solidFill>
                        </a:rPr>
                        <a:t>cat</a:t>
                      </a:r>
                    </a:p>
                  </a:txBody>
                  <a:tcPr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US" b="1" dirty="0">
                          <a:solidFill>
                            <a:schemeClr val="bg1"/>
                          </a:solidFill>
                        </a:rPr>
                        <a:t>dog</a:t>
                      </a:r>
                    </a:p>
                  </a:txBody>
                  <a:tcPr anchor="ctr">
                    <a:solidFill>
                      <a:schemeClr val="tx1"/>
                    </a:solidFill>
                  </a:tcPr>
                </a:tc>
                <a:tc>
                  <a:txBody>
                    <a:bodyPr/>
                    <a:lstStyle/>
                    <a:p>
                      <a:pPr algn="ctr"/>
                      <a:r>
                        <a:rPr lang="en-US" b="1" dirty="0">
                          <a:solidFill>
                            <a:schemeClr val="bg1"/>
                          </a:solidFill>
                        </a:rPr>
                        <a:t>is</a:t>
                      </a:r>
                    </a:p>
                  </a:txBody>
                  <a:tcPr anchor="ctr">
                    <a:solidFill>
                      <a:schemeClr val="tx1"/>
                    </a:solidFill>
                  </a:tcPr>
                </a:tc>
                <a:tc>
                  <a:txBody>
                    <a:bodyPr/>
                    <a:lstStyle/>
                    <a:p>
                      <a:pPr algn="ctr"/>
                      <a:r>
                        <a:rPr lang="en-US" b="1" dirty="0">
                          <a:solidFill>
                            <a:schemeClr val="bg1"/>
                          </a:solidFill>
                        </a:rPr>
                        <a:t>it</a:t>
                      </a:r>
                    </a:p>
                  </a:txBody>
                  <a:tcPr anchor="ctr">
                    <a:solidFill>
                      <a:schemeClr val="tx1"/>
                    </a:solidFill>
                  </a:tcPr>
                </a:tc>
                <a:tc>
                  <a:txBody>
                    <a:bodyPr/>
                    <a:lstStyle/>
                    <a:p>
                      <a:pPr algn="ctr"/>
                      <a:r>
                        <a:rPr lang="en-US" b="1" dirty="0">
                          <a:solidFill>
                            <a:schemeClr val="bg1"/>
                          </a:solidFill>
                        </a:rPr>
                        <a:t>my</a:t>
                      </a:r>
                    </a:p>
                  </a:txBody>
                  <a:tcPr anchor="ctr">
                    <a:solidFill>
                      <a:schemeClr val="tx1"/>
                    </a:solidFill>
                  </a:tcPr>
                </a:tc>
                <a:tc>
                  <a:txBody>
                    <a:bodyPr/>
                    <a:lstStyle/>
                    <a:p>
                      <a:pPr algn="ctr"/>
                      <a:r>
                        <a:rPr lang="en-US" b="1" dirty="0">
                          <a:solidFill>
                            <a:schemeClr val="bg1"/>
                          </a:solidFill>
                        </a:rPr>
                        <a:t>not</a:t>
                      </a:r>
                    </a:p>
                  </a:txBody>
                  <a:tcPr anchor="ctr">
                    <a:solidFill>
                      <a:schemeClr val="tx1"/>
                    </a:solidFill>
                  </a:tcPr>
                </a:tc>
                <a:tc>
                  <a:txBody>
                    <a:bodyPr/>
                    <a:lstStyle/>
                    <a:p>
                      <a:pPr algn="ctr"/>
                      <a:r>
                        <a:rPr lang="en-US" b="1" dirty="0">
                          <a:solidFill>
                            <a:schemeClr val="bg1"/>
                          </a:solidFill>
                        </a:rPr>
                        <a:t>old</a:t>
                      </a:r>
                    </a:p>
                  </a:txBody>
                  <a:tcPr anchor="ctr">
                    <a:solidFill>
                      <a:schemeClr val="tx1"/>
                    </a:solidFill>
                  </a:tcPr>
                </a:tc>
                <a:tc>
                  <a:txBody>
                    <a:bodyPr/>
                    <a:lstStyle/>
                    <a:p>
                      <a:pPr algn="ctr"/>
                      <a:r>
                        <a:rPr lang="en-US" b="1" dirty="0">
                          <a:solidFill>
                            <a:schemeClr val="bg1"/>
                          </a:solidFill>
                        </a:rPr>
                        <a:t>wolf</a:t>
                      </a:r>
                    </a:p>
                  </a:txBody>
                  <a:tcPr anchor="ctr">
                    <a:solidFill>
                      <a:schemeClr val="tx1"/>
                    </a:solidFill>
                  </a:tcPr>
                </a:tc>
                <a:extLst>
                  <a:ext uri="{0D108BD9-81ED-4DB2-BD59-A6C34878D82A}">
                    <a16:rowId xmlns:a16="http://schemas.microsoft.com/office/drawing/2014/main" val="4051540130"/>
                  </a:ext>
                </a:extLst>
              </a:tr>
              <a:tr h="670560">
                <a:tc>
                  <a:txBody>
                    <a:bodyPr/>
                    <a:lstStyle/>
                    <a:p>
                      <a:pPr algn="ctr"/>
                      <a:r>
                        <a:rPr lang="en-US" b="1" dirty="0">
                          <a:solidFill>
                            <a:schemeClr val="bg1"/>
                          </a:solidFill>
                        </a:rPr>
                        <a:t>“It is a dog.”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0.25</a:t>
                      </a:r>
                    </a:p>
                  </a:txBody>
                  <a:tcPr anchor="ctr"/>
                </a:tc>
                <a:tc>
                  <a:txBody>
                    <a:bodyPr/>
                    <a:lstStyle/>
                    <a:p>
                      <a:pPr algn="ctr"/>
                      <a:r>
                        <a:rPr lang="en-US" b="1" dirty="0"/>
                        <a:t>0.22</a:t>
                      </a:r>
                    </a:p>
                  </a:txBody>
                  <a:tcPr anchor="ctr"/>
                </a:tc>
                <a:tc>
                  <a:txBody>
                    <a:bodyPr/>
                    <a:lstStyle/>
                    <a:p>
                      <a:pPr algn="ctr"/>
                      <a:r>
                        <a:rPr lang="en-US" b="1" dirty="0"/>
                        <a:t>0.25</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extLst>
                  <a:ext uri="{0D108BD9-81ED-4DB2-BD59-A6C34878D82A}">
                    <a16:rowId xmlns:a16="http://schemas.microsoft.com/office/drawing/2014/main" val="47828122"/>
                  </a:ext>
                </a:extLst>
              </a:tr>
              <a:tr h="670560">
                <a:tc>
                  <a:txBody>
                    <a:bodyPr/>
                    <a:lstStyle/>
                    <a:p>
                      <a:pPr algn="ctr"/>
                      <a:r>
                        <a:rPr lang="en-US" b="1" dirty="0">
                          <a:solidFill>
                            <a:schemeClr val="bg1"/>
                          </a:solidFill>
                        </a:rPr>
                        <a:t>“my cat is 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0.3</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t>0</a:t>
                      </a:r>
                    </a:p>
                  </a:txBody>
                  <a:tcPr anchor="ctr"/>
                </a:tc>
                <a:tc>
                  <a:txBody>
                    <a:bodyPr/>
                    <a:lstStyle/>
                    <a:p>
                      <a:pPr algn="ctr"/>
                      <a:r>
                        <a:rPr lang="en-US" b="1" dirty="0"/>
                        <a:t>0.22</a:t>
                      </a:r>
                    </a:p>
                  </a:txBody>
                  <a:tcPr anchor="ctr"/>
                </a:tc>
                <a:tc>
                  <a:txBody>
                    <a:bodyPr/>
                    <a:lstStyle/>
                    <a:p>
                      <a:pPr algn="ctr"/>
                      <a:r>
                        <a:rPr lang="en-US" dirty="0"/>
                        <a:t>0</a:t>
                      </a:r>
                    </a:p>
                  </a:txBody>
                  <a:tcPr anchor="ctr"/>
                </a:tc>
                <a:tc>
                  <a:txBody>
                    <a:bodyPr/>
                    <a:lstStyle/>
                    <a:p>
                      <a:pPr algn="ctr"/>
                      <a:r>
                        <a:rPr lang="en-US" b="1" dirty="0"/>
                        <a:t>0.3</a:t>
                      </a:r>
                    </a:p>
                  </a:txBody>
                  <a:tcPr anchor="ctr"/>
                </a:tc>
                <a:tc>
                  <a:txBody>
                    <a:bodyPr/>
                    <a:lstStyle/>
                    <a:p>
                      <a:pPr algn="ctr"/>
                      <a:r>
                        <a:rPr lang="en-US" dirty="0"/>
                        <a:t>0</a:t>
                      </a:r>
                    </a:p>
                  </a:txBody>
                  <a:tcPr anchor="ctr"/>
                </a:tc>
                <a:tc>
                  <a:txBody>
                    <a:bodyPr/>
                    <a:lstStyle/>
                    <a:p>
                      <a:pPr algn="ctr"/>
                      <a:r>
                        <a:rPr lang="en-US" b="1" dirty="0"/>
                        <a:t>0.3</a:t>
                      </a:r>
                    </a:p>
                  </a:txBody>
                  <a:tcPr anchor="ctr"/>
                </a:tc>
                <a:tc>
                  <a:txBody>
                    <a:bodyPr/>
                    <a:lstStyle/>
                    <a:p>
                      <a:pPr algn="ctr"/>
                      <a:r>
                        <a:rPr lang="en-US" dirty="0"/>
                        <a:t>0</a:t>
                      </a:r>
                    </a:p>
                  </a:txBody>
                  <a:tcPr anchor="ctr"/>
                </a:tc>
                <a:extLst>
                  <a:ext uri="{0D108BD9-81ED-4DB2-BD59-A6C34878D82A}">
                    <a16:rowId xmlns:a16="http://schemas.microsoft.com/office/drawing/2014/main" val="2476667754"/>
                  </a:ext>
                </a:extLst>
              </a:tr>
              <a:tr h="670560">
                <a:tc>
                  <a:txBody>
                    <a:bodyPr/>
                    <a:lstStyle/>
                    <a:p>
                      <a:pPr algn="ctr"/>
                      <a:r>
                        <a:rPr lang="en-US" b="1" dirty="0">
                          <a:solidFill>
                            <a:schemeClr val="bg1"/>
                          </a:solidFill>
                        </a:rPr>
                        <a:t>“It is not a dog, it a is wolf.”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dirty="0"/>
                        <a:t>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tcPr>
                </a:tc>
                <a:tc>
                  <a:txBody>
                    <a:bodyPr/>
                    <a:lstStyle/>
                    <a:p>
                      <a:pPr algn="ctr"/>
                      <a:r>
                        <a:rPr lang="en-US" b="1" dirty="0"/>
                        <a:t>0.11</a:t>
                      </a:r>
                    </a:p>
                  </a:txBody>
                  <a:tcPr anchor="ctr"/>
                </a:tc>
                <a:tc>
                  <a:txBody>
                    <a:bodyPr/>
                    <a:lstStyle/>
                    <a:p>
                      <a:pPr algn="ctr"/>
                      <a:r>
                        <a:rPr lang="en-US" b="1" dirty="0"/>
                        <a:t>0.19</a:t>
                      </a:r>
                    </a:p>
                  </a:txBody>
                  <a:tcPr anchor="ctr"/>
                </a:tc>
                <a:tc>
                  <a:txBody>
                    <a:bodyPr/>
                    <a:lstStyle/>
                    <a:p>
                      <a:pPr algn="ctr"/>
                      <a:r>
                        <a:rPr lang="en-US" b="1" dirty="0"/>
                        <a:t>0.22</a:t>
                      </a:r>
                    </a:p>
                  </a:txBody>
                  <a:tcPr anchor="ctr"/>
                </a:tc>
                <a:tc>
                  <a:txBody>
                    <a:bodyPr/>
                    <a:lstStyle/>
                    <a:p>
                      <a:pPr algn="ctr"/>
                      <a:r>
                        <a:rPr lang="en-US" dirty="0"/>
                        <a:t>0</a:t>
                      </a:r>
                    </a:p>
                  </a:txBody>
                  <a:tcPr anchor="ctr"/>
                </a:tc>
                <a:tc>
                  <a:txBody>
                    <a:bodyPr/>
                    <a:lstStyle/>
                    <a:p>
                      <a:pPr algn="ctr"/>
                      <a:r>
                        <a:rPr lang="en-US" b="1" dirty="0"/>
                        <a:t>0.13</a:t>
                      </a:r>
                    </a:p>
                  </a:txBody>
                  <a:tcPr anchor="ctr"/>
                </a:tc>
                <a:tc>
                  <a:txBody>
                    <a:bodyPr/>
                    <a:lstStyle/>
                    <a:p>
                      <a:pPr algn="ctr"/>
                      <a:r>
                        <a:rPr lang="en-US" dirty="0"/>
                        <a:t>0</a:t>
                      </a:r>
                    </a:p>
                  </a:txBody>
                  <a:tcPr anchor="ctr"/>
                </a:tc>
                <a:tc>
                  <a:txBody>
                    <a:bodyPr/>
                    <a:lstStyle/>
                    <a:p>
                      <a:pPr algn="ctr"/>
                      <a:r>
                        <a:rPr lang="en-US" b="1" dirty="0"/>
                        <a:t>0.13</a:t>
                      </a:r>
                    </a:p>
                  </a:txBody>
                  <a:tcPr anchor="ctr"/>
                </a:tc>
                <a:extLst>
                  <a:ext uri="{0D108BD9-81ED-4DB2-BD59-A6C34878D82A}">
                    <a16:rowId xmlns:a16="http://schemas.microsoft.com/office/drawing/2014/main" val="2800105296"/>
                  </a:ext>
                </a:extLst>
              </a:tr>
            </a:tbl>
          </a:graphicData>
        </a:graphic>
      </p:graphicFrame>
    </p:spTree>
    <p:extLst>
      <p:ext uri="{BB962C8B-B14F-4D97-AF65-F5344CB8AC3E}">
        <p14:creationId xmlns:p14="http://schemas.microsoft.com/office/powerpoint/2010/main" val="27438295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7B79-9DF2-6441-B67F-1930D29F2543}"/>
              </a:ext>
            </a:extLst>
          </p:cNvPr>
          <p:cNvSpPr>
            <a:spLocks noGrp="1"/>
          </p:cNvSpPr>
          <p:nvPr>
            <p:ph type="title"/>
          </p:nvPr>
        </p:nvSpPr>
        <p:spPr/>
        <p:txBody>
          <a:bodyPr/>
          <a:lstStyle/>
          <a:p>
            <a:r>
              <a:rPr lang="en-US" dirty="0"/>
              <a:t>N-gram</a:t>
            </a:r>
          </a:p>
        </p:txBody>
      </p:sp>
      <p:sp>
        <p:nvSpPr>
          <p:cNvPr id="3" name="Content Placeholder 2">
            <a:extLst>
              <a:ext uri="{FF2B5EF4-FFF2-40B4-BE49-F238E27FC236}">
                <a16:creationId xmlns:a16="http://schemas.microsoft.com/office/drawing/2014/main" id="{383B5042-1D3D-FC4C-88AE-8B28C0EBA9F9}"/>
              </a:ext>
            </a:extLst>
          </p:cNvPr>
          <p:cNvSpPr>
            <a:spLocks noGrp="1"/>
          </p:cNvSpPr>
          <p:nvPr>
            <p:ph sz="half" idx="10"/>
          </p:nvPr>
        </p:nvSpPr>
        <p:spPr/>
        <p:txBody>
          <a:bodyPr/>
          <a:lstStyle/>
          <a:p>
            <a:pPr marL="457200" indent="-457200">
              <a:buFont typeface="Arial" panose="020B0604020202020204" pitchFamily="34" charset="0"/>
              <a:buChar char="•"/>
            </a:pPr>
            <a:r>
              <a:rPr lang="en-US" dirty="0"/>
              <a:t>An n-gram is a sequence of n tokens from a given sample of text or speech. </a:t>
            </a:r>
          </a:p>
          <a:p>
            <a:pPr marL="457200" indent="-457200">
              <a:buFont typeface="Arial" panose="020B0604020202020204" pitchFamily="34" charset="0"/>
              <a:buChar char="•"/>
            </a:pPr>
            <a:r>
              <a:rPr lang="en-US" dirty="0"/>
              <a:t>We can include n-grams in our term frequencies too.</a:t>
            </a:r>
          </a:p>
        </p:txBody>
      </p:sp>
      <p:graphicFrame>
        <p:nvGraphicFramePr>
          <p:cNvPr id="4" name="Table 3">
            <a:extLst>
              <a:ext uri="{FF2B5EF4-FFF2-40B4-BE49-F238E27FC236}">
                <a16:creationId xmlns:a16="http://schemas.microsoft.com/office/drawing/2014/main" id="{48318CCF-EE75-E344-9437-B292BBC97710}"/>
              </a:ext>
            </a:extLst>
          </p:cNvPr>
          <p:cNvGraphicFramePr>
            <a:graphicFrameLocks noGrp="1"/>
          </p:cNvGraphicFramePr>
          <p:nvPr/>
        </p:nvGraphicFramePr>
        <p:xfrm>
          <a:off x="358771" y="3308505"/>
          <a:ext cx="11568952" cy="2032618"/>
        </p:xfrm>
        <a:graphic>
          <a:graphicData uri="http://schemas.openxmlformats.org/drawingml/2006/table">
            <a:tbl>
              <a:tblPr firstRow="1" bandRow="1">
                <a:tableStyleId>{5940675A-B579-460E-94D1-54222C63F5DA}</a:tableStyleId>
              </a:tblPr>
              <a:tblGrid>
                <a:gridCol w="3394770">
                  <a:extLst>
                    <a:ext uri="{9D8B030D-6E8A-4147-A177-3AD203B41FA5}">
                      <a16:colId xmlns:a16="http://schemas.microsoft.com/office/drawing/2014/main" val="219404483"/>
                    </a:ext>
                  </a:extLst>
                </a:gridCol>
                <a:gridCol w="3657600">
                  <a:extLst>
                    <a:ext uri="{9D8B030D-6E8A-4147-A177-3AD203B41FA5}">
                      <a16:colId xmlns:a16="http://schemas.microsoft.com/office/drawing/2014/main" val="409432588"/>
                    </a:ext>
                  </a:extLst>
                </a:gridCol>
                <a:gridCol w="4516582">
                  <a:extLst>
                    <a:ext uri="{9D8B030D-6E8A-4147-A177-3AD203B41FA5}">
                      <a16:colId xmlns:a16="http://schemas.microsoft.com/office/drawing/2014/main" val="4081435640"/>
                    </a:ext>
                  </a:extLst>
                </a:gridCol>
              </a:tblGrid>
              <a:tr h="661018">
                <a:tc>
                  <a:txBody>
                    <a:bodyPr/>
                    <a:lstStyle/>
                    <a:p>
                      <a:pPr algn="ctr"/>
                      <a:r>
                        <a:rPr lang="en-US" sz="2800" dirty="0">
                          <a:solidFill>
                            <a:schemeClr val="bg1"/>
                          </a:solidFill>
                        </a:rPr>
                        <a:t>Sentence</a:t>
                      </a:r>
                    </a:p>
                  </a:txBody>
                  <a:tcPr anchor="ctr">
                    <a:solidFill>
                      <a:schemeClr val="tx1"/>
                    </a:solidFill>
                  </a:tcPr>
                </a:tc>
                <a:tc>
                  <a:txBody>
                    <a:bodyPr/>
                    <a:lstStyle/>
                    <a:p>
                      <a:pPr algn="ctr">
                        <a:spcBef>
                          <a:spcPts val="600"/>
                        </a:spcBef>
                        <a:spcAft>
                          <a:spcPts val="600"/>
                        </a:spcAft>
                      </a:pPr>
                      <a:r>
                        <a:rPr lang="en-US" sz="2800" dirty="0">
                          <a:solidFill>
                            <a:schemeClr val="bg1"/>
                          </a:solidFill>
                        </a:rPr>
                        <a:t>1-gram (</a:t>
                      </a:r>
                      <a:r>
                        <a:rPr lang="en-US" sz="2800" dirty="0" err="1">
                          <a:solidFill>
                            <a:schemeClr val="bg1"/>
                          </a:solidFill>
                        </a:rPr>
                        <a:t>uni</a:t>
                      </a:r>
                      <a:r>
                        <a:rPr lang="en-US" sz="2800" dirty="0">
                          <a:solidFill>
                            <a:schemeClr val="bg1"/>
                          </a:solidFill>
                        </a:rPr>
                        <a:t>-gram):</a:t>
                      </a:r>
                      <a:endParaRPr lang="en-US" sz="2800" b="1" dirty="0">
                        <a:solidFill>
                          <a:schemeClr val="bg1"/>
                        </a:solidFill>
                      </a:endParaRPr>
                    </a:p>
                  </a:txBody>
                  <a:tcPr anchor="ctr">
                    <a:solidFill>
                      <a:schemeClr val="tx1"/>
                    </a:solidFill>
                  </a:tcPr>
                </a:tc>
                <a:tc>
                  <a:txBody>
                    <a:bodyPr/>
                    <a:lstStyle/>
                    <a:p>
                      <a:pPr marL="0" marR="0" lvl="0" indent="0" algn="ctr" defTabSz="997999" rtl="0" eaLnBrk="1" fontAlgn="auto" latinLnBrk="0" hangingPunct="1">
                        <a:lnSpc>
                          <a:spcPct val="100000"/>
                        </a:lnSpc>
                        <a:spcBef>
                          <a:spcPts val="0"/>
                        </a:spcBef>
                        <a:spcAft>
                          <a:spcPts val="0"/>
                        </a:spcAft>
                        <a:buClrTx/>
                        <a:buSzTx/>
                        <a:buFontTx/>
                        <a:buNone/>
                        <a:tabLst/>
                        <a:defRPr/>
                      </a:pPr>
                      <a:r>
                        <a:rPr lang="en-US" sz="2800" dirty="0">
                          <a:solidFill>
                            <a:schemeClr val="bg1"/>
                          </a:solidFill>
                        </a:rPr>
                        <a:t>2-gram (bi-gram):</a:t>
                      </a:r>
                      <a:endParaRPr lang="en-US" sz="2800" b="1" dirty="0">
                        <a:solidFill>
                          <a:schemeClr val="bg1"/>
                        </a:solidFill>
                      </a:endParaRPr>
                    </a:p>
                  </a:txBody>
                  <a:tcPr anchor="ctr">
                    <a:solidFill>
                      <a:schemeClr val="tx1"/>
                    </a:solidFill>
                  </a:tcPr>
                </a:tc>
                <a:extLst>
                  <a:ext uri="{0D108BD9-81ED-4DB2-BD59-A6C34878D82A}">
                    <a16:rowId xmlns:a16="http://schemas.microsoft.com/office/drawing/2014/main" val="2788271472"/>
                  </a:ext>
                </a:extLst>
              </a:tr>
              <a:tr h="661018">
                <a:tc>
                  <a:txBody>
                    <a:bodyPr/>
                    <a:lstStyle/>
                    <a:p>
                      <a:pPr algn="l">
                        <a:spcBef>
                          <a:spcPts val="600"/>
                        </a:spcBef>
                        <a:spcAft>
                          <a:spcPts val="600"/>
                        </a:spcAft>
                      </a:pPr>
                      <a:r>
                        <a:rPr lang="en-US" sz="2800" dirty="0"/>
                        <a:t>It is not a dog, it is a wolf</a:t>
                      </a:r>
                    </a:p>
                  </a:txBody>
                  <a:tcPr anchor="ctr"/>
                </a:tc>
                <a:tc>
                  <a:txBody>
                    <a:bodyPr/>
                    <a:lstStyle/>
                    <a:p>
                      <a:pPr marL="893157" lvl="1" indent="-457200" algn="l"/>
                      <a:r>
                        <a:rPr lang="en-US" sz="2800" dirty="0"/>
                        <a:t>“it”, “is”, “not”, “a”, “dog”, “it”, “is”, “a”, “wolf”</a:t>
                      </a:r>
                    </a:p>
                  </a:txBody>
                  <a:tcPr anchor="ctr"/>
                </a:tc>
                <a:tc>
                  <a:txBody>
                    <a:bodyPr/>
                    <a:lstStyle/>
                    <a:p>
                      <a:pPr marL="893157" marR="0" lvl="1" indent="-457200" algn="l" defTabSz="997999" rtl="0" eaLnBrk="1" fontAlgn="auto" latinLnBrk="0" hangingPunct="1">
                        <a:lnSpc>
                          <a:spcPct val="100000"/>
                        </a:lnSpc>
                        <a:spcBef>
                          <a:spcPts val="0"/>
                        </a:spcBef>
                        <a:spcAft>
                          <a:spcPts val="0"/>
                        </a:spcAft>
                        <a:buClrTx/>
                        <a:buSzTx/>
                        <a:buFontTx/>
                        <a:buNone/>
                        <a:tabLst/>
                        <a:defRPr/>
                      </a:pPr>
                      <a:r>
                        <a:rPr lang="en-US" sz="2800" dirty="0"/>
                        <a:t>“it is”, “is not”, “not a”, “a dog”, “dog it”, “it is”, “is a”, “a wolf”</a:t>
                      </a:r>
                    </a:p>
                  </a:txBody>
                  <a:tcPr anchor="ctr"/>
                </a:tc>
                <a:extLst>
                  <a:ext uri="{0D108BD9-81ED-4DB2-BD59-A6C34878D82A}">
                    <a16:rowId xmlns:a16="http://schemas.microsoft.com/office/drawing/2014/main" val="4182322044"/>
                  </a:ext>
                </a:extLst>
              </a:tr>
            </a:tbl>
          </a:graphicData>
        </a:graphic>
      </p:graphicFrame>
    </p:spTree>
    <p:extLst>
      <p:ext uri="{BB962C8B-B14F-4D97-AF65-F5344CB8AC3E}">
        <p14:creationId xmlns:p14="http://schemas.microsoft.com/office/powerpoint/2010/main" val="1685652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BDF24-6594-2640-9499-B31D9BF78188}"/>
              </a:ext>
            </a:extLst>
          </p:cNvPr>
          <p:cNvSpPr>
            <a:spLocks noGrp="1"/>
          </p:cNvSpPr>
          <p:nvPr>
            <p:ph type="title"/>
          </p:nvPr>
        </p:nvSpPr>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Bag of Words – Hands-on</a:t>
            </a:r>
            <a:endParaRPr lang="en-US" dirty="0"/>
          </a:p>
        </p:txBody>
      </p:sp>
      <p:sp>
        <p:nvSpPr>
          <p:cNvPr id="3" name="Content Placeholder 2">
            <a:extLst>
              <a:ext uri="{FF2B5EF4-FFF2-40B4-BE49-F238E27FC236}">
                <a16:creationId xmlns:a16="http://schemas.microsoft.com/office/drawing/2014/main" id="{A34658B2-479F-3E4D-96E7-D0B5BE71E2F2}"/>
              </a:ext>
            </a:extLst>
          </p:cNvPr>
          <p:cNvSpPr>
            <a:spLocks noGrp="1"/>
          </p:cNvSpPr>
          <p:nvPr>
            <p:ph sz="half" idx="10"/>
          </p:nvPr>
        </p:nvSpPr>
        <p:spPr/>
        <p:txBody>
          <a:bodyPr/>
          <a:lstStyle/>
          <a:p>
            <a:r>
              <a:rPr lang="en-US" sz="2800" dirty="0"/>
              <a:t>In this exercise, we will convert text data to numerical values.</a:t>
            </a:r>
          </a:p>
          <a:p>
            <a:r>
              <a:rPr lang="en-US" sz="2800" dirty="0"/>
              <a:t>We will go over:</a:t>
            </a:r>
          </a:p>
          <a:p>
            <a:pPr marL="914400" lvl="1" indent="-457200">
              <a:buFont typeface="Arial" panose="020B0604020202020204" pitchFamily="34" charset="0"/>
              <a:buChar char="•"/>
            </a:pPr>
            <a:r>
              <a:rPr lang="en-US" sz="2600" dirty="0"/>
              <a:t>Binary</a:t>
            </a:r>
          </a:p>
          <a:p>
            <a:pPr marL="914400" lvl="1" indent="-457200">
              <a:buFont typeface="Arial" panose="020B0604020202020204" pitchFamily="34" charset="0"/>
              <a:buChar char="•"/>
            </a:pPr>
            <a:r>
              <a:rPr lang="en-US" sz="2600" dirty="0"/>
              <a:t>Word Counts</a:t>
            </a:r>
          </a:p>
          <a:p>
            <a:pPr marL="914400" lvl="1" indent="-457200">
              <a:buFont typeface="Arial" panose="020B0604020202020204" pitchFamily="34" charset="0"/>
              <a:buChar char="•"/>
            </a:pPr>
            <a:r>
              <a:rPr lang="en-US" sz="2600" dirty="0"/>
              <a:t>Term Frequencies</a:t>
            </a:r>
          </a:p>
          <a:p>
            <a:pPr marL="914400" lvl="1" indent="-457200">
              <a:buFont typeface="Arial" panose="020B0604020202020204" pitchFamily="34" charset="0"/>
              <a:buChar char="•"/>
            </a:pPr>
            <a:r>
              <a:rPr lang="en-US" sz="2600" dirty="0"/>
              <a:t>Term Freq.- Inverse Document Freq.</a:t>
            </a:r>
          </a:p>
          <a:p>
            <a:endParaRPr lang="en-US" sz="2800" dirty="0"/>
          </a:p>
        </p:txBody>
      </p:sp>
      <p:pic>
        <p:nvPicPr>
          <p:cNvPr id="4" name="Picture">
            <a:hlinkClick r:id="rId2"/>
            <a:extLst>
              <a:ext uri="{FF2B5EF4-FFF2-40B4-BE49-F238E27FC236}">
                <a16:creationId xmlns:a16="http://schemas.microsoft.com/office/drawing/2014/main" id="{F73284A8-5096-BA47-8A06-D7DFBEE55320}"/>
              </a:ext>
            </a:extLst>
          </p:cNvPr>
          <p:cNvPicPr/>
          <p:nvPr/>
        </p:nvPicPr>
        <p:blipFill>
          <a:blip r:embed="rId3"/>
          <a:srcRect t="14249" b="17540"/>
          <a:stretch>
            <a:fillRect/>
          </a:stretch>
        </p:blipFill>
        <p:spPr>
          <a:xfrm>
            <a:off x="852492" y="4149672"/>
            <a:ext cx="2834640" cy="820420"/>
          </a:xfrm>
          <a:prstGeom prst="rect">
            <a:avLst/>
          </a:prstGeom>
        </p:spPr>
      </p:pic>
      <p:sp>
        <p:nvSpPr>
          <p:cNvPr id="5" name="Rectangle 4">
            <a:extLst>
              <a:ext uri="{FF2B5EF4-FFF2-40B4-BE49-F238E27FC236}">
                <a16:creationId xmlns:a16="http://schemas.microsoft.com/office/drawing/2014/main" id="{DBD5F3BD-DC82-9C4D-8EF2-839FABACE5C4}"/>
              </a:ext>
            </a:extLst>
          </p:cNvPr>
          <p:cNvSpPr/>
          <p:nvPr/>
        </p:nvSpPr>
        <p:spPr>
          <a:xfrm>
            <a:off x="2940349" y="4442606"/>
            <a:ext cx="5541902" cy="523220"/>
          </a:xfrm>
          <a:prstGeom prst="rect">
            <a:avLst/>
          </a:prstGeom>
        </p:spPr>
        <p:txBody>
          <a:bodyPr wrap="none">
            <a:spAutoFit/>
          </a:bodyPr>
          <a:lstStyle/>
          <a:p>
            <a:pPr lvl="1"/>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MLA-NLP-Lecture1-BOW.ipynb</a:t>
            </a:r>
          </a:p>
        </p:txBody>
      </p:sp>
    </p:spTree>
    <p:extLst>
      <p:ext uri="{BB962C8B-B14F-4D97-AF65-F5344CB8AC3E}">
        <p14:creationId xmlns:p14="http://schemas.microsoft.com/office/powerpoint/2010/main" val="174546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0D94-867E-7740-AF34-D567E0E7AEB3}"/>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What is Machine Learning?</a:t>
            </a:r>
          </a:p>
        </p:txBody>
      </p:sp>
      <p:sp>
        <p:nvSpPr>
          <p:cNvPr id="4" name="Rectangle 3">
            <a:extLst>
              <a:ext uri="{FF2B5EF4-FFF2-40B4-BE49-F238E27FC236}">
                <a16:creationId xmlns:a16="http://schemas.microsoft.com/office/drawing/2014/main" id="{79C43CB4-FF9A-7445-8C87-9C6D854BE77B}"/>
              </a:ext>
            </a:extLst>
          </p:cNvPr>
          <p:cNvSpPr/>
          <p:nvPr/>
        </p:nvSpPr>
        <p:spPr>
          <a:xfrm>
            <a:off x="896207" y="1413411"/>
            <a:ext cx="10402878" cy="1923604"/>
          </a:xfrm>
          <a:prstGeom prst="rect">
            <a:avLst/>
          </a:prstGeom>
          <a:ln w="19050">
            <a:solidFill>
              <a:schemeClr val="accent2"/>
            </a:solidFill>
            <a:round/>
          </a:ln>
        </p:spPr>
        <p:txBody>
          <a:bodyPr wrap="square" lIns="91440">
            <a:spAutoFit/>
          </a:bodyPr>
          <a:lstStyle/>
          <a:p>
            <a:pPr defTabSz="340117">
              <a:spcAft>
                <a:spcPts val="600"/>
              </a:spcAft>
            </a:pP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“Programming computers to </a:t>
            </a:r>
            <a:r>
              <a:rPr lang="en-US" sz="26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learn from experience </a:t>
            </a: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should </a:t>
            </a:r>
          </a:p>
          <a:p>
            <a:pPr defTabSz="340117">
              <a:spcAft>
                <a:spcPts val="600"/>
              </a:spcAft>
            </a:pP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eventually </a:t>
            </a:r>
            <a:r>
              <a:rPr lang="en-US" sz="26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eliminate the need for much of this detailed </a:t>
            </a:r>
          </a:p>
          <a:p>
            <a:pPr defTabSz="340117">
              <a:spcAft>
                <a:spcPts val="600"/>
              </a:spcAft>
            </a:pPr>
            <a:r>
              <a:rPr lang="en-US" sz="26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programming effort</a:t>
            </a: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a:t>
            </a:r>
          </a:p>
          <a:p>
            <a:pPr defTabSz="340117">
              <a:spcAft>
                <a:spcPts val="600"/>
              </a:spcAft>
            </a:pP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Arthur Samuel (1959) – Computer Scientist</a:t>
            </a:r>
          </a:p>
        </p:txBody>
      </p:sp>
      <p:grpSp>
        <p:nvGrpSpPr>
          <p:cNvPr id="33" name="Group 32">
            <a:extLst>
              <a:ext uri="{FF2B5EF4-FFF2-40B4-BE49-F238E27FC236}">
                <a16:creationId xmlns:a16="http://schemas.microsoft.com/office/drawing/2014/main" id="{76332E38-052E-7F47-AE7A-419130A0BDAF}"/>
              </a:ext>
            </a:extLst>
          </p:cNvPr>
          <p:cNvGrpSpPr/>
          <p:nvPr/>
        </p:nvGrpSpPr>
        <p:grpSpPr>
          <a:xfrm>
            <a:off x="905038" y="3382014"/>
            <a:ext cx="11093235" cy="2749116"/>
            <a:chOff x="905041" y="3232718"/>
            <a:chExt cx="11093235" cy="2749116"/>
          </a:xfrm>
        </p:grpSpPr>
        <p:grpSp>
          <p:nvGrpSpPr>
            <p:cNvPr id="7" name="Group 6">
              <a:extLst>
                <a:ext uri="{FF2B5EF4-FFF2-40B4-BE49-F238E27FC236}">
                  <a16:creationId xmlns:a16="http://schemas.microsoft.com/office/drawing/2014/main" id="{FFEF541E-5E26-FA41-B2F3-C78184B97E5B}"/>
                </a:ext>
              </a:extLst>
            </p:cNvPr>
            <p:cNvGrpSpPr/>
            <p:nvPr/>
          </p:nvGrpSpPr>
          <p:grpSpPr>
            <a:xfrm>
              <a:off x="1230728" y="3336971"/>
              <a:ext cx="10767548" cy="770358"/>
              <a:chOff x="21399" y="2512418"/>
              <a:chExt cx="6104126" cy="1016384"/>
            </a:xfrm>
          </p:grpSpPr>
          <p:sp>
            <p:nvSpPr>
              <p:cNvPr id="9" name="Text Placeholder 4">
                <a:extLst>
                  <a:ext uri="{FF2B5EF4-FFF2-40B4-BE49-F238E27FC236}">
                    <a16:creationId xmlns:a16="http://schemas.microsoft.com/office/drawing/2014/main" id="{5DC957CC-2DCF-CA48-8558-055B840C81A4}"/>
                  </a:ext>
                </a:extLst>
              </p:cNvPr>
              <p:cNvSpPr txBox="1">
                <a:spLocks/>
              </p:cNvSpPr>
              <p:nvPr/>
            </p:nvSpPr>
            <p:spPr>
              <a:xfrm>
                <a:off x="72385" y="3016843"/>
                <a:ext cx="487873" cy="511959"/>
              </a:xfrm>
              <a:prstGeom prst="rect">
                <a:avLst/>
              </a:prstGeom>
              <a:solidFill>
                <a:schemeClr val="bg1"/>
              </a:solidFill>
              <a:ln>
                <a:noFill/>
              </a:ln>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999" dirty="0">
                    <a:latin typeface="Amazon Ember Light" panose="020B0403020204020204" pitchFamily="34" charset="0"/>
                    <a:ea typeface="Amazon Ember Light" panose="020B0403020204020204" pitchFamily="34" charset="0"/>
                    <a:cs typeface="Amazon Ember Light" panose="020B0403020204020204" pitchFamily="34" charset="0"/>
                  </a:rPr>
                  <a:t>Rules</a:t>
                </a:r>
              </a:p>
            </p:txBody>
          </p:sp>
          <p:sp>
            <p:nvSpPr>
              <p:cNvPr id="10" name="Text Placeholder 4">
                <a:extLst>
                  <a:ext uri="{FF2B5EF4-FFF2-40B4-BE49-F238E27FC236}">
                    <a16:creationId xmlns:a16="http://schemas.microsoft.com/office/drawing/2014/main" id="{FD748674-3731-A24A-9B48-8C186B9916A8}"/>
                  </a:ext>
                </a:extLst>
              </p:cNvPr>
              <p:cNvSpPr txBox="1">
                <a:spLocks/>
              </p:cNvSpPr>
              <p:nvPr/>
            </p:nvSpPr>
            <p:spPr>
              <a:xfrm>
                <a:off x="21399" y="2512418"/>
                <a:ext cx="1129019" cy="408106"/>
              </a:xfrm>
              <a:prstGeom prst="rect">
                <a:avLst/>
              </a:prstGeom>
              <a:ln>
                <a:noFill/>
              </a:ln>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999"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rPr>
                  <a:t>Problem</a:t>
                </a:r>
              </a:p>
            </p:txBody>
          </p:sp>
          <p:sp>
            <p:nvSpPr>
              <p:cNvPr id="11" name="Rounded Rectangle 10">
                <a:extLst>
                  <a:ext uri="{FF2B5EF4-FFF2-40B4-BE49-F238E27FC236}">
                    <a16:creationId xmlns:a16="http://schemas.microsoft.com/office/drawing/2014/main" id="{B62D1B13-260C-7D47-9001-026187CD8F21}"/>
                  </a:ext>
                </a:extLst>
              </p:cNvPr>
              <p:cNvSpPr/>
              <p:nvPr/>
            </p:nvSpPr>
            <p:spPr>
              <a:xfrm>
                <a:off x="1066850" y="2632421"/>
                <a:ext cx="3419253" cy="836809"/>
              </a:xfrm>
              <a:prstGeom prst="roundRect">
                <a:avLst/>
              </a:prstGeom>
              <a:solidFill>
                <a:schemeClr val="tx1">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0117"/>
                <a:r>
                  <a:rPr lang="en-US" sz="19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Classical Programming (If</a:t>
                </a:r>
                <a:r>
                  <a:rPr lang="en-US" altLang="zh-CN" sz="19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/e</a:t>
                </a:r>
                <a:r>
                  <a:rPr lang="en-US" sz="19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lse, </a:t>
                </a:r>
                <a:r>
                  <a:rPr lang="en-US" altLang="zh-CN" sz="19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etc.</a:t>
                </a:r>
                <a:r>
                  <a:rPr lang="en-US" sz="19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12" name="Text Placeholder 4">
                <a:extLst>
                  <a:ext uri="{FF2B5EF4-FFF2-40B4-BE49-F238E27FC236}">
                    <a16:creationId xmlns:a16="http://schemas.microsoft.com/office/drawing/2014/main" id="{ADDFF7B5-1986-D741-97E5-FD25E7F7BD8B}"/>
                  </a:ext>
                </a:extLst>
              </p:cNvPr>
              <p:cNvSpPr txBox="1">
                <a:spLocks/>
              </p:cNvSpPr>
              <p:nvPr/>
            </p:nvSpPr>
            <p:spPr>
              <a:xfrm>
                <a:off x="5017085" y="2748186"/>
                <a:ext cx="1108440" cy="511959"/>
              </a:xfrm>
              <a:prstGeom prst="rect">
                <a:avLst/>
              </a:prstGeom>
              <a:ln>
                <a:noFill/>
              </a:ln>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999"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rPr>
                  <a:t>Answers</a:t>
                </a:r>
              </a:p>
            </p:txBody>
          </p:sp>
          <p:sp>
            <p:nvSpPr>
              <p:cNvPr id="13" name="Chevron 12">
                <a:extLst>
                  <a:ext uri="{FF2B5EF4-FFF2-40B4-BE49-F238E27FC236}">
                    <a16:creationId xmlns:a16="http://schemas.microsoft.com/office/drawing/2014/main" id="{A9ED71B5-4DB5-EE44-806E-B5D40DC09C09}"/>
                  </a:ext>
                </a:extLst>
              </p:cNvPr>
              <p:cNvSpPr/>
              <p:nvPr/>
            </p:nvSpPr>
            <p:spPr>
              <a:xfrm>
                <a:off x="666183" y="2616670"/>
                <a:ext cx="217156" cy="322246"/>
              </a:xfrm>
              <a:prstGeom prst="chevr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 name="Chevron 13">
                <a:extLst>
                  <a:ext uri="{FF2B5EF4-FFF2-40B4-BE49-F238E27FC236}">
                    <a16:creationId xmlns:a16="http://schemas.microsoft.com/office/drawing/2014/main" id="{9AD3D989-3F04-7B45-81C2-A4E9A448E347}"/>
                  </a:ext>
                </a:extLst>
              </p:cNvPr>
              <p:cNvSpPr/>
              <p:nvPr/>
            </p:nvSpPr>
            <p:spPr>
              <a:xfrm>
                <a:off x="666183" y="3111699"/>
                <a:ext cx="217156" cy="322246"/>
              </a:xfrm>
              <a:prstGeom prst="chevr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 name="Chevron 14">
                <a:extLst>
                  <a:ext uri="{FF2B5EF4-FFF2-40B4-BE49-F238E27FC236}">
                    <a16:creationId xmlns:a16="http://schemas.microsoft.com/office/drawing/2014/main" id="{9AB0C9D6-165A-EF42-8A76-129920FDF941}"/>
                  </a:ext>
                </a:extLst>
              </p:cNvPr>
              <p:cNvSpPr/>
              <p:nvPr/>
            </p:nvSpPr>
            <p:spPr>
              <a:xfrm>
                <a:off x="4643016" y="2855720"/>
                <a:ext cx="217156" cy="322246"/>
              </a:xfrm>
              <a:prstGeom prst="chevr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8" name="Rounded Rectangle 7">
              <a:extLst>
                <a:ext uri="{FF2B5EF4-FFF2-40B4-BE49-F238E27FC236}">
                  <a16:creationId xmlns:a16="http://schemas.microsoft.com/office/drawing/2014/main" id="{0CA3E4D2-96D2-5049-AD46-13134B091CB5}"/>
                </a:ext>
              </a:extLst>
            </p:cNvPr>
            <p:cNvSpPr/>
            <p:nvPr/>
          </p:nvSpPr>
          <p:spPr>
            <a:xfrm>
              <a:off x="907358" y="3232718"/>
              <a:ext cx="10396807" cy="1058741"/>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17" name="Group 16">
              <a:extLst>
                <a:ext uri="{FF2B5EF4-FFF2-40B4-BE49-F238E27FC236}">
                  <a16:creationId xmlns:a16="http://schemas.microsoft.com/office/drawing/2014/main" id="{46B34FA9-00C3-7E44-989C-E13321D99CF5}"/>
                </a:ext>
              </a:extLst>
            </p:cNvPr>
            <p:cNvGrpSpPr/>
            <p:nvPr/>
          </p:nvGrpSpPr>
          <p:grpSpPr>
            <a:xfrm>
              <a:off x="1230018" y="4392832"/>
              <a:ext cx="10767552" cy="1550271"/>
              <a:chOff x="1279111" y="2863104"/>
              <a:chExt cx="10767552" cy="1550271"/>
            </a:xfrm>
          </p:grpSpPr>
          <p:sp>
            <p:nvSpPr>
              <p:cNvPr id="19" name="Text Placeholder 4">
                <a:extLst>
                  <a:ext uri="{FF2B5EF4-FFF2-40B4-BE49-F238E27FC236}">
                    <a16:creationId xmlns:a16="http://schemas.microsoft.com/office/drawing/2014/main" id="{6F1A2A1A-594A-4942-8E5F-2B99640374BC}"/>
                  </a:ext>
                </a:extLst>
              </p:cNvPr>
              <p:cNvSpPr txBox="1">
                <a:spLocks/>
              </p:cNvSpPr>
              <p:nvPr/>
            </p:nvSpPr>
            <p:spPr>
              <a:xfrm>
                <a:off x="1279111" y="3245428"/>
                <a:ext cx="2282698" cy="388034"/>
              </a:xfrm>
              <a:prstGeom prst="rect">
                <a:avLst/>
              </a:prstGeom>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999"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Answers</a:t>
                </a:r>
              </a:p>
            </p:txBody>
          </p:sp>
          <p:sp>
            <p:nvSpPr>
              <p:cNvPr id="20" name="Text Placeholder 4">
                <a:extLst>
                  <a:ext uri="{FF2B5EF4-FFF2-40B4-BE49-F238E27FC236}">
                    <a16:creationId xmlns:a16="http://schemas.microsoft.com/office/drawing/2014/main" id="{B592C4D6-BB2D-F140-A773-E27C921F8FC9}"/>
                  </a:ext>
                </a:extLst>
              </p:cNvPr>
              <p:cNvSpPr txBox="1">
                <a:spLocks/>
              </p:cNvSpPr>
              <p:nvPr/>
            </p:nvSpPr>
            <p:spPr>
              <a:xfrm>
                <a:off x="1279115" y="2863104"/>
                <a:ext cx="1991566" cy="309320"/>
              </a:xfrm>
              <a:prstGeom prst="rect">
                <a:avLst/>
              </a:prstGeom>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999"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rPr>
                  <a:t>Problem</a:t>
                </a:r>
              </a:p>
            </p:txBody>
          </p:sp>
          <p:sp>
            <p:nvSpPr>
              <p:cNvPr id="22" name="Text Placeholder 4">
                <a:extLst>
                  <a:ext uri="{FF2B5EF4-FFF2-40B4-BE49-F238E27FC236}">
                    <a16:creationId xmlns:a16="http://schemas.microsoft.com/office/drawing/2014/main" id="{F20577FA-CDE6-E748-BE75-2E0802B30C18}"/>
                  </a:ext>
                </a:extLst>
              </p:cNvPr>
              <p:cNvSpPr txBox="1">
                <a:spLocks/>
              </p:cNvSpPr>
              <p:nvPr/>
            </p:nvSpPr>
            <p:spPr>
              <a:xfrm>
                <a:off x="10091398" y="3041802"/>
                <a:ext cx="1955265" cy="388034"/>
              </a:xfrm>
              <a:prstGeom prst="rect">
                <a:avLst/>
              </a:prstGeom>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999"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rPr>
                  <a:t>Answers</a:t>
                </a:r>
              </a:p>
            </p:txBody>
          </p:sp>
          <p:sp>
            <p:nvSpPr>
              <p:cNvPr id="23" name="Chevron 22">
                <a:extLst>
                  <a:ext uri="{FF2B5EF4-FFF2-40B4-BE49-F238E27FC236}">
                    <a16:creationId xmlns:a16="http://schemas.microsoft.com/office/drawing/2014/main" id="{241F53F9-24A3-2C45-9E20-E8E390353F18}"/>
                  </a:ext>
                </a:extLst>
              </p:cNvPr>
              <p:cNvSpPr/>
              <p:nvPr/>
            </p:nvSpPr>
            <p:spPr>
              <a:xfrm>
                <a:off x="2416500" y="2942121"/>
                <a:ext cx="383059" cy="244243"/>
              </a:xfrm>
              <a:prstGeom prst="chevr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 name="Chevron 23">
                <a:extLst>
                  <a:ext uri="{FF2B5EF4-FFF2-40B4-BE49-F238E27FC236}">
                    <a16:creationId xmlns:a16="http://schemas.microsoft.com/office/drawing/2014/main" id="{2C7D94C6-09C0-0E4E-A467-AFE4C11DCCE2}"/>
                  </a:ext>
                </a:extLst>
              </p:cNvPr>
              <p:cNvSpPr/>
              <p:nvPr/>
            </p:nvSpPr>
            <p:spPr>
              <a:xfrm>
                <a:off x="2416500" y="3317323"/>
                <a:ext cx="383059" cy="244243"/>
              </a:xfrm>
              <a:prstGeom prst="chevr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5" name="Chevron 24">
                <a:extLst>
                  <a:ext uri="{FF2B5EF4-FFF2-40B4-BE49-F238E27FC236}">
                    <a16:creationId xmlns:a16="http://schemas.microsoft.com/office/drawing/2014/main" id="{962F0ACD-7178-854A-830F-DFD6DC6DAB5D}"/>
                  </a:ext>
                </a:extLst>
              </p:cNvPr>
              <p:cNvSpPr/>
              <p:nvPr/>
            </p:nvSpPr>
            <p:spPr>
              <a:xfrm>
                <a:off x="5548374" y="3123306"/>
                <a:ext cx="383059" cy="244243"/>
              </a:xfrm>
              <a:prstGeom prst="chevr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7" name="Text Placeholder 4">
                <a:extLst>
                  <a:ext uri="{FF2B5EF4-FFF2-40B4-BE49-F238E27FC236}">
                    <a16:creationId xmlns:a16="http://schemas.microsoft.com/office/drawing/2014/main" id="{E34EDA9F-F761-224B-B46F-26BE20CCF400}"/>
                  </a:ext>
                </a:extLst>
              </p:cNvPr>
              <p:cNvSpPr txBox="1">
                <a:spLocks/>
              </p:cNvSpPr>
              <p:nvPr/>
            </p:nvSpPr>
            <p:spPr>
              <a:xfrm>
                <a:off x="6344751" y="4091213"/>
                <a:ext cx="2810712" cy="322162"/>
              </a:xfrm>
              <a:prstGeom prst="rect">
                <a:avLst/>
              </a:prstGeom>
            </p:spPr>
            <p:txBody>
              <a:bodyPr vert="horz"/>
              <a:lstStyle>
                <a:lvl1pPr marL="249500" indent="-249500" algn="l" defTabSz="997999" rtl="0" eaLnBrk="1" latinLnBrk="0" hangingPunct="1">
                  <a:lnSpc>
                    <a:spcPct val="100000"/>
                  </a:lnSpc>
                  <a:spcBef>
                    <a:spcPts val="800"/>
                  </a:spcBef>
                  <a:buFont typeface="Arial" panose="020B0604020202020204" pitchFamily="34" charset="0"/>
                  <a:buChar char="•"/>
                  <a:defRPr sz="3000" kern="1200">
                    <a:solidFill>
                      <a:schemeClr val="tx1"/>
                    </a:solidFill>
                    <a:latin typeface="+mn-lt"/>
                    <a:ea typeface="+mn-ea"/>
                    <a:cs typeface="+mn-cs"/>
                  </a:defRPr>
                </a:lvl1pPr>
                <a:lvl2pPr marL="685457" indent="-228486" algn="l" defTabSz="997999" rtl="0" eaLnBrk="1" latinLnBrk="0" hangingPunct="1">
                  <a:lnSpc>
                    <a:spcPct val="100000"/>
                  </a:lnSpc>
                  <a:spcBef>
                    <a:spcPts val="800"/>
                  </a:spcBef>
                  <a:buFont typeface="Wingdings" charset="2"/>
                  <a:buChar char="§"/>
                  <a:defRPr sz="2600" kern="1200">
                    <a:solidFill>
                      <a:schemeClr val="tx1"/>
                    </a:solidFill>
                    <a:latin typeface="+mn-lt"/>
                    <a:ea typeface="+mn-ea"/>
                    <a:cs typeface="+mn-cs"/>
                  </a:defRPr>
                </a:lvl2pPr>
                <a:lvl3pPr marL="1142428" indent="-228486" algn="l" defTabSz="997999" rtl="0" eaLnBrk="1" latinLnBrk="0" hangingPunct="1">
                  <a:lnSpc>
                    <a:spcPct val="100000"/>
                  </a:lnSpc>
                  <a:spcBef>
                    <a:spcPts val="800"/>
                  </a:spcBef>
                  <a:buFont typeface="Lucida Grande"/>
                  <a:buChar char="-"/>
                  <a:defRPr sz="2200" kern="1200">
                    <a:solidFill>
                      <a:schemeClr val="tx1"/>
                    </a:solidFill>
                    <a:latin typeface="+mn-lt"/>
                    <a:ea typeface="+mn-ea"/>
                    <a:cs typeface="+mn-cs"/>
                  </a:defRPr>
                </a:lvl3pPr>
                <a:lvl4pPr marL="1599399"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4pPr>
                <a:lvl5pPr marL="2056370" indent="-228486" algn="l" defTabSz="997999" rtl="0" eaLnBrk="1" latinLnBrk="0" hangingPunct="1">
                  <a:lnSpc>
                    <a:spcPct val="90000"/>
                  </a:lnSpc>
                  <a:spcBef>
                    <a:spcPts val="545"/>
                  </a:spcBef>
                  <a:buFont typeface="Lucida Grande"/>
                  <a:buChar char="-"/>
                  <a:defRPr sz="1900" kern="1200">
                    <a:solidFill>
                      <a:schemeClr val="tx1"/>
                    </a:solidFill>
                    <a:latin typeface="+mn-lt"/>
                    <a:ea typeface="+mn-ea"/>
                    <a:cs typeface="+mn-cs"/>
                  </a:defRPr>
                </a:lvl5pPr>
                <a:lvl6pPr marL="2744500"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6pPr>
                <a:lvl7pPr marL="3243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7pPr>
                <a:lvl8pPr marL="3742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8pPr>
                <a:lvl9pPr marL="4241499" indent="-249500" algn="l" defTabSz="997999" rtl="0" eaLnBrk="1" latinLnBrk="0" hangingPunct="1">
                  <a:lnSpc>
                    <a:spcPct val="90000"/>
                  </a:lnSpc>
                  <a:spcBef>
                    <a:spcPts val="545"/>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999"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rPr>
                  <a:t>New Similar Problem</a:t>
                </a:r>
              </a:p>
            </p:txBody>
          </p:sp>
          <p:sp>
            <p:nvSpPr>
              <p:cNvPr id="28" name="Up Arrow 27">
                <a:extLst>
                  <a:ext uri="{FF2B5EF4-FFF2-40B4-BE49-F238E27FC236}">
                    <a16:creationId xmlns:a16="http://schemas.microsoft.com/office/drawing/2014/main" id="{B3C2256C-1FA5-A841-8A6D-B42C720F32F1}"/>
                  </a:ext>
                </a:extLst>
              </p:cNvPr>
              <p:cNvSpPr/>
              <p:nvPr/>
            </p:nvSpPr>
            <p:spPr>
              <a:xfrm>
                <a:off x="7449491" y="3623946"/>
                <a:ext cx="396260" cy="447009"/>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18" name="Rounded Rectangle 17">
              <a:extLst>
                <a:ext uri="{FF2B5EF4-FFF2-40B4-BE49-F238E27FC236}">
                  <a16:creationId xmlns:a16="http://schemas.microsoft.com/office/drawing/2014/main" id="{DDDFFB71-036D-1747-9E2E-DD1DD742AAAE}"/>
                </a:ext>
              </a:extLst>
            </p:cNvPr>
            <p:cNvSpPr/>
            <p:nvPr/>
          </p:nvSpPr>
          <p:spPr>
            <a:xfrm>
              <a:off x="905041" y="4362458"/>
              <a:ext cx="10396807" cy="1619376"/>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9" name="Rounded Rectangle 28">
              <a:extLst>
                <a:ext uri="{FF2B5EF4-FFF2-40B4-BE49-F238E27FC236}">
                  <a16:creationId xmlns:a16="http://schemas.microsoft.com/office/drawing/2014/main" id="{D8F6F742-0A6A-984A-915F-843F55B0DBEB}"/>
                </a:ext>
              </a:extLst>
            </p:cNvPr>
            <p:cNvSpPr/>
            <p:nvPr/>
          </p:nvSpPr>
          <p:spPr>
            <a:xfrm>
              <a:off x="6103444" y="4471849"/>
              <a:ext cx="2990169" cy="634251"/>
            </a:xfrm>
            <a:prstGeom prst="round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0117"/>
              <a:r>
                <a:rPr lang="en-US" sz="1999"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Trained ML Models (Rules)</a:t>
              </a:r>
            </a:p>
          </p:txBody>
        </p:sp>
        <p:sp>
          <p:nvSpPr>
            <p:cNvPr id="30" name="Rounded Rectangle 29">
              <a:extLst>
                <a:ext uri="{FF2B5EF4-FFF2-40B4-BE49-F238E27FC236}">
                  <a16:creationId xmlns:a16="http://schemas.microsoft.com/office/drawing/2014/main" id="{77251D6F-CF85-7C49-926A-7D5B87628887}"/>
                </a:ext>
              </a:extLst>
            </p:cNvPr>
            <p:cNvSpPr/>
            <p:nvPr/>
          </p:nvSpPr>
          <p:spPr>
            <a:xfrm>
              <a:off x="3100912" y="4457113"/>
              <a:ext cx="2107242" cy="634251"/>
            </a:xfrm>
            <a:prstGeom prst="roundRect">
              <a:avLst/>
            </a:prstGeom>
            <a:solidFill>
              <a:schemeClr val="tx1">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0117"/>
              <a:r>
                <a:rPr lang="en-US" sz="1999"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ML Algorithms</a:t>
              </a:r>
            </a:p>
          </p:txBody>
        </p:sp>
        <p:sp>
          <p:nvSpPr>
            <p:cNvPr id="31" name="Chevron 30">
              <a:extLst>
                <a:ext uri="{FF2B5EF4-FFF2-40B4-BE49-F238E27FC236}">
                  <a16:creationId xmlns:a16="http://schemas.microsoft.com/office/drawing/2014/main" id="{C7AEFAE7-0664-5D4A-99F8-3C0EC31D103E}"/>
                </a:ext>
              </a:extLst>
            </p:cNvPr>
            <p:cNvSpPr/>
            <p:nvPr/>
          </p:nvSpPr>
          <p:spPr>
            <a:xfrm>
              <a:off x="9383162" y="4643425"/>
              <a:ext cx="383059" cy="244243"/>
            </a:xfrm>
            <a:prstGeom prst="chevr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0117"/>
              <a:endParaRPr lang="en-US">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pic>
        <p:nvPicPr>
          <p:cNvPr id="3" name="Picture 2">
            <a:extLst>
              <a:ext uri="{FF2B5EF4-FFF2-40B4-BE49-F238E27FC236}">
                <a16:creationId xmlns:a16="http://schemas.microsoft.com/office/drawing/2014/main" id="{E2CDB86F-BEDB-704A-AB3E-AF3E7920C557}"/>
              </a:ext>
            </a:extLst>
          </p:cNvPr>
          <p:cNvPicPr>
            <a:picLocks noChangeAspect="1"/>
          </p:cNvPicPr>
          <p:nvPr/>
        </p:nvPicPr>
        <p:blipFill>
          <a:blip r:embed="rId3"/>
          <a:stretch>
            <a:fillRect/>
          </a:stretch>
        </p:blipFill>
        <p:spPr>
          <a:xfrm>
            <a:off x="9930580" y="1413411"/>
            <a:ext cx="1371657" cy="1905079"/>
          </a:xfrm>
          <a:prstGeom prst="rect">
            <a:avLst/>
          </a:prstGeom>
        </p:spPr>
      </p:pic>
    </p:spTree>
    <p:extLst>
      <p:ext uri="{BB962C8B-B14F-4D97-AF65-F5344CB8AC3E}">
        <p14:creationId xmlns:p14="http://schemas.microsoft.com/office/powerpoint/2010/main" val="31267116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AD5F91-F97A-5F41-A21E-3EB716E0788F}"/>
              </a:ext>
            </a:extLst>
          </p:cNvPr>
          <p:cNvSpPr>
            <a:spLocks noGrp="1"/>
          </p:cNvSpPr>
          <p:nvPr>
            <p:ph type="body" sz="quarter" idx="10"/>
          </p:nvPr>
        </p:nvSpPr>
        <p:spPr>
          <a:xfrm>
            <a:off x="1336964" y="1836544"/>
            <a:ext cx="9518073" cy="2735457"/>
          </a:xfrm>
        </p:spPr>
        <p:txBody>
          <a:bodyPr/>
          <a:lstStyle/>
          <a:p>
            <a:r>
              <a:rPr lang="en-US" sz="4800" b="1"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K Nearest Neighbors (KNN)</a:t>
            </a:r>
          </a:p>
        </p:txBody>
      </p:sp>
    </p:spTree>
    <p:extLst>
      <p:ext uri="{BB962C8B-B14F-4D97-AF65-F5344CB8AC3E}">
        <p14:creationId xmlns:p14="http://schemas.microsoft.com/office/powerpoint/2010/main" val="30116239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81AD-E71F-3747-B82D-76E123973DD1}"/>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K Nearest Neighbors (KNN)</a:t>
            </a:r>
            <a:endParaRPr lang="en-US" dirty="0"/>
          </a:p>
        </p:txBody>
      </p:sp>
      <p:sp>
        <p:nvSpPr>
          <p:cNvPr id="3" name="Content Placeholder 2">
            <a:extLst>
              <a:ext uri="{FF2B5EF4-FFF2-40B4-BE49-F238E27FC236}">
                <a16:creationId xmlns:a16="http://schemas.microsoft.com/office/drawing/2014/main" id="{A4A30495-8826-584D-B439-19C25679CBCA}"/>
              </a:ext>
            </a:extLst>
          </p:cNvPr>
          <p:cNvSpPr>
            <a:spLocks noGrp="1"/>
          </p:cNvSpPr>
          <p:nvPr>
            <p:ph sz="half" idx="10"/>
          </p:nvPr>
        </p:nvSpPr>
        <p:spPr>
          <a:xfrm>
            <a:off x="852492" y="1291120"/>
            <a:ext cx="10713728" cy="905095"/>
          </a:xfrm>
          <a:ln>
            <a:noFill/>
          </a:ln>
        </p:spPr>
        <p:txBody>
          <a:bodyPr/>
          <a:lstStyle/>
          <a:p>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K Nearest Neighbors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(KNN) predicts new data points based on K similar records from a dataset.</a:t>
            </a:r>
          </a:p>
          <a:p>
            <a:endParaRPr lang="en-US" dirty="0"/>
          </a:p>
        </p:txBody>
      </p:sp>
      <p:grpSp>
        <p:nvGrpSpPr>
          <p:cNvPr id="113" name="Group 112">
            <a:extLst>
              <a:ext uri="{FF2B5EF4-FFF2-40B4-BE49-F238E27FC236}">
                <a16:creationId xmlns:a16="http://schemas.microsoft.com/office/drawing/2014/main" id="{AB274EE3-BE12-3C41-9D54-CA169FB0FB44}"/>
              </a:ext>
            </a:extLst>
          </p:cNvPr>
          <p:cNvGrpSpPr/>
          <p:nvPr/>
        </p:nvGrpSpPr>
        <p:grpSpPr>
          <a:xfrm>
            <a:off x="7440203" y="1969439"/>
            <a:ext cx="4169906" cy="3849127"/>
            <a:chOff x="7440203" y="1969439"/>
            <a:chExt cx="4169906" cy="3849127"/>
          </a:xfrm>
        </p:grpSpPr>
        <p:sp>
          <p:nvSpPr>
            <p:cNvPr id="114" name="Oval 113">
              <a:extLst>
                <a:ext uri="{FF2B5EF4-FFF2-40B4-BE49-F238E27FC236}">
                  <a16:creationId xmlns:a16="http://schemas.microsoft.com/office/drawing/2014/main" id="{F3B61F55-BD7D-4D4C-B7D6-AEFDCC0E2E37}"/>
                </a:ext>
              </a:extLst>
            </p:cNvPr>
            <p:cNvSpPr/>
            <p:nvPr/>
          </p:nvSpPr>
          <p:spPr>
            <a:xfrm>
              <a:off x="9349835" y="2379674"/>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8B36994B-A3AC-A147-8499-66ABEC9DFCCF}"/>
                </a:ext>
              </a:extLst>
            </p:cNvPr>
            <p:cNvSpPr/>
            <p:nvPr/>
          </p:nvSpPr>
          <p:spPr>
            <a:xfrm>
              <a:off x="9724304" y="2291537"/>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1ED8C1E8-6CDB-9B42-89CF-FCA2071575AB}"/>
                </a:ext>
              </a:extLst>
            </p:cNvPr>
            <p:cNvSpPr/>
            <p:nvPr/>
          </p:nvSpPr>
          <p:spPr>
            <a:xfrm>
              <a:off x="10708059" y="2813490"/>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24387D6B-CDAE-1C45-8235-1976FC6C6275}"/>
                </a:ext>
              </a:extLst>
            </p:cNvPr>
            <p:cNvSpPr/>
            <p:nvPr/>
          </p:nvSpPr>
          <p:spPr>
            <a:xfrm>
              <a:off x="10639168" y="3393341"/>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77DF264B-B3CC-C845-8FFB-6B57351628A2}"/>
                </a:ext>
              </a:extLst>
            </p:cNvPr>
            <p:cNvSpPr/>
            <p:nvPr/>
          </p:nvSpPr>
          <p:spPr>
            <a:xfrm>
              <a:off x="8833185" y="2116202"/>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93F37641-397B-1D4D-A66C-26574ED3049B}"/>
                </a:ext>
              </a:extLst>
            </p:cNvPr>
            <p:cNvSpPr/>
            <p:nvPr/>
          </p:nvSpPr>
          <p:spPr>
            <a:xfrm>
              <a:off x="8897038" y="2722509"/>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EBCD284D-A2B2-2F43-B622-CDFB16C133BB}"/>
                </a:ext>
              </a:extLst>
            </p:cNvPr>
            <p:cNvSpPr/>
            <p:nvPr/>
          </p:nvSpPr>
          <p:spPr>
            <a:xfrm>
              <a:off x="10177969" y="3544522"/>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03A0BFB3-0D3F-9F40-A898-99FC4D8E503B}"/>
                </a:ext>
              </a:extLst>
            </p:cNvPr>
            <p:cNvSpPr/>
            <p:nvPr/>
          </p:nvSpPr>
          <p:spPr>
            <a:xfrm>
              <a:off x="10780485" y="4399547"/>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B69B3640-BD76-AC42-9C8A-935279B1D740}"/>
                </a:ext>
              </a:extLst>
            </p:cNvPr>
            <p:cNvSpPr/>
            <p:nvPr/>
          </p:nvSpPr>
          <p:spPr>
            <a:xfrm>
              <a:off x="9860260" y="2833588"/>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1E12C88C-9B6D-D24C-83B2-8DE619480199}"/>
                </a:ext>
              </a:extLst>
            </p:cNvPr>
            <p:cNvSpPr/>
            <p:nvPr/>
          </p:nvSpPr>
          <p:spPr>
            <a:xfrm>
              <a:off x="10308517" y="1978086"/>
              <a:ext cx="972165" cy="5818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57583DA2-2052-AE49-B531-7FAD2E25AAA8}"/>
                </a:ext>
              </a:extLst>
            </p:cNvPr>
            <p:cNvSpPr/>
            <p:nvPr/>
          </p:nvSpPr>
          <p:spPr>
            <a:xfrm>
              <a:off x="10969315" y="2011734"/>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80EC2D9A-5174-DB47-87BD-0504DFDEE7C7}"/>
                </a:ext>
              </a:extLst>
            </p:cNvPr>
            <p:cNvSpPr/>
            <p:nvPr/>
          </p:nvSpPr>
          <p:spPr>
            <a:xfrm>
              <a:off x="8957981" y="4628147"/>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3144FE6C-0618-9240-A4E8-A14129A123AF}"/>
                </a:ext>
              </a:extLst>
            </p:cNvPr>
            <p:cNvSpPr/>
            <p:nvPr/>
          </p:nvSpPr>
          <p:spPr>
            <a:xfrm>
              <a:off x="9838604" y="432941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512DE8CA-9340-DA4B-8BB1-C0B98602923C}"/>
                </a:ext>
              </a:extLst>
            </p:cNvPr>
            <p:cNvSpPr/>
            <p:nvPr/>
          </p:nvSpPr>
          <p:spPr>
            <a:xfrm>
              <a:off x="7833140" y="3571200"/>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72023C9F-7119-7B4B-B6F5-998EF093AAD8}"/>
                </a:ext>
              </a:extLst>
            </p:cNvPr>
            <p:cNvSpPr/>
            <p:nvPr/>
          </p:nvSpPr>
          <p:spPr>
            <a:xfrm>
              <a:off x="9273658" y="351480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9BFBDDA5-A388-914E-8AAB-59EA91225E13}"/>
                </a:ext>
              </a:extLst>
            </p:cNvPr>
            <p:cNvSpPr/>
            <p:nvPr/>
          </p:nvSpPr>
          <p:spPr>
            <a:xfrm>
              <a:off x="10168057" y="5251498"/>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AE933CC7-FBD8-924F-8F81-E3EFC4D292CB}"/>
                </a:ext>
              </a:extLst>
            </p:cNvPr>
            <p:cNvSpPr/>
            <p:nvPr/>
          </p:nvSpPr>
          <p:spPr>
            <a:xfrm>
              <a:off x="8743372" y="4107378"/>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2AFE399D-9C91-674E-92CA-5B2E0CFA7951}"/>
                </a:ext>
              </a:extLst>
            </p:cNvPr>
            <p:cNvSpPr/>
            <p:nvPr/>
          </p:nvSpPr>
          <p:spPr>
            <a:xfrm>
              <a:off x="7718840" y="44114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0A3563C5-D5DD-1046-BD94-471E8DFFB0AD}"/>
                </a:ext>
              </a:extLst>
            </p:cNvPr>
            <p:cNvSpPr/>
            <p:nvPr/>
          </p:nvSpPr>
          <p:spPr>
            <a:xfrm>
              <a:off x="7833140" y="5174785"/>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7E6B5054-B50A-2F4F-9257-685DDF2CD782}"/>
                </a:ext>
              </a:extLst>
            </p:cNvPr>
            <p:cNvSpPr/>
            <p:nvPr/>
          </p:nvSpPr>
          <p:spPr>
            <a:xfrm>
              <a:off x="8345200" y="46070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EDD5C566-6DA9-E74E-930B-038F8186EE2D}"/>
                </a:ext>
              </a:extLst>
            </p:cNvPr>
            <p:cNvSpPr/>
            <p:nvPr/>
          </p:nvSpPr>
          <p:spPr>
            <a:xfrm>
              <a:off x="8237019" y="3075214"/>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A4AAE1E6-4552-A045-B489-48470FD07747}"/>
                </a:ext>
              </a:extLst>
            </p:cNvPr>
            <p:cNvSpPr/>
            <p:nvPr/>
          </p:nvSpPr>
          <p:spPr>
            <a:xfrm>
              <a:off x="10969315" y="226044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a:extLst>
                <a:ext uri="{FF2B5EF4-FFF2-40B4-BE49-F238E27FC236}">
                  <a16:creationId xmlns:a16="http://schemas.microsoft.com/office/drawing/2014/main" id="{846C4D28-E8DF-604D-BB90-52B6ADD10230}"/>
                </a:ext>
              </a:extLst>
            </p:cNvPr>
            <p:cNvSpPr txBox="1"/>
            <p:nvPr/>
          </p:nvSpPr>
          <p:spPr>
            <a:xfrm>
              <a:off x="10339751" y="1969439"/>
              <a:ext cx="1268689" cy="338554"/>
            </a:xfrm>
            <a:prstGeom prst="rect">
              <a:avLst/>
            </a:prstGeom>
            <a:noFill/>
          </p:spPr>
          <p:txBody>
            <a:bodyPr wrap="square" rtlCol="0">
              <a:spAutoFit/>
            </a:bodyPr>
            <a:lstStyle/>
            <a:p>
              <a:pPr>
                <a:spcBef>
                  <a:spcPts val="600"/>
                </a:spcBef>
                <a:spcAft>
                  <a:spcPts val="600"/>
                </a:spcAft>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Class  </a:t>
              </a:r>
            </a:p>
          </p:txBody>
        </p:sp>
        <p:sp>
          <p:nvSpPr>
            <p:cNvPr id="140" name="TextBox 139">
              <a:extLst>
                <a:ext uri="{FF2B5EF4-FFF2-40B4-BE49-F238E27FC236}">
                  <a16:creationId xmlns:a16="http://schemas.microsoft.com/office/drawing/2014/main" id="{F3BC4B1C-EE71-CD4E-8714-4595BDFA2F0F}"/>
                </a:ext>
              </a:extLst>
            </p:cNvPr>
            <p:cNvSpPr txBox="1"/>
            <p:nvPr/>
          </p:nvSpPr>
          <p:spPr>
            <a:xfrm>
              <a:off x="10341420" y="2221357"/>
              <a:ext cx="1268689" cy="338554"/>
            </a:xfrm>
            <a:prstGeom prst="rect">
              <a:avLst/>
            </a:prstGeom>
            <a:noFill/>
          </p:spPr>
          <p:txBody>
            <a:bodyPr wrap="square" rtlCol="0">
              <a:spAutoFit/>
            </a:bodyPr>
            <a:lstStyle/>
            <a:p>
              <a:pPr>
                <a:spcBef>
                  <a:spcPts val="600"/>
                </a:spcBef>
                <a:spcAft>
                  <a:spcPts val="600"/>
                </a:spcAft>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Class  </a:t>
              </a:r>
            </a:p>
          </p:txBody>
        </p:sp>
        <p:sp>
          <p:nvSpPr>
            <p:cNvPr id="141" name="Rectangle 140">
              <a:extLst>
                <a:ext uri="{FF2B5EF4-FFF2-40B4-BE49-F238E27FC236}">
                  <a16:creationId xmlns:a16="http://schemas.microsoft.com/office/drawing/2014/main" id="{F6F1A578-6582-0C4A-8E64-4E6D37677F70}"/>
                </a:ext>
              </a:extLst>
            </p:cNvPr>
            <p:cNvSpPr/>
            <p:nvPr/>
          </p:nvSpPr>
          <p:spPr>
            <a:xfrm>
              <a:off x="7440203" y="1978086"/>
              <a:ext cx="3840480" cy="3840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4" name="Rectangle 143">
            <a:extLst>
              <a:ext uri="{FF2B5EF4-FFF2-40B4-BE49-F238E27FC236}">
                <a16:creationId xmlns:a16="http://schemas.microsoft.com/office/drawing/2014/main" id="{38B887F4-AC4C-F84C-B905-EEB520C53927}"/>
              </a:ext>
            </a:extLst>
          </p:cNvPr>
          <p:cNvSpPr/>
          <p:nvPr/>
        </p:nvSpPr>
        <p:spPr>
          <a:xfrm>
            <a:off x="832143" y="2430252"/>
            <a:ext cx="6096000" cy="1815882"/>
          </a:xfrm>
          <a:prstGeom prst="rect">
            <a:avLst/>
          </a:prstGeom>
        </p:spPr>
        <p:txBody>
          <a:bodyPr wrap="square">
            <a:spAutoFit/>
          </a:bodyPr>
          <a:lstStyle/>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What class does      belong to?</a:t>
            </a:r>
          </a:p>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Look at the K closest data points:</a:t>
            </a:r>
          </a:p>
          <a:p>
            <a:pPr marL="914400" lvl="1"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Choose K = 3</a:t>
            </a:r>
          </a:p>
          <a:p>
            <a:pPr marL="914400" lvl="1" indent="-457200">
              <a:buFont typeface="Arial" panose="020B0604020202020204" pitchFamily="34" charset="0"/>
              <a:buChar char="•"/>
            </a:pPr>
            <a:endParaRPr lang="en-US" sz="2800" dirty="0"/>
          </a:p>
        </p:txBody>
      </p:sp>
      <p:sp>
        <p:nvSpPr>
          <p:cNvPr id="35" name="Rectangle 34">
            <a:extLst>
              <a:ext uri="{FF2B5EF4-FFF2-40B4-BE49-F238E27FC236}">
                <a16:creationId xmlns:a16="http://schemas.microsoft.com/office/drawing/2014/main" id="{3731CFE6-4893-624E-B882-E14B7E5F0F34}"/>
              </a:ext>
            </a:extLst>
          </p:cNvPr>
          <p:cNvSpPr/>
          <p:nvPr/>
        </p:nvSpPr>
        <p:spPr>
          <a:xfrm>
            <a:off x="3510034" y="2533817"/>
            <a:ext cx="290543" cy="2864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pic>
        <p:nvPicPr>
          <p:cNvPr id="38" name="Picture 37">
            <a:extLst>
              <a:ext uri="{FF2B5EF4-FFF2-40B4-BE49-F238E27FC236}">
                <a16:creationId xmlns:a16="http://schemas.microsoft.com/office/drawing/2014/main" id="{FB0A938F-8135-1B45-9E32-0E7E7C4DBE2C}"/>
              </a:ext>
            </a:extLst>
          </p:cNvPr>
          <p:cNvPicPr>
            <a:picLocks noChangeAspect="1"/>
          </p:cNvPicPr>
          <p:nvPr/>
        </p:nvPicPr>
        <p:blipFill>
          <a:blip r:embed="rId3"/>
          <a:stretch>
            <a:fillRect/>
          </a:stretch>
        </p:blipFill>
        <p:spPr>
          <a:xfrm>
            <a:off x="9285988" y="5885211"/>
            <a:ext cx="216270" cy="144180"/>
          </a:xfrm>
          <a:prstGeom prst="rect">
            <a:avLst/>
          </a:prstGeom>
        </p:spPr>
      </p:pic>
      <p:pic>
        <p:nvPicPr>
          <p:cNvPr id="39" name="Picture 38">
            <a:extLst>
              <a:ext uri="{FF2B5EF4-FFF2-40B4-BE49-F238E27FC236}">
                <a16:creationId xmlns:a16="http://schemas.microsoft.com/office/drawing/2014/main" id="{8D8CF185-F182-6D41-B5C8-78CB42AD9B51}"/>
              </a:ext>
            </a:extLst>
          </p:cNvPr>
          <p:cNvPicPr>
            <a:picLocks noChangeAspect="1"/>
          </p:cNvPicPr>
          <p:nvPr/>
        </p:nvPicPr>
        <p:blipFill>
          <a:blip r:embed="rId4"/>
          <a:stretch>
            <a:fillRect/>
          </a:stretch>
        </p:blipFill>
        <p:spPr>
          <a:xfrm>
            <a:off x="7165615" y="3599222"/>
            <a:ext cx="222824" cy="144180"/>
          </a:xfrm>
          <a:prstGeom prst="rect">
            <a:avLst/>
          </a:prstGeom>
        </p:spPr>
      </p:pic>
      <p:sp>
        <p:nvSpPr>
          <p:cNvPr id="36" name="Rectangle 35">
            <a:extLst>
              <a:ext uri="{FF2B5EF4-FFF2-40B4-BE49-F238E27FC236}">
                <a16:creationId xmlns:a16="http://schemas.microsoft.com/office/drawing/2014/main" id="{97A02EC1-04B2-1649-A2D6-18119CCAD4A7}"/>
              </a:ext>
            </a:extLst>
          </p:cNvPr>
          <p:cNvSpPr/>
          <p:nvPr/>
        </p:nvSpPr>
        <p:spPr>
          <a:xfrm>
            <a:off x="9818283" y="3701338"/>
            <a:ext cx="290543" cy="284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Tree>
    <p:extLst>
      <p:ext uri="{BB962C8B-B14F-4D97-AF65-F5344CB8AC3E}">
        <p14:creationId xmlns:p14="http://schemas.microsoft.com/office/powerpoint/2010/main" val="4279630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81AD-E71F-3747-B82D-76E123973DD1}"/>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K Nearest Neighbors (KNN)</a:t>
            </a:r>
            <a:endParaRPr lang="en-US" b="1" dirty="0"/>
          </a:p>
        </p:txBody>
      </p:sp>
      <p:sp>
        <p:nvSpPr>
          <p:cNvPr id="3" name="Content Placeholder 2">
            <a:extLst>
              <a:ext uri="{FF2B5EF4-FFF2-40B4-BE49-F238E27FC236}">
                <a16:creationId xmlns:a16="http://schemas.microsoft.com/office/drawing/2014/main" id="{A4A30495-8826-584D-B439-19C25679CBCA}"/>
              </a:ext>
            </a:extLst>
          </p:cNvPr>
          <p:cNvSpPr>
            <a:spLocks noGrp="1"/>
          </p:cNvSpPr>
          <p:nvPr>
            <p:ph sz="half" idx="10"/>
          </p:nvPr>
        </p:nvSpPr>
        <p:spPr>
          <a:xfrm>
            <a:off x="852492" y="1291120"/>
            <a:ext cx="10713728" cy="905095"/>
          </a:xfrm>
          <a:ln>
            <a:noFill/>
          </a:ln>
        </p:spPr>
        <p:txBody>
          <a:bodyPr/>
          <a:lstStyle/>
          <a:p>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K Nearest Neighbors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(KNN) predicts new data points based on K similar records from a dataset.</a:t>
            </a:r>
          </a:p>
          <a:p>
            <a:endParaRPr lang="en-US" dirty="0"/>
          </a:p>
        </p:txBody>
      </p:sp>
      <p:grpSp>
        <p:nvGrpSpPr>
          <p:cNvPr id="35" name="Group 34">
            <a:extLst>
              <a:ext uri="{FF2B5EF4-FFF2-40B4-BE49-F238E27FC236}">
                <a16:creationId xmlns:a16="http://schemas.microsoft.com/office/drawing/2014/main" id="{CB359917-4BC3-8C43-A778-ACE4CCA8F5C2}"/>
              </a:ext>
            </a:extLst>
          </p:cNvPr>
          <p:cNvGrpSpPr/>
          <p:nvPr/>
        </p:nvGrpSpPr>
        <p:grpSpPr>
          <a:xfrm>
            <a:off x="7440203" y="1969439"/>
            <a:ext cx="4169906" cy="3849127"/>
            <a:chOff x="7440203" y="1969439"/>
            <a:chExt cx="4169906" cy="3849127"/>
          </a:xfrm>
        </p:grpSpPr>
        <p:sp>
          <p:nvSpPr>
            <p:cNvPr id="38" name="Oval 37">
              <a:extLst>
                <a:ext uri="{FF2B5EF4-FFF2-40B4-BE49-F238E27FC236}">
                  <a16:creationId xmlns:a16="http://schemas.microsoft.com/office/drawing/2014/main" id="{66327026-1488-CD4D-B308-6DFD6F7585CA}"/>
                </a:ext>
              </a:extLst>
            </p:cNvPr>
            <p:cNvSpPr/>
            <p:nvPr/>
          </p:nvSpPr>
          <p:spPr>
            <a:xfrm>
              <a:off x="9349835" y="2379674"/>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EC15BF3E-3801-D146-AF49-4528E6966897}"/>
                </a:ext>
              </a:extLst>
            </p:cNvPr>
            <p:cNvSpPr/>
            <p:nvPr/>
          </p:nvSpPr>
          <p:spPr>
            <a:xfrm>
              <a:off x="9724304" y="2291537"/>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AC792E57-A185-014F-A36E-C22EA0614C8B}"/>
                </a:ext>
              </a:extLst>
            </p:cNvPr>
            <p:cNvSpPr/>
            <p:nvPr/>
          </p:nvSpPr>
          <p:spPr>
            <a:xfrm>
              <a:off x="10708059" y="2813490"/>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293E5861-4822-0648-B05F-415073C245A6}"/>
                </a:ext>
              </a:extLst>
            </p:cNvPr>
            <p:cNvSpPr/>
            <p:nvPr/>
          </p:nvSpPr>
          <p:spPr>
            <a:xfrm>
              <a:off x="10639168" y="3393341"/>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E6AE6CE7-7F8A-0B4F-ABA4-CD8797800E21}"/>
                </a:ext>
              </a:extLst>
            </p:cNvPr>
            <p:cNvSpPr/>
            <p:nvPr/>
          </p:nvSpPr>
          <p:spPr>
            <a:xfrm>
              <a:off x="8833185" y="2116202"/>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853976A3-F2BC-B74B-8DE9-BBD40273464E}"/>
                </a:ext>
              </a:extLst>
            </p:cNvPr>
            <p:cNvSpPr/>
            <p:nvPr/>
          </p:nvSpPr>
          <p:spPr>
            <a:xfrm>
              <a:off x="8897038" y="2722509"/>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A8295A84-4BF9-E141-9BF3-1C342DE86F72}"/>
                </a:ext>
              </a:extLst>
            </p:cNvPr>
            <p:cNvSpPr/>
            <p:nvPr/>
          </p:nvSpPr>
          <p:spPr>
            <a:xfrm>
              <a:off x="10177969" y="3544522"/>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CBC7DFDF-59A3-714E-AA2E-A7392C6052D9}"/>
                </a:ext>
              </a:extLst>
            </p:cNvPr>
            <p:cNvSpPr/>
            <p:nvPr/>
          </p:nvSpPr>
          <p:spPr>
            <a:xfrm>
              <a:off x="10780485" y="4399547"/>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0C7E0604-9E09-0E4A-B156-48D9D735D24F}"/>
                </a:ext>
              </a:extLst>
            </p:cNvPr>
            <p:cNvSpPr/>
            <p:nvPr/>
          </p:nvSpPr>
          <p:spPr>
            <a:xfrm>
              <a:off x="9860260" y="2833588"/>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DAD48A64-500E-404F-8196-9C2E79E15F5D}"/>
                </a:ext>
              </a:extLst>
            </p:cNvPr>
            <p:cNvSpPr/>
            <p:nvPr/>
          </p:nvSpPr>
          <p:spPr>
            <a:xfrm>
              <a:off x="10308517" y="1978086"/>
              <a:ext cx="972165" cy="5818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B98B66B1-AFB9-5B40-BEDC-6D9899B7D6A1}"/>
                </a:ext>
              </a:extLst>
            </p:cNvPr>
            <p:cNvSpPr/>
            <p:nvPr/>
          </p:nvSpPr>
          <p:spPr>
            <a:xfrm>
              <a:off x="10969315" y="2011734"/>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FF83DD0C-56FB-2340-82E0-BEDB8153463A}"/>
                </a:ext>
              </a:extLst>
            </p:cNvPr>
            <p:cNvSpPr/>
            <p:nvPr/>
          </p:nvSpPr>
          <p:spPr>
            <a:xfrm>
              <a:off x="8957981" y="4628147"/>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03E54729-9F8C-D944-82C0-67747A8CB405}"/>
                </a:ext>
              </a:extLst>
            </p:cNvPr>
            <p:cNvSpPr/>
            <p:nvPr/>
          </p:nvSpPr>
          <p:spPr>
            <a:xfrm>
              <a:off x="9838604" y="432941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E581BD89-3484-FC4E-BAA5-E36DEE8A6765}"/>
                </a:ext>
              </a:extLst>
            </p:cNvPr>
            <p:cNvSpPr/>
            <p:nvPr/>
          </p:nvSpPr>
          <p:spPr>
            <a:xfrm>
              <a:off x="7833140" y="3571200"/>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07C3AF56-B63E-4F4A-B216-96495196BB9C}"/>
                </a:ext>
              </a:extLst>
            </p:cNvPr>
            <p:cNvSpPr/>
            <p:nvPr/>
          </p:nvSpPr>
          <p:spPr>
            <a:xfrm>
              <a:off x="9273658" y="351480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3137C616-6A6B-BB44-BD06-BE317B7FBBC6}"/>
                </a:ext>
              </a:extLst>
            </p:cNvPr>
            <p:cNvSpPr/>
            <p:nvPr/>
          </p:nvSpPr>
          <p:spPr>
            <a:xfrm>
              <a:off x="10168057" y="5251498"/>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363FC99A-5AC2-B74B-B6DE-2BC8CC39733B}"/>
                </a:ext>
              </a:extLst>
            </p:cNvPr>
            <p:cNvSpPr/>
            <p:nvPr/>
          </p:nvSpPr>
          <p:spPr>
            <a:xfrm>
              <a:off x="8743372" y="4107378"/>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944B4D95-40C0-8949-A245-C76C636BFFC3}"/>
                </a:ext>
              </a:extLst>
            </p:cNvPr>
            <p:cNvSpPr/>
            <p:nvPr/>
          </p:nvSpPr>
          <p:spPr>
            <a:xfrm>
              <a:off x="7718840" y="44114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F2D0094A-FD1C-2E4A-AF79-E0D82AC66CDE}"/>
                </a:ext>
              </a:extLst>
            </p:cNvPr>
            <p:cNvSpPr/>
            <p:nvPr/>
          </p:nvSpPr>
          <p:spPr>
            <a:xfrm>
              <a:off x="7833140" y="5174785"/>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E7803BF6-8227-A14C-8492-3672F8AF23CF}"/>
                </a:ext>
              </a:extLst>
            </p:cNvPr>
            <p:cNvSpPr/>
            <p:nvPr/>
          </p:nvSpPr>
          <p:spPr>
            <a:xfrm>
              <a:off x="8345200" y="46070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BEB33354-2DCD-204C-9702-9E039E72133E}"/>
                </a:ext>
              </a:extLst>
            </p:cNvPr>
            <p:cNvSpPr/>
            <p:nvPr/>
          </p:nvSpPr>
          <p:spPr>
            <a:xfrm>
              <a:off x="8237019" y="3075214"/>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5E8AF187-5372-CE4E-8746-133E9D3B2DC5}"/>
                </a:ext>
              </a:extLst>
            </p:cNvPr>
            <p:cNvSpPr/>
            <p:nvPr/>
          </p:nvSpPr>
          <p:spPr>
            <a:xfrm>
              <a:off x="10969315" y="226044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F4F64257-1D8E-C247-ADA3-90E96827314D}"/>
                </a:ext>
              </a:extLst>
            </p:cNvPr>
            <p:cNvSpPr txBox="1"/>
            <p:nvPr/>
          </p:nvSpPr>
          <p:spPr>
            <a:xfrm>
              <a:off x="10339751" y="1969439"/>
              <a:ext cx="1268689" cy="338554"/>
            </a:xfrm>
            <a:prstGeom prst="rect">
              <a:avLst/>
            </a:prstGeom>
            <a:noFill/>
          </p:spPr>
          <p:txBody>
            <a:bodyPr wrap="square" rtlCol="0">
              <a:spAutoFit/>
            </a:bodyPr>
            <a:lstStyle/>
            <a:p>
              <a:pPr>
                <a:spcBef>
                  <a:spcPts val="600"/>
                </a:spcBef>
                <a:spcAft>
                  <a:spcPts val="600"/>
                </a:spcAft>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Class  </a:t>
              </a:r>
            </a:p>
          </p:txBody>
        </p:sp>
        <p:sp>
          <p:nvSpPr>
            <p:cNvPr id="90" name="TextBox 89">
              <a:extLst>
                <a:ext uri="{FF2B5EF4-FFF2-40B4-BE49-F238E27FC236}">
                  <a16:creationId xmlns:a16="http://schemas.microsoft.com/office/drawing/2014/main" id="{F94EFE99-23A1-C14C-B20D-6055788FD34D}"/>
                </a:ext>
              </a:extLst>
            </p:cNvPr>
            <p:cNvSpPr txBox="1"/>
            <p:nvPr/>
          </p:nvSpPr>
          <p:spPr>
            <a:xfrm>
              <a:off x="10341420" y="2221357"/>
              <a:ext cx="1268689" cy="338554"/>
            </a:xfrm>
            <a:prstGeom prst="rect">
              <a:avLst/>
            </a:prstGeom>
            <a:noFill/>
          </p:spPr>
          <p:txBody>
            <a:bodyPr wrap="square" rtlCol="0">
              <a:spAutoFit/>
            </a:bodyPr>
            <a:lstStyle/>
            <a:p>
              <a:pPr>
                <a:spcBef>
                  <a:spcPts val="600"/>
                </a:spcBef>
                <a:spcAft>
                  <a:spcPts val="600"/>
                </a:spcAft>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Class  </a:t>
              </a:r>
            </a:p>
          </p:txBody>
        </p:sp>
        <p:sp>
          <p:nvSpPr>
            <p:cNvPr id="91" name="Rectangle 90">
              <a:extLst>
                <a:ext uri="{FF2B5EF4-FFF2-40B4-BE49-F238E27FC236}">
                  <a16:creationId xmlns:a16="http://schemas.microsoft.com/office/drawing/2014/main" id="{4B669712-9084-BF44-9CF8-5DA2F3430300}"/>
                </a:ext>
              </a:extLst>
            </p:cNvPr>
            <p:cNvSpPr/>
            <p:nvPr/>
          </p:nvSpPr>
          <p:spPr>
            <a:xfrm>
              <a:off x="7440203" y="1978086"/>
              <a:ext cx="3840480" cy="3840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08F2C909-D57E-C846-8CF5-ED2BA1EA8341}"/>
                </a:ext>
              </a:extLst>
            </p:cNvPr>
            <p:cNvCxnSpPr>
              <a:cxnSpLocks/>
              <a:stCxn id="78" idx="6"/>
              <a:endCxn id="64" idx="1"/>
            </p:cNvCxnSpPr>
            <p:nvPr/>
          </p:nvCxnSpPr>
          <p:spPr>
            <a:xfrm>
              <a:off x="9502258" y="3629102"/>
              <a:ext cx="316637" cy="21440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97C40FB-B4FE-F94A-8413-0C0D5DDDB510}"/>
                </a:ext>
              </a:extLst>
            </p:cNvPr>
            <p:cNvCxnSpPr>
              <a:cxnSpLocks/>
              <a:stCxn id="53" idx="3"/>
              <a:endCxn id="64" idx="3"/>
            </p:cNvCxnSpPr>
            <p:nvPr/>
          </p:nvCxnSpPr>
          <p:spPr>
            <a:xfrm flipH="1">
              <a:off x="10109438" y="3739644"/>
              <a:ext cx="102009" cy="10386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9032005-3177-A546-ADD8-0F8E33B480E3}"/>
                </a:ext>
              </a:extLst>
            </p:cNvPr>
            <p:cNvCxnSpPr>
              <a:cxnSpLocks/>
              <a:stCxn id="66" idx="0"/>
              <a:endCxn id="64" idx="2"/>
            </p:cNvCxnSpPr>
            <p:nvPr/>
          </p:nvCxnSpPr>
          <p:spPr>
            <a:xfrm flipV="1">
              <a:off x="9952904" y="3985989"/>
              <a:ext cx="11263" cy="343423"/>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B73E884-FA23-A549-8226-093198A62B91}"/>
                </a:ext>
              </a:extLst>
            </p:cNvPr>
            <p:cNvCxnSpPr>
              <a:cxnSpLocks/>
              <a:stCxn id="52" idx="5"/>
              <a:endCxn id="64" idx="1"/>
            </p:cNvCxnSpPr>
            <p:nvPr/>
          </p:nvCxnSpPr>
          <p:spPr>
            <a:xfrm>
              <a:off x="9092160" y="2917631"/>
              <a:ext cx="726735" cy="925877"/>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10118AF-BC28-DC4B-9C0B-CEBBD9EA41DC}"/>
                </a:ext>
              </a:extLst>
            </p:cNvPr>
            <p:cNvCxnSpPr>
              <a:cxnSpLocks/>
              <a:stCxn id="64" idx="0"/>
              <a:endCxn id="49" idx="3"/>
            </p:cNvCxnSpPr>
            <p:nvPr/>
          </p:nvCxnSpPr>
          <p:spPr>
            <a:xfrm flipV="1">
              <a:off x="9964167" y="3008612"/>
              <a:ext cx="777370" cy="69241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7A20C15-9B2A-634F-86D2-7E75F981CFDE}"/>
                </a:ext>
              </a:extLst>
            </p:cNvPr>
            <p:cNvCxnSpPr>
              <a:cxnSpLocks/>
              <a:stCxn id="55" idx="4"/>
              <a:endCxn id="64" idx="0"/>
            </p:cNvCxnSpPr>
            <p:nvPr/>
          </p:nvCxnSpPr>
          <p:spPr>
            <a:xfrm flipH="1">
              <a:off x="9964167" y="3062188"/>
              <a:ext cx="10393" cy="638838"/>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B24219E-BF2A-F848-ADEC-0B254EC983CF}"/>
                </a:ext>
              </a:extLst>
            </p:cNvPr>
            <p:cNvCxnSpPr>
              <a:cxnSpLocks/>
              <a:stCxn id="51" idx="5"/>
              <a:endCxn id="64" idx="0"/>
            </p:cNvCxnSpPr>
            <p:nvPr/>
          </p:nvCxnSpPr>
          <p:spPr>
            <a:xfrm>
              <a:off x="9028307" y="2311324"/>
              <a:ext cx="935860" cy="1389702"/>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2F6FEEB-17E1-F642-AF15-7C0DC70117AD}"/>
                </a:ext>
              </a:extLst>
            </p:cNvPr>
            <p:cNvCxnSpPr>
              <a:cxnSpLocks/>
              <a:stCxn id="38" idx="4"/>
              <a:endCxn id="64" idx="0"/>
            </p:cNvCxnSpPr>
            <p:nvPr/>
          </p:nvCxnSpPr>
          <p:spPr>
            <a:xfrm>
              <a:off x="9464135" y="2608274"/>
              <a:ext cx="500032" cy="1092752"/>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63AD35-FFD0-8B44-A3C2-C11982968330}"/>
                </a:ext>
              </a:extLst>
            </p:cNvPr>
            <p:cNvCxnSpPr>
              <a:cxnSpLocks/>
              <a:stCxn id="48" idx="4"/>
              <a:endCxn id="64" idx="0"/>
            </p:cNvCxnSpPr>
            <p:nvPr/>
          </p:nvCxnSpPr>
          <p:spPr>
            <a:xfrm>
              <a:off x="9838604" y="2520137"/>
              <a:ext cx="125563" cy="1180889"/>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A695E1F-46B3-1B42-A38E-F398A08AFB2C}"/>
                </a:ext>
              </a:extLst>
            </p:cNvPr>
            <p:cNvCxnSpPr>
              <a:cxnSpLocks/>
              <a:stCxn id="50" idx="3"/>
            </p:cNvCxnSpPr>
            <p:nvPr/>
          </p:nvCxnSpPr>
          <p:spPr>
            <a:xfrm flipH="1">
              <a:off x="10108826" y="3588463"/>
              <a:ext cx="563820" cy="255357"/>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EE4C6B4-81AA-D04B-A9E0-B9A242C80139}"/>
                </a:ext>
              </a:extLst>
            </p:cNvPr>
            <p:cNvCxnSpPr>
              <a:cxnSpLocks/>
            </p:cNvCxnSpPr>
            <p:nvPr/>
          </p:nvCxnSpPr>
          <p:spPr>
            <a:xfrm flipH="1" flipV="1">
              <a:off x="10108826" y="3843820"/>
              <a:ext cx="725760" cy="58206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3E91CC8-0B0B-FD4A-BB11-83D6D4A28106}"/>
                </a:ext>
              </a:extLst>
            </p:cNvPr>
            <p:cNvCxnSpPr>
              <a:cxnSpLocks/>
              <a:stCxn id="79" idx="0"/>
              <a:endCxn id="64" idx="2"/>
            </p:cNvCxnSpPr>
            <p:nvPr/>
          </p:nvCxnSpPr>
          <p:spPr>
            <a:xfrm flipH="1" flipV="1">
              <a:off x="9964167" y="3985989"/>
              <a:ext cx="318190" cy="1265509"/>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0FD8DBD-F7CA-E248-957C-B4CADC6BF495}"/>
                </a:ext>
              </a:extLst>
            </p:cNvPr>
            <p:cNvCxnSpPr>
              <a:cxnSpLocks/>
              <a:stCxn id="84" idx="5"/>
              <a:endCxn id="64" idx="1"/>
            </p:cNvCxnSpPr>
            <p:nvPr/>
          </p:nvCxnSpPr>
          <p:spPr>
            <a:xfrm>
              <a:off x="8432141" y="3270336"/>
              <a:ext cx="1386754" cy="573172"/>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486B34A-CD68-DD44-9E49-210D80651F58}"/>
                </a:ext>
              </a:extLst>
            </p:cNvPr>
            <p:cNvCxnSpPr>
              <a:cxnSpLocks/>
              <a:stCxn id="67" idx="6"/>
              <a:endCxn id="64" idx="1"/>
            </p:cNvCxnSpPr>
            <p:nvPr/>
          </p:nvCxnSpPr>
          <p:spPr>
            <a:xfrm>
              <a:off x="8061740" y="3685500"/>
              <a:ext cx="1757155" cy="158008"/>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10D33CC-C9DD-0E4D-8D5F-1997DE7ECD5C}"/>
                </a:ext>
              </a:extLst>
            </p:cNvPr>
            <p:cNvCxnSpPr>
              <a:cxnSpLocks/>
              <a:stCxn id="80" idx="6"/>
              <a:endCxn id="64" idx="1"/>
            </p:cNvCxnSpPr>
            <p:nvPr/>
          </p:nvCxnSpPr>
          <p:spPr>
            <a:xfrm flipV="1">
              <a:off x="8971972" y="3843508"/>
              <a:ext cx="846923" cy="37817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A46FC89-71D3-D549-905F-38877568100C}"/>
                </a:ext>
              </a:extLst>
            </p:cNvPr>
            <p:cNvCxnSpPr>
              <a:cxnSpLocks/>
              <a:stCxn id="81" idx="6"/>
            </p:cNvCxnSpPr>
            <p:nvPr/>
          </p:nvCxnSpPr>
          <p:spPr>
            <a:xfrm flipV="1">
              <a:off x="7947440" y="3813857"/>
              <a:ext cx="1921738" cy="71185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1E1D0E3-B8C9-B74D-8490-9733B95CDB42}"/>
                </a:ext>
              </a:extLst>
            </p:cNvPr>
            <p:cNvCxnSpPr>
              <a:cxnSpLocks/>
              <a:stCxn id="83" idx="7"/>
            </p:cNvCxnSpPr>
            <p:nvPr/>
          </p:nvCxnSpPr>
          <p:spPr>
            <a:xfrm flipV="1">
              <a:off x="8540322" y="3996888"/>
              <a:ext cx="1394005" cy="64365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9490FFB-9FA6-924F-A37A-D9F45A40BBE3}"/>
                </a:ext>
              </a:extLst>
            </p:cNvPr>
            <p:cNvCxnSpPr>
              <a:cxnSpLocks/>
              <a:stCxn id="65" idx="7"/>
              <a:endCxn id="64" idx="2"/>
            </p:cNvCxnSpPr>
            <p:nvPr/>
          </p:nvCxnSpPr>
          <p:spPr>
            <a:xfrm flipV="1">
              <a:off x="9153103" y="3985989"/>
              <a:ext cx="811064" cy="67563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C0F9B08-7045-C640-97CE-EBC97B66D624}"/>
                </a:ext>
              </a:extLst>
            </p:cNvPr>
            <p:cNvCxnSpPr>
              <a:cxnSpLocks/>
              <a:stCxn id="82" idx="7"/>
              <a:endCxn id="64" idx="2"/>
            </p:cNvCxnSpPr>
            <p:nvPr/>
          </p:nvCxnSpPr>
          <p:spPr>
            <a:xfrm flipV="1">
              <a:off x="8028262" y="3985989"/>
              <a:ext cx="1935905" cy="122227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3D86438-741A-7640-9909-47F86BC8248B}"/>
                </a:ext>
              </a:extLst>
            </p:cNvPr>
            <p:cNvSpPr/>
            <p:nvPr/>
          </p:nvSpPr>
          <p:spPr>
            <a:xfrm>
              <a:off x="9818895" y="3701026"/>
              <a:ext cx="290543" cy="284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grpSp>
      <p:sp>
        <p:nvSpPr>
          <p:cNvPr id="76" name="Rectangle 75">
            <a:extLst>
              <a:ext uri="{FF2B5EF4-FFF2-40B4-BE49-F238E27FC236}">
                <a16:creationId xmlns:a16="http://schemas.microsoft.com/office/drawing/2014/main" id="{373EA059-093F-9B40-8442-7C1C4BC125C3}"/>
              </a:ext>
            </a:extLst>
          </p:cNvPr>
          <p:cNvSpPr/>
          <p:nvPr/>
        </p:nvSpPr>
        <p:spPr>
          <a:xfrm>
            <a:off x="832143" y="2430252"/>
            <a:ext cx="6096000" cy="2677656"/>
          </a:xfrm>
          <a:prstGeom prst="rect">
            <a:avLst/>
          </a:prstGeom>
        </p:spPr>
        <p:txBody>
          <a:bodyPr wrap="square">
            <a:spAutoFit/>
          </a:bodyPr>
          <a:lstStyle/>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What class does      belong to?</a:t>
            </a:r>
          </a:p>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Look at the K closest data points:</a:t>
            </a:r>
          </a:p>
          <a:p>
            <a:pPr marL="914400" lvl="1"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Choose K = 3</a:t>
            </a:r>
          </a:p>
          <a:p>
            <a:pPr marL="914400" lvl="1"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Calculate the distances from      to all data points</a:t>
            </a:r>
          </a:p>
          <a:p>
            <a:pPr marL="914400" lvl="1" indent="-457200">
              <a:buFont typeface="Arial" panose="020B0604020202020204" pitchFamily="34" charset="0"/>
              <a:buChar char="•"/>
            </a:pPr>
            <a:endParaRPr lang="en-US" sz="2800" dirty="0"/>
          </a:p>
        </p:txBody>
      </p:sp>
      <p:sp>
        <p:nvSpPr>
          <p:cNvPr id="77" name="Rectangle 76">
            <a:extLst>
              <a:ext uri="{FF2B5EF4-FFF2-40B4-BE49-F238E27FC236}">
                <a16:creationId xmlns:a16="http://schemas.microsoft.com/office/drawing/2014/main" id="{DCCCCB16-3992-6145-9BF9-AE04F7347DA5}"/>
              </a:ext>
            </a:extLst>
          </p:cNvPr>
          <p:cNvSpPr/>
          <p:nvPr/>
        </p:nvSpPr>
        <p:spPr>
          <a:xfrm>
            <a:off x="6343718" y="3813857"/>
            <a:ext cx="290543" cy="284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pic>
        <p:nvPicPr>
          <p:cNvPr id="114" name="Picture 113">
            <a:extLst>
              <a:ext uri="{FF2B5EF4-FFF2-40B4-BE49-F238E27FC236}">
                <a16:creationId xmlns:a16="http://schemas.microsoft.com/office/drawing/2014/main" id="{3E953488-8F64-E74E-82CA-679381359961}"/>
              </a:ext>
            </a:extLst>
          </p:cNvPr>
          <p:cNvPicPr>
            <a:picLocks noChangeAspect="1"/>
          </p:cNvPicPr>
          <p:nvPr/>
        </p:nvPicPr>
        <p:blipFill>
          <a:blip r:embed="rId3"/>
          <a:stretch>
            <a:fillRect/>
          </a:stretch>
        </p:blipFill>
        <p:spPr>
          <a:xfrm>
            <a:off x="9285988" y="5885211"/>
            <a:ext cx="216270" cy="144180"/>
          </a:xfrm>
          <a:prstGeom prst="rect">
            <a:avLst/>
          </a:prstGeom>
        </p:spPr>
      </p:pic>
      <p:pic>
        <p:nvPicPr>
          <p:cNvPr id="115" name="Picture 114">
            <a:extLst>
              <a:ext uri="{FF2B5EF4-FFF2-40B4-BE49-F238E27FC236}">
                <a16:creationId xmlns:a16="http://schemas.microsoft.com/office/drawing/2014/main" id="{24BBBF5B-2474-D04B-8DF4-483681C132E5}"/>
              </a:ext>
            </a:extLst>
          </p:cNvPr>
          <p:cNvPicPr>
            <a:picLocks noChangeAspect="1"/>
          </p:cNvPicPr>
          <p:nvPr/>
        </p:nvPicPr>
        <p:blipFill>
          <a:blip r:embed="rId4"/>
          <a:stretch>
            <a:fillRect/>
          </a:stretch>
        </p:blipFill>
        <p:spPr>
          <a:xfrm>
            <a:off x="7165615" y="3599222"/>
            <a:ext cx="222824" cy="144180"/>
          </a:xfrm>
          <a:prstGeom prst="rect">
            <a:avLst/>
          </a:prstGeom>
        </p:spPr>
      </p:pic>
      <p:sp>
        <p:nvSpPr>
          <p:cNvPr id="58" name="Rectangle 57">
            <a:extLst>
              <a:ext uri="{FF2B5EF4-FFF2-40B4-BE49-F238E27FC236}">
                <a16:creationId xmlns:a16="http://schemas.microsoft.com/office/drawing/2014/main" id="{D8E501A7-E0C1-1542-85F5-A5EB9345174F}"/>
              </a:ext>
            </a:extLst>
          </p:cNvPr>
          <p:cNvSpPr/>
          <p:nvPr/>
        </p:nvSpPr>
        <p:spPr>
          <a:xfrm>
            <a:off x="3510034" y="2533817"/>
            <a:ext cx="290543" cy="2864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Tree>
    <p:extLst>
      <p:ext uri="{BB962C8B-B14F-4D97-AF65-F5344CB8AC3E}">
        <p14:creationId xmlns:p14="http://schemas.microsoft.com/office/powerpoint/2010/main" val="10055027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81AD-E71F-3747-B82D-76E123973DD1}"/>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K Nearest Neighbors (KNN)</a:t>
            </a:r>
            <a:endParaRPr lang="en-US" b="1" dirty="0"/>
          </a:p>
        </p:txBody>
      </p:sp>
      <p:sp>
        <p:nvSpPr>
          <p:cNvPr id="3" name="Content Placeholder 2">
            <a:extLst>
              <a:ext uri="{FF2B5EF4-FFF2-40B4-BE49-F238E27FC236}">
                <a16:creationId xmlns:a16="http://schemas.microsoft.com/office/drawing/2014/main" id="{A4A30495-8826-584D-B439-19C25679CBCA}"/>
              </a:ext>
            </a:extLst>
          </p:cNvPr>
          <p:cNvSpPr>
            <a:spLocks noGrp="1"/>
          </p:cNvSpPr>
          <p:nvPr>
            <p:ph sz="half" idx="10"/>
          </p:nvPr>
        </p:nvSpPr>
        <p:spPr>
          <a:xfrm>
            <a:off x="852492" y="1291120"/>
            <a:ext cx="10713728" cy="905095"/>
          </a:xfrm>
          <a:ln>
            <a:noFill/>
          </a:ln>
        </p:spPr>
        <p:txBody>
          <a:bodyPr/>
          <a:lstStyle/>
          <a:p>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K Nearest Neighbors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(KNN) predicts new data points based on K similar records from a dataset.</a:t>
            </a:r>
          </a:p>
          <a:p>
            <a:endParaRPr lang="en-US" dirty="0"/>
          </a:p>
        </p:txBody>
      </p:sp>
      <p:sp>
        <p:nvSpPr>
          <p:cNvPr id="38" name="Oval 37">
            <a:extLst>
              <a:ext uri="{FF2B5EF4-FFF2-40B4-BE49-F238E27FC236}">
                <a16:creationId xmlns:a16="http://schemas.microsoft.com/office/drawing/2014/main" id="{66327026-1488-CD4D-B308-6DFD6F7585CA}"/>
              </a:ext>
            </a:extLst>
          </p:cNvPr>
          <p:cNvSpPr/>
          <p:nvPr/>
        </p:nvSpPr>
        <p:spPr>
          <a:xfrm>
            <a:off x="9349835" y="2379674"/>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EC15BF3E-3801-D146-AF49-4528E6966897}"/>
              </a:ext>
            </a:extLst>
          </p:cNvPr>
          <p:cNvSpPr/>
          <p:nvPr/>
        </p:nvSpPr>
        <p:spPr>
          <a:xfrm>
            <a:off x="9724304" y="2291537"/>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AC792E57-A185-014F-A36E-C22EA0614C8B}"/>
              </a:ext>
            </a:extLst>
          </p:cNvPr>
          <p:cNvSpPr/>
          <p:nvPr/>
        </p:nvSpPr>
        <p:spPr>
          <a:xfrm>
            <a:off x="10708059" y="2813490"/>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293E5861-4822-0648-B05F-415073C245A6}"/>
              </a:ext>
            </a:extLst>
          </p:cNvPr>
          <p:cNvSpPr/>
          <p:nvPr/>
        </p:nvSpPr>
        <p:spPr>
          <a:xfrm>
            <a:off x="10639168" y="3393341"/>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E6AE6CE7-7F8A-0B4F-ABA4-CD8797800E21}"/>
              </a:ext>
            </a:extLst>
          </p:cNvPr>
          <p:cNvSpPr/>
          <p:nvPr/>
        </p:nvSpPr>
        <p:spPr>
          <a:xfrm>
            <a:off x="8833185" y="2116202"/>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853976A3-F2BC-B74B-8DE9-BBD40273464E}"/>
              </a:ext>
            </a:extLst>
          </p:cNvPr>
          <p:cNvSpPr/>
          <p:nvPr/>
        </p:nvSpPr>
        <p:spPr>
          <a:xfrm>
            <a:off x="8897038" y="2722509"/>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A8295A84-4BF9-E141-9BF3-1C342DE86F72}"/>
              </a:ext>
            </a:extLst>
          </p:cNvPr>
          <p:cNvSpPr/>
          <p:nvPr/>
        </p:nvSpPr>
        <p:spPr>
          <a:xfrm>
            <a:off x="10177969" y="3544522"/>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CBC7DFDF-59A3-714E-AA2E-A7392C6052D9}"/>
              </a:ext>
            </a:extLst>
          </p:cNvPr>
          <p:cNvSpPr/>
          <p:nvPr/>
        </p:nvSpPr>
        <p:spPr>
          <a:xfrm>
            <a:off x="10780485" y="4399547"/>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0C7E0604-9E09-0E4A-B156-48D9D735D24F}"/>
              </a:ext>
            </a:extLst>
          </p:cNvPr>
          <p:cNvSpPr/>
          <p:nvPr/>
        </p:nvSpPr>
        <p:spPr>
          <a:xfrm>
            <a:off x="9860260" y="2833588"/>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DAD48A64-500E-404F-8196-9C2E79E15F5D}"/>
              </a:ext>
            </a:extLst>
          </p:cNvPr>
          <p:cNvSpPr/>
          <p:nvPr/>
        </p:nvSpPr>
        <p:spPr>
          <a:xfrm>
            <a:off x="10308517" y="1978086"/>
            <a:ext cx="972165" cy="5818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B98B66B1-AFB9-5B40-BEDC-6D9899B7D6A1}"/>
              </a:ext>
            </a:extLst>
          </p:cNvPr>
          <p:cNvSpPr/>
          <p:nvPr/>
        </p:nvSpPr>
        <p:spPr>
          <a:xfrm>
            <a:off x="10969315" y="2011734"/>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FF83DD0C-56FB-2340-82E0-BEDB8153463A}"/>
              </a:ext>
            </a:extLst>
          </p:cNvPr>
          <p:cNvSpPr/>
          <p:nvPr/>
        </p:nvSpPr>
        <p:spPr>
          <a:xfrm>
            <a:off x="8957981" y="4628147"/>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03E54729-9F8C-D944-82C0-67747A8CB405}"/>
              </a:ext>
            </a:extLst>
          </p:cNvPr>
          <p:cNvSpPr/>
          <p:nvPr/>
        </p:nvSpPr>
        <p:spPr>
          <a:xfrm>
            <a:off x="9838604" y="432941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07C3AF56-B63E-4F4A-B216-96495196BB9C}"/>
              </a:ext>
            </a:extLst>
          </p:cNvPr>
          <p:cNvSpPr/>
          <p:nvPr/>
        </p:nvSpPr>
        <p:spPr>
          <a:xfrm>
            <a:off x="9273658" y="351480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3137C616-6A6B-BB44-BD06-BE317B7FBBC6}"/>
              </a:ext>
            </a:extLst>
          </p:cNvPr>
          <p:cNvSpPr/>
          <p:nvPr/>
        </p:nvSpPr>
        <p:spPr>
          <a:xfrm>
            <a:off x="10168057" y="5251498"/>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363FC99A-5AC2-B74B-B6DE-2BC8CC39733B}"/>
              </a:ext>
            </a:extLst>
          </p:cNvPr>
          <p:cNvSpPr/>
          <p:nvPr/>
        </p:nvSpPr>
        <p:spPr>
          <a:xfrm>
            <a:off x="8743372" y="4107378"/>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F2D0094A-FD1C-2E4A-AF79-E0D82AC66CDE}"/>
              </a:ext>
            </a:extLst>
          </p:cNvPr>
          <p:cNvSpPr/>
          <p:nvPr/>
        </p:nvSpPr>
        <p:spPr>
          <a:xfrm>
            <a:off x="7833140" y="5174785"/>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E7803BF6-8227-A14C-8492-3672F8AF23CF}"/>
              </a:ext>
            </a:extLst>
          </p:cNvPr>
          <p:cNvSpPr/>
          <p:nvPr/>
        </p:nvSpPr>
        <p:spPr>
          <a:xfrm>
            <a:off x="8345200" y="46070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BEB33354-2DCD-204C-9702-9E039E72133E}"/>
              </a:ext>
            </a:extLst>
          </p:cNvPr>
          <p:cNvSpPr/>
          <p:nvPr/>
        </p:nvSpPr>
        <p:spPr>
          <a:xfrm>
            <a:off x="8237019" y="3075214"/>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5E8AF187-5372-CE4E-8746-133E9D3B2DC5}"/>
              </a:ext>
            </a:extLst>
          </p:cNvPr>
          <p:cNvSpPr/>
          <p:nvPr/>
        </p:nvSpPr>
        <p:spPr>
          <a:xfrm>
            <a:off x="10969315" y="226044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F4F64257-1D8E-C247-ADA3-90E96827314D}"/>
              </a:ext>
            </a:extLst>
          </p:cNvPr>
          <p:cNvSpPr txBox="1"/>
          <p:nvPr/>
        </p:nvSpPr>
        <p:spPr>
          <a:xfrm>
            <a:off x="10339751" y="1969439"/>
            <a:ext cx="1268689" cy="338554"/>
          </a:xfrm>
          <a:prstGeom prst="rect">
            <a:avLst/>
          </a:prstGeom>
          <a:noFill/>
        </p:spPr>
        <p:txBody>
          <a:bodyPr wrap="square" rtlCol="0">
            <a:spAutoFit/>
          </a:bodyPr>
          <a:lstStyle/>
          <a:p>
            <a:pPr>
              <a:spcBef>
                <a:spcPts val="600"/>
              </a:spcBef>
              <a:spcAft>
                <a:spcPts val="600"/>
              </a:spcAft>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Class  </a:t>
            </a:r>
          </a:p>
        </p:txBody>
      </p:sp>
      <p:sp>
        <p:nvSpPr>
          <p:cNvPr id="90" name="TextBox 89">
            <a:extLst>
              <a:ext uri="{FF2B5EF4-FFF2-40B4-BE49-F238E27FC236}">
                <a16:creationId xmlns:a16="http://schemas.microsoft.com/office/drawing/2014/main" id="{F94EFE99-23A1-C14C-B20D-6055788FD34D}"/>
              </a:ext>
            </a:extLst>
          </p:cNvPr>
          <p:cNvSpPr txBox="1"/>
          <p:nvPr/>
        </p:nvSpPr>
        <p:spPr>
          <a:xfrm>
            <a:off x="10341420" y="2221357"/>
            <a:ext cx="1268689" cy="338554"/>
          </a:xfrm>
          <a:prstGeom prst="rect">
            <a:avLst/>
          </a:prstGeom>
          <a:noFill/>
        </p:spPr>
        <p:txBody>
          <a:bodyPr wrap="square" rtlCol="0">
            <a:spAutoFit/>
          </a:bodyPr>
          <a:lstStyle/>
          <a:p>
            <a:pPr>
              <a:spcBef>
                <a:spcPts val="600"/>
              </a:spcBef>
              <a:spcAft>
                <a:spcPts val="600"/>
              </a:spcAft>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Class  </a:t>
            </a:r>
          </a:p>
        </p:txBody>
      </p:sp>
      <p:sp>
        <p:nvSpPr>
          <p:cNvPr id="91" name="Rectangle 90">
            <a:extLst>
              <a:ext uri="{FF2B5EF4-FFF2-40B4-BE49-F238E27FC236}">
                <a16:creationId xmlns:a16="http://schemas.microsoft.com/office/drawing/2014/main" id="{4B669712-9084-BF44-9CF8-5DA2F3430300}"/>
              </a:ext>
            </a:extLst>
          </p:cNvPr>
          <p:cNvSpPr/>
          <p:nvPr/>
        </p:nvSpPr>
        <p:spPr>
          <a:xfrm>
            <a:off x="7440203" y="1978086"/>
            <a:ext cx="3840480" cy="3840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08F2C909-D57E-C846-8CF5-ED2BA1EA8341}"/>
              </a:ext>
            </a:extLst>
          </p:cNvPr>
          <p:cNvCxnSpPr>
            <a:cxnSpLocks/>
            <a:stCxn id="78" idx="6"/>
          </p:cNvCxnSpPr>
          <p:nvPr/>
        </p:nvCxnSpPr>
        <p:spPr>
          <a:xfrm>
            <a:off x="9502258" y="3629102"/>
            <a:ext cx="308991" cy="214718"/>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97C40FB-B4FE-F94A-8413-0C0D5DDDB510}"/>
              </a:ext>
            </a:extLst>
          </p:cNvPr>
          <p:cNvCxnSpPr>
            <a:cxnSpLocks/>
            <a:stCxn id="53" idx="3"/>
          </p:cNvCxnSpPr>
          <p:nvPr/>
        </p:nvCxnSpPr>
        <p:spPr>
          <a:xfrm flipH="1">
            <a:off x="10101792" y="3739644"/>
            <a:ext cx="109655" cy="10417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9032005-3177-A546-ADD8-0F8E33B480E3}"/>
              </a:ext>
            </a:extLst>
          </p:cNvPr>
          <p:cNvCxnSpPr>
            <a:cxnSpLocks/>
            <a:stCxn id="66" idx="0"/>
          </p:cNvCxnSpPr>
          <p:nvPr/>
        </p:nvCxnSpPr>
        <p:spPr>
          <a:xfrm flipV="1">
            <a:off x="9952904" y="3986301"/>
            <a:ext cx="3617" cy="34311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7BBFC40-D73F-EE44-9216-1A2ACAB1DEE4}"/>
              </a:ext>
            </a:extLst>
          </p:cNvPr>
          <p:cNvSpPr/>
          <p:nvPr/>
        </p:nvSpPr>
        <p:spPr>
          <a:xfrm>
            <a:off x="9231454" y="3473994"/>
            <a:ext cx="304777" cy="31244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1E50D3EE-2D53-B943-8B67-F854BFAAE303}"/>
              </a:ext>
            </a:extLst>
          </p:cNvPr>
          <p:cNvSpPr/>
          <p:nvPr/>
        </p:nvSpPr>
        <p:spPr>
          <a:xfrm>
            <a:off x="10136121" y="3502597"/>
            <a:ext cx="304777" cy="31244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46CB116-9E1F-D249-AB34-24826F9351B3}"/>
              </a:ext>
            </a:extLst>
          </p:cNvPr>
          <p:cNvSpPr/>
          <p:nvPr/>
        </p:nvSpPr>
        <p:spPr>
          <a:xfrm>
            <a:off x="9801069" y="4287487"/>
            <a:ext cx="304777" cy="31244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E524F42-ADF3-3F4A-A6DA-5ED9E09D57EE}"/>
              </a:ext>
            </a:extLst>
          </p:cNvPr>
          <p:cNvSpPr/>
          <p:nvPr/>
        </p:nvSpPr>
        <p:spPr>
          <a:xfrm>
            <a:off x="9818283" y="3701338"/>
            <a:ext cx="290543" cy="284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42" name="Rectangle 41">
            <a:extLst>
              <a:ext uri="{FF2B5EF4-FFF2-40B4-BE49-F238E27FC236}">
                <a16:creationId xmlns:a16="http://schemas.microsoft.com/office/drawing/2014/main" id="{C7EF8BB8-229E-4343-8AB3-CA22B57991C7}"/>
              </a:ext>
            </a:extLst>
          </p:cNvPr>
          <p:cNvSpPr/>
          <p:nvPr/>
        </p:nvSpPr>
        <p:spPr>
          <a:xfrm>
            <a:off x="832143" y="2430252"/>
            <a:ext cx="6096000" cy="3108543"/>
          </a:xfrm>
          <a:prstGeom prst="rect">
            <a:avLst/>
          </a:prstGeom>
        </p:spPr>
        <p:txBody>
          <a:bodyPr wrap="square">
            <a:spAutoFit/>
          </a:bodyPr>
          <a:lstStyle/>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What class does      belong to?</a:t>
            </a:r>
          </a:p>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Look at the K closest data points:</a:t>
            </a:r>
          </a:p>
          <a:p>
            <a:pPr marL="914400" lvl="1"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Choose K = 3</a:t>
            </a:r>
          </a:p>
          <a:p>
            <a:pPr marL="914400" lvl="1"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Calculate the distances from      to all data points</a:t>
            </a:r>
          </a:p>
          <a:p>
            <a:pPr marL="914400" lvl="1"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Find the K nearest neighbors</a:t>
            </a:r>
          </a:p>
          <a:p>
            <a:pPr marL="914400" lvl="1" indent="-457200">
              <a:buFont typeface="Arial" panose="020B0604020202020204" pitchFamily="34" charset="0"/>
              <a:buChar char="•"/>
            </a:pPr>
            <a:endParaRPr lang="en-US" sz="2800" dirty="0"/>
          </a:p>
        </p:txBody>
      </p:sp>
      <p:sp>
        <p:nvSpPr>
          <p:cNvPr id="47" name="Oval 46">
            <a:extLst>
              <a:ext uri="{FF2B5EF4-FFF2-40B4-BE49-F238E27FC236}">
                <a16:creationId xmlns:a16="http://schemas.microsoft.com/office/drawing/2014/main" id="{3AA50FF6-BE2B-3442-BFA4-9AA57A9A73A9}"/>
              </a:ext>
            </a:extLst>
          </p:cNvPr>
          <p:cNvSpPr/>
          <p:nvPr/>
        </p:nvSpPr>
        <p:spPr>
          <a:xfrm>
            <a:off x="7833140" y="3571200"/>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F3576509-230C-D14F-BA7F-C1C8EE2C3308}"/>
              </a:ext>
            </a:extLst>
          </p:cNvPr>
          <p:cNvSpPr/>
          <p:nvPr/>
        </p:nvSpPr>
        <p:spPr>
          <a:xfrm>
            <a:off x="7718840" y="44114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74C72C4-B34B-394E-B1D5-30D4DEF929FC}"/>
              </a:ext>
            </a:extLst>
          </p:cNvPr>
          <p:cNvSpPr/>
          <p:nvPr/>
        </p:nvSpPr>
        <p:spPr>
          <a:xfrm>
            <a:off x="3510034" y="2533817"/>
            <a:ext cx="290543" cy="2864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45" name="Rectangle 44">
            <a:extLst>
              <a:ext uri="{FF2B5EF4-FFF2-40B4-BE49-F238E27FC236}">
                <a16:creationId xmlns:a16="http://schemas.microsoft.com/office/drawing/2014/main" id="{D252E8BE-A9A5-EE49-9E07-5AB6FDC64DBE}"/>
              </a:ext>
            </a:extLst>
          </p:cNvPr>
          <p:cNvSpPr/>
          <p:nvPr/>
        </p:nvSpPr>
        <p:spPr>
          <a:xfrm>
            <a:off x="6343718" y="3813857"/>
            <a:ext cx="290543" cy="284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pic>
        <p:nvPicPr>
          <p:cNvPr id="46" name="Picture 45">
            <a:extLst>
              <a:ext uri="{FF2B5EF4-FFF2-40B4-BE49-F238E27FC236}">
                <a16:creationId xmlns:a16="http://schemas.microsoft.com/office/drawing/2014/main" id="{DA441F2F-96FB-454F-9484-69E4405ACAAE}"/>
              </a:ext>
            </a:extLst>
          </p:cNvPr>
          <p:cNvPicPr>
            <a:picLocks noChangeAspect="1"/>
          </p:cNvPicPr>
          <p:nvPr/>
        </p:nvPicPr>
        <p:blipFill>
          <a:blip r:embed="rId3"/>
          <a:stretch>
            <a:fillRect/>
          </a:stretch>
        </p:blipFill>
        <p:spPr>
          <a:xfrm>
            <a:off x="9285988" y="5885211"/>
            <a:ext cx="216270" cy="144180"/>
          </a:xfrm>
          <a:prstGeom prst="rect">
            <a:avLst/>
          </a:prstGeom>
        </p:spPr>
      </p:pic>
      <p:pic>
        <p:nvPicPr>
          <p:cNvPr id="59" name="Picture 58">
            <a:extLst>
              <a:ext uri="{FF2B5EF4-FFF2-40B4-BE49-F238E27FC236}">
                <a16:creationId xmlns:a16="http://schemas.microsoft.com/office/drawing/2014/main" id="{3089D38A-9EE7-2F4B-97CB-96750CB51790}"/>
              </a:ext>
            </a:extLst>
          </p:cNvPr>
          <p:cNvPicPr>
            <a:picLocks noChangeAspect="1"/>
          </p:cNvPicPr>
          <p:nvPr/>
        </p:nvPicPr>
        <p:blipFill>
          <a:blip r:embed="rId4"/>
          <a:stretch>
            <a:fillRect/>
          </a:stretch>
        </p:blipFill>
        <p:spPr>
          <a:xfrm>
            <a:off x="7165615" y="3599222"/>
            <a:ext cx="222824" cy="144180"/>
          </a:xfrm>
          <a:prstGeom prst="rect">
            <a:avLst/>
          </a:prstGeom>
        </p:spPr>
      </p:pic>
    </p:spTree>
    <p:extLst>
      <p:ext uri="{BB962C8B-B14F-4D97-AF65-F5344CB8AC3E}">
        <p14:creationId xmlns:p14="http://schemas.microsoft.com/office/powerpoint/2010/main" val="28441564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F0186-32D6-444E-879F-962FC33CD701}"/>
              </a:ext>
            </a:extLst>
          </p:cNvPr>
          <p:cNvSpPr/>
          <p:nvPr/>
        </p:nvSpPr>
        <p:spPr>
          <a:xfrm>
            <a:off x="832143" y="2430252"/>
            <a:ext cx="6096000" cy="3539430"/>
          </a:xfrm>
          <a:prstGeom prst="rect">
            <a:avLst/>
          </a:prstGeom>
        </p:spPr>
        <p:txBody>
          <a:bodyPr wrap="square">
            <a:spAutoFit/>
          </a:bodyPr>
          <a:lstStyle/>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What class does      belong to?</a:t>
            </a:r>
          </a:p>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Look at the K closest data points:</a:t>
            </a:r>
          </a:p>
          <a:p>
            <a:pPr marL="914400" lvl="1"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Choose K = 3</a:t>
            </a:r>
          </a:p>
          <a:p>
            <a:pPr marL="914400" lvl="1"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Calculate the distances from      to all data points</a:t>
            </a:r>
          </a:p>
          <a:p>
            <a:pPr marL="914400" lvl="1"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Find the K nearest neighbors</a:t>
            </a:r>
          </a:p>
          <a:p>
            <a:pPr marL="914400" lvl="1" indent="-4572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Pick the majority class: </a:t>
            </a:r>
          </a:p>
          <a:p>
            <a:pPr marL="914400" lvl="1" indent="-457200">
              <a:buFont typeface="Arial" panose="020B0604020202020204" pitchFamily="34" charset="0"/>
              <a:buChar char="•"/>
            </a:pPr>
            <a:endParaRPr lang="en-US" sz="2800" dirty="0"/>
          </a:p>
        </p:txBody>
      </p:sp>
      <p:sp>
        <p:nvSpPr>
          <p:cNvPr id="2" name="Title 1">
            <a:extLst>
              <a:ext uri="{FF2B5EF4-FFF2-40B4-BE49-F238E27FC236}">
                <a16:creationId xmlns:a16="http://schemas.microsoft.com/office/drawing/2014/main" id="{2D8481AD-E71F-3747-B82D-76E123973DD1}"/>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K Nearest Neighbors (KNN)</a:t>
            </a:r>
            <a:endParaRPr lang="en-US" b="1" dirty="0"/>
          </a:p>
        </p:txBody>
      </p:sp>
      <p:sp>
        <p:nvSpPr>
          <p:cNvPr id="3" name="Content Placeholder 2">
            <a:extLst>
              <a:ext uri="{FF2B5EF4-FFF2-40B4-BE49-F238E27FC236}">
                <a16:creationId xmlns:a16="http://schemas.microsoft.com/office/drawing/2014/main" id="{A4A30495-8826-584D-B439-19C25679CBCA}"/>
              </a:ext>
            </a:extLst>
          </p:cNvPr>
          <p:cNvSpPr>
            <a:spLocks noGrp="1"/>
          </p:cNvSpPr>
          <p:nvPr>
            <p:ph sz="half" idx="10"/>
          </p:nvPr>
        </p:nvSpPr>
        <p:spPr>
          <a:xfrm>
            <a:off x="852492" y="1291120"/>
            <a:ext cx="10713728" cy="905095"/>
          </a:xfrm>
          <a:ln>
            <a:noFill/>
          </a:ln>
        </p:spPr>
        <p:txBody>
          <a:bodyPr/>
          <a:lstStyle/>
          <a:p>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K Nearest Neighbors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(KNN) predicts new data points based on K similar records from a dataset.</a:t>
            </a:r>
          </a:p>
          <a:p>
            <a:endParaRPr lang="en-US" dirty="0"/>
          </a:p>
        </p:txBody>
      </p:sp>
      <p:sp>
        <p:nvSpPr>
          <p:cNvPr id="38" name="Oval 37">
            <a:extLst>
              <a:ext uri="{FF2B5EF4-FFF2-40B4-BE49-F238E27FC236}">
                <a16:creationId xmlns:a16="http://schemas.microsoft.com/office/drawing/2014/main" id="{66327026-1488-CD4D-B308-6DFD6F7585CA}"/>
              </a:ext>
            </a:extLst>
          </p:cNvPr>
          <p:cNvSpPr/>
          <p:nvPr/>
        </p:nvSpPr>
        <p:spPr>
          <a:xfrm>
            <a:off x="9349835" y="2379674"/>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EC15BF3E-3801-D146-AF49-4528E6966897}"/>
              </a:ext>
            </a:extLst>
          </p:cNvPr>
          <p:cNvSpPr/>
          <p:nvPr/>
        </p:nvSpPr>
        <p:spPr>
          <a:xfrm>
            <a:off x="9724304" y="2291537"/>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AC792E57-A185-014F-A36E-C22EA0614C8B}"/>
              </a:ext>
            </a:extLst>
          </p:cNvPr>
          <p:cNvSpPr/>
          <p:nvPr/>
        </p:nvSpPr>
        <p:spPr>
          <a:xfrm>
            <a:off x="10708059" y="2813490"/>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293E5861-4822-0648-B05F-415073C245A6}"/>
              </a:ext>
            </a:extLst>
          </p:cNvPr>
          <p:cNvSpPr/>
          <p:nvPr/>
        </p:nvSpPr>
        <p:spPr>
          <a:xfrm>
            <a:off x="10639168" y="3393341"/>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E6AE6CE7-7F8A-0B4F-ABA4-CD8797800E21}"/>
              </a:ext>
            </a:extLst>
          </p:cNvPr>
          <p:cNvSpPr/>
          <p:nvPr/>
        </p:nvSpPr>
        <p:spPr>
          <a:xfrm>
            <a:off x="8833185" y="2116202"/>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853976A3-F2BC-B74B-8DE9-BBD40273464E}"/>
              </a:ext>
            </a:extLst>
          </p:cNvPr>
          <p:cNvSpPr/>
          <p:nvPr/>
        </p:nvSpPr>
        <p:spPr>
          <a:xfrm>
            <a:off x="8897038" y="2722509"/>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A8295A84-4BF9-E141-9BF3-1C342DE86F72}"/>
              </a:ext>
            </a:extLst>
          </p:cNvPr>
          <p:cNvSpPr/>
          <p:nvPr/>
        </p:nvSpPr>
        <p:spPr>
          <a:xfrm>
            <a:off x="10177969" y="3544522"/>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CBC7DFDF-59A3-714E-AA2E-A7392C6052D9}"/>
              </a:ext>
            </a:extLst>
          </p:cNvPr>
          <p:cNvSpPr/>
          <p:nvPr/>
        </p:nvSpPr>
        <p:spPr>
          <a:xfrm>
            <a:off x="10780485" y="4399547"/>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0C7E0604-9E09-0E4A-B156-48D9D735D24F}"/>
              </a:ext>
            </a:extLst>
          </p:cNvPr>
          <p:cNvSpPr/>
          <p:nvPr/>
        </p:nvSpPr>
        <p:spPr>
          <a:xfrm>
            <a:off x="9860260" y="2833588"/>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DAD48A64-500E-404F-8196-9C2E79E15F5D}"/>
              </a:ext>
            </a:extLst>
          </p:cNvPr>
          <p:cNvSpPr/>
          <p:nvPr/>
        </p:nvSpPr>
        <p:spPr>
          <a:xfrm>
            <a:off x="10308517" y="1978086"/>
            <a:ext cx="972165" cy="5818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B98B66B1-AFB9-5B40-BEDC-6D9899B7D6A1}"/>
              </a:ext>
            </a:extLst>
          </p:cNvPr>
          <p:cNvSpPr/>
          <p:nvPr/>
        </p:nvSpPr>
        <p:spPr>
          <a:xfrm>
            <a:off x="10969315" y="2011734"/>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FF83DD0C-56FB-2340-82E0-BEDB8153463A}"/>
              </a:ext>
            </a:extLst>
          </p:cNvPr>
          <p:cNvSpPr/>
          <p:nvPr/>
        </p:nvSpPr>
        <p:spPr>
          <a:xfrm>
            <a:off x="8957981" y="4628147"/>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03E54729-9F8C-D944-82C0-67747A8CB405}"/>
              </a:ext>
            </a:extLst>
          </p:cNvPr>
          <p:cNvSpPr/>
          <p:nvPr/>
        </p:nvSpPr>
        <p:spPr>
          <a:xfrm>
            <a:off x="9838604" y="432941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E581BD89-3484-FC4E-BAA5-E36DEE8A6765}"/>
              </a:ext>
            </a:extLst>
          </p:cNvPr>
          <p:cNvSpPr/>
          <p:nvPr/>
        </p:nvSpPr>
        <p:spPr>
          <a:xfrm>
            <a:off x="7833140" y="3571200"/>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07C3AF56-B63E-4F4A-B216-96495196BB9C}"/>
              </a:ext>
            </a:extLst>
          </p:cNvPr>
          <p:cNvSpPr/>
          <p:nvPr/>
        </p:nvSpPr>
        <p:spPr>
          <a:xfrm>
            <a:off x="9273658" y="351480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3137C616-6A6B-BB44-BD06-BE317B7FBBC6}"/>
              </a:ext>
            </a:extLst>
          </p:cNvPr>
          <p:cNvSpPr/>
          <p:nvPr/>
        </p:nvSpPr>
        <p:spPr>
          <a:xfrm>
            <a:off x="10168057" y="5251498"/>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363FC99A-5AC2-B74B-B6DE-2BC8CC39733B}"/>
              </a:ext>
            </a:extLst>
          </p:cNvPr>
          <p:cNvSpPr/>
          <p:nvPr/>
        </p:nvSpPr>
        <p:spPr>
          <a:xfrm>
            <a:off x="8743372" y="4107378"/>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944B4D95-40C0-8949-A245-C76C636BFFC3}"/>
              </a:ext>
            </a:extLst>
          </p:cNvPr>
          <p:cNvSpPr/>
          <p:nvPr/>
        </p:nvSpPr>
        <p:spPr>
          <a:xfrm>
            <a:off x="7718840" y="44114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F2D0094A-FD1C-2E4A-AF79-E0D82AC66CDE}"/>
              </a:ext>
            </a:extLst>
          </p:cNvPr>
          <p:cNvSpPr/>
          <p:nvPr/>
        </p:nvSpPr>
        <p:spPr>
          <a:xfrm>
            <a:off x="7833140" y="5174785"/>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E7803BF6-8227-A14C-8492-3672F8AF23CF}"/>
              </a:ext>
            </a:extLst>
          </p:cNvPr>
          <p:cNvSpPr/>
          <p:nvPr/>
        </p:nvSpPr>
        <p:spPr>
          <a:xfrm>
            <a:off x="8345200" y="46070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BEB33354-2DCD-204C-9702-9E039E72133E}"/>
              </a:ext>
            </a:extLst>
          </p:cNvPr>
          <p:cNvSpPr/>
          <p:nvPr/>
        </p:nvSpPr>
        <p:spPr>
          <a:xfrm>
            <a:off x="8237019" y="3075214"/>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5E8AF187-5372-CE4E-8746-133E9D3B2DC5}"/>
              </a:ext>
            </a:extLst>
          </p:cNvPr>
          <p:cNvSpPr/>
          <p:nvPr/>
        </p:nvSpPr>
        <p:spPr>
          <a:xfrm>
            <a:off x="10969315" y="226044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F4F64257-1D8E-C247-ADA3-90E96827314D}"/>
              </a:ext>
            </a:extLst>
          </p:cNvPr>
          <p:cNvSpPr txBox="1"/>
          <p:nvPr/>
        </p:nvSpPr>
        <p:spPr>
          <a:xfrm>
            <a:off x="10339751" y="1969439"/>
            <a:ext cx="1268689" cy="338554"/>
          </a:xfrm>
          <a:prstGeom prst="rect">
            <a:avLst/>
          </a:prstGeom>
          <a:noFill/>
        </p:spPr>
        <p:txBody>
          <a:bodyPr wrap="square" rtlCol="0">
            <a:spAutoFit/>
          </a:bodyPr>
          <a:lstStyle/>
          <a:p>
            <a:pPr>
              <a:spcBef>
                <a:spcPts val="600"/>
              </a:spcBef>
              <a:spcAft>
                <a:spcPts val="600"/>
              </a:spcAft>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Class  </a:t>
            </a:r>
          </a:p>
        </p:txBody>
      </p:sp>
      <p:sp>
        <p:nvSpPr>
          <p:cNvPr id="90" name="TextBox 89">
            <a:extLst>
              <a:ext uri="{FF2B5EF4-FFF2-40B4-BE49-F238E27FC236}">
                <a16:creationId xmlns:a16="http://schemas.microsoft.com/office/drawing/2014/main" id="{F94EFE99-23A1-C14C-B20D-6055788FD34D}"/>
              </a:ext>
            </a:extLst>
          </p:cNvPr>
          <p:cNvSpPr txBox="1"/>
          <p:nvPr/>
        </p:nvSpPr>
        <p:spPr>
          <a:xfrm>
            <a:off x="10341420" y="2221357"/>
            <a:ext cx="1268689" cy="338554"/>
          </a:xfrm>
          <a:prstGeom prst="rect">
            <a:avLst/>
          </a:prstGeom>
          <a:noFill/>
        </p:spPr>
        <p:txBody>
          <a:bodyPr wrap="square" rtlCol="0">
            <a:spAutoFit/>
          </a:bodyPr>
          <a:lstStyle/>
          <a:p>
            <a:pPr>
              <a:spcBef>
                <a:spcPts val="600"/>
              </a:spcBef>
              <a:spcAft>
                <a:spcPts val="600"/>
              </a:spcAft>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Class  </a:t>
            </a:r>
          </a:p>
        </p:txBody>
      </p:sp>
      <p:sp>
        <p:nvSpPr>
          <p:cNvPr id="91" name="Rectangle 90">
            <a:extLst>
              <a:ext uri="{FF2B5EF4-FFF2-40B4-BE49-F238E27FC236}">
                <a16:creationId xmlns:a16="http://schemas.microsoft.com/office/drawing/2014/main" id="{4B669712-9084-BF44-9CF8-5DA2F3430300}"/>
              </a:ext>
            </a:extLst>
          </p:cNvPr>
          <p:cNvSpPr/>
          <p:nvPr/>
        </p:nvSpPr>
        <p:spPr>
          <a:xfrm>
            <a:off x="7440203" y="1978086"/>
            <a:ext cx="3840480" cy="3840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08F2C909-D57E-C846-8CF5-ED2BA1EA8341}"/>
              </a:ext>
            </a:extLst>
          </p:cNvPr>
          <p:cNvCxnSpPr>
            <a:cxnSpLocks/>
            <a:stCxn id="78" idx="6"/>
          </p:cNvCxnSpPr>
          <p:nvPr/>
        </p:nvCxnSpPr>
        <p:spPr>
          <a:xfrm>
            <a:off x="9502258" y="3629102"/>
            <a:ext cx="308991" cy="214718"/>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97C40FB-B4FE-F94A-8413-0C0D5DDDB510}"/>
              </a:ext>
            </a:extLst>
          </p:cNvPr>
          <p:cNvCxnSpPr>
            <a:cxnSpLocks/>
            <a:stCxn id="53" idx="3"/>
          </p:cNvCxnSpPr>
          <p:nvPr/>
        </p:nvCxnSpPr>
        <p:spPr>
          <a:xfrm flipH="1">
            <a:off x="10101792" y="3739644"/>
            <a:ext cx="109655" cy="10417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9032005-3177-A546-ADD8-0F8E33B480E3}"/>
              </a:ext>
            </a:extLst>
          </p:cNvPr>
          <p:cNvCxnSpPr>
            <a:cxnSpLocks/>
            <a:stCxn id="66" idx="0"/>
          </p:cNvCxnSpPr>
          <p:nvPr/>
        </p:nvCxnSpPr>
        <p:spPr>
          <a:xfrm flipV="1">
            <a:off x="9952904" y="3986301"/>
            <a:ext cx="3617" cy="34311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1E50D3EE-2D53-B943-8B67-F854BFAAE303}"/>
              </a:ext>
            </a:extLst>
          </p:cNvPr>
          <p:cNvSpPr/>
          <p:nvPr/>
        </p:nvSpPr>
        <p:spPr>
          <a:xfrm>
            <a:off x="10136121" y="3502597"/>
            <a:ext cx="304777" cy="31244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46CB116-9E1F-D249-AB34-24826F9351B3}"/>
              </a:ext>
            </a:extLst>
          </p:cNvPr>
          <p:cNvSpPr/>
          <p:nvPr/>
        </p:nvSpPr>
        <p:spPr>
          <a:xfrm>
            <a:off x="9801069" y="4287487"/>
            <a:ext cx="304777" cy="31244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E524F42-ADF3-3F4A-A6DA-5ED9E09D57EE}"/>
              </a:ext>
            </a:extLst>
          </p:cNvPr>
          <p:cNvSpPr/>
          <p:nvPr/>
        </p:nvSpPr>
        <p:spPr>
          <a:xfrm>
            <a:off x="9818283" y="3701338"/>
            <a:ext cx="290543" cy="284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69" name="Oval 68">
            <a:extLst>
              <a:ext uri="{FF2B5EF4-FFF2-40B4-BE49-F238E27FC236}">
                <a16:creationId xmlns:a16="http://schemas.microsoft.com/office/drawing/2014/main" id="{AF8AC8C5-6A3A-E84C-9AA1-ECA4BCF36CDB}"/>
              </a:ext>
            </a:extLst>
          </p:cNvPr>
          <p:cNvSpPr/>
          <p:nvPr/>
        </p:nvSpPr>
        <p:spPr>
          <a:xfrm>
            <a:off x="5417286" y="5132388"/>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C1FA1676-FFC1-8745-A455-340704182168}"/>
              </a:ext>
            </a:extLst>
          </p:cNvPr>
          <p:cNvSpPr/>
          <p:nvPr/>
        </p:nvSpPr>
        <p:spPr>
          <a:xfrm>
            <a:off x="9231454" y="3473994"/>
            <a:ext cx="304777" cy="31244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F4D17957-086A-EE44-A3B3-AD40EE34B8F4}"/>
              </a:ext>
            </a:extLst>
          </p:cNvPr>
          <p:cNvSpPr/>
          <p:nvPr/>
        </p:nvSpPr>
        <p:spPr>
          <a:xfrm>
            <a:off x="3510034" y="2533817"/>
            <a:ext cx="290543" cy="2864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45" name="Rectangle 44">
            <a:extLst>
              <a:ext uri="{FF2B5EF4-FFF2-40B4-BE49-F238E27FC236}">
                <a16:creationId xmlns:a16="http://schemas.microsoft.com/office/drawing/2014/main" id="{E761FF6A-72EB-1E4B-9B1D-2C4B716FB646}"/>
              </a:ext>
            </a:extLst>
          </p:cNvPr>
          <p:cNvSpPr/>
          <p:nvPr/>
        </p:nvSpPr>
        <p:spPr>
          <a:xfrm>
            <a:off x="6343718" y="3813857"/>
            <a:ext cx="290543" cy="284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pic>
        <p:nvPicPr>
          <p:cNvPr id="46" name="Picture 45">
            <a:extLst>
              <a:ext uri="{FF2B5EF4-FFF2-40B4-BE49-F238E27FC236}">
                <a16:creationId xmlns:a16="http://schemas.microsoft.com/office/drawing/2014/main" id="{745404A6-E034-8E4C-AC4B-439128B3E5EF}"/>
              </a:ext>
            </a:extLst>
          </p:cNvPr>
          <p:cNvPicPr>
            <a:picLocks noChangeAspect="1"/>
          </p:cNvPicPr>
          <p:nvPr/>
        </p:nvPicPr>
        <p:blipFill>
          <a:blip r:embed="rId3"/>
          <a:stretch>
            <a:fillRect/>
          </a:stretch>
        </p:blipFill>
        <p:spPr>
          <a:xfrm>
            <a:off x="9285988" y="5885211"/>
            <a:ext cx="216270" cy="144180"/>
          </a:xfrm>
          <a:prstGeom prst="rect">
            <a:avLst/>
          </a:prstGeom>
        </p:spPr>
      </p:pic>
      <p:pic>
        <p:nvPicPr>
          <p:cNvPr id="47" name="Picture 46">
            <a:extLst>
              <a:ext uri="{FF2B5EF4-FFF2-40B4-BE49-F238E27FC236}">
                <a16:creationId xmlns:a16="http://schemas.microsoft.com/office/drawing/2014/main" id="{6EFB9FE5-FFC8-1742-91F9-D5609E6A65C7}"/>
              </a:ext>
            </a:extLst>
          </p:cNvPr>
          <p:cNvPicPr>
            <a:picLocks noChangeAspect="1"/>
          </p:cNvPicPr>
          <p:nvPr/>
        </p:nvPicPr>
        <p:blipFill>
          <a:blip r:embed="rId4"/>
          <a:stretch>
            <a:fillRect/>
          </a:stretch>
        </p:blipFill>
        <p:spPr>
          <a:xfrm>
            <a:off x="7165615" y="3599222"/>
            <a:ext cx="222824" cy="144180"/>
          </a:xfrm>
          <a:prstGeom prst="rect">
            <a:avLst/>
          </a:prstGeom>
        </p:spPr>
      </p:pic>
    </p:spTree>
    <p:extLst>
      <p:ext uri="{BB962C8B-B14F-4D97-AF65-F5344CB8AC3E}">
        <p14:creationId xmlns:p14="http://schemas.microsoft.com/office/powerpoint/2010/main" val="1174447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6CC3-B59D-0448-B8C0-10FF742F6CE0}"/>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KNN in sklearn</a:t>
            </a:r>
            <a:endParaRPr lang="en-US" b="1" dirty="0"/>
          </a:p>
        </p:txBody>
      </p:sp>
      <p:sp>
        <p:nvSpPr>
          <p:cNvPr id="3" name="Content Placeholder 2">
            <a:extLst>
              <a:ext uri="{FF2B5EF4-FFF2-40B4-BE49-F238E27FC236}">
                <a16:creationId xmlns:a16="http://schemas.microsoft.com/office/drawing/2014/main" id="{D25AD258-0298-0E47-9ECD-559A85C3D296}"/>
              </a:ext>
            </a:extLst>
          </p:cNvPr>
          <p:cNvSpPr>
            <a:spLocks noGrp="1"/>
          </p:cNvSpPr>
          <p:nvPr>
            <p:ph sz="half" idx="10"/>
          </p:nvPr>
        </p:nvSpPr>
        <p:spPr>
          <a:xfrm>
            <a:off x="852492" y="1291120"/>
            <a:ext cx="10842630" cy="4700105"/>
          </a:xfrm>
        </p:spPr>
        <p:txBody>
          <a:bodyPr/>
          <a:lstStyle/>
          <a:p>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KNeighborsClassifier</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sklearn classifier implementing the K Nearest Neighbors vote - </a:t>
            </a:r>
          </a:p>
          <a:p>
            <a:pPr marL="435957" lvl="1"/>
            <a:endParaRPr lang="en-US" sz="2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indent="-21243"/>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KNeighborsClassifier</a:t>
            </a:r>
            <a:r>
              <a:rPr lang="en-US" sz="2800" i="1" dirty="0">
                <a:latin typeface="Amazon Ember Light" panose="020B0403020204020204" pitchFamily="34" charset="0"/>
                <a:ea typeface="Amazon Ember Light" panose="020B0403020204020204" pitchFamily="34" charset="0"/>
                <a:cs typeface="Amazon Ember Light" panose="020B0403020204020204" pitchFamily="34" charset="0"/>
              </a:rPr>
              <a:t>(n_neighbors=5, metric='</a:t>
            </a:r>
            <a:r>
              <a:rPr lang="en-US" sz="2800" i="1" dirty="0" err="1">
                <a:latin typeface="Amazon Ember Light" panose="020B0403020204020204" pitchFamily="34" charset="0"/>
                <a:ea typeface="Amazon Ember Light" panose="020B0403020204020204" pitchFamily="34" charset="0"/>
                <a:cs typeface="Amazon Ember Light" panose="020B0403020204020204" pitchFamily="34" charset="0"/>
              </a:rPr>
              <a:t>minkowski</a:t>
            </a:r>
            <a:r>
              <a:rPr lang="en-US" sz="2800" i="1" dirty="0">
                <a:latin typeface="Amazon Ember Light" panose="020B0403020204020204" pitchFamily="34" charset="0"/>
                <a:ea typeface="Amazon Ember Light" panose="020B0403020204020204" pitchFamily="34" charset="0"/>
                <a:cs typeface="Amazon Ember Light" panose="020B0403020204020204" pitchFamily="34" charset="0"/>
              </a:rPr>
              <a:t>’, p=2)</a:t>
            </a:r>
          </a:p>
          <a:p>
            <a:pPr indent="-21243"/>
            <a:endParaRPr lang="en-US" sz="2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893157" lvl="1" indent="-457200">
              <a:buFont typeface="Arial" panose="020B0604020202020204" pitchFamily="34" charset="0"/>
              <a:buChar char="•"/>
            </a:pPr>
            <a:r>
              <a:rPr lang="en-US" sz="2800" i="1" dirty="0">
                <a:latin typeface="Amazon Ember Light" panose="020B0403020204020204" pitchFamily="34" charset="0"/>
                <a:ea typeface="Amazon Ember Light" panose="020B0403020204020204" pitchFamily="34" charset="0"/>
                <a:cs typeface="Amazon Ember Light" panose="020B0403020204020204" pitchFamily="34" charset="0"/>
              </a:rPr>
              <a:t>n_neighbors</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How to choose K? </a:t>
            </a:r>
          </a:p>
          <a:p>
            <a:pPr marL="893157" lvl="1" indent="-457200">
              <a:buFont typeface="Arial" panose="020B0604020202020204" pitchFamily="34" charset="0"/>
              <a:buChar char="•"/>
            </a:pPr>
            <a:r>
              <a:rPr lang="en-US" sz="2800" i="1" dirty="0">
                <a:latin typeface="Amazon Ember Light" panose="020B0403020204020204" pitchFamily="34" charset="0"/>
                <a:ea typeface="Amazon Ember Light" panose="020B0403020204020204" pitchFamily="34" charset="0"/>
                <a:cs typeface="Amazon Ember Light" panose="020B0403020204020204" pitchFamily="34" charset="0"/>
              </a:rPr>
              <a:t>metric</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How to calculate distances? </a:t>
            </a:r>
          </a:p>
          <a:p>
            <a:pPr marL="893157" lvl="1" indent="-457200">
              <a:buFont typeface="Arial" panose="020B0604020202020204" pitchFamily="34" charset="0"/>
              <a:buChar char="•"/>
            </a:pPr>
            <a:endParaRPr lang="en-US" sz="2800" dirty="0">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The full interface is larger.</a:t>
            </a:r>
          </a:p>
          <a:p>
            <a:endParaRPr lang="en-US" sz="3000" i="1" dirty="0"/>
          </a:p>
        </p:txBody>
      </p:sp>
      <p:sp>
        <p:nvSpPr>
          <p:cNvPr id="4" name="Rectangle 3">
            <a:extLst>
              <a:ext uri="{FF2B5EF4-FFF2-40B4-BE49-F238E27FC236}">
                <a16:creationId xmlns:a16="http://schemas.microsoft.com/office/drawing/2014/main" id="{5CD09893-9105-5F4D-AF0C-08C26862EBFB}"/>
              </a:ext>
            </a:extLst>
          </p:cNvPr>
          <p:cNvSpPr/>
          <p:nvPr/>
        </p:nvSpPr>
        <p:spPr>
          <a:xfrm>
            <a:off x="3626857" y="1681079"/>
            <a:ext cx="2558477" cy="435407"/>
          </a:xfrm>
          <a:prstGeom prst="rect">
            <a:avLst/>
          </a:prstGeom>
          <a:solidFill>
            <a:schemeClr val="accent5">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.fit(), .predict()</a:t>
            </a:r>
          </a:p>
        </p:txBody>
      </p:sp>
    </p:spTree>
    <p:extLst>
      <p:ext uri="{BB962C8B-B14F-4D97-AF65-F5344CB8AC3E}">
        <p14:creationId xmlns:p14="http://schemas.microsoft.com/office/powerpoint/2010/main" val="18317780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81AD-E71F-3747-B82D-76E123973DD1}"/>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KNN: Choosing K</a:t>
            </a:r>
          </a:p>
        </p:txBody>
      </p:sp>
      <p:sp>
        <p:nvSpPr>
          <p:cNvPr id="263" name="Content Placeholder 2">
            <a:extLst>
              <a:ext uri="{FF2B5EF4-FFF2-40B4-BE49-F238E27FC236}">
                <a16:creationId xmlns:a16="http://schemas.microsoft.com/office/drawing/2014/main" id="{A83394FC-7D1B-E143-B763-4265FC871E8A}"/>
              </a:ext>
            </a:extLst>
          </p:cNvPr>
          <p:cNvSpPr>
            <a:spLocks noGrp="1"/>
          </p:cNvSpPr>
          <p:nvPr>
            <p:ph sz="half" idx="10"/>
          </p:nvPr>
        </p:nvSpPr>
        <p:spPr>
          <a:xfrm>
            <a:off x="852492" y="1291120"/>
            <a:ext cx="10842630" cy="4549843"/>
          </a:xfrm>
        </p:spPr>
        <p:txBody>
          <a:bodyPr/>
          <a:lstStyle/>
          <a:p>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How to choose K? </a:t>
            </a:r>
          </a:p>
          <a:p>
            <a:pPr marL="800100" lvl="1" indent="-342900">
              <a:buFont typeface="Arial" panose="020B0604020202020204" pitchFamily="34" charset="0"/>
              <a:buChar char="•"/>
            </a:pP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Use a </a:t>
            </a: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validation</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set to select an appropriate value for K.</a:t>
            </a:r>
          </a:p>
          <a:p>
            <a:endParaRPr lang="en-US" sz="800"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5" name="Group 4">
            <a:extLst>
              <a:ext uri="{FF2B5EF4-FFF2-40B4-BE49-F238E27FC236}">
                <a16:creationId xmlns:a16="http://schemas.microsoft.com/office/drawing/2014/main" id="{929E6C3D-74EB-2842-AA4A-56BF2B1889E4}"/>
              </a:ext>
            </a:extLst>
          </p:cNvPr>
          <p:cNvGrpSpPr/>
          <p:nvPr/>
        </p:nvGrpSpPr>
        <p:grpSpPr>
          <a:xfrm>
            <a:off x="330093" y="2863367"/>
            <a:ext cx="2807512" cy="2620078"/>
            <a:chOff x="660410" y="2921607"/>
            <a:chExt cx="2807512" cy="2620078"/>
          </a:xfrm>
        </p:grpSpPr>
        <p:grpSp>
          <p:nvGrpSpPr>
            <p:cNvPr id="152" name="Group 151">
              <a:extLst>
                <a:ext uri="{FF2B5EF4-FFF2-40B4-BE49-F238E27FC236}">
                  <a16:creationId xmlns:a16="http://schemas.microsoft.com/office/drawing/2014/main" id="{0C35E4B6-B194-F242-8BD8-19327AB76625}"/>
                </a:ext>
              </a:extLst>
            </p:cNvPr>
            <p:cNvGrpSpPr/>
            <p:nvPr/>
          </p:nvGrpSpPr>
          <p:grpSpPr>
            <a:xfrm>
              <a:off x="660410" y="2921607"/>
              <a:ext cx="2807512" cy="2620078"/>
              <a:chOff x="7440203" y="1978086"/>
              <a:chExt cx="3840480" cy="3840480"/>
            </a:xfrm>
          </p:grpSpPr>
          <p:sp>
            <p:nvSpPr>
              <p:cNvPr id="158" name="Oval 157">
                <a:extLst>
                  <a:ext uri="{FF2B5EF4-FFF2-40B4-BE49-F238E27FC236}">
                    <a16:creationId xmlns:a16="http://schemas.microsoft.com/office/drawing/2014/main" id="{90A51D4D-B45B-CA4D-A380-3AC2A84689DF}"/>
                  </a:ext>
                </a:extLst>
              </p:cNvPr>
              <p:cNvSpPr/>
              <p:nvPr/>
            </p:nvSpPr>
            <p:spPr>
              <a:xfrm>
                <a:off x="9349835" y="2379674"/>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9" name="Oval 158">
                <a:extLst>
                  <a:ext uri="{FF2B5EF4-FFF2-40B4-BE49-F238E27FC236}">
                    <a16:creationId xmlns:a16="http://schemas.microsoft.com/office/drawing/2014/main" id="{9F25B4FA-22E5-F443-9D97-E854CE52E28F}"/>
                  </a:ext>
                </a:extLst>
              </p:cNvPr>
              <p:cNvSpPr/>
              <p:nvPr/>
            </p:nvSpPr>
            <p:spPr>
              <a:xfrm>
                <a:off x="9724304" y="2291537"/>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0" name="Oval 159">
                <a:extLst>
                  <a:ext uri="{FF2B5EF4-FFF2-40B4-BE49-F238E27FC236}">
                    <a16:creationId xmlns:a16="http://schemas.microsoft.com/office/drawing/2014/main" id="{26E02DE0-4332-9D4D-9AC8-7F103A34621C}"/>
                  </a:ext>
                </a:extLst>
              </p:cNvPr>
              <p:cNvSpPr/>
              <p:nvPr/>
            </p:nvSpPr>
            <p:spPr>
              <a:xfrm>
                <a:off x="10708059" y="2813490"/>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1" name="Oval 160">
                <a:extLst>
                  <a:ext uri="{FF2B5EF4-FFF2-40B4-BE49-F238E27FC236}">
                    <a16:creationId xmlns:a16="http://schemas.microsoft.com/office/drawing/2014/main" id="{19BED90F-A67D-A845-BB8B-333201F818EE}"/>
                  </a:ext>
                </a:extLst>
              </p:cNvPr>
              <p:cNvSpPr/>
              <p:nvPr/>
            </p:nvSpPr>
            <p:spPr>
              <a:xfrm>
                <a:off x="10639168" y="3393341"/>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2" name="Oval 161">
                <a:extLst>
                  <a:ext uri="{FF2B5EF4-FFF2-40B4-BE49-F238E27FC236}">
                    <a16:creationId xmlns:a16="http://schemas.microsoft.com/office/drawing/2014/main" id="{E99E91C4-DA04-FA4A-8B0D-3773A9323B5C}"/>
                  </a:ext>
                </a:extLst>
              </p:cNvPr>
              <p:cNvSpPr/>
              <p:nvPr/>
            </p:nvSpPr>
            <p:spPr>
              <a:xfrm>
                <a:off x="8833185" y="2116202"/>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3" name="Oval 162">
                <a:extLst>
                  <a:ext uri="{FF2B5EF4-FFF2-40B4-BE49-F238E27FC236}">
                    <a16:creationId xmlns:a16="http://schemas.microsoft.com/office/drawing/2014/main" id="{7F26EC47-F131-E74E-82BD-5FE4CC3846CA}"/>
                  </a:ext>
                </a:extLst>
              </p:cNvPr>
              <p:cNvSpPr/>
              <p:nvPr/>
            </p:nvSpPr>
            <p:spPr>
              <a:xfrm>
                <a:off x="8897038" y="2722509"/>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4" name="Oval 163">
                <a:extLst>
                  <a:ext uri="{FF2B5EF4-FFF2-40B4-BE49-F238E27FC236}">
                    <a16:creationId xmlns:a16="http://schemas.microsoft.com/office/drawing/2014/main" id="{5253619D-4CF0-314A-BD76-23723D7ED3ED}"/>
                  </a:ext>
                </a:extLst>
              </p:cNvPr>
              <p:cNvSpPr/>
              <p:nvPr/>
            </p:nvSpPr>
            <p:spPr>
              <a:xfrm>
                <a:off x="10159574" y="3524811"/>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5" name="Oval 164">
                <a:extLst>
                  <a:ext uri="{FF2B5EF4-FFF2-40B4-BE49-F238E27FC236}">
                    <a16:creationId xmlns:a16="http://schemas.microsoft.com/office/drawing/2014/main" id="{29D4268C-E4E5-7F49-A8D1-59F6B70A1AE2}"/>
                  </a:ext>
                </a:extLst>
              </p:cNvPr>
              <p:cNvSpPr/>
              <p:nvPr/>
            </p:nvSpPr>
            <p:spPr>
              <a:xfrm>
                <a:off x="10780485" y="4399547"/>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6" name="Oval 165">
                <a:extLst>
                  <a:ext uri="{FF2B5EF4-FFF2-40B4-BE49-F238E27FC236}">
                    <a16:creationId xmlns:a16="http://schemas.microsoft.com/office/drawing/2014/main" id="{120A41AC-D47B-E54E-B185-AB201B361E3A}"/>
                  </a:ext>
                </a:extLst>
              </p:cNvPr>
              <p:cNvSpPr/>
              <p:nvPr/>
            </p:nvSpPr>
            <p:spPr>
              <a:xfrm>
                <a:off x="9860260" y="2833588"/>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71" name="Oval 170">
                <a:extLst>
                  <a:ext uri="{FF2B5EF4-FFF2-40B4-BE49-F238E27FC236}">
                    <a16:creationId xmlns:a16="http://schemas.microsoft.com/office/drawing/2014/main" id="{99B4E224-37F3-E640-95FC-58ABC6E9F8D6}"/>
                  </a:ext>
                </a:extLst>
              </p:cNvPr>
              <p:cNvSpPr/>
              <p:nvPr/>
            </p:nvSpPr>
            <p:spPr>
              <a:xfrm>
                <a:off x="8957981" y="4628147"/>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72" name="Oval 171">
                <a:extLst>
                  <a:ext uri="{FF2B5EF4-FFF2-40B4-BE49-F238E27FC236}">
                    <a16:creationId xmlns:a16="http://schemas.microsoft.com/office/drawing/2014/main" id="{AE63B284-8439-774F-9E5A-B34C1664F85C}"/>
                  </a:ext>
                </a:extLst>
              </p:cNvPr>
              <p:cNvSpPr/>
              <p:nvPr/>
            </p:nvSpPr>
            <p:spPr>
              <a:xfrm>
                <a:off x="9838604" y="432941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74" name="Oval 173">
                <a:extLst>
                  <a:ext uri="{FF2B5EF4-FFF2-40B4-BE49-F238E27FC236}">
                    <a16:creationId xmlns:a16="http://schemas.microsoft.com/office/drawing/2014/main" id="{1B57744C-C2AB-AB4F-91AD-3B8D965DADDF}"/>
                  </a:ext>
                </a:extLst>
              </p:cNvPr>
              <p:cNvSpPr/>
              <p:nvPr/>
            </p:nvSpPr>
            <p:spPr>
              <a:xfrm>
                <a:off x="7833140" y="3571200"/>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76" name="Oval 175">
                <a:extLst>
                  <a:ext uri="{FF2B5EF4-FFF2-40B4-BE49-F238E27FC236}">
                    <a16:creationId xmlns:a16="http://schemas.microsoft.com/office/drawing/2014/main" id="{5802AAA3-AD95-5445-8252-D3D27A528FCF}"/>
                  </a:ext>
                </a:extLst>
              </p:cNvPr>
              <p:cNvSpPr/>
              <p:nvPr/>
            </p:nvSpPr>
            <p:spPr>
              <a:xfrm>
                <a:off x="9273658" y="351480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77" name="Oval 176">
                <a:extLst>
                  <a:ext uri="{FF2B5EF4-FFF2-40B4-BE49-F238E27FC236}">
                    <a16:creationId xmlns:a16="http://schemas.microsoft.com/office/drawing/2014/main" id="{E07CF8E4-5800-D146-A18F-2615A92519E0}"/>
                  </a:ext>
                </a:extLst>
              </p:cNvPr>
              <p:cNvSpPr/>
              <p:nvPr/>
            </p:nvSpPr>
            <p:spPr>
              <a:xfrm>
                <a:off x="10168057" y="5251498"/>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78" name="Oval 177">
                <a:extLst>
                  <a:ext uri="{FF2B5EF4-FFF2-40B4-BE49-F238E27FC236}">
                    <a16:creationId xmlns:a16="http://schemas.microsoft.com/office/drawing/2014/main" id="{55C513A9-8397-D247-89F4-02EF03E43398}"/>
                  </a:ext>
                </a:extLst>
              </p:cNvPr>
              <p:cNvSpPr/>
              <p:nvPr/>
            </p:nvSpPr>
            <p:spPr>
              <a:xfrm>
                <a:off x="8743372" y="4107378"/>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80" name="Oval 179">
                <a:extLst>
                  <a:ext uri="{FF2B5EF4-FFF2-40B4-BE49-F238E27FC236}">
                    <a16:creationId xmlns:a16="http://schemas.microsoft.com/office/drawing/2014/main" id="{136FB3D8-F061-A544-B50A-0EDB8694A199}"/>
                  </a:ext>
                </a:extLst>
              </p:cNvPr>
              <p:cNvSpPr/>
              <p:nvPr/>
            </p:nvSpPr>
            <p:spPr>
              <a:xfrm>
                <a:off x="7718840" y="4411413"/>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81" name="Oval 180">
                <a:extLst>
                  <a:ext uri="{FF2B5EF4-FFF2-40B4-BE49-F238E27FC236}">
                    <a16:creationId xmlns:a16="http://schemas.microsoft.com/office/drawing/2014/main" id="{E6DF6AD7-9589-ED43-B5E8-BA9B179C08A4}"/>
                  </a:ext>
                </a:extLst>
              </p:cNvPr>
              <p:cNvSpPr/>
              <p:nvPr/>
            </p:nvSpPr>
            <p:spPr>
              <a:xfrm>
                <a:off x="7833140" y="5174785"/>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82" name="Oval 181">
                <a:extLst>
                  <a:ext uri="{FF2B5EF4-FFF2-40B4-BE49-F238E27FC236}">
                    <a16:creationId xmlns:a16="http://schemas.microsoft.com/office/drawing/2014/main" id="{7C0A5913-7BD7-4F4F-9714-B63AF44EEE08}"/>
                  </a:ext>
                </a:extLst>
              </p:cNvPr>
              <p:cNvSpPr/>
              <p:nvPr/>
            </p:nvSpPr>
            <p:spPr>
              <a:xfrm>
                <a:off x="8345200" y="46070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83" name="Oval 182">
                <a:extLst>
                  <a:ext uri="{FF2B5EF4-FFF2-40B4-BE49-F238E27FC236}">
                    <a16:creationId xmlns:a16="http://schemas.microsoft.com/office/drawing/2014/main" id="{85F55BA0-1AAF-1F40-941A-AB9012FFB44C}"/>
                  </a:ext>
                </a:extLst>
              </p:cNvPr>
              <p:cNvSpPr/>
              <p:nvPr/>
            </p:nvSpPr>
            <p:spPr>
              <a:xfrm>
                <a:off x="8237019" y="3075214"/>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87" name="Rectangle 186">
                <a:extLst>
                  <a:ext uri="{FF2B5EF4-FFF2-40B4-BE49-F238E27FC236}">
                    <a16:creationId xmlns:a16="http://schemas.microsoft.com/office/drawing/2014/main" id="{FCDE5C75-6979-7D45-B595-317C785483A5}"/>
                  </a:ext>
                </a:extLst>
              </p:cNvPr>
              <p:cNvSpPr/>
              <p:nvPr/>
            </p:nvSpPr>
            <p:spPr>
              <a:xfrm>
                <a:off x="7440203" y="1978086"/>
                <a:ext cx="3840480" cy="3840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153" name="Rectangle 152">
              <a:extLst>
                <a:ext uri="{FF2B5EF4-FFF2-40B4-BE49-F238E27FC236}">
                  <a16:creationId xmlns:a16="http://schemas.microsoft.com/office/drawing/2014/main" id="{D1351B6C-8A0A-8F42-A184-22D18AB7A040}"/>
                </a:ext>
              </a:extLst>
            </p:cNvPr>
            <p:cNvSpPr/>
            <p:nvPr/>
          </p:nvSpPr>
          <p:spPr>
            <a:xfrm>
              <a:off x="2398863" y="4070819"/>
              <a:ext cx="212396" cy="1944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155" name="Oval 154">
              <a:extLst>
                <a:ext uri="{FF2B5EF4-FFF2-40B4-BE49-F238E27FC236}">
                  <a16:creationId xmlns:a16="http://schemas.microsoft.com/office/drawing/2014/main" id="{FD73A32A-E955-CC47-9D92-4CC87FD5BDD2}"/>
                </a:ext>
              </a:extLst>
            </p:cNvPr>
            <p:cNvSpPr/>
            <p:nvPr/>
          </p:nvSpPr>
          <p:spPr>
            <a:xfrm>
              <a:off x="2221120" y="3903883"/>
              <a:ext cx="567879" cy="528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89" name="Oval 188">
              <a:extLst>
                <a:ext uri="{FF2B5EF4-FFF2-40B4-BE49-F238E27FC236}">
                  <a16:creationId xmlns:a16="http://schemas.microsoft.com/office/drawing/2014/main" id="{0282744E-C6EB-D94E-B7DB-9278641433FA}"/>
                </a:ext>
              </a:extLst>
            </p:cNvPr>
            <p:cNvSpPr/>
            <p:nvPr/>
          </p:nvSpPr>
          <p:spPr>
            <a:xfrm>
              <a:off x="2606804" y="3947047"/>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nvGrpSpPr>
          <p:cNvPr id="3" name="Group 2">
            <a:extLst>
              <a:ext uri="{FF2B5EF4-FFF2-40B4-BE49-F238E27FC236}">
                <a16:creationId xmlns:a16="http://schemas.microsoft.com/office/drawing/2014/main" id="{E5D9B147-FE6F-6B4C-9E47-AE803B6C8AE7}"/>
              </a:ext>
            </a:extLst>
          </p:cNvPr>
          <p:cNvGrpSpPr/>
          <p:nvPr/>
        </p:nvGrpSpPr>
        <p:grpSpPr>
          <a:xfrm>
            <a:off x="3325520" y="2856200"/>
            <a:ext cx="2807512" cy="2620077"/>
            <a:chOff x="4620604" y="2921607"/>
            <a:chExt cx="2807512" cy="2620077"/>
          </a:xfrm>
        </p:grpSpPr>
        <p:sp>
          <p:nvSpPr>
            <p:cNvPr id="39" name="Oval 38">
              <a:extLst>
                <a:ext uri="{FF2B5EF4-FFF2-40B4-BE49-F238E27FC236}">
                  <a16:creationId xmlns:a16="http://schemas.microsoft.com/office/drawing/2014/main" id="{2FACDA92-E408-6C42-A4FF-A8BC48603A41}"/>
                </a:ext>
              </a:extLst>
            </p:cNvPr>
            <p:cNvSpPr/>
            <p:nvPr/>
          </p:nvSpPr>
          <p:spPr>
            <a:xfrm>
              <a:off x="6016605" y="3195581"/>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0" name="Oval 39">
              <a:extLst>
                <a:ext uri="{FF2B5EF4-FFF2-40B4-BE49-F238E27FC236}">
                  <a16:creationId xmlns:a16="http://schemas.microsoft.com/office/drawing/2014/main" id="{DA226970-D86F-0447-8D50-F06D0C21080D}"/>
                </a:ext>
              </a:extLst>
            </p:cNvPr>
            <p:cNvSpPr/>
            <p:nvPr/>
          </p:nvSpPr>
          <p:spPr>
            <a:xfrm>
              <a:off x="6290354" y="3135452"/>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1" name="Oval 40">
              <a:extLst>
                <a:ext uri="{FF2B5EF4-FFF2-40B4-BE49-F238E27FC236}">
                  <a16:creationId xmlns:a16="http://schemas.microsoft.com/office/drawing/2014/main" id="{B668F819-B951-8643-908C-77EA2D03C4ED}"/>
                </a:ext>
              </a:extLst>
            </p:cNvPr>
            <p:cNvSpPr/>
            <p:nvPr/>
          </p:nvSpPr>
          <p:spPr>
            <a:xfrm>
              <a:off x="7009510" y="3491542"/>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2" name="Oval 41">
              <a:extLst>
                <a:ext uri="{FF2B5EF4-FFF2-40B4-BE49-F238E27FC236}">
                  <a16:creationId xmlns:a16="http://schemas.microsoft.com/office/drawing/2014/main" id="{F1C8876D-3152-BC42-BF58-821618469B39}"/>
                </a:ext>
              </a:extLst>
            </p:cNvPr>
            <p:cNvSpPr/>
            <p:nvPr/>
          </p:nvSpPr>
          <p:spPr>
            <a:xfrm>
              <a:off x="6959148" y="3887132"/>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3" name="Oval 42">
              <a:extLst>
                <a:ext uri="{FF2B5EF4-FFF2-40B4-BE49-F238E27FC236}">
                  <a16:creationId xmlns:a16="http://schemas.microsoft.com/office/drawing/2014/main" id="{F0E50CA3-615F-3A47-8B45-83B341C0065D}"/>
                </a:ext>
              </a:extLst>
            </p:cNvPr>
            <p:cNvSpPr/>
            <p:nvPr/>
          </p:nvSpPr>
          <p:spPr>
            <a:xfrm>
              <a:off x="5638918" y="3015834"/>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4" name="Oval 43">
              <a:extLst>
                <a:ext uri="{FF2B5EF4-FFF2-40B4-BE49-F238E27FC236}">
                  <a16:creationId xmlns:a16="http://schemas.microsoft.com/office/drawing/2014/main" id="{18C6AF9D-F043-574A-A510-60826CE60855}"/>
                </a:ext>
              </a:extLst>
            </p:cNvPr>
            <p:cNvSpPr/>
            <p:nvPr/>
          </p:nvSpPr>
          <p:spPr>
            <a:xfrm>
              <a:off x="5685596" y="3429472"/>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5" name="Oval 44">
              <a:extLst>
                <a:ext uri="{FF2B5EF4-FFF2-40B4-BE49-F238E27FC236}">
                  <a16:creationId xmlns:a16="http://schemas.microsoft.com/office/drawing/2014/main" id="{9225A965-B269-384B-94C8-F3E34BF26088}"/>
                </a:ext>
              </a:extLst>
            </p:cNvPr>
            <p:cNvSpPr/>
            <p:nvPr/>
          </p:nvSpPr>
          <p:spPr>
            <a:xfrm>
              <a:off x="6621997" y="3977019"/>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6" name="Oval 45">
              <a:extLst>
                <a:ext uri="{FF2B5EF4-FFF2-40B4-BE49-F238E27FC236}">
                  <a16:creationId xmlns:a16="http://schemas.microsoft.com/office/drawing/2014/main" id="{054AA516-CB30-B440-B49A-29373BBE2142}"/>
                </a:ext>
              </a:extLst>
            </p:cNvPr>
            <p:cNvSpPr/>
            <p:nvPr/>
          </p:nvSpPr>
          <p:spPr>
            <a:xfrm>
              <a:off x="7062456" y="4573592"/>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7" name="Oval 46">
              <a:extLst>
                <a:ext uri="{FF2B5EF4-FFF2-40B4-BE49-F238E27FC236}">
                  <a16:creationId xmlns:a16="http://schemas.microsoft.com/office/drawing/2014/main" id="{C5EE3557-D40A-B445-B070-4DB363DB5AEA}"/>
                </a:ext>
              </a:extLst>
            </p:cNvPr>
            <p:cNvSpPr/>
            <p:nvPr/>
          </p:nvSpPr>
          <p:spPr>
            <a:xfrm>
              <a:off x="6389742" y="3505253"/>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8" name="Oval 67">
              <a:extLst>
                <a:ext uri="{FF2B5EF4-FFF2-40B4-BE49-F238E27FC236}">
                  <a16:creationId xmlns:a16="http://schemas.microsoft.com/office/drawing/2014/main" id="{8D08E1E8-7D14-0742-A34B-EF1CE39A30C6}"/>
                </a:ext>
              </a:extLst>
            </p:cNvPr>
            <p:cNvSpPr/>
            <p:nvPr/>
          </p:nvSpPr>
          <p:spPr>
            <a:xfrm>
              <a:off x="5730148" y="4729549"/>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9" name="Oval 68">
              <a:extLst>
                <a:ext uri="{FF2B5EF4-FFF2-40B4-BE49-F238E27FC236}">
                  <a16:creationId xmlns:a16="http://schemas.microsoft.com/office/drawing/2014/main" id="{D0075D8C-035F-A64D-9A1D-F36175214F32}"/>
                </a:ext>
              </a:extLst>
            </p:cNvPr>
            <p:cNvSpPr/>
            <p:nvPr/>
          </p:nvSpPr>
          <p:spPr>
            <a:xfrm>
              <a:off x="6373911" y="4525744"/>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Oval 69">
              <a:extLst>
                <a:ext uri="{FF2B5EF4-FFF2-40B4-BE49-F238E27FC236}">
                  <a16:creationId xmlns:a16="http://schemas.microsoft.com/office/drawing/2014/main" id="{973F9F11-302C-CC4E-8226-49239B1170DB}"/>
                </a:ext>
              </a:extLst>
            </p:cNvPr>
            <p:cNvSpPr/>
            <p:nvPr/>
          </p:nvSpPr>
          <p:spPr>
            <a:xfrm>
              <a:off x="4907853" y="4008472"/>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Oval 70">
              <a:extLst>
                <a:ext uri="{FF2B5EF4-FFF2-40B4-BE49-F238E27FC236}">
                  <a16:creationId xmlns:a16="http://schemas.microsoft.com/office/drawing/2014/main" id="{ABA8281A-4BD9-B24C-A651-80AEE69E748A}"/>
                </a:ext>
              </a:extLst>
            </p:cNvPr>
            <p:cNvSpPr/>
            <p:nvPr/>
          </p:nvSpPr>
          <p:spPr>
            <a:xfrm>
              <a:off x="5960917" y="3969996"/>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2" name="Oval 71">
              <a:extLst>
                <a:ext uri="{FF2B5EF4-FFF2-40B4-BE49-F238E27FC236}">
                  <a16:creationId xmlns:a16="http://schemas.microsoft.com/office/drawing/2014/main" id="{9B8D7DDF-9A8A-A647-9823-7BFCC20DE473}"/>
                </a:ext>
              </a:extLst>
            </p:cNvPr>
            <p:cNvSpPr/>
            <p:nvPr/>
          </p:nvSpPr>
          <p:spPr>
            <a:xfrm>
              <a:off x="6614751" y="5154816"/>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3" name="Oval 72">
              <a:extLst>
                <a:ext uri="{FF2B5EF4-FFF2-40B4-BE49-F238E27FC236}">
                  <a16:creationId xmlns:a16="http://schemas.microsoft.com/office/drawing/2014/main" id="{CE6172E5-BB66-5C4F-9B6E-50DACA859785}"/>
                </a:ext>
              </a:extLst>
            </p:cNvPr>
            <p:cNvSpPr/>
            <p:nvPr/>
          </p:nvSpPr>
          <p:spPr>
            <a:xfrm>
              <a:off x="5573262" y="4374267"/>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4" name="Oval 73">
              <a:extLst>
                <a:ext uri="{FF2B5EF4-FFF2-40B4-BE49-F238E27FC236}">
                  <a16:creationId xmlns:a16="http://schemas.microsoft.com/office/drawing/2014/main" id="{D656F342-BE64-8349-A149-3967C36808A8}"/>
                </a:ext>
              </a:extLst>
            </p:cNvPr>
            <p:cNvSpPr/>
            <p:nvPr/>
          </p:nvSpPr>
          <p:spPr>
            <a:xfrm>
              <a:off x="4824296" y="4581688"/>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5" name="Oval 74">
              <a:extLst>
                <a:ext uri="{FF2B5EF4-FFF2-40B4-BE49-F238E27FC236}">
                  <a16:creationId xmlns:a16="http://schemas.microsoft.com/office/drawing/2014/main" id="{1DA7356A-881B-8747-942F-B7CF4F250965}"/>
                </a:ext>
              </a:extLst>
            </p:cNvPr>
            <p:cNvSpPr/>
            <p:nvPr/>
          </p:nvSpPr>
          <p:spPr>
            <a:xfrm>
              <a:off x="4907853" y="5102480"/>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6" name="Oval 75">
              <a:extLst>
                <a:ext uri="{FF2B5EF4-FFF2-40B4-BE49-F238E27FC236}">
                  <a16:creationId xmlns:a16="http://schemas.microsoft.com/office/drawing/2014/main" id="{DFE3BB17-72B1-1E47-848B-EB024B7A7A06}"/>
                </a:ext>
              </a:extLst>
            </p:cNvPr>
            <p:cNvSpPr/>
            <p:nvPr/>
          </p:nvSpPr>
          <p:spPr>
            <a:xfrm>
              <a:off x="5282185" y="4715167"/>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7" name="Oval 76">
              <a:extLst>
                <a:ext uri="{FF2B5EF4-FFF2-40B4-BE49-F238E27FC236}">
                  <a16:creationId xmlns:a16="http://schemas.microsoft.com/office/drawing/2014/main" id="{B7209DD0-B31A-444E-BCF3-131C67900A7F}"/>
                </a:ext>
              </a:extLst>
            </p:cNvPr>
            <p:cNvSpPr/>
            <p:nvPr/>
          </p:nvSpPr>
          <p:spPr>
            <a:xfrm>
              <a:off x="5203101" y="3670097"/>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6" name="Rectangle 35">
              <a:extLst>
                <a:ext uri="{FF2B5EF4-FFF2-40B4-BE49-F238E27FC236}">
                  <a16:creationId xmlns:a16="http://schemas.microsoft.com/office/drawing/2014/main" id="{5AB30954-C3AF-CB44-AE9E-69A413EC8587}"/>
                </a:ext>
              </a:extLst>
            </p:cNvPr>
            <p:cNvSpPr/>
            <p:nvPr/>
          </p:nvSpPr>
          <p:spPr>
            <a:xfrm>
              <a:off x="4620604" y="2921607"/>
              <a:ext cx="2807512" cy="26200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75" name="Rectangle 174">
              <a:extLst>
                <a:ext uri="{FF2B5EF4-FFF2-40B4-BE49-F238E27FC236}">
                  <a16:creationId xmlns:a16="http://schemas.microsoft.com/office/drawing/2014/main" id="{68F2A5D6-5518-D94E-A317-969F2E07B27E}"/>
                </a:ext>
              </a:extLst>
            </p:cNvPr>
            <p:cNvSpPr/>
            <p:nvPr/>
          </p:nvSpPr>
          <p:spPr>
            <a:xfrm>
              <a:off x="6359056" y="4097255"/>
              <a:ext cx="212396" cy="1944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48" name="Oval 47">
              <a:extLst>
                <a:ext uri="{FF2B5EF4-FFF2-40B4-BE49-F238E27FC236}">
                  <a16:creationId xmlns:a16="http://schemas.microsoft.com/office/drawing/2014/main" id="{ACBDBE2C-544F-E34E-8469-41A22CE318E7}"/>
                </a:ext>
              </a:extLst>
            </p:cNvPr>
            <p:cNvSpPr/>
            <p:nvPr/>
          </p:nvSpPr>
          <p:spPr>
            <a:xfrm>
              <a:off x="6016605" y="3773484"/>
              <a:ext cx="927452" cy="8653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03" name="Oval 202">
              <a:extLst>
                <a:ext uri="{FF2B5EF4-FFF2-40B4-BE49-F238E27FC236}">
                  <a16:creationId xmlns:a16="http://schemas.microsoft.com/office/drawing/2014/main" id="{B28778E0-FAAA-4C4A-9E25-3D2B5933091E}"/>
                </a:ext>
              </a:extLst>
            </p:cNvPr>
            <p:cNvSpPr/>
            <p:nvPr/>
          </p:nvSpPr>
          <p:spPr>
            <a:xfrm>
              <a:off x="6338429" y="4492300"/>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04" name="Oval 203">
              <a:extLst>
                <a:ext uri="{FF2B5EF4-FFF2-40B4-BE49-F238E27FC236}">
                  <a16:creationId xmlns:a16="http://schemas.microsoft.com/office/drawing/2014/main" id="{6DC2079C-7C2D-B041-BCBC-94E85D7C05D2}"/>
                </a:ext>
              </a:extLst>
            </p:cNvPr>
            <p:cNvSpPr/>
            <p:nvPr/>
          </p:nvSpPr>
          <p:spPr>
            <a:xfrm>
              <a:off x="6580761" y="3941885"/>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05" name="Oval 204">
              <a:extLst>
                <a:ext uri="{FF2B5EF4-FFF2-40B4-BE49-F238E27FC236}">
                  <a16:creationId xmlns:a16="http://schemas.microsoft.com/office/drawing/2014/main" id="{EB2EF098-CB2B-FB4B-B1CF-82097C9E25BE}"/>
                </a:ext>
              </a:extLst>
            </p:cNvPr>
            <p:cNvSpPr/>
            <p:nvPr/>
          </p:nvSpPr>
          <p:spPr>
            <a:xfrm>
              <a:off x="5922607" y="3933067"/>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nvGrpSpPr>
          <p:cNvPr id="4" name="Group 3">
            <a:extLst>
              <a:ext uri="{FF2B5EF4-FFF2-40B4-BE49-F238E27FC236}">
                <a16:creationId xmlns:a16="http://schemas.microsoft.com/office/drawing/2014/main" id="{F04E35AD-BC37-214F-AB4D-5AD8474716F6}"/>
              </a:ext>
            </a:extLst>
          </p:cNvPr>
          <p:cNvGrpSpPr/>
          <p:nvPr/>
        </p:nvGrpSpPr>
        <p:grpSpPr>
          <a:xfrm>
            <a:off x="6295363" y="2856200"/>
            <a:ext cx="2807512" cy="2620077"/>
            <a:chOff x="8535682" y="2895171"/>
            <a:chExt cx="2807512" cy="2620077"/>
          </a:xfrm>
        </p:grpSpPr>
        <p:sp>
          <p:nvSpPr>
            <p:cNvPr id="85" name="Oval 84">
              <a:extLst>
                <a:ext uri="{FF2B5EF4-FFF2-40B4-BE49-F238E27FC236}">
                  <a16:creationId xmlns:a16="http://schemas.microsoft.com/office/drawing/2014/main" id="{51FD5295-7FEE-6342-B34F-D4E9452D0CA1}"/>
                </a:ext>
              </a:extLst>
            </p:cNvPr>
            <p:cNvSpPr/>
            <p:nvPr/>
          </p:nvSpPr>
          <p:spPr>
            <a:xfrm>
              <a:off x="9931683" y="3169145"/>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7" name="Oval 86">
              <a:extLst>
                <a:ext uri="{FF2B5EF4-FFF2-40B4-BE49-F238E27FC236}">
                  <a16:creationId xmlns:a16="http://schemas.microsoft.com/office/drawing/2014/main" id="{42A3EF83-6262-E646-B89F-93DCE8A32303}"/>
                </a:ext>
              </a:extLst>
            </p:cNvPr>
            <p:cNvSpPr/>
            <p:nvPr/>
          </p:nvSpPr>
          <p:spPr>
            <a:xfrm>
              <a:off x="10205432" y="3109016"/>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0" name="Oval 89">
              <a:extLst>
                <a:ext uri="{FF2B5EF4-FFF2-40B4-BE49-F238E27FC236}">
                  <a16:creationId xmlns:a16="http://schemas.microsoft.com/office/drawing/2014/main" id="{013A1CA0-7C51-9942-B083-2AF578B9B143}"/>
                </a:ext>
              </a:extLst>
            </p:cNvPr>
            <p:cNvSpPr/>
            <p:nvPr/>
          </p:nvSpPr>
          <p:spPr>
            <a:xfrm>
              <a:off x="10924588" y="3465106"/>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1" name="Oval 90">
              <a:extLst>
                <a:ext uri="{FF2B5EF4-FFF2-40B4-BE49-F238E27FC236}">
                  <a16:creationId xmlns:a16="http://schemas.microsoft.com/office/drawing/2014/main" id="{DB372448-727F-0C43-9708-498EB4575C8C}"/>
                </a:ext>
              </a:extLst>
            </p:cNvPr>
            <p:cNvSpPr/>
            <p:nvPr/>
          </p:nvSpPr>
          <p:spPr>
            <a:xfrm>
              <a:off x="10860779" y="3847249"/>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2" name="Oval 91">
              <a:extLst>
                <a:ext uri="{FF2B5EF4-FFF2-40B4-BE49-F238E27FC236}">
                  <a16:creationId xmlns:a16="http://schemas.microsoft.com/office/drawing/2014/main" id="{10C56067-6926-2C45-B7F3-41AD1B8486BF}"/>
                </a:ext>
              </a:extLst>
            </p:cNvPr>
            <p:cNvSpPr/>
            <p:nvPr/>
          </p:nvSpPr>
          <p:spPr>
            <a:xfrm>
              <a:off x="9553996" y="2989398"/>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5" name="Oval 94">
              <a:extLst>
                <a:ext uri="{FF2B5EF4-FFF2-40B4-BE49-F238E27FC236}">
                  <a16:creationId xmlns:a16="http://schemas.microsoft.com/office/drawing/2014/main" id="{33430BEC-9999-CC4E-BF52-4AB15D9211A9}"/>
                </a:ext>
              </a:extLst>
            </p:cNvPr>
            <p:cNvSpPr/>
            <p:nvPr/>
          </p:nvSpPr>
          <p:spPr>
            <a:xfrm>
              <a:off x="9600674" y="3403036"/>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6" name="Oval 95">
              <a:extLst>
                <a:ext uri="{FF2B5EF4-FFF2-40B4-BE49-F238E27FC236}">
                  <a16:creationId xmlns:a16="http://schemas.microsoft.com/office/drawing/2014/main" id="{98E17934-6EF5-114C-8F86-A6458F8CECFD}"/>
                </a:ext>
              </a:extLst>
            </p:cNvPr>
            <p:cNvSpPr/>
            <p:nvPr/>
          </p:nvSpPr>
          <p:spPr>
            <a:xfrm>
              <a:off x="10537075" y="3963835"/>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7" name="Oval 96">
              <a:extLst>
                <a:ext uri="{FF2B5EF4-FFF2-40B4-BE49-F238E27FC236}">
                  <a16:creationId xmlns:a16="http://schemas.microsoft.com/office/drawing/2014/main" id="{4B4D9FAC-6E70-5A4F-9325-969821B2BAB4}"/>
                </a:ext>
              </a:extLst>
            </p:cNvPr>
            <p:cNvSpPr/>
            <p:nvPr/>
          </p:nvSpPr>
          <p:spPr>
            <a:xfrm>
              <a:off x="10977534" y="4547156"/>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8" name="Oval 97">
              <a:extLst>
                <a:ext uri="{FF2B5EF4-FFF2-40B4-BE49-F238E27FC236}">
                  <a16:creationId xmlns:a16="http://schemas.microsoft.com/office/drawing/2014/main" id="{8FE9872D-3838-2A4D-BD1A-8B5935DF912C}"/>
                </a:ext>
              </a:extLst>
            </p:cNvPr>
            <p:cNvSpPr/>
            <p:nvPr/>
          </p:nvSpPr>
          <p:spPr>
            <a:xfrm>
              <a:off x="10304820" y="3478817"/>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7" name="Oval 136">
              <a:extLst>
                <a:ext uri="{FF2B5EF4-FFF2-40B4-BE49-F238E27FC236}">
                  <a16:creationId xmlns:a16="http://schemas.microsoft.com/office/drawing/2014/main" id="{1F80D96E-F4CD-634E-88D4-D41B58ECEF3D}"/>
                </a:ext>
              </a:extLst>
            </p:cNvPr>
            <p:cNvSpPr/>
            <p:nvPr/>
          </p:nvSpPr>
          <p:spPr>
            <a:xfrm>
              <a:off x="9645226" y="4703113"/>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8" name="Oval 137">
              <a:extLst>
                <a:ext uri="{FF2B5EF4-FFF2-40B4-BE49-F238E27FC236}">
                  <a16:creationId xmlns:a16="http://schemas.microsoft.com/office/drawing/2014/main" id="{B1359A57-A162-734D-8E2A-11DB0F692CEC}"/>
                </a:ext>
              </a:extLst>
            </p:cNvPr>
            <p:cNvSpPr/>
            <p:nvPr/>
          </p:nvSpPr>
          <p:spPr>
            <a:xfrm>
              <a:off x="10288989" y="4472414"/>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9" name="Oval 138">
              <a:extLst>
                <a:ext uri="{FF2B5EF4-FFF2-40B4-BE49-F238E27FC236}">
                  <a16:creationId xmlns:a16="http://schemas.microsoft.com/office/drawing/2014/main" id="{C0C217C2-60E2-474D-B70C-2ACB8342A158}"/>
                </a:ext>
              </a:extLst>
            </p:cNvPr>
            <p:cNvSpPr/>
            <p:nvPr/>
          </p:nvSpPr>
          <p:spPr>
            <a:xfrm>
              <a:off x="8822931" y="3982036"/>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0" name="Oval 139">
              <a:extLst>
                <a:ext uri="{FF2B5EF4-FFF2-40B4-BE49-F238E27FC236}">
                  <a16:creationId xmlns:a16="http://schemas.microsoft.com/office/drawing/2014/main" id="{DDF3BD4F-6930-BA42-9856-94A49E31F760}"/>
                </a:ext>
              </a:extLst>
            </p:cNvPr>
            <p:cNvSpPr/>
            <p:nvPr/>
          </p:nvSpPr>
          <p:spPr>
            <a:xfrm>
              <a:off x="9875995" y="3943560"/>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1" name="Oval 140">
              <a:extLst>
                <a:ext uri="{FF2B5EF4-FFF2-40B4-BE49-F238E27FC236}">
                  <a16:creationId xmlns:a16="http://schemas.microsoft.com/office/drawing/2014/main" id="{02306A26-C78E-0544-8E8C-CA6BE2E20E5C}"/>
                </a:ext>
              </a:extLst>
            </p:cNvPr>
            <p:cNvSpPr/>
            <p:nvPr/>
          </p:nvSpPr>
          <p:spPr>
            <a:xfrm>
              <a:off x="10529829" y="5128380"/>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2" name="Oval 141">
              <a:extLst>
                <a:ext uri="{FF2B5EF4-FFF2-40B4-BE49-F238E27FC236}">
                  <a16:creationId xmlns:a16="http://schemas.microsoft.com/office/drawing/2014/main" id="{EA5FEBBD-DCAD-AA4B-A620-D4BC4B56C2AD}"/>
                </a:ext>
              </a:extLst>
            </p:cNvPr>
            <p:cNvSpPr/>
            <p:nvPr/>
          </p:nvSpPr>
          <p:spPr>
            <a:xfrm>
              <a:off x="9488340" y="4347831"/>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3" name="Oval 142">
              <a:extLst>
                <a:ext uri="{FF2B5EF4-FFF2-40B4-BE49-F238E27FC236}">
                  <a16:creationId xmlns:a16="http://schemas.microsoft.com/office/drawing/2014/main" id="{F210E51D-B64B-174C-9C5D-52CC788BB8E7}"/>
                </a:ext>
              </a:extLst>
            </p:cNvPr>
            <p:cNvSpPr/>
            <p:nvPr/>
          </p:nvSpPr>
          <p:spPr>
            <a:xfrm>
              <a:off x="8739374" y="4555252"/>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4" name="Oval 143">
              <a:extLst>
                <a:ext uri="{FF2B5EF4-FFF2-40B4-BE49-F238E27FC236}">
                  <a16:creationId xmlns:a16="http://schemas.microsoft.com/office/drawing/2014/main" id="{33069167-2180-BE43-B972-F9A69C36B2FE}"/>
                </a:ext>
              </a:extLst>
            </p:cNvPr>
            <p:cNvSpPr/>
            <p:nvPr/>
          </p:nvSpPr>
          <p:spPr>
            <a:xfrm>
              <a:off x="8822931" y="5076044"/>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5" name="Oval 144">
              <a:extLst>
                <a:ext uri="{FF2B5EF4-FFF2-40B4-BE49-F238E27FC236}">
                  <a16:creationId xmlns:a16="http://schemas.microsoft.com/office/drawing/2014/main" id="{BC8A1D42-D0D8-C540-9247-68629E5D7930}"/>
                </a:ext>
              </a:extLst>
            </p:cNvPr>
            <p:cNvSpPr/>
            <p:nvPr/>
          </p:nvSpPr>
          <p:spPr>
            <a:xfrm>
              <a:off x="9197263" y="4688731"/>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6" name="Oval 145">
              <a:extLst>
                <a:ext uri="{FF2B5EF4-FFF2-40B4-BE49-F238E27FC236}">
                  <a16:creationId xmlns:a16="http://schemas.microsoft.com/office/drawing/2014/main" id="{182832CF-66B8-F940-B1F5-8522A6937E87}"/>
                </a:ext>
              </a:extLst>
            </p:cNvPr>
            <p:cNvSpPr/>
            <p:nvPr/>
          </p:nvSpPr>
          <p:spPr>
            <a:xfrm>
              <a:off x="9118179" y="3643661"/>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0" name="Rectangle 149">
              <a:extLst>
                <a:ext uri="{FF2B5EF4-FFF2-40B4-BE49-F238E27FC236}">
                  <a16:creationId xmlns:a16="http://schemas.microsoft.com/office/drawing/2014/main" id="{708810F2-F0E2-8B4D-BFEE-D4F18EA3A19A}"/>
                </a:ext>
              </a:extLst>
            </p:cNvPr>
            <p:cNvSpPr/>
            <p:nvPr/>
          </p:nvSpPr>
          <p:spPr>
            <a:xfrm>
              <a:off x="8535682" y="2895171"/>
              <a:ext cx="2807512" cy="26200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0" name="Rectangle 79">
              <a:extLst>
                <a:ext uri="{FF2B5EF4-FFF2-40B4-BE49-F238E27FC236}">
                  <a16:creationId xmlns:a16="http://schemas.microsoft.com/office/drawing/2014/main" id="{C19AF5F1-8567-6C42-8413-F06079473D82}"/>
                </a:ext>
              </a:extLst>
            </p:cNvPr>
            <p:cNvSpPr/>
            <p:nvPr/>
          </p:nvSpPr>
          <p:spPr>
            <a:xfrm>
              <a:off x="10255964" y="4126110"/>
              <a:ext cx="212396" cy="1944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84" name="Oval 83">
              <a:extLst>
                <a:ext uri="{FF2B5EF4-FFF2-40B4-BE49-F238E27FC236}">
                  <a16:creationId xmlns:a16="http://schemas.microsoft.com/office/drawing/2014/main" id="{484B43CF-1392-604B-87E3-2D4376642488}"/>
                </a:ext>
              </a:extLst>
            </p:cNvPr>
            <p:cNvSpPr/>
            <p:nvPr/>
          </p:nvSpPr>
          <p:spPr>
            <a:xfrm>
              <a:off x="9632608" y="3451122"/>
              <a:ext cx="1473271" cy="14866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99" name="Oval 198">
              <a:extLst>
                <a:ext uri="{FF2B5EF4-FFF2-40B4-BE49-F238E27FC236}">
                  <a16:creationId xmlns:a16="http://schemas.microsoft.com/office/drawing/2014/main" id="{8F6E4209-DAC2-574D-BD43-94A9D6BAF637}"/>
                </a:ext>
              </a:extLst>
            </p:cNvPr>
            <p:cNvSpPr/>
            <p:nvPr/>
          </p:nvSpPr>
          <p:spPr>
            <a:xfrm>
              <a:off x="10820275" y="3813714"/>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00" name="Oval 199">
              <a:extLst>
                <a:ext uri="{FF2B5EF4-FFF2-40B4-BE49-F238E27FC236}">
                  <a16:creationId xmlns:a16="http://schemas.microsoft.com/office/drawing/2014/main" id="{97071DEF-B25A-584F-9820-F102060FD054}"/>
                </a:ext>
              </a:extLst>
            </p:cNvPr>
            <p:cNvSpPr/>
            <p:nvPr/>
          </p:nvSpPr>
          <p:spPr>
            <a:xfrm>
              <a:off x="10257556" y="3444749"/>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01" name="Oval 200">
              <a:extLst>
                <a:ext uri="{FF2B5EF4-FFF2-40B4-BE49-F238E27FC236}">
                  <a16:creationId xmlns:a16="http://schemas.microsoft.com/office/drawing/2014/main" id="{26F27F03-89A3-BC4B-A195-0A7C0E494D07}"/>
                </a:ext>
              </a:extLst>
            </p:cNvPr>
            <p:cNvSpPr/>
            <p:nvPr/>
          </p:nvSpPr>
          <p:spPr>
            <a:xfrm>
              <a:off x="9838509" y="3911835"/>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02" name="Oval 201">
              <a:extLst>
                <a:ext uri="{FF2B5EF4-FFF2-40B4-BE49-F238E27FC236}">
                  <a16:creationId xmlns:a16="http://schemas.microsoft.com/office/drawing/2014/main" id="{F2DE07DE-64FF-4B48-BD3E-3785F93E0446}"/>
                </a:ext>
              </a:extLst>
            </p:cNvPr>
            <p:cNvSpPr/>
            <p:nvPr/>
          </p:nvSpPr>
          <p:spPr>
            <a:xfrm>
              <a:off x="10250690" y="4440483"/>
              <a:ext cx="243712" cy="22122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06" name="Oval 205">
              <a:extLst>
                <a:ext uri="{FF2B5EF4-FFF2-40B4-BE49-F238E27FC236}">
                  <a16:creationId xmlns:a16="http://schemas.microsoft.com/office/drawing/2014/main" id="{CC899C3E-ADAF-7B48-A933-B08924564B8B}"/>
                </a:ext>
              </a:extLst>
            </p:cNvPr>
            <p:cNvSpPr/>
            <p:nvPr/>
          </p:nvSpPr>
          <p:spPr>
            <a:xfrm>
              <a:off x="10502872" y="3928996"/>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nvGrpSpPr>
          <p:cNvPr id="207" name="Group 206">
            <a:extLst>
              <a:ext uri="{FF2B5EF4-FFF2-40B4-BE49-F238E27FC236}">
                <a16:creationId xmlns:a16="http://schemas.microsoft.com/office/drawing/2014/main" id="{C0918684-E8D6-C849-B8E7-36E9C6F3A23B}"/>
              </a:ext>
            </a:extLst>
          </p:cNvPr>
          <p:cNvGrpSpPr/>
          <p:nvPr/>
        </p:nvGrpSpPr>
        <p:grpSpPr>
          <a:xfrm>
            <a:off x="9251996" y="2856200"/>
            <a:ext cx="2807512" cy="2620077"/>
            <a:chOff x="8535682" y="2895171"/>
            <a:chExt cx="2807512" cy="2620077"/>
          </a:xfrm>
        </p:grpSpPr>
        <p:sp>
          <p:nvSpPr>
            <p:cNvPr id="208" name="Oval 207">
              <a:extLst>
                <a:ext uri="{FF2B5EF4-FFF2-40B4-BE49-F238E27FC236}">
                  <a16:creationId xmlns:a16="http://schemas.microsoft.com/office/drawing/2014/main" id="{F767FF9B-E097-C040-9CC0-15F39B6AA50D}"/>
                </a:ext>
              </a:extLst>
            </p:cNvPr>
            <p:cNvSpPr/>
            <p:nvPr/>
          </p:nvSpPr>
          <p:spPr>
            <a:xfrm>
              <a:off x="9931683" y="3169145"/>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09" name="Oval 208">
              <a:extLst>
                <a:ext uri="{FF2B5EF4-FFF2-40B4-BE49-F238E27FC236}">
                  <a16:creationId xmlns:a16="http://schemas.microsoft.com/office/drawing/2014/main" id="{D9A9069D-FEAE-BD49-8074-236B2918E3E6}"/>
                </a:ext>
              </a:extLst>
            </p:cNvPr>
            <p:cNvSpPr/>
            <p:nvPr/>
          </p:nvSpPr>
          <p:spPr>
            <a:xfrm>
              <a:off x="10205432" y="3109016"/>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0" name="Oval 209">
              <a:extLst>
                <a:ext uri="{FF2B5EF4-FFF2-40B4-BE49-F238E27FC236}">
                  <a16:creationId xmlns:a16="http://schemas.microsoft.com/office/drawing/2014/main" id="{9B285464-C100-8D48-8FBE-DE42CCDEB626}"/>
                </a:ext>
              </a:extLst>
            </p:cNvPr>
            <p:cNvSpPr/>
            <p:nvPr/>
          </p:nvSpPr>
          <p:spPr>
            <a:xfrm>
              <a:off x="10924588" y="3465106"/>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1" name="Oval 210">
              <a:extLst>
                <a:ext uri="{FF2B5EF4-FFF2-40B4-BE49-F238E27FC236}">
                  <a16:creationId xmlns:a16="http://schemas.microsoft.com/office/drawing/2014/main" id="{AA8EA67A-68C0-CB45-80FE-2F3C4F29BBF7}"/>
                </a:ext>
              </a:extLst>
            </p:cNvPr>
            <p:cNvSpPr/>
            <p:nvPr/>
          </p:nvSpPr>
          <p:spPr>
            <a:xfrm>
              <a:off x="10860779" y="3847249"/>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2" name="Oval 211">
              <a:extLst>
                <a:ext uri="{FF2B5EF4-FFF2-40B4-BE49-F238E27FC236}">
                  <a16:creationId xmlns:a16="http://schemas.microsoft.com/office/drawing/2014/main" id="{A8FF5D58-C9F6-B84D-89B0-764DD1E9B713}"/>
                </a:ext>
              </a:extLst>
            </p:cNvPr>
            <p:cNvSpPr/>
            <p:nvPr/>
          </p:nvSpPr>
          <p:spPr>
            <a:xfrm>
              <a:off x="9553996" y="2989398"/>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3" name="Oval 212">
              <a:extLst>
                <a:ext uri="{FF2B5EF4-FFF2-40B4-BE49-F238E27FC236}">
                  <a16:creationId xmlns:a16="http://schemas.microsoft.com/office/drawing/2014/main" id="{B89D8CB0-D199-084C-8FA0-8DA020CE325D}"/>
                </a:ext>
              </a:extLst>
            </p:cNvPr>
            <p:cNvSpPr/>
            <p:nvPr/>
          </p:nvSpPr>
          <p:spPr>
            <a:xfrm>
              <a:off x="9600674" y="3403036"/>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4" name="Oval 213">
              <a:extLst>
                <a:ext uri="{FF2B5EF4-FFF2-40B4-BE49-F238E27FC236}">
                  <a16:creationId xmlns:a16="http://schemas.microsoft.com/office/drawing/2014/main" id="{242ABE71-B97F-1F41-B8B5-EF6F265C60EC}"/>
                </a:ext>
              </a:extLst>
            </p:cNvPr>
            <p:cNvSpPr/>
            <p:nvPr/>
          </p:nvSpPr>
          <p:spPr>
            <a:xfrm>
              <a:off x="10537075" y="3963835"/>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5" name="Oval 214">
              <a:extLst>
                <a:ext uri="{FF2B5EF4-FFF2-40B4-BE49-F238E27FC236}">
                  <a16:creationId xmlns:a16="http://schemas.microsoft.com/office/drawing/2014/main" id="{D80E6B83-56C8-8644-ADD1-45E5C24C419D}"/>
                </a:ext>
              </a:extLst>
            </p:cNvPr>
            <p:cNvSpPr/>
            <p:nvPr/>
          </p:nvSpPr>
          <p:spPr>
            <a:xfrm>
              <a:off x="10977534" y="4547156"/>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6" name="Oval 215">
              <a:extLst>
                <a:ext uri="{FF2B5EF4-FFF2-40B4-BE49-F238E27FC236}">
                  <a16:creationId xmlns:a16="http://schemas.microsoft.com/office/drawing/2014/main" id="{B528BF02-6052-E84F-ABD5-C5F4B994D128}"/>
                </a:ext>
              </a:extLst>
            </p:cNvPr>
            <p:cNvSpPr/>
            <p:nvPr/>
          </p:nvSpPr>
          <p:spPr>
            <a:xfrm>
              <a:off x="10304820" y="3478817"/>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9" name="Oval 218">
              <a:extLst>
                <a:ext uri="{FF2B5EF4-FFF2-40B4-BE49-F238E27FC236}">
                  <a16:creationId xmlns:a16="http://schemas.microsoft.com/office/drawing/2014/main" id="{22AD2242-88C1-834B-9840-6E125DB01919}"/>
                </a:ext>
              </a:extLst>
            </p:cNvPr>
            <p:cNvSpPr/>
            <p:nvPr/>
          </p:nvSpPr>
          <p:spPr>
            <a:xfrm>
              <a:off x="9645226" y="4703113"/>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0" name="Oval 219">
              <a:extLst>
                <a:ext uri="{FF2B5EF4-FFF2-40B4-BE49-F238E27FC236}">
                  <a16:creationId xmlns:a16="http://schemas.microsoft.com/office/drawing/2014/main" id="{E2719BB4-63CA-144C-926B-F57CA2113BD4}"/>
                </a:ext>
              </a:extLst>
            </p:cNvPr>
            <p:cNvSpPr/>
            <p:nvPr/>
          </p:nvSpPr>
          <p:spPr>
            <a:xfrm>
              <a:off x="10288989" y="4482924"/>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1" name="Oval 220">
              <a:extLst>
                <a:ext uri="{FF2B5EF4-FFF2-40B4-BE49-F238E27FC236}">
                  <a16:creationId xmlns:a16="http://schemas.microsoft.com/office/drawing/2014/main" id="{E923E896-0318-B04F-A3BE-F9602C18A211}"/>
                </a:ext>
              </a:extLst>
            </p:cNvPr>
            <p:cNvSpPr/>
            <p:nvPr/>
          </p:nvSpPr>
          <p:spPr>
            <a:xfrm>
              <a:off x="8822931" y="3982036"/>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2" name="Oval 221">
              <a:extLst>
                <a:ext uri="{FF2B5EF4-FFF2-40B4-BE49-F238E27FC236}">
                  <a16:creationId xmlns:a16="http://schemas.microsoft.com/office/drawing/2014/main" id="{8664CF75-2D72-DA48-8838-1C68D0D2CB1C}"/>
                </a:ext>
              </a:extLst>
            </p:cNvPr>
            <p:cNvSpPr/>
            <p:nvPr/>
          </p:nvSpPr>
          <p:spPr>
            <a:xfrm>
              <a:off x="9875995" y="3943560"/>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3" name="Oval 222">
              <a:extLst>
                <a:ext uri="{FF2B5EF4-FFF2-40B4-BE49-F238E27FC236}">
                  <a16:creationId xmlns:a16="http://schemas.microsoft.com/office/drawing/2014/main" id="{386B1BC6-457D-6F4E-84EC-B4F2CB00BED4}"/>
                </a:ext>
              </a:extLst>
            </p:cNvPr>
            <p:cNvSpPr/>
            <p:nvPr/>
          </p:nvSpPr>
          <p:spPr>
            <a:xfrm>
              <a:off x="10529829" y="5128380"/>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4" name="Oval 223">
              <a:extLst>
                <a:ext uri="{FF2B5EF4-FFF2-40B4-BE49-F238E27FC236}">
                  <a16:creationId xmlns:a16="http://schemas.microsoft.com/office/drawing/2014/main" id="{00F32FC0-E848-C344-8AFE-A701C9963520}"/>
                </a:ext>
              </a:extLst>
            </p:cNvPr>
            <p:cNvSpPr/>
            <p:nvPr/>
          </p:nvSpPr>
          <p:spPr>
            <a:xfrm>
              <a:off x="9488340" y="4347831"/>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5" name="Oval 224">
              <a:extLst>
                <a:ext uri="{FF2B5EF4-FFF2-40B4-BE49-F238E27FC236}">
                  <a16:creationId xmlns:a16="http://schemas.microsoft.com/office/drawing/2014/main" id="{3D3FEFAE-38E4-3741-9376-F665975F52B4}"/>
                </a:ext>
              </a:extLst>
            </p:cNvPr>
            <p:cNvSpPr/>
            <p:nvPr/>
          </p:nvSpPr>
          <p:spPr>
            <a:xfrm>
              <a:off x="8739374" y="4555252"/>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6" name="Oval 225">
              <a:extLst>
                <a:ext uri="{FF2B5EF4-FFF2-40B4-BE49-F238E27FC236}">
                  <a16:creationId xmlns:a16="http://schemas.microsoft.com/office/drawing/2014/main" id="{7B851625-5E51-D544-8097-C9874B91F75D}"/>
                </a:ext>
              </a:extLst>
            </p:cNvPr>
            <p:cNvSpPr/>
            <p:nvPr/>
          </p:nvSpPr>
          <p:spPr>
            <a:xfrm>
              <a:off x="8822931" y="5076044"/>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7" name="Oval 226">
              <a:extLst>
                <a:ext uri="{FF2B5EF4-FFF2-40B4-BE49-F238E27FC236}">
                  <a16:creationId xmlns:a16="http://schemas.microsoft.com/office/drawing/2014/main" id="{77AB4CA9-4573-2C4A-82C4-B85EAEFD3C2F}"/>
                </a:ext>
              </a:extLst>
            </p:cNvPr>
            <p:cNvSpPr/>
            <p:nvPr/>
          </p:nvSpPr>
          <p:spPr>
            <a:xfrm>
              <a:off x="9197263" y="4688731"/>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8" name="Oval 227">
              <a:extLst>
                <a:ext uri="{FF2B5EF4-FFF2-40B4-BE49-F238E27FC236}">
                  <a16:creationId xmlns:a16="http://schemas.microsoft.com/office/drawing/2014/main" id="{F6773D0E-89D1-3249-8D18-498236A7EAA8}"/>
                </a:ext>
              </a:extLst>
            </p:cNvPr>
            <p:cNvSpPr/>
            <p:nvPr/>
          </p:nvSpPr>
          <p:spPr>
            <a:xfrm>
              <a:off x="9118179" y="3643661"/>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9" name="Rectangle 228">
              <a:extLst>
                <a:ext uri="{FF2B5EF4-FFF2-40B4-BE49-F238E27FC236}">
                  <a16:creationId xmlns:a16="http://schemas.microsoft.com/office/drawing/2014/main" id="{63734995-FC1C-A34E-900C-82E2176017B5}"/>
                </a:ext>
              </a:extLst>
            </p:cNvPr>
            <p:cNvSpPr/>
            <p:nvPr/>
          </p:nvSpPr>
          <p:spPr>
            <a:xfrm>
              <a:off x="8535682" y="2895171"/>
              <a:ext cx="2807512" cy="26200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0" name="Rectangle 229">
              <a:extLst>
                <a:ext uri="{FF2B5EF4-FFF2-40B4-BE49-F238E27FC236}">
                  <a16:creationId xmlns:a16="http://schemas.microsoft.com/office/drawing/2014/main" id="{3E46483B-1079-2743-80FB-8C0C87D90E68}"/>
                </a:ext>
              </a:extLst>
            </p:cNvPr>
            <p:cNvSpPr/>
            <p:nvPr/>
          </p:nvSpPr>
          <p:spPr>
            <a:xfrm>
              <a:off x="10255964" y="4126110"/>
              <a:ext cx="212396" cy="1944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231" name="Oval 230">
              <a:extLst>
                <a:ext uri="{FF2B5EF4-FFF2-40B4-BE49-F238E27FC236}">
                  <a16:creationId xmlns:a16="http://schemas.microsoft.com/office/drawing/2014/main" id="{86A3E434-BF70-AB43-8ED9-B4A7ED61A786}"/>
                </a:ext>
              </a:extLst>
            </p:cNvPr>
            <p:cNvSpPr/>
            <p:nvPr/>
          </p:nvSpPr>
          <p:spPr>
            <a:xfrm>
              <a:off x="9458523" y="3375415"/>
              <a:ext cx="1859707" cy="16772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2" name="Oval 231">
              <a:extLst>
                <a:ext uri="{FF2B5EF4-FFF2-40B4-BE49-F238E27FC236}">
                  <a16:creationId xmlns:a16="http://schemas.microsoft.com/office/drawing/2014/main" id="{2BB6DB63-3D46-D74C-A54B-FE30BE3598F9}"/>
                </a:ext>
              </a:extLst>
            </p:cNvPr>
            <p:cNvSpPr/>
            <p:nvPr/>
          </p:nvSpPr>
          <p:spPr>
            <a:xfrm>
              <a:off x="10822480" y="3811759"/>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3" name="Oval 232">
              <a:extLst>
                <a:ext uri="{FF2B5EF4-FFF2-40B4-BE49-F238E27FC236}">
                  <a16:creationId xmlns:a16="http://schemas.microsoft.com/office/drawing/2014/main" id="{1ECE03CC-A31C-1B44-AB8E-4D3010F43658}"/>
                </a:ext>
              </a:extLst>
            </p:cNvPr>
            <p:cNvSpPr/>
            <p:nvPr/>
          </p:nvSpPr>
          <p:spPr>
            <a:xfrm>
              <a:off x="10268066" y="3444749"/>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4" name="Oval 233">
              <a:extLst>
                <a:ext uri="{FF2B5EF4-FFF2-40B4-BE49-F238E27FC236}">
                  <a16:creationId xmlns:a16="http://schemas.microsoft.com/office/drawing/2014/main" id="{5D46B5FE-D403-864D-BF52-DA536EAE89CB}"/>
                </a:ext>
              </a:extLst>
            </p:cNvPr>
            <p:cNvSpPr/>
            <p:nvPr/>
          </p:nvSpPr>
          <p:spPr>
            <a:xfrm>
              <a:off x="9836319" y="3905396"/>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5" name="Oval 234">
              <a:extLst>
                <a:ext uri="{FF2B5EF4-FFF2-40B4-BE49-F238E27FC236}">
                  <a16:creationId xmlns:a16="http://schemas.microsoft.com/office/drawing/2014/main" id="{BCCA2637-53B4-904F-ADF7-B65182CC240E}"/>
                </a:ext>
              </a:extLst>
            </p:cNvPr>
            <p:cNvSpPr/>
            <p:nvPr/>
          </p:nvSpPr>
          <p:spPr>
            <a:xfrm>
              <a:off x="10243788" y="4445744"/>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6" name="Oval 235">
              <a:extLst>
                <a:ext uri="{FF2B5EF4-FFF2-40B4-BE49-F238E27FC236}">
                  <a16:creationId xmlns:a16="http://schemas.microsoft.com/office/drawing/2014/main" id="{E7AF646C-E414-0643-A8A6-4D4AA0741101}"/>
                </a:ext>
              </a:extLst>
            </p:cNvPr>
            <p:cNvSpPr/>
            <p:nvPr/>
          </p:nvSpPr>
          <p:spPr>
            <a:xfrm>
              <a:off x="10495970" y="3928907"/>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239" name="Oval 238">
            <a:extLst>
              <a:ext uri="{FF2B5EF4-FFF2-40B4-BE49-F238E27FC236}">
                <a16:creationId xmlns:a16="http://schemas.microsoft.com/office/drawing/2014/main" id="{3E547ABC-069D-484A-A99A-E484A4547956}"/>
              </a:ext>
            </a:extLst>
          </p:cNvPr>
          <p:cNvSpPr/>
          <p:nvPr/>
        </p:nvSpPr>
        <p:spPr>
          <a:xfrm>
            <a:off x="10166355" y="4273322"/>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0" name="Oval 239">
            <a:extLst>
              <a:ext uri="{FF2B5EF4-FFF2-40B4-BE49-F238E27FC236}">
                <a16:creationId xmlns:a16="http://schemas.microsoft.com/office/drawing/2014/main" id="{892FB71F-E196-9F4D-A2F9-EC2489BDFD6E}"/>
              </a:ext>
            </a:extLst>
          </p:cNvPr>
          <p:cNvSpPr/>
          <p:nvPr/>
        </p:nvSpPr>
        <p:spPr>
          <a:xfrm>
            <a:off x="11652810" y="4471288"/>
            <a:ext cx="243712" cy="2225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8" name="Group 7">
            <a:extLst>
              <a:ext uri="{FF2B5EF4-FFF2-40B4-BE49-F238E27FC236}">
                <a16:creationId xmlns:a16="http://schemas.microsoft.com/office/drawing/2014/main" id="{02219123-A30C-984E-8B9A-15BB9BE4A06B}"/>
              </a:ext>
            </a:extLst>
          </p:cNvPr>
          <p:cNvGrpSpPr/>
          <p:nvPr/>
        </p:nvGrpSpPr>
        <p:grpSpPr>
          <a:xfrm>
            <a:off x="361265" y="2401009"/>
            <a:ext cx="2177199" cy="461665"/>
            <a:chOff x="718079" y="2359039"/>
            <a:chExt cx="2177199" cy="461665"/>
          </a:xfrm>
        </p:grpSpPr>
        <p:sp>
          <p:nvSpPr>
            <p:cNvPr id="6" name="Rectangle 5">
              <a:extLst>
                <a:ext uri="{FF2B5EF4-FFF2-40B4-BE49-F238E27FC236}">
                  <a16:creationId xmlns:a16="http://schemas.microsoft.com/office/drawing/2014/main" id="{2966D23D-B1C3-8642-9A51-3C06A1067A60}"/>
                </a:ext>
              </a:extLst>
            </p:cNvPr>
            <p:cNvSpPr/>
            <p:nvPr/>
          </p:nvSpPr>
          <p:spPr>
            <a:xfrm>
              <a:off x="718079" y="2359039"/>
              <a:ext cx="2177199" cy="461665"/>
            </a:xfrm>
            <a:prstGeom prst="rect">
              <a:avLst/>
            </a:prstGeom>
          </p:spPr>
          <p:txBody>
            <a:bodyPr wrap="none">
              <a:spAutoFit/>
            </a:bodyPr>
            <a:lstStyle/>
            <a:p>
              <a:pPr lvl="1"/>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K = 1,     =  </a:t>
              </a:r>
            </a:p>
          </p:txBody>
        </p:sp>
        <p:grpSp>
          <p:nvGrpSpPr>
            <p:cNvPr id="7" name="Group 6">
              <a:extLst>
                <a:ext uri="{FF2B5EF4-FFF2-40B4-BE49-F238E27FC236}">
                  <a16:creationId xmlns:a16="http://schemas.microsoft.com/office/drawing/2014/main" id="{7E91B4CF-8C6B-1844-A7DE-8A9E999147B0}"/>
                </a:ext>
              </a:extLst>
            </p:cNvPr>
            <p:cNvGrpSpPr/>
            <p:nvPr/>
          </p:nvGrpSpPr>
          <p:grpSpPr>
            <a:xfrm>
              <a:off x="2144317" y="2484160"/>
              <a:ext cx="739545" cy="194409"/>
              <a:chOff x="2144317" y="2484160"/>
              <a:chExt cx="739545" cy="194409"/>
            </a:xfrm>
          </p:grpSpPr>
          <p:sp>
            <p:nvSpPr>
              <p:cNvPr id="245" name="Rectangle 244">
                <a:extLst>
                  <a:ext uri="{FF2B5EF4-FFF2-40B4-BE49-F238E27FC236}">
                    <a16:creationId xmlns:a16="http://schemas.microsoft.com/office/drawing/2014/main" id="{98013C45-5663-F24D-8DD9-94626518FCE7}"/>
                  </a:ext>
                </a:extLst>
              </p:cNvPr>
              <p:cNvSpPr/>
              <p:nvPr/>
            </p:nvSpPr>
            <p:spPr>
              <a:xfrm>
                <a:off x="2144317" y="2484160"/>
                <a:ext cx="212396" cy="1944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246" name="Oval 245">
                <a:extLst>
                  <a:ext uri="{FF2B5EF4-FFF2-40B4-BE49-F238E27FC236}">
                    <a16:creationId xmlns:a16="http://schemas.microsoft.com/office/drawing/2014/main" id="{D40C198B-322B-7A4B-8FB1-1DDD11C82797}"/>
                  </a:ext>
                </a:extLst>
              </p:cNvPr>
              <p:cNvSpPr/>
              <p:nvPr/>
            </p:nvSpPr>
            <p:spPr>
              <a:xfrm>
                <a:off x="2716748" y="2509615"/>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grpSp>
        <p:nvGrpSpPr>
          <p:cNvPr id="247" name="Group 246">
            <a:extLst>
              <a:ext uri="{FF2B5EF4-FFF2-40B4-BE49-F238E27FC236}">
                <a16:creationId xmlns:a16="http://schemas.microsoft.com/office/drawing/2014/main" id="{03F27F58-55A1-3549-BC51-D8DEA394B425}"/>
              </a:ext>
            </a:extLst>
          </p:cNvPr>
          <p:cNvGrpSpPr/>
          <p:nvPr/>
        </p:nvGrpSpPr>
        <p:grpSpPr>
          <a:xfrm>
            <a:off x="9292587" y="2384891"/>
            <a:ext cx="2177199" cy="461665"/>
            <a:chOff x="718079" y="2359039"/>
            <a:chExt cx="2177199" cy="461665"/>
          </a:xfrm>
        </p:grpSpPr>
        <p:sp>
          <p:nvSpPr>
            <p:cNvPr id="248" name="Rectangle 247">
              <a:extLst>
                <a:ext uri="{FF2B5EF4-FFF2-40B4-BE49-F238E27FC236}">
                  <a16:creationId xmlns:a16="http://schemas.microsoft.com/office/drawing/2014/main" id="{480282C2-01E2-7B4C-8DEF-C5FE6B118B62}"/>
                </a:ext>
              </a:extLst>
            </p:cNvPr>
            <p:cNvSpPr/>
            <p:nvPr/>
          </p:nvSpPr>
          <p:spPr>
            <a:xfrm>
              <a:off x="718079" y="2359039"/>
              <a:ext cx="2177199" cy="461665"/>
            </a:xfrm>
            <a:prstGeom prst="rect">
              <a:avLst/>
            </a:prstGeom>
          </p:spPr>
          <p:txBody>
            <a:bodyPr wrap="none">
              <a:spAutoFit/>
            </a:bodyPr>
            <a:lstStyle/>
            <a:p>
              <a:pPr lvl="1"/>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K = 7,     =  </a:t>
              </a:r>
            </a:p>
          </p:txBody>
        </p:sp>
        <p:grpSp>
          <p:nvGrpSpPr>
            <p:cNvPr id="249" name="Group 248">
              <a:extLst>
                <a:ext uri="{FF2B5EF4-FFF2-40B4-BE49-F238E27FC236}">
                  <a16:creationId xmlns:a16="http://schemas.microsoft.com/office/drawing/2014/main" id="{0B6F2FF0-C497-1740-B52D-04F5BB3FA94F}"/>
                </a:ext>
              </a:extLst>
            </p:cNvPr>
            <p:cNvGrpSpPr/>
            <p:nvPr/>
          </p:nvGrpSpPr>
          <p:grpSpPr>
            <a:xfrm>
              <a:off x="2144317" y="2484160"/>
              <a:ext cx="739545" cy="194409"/>
              <a:chOff x="2144317" y="2484160"/>
              <a:chExt cx="739545" cy="194409"/>
            </a:xfrm>
          </p:grpSpPr>
          <p:sp>
            <p:nvSpPr>
              <p:cNvPr id="250" name="Rectangle 249">
                <a:extLst>
                  <a:ext uri="{FF2B5EF4-FFF2-40B4-BE49-F238E27FC236}">
                    <a16:creationId xmlns:a16="http://schemas.microsoft.com/office/drawing/2014/main" id="{D26BAFDA-1FB1-4E48-8F35-2142F352C2D3}"/>
                  </a:ext>
                </a:extLst>
              </p:cNvPr>
              <p:cNvSpPr/>
              <p:nvPr/>
            </p:nvSpPr>
            <p:spPr>
              <a:xfrm>
                <a:off x="2144317" y="2484160"/>
                <a:ext cx="212396" cy="1944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251" name="Oval 250">
                <a:extLst>
                  <a:ext uri="{FF2B5EF4-FFF2-40B4-BE49-F238E27FC236}">
                    <a16:creationId xmlns:a16="http://schemas.microsoft.com/office/drawing/2014/main" id="{0E989D80-5ADD-0C44-81B0-8275936A5168}"/>
                  </a:ext>
                </a:extLst>
              </p:cNvPr>
              <p:cNvSpPr/>
              <p:nvPr/>
            </p:nvSpPr>
            <p:spPr>
              <a:xfrm>
                <a:off x="2716748" y="2509615"/>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grpSp>
        <p:nvGrpSpPr>
          <p:cNvPr id="252" name="Group 251">
            <a:extLst>
              <a:ext uri="{FF2B5EF4-FFF2-40B4-BE49-F238E27FC236}">
                <a16:creationId xmlns:a16="http://schemas.microsoft.com/office/drawing/2014/main" id="{263A24D8-39B9-2540-8D11-A1F8F8FE843C}"/>
              </a:ext>
            </a:extLst>
          </p:cNvPr>
          <p:cNvGrpSpPr/>
          <p:nvPr/>
        </p:nvGrpSpPr>
        <p:grpSpPr>
          <a:xfrm>
            <a:off x="6421282" y="2378973"/>
            <a:ext cx="2177199" cy="461665"/>
            <a:chOff x="1168502" y="2515361"/>
            <a:chExt cx="2177199" cy="461665"/>
          </a:xfrm>
        </p:grpSpPr>
        <p:sp>
          <p:nvSpPr>
            <p:cNvPr id="253" name="Rectangle 252">
              <a:extLst>
                <a:ext uri="{FF2B5EF4-FFF2-40B4-BE49-F238E27FC236}">
                  <a16:creationId xmlns:a16="http://schemas.microsoft.com/office/drawing/2014/main" id="{18D39C05-03CA-EC41-ADC6-D6C7E0EC30D6}"/>
                </a:ext>
              </a:extLst>
            </p:cNvPr>
            <p:cNvSpPr/>
            <p:nvPr/>
          </p:nvSpPr>
          <p:spPr>
            <a:xfrm>
              <a:off x="1168502" y="2515361"/>
              <a:ext cx="2177199" cy="461665"/>
            </a:xfrm>
            <a:prstGeom prst="rect">
              <a:avLst/>
            </a:prstGeom>
          </p:spPr>
          <p:txBody>
            <a:bodyPr wrap="none">
              <a:spAutoFit/>
            </a:bodyPr>
            <a:lstStyle/>
            <a:p>
              <a:pPr lvl="1"/>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K = 5,     =  </a:t>
              </a:r>
            </a:p>
          </p:txBody>
        </p:sp>
        <p:grpSp>
          <p:nvGrpSpPr>
            <p:cNvPr id="254" name="Group 253">
              <a:extLst>
                <a:ext uri="{FF2B5EF4-FFF2-40B4-BE49-F238E27FC236}">
                  <a16:creationId xmlns:a16="http://schemas.microsoft.com/office/drawing/2014/main" id="{F2CA3DDB-3BBE-6246-8F4D-A87155E60724}"/>
                </a:ext>
              </a:extLst>
            </p:cNvPr>
            <p:cNvGrpSpPr/>
            <p:nvPr/>
          </p:nvGrpSpPr>
          <p:grpSpPr>
            <a:xfrm>
              <a:off x="2597497" y="2642300"/>
              <a:ext cx="739545" cy="194409"/>
              <a:chOff x="2597497" y="2642300"/>
              <a:chExt cx="739545" cy="194409"/>
            </a:xfrm>
          </p:grpSpPr>
          <p:sp>
            <p:nvSpPr>
              <p:cNvPr id="255" name="Rectangle 254">
                <a:extLst>
                  <a:ext uri="{FF2B5EF4-FFF2-40B4-BE49-F238E27FC236}">
                    <a16:creationId xmlns:a16="http://schemas.microsoft.com/office/drawing/2014/main" id="{A7DE9739-113F-ED48-8C78-902A09965C0A}"/>
                  </a:ext>
                </a:extLst>
              </p:cNvPr>
              <p:cNvSpPr/>
              <p:nvPr/>
            </p:nvSpPr>
            <p:spPr>
              <a:xfrm>
                <a:off x="2597497" y="2642300"/>
                <a:ext cx="212396" cy="1944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256" name="Oval 255">
                <a:extLst>
                  <a:ext uri="{FF2B5EF4-FFF2-40B4-BE49-F238E27FC236}">
                    <a16:creationId xmlns:a16="http://schemas.microsoft.com/office/drawing/2014/main" id="{D80AB017-F3AD-3E42-8345-9BBA84E71D26}"/>
                  </a:ext>
                </a:extLst>
              </p:cNvPr>
              <p:cNvSpPr/>
              <p:nvPr/>
            </p:nvSpPr>
            <p:spPr>
              <a:xfrm>
                <a:off x="3169928" y="2667755"/>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grpSp>
        <p:nvGrpSpPr>
          <p:cNvPr id="257" name="Group 256">
            <a:extLst>
              <a:ext uri="{FF2B5EF4-FFF2-40B4-BE49-F238E27FC236}">
                <a16:creationId xmlns:a16="http://schemas.microsoft.com/office/drawing/2014/main" id="{1DD15615-99BE-CA49-8C0F-84D899032D2B}"/>
              </a:ext>
            </a:extLst>
          </p:cNvPr>
          <p:cNvGrpSpPr/>
          <p:nvPr/>
        </p:nvGrpSpPr>
        <p:grpSpPr>
          <a:xfrm>
            <a:off x="3452340" y="2397115"/>
            <a:ext cx="2177199" cy="461665"/>
            <a:chOff x="718079" y="2359039"/>
            <a:chExt cx="2177199" cy="461665"/>
          </a:xfrm>
        </p:grpSpPr>
        <p:sp>
          <p:nvSpPr>
            <p:cNvPr id="258" name="Rectangle 257">
              <a:extLst>
                <a:ext uri="{FF2B5EF4-FFF2-40B4-BE49-F238E27FC236}">
                  <a16:creationId xmlns:a16="http://schemas.microsoft.com/office/drawing/2014/main" id="{8988DA42-C1AA-0A4C-936B-B51799EDF85B}"/>
                </a:ext>
              </a:extLst>
            </p:cNvPr>
            <p:cNvSpPr/>
            <p:nvPr/>
          </p:nvSpPr>
          <p:spPr>
            <a:xfrm>
              <a:off x="718079" y="2359039"/>
              <a:ext cx="2177199" cy="461665"/>
            </a:xfrm>
            <a:prstGeom prst="rect">
              <a:avLst/>
            </a:prstGeom>
          </p:spPr>
          <p:txBody>
            <a:bodyPr wrap="none">
              <a:spAutoFit/>
            </a:bodyPr>
            <a:lstStyle/>
            <a:p>
              <a:pPr lvl="1"/>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K = 3,     =  </a:t>
              </a:r>
            </a:p>
          </p:txBody>
        </p:sp>
        <p:sp>
          <p:nvSpPr>
            <p:cNvPr id="260" name="Rectangle 259">
              <a:extLst>
                <a:ext uri="{FF2B5EF4-FFF2-40B4-BE49-F238E27FC236}">
                  <a16:creationId xmlns:a16="http://schemas.microsoft.com/office/drawing/2014/main" id="{CD03494F-8B71-C745-9FCA-C48468D1EFF6}"/>
                </a:ext>
              </a:extLst>
            </p:cNvPr>
            <p:cNvSpPr/>
            <p:nvPr/>
          </p:nvSpPr>
          <p:spPr>
            <a:xfrm>
              <a:off x="2144317" y="2484160"/>
              <a:ext cx="212396" cy="1944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grpSp>
      <p:sp>
        <p:nvSpPr>
          <p:cNvPr id="262" name="Oval 261">
            <a:extLst>
              <a:ext uri="{FF2B5EF4-FFF2-40B4-BE49-F238E27FC236}">
                <a16:creationId xmlns:a16="http://schemas.microsoft.com/office/drawing/2014/main" id="{D361132F-ACB6-7C45-B59F-CF5D5DBBC80F}"/>
              </a:ext>
            </a:extLst>
          </p:cNvPr>
          <p:cNvSpPr/>
          <p:nvPr/>
        </p:nvSpPr>
        <p:spPr>
          <a:xfrm>
            <a:off x="5445832" y="2534493"/>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pic>
        <p:nvPicPr>
          <p:cNvPr id="264" name="Picture 263">
            <a:extLst>
              <a:ext uri="{FF2B5EF4-FFF2-40B4-BE49-F238E27FC236}">
                <a16:creationId xmlns:a16="http://schemas.microsoft.com/office/drawing/2014/main" id="{1ACB1F2F-3D4D-5B4A-92C0-D5A47536D94E}"/>
              </a:ext>
            </a:extLst>
          </p:cNvPr>
          <p:cNvPicPr>
            <a:picLocks noChangeAspect="1"/>
          </p:cNvPicPr>
          <p:nvPr/>
        </p:nvPicPr>
        <p:blipFill>
          <a:blip r:embed="rId3"/>
          <a:stretch>
            <a:fillRect/>
          </a:stretch>
        </p:blipFill>
        <p:spPr>
          <a:xfrm>
            <a:off x="1627501" y="5513404"/>
            <a:ext cx="216270" cy="144180"/>
          </a:xfrm>
          <a:prstGeom prst="rect">
            <a:avLst/>
          </a:prstGeom>
        </p:spPr>
      </p:pic>
      <p:pic>
        <p:nvPicPr>
          <p:cNvPr id="265" name="Picture 264">
            <a:extLst>
              <a:ext uri="{FF2B5EF4-FFF2-40B4-BE49-F238E27FC236}">
                <a16:creationId xmlns:a16="http://schemas.microsoft.com/office/drawing/2014/main" id="{3514003D-A926-C149-9BD1-75BC3D130047}"/>
              </a:ext>
            </a:extLst>
          </p:cNvPr>
          <p:cNvPicPr>
            <a:picLocks noChangeAspect="1"/>
          </p:cNvPicPr>
          <p:nvPr/>
        </p:nvPicPr>
        <p:blipFill>
          <a:blip r:embed="rId4"/>
          <a:stretch>
            <a:fillRect/>
          </a:stretch>
        </p:blipFill>
        <p:spPr>
          <a:xfrm>
            <a:off x="84566" y="3930361"/>
            <a:ext cx="222824" cy="144180"/>
          </a:xfrm>
          <a:prstGeom prst="rect">
            <a:avLst/>
          </a:prstGeom>
        </p:spPr>
      </p:pic>
      <p:pic>
        <p:nvPicPr>
          <p:cNvPr id="266" name="Picture 265">
            <a:extLst>
              <a:ext uri="{FF2B5EF4-FFF2-40B4-BE49-F238E27FC236}">
                <a16:creationId xmlns:a16="http://schemas.microsoft.com/office/drawing/2014/main" id="{79FA6EDD-6514-3A44-85DE-877B24F020D1}"/>
              </a:ext>
            </a:extLst>
          </p:cNvPr>
          <p:cNvPicPr>
            <a:picLocks noChangeAspect="1"/>
          </p:cNvPicPr>
          <p:nvPr/>
        </p:nvPicPr>
        <p:blipFill>
          <a:blip r:embed="rId3"/>
          <a:stretch>
            <a:fillRect/>
          </a:stretch>
        </p:blipFill>
        <p:spPr>
          <a:xfrm>
            <a:off x="10566354" y="5513404"/>
            <a:ext cx="216270" cy="144180"/>
          </a:xfrm>
          <a:prstGeom prst="rect">
            <a:avLst/>
          </a:prstGeom>
        </p:spPr>
      </p:pic>
      <p:pic>
        <p:nvPicPr>
          <p:cNvPr id="267" name="Picture 266">
            <a:extLst>
              <a:ext uri="{FF2B5EF4-FFF2-40B4-BE49-F238E27FC236}">
                <a16:creationId xmlns:a16="http://schemas.microsoft.com/office/drawing/2014/main" id="{671A7F6C-38C6-C94B-AE3B-E5AC89807FA7}"/>
              </a:ext>
            </a:extLst>
          </p:cNvPr>
          <p:cNvPicPr>
            <a:picLocks noChangeAspect="1"/>
          </p:cNvPicPr>
          <p:nvPr/>
        </p:nvPicPr>
        <p:blipFill>
          <a:blip r:embed="rId3"/>
          <a:stretch>
            <a:fillRect/>
          </a:stretch>
        </p:blipFill>
        <p:spPr>
          <a:xfrm>
            <a:off x="7643015" y="5513404"/>
            <a:ext cx="216270" cy="144180"/>
          </a:xfrm>
          <a:prstGeom prst="rect">
            <a:avLst/>
          </a:prstGeom>
        </p:spPr>
      </p:pic>
      <p:pic>
        <p:nvPicPr>
          <p:cNvPr id="268" name="Picture 267">
            <a:extLst>
              <a:ext uri="{FF2B5EF4-FFF2-40B4-BE49-F238E27FC236}">
                <a16:creationId xmlns:a16="http://schemas.microsoft.com/office/drawing/2014/main" id="{03BF97E5-3E5A-0247-8AE1-69E67E50ED50}"/>
              </a:ext>
            </a:extLst>
          </p:cNvPr>
          <p:cNvPicPr>
            <a:picLocks noChangeAspect="1"/>
          </p:cNvPicPr>
          <p:nvPr/>
        </p:nvPicPr>
        <p:blipFill>
          <a:blip r:embed="rId3"/>
          <a:stretch>
            <a:fillRect/>
          </a:stretch>
        </p:blipFill>
        <p:spPr>
          <a:xfrm>
            <a:off x="4648526" y="5518020"/>
            <a:ext cx="216270" cy="144180"/>
          </a:xfrm>
          <a:prstGeom prst="rect">
            <a:avLst/>
          </a:prstGeom>
        </p:spPr>
      </p:pic>
    </p:spTree>
    <p:extLst>
      <p:ext uri="{BB962C8B-B14F-4D97-AF65-F5344CB8AC3E}">
        <p14:creationId xmlns:p14="http://schemas.microsoft.com/office/powerpoint/2010/main" val="14979014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8CD8-38E1-9744-A960-4106236CD9ED}"/>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KNN: Choosing K </a:t>
            </a:r>
          </a:p>
        </p:txBody>
      </p:sp>
      <p:sp>
        <p:nvSpPr>
          <p:cNvPr id="3" name="Content Placeholder 2">
            <a:extLst>
              <a:ext uri="{FF2B5EF4-FFF2-40B4-BE49-F238E27FC236}">
                <a16:creationId xmlns:a16="http://schemas.microsoft.com/office/drawing/2014/main" id="{B5DA96BB-C824-9545-BEA6-EB8402D9952E}"/>
              </a:ext>
            </a:extLst>
          </p:cNvPr>
          <p:cNvSpPr>
            <a:spLocks noGrp="1"/>
          </p:cNvSpPr>
          <p:nvPr>
            <p:ph sz="half" idx="10"/>
          </p:nvPr>
        </p:nvSpPr>
        <p:spPr>
          <a:xfrm>
            <a:off x="852492" y="1291120"/>
            <a:ext cx="10842630" cy="4549843"/>
          </a:xfrm>
        </p:spPr>
        <p:txBody>
          <a:bodyPr/>
          <a:lstStyle/>
          <a:p>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What is the effect of K on the model?</a:t>
            </a:r>
            <a:endParaRPr lang="en-US" sz="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marL="800100" lvl="1" indent="-342900">
              <a:buFont typeface="Arial" panose="020B0604020202020204" pitchFamily="34" charset="0"/>
              <a:buChar char="•"/>
            </a:pP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Low K</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(like K=1): predictions based on only one data sample could be greatly impacted by noise in the data (outliers, mislabeling)</a:t>
            </a:r>
          </a:p>
          <a:p>
            <a:pPr marL="800100" lvl="1" indent="-342900">
              <a:buFont typeface="Arial" panose="020B0604020202020204" pitchFamily="34" charset="0"/>
              <a:buChar char="•"/>
            </a:pPr>
            <a:endParaRPr lang="en-US" sz="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800100" lvl="1" indent="-342900">
              <a:buFont typeface="Arial" panose="020B0604020202020204" pitchFamily="34" charset="0"/>
              <a:buChar char="•"/>
            </a:pP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Large K</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more robust to noise, but the nearest “neighborhood” can get too inclusive, breaking the “locality”, and a class with only a few samples in it will always be outvoted by the other classes</a:t>
            </a:r>
          </a:p>
          <a:p>
            <a:pPr marL="800100" lvl="1" indent="-342900">
              <a:buFont typeface="Arial" panose="020B0604020202020204" pitchFamily="34" charset="0"/>
              <a:buChar char="•"/>
            </a:pPr>
            <a:endParaRPr lang="en-US" sz="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800100" lvl="1" indent="-342900">
              <a:buFont typeface="Arial" panose="020B0604020202020204" pitchFamily="34" charset="0"/>
              <a:buChar char="•"/>
            </a:pPr>
            <a:r>
              <a:rPr lang="en-US" sz="2800" b="1" dirty="0">
                <a:latin typeface="Amazon Ember Light" panose="020B0403020204020204" pitchFamily="34" charset="0"/>
                <a:ea typeface="Amazon Ember Light" panose="020B0403020204020204" pitchFamily="34" charset="0"/>
                <a:cs typeface="Amazon Ember Light" panose="020B0403020204020204" pitchFamily="34" charset="0"/>
              </a:rPr>
              <a:t>Rule of thumb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in selecting K: </a:t>
            </a:r>
          </a:p>
          <a:p>
            <a:pPr lvl="1"/>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K =       , where     is the number of data samples</a:t>
            </a:r>
          </a:p>
          <a:p>
            <a:pPr marL="914400" lvl="1" indent="-457200">
              <a:buFont typeface="Wingdings" pitchFamily="2" charset="2"/>
              <a:buChar char="§"/>
            </a:pPr>
            <a:endParaRPr lang="en-US" sz="2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457200" indent="-457200">
              <a:buFont typeface="Arial" panose="020B0604020202020204" pitchFamily="34" charset="0"/>
              <a:buChar char="•"/>
            </a:pP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a:p>
            <a:pPr marL="457200" indent="-457200">
              <a:buFont typeface="Arial" panose="020B0604020202020204" pitchFamily="34" charset="0"/>
              <a:buChar char="•"/>
            </a:pP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pic>
        <p:nvPicPr>
          <p:cNvPr id="5" name="Picture 4">
            <a:extLst>
              <a:ext uri="{FF2B5EF4-FFF2-40B4-BE49-F238E27FC236}">
                <a16:creationId xmlns:a16="http://schemas.microsoft.com/office/drawing/2014/main" id="{19E49101-74E6-F443-A965-EF51EF7C6FD9}"/>
              </a:ext>
            </a:extLst>
          </p:cNvPr>
          <p:cNvPicPr>
            <a:picLocks noChangeAspect="1"/>
          </p:cNvPicPr>
          <p:nvPr/>
        </p:nvPicPr>
        <p:blipFill>
          <a:blip r:embed="rId3"/>
          <a:stretch>
            <a:fillRect/>
          </a:stretch>
        </p:blipFill>
        <p:spPr>
          <a:xfrm>
            <a:off x="3332617" y="5393014"/>
            <a:ext cx="469906" cy="347731"/>
          </a:xfrm>
          <a:prstGeom prst="rect">
            <a:avLst/>
          </a:prstGeom>
        </p:spPr>
      </p:pic>
      <p:pic>
        <p:nvPicPr>
          <p:cNvPr id="6" name="Picture 5">
            <a:extLst>
              <a:ext uri="{FF2B5EF4-FFF2-40B4-BE49-F238E27FC236}">
                <a16:creationId xmlns:a16="http://schemas.microsoft.com/office/drawing/2014/main" id="{706D7B24-81CA-9143-82EB-876D4155B2FB}"/>
              </a:ext>
            </a:extLst>
          </p:cNvPr>
          <p:cNvPicPr>
            <a:picLocks noChangeAspect="1"/>
          </p:cNvPicPr>
          <p:nvPr/>
        </p:nvPicPr>
        <p:blipFill>
          <a:blip r:embed="rId4"/>
          <a:stretch>
            <a:fillRect/>
          </a:stretch>
        </p:blipFill>
        <p:spPr>
          <a:xfrm>
            <a:off x="5167076" y="5488675"/>
            <a:ext cx="214310" cy="182164"/>
          </a:xfrm>
          <a:prstGeom prst="rect">
            <a:avLst/>
          </a:prstGeom>
        </p:spPr>
      </p:pic>
    </p:spTree>
    <p:extLst>
      <p:ext uri="{BB962C8B-B14F-4D97-AF65-F5344CB8AC3E}">
        <p14:creationId xmlns:p14="http://schemas.microsoft.com/office/powerpoint/2010/main" val="2455103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8CD8-38E1-9744-A960-4106236CD9ED}"/>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KNN: Choosing the Distance Metric </a:t>
            </a:r>
          </a:p>
        </p:txBody>
      </p:sp>
      <p:sp>
        <p:nvSpPr>
          <p:cNvPr id="3" name="Content Placeholder 2">
            <a:extLst>
              <a:ext uri="{FF2B5EF4-FFF2-40B4-BE49-F238E27FC236}">
                <a16:creationId xmlns:a16="http://schemas.microsoft.com/office/drawing/2014/main" id="{B5DA96BB-C824-9545-BEA6-EB8402D9952E}"/>
              </a:ext>
            </a:extLst>
          </p:cNvPr>
          <p:cNvSpPr>
            <a:spLocks noGrp="1"/>
          </p:cNvSpPr>
          <p:nvPr>
            <p:ph sz="half" idx="10"/>
          </p:nvPr>
        </p:nvSpPr>
        <p:spPr>
          <a:xfrm>
            <a:off x="852492" y="1291120"/>
            <a:ext cx="10624161" cy="4792439"/>
          </a:xfrm>
        </p:spPr>
        <p:txBody>
          <a:bodyPr/>
          <a:lstStyle/>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Data samples are considered </a:t>
            </a: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similar</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to each other if there are </a:t>
            </a: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close</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to each other, as determined by a specific </a:t>
            </a: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distance metric</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a:t>
            </a:r>
            <a:endParaRPr lang="en-US" sz="2800"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sz="500"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How to choose the distance metric? </a:t>
            </a:r>
          </a:p>
          <a:p>
            <a:pPr marL="914400" lvl="1" indent="-457200">
              <a:buFont typeface="Arial" panose="020B0604020202020204" pitchFamily="34" charset="0"/>
              <a:buChar char="•"/>
            </a:pPr>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Real-valued features</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a:t>
            </a:r>
          </a:p>
          <a:p>
            <a:pPr marL="1828800" lvl="3" indent="-457200">
              <a:buFont typeface="Arial" panose="020B0604020202020204" pitchFamily="34" charset="0"/>
              <a:buChar char="•"/>
            </a:pPr>
            <a:r>
              <a:rPr lang="en-US" dirty="0">
                <a:latin typeface="Amazon Ember Light" panose="020B0403020204020204" pitchFamily="34" charset="0"/>
                <a:ea typeface="Amazon Ember Light" panose="020B0403020204020204" pitchFamily="34" charset="0"/>
                <a:cs typeface="Amazon Ember Light" panose="020B0403020204020204" pitchFamily="34" charset="0"/>
              </a:rPr>
              <a:t>Similar types: p = 2, Euclidean </a:t>
            </a:r>
          </a:p>
          <a:p>
            <a:pPr marL="1828800" lvl="3" indent="-457200">
              <a:buFont typeface="Arial" panose="020B0604020202020204" pitchFamily="34" charset="0"/>
              <a:buChar char="•"/>
            </a:pPr>
            <a:r>
              <a:rPr lang="en-US" dirty="0">
                <a:latin typeface="Amazon Ember Light" panose="020B0403020204020204" pitchFamily="34" charset="0"/>
                <a:ea typeface="Amazon Ember Light" panose="020B0403020204020204" pitchFamily="34" charset="0"/>
                <a:cs typeface="Amazon Ember Light" panose="020B0403020204020204" pitchFamily="34" charset="0"/>
              </a:rPr>
              <a:t>Mixed types (lengths, ages, salaries): p = 1, Manhattan (taxi-cab)</a:t>
            </a:r>
          </a:p>
          <a:p>
            <a:pPr marL="914400" lvl="1" indent="-457200">
              <a:buFont typeface="Arial" panose="020B0604020202020204" pitchFamily="34" charset="0"/>
              <a:buChar char="•"/>
            </a:pPr>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Binary-valued features</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Hamming </a:t>
            </a:r>
          </a:p>
          <a:p>
            <a:pPr marL="1828800" lvl="3" indent="-457200">
              <a:buFont typeface="Arial" panose="020B0604020202020204" pitchFamily="34" charset="0"/>
              <a:buChar char="•"/>
            </a:pPr>
            <a:r>
              <a:rPr lang="en-US" dirty="0">
                <a:latin typeface="Amazon Ember Light" panose="020B0403020204020204" pitchFamily="34" charset="0"/>
                <a:ea typeface="Amazon Ember Light" panose="020B0403020204020204" pitchFamily="34" charset="0"/>
                <a:cs typeface="Amazon Ember Light" panose="020B0403020204020204" pitchFamily="34" charset="0"/>
              </a:rPr>
              <a:t>number of positions where the values of two vectors are different </a:t>
            </a:r>
          </a:p>
          <a:p>
            <a:pPr marL="914400" lvl="1" indent="-457200">
              <a:buFont typeface="Arial" panose="020B0604020202020204" pitchFamily="34" charset="0"/>
              <a:buChar char="•"/>
            </a:pPr>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Boolean-valued features</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Jaccard</a:t>
            </a:r>
          </a:p>
          <a:p>
            <a:pPr marL="1828800" lvl="3" indent="-457200">
              <a:buFont typeface="Arial" panose="020B0604020202020204" pitchFamily="34" charset="0"/>
              <a:buChar char="•"/>
            </a:pPr>
            <a:r>
              <a:rPr lang="en-US" dirty="0">
                <a:latin typeface="Amazon Ember Light" panose="020B0403020204020204" pitchFamily="34" charset="0"/>
                <a:ea typeface="Amazon Ember Light" panose="020B0403020204020204" pitchFamily="34" charset="0"/>
                <a:cs typeface="Amazon Ember Light" panose="020B0403020204020204" pitchFamily="34" charset="0"/>
              </a:rPr>
              <a:t>ratio of shared values to the total number of values of two vectors</a:t>
            </a:r>
          </a:p>
          <a:p>
            <a:pPr marL="914400" lvl="1" indent="-457200">
              <a:buFont typeface="Arial" panose="020B0604020202020204" pitchFamily="34" charset="0"/>
              <a:buChar char="•"/>
            </a:pPr>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High dimensional feature space</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cosine similarity</a:t>
            </a:r>
          </a:p>
          <a:p>
            <a:pPr marL="1828800" lvl="3" indent="-457200">
              <a:buFont typeface="Arial" panose="020B0604020202020204" pitchFamily="34" charset="0"/>
              <a:buChar char="•"/>
            </a:pPr>
            <a:r>
              <a:rPr lang="en-US" dirty="0">
                <a:latin typeface="Amazon Ember Light" panose="020B0403020204020204" pitchFamily="34" charset="0"/>
                <a:ea typeface="Amazon Ember Light" panose="020B0403020204020204" pitchFamily="34" charset="0"/>
                <a:cs typeface="Amazon Ember Light" panose="020B0403020204020204" pitchFamily="34" charset="0"/>
              </a:rPr>
              <a:t>the angle between two vectors (similarity irrespective of their sizes)</a:t>
            </a:r>
          </a:p>
          <a:p>
            <a:pPr marL="914400" lvl="1" indent="-457200">
              <a:buFont typeface="Arial" panose="020B0604020202020204" pitchFamily="34" charset="0"/>
              <a:buChar char="•"/>
            </a:pPr>
            <a:endParaRPr lang="en-US" sz="800" dirty="0">
              <a:latin typeface="Amazon Ember Light" panose="020B0403020204020204" pitchFamily="34" charset="0"/>
              <a:ea typeface="Amazon Ember Light" panose="020B0403020204020204" pitchFamily="34" charset="0"/>
              <a:cs typeface="Amazon Ember Light" panose="020B0403020204020204" pitchFamily="34" charset="0"/>
            </a:endParaRPr>
          </a:p>
          <a:p>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pic>
        <p:nvPicPr>
          <p:cNvPr id="4" name="Picture 3">
            <a:extLst>
              <a:ext uri="{FF2B5EF4-FFF2-40B4-BE49-F238E27FC236}">
                <a16:creationId xmlns:a16="http://schemas.microsoft.com/office/drawing/2014/main" id="{E1A71269-9980-B244-B8CA-26A13E26D736}"/>
              </a:ext>
            </a:extLst>
          </p:cNvPr>
          <p:cNvPicPr>
            <a:picLocks noChangeAspect="1"/>
          </p:cNvPicPr>
          <p:nvPr/>
        </p:nvPicPr>
        <p:blipFill>
          <a:blip r:embed="rId3"/>
          <a:stretch>
            <a:fillRect/>
          </a:stretch>
        </p:blipFill>
        <p:spPr>
          <a:xfrm>
            <a:off x="4777549" y="2702678"/>
            <a:ext cx="4096800" cy="716602"/>
          </a:xfrm>
          <a:prstGeom prst="rect">
            <a:avLst/>
          </a:prstGeom>
        </p:spPr>
      </p:pic>
    </p:spTree>
    <p:extLst>
      <p:ext uri="{BB962C8B-B14F-4D97-AF65-F5344CB8AC3E}">
        <p14:creationId xmlns:p14="http://schemas.microsoft.com/office/powerpoint/2010/main" val="29327301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8CD8-38E1-9744-A960-4106236CD9ED}"/>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KNN: Curse of Dimensionality</a:t>
            </a:r>
          </a:p>
        </p:txBody>
      </p:sp>
      <p:sp>
        <p:nvSpPr>
          <p:cNvPr id="18" name="Content Placeholder 2">
            <a:extLst>
              <a:ext uri="{FF2B5EF4-FFF2-40B4-BE49-F238E27FC236}">
                <a16:creationId xmlns:a16="http://schemas.microsoft.com/office/drawing/2014/main" id="{B40B81F5-B83B-3948-920D-A199BA2531F0}"/>
              </a:ext>
            </a:extLst>
          </p:cNvPr>
          <p:cNvSpPr txBox="1">
            <a:spLocks/>
          </p:cNvSpPr>
          <p:nvPr/>
        </p:nvSpPr>
        <p:spPr>
          <a:xfrm>
            <a:off x="852492" y="1291120"/>
            <a:ext cx="10842630" cy="992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1200"/>
              </a:spcBef>
            </a:pPr>
            <a:r>
              <a:rPr lang="en-US" sz="2800"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rPr>
              <a:t>With </a:t>
            </a: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too many features</a:t>
            </a:r>
            <a:r>
              <a:rPr lang="en-US" sz="2800"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rPr>
              <a:t>, KNN becomes computationally expensive and difficult to solve. </a:t>
            </a:r>
          </a:p>
          <a:p>
            <a:pPr lvl="0">
              <a:spcBef>
                <a:spcPts val="1200"/>
              </a:spcBef>
            </a:pPr>
            <a:endParaRPr lang="en-US" sz="2800"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endParaRPr>
          </a:p>
          <a:p>
            <a:pPr lvl="0">
              <a:spcBef>
                <a:spcPts val="1200"/>
              </a:spcBef>
            </a:pPr>
            <a:r>
              <a:rPr lang="en-US" sz="2800" b="1"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rPr>
              <a:t>Data closeness</a:t>
            </a:r>
          </a:p>
          <a:p>
            <a:pPr>
              <a:spcBef>
                <a:spcPts val="1200"/>
              </a:spcBef>
            </a:pPr>
            <a:r>
              <a:rPr lang="en-US" sz="2800" b="1" dirty="0">
                <a:solidFill>
                  <a:srgbClr val="303942"/>
                </a:solidFill>
                <a:latin typeface="Amazon Ember Light" panose="020B0403020204020204" pitchFamily="34" charset="0"/>
                <a:ea typeface="Amazon Ember Light" panose="020B0403020204020204" pitchFamily="34" charset="0"/>
                <a:cs typeface="Amazon Ember Light" panose="020B0403020204020204" pitchFamily="34" charset="0"/>
              </a:rPr>
              <a:t>Data sparsity</a:t>
            </a:r>
          </a:p>
        </p:txBody>
      </p:sp>
      <p:grpSp>
        <p:nvGrpSpPr>
          <p:cNvPr id="23" name="Group 22">
            <a:extLst>
              <a:ext uri="{FF2B5EF4-FFF2-40B4-BE49-F238E27FC236}">
                <a16:creationId xmlns:a16="http://schemas.microsoft.com/office/drawing/2014/main" id="{13884FE5-B19A-CE48-9016-31F8F07AE4E6}"/>
              </a:ext>
            </a:extLst>
          </p:cNvPr>
          <p:cNvGrpSpPr/>
          <p:nvPr/>
        </p:nvGrpSpPr>
        <p:grpSpPr>
          <a:xfrm>
            <a:off x="515426" y="2789126"/>
            <a:ext cx="2807513" cy="2907479"/>
            <a:chOff x="330093" y="2863367"/>
            <a:chExt cx="2807513" cy="2907479"/>
          </a:xfrm>
        </p:grpSpPr>
        <p:cxnSp>
          <p:nvCxnSpPr>
            <p:cNvPr id="214" name="Straight Connector 213">
              <a:extLst>
                <a:ext uri="{FF2B5EF4-FFF2-40B4-BE49-F238E27FC236}">
                  <a16:creationId xmlns:a16="http://schemas.microsoft.com/office/drawing/2014/main" id="{53CA43A3-68AE-3645-BFD5-F7C23B66D3A2}"/>
                </a:ext>
              </a:extLst>
            </p:cNvPr>
            <p:cNvCxnSpPr/>
            <p:nvPr/>
          </p:nvCxnSpPr>
          <p:spPr>
            <a:xfrm>
              <a:off x="330094" y="5472938"/>
              <a:ext cx="28075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BFE529BB-8033-A544-B0C9-CDBC8B3CC1D5}"/>
                </a:ext>
              </a:extLst>
            </p:cNvPr>
            <p:cNvGrpSpPr/>
            <p:nvPr/>
          </p:nvGrpSpPr>
          <p:grpSpPr>
            <a:xfrm>
              <a:off x="330093" y="2863367"/>
              <a:ext cx="2807512" cy="2687550"/>
              <a:chOff x="660410" y="2921607"/>
              <a:chExt cx="2807512" cy="2687550"/>
            </a:xfrm>
          </p:grpSpPr>
          <p:grpSp>
            <p:nvGrpSpPr>
              <p:cNvPr id="114" name="Group 113">
                <a:extLst>
                  <a:ext uri="{FF2B5EF4-FFF2-40B4-BE49-F238E27FC236}">
                    <a16:creationId xmlns:a16="http://schemas.microsoft.com/office/drawing/2014/main" id="{40857D6F-AD02-D244-A093-8D686BE7BD46}"/>
                  </a:ext>
                </a:extLst>
              </p:cNvPr>
              <p:cNvGrpSpPr/>
              <p:nvPr/>
            </p:nvGrpSpPr>
            <p:grpSpPr>
              <a:xfrm>
                <a:off x="660410" y="2921607"/>
                <a:ext cx="2807512" cy="2687550"/>
                <a:chOff x="7440203" y="1978086"/>
                <a:chExt cx="3840480" cy="3939380"/>
              </a:xfrm>
            </p:grpSpPr>
            <p:sp>
              <p:nvSpPr>
                <p:cNvPr id="118" name="Oval 117">
                  <a:extLst>
                    <a:ext uri="{FF2B5EF4-FFF2-40B4-BE49-F238E27FC236}">
                      <a16:creationId xmlns:a16="http://schemas.microsoft.com/office/drawing/2014/main" id="{C9EB4027-E977-7B47-9C6B-F9B758612D8C}"/>
                    </a:ext>
                  </a:extLst>
                </p:cNvPr>
                <p:cNvSpPr/>
                <p:nvPr/>
              </p:nvSpPr>
              <p:spPr>
                <a:xfrm>
                  <a:off x="9349835" y="5688866"/>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9" name="Oval 118">
                  <a:extLst>
                    <a:ext uri="{FF2B5EF4-FFF2-40B4-BE49-F238E27FC236}">
                      <a16:creationId xmlns:a16="http://schemas.microsoft.com/office/drawing/2014/main" id="{E0114CC8-D130-6F43-8F96-AF2CD10303ED}"/>
                    </a:ext>
                  </a:extLst>
                </p:cNvPr>
                <p:cNvSpPr/>
                <p:nvPr/>
              </p:nvSpPr>
              <p:spPr>
                <a:xfrm>
                  <a:off x="9724304" y="5688866"/>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0" name="Oval 119">
                  <a:extLst>
                    <a:ext uri="{FF2B5EF4-FFF2-40B4-BE49-F238E27FC236}">
                      <a16:creationId xmlns:a16="http://schemas.microsoft.com/office/drawing/2014/main" id="{F61460F3-C75B-3745-902C-BE4EC90F7101}"/>
                    </a:ext>
                  </a:extLst>
                </p:cNvPr>
                <p:cNvSpPr/>
                <p:nvPr/>
              </p:nvSpPr>
              <p:spPr>
                <a:xfrm>
                  <a:off x="10708059" y="5688866"/>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1" name="Oval 120">
                  <a:extLst>
                    <a:ext uri="{FF2B5EF4-FFF2-40B4-BE49-F238E27FC236}">
                      <a16:creationId xmlns:a16="http://schemas.microsoft.com/office/drawing/2014/main" id="{8D5B8D1D-B02B-4C48-8F7C-8FA8346B3176}"/>
                    </a:ext>
                  </a:extLst>
                </p:cNvPr>
                <p:cNvSpPr/>
                <p:nvPr/>
              </p:nvSpPr>
              <p:spPr>
                <a:xfrm>
                  <a:off x="10639168" y="5688866"/>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2" name="Oval 121">
                  <a:extLst>
                    <a:ext uri="{FF2B5EF4-FFF2-40B4-BE49-F238E27FC236}">
                      <a16:creationId xmlns:a16="http://schemas.microsoft.com/office/drawing/2014/main" id="{613C32FE-42B4-1C46-991D-D0E9937DC811}"/>
                    </a:ext>
                  </a:extLst>
                </p:cNvPr>
                <p:cNvSpPr/>
                <p:nvPr/>
              </p:nvSpPr>
              <p:spPr>
                <a:xfrm>
                  <a:off x="8833186" y="5688866"/>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3" name="Oval 122">
                  <a:extLst>
                    <a:ext uri="{FF2B5EF4-FFF2-40B4-BE49-F238E27FC236}">
                      <a16:creationId xmlns:a16="http://schemas.microsoft.com/office/drawing/2014/main" id="{3F478235-778E-8A41-854D-7D607E7AA99F}"/>
                    </a:ext>
                  </a:extLst>
                </p:cNvPr>
                <p:cNvSpPr/>
                <p:nvPr/>
              </p:nvSpPr>
              <p:spPr>
                <a:xfrm>
                  <a:off x="8897038" y="5688866"/>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5" name="Oval 124">
                  <a:extLst>
                    <a:ext uri="{FF2B5EF4-FFF2-40B4-BE49-F238E27FC236}">
                      <a16:creationId xmlns:a16="http://schemas.microsoft.com/office/drawing/2014/main" id="{DDB98921-2988-6B43-AAB7-E22A3565D094}"/>
                    </a:ext>
                  </a:extLst>
                </p:cNvPr>
                <p:cNvSpPr/>
                <p:nvPr/>
              </p:nvSpPr>
              <p:spPr>
                <a:xfrm>
                  <a:off x="10780484" y="5688866"/>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6" name="Oval 125">
                  <a:extLst>
                    <a:ext uri="{FF2B5EF4-FFF2-40B4-BE49-F238E27FC236}">
                      <a16:creationId xmlns:a16="http://schemas.microsoft.com/office/drawing/2014/main" id="{9C6520FA-AECF-0449-A672-3EB0E6D76C9F}"/>
                    </a:ext>
                  </a:extLst>
                </p:cNvPr>
                <p:cNvSpPr/>
                <p:nvPr/>
              </p:nvSpPr>
              <p:spPr>
                <a:xfrm>
                  <a:off x="9860260" y="5688866"/>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9" name="Oval 128">
                  <a:extLst>
                    <a:ext uri="{FF2B5EF4-FFF2-40B4-BE49-F238E27FC236}">
                      <a16:creationId xmlns:a16="http://schemas.microsoft.com/office/drawing/2014/main" id="{A72C8DEA-1569-5C49-8B49-787E58BC26BC}"/>
                    </a:ext>
                  </a:extLst>
                </p:cNvPr>
                <p:cNvSpPr/>
                <p:nvPr/>
              </p:nvSpPr>
              <p:spPr>
                <a:xfrm>
                  <a:off x="8957980" y="56888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0" name="Oval 129">
                  <a:extLst>
                    <a:ext uri="{FF2B5EF4-FFF2-40B4-BE49-F238E27FC236}">
                      <a16:creationId xmlns:a16="http://schemas.microsoft.com/office/drawing/2014/main" id="{4904663D-55BB-3747-B39D-69AB48D933E0}"/>
                    </a:ext>
                  </a:extLst>
                </p:cNvPr>
                <p:cNvSpPr/>
                <p:nvPr/>
              </p:nvSpPr>
              <p:spPr>
                <a:xfrm>
                  <a:off x="9838604" y="56888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1" name="Oval 130">
                  <a:extLst>
                    <a:ext uri="{FF2B5EF4-FFF2-40B4-BE49-F238E27FC236}">
                      <a16:creationId xmlns:a16="http://schemas.microsoft.com/office/drawing/2014/main" id="{35C48C73-4A28-CC4E-ADEF-880256C314B8}"/>
                    </a:ext>
                  </a:extLst>
                </p:cNvPr>
                <p:cNvSpPr/>
                <p:nvPr/>
              </p:nvSpPr>
              <p:spPr>
                <a:xfrm>
                  <a:off x="7833140" y="56888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2" name="Oval 131">
                  <a:extLst>
                    <a:ext uri="{FF2B5EF4-FFF2-40B4-BE49-F238E27FC236}">
                      <a16:creationId xmlns:a16="http://schemas.microsoft.com/office/drawing/2014/main" id="{C33183F1-FDE4-4541-8041-F7EB1D9AB172}"/>
                    </a:ext>
                  </a:extLst>
                </p:cNvPr>
                <p:cNvSpPr/>
                <p:nvPr/>
              </p:nvSpPr>
              <p:spPr>
                <a:xfrm>
                  <a:off x="9273658" y="56888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3" name="Oval 132">
                  <a:extLst>
                    <a:ext uri="{FF2B5EF4-FFF2-40B4-BE49-F238E27FC236}">
                      <a16:creationId xmlns:a16="http://schemas.microsoft.com/office/drawing/2014/main" id="{8DC0EC58-D1F1-5E4E-AE14-EB1EC4A1C8F3}"/>
                    </a:ext>
                  </a:extLst>
                </p:cNvPr>
                <p:cNvSpPr/>
                <p:nvPr/>
              </p:nvSpPr>
              <p:spPr>
                <a:xfrm>
                  <a:off x="10168057" y="56888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4" name="Oval 133">
                  <a:extLst>
                    <a:ext uri="{FF2B5EF4-FFF2-40B4-BE49-F238E27FC236}">
                      <a16:creationId xmlns:a16="http://schemas.microsoft.com/office/drawing/2014/main" id="{663605CA-5589-7D47-AE14-1BBFBFF92B62}"/>
                    </a:ext>
                  </a:extLst>
                </p:cNvPr>
                <p:cNvSpPr/>
                <p:nvPr/>
              </p:nvSpPr>
              <p:spPr>
                <a:xfrm>
                  <a:off x="8743371" y="56888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5" name="Oval 134">
                  <a:extLst>
                    <a:ext uri="{FF2B5EF4-FFF2-40B4-BE49-F238E27FC236}">
                      <a16:creationId xmlns:a16="http://schemas.microsoft.com/office/drawing/2014/main" id="{3E0578EC-9AA4-484B-9856-C289C76262D6}"/>
                    </a:ext>
                  </a:extLst>
                </p:cNvPr>
                <p:cNvSpPr/>
                <p:nvPr/>
              </p:nvSpPr>
              <p:spPr>
                <a:xfrm>
                  <a:off x="7718840" y="56888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6" name="Oval 135">
                  <a:extLst>
                    <a:ext uri="{FF2B5EF4-FFF2-40B4-BE49-F238E27FC236}">
                      <a16:creationId xmlns:a16="http://schemas.microsoft.com/office/drawing/2014/main" id="{F45C49EF-970D-C148-955D-F99B83A1A830}"/>
                    </a:ext>
                  </a:extLst>
                </p:cNvPr>
                <p:cNvSpPr/>
                <p:nvPr/>
              </p:nvSpPr>
              <p:spPr>
                <a:xfrm>
                  <a:off x="7833140" y="56888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7" name="Oval 136">
                  <a:extLst>
                    <a:ext uri="{FF2B5EF4-FFF2-40B4-BE49-F238E27FC236}">
                      <a16:creationId xmlns:a16="http://schemas.microsoft.com/office/drawing/2014/main" id="{57431FAD-53BC-F74F-81E0-D199640C4185}"/>
                    </a:ext>
                  </a:extLst>
                </p:cNvPr>
                <p:cNvSpPr/>
                <p:nvPr/>
              </p:nvSpPr>
              <p:spPr>
                <a:xfrm>
                  <a:off x="8345200" y="56888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8" name="Oval 137">
                  <a:extLst>
                    <a:ext uri="{FF2B5EF4-FFF2-40B4-BE49-F238E27FC236}">
                      <a16:creationId xmlns:a16="http://schemas.microsoft.com/office/drawing/2014/main" id="{D0AAE7DD-92A4-D644-8E0D-4FDBB5A97C61}"/>
                    </a:ext>
                  </a:extLst>
                </p:cNvPr>
                <p:cNvSpPr/>
                <p:nvPr/>
              </p:nvSpPr>
              <p:spPr>
                <a:xfrm>
                  <a:off x="8237018" y="5688866"/>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39" name="Rectangle 138">
                  <a:extLst>
                    <a:ext uri="{FF2B5EF4-FFF2-40B4-BE49-F238E27FC236}">
                      <a16:creationId xmlns:a16="http://schemas.microsoft.com/office/drawing/2014/main" id="{4486E87C-B7A9-5D4A-981A-4CB3EE54A27D}"/>
                    </a:ext>
                  </a:extLst>
                </p:cNvPr>
                <p:cNvSpPr/>
                <p:nvPr/>
              </p:nvSpPr>
              <p:spPr>
                <a:xfrm>
                  <a:off x="7440203" y="1978086"/>
                  <a:ext cx="3840480" cy="3840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4" name="Oval 123">
                  <a:extLst>
                    <a:ext uri="{FF2B5EF4-FFF2-40B4-BE49-F238E27FC236}">
                      <a16:creationId xmlns:a16="http://schemas.microsoft.com/office/drawing/2014/main" id="{DC8156F6-8E48-FB41-8DA3-C0069689AE52}"/>
                    </a:ext>
                  </a:extLst>
                </p:cNvPr>
                <p:cNvSpPr/>
                <p:nvPr/>
              </p:nvSpPr>
              <p:spPr>
                <a:xfrm>
                  <a:off x="10159574" y="5688866"/>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115" name="Rectangle 114">
                <a:extLst>
                  <a:ext uri="{FF2B5EF4-FFF2-40B4-BE49-F238E27FC236}">
                    <a16:creationId xmlns:a16="http://schemas.microsoft.com/office/drawing/2014/main" id="{1C481605-1006-9342-AACA-091B33A0AF17}"/>
                  </a:ext>
                </a:extLst>
              </p:cNvPr>
              <p:cNvSpPr/>
              <p:nvPr/>
            </p:nvSpPr>
            <p:spPr>
              <a:xfrm>
                <a:off x="2391077" y="5241293"/>
                <a:ext cx="212396" cy="1944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grpSp>
        <p:pic>
          <p:nvPicPr>
            <p:cNvPr id="175" name="Picture 174">
              <a:extLst>
                <a:ext uri="{FF2B5EF4-FFF2-40B4-BE49-F238E27FC236}">
                  <a16:creationId xmlns:a16="http://schemas.microsoft.com/office/drawing/2014/main" id="{CE625353-8274-064D-9576-B55AB29F12F3}"/>
                </a:ext>
              </a:extLst>
            </p:cNvPr>
            <p:cNvPicPr>
              <a:picLocks noChangeAspect="1"/>
            </p:cNvPicPr>
            <p:nvPr/>
          </p:nvPicPr>
          <p:blipFill>
            <a:blip r:embed="rId3"/>
            <a:stretch>
              <a:fillRect/>
            </a:stretch>
          </p:blipFill>
          <p:spPr>
            <a:xfrm>
              <a:off x="1562967" y="5626666"/>
              <a:ext cx="216270" cy="144180"/>
            </a:xfrm>
            <a:prstGeom prst="rect">
              <a:avLst/>
            </a:prstGeom>
          </p:spPr>
        </p:pic>
      </p:grpSp>
      <p:grpSp>
        <p:nvGrpSpPr>
          <p:cNvPr id="21" name="Group 20">
            <a:extLst>
              <a:ext uri="{FF2B5EF4-FFF2-40B4-BE49-F238E27FC236}">
                <a16:creationId xmlns:a16="http://schemas.microsoft.com/office/drawing/2014/main" id="{C02CBFDC-D004-FF47-BF40-FD8884EE4AFB}"/>
              </a:ext>
            </a:extLst>
          </p:cNvPr>
          <p:cNvGrpSpPr/>
          <p:nvPr/>
        </p:nvGrpSpPr>
        <p:grpSpPr>
          <a:xfrm>
            <a:off x="3766456" y="2781959"/>
            <a:ext cx="3133709" cy="2914646"/>
            <a:chOff x="2999323" y="2856200"/>
            <a:chExt cx="3133709" cy="2914646"/>
          </a:xfrm>
        </p:grpSpPr>
        <p:grpSp>
          <p:nvGrpSpPr>
            <p:cNvPr id="140" name="Group 139">
              <a:extLst>
                <a:ext uri="{FF2B5EF4-FFF2-40B4-BE49-F238E27FC236}">
                  <a16:creationId xmlns:a16="http://schemas.microsoft.com/office/drawing/2014/main" id="{892CB466-A6F6-AD48-83DE-7B4D39A74A8C}"/>
                </a:ext>
              </a:extLst>
            </p:cNvPr>
            <p:cNvGrpSpPr/>
            <p:nvPr/>
          </p:nvGrpSpPr>
          <p:grpSpPr>
            <a:xfrm>
              <a:off x="3325520" y="2856200"/>
              <a:ext cx="2807512" cy="2620077"/>
              <a:chOff x="4620604" y="2921607"/>
              <a:chExt cx="2807512" cy="2620077"/>
            </a:xfrm>
          </p:grpSpPr>
          <p:sp>
            <p:nvSpPr>
              <p:cNvPr id="141" name="Oval 140">
                <a:extLst>
                  <a:ext uri="{FF2B5EF4-FFF2-40B4-BE49-F238E27FC236}">
                    <a16:creationId xmlns:a16="http://schemas.microsoft.com/office/drawing/2014/main" id="{0A050C9F-5F68-6F45-B820-EE594A855AEC}"/>
                  </a:ext>
                </a:extLst>
              </p:cNvPr>
              <p:cNvSpPr/>
              <p:nvPr/>
            </p:nvSpPr>
            <p:spPr>
              <a:xfrm>
                <a:off x="6016605" y="3195581"/>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2" name="Oval 141">
                <a:extLst>
                  <a:ext uri="{FF2B5EF4-FFF2-40B4-BE49-F238E27FC236}">
                    <a16:creationId xmlns:a16="http://schemas.microsoft.com/office/drawing/2014/main" id="{0DFB24A8-6948-D245-846D-C2362B72E80E}"/>
                  </a:ext>
                </a:extLst>
              </p:cNvPr>
              <p:cNvSpPr/>
              <p:nvPr/>
            </p:nvSpPr>
            <p:spPr>
              <a:xfrm>
                <a:off x="6290354" y="3135452"/>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3" name="Oval 142">
                <a:extLst>
                  <a:ext uri="{FF2B5EF4-FFF2-40B4-BE49-F238E27FC236}">
                    <a16:creationId xmlns:a16="http://schemas.microsoft.com/office/drawing/2014/main" id="{BA97C1CE-527B-2E41-ACD7-43063C0F3A23}"/>
                  </a:ext>
                </a:extLst>
              </p:cNvPr>
              <p:cNvSpPr/>
              <p:nvPr/>
            </p:nvSpPr>
            <p:spPr>
              <a:xfrm>
                <a:off x="7009510" y="3491542"/>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4" name="Oval 143">
                <a:extLst>
                  <a:ext uri="{FF2B5EF4-FFF2-40B4-BE49-F238E27FC236}">
                    <a16:creationId xmlns:a16="http://schemas.microsoft.com/office/drawing/2014/main" id="{F439577A-EBDB-E044-B0AE-79FC60A950AD}"/>
                  </a:ext>
                </a:extLst>
              </p:cNvPr>
              <p:cNvSpPr/>
              <p:nvPr/>
            </p:nvSpPr>
            <p:spPr>
              <a:xfrm>
                <a:off x="6959148" y="3887132"/>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5" name="Oval 144">
                <a:extLst>
                  <a:ext uri="{FF2B5EF4-FFF2-40B4-BE49-F238E27FC236}">
                    <a16:creationId xmlns:a16="http://schemas.microsoft.com/office/drawing/2014/main" id="{5DB3BC4D-3EAC-BA4C-B87C-5BA9C46540DA}"/>
                  </a:ext>
                </a:extLst>
              </p:cNvPr>
              <p:cNvSpPr/>
              <p:nvPr/>
            </p:nvSpPr>
            <p:spPr>
              <a:xfrm>
                <a:off x="5638918" y="3015834"/>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6" name="Oval 145">
                <a:extLst>
                  <a:ext uri="{FF2B5EF4-FFF2-40B4-BE49-F238E27FC236}">
                    <a16:creationId xmlns:a16="http://schemas.microsoft.com/office/drawing/2014/main" id="{4CCEC30B-5010-E14C-9739-5CB704D67BFA}"/>
                  </a:ext>
                </a:extLst>
              </p:cNvPr>
              <p:cNvSpPr/>
              <p:nvPr/>
            </p:nvSpPr>
            <p:spPr>
              <a:xfrm>
                <a:off x="5685596" y="3429472"/>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7" name="Oval 146">
                <a:extLst>
                  <a:ext uri="{FF2B5EF4-FFF2-40B4-BE49-F238E27FC236}">
                    <a16:creationId xmlns:a16="http://schemas.microsoft.com/office/drawing/2014/main" id="{CD7456D0-B131-C440-AA25-8C9049BCD6DA}"/>
                  </a:ext>
                </a:extLst>
              </p:cNvPr>
              <p:cNvSpPr/>
              <p:nvPr/>
            </p:nvSpPr>
            <p:spPr>
              <a:xfrm>
                <a:off x="6621997" y="3977019"/>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8" name="Oval 147">
                <a:extLst>
                  <a:ext uri="{FF2B5EF4-FFF2-40B4-BE49-F238E27FC236}">
                    <a16:creationId xmlns:a16="http://schemas.microsoft.com/office/drawing/2014/main" id="{4297D9A3-51ED-D64F-B724-56373A2D31D6}"/>
                  </a:ext>
                </a:extLst>
              </p:cNvPr>
              <p:cNvSpPr/>
              <p:nvPr/>
            </p:nvSpPr>
            <p:spPr>
              <a:xfrm>
                <a:off x="7062456" y="4573592"/>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9" name="Oval 148">
                <a:extLst>
                  <a:ext uri="{FF2B5EF4-FFF2-40B4-BE49-F238E27FC236}">
                    <a16:creationId xmlns:a16="http://schemas.microsoft.com/office/drawing/2014/main" id="{66D10B6D-CDD2-4448-A29A-CBB206211008}"/>
                  </a:ext>
                </a:extLst>
              </p:cNvPr>
              <p:cNvSpPr/>
              <p:nvPr/>
            </p:nvSpPr>
            <p:spPr>
              <a:xfrm>
                <a:off x="6389742" y="3505253"/>
                <a:ext cx="167114" cy="1559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1" name="Oval 150">
                <a:extLst>
                  <a:ext uri="{FF2B5EF4-FFF2-40B4-BE49-F238E27FC236}">
                    <a16:creationId xmlns:a16="http://schemas.microsoft.com/office/drawing/2014/main" id="{9621EAB0-1BA6-5646-9130-E5E17D5E162B}"/>
                  </a:ext>
                </a:extLst>
              </p:cNvPr>
              <p:cNvSpPr/>
              <p:nvPr/>
            </p:nvSpPr>
            <p:spPr>
              <a:xfrm>
                <a:off x="5730148" y="4729549"/>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2" name="Oval 151">
                <a:extLst>
                  <a:ext uri="{FF2B5EF4-FFF2-40B4-BE49-F238E27FC236}">
                    <a16:creationId xmlns:a16="http://schemas.microsoft.com/office/drawing/2014/main" id="{54DA1E9A-30B4-3C41-92D9-92490D7A862B}"/>
                  </a:ext>
                </a:extLst>
              </p:cNvPr>
              <p:cNvSpPr/>
              <p:nvPr/>
            </p:nvSpPr>
            <p:spPr>
              <a:xfrm>
                <a:off x="6373911" y="4525744"/>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3" name="Oval 152">
                <a:extLst>
                  <a:ext uri="{FF2B5EF4-FFF2-40B4-BE49-F238E27FC236}">
                    <a16:creationId xmlns:a16="http://schemas.microsoft.com/office/drawing/2014/main" id="{B9DA6CE0-4E7E-7F46-9B8B-AAA4AC8E9D72}"/>
                  </a:ext>
                </a:extLst>
              </p:cNvPr>
              <p:cNvSpPr/>
              <p:nvPr/>
            </p:nvSpPr>
            <p:spPr>
              <a:xfrm>
                <a:off x="4907853" y="4008472"/>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4" name="Oval 153">
                <a:extLst>
                  <a:ext uri="{FF2B5EF4-FFF2-40B4-BE49-F238E27FC236}">
                    <a16:creationId xmlns:a16="http://schemas.microsoft.com/office/drawing/2014/main" id="{23D22780-2A11-EF4B-AC1C-693C9D2F2467}"/>
                  </a:ext>
                </a:extLst>
              </p:cNvPr>
              <p:cNvSpPr/>
              <p:nvPr/>
            </p:nvSpPr>
            <p:spPr>
              <a:xfrm>
                <a:off x="5960917" y="3969996"/>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5" name="Oval 154">
                <a:extLst>
                  <a:ext uri="{FF2B5EF4-FFF2-40B4-BE49-F238E27FC236}">
                    <a16:creationId xmlns:a16="http://schemas.microsoft.com/office/drawing/2014/main" id="{68885E32-9B74-B64D-967A-F192FD595E17}"/>
                  </a:ext>
                </a:extLst>
              </p:cNvPr>
              <p:cNvSpPr/>
              <p:nvPr/>
            </p:nvSpPr>
            <p:spPr>
              <a:xfrm>
                <a:off x="6614751" y="5154816"/>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6" name="Oval 155">
                <a:extLst>
                  <a:ext uri="{FF2B5EF4-FFF2-40B4-BE49-F238E27FC236}">
                    <a16:creationId xmlns:a16="http://schemas.microsoft.com/office/drawing/2014/main" id="{BF5FD9D2-C7F0-4E45-8445-5502A8A38CE8}"/>
                  </a:ext>
                </a:extLst>
              </p:cNvPr>
              <p:cNvSpPr/>
              <p:nvPr/>
            </p:nvSpPr>
            <p:spPr>
              <a:xfrm>
                <a:off x="5573262" y="4374267"/>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7" name="Oval 156">
                <a:extLst>
                  <a:ext uri="{FF2B5EF4-FFF2-40B4-BE49-F238E27FC236}">
                    <a16:creationId xmlns:a16="http://schemas.microsoft.com/office/drawing/2014/main" id="{A937A620-6516-BA42-B781-DFA5E9E075FA}"/>
                  </a:ext>
                </a:extLst>
              </p:cNvPr>
              <p:cNvSpPr/>
              <p:nvPr/>
            </p:nvSpPr>
            <p:spPr>
              <a:xfrm>
                <a:off x="4824296" y="4581688"/>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8" name="Oval 157">
                <a:extLst>
                  <a:ext uri="{FF2B5EF4-FFF2-40B4-BE49-F238E27FC236}">
                    <a16:creationId xmlns:a16="http://schemas.microsoft.com/office/drawing/2014/main" id="{96F82F62-5B98-4040-8A66-CEF739A00638}"/>
                  </a:ext>
                </a:extLst>
              </p:cNvPr>
              <p:cNvSpPr/>
              <p:nvPr/>
            </p:nvSpPr>
            <p:spPr>
              <a:xfrm>
                <a:off x="4907853" y="5102480"/>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9" name="Oval 158">
                <a:extLst>
                  <a:ext uri="{FF2B5EF4-FFF2-40B4-BE49-F238E27FC236}">
                    <a16:creationId xmlns:a16="http://schemas.microsoft.com/office/drawing/2014/main" id="{1842A5B8-79AC-454A-8519-5A516158C2CD}"/>
                  </a:ext>
                </a:extLst>
              </p:cNvPr>
              <p:cNvSpPr/>
              <p:nvPr/>
            </p:nvSpPr>
            <p:spPr>
              <a:xfrm>
                <a:off x="5282185" y="4715167"/>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0" name="Oval 159">
                <a:extLst>
                  <a:ext uri="{FF2B5EF4-FFF2-40B4-BE49-F238E27FC236}">
                    <a16:creationId xmlns:a16="http://schemas.microsoft.com/office/drawing/2014/main" id="{D6977091-359C-D941-BD1F-6B1C7ED61034}"/>
                  </a:ext>
                </a:extLst>
              </p:cNvPr>
              <p:cNvSpPr/>
              <p:nvPr/>
            </p:nvSpPr>
            <p:spPr>
              <a:xfrm>
                <a:off x="5203101" y="3670097"/>
                <a:ext cx="167114" cy="1559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1" name="Rectangle 160">
                <a:extLst>
                  <a:ext uri="{FF2B5EF4-FFF2-40B4-BE49-F238E27FC236}">
                    <a16:creationId xmlns:a16="http://schemas.microsoft.com/office/drawing/2014/main" id="{1308DC88-D953-2B45-910D-33EAC842C973}"/>
                  </a:ext>
                </a:extLst>
              </p:cNvPr>
              <p:cNvSpPr/>
              <p:nvPr/>
            </p:nvSpPr>
            <p:spPr>
              <a:xfrm>
                <a:off x="4620604" y="2921607"/>
                <a:ext cx="2807512" cy="26200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2" name="Rectangle 161">
                <a:extLst>
                  <a:ext uri="{FF2B5EF4-FFF2-40B4-BE49-F238E27FC236}">
                    <a16:creationId xmlns:a16="http://schemas.microsoft.com/office/drawing/2014/main" id="{4111A48C-23C0-C642-B694-F0FA6FD88722}"/>
                  </a:ext>
                </a:extLst>
              </p:cNvPr>
              <p:cNvSpPr/>
              <p:nvPr/>
            </p:nvSpPr>
            <p:spPr>
              <a:xfrm>
                <a:off x="6359056" y="4097255"/>
                <a:ext cx="212396" cy="1944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grpSp>
        <p:pic>
          <p:nvPicPr>
            <p:cNvPr id="177" name="Picture 176">
              <a:extLst>
                <a:ext uri="{FF2B5EF4-FFF2-40B4-BE49-F238E27FC236}">
                  <a16:creationId xmlns:a16="http://schemas.microsoft.com/office/drawing/2014/main" id="{77B4A5DF-483A-2341-968F-4AC329F59F43}"/>
                </a:ext>
              </a:extLst>
            </p:cNvPr>
            <p:cNvPicPr>
              <a:picLocks noChangeAspect="1"/>
            </p:cNvPicPr>
            <p:nvPr/>
          </p:nvPicPr>
          <p:blipFill>
            <a:blip r:embed="rId3"/>
            <a:stretch>
              <a:fillRect/>
            </a:stretch>
          </p:blipFill>
          <p:spPr>
            <a:xfrm>
              <a:off x="4613386" y="5626666"/>
              <a:ext cx="216270" cy="144180"/>
            </a:xfrm>
            <a:prstGeom prst="rect">
              <a:avLst/>
            </a:prstGeom>
          </p:spPr>
        </p:pic>
        <p:pic>
          <p:nvPicPr>
            <p:cNvPr id="178" name="Picture 177">
              <a:extLst>
                <a:ext uri="{FF2B5EF4-FFF2-40B4-BE49-F238E27FC236}">
                  <a16:creationId xmlns:a16="http://schemas.microsoft.com/office/drawing/2014/main" id="{030D35D3-C9BA-9F47-B3CA-493E1D735AC8}"/>
                </a:ext>
              </a:extLst>
            </p:cNvPr>
            <p:cNvPicPr>
              <a:picLocks noChangeAspect="1"/>
            </p:cNvPicPr>
            <p:nvPr/>
          </p:nvPicPr>
          <p:blipFill>
            <a:blip r:embed="rId4"/>
            <a:stretch>
              <a:fillRect/>
            </a:stretch>
          </p:blipFill>
          <p:spPr>
            <a:xfrm>
              <a:off x="2999323" y="3977682"/>
              <a:ext cx="222824" cy="144180"/>
            </a:xfrm>
            <a:prstGeom prst="rect">
              <a:avLst/>
            </a:prstGeom>
          </p:spPr>
        </p:pic>
      </p:grpSp>
      <p:grpSp>
        <p:nvGrpSpPr>
          <p:cNvPr id="57" name="Group 56">
            <a:extLst>
              <a:ext uri="{FF2B5EF4-FFF2-40B4-BE49-F238E27FC236}">
                <a16:creationId xmlns:a16="http://schemas.microsoft.com/office/drawing/2014/main" id="{91177403-D188-8C47-8CCD-074E1D22730E}"/>
              </a:ext>
            </a:extLst>
          </p:cNvPr>
          <p:cNvGrpSpPr/>
          <p:nvPr/>
        </p:nvGrpSpPr>
        <p:grpSpPr>
          <a:xfrm>
            <a:off x="8183066" y="1660477"/>
            <a:ext cx="2807512" cy="2620077"/>
            <a:chOff x="4620604" y="2921607"/>
            <a:chExt cx="2807512" cy="2620077"/>
          </a:xfrm>
          <a:scene3d>
            <a:camera prst="isometricOffAxis2Top"/>
            <a:lightRig rig="threePt" dir="t"/>
          </a:scene3d>
        </p:grpSpPr>
        <p:sp>
          <p:nvSpPr>
            <p:cNvPr id="58" name="Oval 57">
              <a:extLst>
                <a:ext uri="{FF2B5EF4-FFF2-40B4-BE49-F238E27FC236}">
                  <a16:creationId xmlns:a16="http://schemas.microsoft.com/office/drawing/2014/main" id="{B93BCDCC-A013-454A-AF47-88644771EE7E}"/>
                </a:ext>
              </a:extLst>
            </p:cNvPr>
            <p:cNvSpPr/>
            <p:nvPr/>
          </p:nvSpPr>
          <p:spPr>
            <a:xfrm>
              <a:off x="6016605" y="3195581"/>
              <a:ext cx="167114" cy="155957"/>
            </a:xfrm>
            <a:prstGeom prst="ellipse">
              <a:avLst/>
            </a:prstGeom>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9" name="Oval 58">
              <a:extLst>
                <a:ext uri="{FF2B5EF4-FFF2-40B4-BE49-F238E27FC236}">
                  <a16:creationId xmlns:a16="http://schemas.microsoft.com/office/drawing/2014/main" id="{A07DAD44-1397-0446-BBF4-97992D0F4E72}"/>
                </a:ext>
              </a:extLst>
            </p:cNvPr>
            <p:cNvSpPr/>
            <p:nvPr/>
          </p:nvSpPr>
          <p:spPr>
            <a:xfrm>
              <a:off x="6290354" y="3135452"/>
              <a:ext cx="167114" cy="155957"/>
            </a:xfrm>
            <a:prstGeom prst="ellipse">
              <a:avLst/>
            </a:prstGeom>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0" name="Oval 59">
              <a:extLst>
                <a:ext uri="{FF2B5EF4-FFF2-40B4-BE49-F238E27FC236}">
                  <a16:creationId xmlns:a16="http://schemas.microsoft.com/office/drawing/2014/main" id="{6355A733-4726-FA4F-9E08-3EAB52C0E92A}"/>
                </a:ext>
              </a:extLst>
            </p:cNvPr>
            <p:cNvSpPr/>
            <p:nvPr/>
          </p:nvSpPr>
          <p:spPr>
            <a:xfrm>
              <a:off x="7009510" y="3491542"/>
              <a:ext cx="167114" cy="155957"/>
            </a:xfrm>
            <a:prstGeom prst="ellipse">
              <a:avLst/>
            </a:prstGeom>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1" name="Oval 60">
              <a:extLst>
                <a:ext uri="{FF2B5EF4-FFF2-40B4-BE49-F238E27FC236}">
                  <a16:creationId xmlns:a16="http://schemas.microsoft.com/office/drawing/2014/main" id="{3B3CF802-2FD5-AE48-A635-44F45551E3F8}"/>
                </a:ext>
              </a:extLst>
            </p:cNvPr>
            <p:cNvSpPr/>
            <p:nvPr/>
          </p:nvSpPr>
          <p:spPr>
            <a:xfrm>
              <a:off x="6959148" y="3887132"/>
              <a:ext cx="167114" cy="155957"/>
            </a:xfrm>
            <a:prstGeom prst="ellipse">
              <a:avLst/>
            </a:prstGeom>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2" name="Oval 61">
              <a:extLst>
                <a:ext uri="{FF2B5EF4-FFF2-40B4-BE49-F238E27FC236}">
                  <a16:creationId xmlns:a16="http://schemas.microsoft.com/office/drawing/2014/main" id="{D74083C6-EE12-7C4A-9DB8-D8297DA47A45}"/>
                </a:ext>
              </a:extLst>
            </p:cNvPr>
            <p:cNvSpPr/>
            <p:nvPr/>
          </p:nvSpPr>
          <p:spPr>
            <a:xfrm>
              <a:off x="5638918" y="3015834"/>
              <a:ext cx="167114" cy="155957"/>
            </a:xfrm>
            <a:prstGeom prst="ellipse">
              <a:avLst/>
            </a:prstGeom>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8" name="Oval 67">
              <a:extLst>
                <a:ext uri="{FF2B5EF4-FFF2-40B4-BE49-F238E27FC236}">
                  <a16:creationId xmlns:a16="http://schemas.microsoft.com/office/drawing/2014/main" id="{C8E2EDC3-1232-1E44-AB9E-59C5D97B5971}"/>
                </a:ext>
              </a:extLst>
            </p:cNvPr>
            <p:cNvSpPr/>
            <p:nvPr/>
          </p:nvSpPr>
          <p:spPr>
            <a:xfrm>
              <a:off x="6373911" y="4525744"/>
              <a:ext cx="167114" cy="155957"/>
            </a:xfrm>
            <a:prstGeom prst="ellipse">
              <a:avLst/>
            </a:prstGeom>
            <a:solidFill>
              <a:schemeClr val="accent3"/>
            </a:solidFill>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Oval 69">
              <a:extLst>
                <a:ext uri="{FF2B5EF4-FFF2-40B4-BE49-F238E27FC236}">
                  <a16:creationId xmlns:a16="http://schemas.microsoft.com/office/drawing/2014/main" id="{02455A98-67AA-6F42-811C-713976E8AD7B}"/>
                </a:ext>
              </a:extLst>
            </p:cNvPr>
            <p:cNvSpPr/>
            <p:nvPr/>
          </p:nvSpPr>
          <p:spPr>
            <a:xfrm>
              <a:off x="5960917" y="3969996"/>
              <a:ext cx="167114" cy="155957"/>
            </a:xfrm>
            <a:prstGeom prst="ellipse">
              <a:avLst/>
            </a:prstGeom>
            <a:solidFill>
              <a:schemeClr val="accent3"/>
            </a:solidFill>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Oval 70">
              <a:extLst>
                <a:ext uri="{FF2B5EF4-FFF2-40B4-BE49-F238E27FC236}">
                  <a16:creationId xmlns:a16="http://schemas.microsoft.com/office/drawing/2014/main" id="{B24CBEA2-4F6C-C34A-9DDA-C792A8A818B0}"/>
                </a:ext>
              </a:extLst>
            </p:cNvPr>
            <p:cNvSpPr/>
            <p:nvPr/>
          </p:nvSpPr>
          <p:spPr>
            <a:xfrm>
              <a:off x="6614751" y="5154816"/>
              <a:ext cx="167114" cy="155957"/>
            </a:xfrm>
            <a:prstGeom prst="ellipse">
              <a:avLst/>
            </a:prstGeom>
            <a:solidFill>
              <a:schemeClr val="accent3"/>
            </a:solidFill>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7" name="Rectangle 76">
              <a:extLst>
                <a:ext uri="{FF2B5EF4-FFF2-40B4-BE49-F238E27FC236}">
                  <a16:creationId xmlns:a16="http://schemas.microsoft.com/office/drawing/2014/main" id="{E4BCC85E-288D-C24F-BEB1-AD9207BB8426}"/>
                </a:ext>
              </a:extLst>
            </p:cNvPr>
            <p:cNvSpPr/>
            <p:nvPr/>
          </p:nvSpPr>
          <p:spPr>
            <a:xfrm>
              <a:off x="4620604" y="2921607"/>
              <a:ext cx="2807512" cy="2620077"/>
            </a:xfrm>
            <a:prstGeom prst="rect">
              <a:avLst/>
            </a:prstGeom>
            <a:noFill/>
            <a:ln>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
        <p:nvSpPr>
          <p:cNvPr id="3" name="TextBox 2">
            <a:extLst>
              <a:ext uri="{FF2B5EF4-FFF2-40B4-BE49-F238E27FC236}">
                <a16:creationId xmlns:a16="http://schemas.microsoft.com/office/drawing/2014/main" id="{808B2C17-1EBC-7848-8986-F080FFCDEE9D}"/>
              </a:ext>
            </a:extLst>
          </p:cNvPr>
          <p:cNvSpPr txBox="1"/>
          <p:nvPr/>
        </p:nvSpPr>
        <p:spPr>
          <a:xfrm>
            <a:off x="10348885" y="3594702"/>
            <a:ext cx="184731" cy="369332"/>
          </a:xfrm>
          <a:prstGeom prst="rect">
            <a:avLst/>
          </a:prstGeom>
          <a:noFill/>
        </p:spPr>
        <p:txBody>
          <a:bodyPr wrap="none" rtlCol="0">
            <a:spAutoFit/>
          </a:bodyPr>
          <a:lstStyle/>
          <a:p>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nvGrpSpPr>
          <p:cNvPr id="81" name="Group 80">
            <a:extLst>
              <a:ext uri="{FF2B5EF4-FFF2-40B4-BE49-F238E27FC236}">
                <a16:creationId xmlns:a16="http://schemas.microsoft.com/office/drawing/2014/main" id="{9222AD02-2D52-8645-AD87-AA1A3C9C8EA6}"/>
              </a:ext>
            </a:extLst>
          </p:cNvPr>
          <p:cNvGrpSpPr/>
          <p:nvPr/>
        </p:nvGrpSpPr>
        <p:grpSpPr>
          <a:xfrm>
            <a:off x="8216877" y="2408460"/>
            <a:ext cx="2807512" cy="2620077"/>
            <a:chOff x="4620604" y="2921607"/>
            <a:chExt cx="2807512" cy="2620077"/>
          </a:xfrm>
          <a:scene3d>
            <a:camera prst="isometricOffAxis2Top"/>
            <a:lightRig rig="threePt" dir="t"/>
          </a:scene3d>
        </p:grpSpPr>
        <p:sp>
          <p:nvSpPr>
            <p:cNvPr id="87" name="Oval 86">
              <a:extLst>
                <a:ext uri="{FF2B5EF4-FFF2-40B4-BE49-F238E27FC236}">
                  <a16:creationId xmlns:a16="http://schemas.microsoft.com/office/drawing/2014/main" id="{5BD01D2A-150D-5D4A-92CA-3D4C5ECFB6CA}"/>
                </a:ext>
              </a:extLst>
            </p:cNvPr>
            <p:cNvSpPr/>
            <p:nvPr/>
          </p:nvSpPr>
          <p:spPr>
            <a:xfrm>
              <a:off x="5685596" y="3429472"/>
              <a:ext cx="167114" cy="155957"/>
            </a:xfrm>
            <a:prstGeom prst="ellipse">
              <a:avLst/>
            </a:prstGeom>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6" name="Oval 95">
              <a:extLst>
                <a:ext uri="{FF2B5EF4-FFF2-40B4-BE49-F238E27FC236}">
                  <a16:creationId xmlns:a16="http://schemas.microsoft.com/office/drawing/2014/main" id="{9835B2DD-DEAA-B641-BDCA-D6E8E65F2B5D}"/>
                </a:ext>
              </a:extLst>
            </p:cNvPr>
            <p:cNvSpPr/>
            <p:nvPr/>
          </p:nvSpPr>
          <p:spPr>
            <a:xfrm>
              <a:off x="5573262" y="4374267"/>
              <a:ext cx="167114" cy="155957"/>
            </a:xfrm>
            <a:prstGeom prst="ellipse">
              <a:avLst/>
            </a:prstGeom>
            <a:solidFill>
              <a:schemeClr val="accent3"/>
            </a:solidFill>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0" name="Oval 99">
              <a:extLst>
                <a:ext uri="{FF2B5EF4-FFF2-40B4-BE49-F238E27FC236}">
                  <a16:creationId xmlns:a16="http://schemas.microsoft.com/office/drawing/2014/main" id="{3A372604-E3B8-6149-AE3C-4AF899CA095A}"/>
                </a:ext>
              </a:extLst>
            </p:cNvPr>
            <p:cNvSpPr/>
            <p:nvPr/>
          </p:nvSpPr>
          <p:spPr>
            <a:xfrm>
              <a:off x="5203101" y="3670097"/>
              <a:ext cx="167114" cy="155957"/>
            </a:xfrm>
            <a:prstGeom prst="ellipse">
              <a:avLst/>
            </a:prstGeom>
            <a:solidFill>
              <a:schemeClr val="accent3"/>
            </a:solidFill>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1" name="Rectangle 100">
              <a:extLst>
                <a:ext uri="{FF2B5EF4-FFF2-40B4-BE49-F238E27FC236}">
                  <a16:creationId xmlns:a16="http://schemas.microsoft.com/office/drawing/2014/main" id="{E07D73C4-008E-1D44-B0ED-51322355DD06}"/>
                </a:ext>
              </a:extLst>
            </p:cNvPr>
            <p:cNvSpPr/>
            <p:nvPr/>
          </p:nvSpPr>
          <p:spPr>
            <a:xfrm>
              <a:off x="4620604" y="2921607"/>
              <a:ext cx="2807512" cy="2620077"/>
            </a:xfrm>
            <a:prstGeom prst="rect">
              <a:avLst/>
            </a:prstGeom>
            <a:noFill/>
            <a:ln>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nvGrpSpPr>
          <p:cNvPr id="103" name="Group 102">
            <a:extLst>
              <a:ext uri="{FF2B5EF4-FFF2-40B4-BE49-F238E27FC236}">
                <a16:creationId xmlns:a16="http://schemas.microsoft.com/office/drawing/2014/main" id="{2F9A799F-5D7E-D647-A35E-71DFCCB8C818}"/>
              </a:ext>
            </a:extLst>
          </p:cNvPr>
          <p:cNvGrpSpPr/>
          <p:nvPr/>
        </p:nvGrpSpPr>
        <p:grpSpPr>
          <a:xfrm>
            <a:off x="8195141" y="3775865"/>
            <a:ext cx="2807512" cy="2620077"/>
            <a:chOff x="4620604" y="2921607"/>
            <a:chExt cx="2807512" cy="2620077"/>
          </a:xfrm>
          <a:scene3d>
            <a:camera prst="isometricOffAxis2Top"/>
            <a:lightRig rig="threePt" dir="t"/>
          </a:scene3d>
        </p:grpSpPr>
        <p:sp>
          <p:nvSpPr>
            <p:cNvPr id="110" name="Oval 109">
              <a:extLst>
                <a:ext uri="{FF2B5EF4-FFF2-40B4-BE49-F238E27FC236}">
                  <a16:creationId xmlns:a16="http://schemas.microsoft.com/office/drawing/2014/main" id="{D8203CB5-710D-F745-A042-414CE90C76EC}"/>
                </a:ext>
              </a:extLst>
            </p:cNvPr>
            <p:cNvSpPr/>
            <p:nvPr/>
          </p:nvSpPr>
          <p:spPr>
            <a:xfrm>
              <a:off x="6621997" y="3977019"/>
              <a:ext cx="167114" cy="155957"/>
            </a:xfrm>
            <a:prstGeom prst="ellipse">
              <a:avLst/>
            </a:prstGeom>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12" name="Oval 111">
              <a:extLst>
                <a:ext uri="{FF2B5EF4-FFF2-40B4-BE49-F238E27FC236}">
                  <a16:creationId xmlns:a16="http://schemas.microsoft.com/office/drawing/2014/main" id="{F134C3EF-B042-6448-8EC0-5EFD8CD6200B}"/>
                </a:ext>
              </a:extLst>
            </p:cNvPr>
            <p:cNvSpPr/>
            <p:nvPr/>
          </p:nvSpPr>
          <p:spPr>
            <a:xfrm>
              <a:off x="6389742" y="3505253"/>
              <a:ext cx="167114" cy="155957"/>
            </a:xfrm>
            <a:prstGeom prst="ellipse">
              <a:avLst/>
            </a:prstGeom>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7" name="Oval 126">
              <a:extLst>
                <a:ext uri="{FF2B5EF4-FFF2-40B4-BE49-F238E27FC236}">
                  <a16:creationId xmlns:a16="http://schemas.microsoft.com/office/drawing/2014/main" id="{E8B1810A-D3CB-4344-8AAC-83D73B19EB28}"/>
                </a:ext>
              </a:extLst>
            </p:cNvPr>
            <p:cNvSpPr/>
            <p:nvPr/>
          </p:nvSpPr>
          <p:spPr>
            <a:xfrm>
              <a:off x="4907853" y="4008472"/>
              <a:ext cx="167114" cy="155957"/>
            </a:xfrm>
            <a:prstGeom prst="ellipse">
              <a:avLst/>
            </a:prstGeom>
            <a:solidFill>
              <a:schemeClr val="accent3"/>
            </a:solidFill>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6" name="Oval 165">
              <a:extLst>
                <a:ext uri="{FF2B5EF4-FFF2-40B4-BE49-F238E27FC236}">
                  <a16:creationId xmlns:a16="http://schemas.microsoft.com/office/drawing/2014/main" id="{DD3FAD6D-4B1E-E44D-AC44-B7922D5C0880}"/>
                </a:ext>
              </a:extLst>
            </p:cNvPr>
            <p:cNvSpPr/>
            <p:nvPr/>
          </p:nvSpPr>
          <p:spPr>
            <a:xfrm>
              <a:off x="4824296" y="4581688"/>
              <a:ext cx="167114" cy="155957"/>
            </a:xfrm>
            <a:prstGeom prst="ellipse">
              <a:avLst/>
            </a:prstGeom>
            <a:solidFill>
              <a:schemeClr val="accent3"/>
            </a:solidFill>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7" name="Oval 166">
              <a:extLst>
                <a:ext uri="{FF2B5EF4-FFF2-40B4-BE49-F238E27FC236}">
                  <a16:creationId xmlns:a16="http://schemas.microsoft.com/office/drawing/2014/main" id="{4225D0C3-01D0-1A41-8D29-8168C646143F}"/>
                </a:ext>
              </a:extLst>
            </p:cNvPr>
            <p:cNvSpPr/>
            <p:nvPr/>
          </p:nvSpPr>
          <p:spPr>
            <a:xfrm>
              <a:off x="4907853" y="5102480"/>
              <a:ext cx="167114" cy="155957"/>
            </a:xfrm>
            <a:prstGeom prst="ellipse">
              <a:avLst/>
            </a:prstGeom>
            <a:solidFill>
              <a:schemeClr val="accent3"/>
            </a:solidFill>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70" name="Rectangle 169">
              <a:extLst>
                <a:ext uri="{FF2B5EF4-FFF2-40B4-BE49-F238E27FC236}">
                  <a16:creationId xmlns:a16="http://schemas.microsoft.com/office/drawing/2014/main" id="{16B790BB-D21B-1D44-A748-0003CFC4D9DF}"/>
                </a:ext>
              </a:extLst>
            </p:cNvPr>
            <p:cNvSpPr/>
            <p:nvPr/>
          </p:nvSpPr>
          <p:spPr>
            <a:xfrm>
              <a:off x="4620604" y="2921607"/>
              <a:ext cx="2807512" cy="2620077"/>
            </a:xfrm>
            <a:prstGeom prst="rect">
              <a:avLst/>
            </a:prstGeom>
            <a:noFill/>
            <a:ln>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cxnSp>
        <p:nvCxnSpPr>
          <p:cNvPr id="7" name="Straight Connector 6">
            <a:extLst>
              <a:ext uri="{FF2B5EF4-FFF2-40B4-BE49-F238E27FC236}">
                <a16:creationId xmlns:a16="http://schemas.microsoft.com/office/drawing/2014/main" id="{C30A77ED-A612-0D4C-B0B7-5AFF8159EAC8}"/>
              </a:ext>
            </a:extLst>
          </p:cNvPr>
          <p:cNvCxnSpPr>
            <a:cxnSpLocks/>
          </p:cNvCxnSpPr>
          <p:nvPr/>
        </p:nvCxnSpPr>
        <p:spPr>
          <a:xfrm flipH="1" flipV="1">
            <a:off x="7760043" y="3146437"/>
            <a:ext cx="6038" cy="21006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F5D83E7-5D76-D848-883C-6024E03C6648}"/>
              </a:ext>
            </a:extLst>
          </p:cNvPr>
          <p:cNvCxnSpPr>
            <a:cxnSpLocks/>
          </p:cNvCxnSpPr>
          <p:nvPr/>
        </p:nvCxnSpPr>
        <p:spPr>
          <a:xfrm flipH="1" flipV="1">
            <a:off x="7784734" y="5263451"/>
            <a:ext cx="2511541" cy="3902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30167750-5D03-D042-94AF-006ACA45E16F}"/>
              </a:ext>
            </a:extLst>
          </p:cNvPr>
          <p:cNvCxnSpPr>
            <a:cxnSpLocks/>
          </p:cNvCxnSpPr>
          <p:nvPr/>
        </p:nvCxnSpPr>
        <p:spPr>
          <a:xfrm flipH="1">
            <a:off x="7760044" y="4519059"/>
            <a:ext cx="1168160" cy="7415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9C5589D9-0AB3-6F47-BAEF-3769AFB475D9}"/>
              </a:ext>
            </a:extLst>
          </p:cNvPr>
          <p:cNvSpPr/>
          <p:nvPr/>
        </p:nvSpPr>
        <p:spPr>
          <a:xfrm>
            <a:off x="9846769" y="3967333"/>
            <a:ext cx="212396" cy="194409"/>
          </a:xfrm>
          <a:prstGeom prst="rect">
            <a:avLst/>
          </a:prstGeom>
          <a:solidFill>
            <a:schemeClr val="bg1"/>
          </a:solidFill>
          <a:ln>
            <a:solidFill>
              <a:schemeClr val="tx1"/>
            </a:solidFill>
          </a:ln>
          <a:scene3d>
            <a:camera prst="isometricOffAxis2Top"/>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pic>
        <p:nvPicPr>
          <p:cNvPr id="176" name="Picture 175">
            <a:extLst>
              <a:ext uri="{FF2B5EF4-FFF2-40B4-BE49-F238E27FC236}">
                <a16:creationId xmlns:a16="http://schemas.microsoft.com/office/drawing/2014/main" id="{853244FB-979E-C947-BE89-47B760DBCD7E}"/>
              </a:ext>
            </a:extLst>
          </p:cNvPr>
          <p:cNvPicPr>
            <a:picLocks noChangeAspect="1"/>
          </p:cNvPicPr>
          <p:nvPr/>
        </p:nvPicPr>
        <p:blipFill>
          <a:blip r:embed="rId4"/>
          <a:stretch>
            <a:fillRect/>
          </a:stretch>
        </p:blipFill>
        <p:spPr>
          <a:xfrm>
            <a:off x="8092278" y="4696652"/>
            <a:ext cx="222824" cy="144180"/>
          </a:xfrm>
          <a:prstGeom prst="rect">
            <a:avLst/>
          </a:prstGeom>
        </p:spPr>
      </p:pic>
      <p:pic>
        <p:nvPicPr>
          <p:cNvPr id="179" name="Picture 178">
            <a:extLst>
              <a:ext uri="{FF2B5EF4-FFF2-40B4-BE49-F238E27FC236}">
                <a16:creationId xmlns:a16="http://schemas.microsoft.com/office/drawing/2014/main" id="{AE903E98-0FFD-8043-935E-4E1C67A8473D}"/>
              </a:ext>
            </a:extLst>
          </p:cNvPr>
          <p:cNvPicPr>
            <a:picLocks noChangeAspect="1"/>
          </p:cNvPicPr>
          <p:nvPr/>
        </p:nvPicPr>
        <p:blipFill>
          <a:blip r:embed="rId3"/>
          <a:stretch>
            <a:fillRect/>
          </a:stretch>
        </p:blipFill>
        <p:spPr>
          <a:xfrm>
            <a:off x="8754937" y="5491437"/>
            <a:ext cx="216270" cy="144180"/>
          </a:xfrm>
          <a:prstGeom prst="rect">
            <a:avLst/>
          </a:prstGeom>
        </p:spPr>
      </p:pic>
      <p:pic>
        <p:nvPicPr>
          <p:cNvPr id="17" name="Picture 16">
            <a:extLst>
              <a:ext uri="{FF2B5EF4-FFF2-40B4-BE49-F238E27FC236}">
                <a16:creationId xmlns:a16="http://schemas.microsoft.com/office/drawing/2014/main" id="{B12838DC-5012-C346-AD15-3FB6DEAA8672}"/>
              </a:ext>
            </a:extLst>
          </p:cNvPr>
          <p:cNvPicPr>
            <a:picLocks noChangeAspect="1"/>
          </p:cNvPicPr>
          <p:nvPr/>
        </p:nvPicPr>
        <p:blipFill>
          <a:blip r:embed="rId5"/>
          <a:stretch>
            <a:fillRect/>
          </a:stretch>
        </p:blipFill>
        <p:spPr>
          <a:xfrm>
            <a:off x="7453546" y="3686490"/>
            <a:ext cx="246070" cy="166459"/>
          </a:xfrm>
          <a:prstGeom prst="rect">
            <a:avLst/>
          </a:prstGeom>
        </p:spPr>
      </p:pic>
      <p:grpSp>
        <p:nvGrpSpPr>
          <p:cNvPr id="218" name="Group 217">
            <a:extLst>
              <a:ext uri="{FF2B5EF4-FFF2-40B4-BE49-F238E27FC236}">
                <a16:creationId xmlns:a16="http://schemas.microsoft.com/office/drawing/2014/main" id="{512CFF4C-2133-AC4C-A742-F23C1E361CDE}"/>
              </a:ext>
            </a:extLst>
          </p:cNvPr>
          <p:cNvGrpSpPr/>
          <p:nvPr/>
        </p:nvGrpSpPr>
        <p:grpSpPr>
          <a:xfrm>
            <a:off x="8206009" y="3070939"/>
            <a:ext cx="2807512" cy="2620077"/>
            <a:chOff x="4620604" y="2921607"/>
            <a:chExt cx="2807512" cy="2620077"/>
          </a:xfrm>
          <a:scene3d>
            <a:camera prst="isometricOffAxis2Top"/>
            <a:lightRig rig="threePt" dir="t"/>
          </a:scene3d>
        </p:grpSpPr>
        <p:sp>
          <p:nvSpPr>
            <p:cNvPr id="220" name="Oval 219">
              <a:extLst>
                <a:ext uri="{FF2B5EF4-FFF2-40B4-BE49-F238E27FC236}">
                  <a16:creationId xmlns:a16="http://schemas.microsoft.com/office/drawing/2014/main" id="{C088359A-1C08-9244-841F-873F92558DEC}"/>
                </a:ext>
              </a:extLst>
            </p:cNvPr>
            <p:cNvSpPr/>
            <p:nvPr/>
          </p:nvSpPr>
          <p:spPr>
            <a:xfrm>
              <a:off x="7062456" y="4573592"/>
              <a:ext cx="167114" cy="155957"/>
            </a:xfrm>
            <a:prstGeom prst="ellipse">
              <a:avLst/>
            </a:prstGeom>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1" name="Oval 220">
              <a:extLst>
                <a:ext uri="{FF2B5EF4-FFF2-40B4-BE49-F238E27FC236}">
                  <a16:creationId xmlns:a16="http://schemas.microsoft.com/office/drawing/2014/main" id="{FA18AB54-33CF-904D-8E5B-EC09F3C2608D}"/>
                </a:ext>
              </a:extLst>
            </p:cNvPr>
            <p:cNvSpPr/>
            <p:nvPr/>
          </p:nvSpPr>
          <p:spPr>
            <a:xfrm>
              <a:off x="5730148" y="4729549"/>
              <a:ext cx="167114" cy="155957"/>
            </a:xfrm>
            <a:prstGeom prst="ellipse">
              <a:avLst/>
            </a:prstGeom>
            <a:solidFill>
              <a:schemeClr val="accent3"/>
            </a:solidFill>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3" name="Oval 222">
              <a:extLst>
                <a:ext uri="{FF2B5EF4-FFF2-40B4-BE49-F238E27FC236}">
                  <a16:creationId xmlns:a16="http://schemas.microsoft.com/office/drawing/2014/main" id="{BE45F6EC-1851-734A-A5B5-ACA341C97470}"/>
                </a:ext>
              </a:extLst>
            </p:cNvPr>
            <p:cNvSpPr/>
            <p:nvPr/>
          </p:nvSpPr>
          <p:spPr>
            <a:xfrm>
              <a:off x="5282185" y="4715167"/>
              <a:ext cx="167114" cy="155957"/>
            </a:xfrm>
            <a:prstGeom prst="ellipse">
              <a:avLst/>
            </a:prstGeom>
            <a:solidFill>
              <a:schemeClr val="accent3"/>
            </a:solidFill>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5" name="Rectangle 224">
              <a:extLst>
                <a:ext uri="{FF2B5EF4-FFF2-40B4-BE49-F238E27FC236}">
                  <a16:creationId xmlns:a16="http://schemas.microsoft.com/office/drawing/2014/main" id="{FC5765EA-8F26-A54E-AC5B-8D8F4791530F}"/>
                </a:ext>
              </a:extLst>
            </p:cNvPr>
            <p:cNvSpPr/>
            <p:nvPr/>
          </p:nvSpPr>
          <p:spPr>
            <a:xfrm>
              <a:off x="4620604" y="2921607"/>
              <a:ext cx="2807512" cy="2620077"/>
            </a:xfrm>
            <a:prstGeom prst="rect">
              <a:avLst/>
            </a:prstGeom>
            <a:noFill/>
            <a:ln>
              <a:solidFill>
                <a:schemeClr val="tx1"/>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spTree>
    <p:extLst>
      <p:ext uri="{BB962C8B-B14F-4D97-AF65-F5344CB8AC3E}">
        <p14:creationId xmlns:p14="http://schemas.microsoft.com/office/powerpoint/2010/main" val="2059423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A184-713B-5247-A31E-6B3D2AB8DCDF}"/>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Machine Learning Lifecycle</a:t>
            </a:r>
          </a:p>
        </p:txBody>
      </p:sp>
      <p:cxnSp>
        <p:nvCxnSpPr>
          <p:cNvPr id="4" name="Connector: Elbow 71">
            <a:extLst>
              <a:ext uri="{FF2B5EF4-FFF2-40B4-BE49-F238E27FC236}">
                <a16:creationId xmlns:a16="http://schemas.microsoft.com/office/drawing/2014/main" id="{9461CDA0-E294-D346-83BB-4CA469C01E64}"/>
              </a:ext>
            </a:extLst>
          </p:cNvPr>
          <p:cNvCxnSpPr>
            <a:cxnSpLocks/>
          </p:cNvCxnSpPr>
          <p:nvPr/>
        </p:nvCxnSpPr>
        <p:spPr>
          <a:xfrm rot="10800000">
            <a:off x="4683051" y="5279785"/>
            <a:ext cx="6675069" cy="566545"/>
          </a:xfrm>
          <a:prstGeom prst="bentConnector3">
            <a:avLst>
              <a:gd name="adj1" fmla="val 100011"/>
            </a:avLst>
          </a:prstGeom>
          <a:ln w="25400">
            <a:solidFill>
              <a:srgbClr val="A6A6A6"/>
            </a:solidFill>
            <a:prstDash val="sysDash"/>
            <a:tailEnd type="triangle"/>
          </a:ln>
        </p:spPr>
        <p:style>
          <a:lnRef idx="1">
            <a:schemeClr val="dk1"/>
          </a:lnRef>
          <a:fillRef idx="0">
            <a:schemeClr val="dk1"/>
          </a:fillRef>
          <a:effectRef idx="0">
            <a:schemeClr val="dk1"/>
          </a:effectRef>
          <a:fontRef idx="minor">
            <a:schemeClr val="tx1"/>
          </a:fontRef>
        </p:style>
      </p:cxnSp>
      <p:sp>
        <p:nvSpPr>
          <p:cNvPr id="5" name="Rectangle: Rounded Corners 45">
            <a:extLst>
              <a:ext uri="{FF2B5EF4-FFF2-40B4-BE49-F238E27FC236}">
                <a16:creationId xmlns:a16="http://schemas.microsoft.com/office/drawing/2014/main" id="{DC438A1A-78D4-4A4A-AE6A-ACFA6C860E98}"/>
              </a:ext>
            </a:extLst>
          </p:cNvPr>
          <p:cNvSpPr/>
          <p:nvPr/>
        </p:nvSpPr>
        <p:spPr>
          <a:xfrm>
            <a:off x="9323108" y="2174404"/>
            <a:ext cx="2093679" cy="499565"/>
          </a:xfrm>
          <a:prstGeom prst="roundRect">
            <a:avLst>
              <a:gd name="adj" fmla="val 64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defTabSz="622300">
              <a:lnSpc>
                <a:spcPct val="90000"/>
              </a:lnSpc>
              <a:spcBef>
                <a:spcPct val="0"/>
              </a:spcBef>
              <a:spcAft>
                <a:spcPct val="35000"/>
              </a:spcAft>
            </a:pPr>
            <a:r>
              <a:rPr lang="en-US" sz="2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Deployment</a:t>
            </a:r>
          </a:p>
        </p:txBody>
      </p:sp>
      <p:cxnSp>
        <p:nvCxnSpPr>
          <p:cNvPr id="6" name="Connector: Elbow 68">
            <a:extLst>
              <a:ext uri="{FF2B5EF4-FFF2-40B4-BE49-F238E27FC236}">
                <a16:creationId xmlns:a16="http://schemas.microsoft.com/office/drawing/2014/main" id="{9734DEB4-B0E2-F34B-B0FD-7836C9AC98F0}"/>
              </a:ext>
            </a:extLst>
          </p:cNvPr>
          <p:cNvCxnSpPr>
            <a:cxnSpLocks/>
            <a:stCxn id="5" idx="1"/>
            <a:endCxn id="10" idx="0"/>
          </p:cNvCxnSpPr>
          <p:nvPr/>
        </p:nvCxnSpPr>
        <p:spPr>
          <a:xfrm rot="10800000" flipV="1">
            <a:off x="4948192" y="2424186"/>
            <a:ext cx="4374917" cy="463305"/>
          </a:xfrm>
          <a:prstGeom prst="bentConnector2">
            <a:avLst/>
          </a:prstGeom>
          <a:ln w="25400">
            <a:solidFill>
              <a:srgbClr val="A6A6A6"/>
            </a:solidFill>
            <a:prstDash val="sysDash"/>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DDBA9DA8-4ECC-F24B-AEDF-49B13EDA47F1}"/>
              </a:ext>
            </a:extLst>
          </p:cNvPr>
          <p:cNvSpPr txBox="1"/>
          <p:nvPr/>
        </p:nvSpPr>
        <p:spPr>
          <a:xfrm>
            <a:off x="6009791" y="2204459"/>
            <a:ext cx="2093679" cy="41562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en-US"/>
            </a:defPPr>
            <a:lvl1pPr algn="ctr" defTabSz="622300">
              <a:lnSpc>
                <a:spcPct val="90000"/>
              </a:lnSpc>
              <a:spcBef>
                <a:spcPct val="0"/>
              </a:spcBef>
              <a:spcAft>
                <a:spcPct val="35000"/>
              </a:spcAft>
              <a:defRPr sz="140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sz="1600" dirty="0"/>
              <a:t>New Data/Re-training</a:t>
            </a:r>
          </a:p>
        </p:txBody>
      </p:sp>
      <p:cxnSp>
        <p:nvCxnSpPr>
          <p:cNvPr id="8" name="Straight Arrow Connector 7">
            <a:extLst>
              <a:ext uri="{FF2B5EF4-FFF2-40B4-BE49-F238E27FC236}">
                <a16:creationId xmlns:a16="http://schemas.microsoft.com/office/drawing/2014/main" id="{838F6F9E-F0F6-CE40-B3DE-97B1AB409DFC}"/>
              </a:ext>
            </a:extLst>
          </p:cNvPr>
          <p:cNvCxnSpPr>
            <a:cxnSpLocks/>
          </p:cNvCxnSpPr>
          <p:nvPr/>
        </p:nvCxnSpPr>
        <p:spPr>
          <a:xfrm flipV="1">
            <a:off x="10809508" y="2651208"/>
            <a:ext cx="4715" cy="1038465"/>
          </a:xfrm>
          <a:prstGeom prst="straightConnector1">
            <a:avLst/>
          </a:prstGeom>
          <a:ln w="25400">
            <a:solidFill>
              <a:srgbClr val="A6A6A6"/>
            </a:solidFill>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106320B6-52F0-C14E-927F-DEE594FC29C9}"/>
              </a:ext>
            </a:extLst>
          </p:cNvPr>
          <p:cNvSpPr txBox="1"/>
          <p:nvPr/>
        </p:nvSpPr>
        <p:spPr>
          <a:xfrm>
            <a:off x="10541651" y="3005183"/>
            <a:ext cx="535709" cy="3756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en-US"/>
            </a:defPPr>
            <a:lvl1pPr algn="ctr" defTabSz="622300">
              <a:lnSpc>
                <a:spcPct val="90000"/>
              </a:lnSpc>
              <a:spcBef>
                <a:spcPct val="0"/>
              </a:spcBef>
              <a:spcAft>
                <a:spcPct val="35000"/>
              </a:spcAft>
              <a:defRPr sz="140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Y</a:t>
            </a:r>
            <a:r>
              <a:rPr lang="en-US" sz="1600" dirty="0" err="1"/>
              <a:t>es</a:t>
            </a:r>
            <a:endParaRPr lang="en-IN" sz="1600" dirty="0" err="1"/>
          </a:p>
        </p:txBody>
      </p:sp>
      <p:sp>
        <p:nvSpPr>
          <p:cNvPr id="10" name="Rectangle: Rounded Corners 46">
            <a:extLst>
              <a:ext uri="{FF2B5EF4-FFF2-40B4-BE49-F238E27FC236}">
                <a16:creationId xmlns:a16="http://schemas.microsoft.com/office/drawing/2014/main" id="{35E05E8C-4635-EE43-9121-23F1A5D99714}"/>
              </a:ext>
            </a:extLst>
          </p:cNvPr>
          <p:cNvSpPr/>
          <p:nvPr/>
        </p:nvSpPr>
        <p:spPr>
          <a:xfrm>
            <a:off x="3344409" y="2887492"/>
            <a:ext cx="3207563" cy="2340975"/>
          </a:xfrm>
          <a:prstGeom prst="roundRect">
            <a:avLst>
              <a:gd name="adj" fmla="val 85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defTabSz="622300">
              <a:lnSpc>
                <a:spcPct val="90000"/>
              </a:lnSpc>
              <a:spcBef>
                <a:spcPct val="0"/>
              </a:spcBef>
              <a:spcAft>
                <a:spcPct val="35000"/>
              </a:spcAft>
            </a:pPr>
            <a:r>
              <a:rPr lang="en-US" sz="2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Data Processing</a:t>
            </a:r>
          </a:p>
          <a:p>
            <a:pPr marL="285750" indent="-285750" defTabSz="622300">
              <a:lnSpc>
                <a:spcPct val="90000"/>
              </a:lnSpc>
              <a:spcBef>
                <a:spcPct val="0"/>
              </a:spcBef>
              <a:spcAft>
                <a:spcPct val="35000"/>
              </a:spcAft>
              <a:buFont typeface="Arial" panose="020B0604020202020204" pitchFamily="34" charset="0"/>
              <a:buChar char="•"/>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Data Collection</a:t>
            </a:r>
          </a:p>
          <a:p>
            <a:pPr marL="285750" indent="-285750" defTabSz="622300">
              <a:lnSpc>
                <a:spcPct val="90000"/>
              </a:lnSpc>
              <a:spcBef>
                <a:spcPct val="0"/>
              </a:spcBef>
              <a:spcAft>
                <a:spcPct val="35000"/>
              </a:spcAft>
              <a:buFont typeface="Arial" panose="020B0604020202020204" pitchFamily="34" charset="0"/>
              <a:buChar char="•"/>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Data Preprocessing </a:t>
            </a:r>
          </a:p>
          <a:p>
            <a:pPr marL="285750" indent="-285750" defTabSz="622300">
              <a:lnSpc>
                <a:spcPct val="90000"/>
              </a:lnSpc>
              <a:spcBef>
                <a:spcPct val="0"/>
              </a:spcBef>
              <a:spcAft>
                <a:spcPct val="35000"/>
              </a:spcAft>
              <a:buFont typeface="Arial" panose="020B0604020202020204" pitchFamily="34" charset="0"/>
              <a:buChar char="•"/>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Data Visualization </a:t>
            </a:r>
          </a:p>
          <a:p>
            <a:pPr marL="285750" indent="-285750" defTabSz="622300">
              <a:lnSpc>
                <a:spcPct val="90000"/>
              </a:lnSpc>
              <a:spcBef>
                <a:spcPct val="0"/>
              </a:spcBef>
              <a:spcAft>
                <a:spcPct val="35000"/>
              </a:spcAft>
              <a:buFont typeface="Arial" panose="020B0604020202020204" pitchFamily="34" charset="0"/>
              <a:buChar cha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Data Augmentation</a:t>
            </a:r>
          </a:p>
          <a:p>
            <a:pPr marL="285750" indent="-285750" defTabSz="622300">
              <a:lnSpc>
                <a:spcPct val="90000"/>
              </a:lnSpc>
              <a:spcBef>
                <a:spcPct val="0"/>
              </a:spcBef>
              <a:spcAft>
                <a:spcPct val="35000"/>
              </a:spcAft>
              <a:buFont typeface="Arial" panose="020B0604020202020204" pitchFamily="34" charset="0"/>
              <a:buChar char="•"/>
            </a:pPr>
            <a:r>
              <a:rPr lang="en-US" sz="1600" dirty="0">
                <a:latin typeface="Amazon Ember Light" panose="020B0403020204020204" pitchFamily="34" charset="0"/>
                <a:ea typeface="Amazon Ember Light" panose="020B0403020204020204" pitchFamily="34" charset="0"/>
                <a:cs typeface="Amazon Ember Light" panose="020B0403020204020204" pitchFamily="34" charset="0"/>
              </a:rPr>
              <a:t>Feature Engineering</a:t>
            </a:r>
          </a:p>
          <a:p>
            <a:pPr marL="285750" indent="-285750" defTabSz="622300">
              <a:lnSpc>
                <a:spcPct val="90000"/>
              </a:lnSpc>
              <a:spcBef>
                <a:spcPct val="0"/>
              </a:spcBef>
              <a:spcAft>
                <a:spcPct val="35000"/>
              </a:spcAft>
              <a:buFont typeface="Arial" panose="020B0604020202020204" pitchFamily="34" charset="0"/>
              <a:buChar char="•"/>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Etc.</a:t>
            </a:r>
          </a:p>
        </p:txBody>
      </p:sp>
      <p:sp>
        <p:nvSpPr>
          <p:cNvPr id="11" name="Rectangle: Rounded Corners 3">
            <a:extLst>
              <a:ext uri="{FF2B5EF4-FFF2-40B4-BE49-F238E27FC236}">
                <a16:creationId xmlns:a16="http://schemas.microsoft.com/office/drawing/2014/main" id="{AE0ABAA1-3958-1942-A004-A201E4FC4F8A}"/>
              </a:ext>
            </a:extLst>
          </p:cNvPr>
          <p:cNvSpPr/>
          <p:nvPr/>
        </p:nvSpPr>
        <p:spPr>
          <a:xfrm>
            <a:off x="802654" y="2655840"/>
            <a:ext cx="2093679" cy="696143"/>
          </a:xfrm>
          <a:prstGeom prst="roundRect">
            <a:avLst>
              <a:gd name="adj" fmla="val 85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240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Business Problems</a:t>
            </a:r>
          </a:p>
        </p:txBody>
      </p:sp>
      <p:sp>
        <p:nvSpPr>
          <p:cNvPr id="12" name="Rectangle: Rounded Corners 20">
            <a:extLst>
              <a:ext uri="{FF2B5EF4-FFF2-40B4-BE49-F238E27FC236}">
                <a16:creationId xmlns:a16="http://schemas.microsoft.com/office/drawing/2014/main" id="{6AE2F8A4-33B5-834D-BB4C-F1A2967607F5}"/>
              </a:ext>
            </a:extLst>
          </p:cNvPr>
          <p:cNvSpPr/>
          <p:nvPr/>
        </p:nvSpPr>
        <p:spPr>
          <a:xfrm>
            <a:off x="802654" y="3894076"/>
            <a:ext cx="2008217" cy="995083"/>
          </a:xfrm>
          <a:prstGeom prst="roundRect">
            <a:avLst>
              <a:gd name="adj" fmla="val 85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ct val="35000"/>
              </a:spcAft>
              <a:defRPr/>
            </a:pPr>
            <a:r>
              <a:rPr lang="en-US" sz="2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ML Problem</a:t>
            </a:r>
            <a:r>
              <a:rPr lang="en-US" sz="24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 Formulation</a:t>
            </a:r>
          </a:p>
        </p:txBody>
      </p:sp>
      <p:cxnSp>
        <p:nvCxnSpPr>
          <p:cNvPr id="13" name="Straight Arrow Connector 12">
            <a:extLst>
              <a:ext uri="{FF2B5EF4-FFF2-40B4-BE49-F238E27FC236}">
                <a16:creationId xmlns:a16="http://schemas.microsoft.com/office/drawing/2014/main" id="{C76CA4C1-BBA7-8544-9ABC-40290DFB1520}"/>
              </a:ext>
            </a:extLst>
          </p:cNvPr>
          <p:cNvCxnSpPr>
            <a:cxnSpLocks/>
          </p:cNvCxnSpPr>
          <p:nvPr/>
        </p:nvCxnSpPr>
        <p:spPr>
          <a:xfrm>
            <a:off x="2810871" y="4451577"/>
            <a:ext cx="531329" cy="0"/>
          </a:xfrm>
          <a:prstGeom prst="straightConnector1">
            <a:avLst/>
          </a:prstGeom>
          <a:ln w="25400">
            <a:solidFill>
              <a:srgbClr val="A6A6A6"/>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1AADCB12-DF34-CF43-815F-A0BD46E6CDEA}"/>
              </a:ext>
            </a:extLst>
          </p:cNvPr>
          <p:cNvCxnSpPr>
            <a:cxnSpLocks/>
          </p:cNvCxnSpPr>
          <p:nvPr/>
        </p:nvCxnSpPr>
        <p:spPr>
          <a:xfrm>
            <a:off x="9274069" y="4451577"/>
            <a:ext cx="769537" cy="0"/>
          </a:xfrm>
          <a:prstGeom prst="straightConnector1">
            <a:avLst/>
          </a:prstGeom>
          <a:ln w="25400">
            <a:solidFill>
              <a:srgbClr val="A6A6A6"/>
            </a:solidFill>
            <a:tailEnd type="triangle"/>
          </a:ln>
        </p:spPr>
        <p:style>
          <a:lnRef idx="1">
            <a:schemeClr val="dk1"/>
          </a:lnRef>
          <a:fillRef idx="0">
            <a:schemeClr val="dk1"/>
          </a:fillRef>
          <a:effectRef idx="0">
            <a:schemeClr val="dk1"/>
          </a:effectRef>
          <a:fontRef idx="minor">
            <a:schemeClr val="tx1"/>
          </a:fontRef>
        </p:style>
      </p:cxnSp>
      <p:sp>
        <p:nvSpPr>
          <p:cNvPr id="15" name="Rectangle: Rounded Corners 44">
            <a:extLst>
              <a:ext uri="{FF2B5EF4-FFF2-40B4-BE49-F238E27FC236}">
                <a16:creationId xmlns:a16="http://schemas.microsoft.com/office/drawing/2014/main" id="{B2FC80D7-B394-124B-A914-ACC22287589A}"/>
              </a:ext>
            </a:extLst>
          </p:cNvPr>
          <p:cNvSpPr/>
          <p:nvPr/>
        </p:nvSpPr>
        <p:spPr>
          <a:xfrm>
            <a:off x="7538187" y="3409591"/>
            <a:ext cx="1735882" cy="1771877"/>
          </a:xfrm>
          <a:prstGeom prst="roundRect">
            <a:avLst>
              <a:gd name="adj" fmla="val 85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lvl="0" algn="ctr" defTabSz="622300">
              <a:lnSpc>
                <a:spcPct val="90000"/>
              </a:lnSpc>
              <a:spcBef>
                <a:spcPct val="0"/>
              </a:spcBef>
              <a:spcAft>
                <a:spcPct val="35000"/>
              </a:spcAft>
              <a:defRPr/>
            </a:pPr>
            <a:r>
              <a:rPr kumimoji="0" lang="en-US" sz="2400" u="none" strike="noStrike" kern="1200" cap="none" spc="0" normalizeH="0" baseline="0" noProof="0" dirty="0">
                <a:ln>
                  <a:noFill/>
                </a:ln>
                <a:solidFill>
                  <a:schemeClr val="bg1"/>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Model</a:t>
            </a:r>
            <a:r>
              <a:rPr kumimoji="0" lang="en-US" sz="160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p>
          <a:p>
            <a:pPr marL="285750" lvl="0" indent="-285750" defTabSz="622300">
              <a:lnSpc>
                <a:spcPct val="90000"/>
              </a:lnSpc>
              <a:spcBef>
                <a:spcPct val="0"/>
              </a:spcBef>
              <a:spcAft>
                <a:spcPct val="35000"/>
              </a:spcAft>
              <a:buFont typeface="Arial" panose="020B0604020202020204" pitchFamily="34" charset="0"/>
              <a:buChar char="•"/>
              <a:defRPr/>
            </a:pPr>
            <a:r>
              <a:rPr kumimoji="0" lang="en-US" sz="160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Training</a:t>
            </a:r>
          </a:p>
          <a:p>
            <a:pPr marL="285750" lvl="0" indent="-285750" defTabSz="622300">
              <a:lnSpc>
                <a:spcPct val="90000"/>
              </a:lnSpc>
              <a:spcBef>
                <a:spcPct val="0"/>
              </a:spcBef>
              <a:spcAft>
                <a:spcPct val="35000"/>
              </a:spcAft>
              <a:buFont typeface="Arial" panose="020B0604020202020204" pitchFamily="34" charset="0"/>
              <a:buChar char="•"/>
              <a:defRPr/>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Tuning</a:t>
            </a:r>
            <a:endParaRPr kumimoji="0" lang="en-US" sz="160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endParaRPr>
          </a:p>
          <a:p>
            <a:pPr marL="285750" lvl="0" indent="-285750" defTabSz="622300">
              <a:lnSpc>
                <a:spcPct val="90000"/>
              </a:lnSpc>
              <a:spcBef>
                <a:spcPct val="0"/>
              </a:spcBef>
              <a:spcAft>
                <a:spcPct val="35000"/>
              </a:spcAft>
              <a:buFont typeface="Arial" panose="020B0604020202020204" pitchFamily="34" charset="0"/>
              <a:buChar char="•"/>
              <a:defRPr/>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Evaluation</a:t>
            </a:r>
          </a:p>
          <a:p>
            <a:pPr marL="285750" lvl="0" indent="-285750" defTabSz="622300">
              <a:lnSpc>
                <a:spcPct val="90000"/>
              </a:lnSpc>
              <a:spcBef>
                <a:spcPct val="0"/>
              </a:spcBef>
              <a:spcAft>
                <a:spcPct val="35000"/>
              </a:spcAft>
              <a:buFont typeface="Arial" panose="020B0604020202020204" pitchFamily="34" charset="0"/>
              <a:buChar char="•"/>
              <a:defRPr/>
            </a:pPr>
            <a:r>
              <a:rPr kumimoji="0" lang="en-US" sz="160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Etc.</a:t>
            </a:r>
          </a:p>
        </p:txBody>
      </p:sp>
      <p:sp>
        <p:nvSpPr>
          <p:cNvPr id="16" name="TextBox 15">
            <a:extLst>
              <a:ext uri="{FF2B5EF4-FFF2-40B4-BE49-F238E27FC236}">
                <a16:creationId xmlns:a16="http://schemas.microsoft.com/office/drawing/2014/main" id="{9CFEE788-FCC0-2441-A7A4-8F1CE2CE1FF1}"/>
              </a:ext>
            </a:extLst>
          </p:cNvPr>
          <p:cNvSpPr txBox="1"/>
          <p:nvPr/>
        </p:nvSpPr>
        <p:spPr>
          <a:xfrm>
            <a:off x="10546368" y="5658498"/>
            <a:ext cx="535709" cy="3756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en-US"/>
            </a:defPPr>
            <a:lvl1pPr algn="ctr" defTabSz="622300">
              <a:lnSpc>
                <a:spcPct val="90000"/>
              </a:lnSpc>
              <a:spcBef>
                <a:spcPct val="0"/>
              </a:spcBef>
              <a:spcAft>
                <a:spcPct val="35000"/>
              </a:spcAft>
              <a:defRPr sz="140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No</a:t>
            </a:r>
            <a:endParaRPr lang="en-IN" sz="1600" dirty="0" err="1"/>
          </a:p>
        </p:txBody>
      </p:sp>
      <p:cxnSp>
        <p:nvCxnSpPr>
          <p:cNvPr id="17" name="Straight Connector 16">
            <a:extLst>
              <a:ext uri="{FF2B5EF4-FFF2-40B4-BE49-F238E27FC236}">
                <a16:creationId xmlns:a16="http://schemas.microsoft.com/office/drawing/2014/main" id="{C0249D8E-7802-B942-8938-09D87225AC4B}"/>
              </a:ext>
            </a:extLst>
          </p:cNvPr>
          <p:cNvCxnSpPr/>
          <p:nvPr/>
        </p:nvCxnSpPr>
        <p:spPr>
          <a:xfrm>
            <a:off x="10809508" y="5228473"/>
            <a:ext cx="4715" cy="430025"/>
          </a:xfrm>
          <a:prstGeom prst="line">
            <a:avLst/>
          </a:prstGeom>
          <a:ln w="25400">
            <a:solidFill>
              <a:srgbClr val="A6A6A6"/>
            </a:solidFill>
            <a:prstDash val="sysDash"/>
            <a:tailEnd type="triangle"/>
          </a:ln>
        </p:spPr>
        <p:style>
          <a:lnRef idx="1">
            <a:schemeClr val="dk1"/>
          </a:lnRef>
          <a:fillRef idx="0">
            <a:schemeClr val="dk1"/>
          </a:fillRef>
          <a:effectRef idx="0">
            <a:schemeClr val="dk1"/>
          </a:effectRef>
          <a:fontRef idx="minor">
            <a:schemeClr val="tx1"/>
          </a:fontRef>
        </p:style>
      </p:cxnSp>
      <p:sp>
        <p:nvSpPr>
          <p:cNvPr id="18" name="Freeform 20">
            <a:extLst>
              <a:ext uri="{FF2B5EF4-FFF2-40B4-BE49-F238E27FC236}">
                <a16:creationId xmlns:a16="http://schemas.microsoft.com/office/drawing/2014/main" id="{C3244643-39F6-8E46-8377-057D6DCED740}"/>
              </a:ext>
            </a:extLst>
          </p:cNvPr>
          <p:cNvSpPr/>
          <p:nvPr/>
        </p:nvSpPr>
        <p:spPr>
          <a:xfrm>
            <a:off x="10043606" y="3674682"/>
            <a:ext cx="1531803" cy="1553791"/>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lnTo>
                  <a:pt x="5000" y="0"/>
                </a:lnTo>
                <a:lnTo>
                  <a:pt x="10000" y="5000"/>
                </a:lnTo>
                <a:lnTo>
                  <a:pt x="5000" y="10000"/>
                </a:lnTo>
                <a:lnTo>
                  <a:pt x="0" y="5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defTabSz="622300">
              <a:lnSpc>
                <a:spcPct val="90000"/>
              </a:lnSpc>
              <a:spcBef>
                <a:spcPct val="0"/>
              </a:spcBef>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Meets</a:t>
            </a:r>
          </a:p>
          <a:p>
            <a:pPr algn="ctr" defTabSz="622300">
              <a:lnSpc>
                <a:spcPct val="90000"/>
              </a:lnSpc>
              <a:spcBef>
                <a:spcPct val="0"/>
              </a:spcBef>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Business</a:t>
            </a:r>
          </a:p>
          <a:p>
            <a:pPr algn="ctr" defTabSz="622300">
              <a:lnSpc>
                <a:spcPct val="90000"/>
              </a:lnSpc>
              <a:spcBef>
                <a:spcPct val="0"/>
              </a:spcBef>
            </a:pPr>
            <a:r>
              <a:rPr lang="en-US" sz="16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Goal?</a:t>
            </a:r>
          </a:p>
        </p:txBody>
      </p:sp>
      <p:cxnSp>
        <p:nvCxnSpPr>
          <p:cNvPr id="19" name="Straight Connector 18">
            <a:extLst>
              <a:ext uri="{FF2B5EF4-FFF2-40B4-BE49-F238E27FC236}">
                <a16:creationId xmlns:a16="http://schemas.microsoft.com/office/drawing/2014/main" id="{13B49803-4293-0E4A-85B1-F8F0168C30EA}"/>
              </a:ext>
            </a:extLst>
          </p:cNvPr>
          <p:cNvCxnSpPr>
            <a:cxnSpLocks/>
          </p:cNvCxnSpPr>
          <p:nvPr/>
        </p:nvCxnSpPr>
        <p:spPr>
          <a:xfrm>
            <a:off x="1776034" y="3351983"/>
            <a:ext cx="0" cy="542093"/>
          </a:xfrm>
          <a:prstGeom prst="line">
            <a:avLst/>
          </a:prstGeom>
          <a:ln w="25400">
            <a:solidFill>
              <a:srgbClr val="A6A6A6"/>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3CCFDF42-116F-E64C-A621-6F6F24EEF1CD}"/>
              </a:ext>
            </a:extLst>
          </p:cNvPr>
          <p:cNvCxnSpPr>
            <a:cxnSpLocks/>
          </p:cNvCxnSpPr>
          <p:nvPr/>
        </p:nvCxnSpPr>
        <p:spPr>
          <a:xfrm>
            <a:off x="6551973" y="4451577"/>
            <a:ext cx="966677" cy="0"/>
          </a:xfrm>
          <a:prstGeom prst="straightConnector1">
            <a:avLst/>
          </a:prstGeom>
          <a:ln w="25400">
            <a:solidFill>
              <a:srgbClr val="A6A6A6"/>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2E22F3DD-A08D-5B44-83B1-284677534CFE}"/>
              </a:ext>
            </a:extLst>
          </p:cNvPr>
          <p:cNvCxnSpPr>
            <a:cxnSpLocks/>
          </p:cNvCxnSpPr>
          <p:nvPr/>
        </p:nvCxnSpPr>
        <p:spPr>
          <a:xfrm flipV="1">
            <a:off x="10809505" y="1796434"/>
            <a:ext cx="0" cy="377971"/>
          </a:xfrm>
          <a:prstGeom prst="straightConnector1">
            <a:avLst/>
          </a:prstGeom>
          <a:ln w="25400">
            <a:solidFill>
              <a:srgbClr val="A6A6A6"/>
            </a:solidFill>
            <a:tailEnd type="triangle"/>
          </a:ln>
        </p:spPr>
        <p:style>
          <a:lnRef idx="1">
            <a:schemeClr val="dk1"/>
          </a:lnRef>
          <a:fillRef idx="0">
            <a:schemeClr val="dk1"/>
          </a:fillRef>
          <a:effectRef idx="0">
            <a:schemeClr val="dk1"/>
          </a:effectRef>
          <a:fontRef idx="minor">
            <a:schemeClr val="tx1"/>
          </a:fontRef>
        </p:style>
      </p:cxnSp>
      <p:sp>
        <p:nvSpPr>
          <p:cNvPr id="22" name="Rectangle: Rounded Corners 44">
            <a:extLst>
              <a:ext uri="{FF2B5EF4-FFF2-40B4-BE49-F238E27FC236}">
                <a16:creationId xmlns:a16="http://schemas.microsoft.com/office/drawing/2014/main" id="{58E396CB-D95F-3C41-BEC8-DA059A20FF11}"/>
              </a:ext>
            </a:extLst>
          </p:cNvPr>
          <p:cNvSpPr/>
          <p:nvPr/>
        </p:nvSpPr>
        <p:spPr>
          <a:xfrm>
            <a:off x="10098508" y="1154434"/>
            <a:ext cx="1144382" cy="599362"/>
          </a:xfrm>
          <a:prstGeom prst="roundRect">
            <a:avLst>
              <a:gd name="adj" fmla="val 85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lvl="0" algn="ctr" defTabSz="622300">
              <a:lnSpc>
                <a:spcPct val="90000"/>
              </a:lnSpc>
              <a:spcBef>
                <a:spcPct val="0"/>
              </a:spcBef>
              <a:spcAft>
                <a:spcPct val="35000"/>
              </a:spcAft>
              <a:defRPr/>
            </a:pPr>
            <a:r>
              <a:rPr lang="en-US" sz="2400" dirty="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rPr>
              <a:t>Answer</a:t>
            </a:r>
            <a:endParaRPr kumimoji="0" lang="en-US" sz="1600" u="none" strike="noStrike" kern="1200" cap="none" spc="0" normalizeH="0" baseline="0" noProof="0" dirty="0">
              <a:ln>
                <a:noFill/>
              </a:ln>
              <a:solidFill>
                <a:schemeClr val="bg1"/>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 name="TextBox 23">
            <a:extLst>
              <a:ext uri="{FF2B5EF4-FFF2-40B4-BE49-F238E27FC236}">
                <a16:creationId xmlns:a16="http://schemas.microsoft.com/office/drawing/2014/main" id="{B821F332-AFB9-A34C-9BF0-9F821CCFCB1B}"/>
              </a:ext>
            </a:extLst>
          </p:cNvPr>
          <p:cNvSpPr txBox="1"/>
          <p:nvPr/>
        </p:nvSpPr>
        <p:spPr>
          <a:xfrm>
            <a:off x="11077360" y="5611493"/>
            <a:ext cx="498049" cy="369332"/>
          </a:xfrm>
          <a:prstGeom prst="rect">
            <a:avLst/>
          </a:prstGeom>
          <a:solidFill>
            <a:schemeClr val="bg1"/>
          </a:solidFill>
        </p:spPr>
        <p:txBody>
          <a:bodyPr wrap="square" rtlCol="0">
            <a:spAutoFit/>
          </a:bodyPr>
          <a:lstStyle/>
          <a:p>
            <a:endParaRPr lang="en-US"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14876059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51DD-F329-F042-A2C9-6D8999C25CA2}"/>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KNN: Feature Scaling</a:t>
            </a:r>
          </a:p>
        </p:txBody>
      </p:sp>
      <p:sp>
        <p:nvSpPr>
          <p:cNvPr id="3" name="Content Placeholder 2">
            <a:extLst>
              <a:ext uri="{FF2B5EF4-FFF2-40B4-BE49-F238E27FC236}">
                <a16:creationId xmlns:a16="http://schemas.microsoft.com/office/drawing/2014/main" id="{729CACB6-2C75-524B-8ED4-4964D6F0BC15}"/>
              </a:ext>
            </a:extLst>
          </p:cNvPr>
          <p:cNvSpPr>
            <a:spLocks noGrp="1"/>
          </p:cNvSpPr>
          <p:nvPr>
            <p:ph sz="half" idx="10"/>
          </p:nvPr>
        </p:nvSpPr>
        <p:spPr>
          <a:xfrm>
            <a:off x="852492" y="1291120"/>
            <a:ext cx="10842630" cy="705063"/>
          </a:xfrm>
        </p:spPr>
        <p:txBody>
          <a:bodyPr/>
          <a:lstStyle/>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Features should be </a:t>
            </a: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on the same scale </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when using KNN.</a:t>
            </a:r>
          </a:p>
        </p:txBody>
      </p:sp>
      <p:grpSp>
        <p:nvGrpSpPr>
          <p:cNvPr id="17" name="Group 16">
            <a:extLst>
              <a:ext uri="{FF2B5EF4-FFF2-40B4-BE49-F238E27FC236}">
                <a16:creationId xmlns:a16="http://schemas.microsoft.com/office/drawing/2014/main" id="{7153EC5D-39FF-1143-A30F-9FB180147B9D}"/>
              </a:ext>
            </a:extLst>
          </p:cNvPr>
          <p:cNvGrpSpPr/>
          <p:nvPr/>
        </p:nvGrpSpPr>
        <p:grpSpPr>
          <a:xfrm>
            <a:off x="496878" y="1995516"/>
            <a:ext cx="11449703" cy="4143313"/>
            <a:chOff x="496878" y="1995516"/>
            <a:chExt cx="11449703" cy="4143313"/>
          </a:xfrm>
        </p:grpSpPr>
        <p:sp>
          <p:nvSpPr>
            <p:cNvPr id="132" name="Rectangle 131">
              <a:extLst>
                <a:ext uri="{FF2B5EF4-FFF2-40B4-BE49-F238E27FC236}">
                  <a16:creationId xmlns:a16="http://schemas.microsoft.com/office/drawing/2014/main" id="{B55D7B49-02DB-DA41-9999-4D573ACB61DA}"/>
                </a:ext>
              </a:extLst>
            </p:cNvPr>
            <p:cNvSpPr/>
            <p:nvPr/>
          </p:nvSpPr>
          <p:spPr>
            <a:xfrm>
              <a:off x="4071275" y="5615609"/>
              <a:ext cx="1258533" cy="523220"/>
            </a:xfrm>
            <a:prstGeom prst="rect">
              <a:avLst/>
            </a:prstGeom>
          </p:spPr>
          <p:txBody>
            <a:bodyPr wrap="square">
              <a:spAutoFit/>
            </a:bodyPr>
            <a:lstStyle/>
            <a:p>
              <a:pPr algn="ct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      changed less)</a:t>
              </a:r>
              <a:endParaRPr lang="en-US" sz="1400" dirty="0"/>
            </a:p>
          </p:txBody>
        </p:sp>
        <p:grpSp>
          <p:nvGrpSpPr>
            <p:cNvPr id="13" name="Group 12">
              <a:extLst>
                <a:ext uri="{FF2B5EF4-FFF2-40B4-BE49-F238E27FC236}">
                  <a16:creationId xmlns:a16="http://schemas.microsoft.com/office/drawing/2014/main" id="{123B8E0D-08A7-BB4B-9B6D-672F40D81B31}"/>
                </a:ext>
              </a:extLst>
            </p:cNvPr>
            <p:cNvGrpSpPr/>
            <p:nvPr/>
          </p:nvGrpSpPr>
          <p:grpSpPr>
            <a:xfrm>
              <a:off x="496878" y="2573764"/>
              <a:ext cx="9964223" cy="3352257"/>
              <a:chOff x="995053" y="2306715"/>
              <a:chExt cx="10516916" cy="3832470"/>
            </a:xfrm>
          </p:grpSpPr>
          <p:grpSp>
            <p:nvGrpSpPr>
              <p:cNvPr id="5" name="Group 4">
                <a:extLst>
                  <a:ext uri="{FF2B5EF4-FFF2-40B4-BE49-F238E27FC236}">
                    <a16:creationId xmlns:a16="http://schemas.microsoft.com/office/drawing/2014/main" id="{3EA927CD-6A25-F344-A586-A40087FC168F}"/>
                  </a:ext>
                </a:extLst>
              </p:cNvPr>
              <p:cNvGrpSpPr/>
              <p:nvPr/>
            </p:nvGrpSpPr>
            <p:grpSpPr>
              <a:xfrm>
                <a:off x="6844567" y="2327637"/>
                <a:ext cx="4667402" cy="3811548"/>
                <a:chOff x="5718850" y="2223820"/>
                <a:chExt cx="4667402" cy="3811548"/>
              </a:xfrm>
            </p:grpSpPr>
            <p:sp>
              <p:nvSpPr>
                <p:cNvPr id="37" name="TextBox 36">
                  <a:extLst>
                    <a:ext uri="{FF2B5EF4-FFF2-40B4-BE49-F238E27FC236}">
                      <a16:creationId xmlns:a16="http://schemas.microsoft.com/office/drawing/2014/main" id="{9F9AF3CE-ACFF-D945-BF8F-32F7F6AB53A7}"/>
                    </a:ext>
                  </a:extLst>
                </p:cNvPr>
                <p:cNvSpPr txBox="1"/>
                <p:nvPr/>
              </p:nvSpPr>
              <p:spPr>
                <a:xfrm>
                  <a:off x="5718850" y="3784413"/>
                  <a:ext cx="1071501" cy="351866"/>
                </a:xfrm>
                <a:prstGeom prst="rect">
                  <a:avLst/>
                </a:prstGeom>
                <a:noFill/>
              </p:spPr>
              <p:txBody>
                <a:bodyPr wrap="square" rtlCol="0">
                  <a:spAutoFit/>
                </a:bodyPr>
                <a:lstStyle/>
                <a:p>
                  <a:r>
                    <a:rPr lang="en-US" sz="1400" b="1" dirty="0">
                      <a:latin typeface="Amazon Ember Light" panose="020B0403020204020204" pitchFamily="34" charset="0"/>
                      <a:ea typeface="Amazon Ember Light" panose="020B0403020204020204" pitchFamily="34" charset="0"/>
                      <a:cs typeface="Amazon Ember Light" panose="020B0403020204020204" pitchFamily="34" charset="0"/>
                    </a:rPr>
                    <a:t>d2 = 0.2</a:t>
                  </a:r>
                </a:p>
              </p:txBody>
            </p:sp>
            <p:grpSp>
              <p:nvGrpSpPr>
                <p:cNvPr id="4" name="Group 3">
                  <a:extLst>
                    <a:ext uri="{FF2B5EF4-FFF2-40B4-BE49-F238E27FC236}">
                      <a16:creationId xmlns:a16="http://schemas.microsoft.com/office/drawing/2014/main" id="{29C81909-99DC-C941-AB83-341FA84A0CB0}"/>
                    </a:ext>
                  </a:extLst>
                </p:cNvPr>
                <p:cNvGrpSpPr/>
                <p:nvPr/>
              </p:nvGrpSpPr>
              <p:grpSpPr>
                <a:xfrm>
                  <a:off x="6569093" y="2223820"/>
                  <a:ext cx="3817159" cy="3456669"/>
                  <a:chOff x="6678092" y="2291699"/>
                  <a:chExt cx="3817159" cy="3456669"/>
                </a:xfrm>
              </p:grpSpPr>
              <p:sp>
                <p:nvSpPr>
                  <p:cNvPr id="6" name="Oval 5">
                    <a:extLst>
                      <a:ext uri="{FF2B5EF4-FFF2-40B4-BE49-F238E27FC236}">
                        <a16:creationId xmlns:a16="http://schemas.microsoft.com/office/drawing/2014/main" id="{A4B01891-1EA5-0046-9ED5-947F2D9995A1}"/>
                      </a:ext>
                    </a:extLst>
                  </p:cNvPr>
                  <p:cNvSpPr/>
                  <p:nvPr/>
                </p:nvSpPr>
                <p:spPr>
                  <a:xfrm>
                    <a:off x="8757579" y="2754663"/>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 name="Oval 6">
                    <a:extLst>
                      <a:ext uri="{FF2B5EF4-FFF2-40B4-BE49-F238E27FC236}">
                        <a16:creationId xmlns:a16="http://schemas.microsoft.com/office/drawing/2014/main" id="{1550FA34-5C50-D046-874B-7E69B85A7ACC}"/>
                      </a:ext>
                    </a:extLst>
                  </p:cNvPr>
                  <p:cNvSpPr/>
                  <p:nvPr/>
                </p:nvSpPr>
                <p:spPr>
                  <a:xfrm>
                    <a:off x="9056079" y="2688177"/>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 name="Oval 7">
                    <a:extLst>
                      <a:ext uri="{FF2B5EF4-FFF2-40B4-BE49-F238E27FC236}">
                        <a16:creationId xmlns:a16="http://schemas.microsoft.com/office/drawing/2014/main" id="{A9020F7A-A033-A948-B65A-95A223B03CA1}"/>
                      </a:ext>
                    </a:extLst>
                  </p:cNvPr>
                  <p:cNvSpPr/>
                  <p:nvPr/>
                </p:nvSpPr>
                <p:spPr>
                  <a:xfrm>
                    <a:off x="9840260" y="3081914"/>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 name="Oval 8">
                    <a:extLst>
                      <a:ext uri="{FF2B5EF4-FFF2-40B4-BE49-F238E27FC236}">
                        <a16:creationId xmlns:a16="http://schemas.microsoft.com/office/drawing/2014/main" id="{6C2574EF-6632-334A-B9EB-0339D43719F4}"/>
                      </a:ext>
                    </a:extLst>
                  </p:cNvPr>
                  <p:cNvSpPr/>
                  <p:nvPr/>
                </p:nvSpPr>
                <p:spPr>
                  <a:xfrm>
                    <a:off x="9785345" y="3519326"/>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 name="Oval 9">
                    <a:extLst>
                      <a:ext uri="{FF2B5EF4-FFF2-40B4-BE49-F238E27FC236}">
                        <a16:creationId xmlns:a16="http://schemas.microsoft.com/office/drawing/2014/main" id="{CD6EF1E3-33AC-9E45-B46D-F135ABB8720E}"/>
                      </a:ext>
                    </a:extLst>
                  </p:cNvPr>
                  <p:cNvSpPr/>
                  <p:nvPr/>
                </p:nvSpPr>
                <p:spPr>
                  <a:xfrm>
                    <a:off x="8345742" y="2555912"/>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 name="Oval 11">
                    <a:extLst>
                      <a:ext uri="{FF2B5EF4-FFF2-40B4-BE49-F238E27FC236}">
                        <a16:creationId xmlns:a16="http://schemas.microsoft.com/office/drawing/2014/main" id="{2AF86F70-284F-884E-B0E0-CD2B3AB388A8}"/>
                      </a:ext>
                    </a:extLst>
                  </p:cNvPr>
                  <p:cNvSpPr/>
                  <p:nvPr/>
                </p:nvSpPr>
                <p:spPr>
                  <a:xfrm>
                    <a:off x="8396641" y="3013282"/>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4" name="Oval 13">
                    <a:extLst>
                      <a:ext uri="{FF2B5EF4-FFF2-40B4-BE49-F238E27FC236}">
                        <a16:creationId xmlns:a16="http://schemas.microsoft.com/office/drawing/2014/main" id="{EF658125-D4E9-4947-B81C-938B80B1B981}"/>
                      </a:ext>
                    </a:extLst>
                  </p:cNvPr>
                  <p:cNvSpPr/>
                  <p:nvPr/>
                </p:nvSpPr>
                <p:spPr>
                  <a:xfrm>
                    <a:off x="9427868" y="3633370"/>
                    <a:ext cx="182224" cy="1724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5" name="Oval 14">
                    <a:extLst>
                      <a:ext uri="{FF2B5EF4-FFF2-40B4-BE49-F238E27FC236}">
                        <a16:creationId xmlns:a16="http://schemas.microsoft.com/office/drawing/2014/main" id="{5DD8C0D0-DE4C-6747-B20C-7DF740BAAFFB}"/>
                      </a:ext>
                    </a:extLst>
                  </p:cNvPr>
                  <p:cNvSpPr/>
                  <p:nvPr/>
                </p:nvSpPr>
                <p:spPr>
                  <a:xfrm>
                    <a:off x="9897993" y="4278361"/>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6" name="Oval 15">
                    <a:extLst>
                      <a:ext uri="{FF2B5EF4-FFF2-40B4-BE49-F238E27FC236}">
                        <a16:creationId xmlns:a16="http://schemas.microsoft.com/office/drawing/2014/main" id="{C3FD4AC8-B9EC-CB41-9302-D388B6BEFD58}"/>
                      </a:ext>
                    </a:extLst>
                  </p:cNvPr>
                  <p:cNvSpPr/>
                  <p:nvPr/>
                </p:nvSpPr>
                <p:spPr>
                  <a:xfrm>
                    <a:off x="9164454" y="3097075"/>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9" name="Oval 18">
                    <a:extLst>
                      <a:ext uri="{FF2B5EF4-FFF2-40B4-BE49-F238E27FC236}">
                        <a16:creationId xmlns:a16="http://schemas.microsoft.com/office/drawing/2014/main" id="{050842E1-6644-FE45-AC16-71647B510BFF}"/>
                      </a:ext>
                    </a:extLst>
                  </p:cNvPr>
                  <p:cNvSpPr/>
                  <p:nvPr/>
                </p:nvSpPr>
                <p:spPr>
                  <a:xfrm>
                    <a:off x="8445220" y="4450806"/>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0" name="Oval 19">
                    <a:extLst>
                      <a:ext uri="{FF2B5EF4-FFF2-40B4-BE49-F238E27FC236}">
                        <a16:creationId xmlns:a16="http://schemas.microsoft.com/office/drawing/2014/main" id="{8A324A16-67F5-FA4A-92B1-14897FA43A8D}"/>
                      </a:ext>
                    </a:extLst>
                  </p:cNvPr>
                  <p:cNvSpPr/>
                  <p:nvPr/>
                </p:nvSpPr>
                <p:spPr>
                  <a:xfrm>
                    <a:off x="9147191" y="4225454"/>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1" name="Oval 20">
                    <a:extLst>
                      <a:ext uri="{FF2B5EF4-FFF2-40B4-BE49-F238E27FC236}">
                        <a16:creationId xmlns:a16="http://schemas.microsoft.com/office/drawing/2014/main" id="{D417A6A3-CC27-874F-B927-05B2D777391B}"/>
                      </a:ext>
                    </a:extLst>
                  </p:cNvPr>
                  <p:cNvSpPr/>
                  <p:nvPr/>
                </p:nvSpPr>
                <p:spPr>
                  <a:xfrm>
                    <a:off x="7548576" y="3653495"/>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2" name="Oval 21">
                    <a:extLst>
                      <a:ext uri="{FF2B5EF4-FFF2-40B4-BE49-F238E27FC236}">
                        <a16:creationId xmlns:a16="http://schemas.microsoft.com/office/drawing/2014/main" id="{4F3ACB17-3574-DD42-8305-56FB7316D23C}"/>
                      </a:ext>
                    </a:extLst>
                  </p:cNvPr>
                  <p:cNvSpPr/>
                  <p:nvPr/>
                </p:nvSpPr>
                <p:spPr>
                  <a:xfrm>
                    <a:off x="8696856" y="3610951"/>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3" name="Oval 22">
                    <a:extLst>
                      <a:ext uri="{FF2B5EF4-FFF2-40B4-BE49-F238E27FC236}">
                        <a16:creationId xmlns:a16="http://schemas.microsoft.com/office/drawing/2014/main" id="{1D6D46AF-8B0B-B740-A4C4-47CDC954C57E}"/>
                      </a:ext>
                    </a:extLst>
                  </p:cNvPr>
                  <p:cNvSpPr/>
                  <p:nvPr/>
                </p:nvSpPr>
                <p:spPr>
                  <a:xfrm>
                    <a:off x="9409808" y="4921033"/>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 name="Oval 23">
                    <a:extLst>
                      <a:ext uri="{FF2B5EF4-FFF2-40B4-BE49-F238E27FC236}">
                        <a16:creationId xmlns:a16="http://schemas.microsoft.com/office/drawing/2014/main" id="{6B23E698-AFF6-4141-8F3A-B739ECF898DE}"/>
                      </a:ext>
                    </a:extLst>
                  </p:cNvPr>
                  <p:cNvSpPr/>
                  <p:nvPr/>
                </p:nvSpPr>
                <p:spPr>
                  <a:xfrm>
                    <a:off x="8274149" y="4057962"/>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5" name="Oval 24">
                    <a:extLst>
                      <a:ext uri="{FF2B5EF4-FFF2-40B4-BE49-F238E27FC236}">
                        <a16:creationId xmlns:a16="http://schemas.microsoft.com/office/drawing/2014/main" id="{E99BDED0-148B-DE46-B98B-D011DB9A1BD3}"/>
                      </a:ext>
                    </a:extLst>
                  </p:cNvPr>
                  <p:cNvSpPr/>
                  <p:nvPr/>
                </p:nvSpPr>
                <p:spPr>
                  <a:xfrm>
                    <a:off x="7457464" y="4287312"/>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6" name="Oval 25">
                    <a:extLst>
                      <a:ext uri="{FF2B5EF4-FFF2-40B4-BE49-F238E27FC236}">
                        <a16:creationId xmlns:a16="http://schemas.microsoft.com/office/drawing/2014/main" id="{56289948-62AC-5945-A55B-88424B21FE61}"/>
                      </a:ext>
                    </a:extLst>
                  </p:cNvPr>
                  <p:cNvSpPr/>
                  <p:nvPr/>
                </p:nvSpPr>
                <p:spPr>
                  <a:xfrm>
                    <a:off x="7548576" y="4863164"/>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7" name="Oval 26">
                    <a:extLst>
                      <a:ext uri="{FF2B5EF4-FFF2-40B4-BE49-F238E27FC236}">
                        <a16:creationId xmlns:a16="http://schemas.microsoft.com/office/drawing/2014/main" id="{61D7E9F8-82E8-FE4C-85A2-ED23516753C9}"/>
                      </a:ext>
                    </a:extLst>
                  </p:cNvPr>
                  <p:cNvSpPr/>
                  <p:nvPr/>
                </p:nvSpPr>
                <p:spPr>
                  <a:xfrm>
                    <a:off x="7956754" y="4434904"/>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8" name="Oval 27">
                    <a:extLst>
                      <a:ext uri="{FF2B5EF4-FFF2-40B4-BE49-F238E27FC236}">
                        <a16:creationId xmlns:a16="http://schemas.microsoft.com/office/drawing/2014/main" id="{6C1972B5-3AC2-2844-9370-6202F7E38DF2}"/>
                      </a:ext>
                    </a:extLst>
                  </p:cNvPr>
                  <p:cNvSpPr/>
                  <p:nvPr/>
                </p:nvSpPr>
                <p:spPr>
                  <a:xfrm>
                    <a:off x="7870520" y="3279346"/>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2" name="Rectangle 31">
                    <a:extLst>
                      <a:ext uri="{FF2B5EF4-FFF2-40B4-BE49-F238E27FC236}">
                        <a16:creationId xmlns:a16="http://schemas.microsoft.com/office/drawing/2014/main" id="{7152190F-2D2F-0842-B52B-6194E46E69AB}"/>
                      </a:ext>
                    </a:extLst>
                  </p:cNvPr>
                  <p:cNvSpPr/>
                  <p:nvPr/>
                </p:nvSpPr>
                <p:spPr>
                  <a:xfrm>
                    <a:off x="7235354" y="2451724"/>
                    <a:ext cx="3061361" cy="28970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4" name="Oval 33">
                    <a:extLst>
                      <a:ext uri="{FF2B5EF4-FFF2-40B4-BE49-F238E27FC236}">
                        <a16:creationId xmlns:a16="http://schemas.microsoft.com/office/drawing/2014/main" id="{2A207FFF-C52C-8F49-9BF2-11DA1E628E66}"/>
                      </a:ext>
                    </a:extLst>
                  </p:cNvPr>
                  <p:cNvSpPr/>
                  <p:nvPr/>
                </p:nvSpPr>
                <p:spPr>
                  <a:xfrm>
                    <a:off x="9117229" y="4194901"/>
                    <a:ext cx="242946" cy="2356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35" name="Oval 34">
                    <a:extLst>
                      <a:ext uri="{FF2B5EF4-FFF2-40B4-BE49-F238E27FC236}">
                        <a16:creationId xmlns:a16="http://schemas.microsoft.com/office/drawing/2014/main" id="{1D9DBB10-E810-BE4A-BBCE-249F8DE72153}"/>
                      </a:ext>
                    </a:extLst>
                  </p:cNvPr>
                  <p:cNvSpPr/>
                  <p:nvPr/>
                </p:nvSpPr>
                <p:spPr>
                  <a:xfrm>
                    <a:off x="9388361" y="3600862"/>
                    <a:ext cx="242946" cy="2356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 </a:t>
                    </a:r>
                  </a:p>
                </p:txBody>
              </p:sp>
              <p:sp>
                <p:nvSpPr>
                  <p:cNvPr id="36" name="TextBox 35">
                    <a:extLst>
                      <a:ext uri="{FF2B5EF4-FFF2-40B4-BE49-F238E27FC236}">
                        <a16:creationId xmlns:a16="http://schemas.microsoft.com/office/drawing/2014/main" id="{6822A37E-5047-764C-A77A-725665E3BD66}"/>
                      </a:ext>
                    </a:extLst>
                  </p:cNvPr>
                  <p:cNvSpPr txBox="1"/>
                  <p:nvPr/>
                </p:nvSpPr>
                <p:spPr>
                  <a:xfrm>
                    <a:off x="6957742" y="5227215"/>
                    <a:ext cx="340715" cy="351866"/>
                  </a:xfrm>
                  <a:prstGeom prst="rect">
                    <a:avLst/>
                  </a:prstGeom>
                  <a:noFill/>
                  <a:ln w="25400">
                    <a:noFill/>
                  </a:ln>
                </p:spPr>
                <p:txBody>
                  <a:bodyPr wrap="squar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0</a:t>
                    </a:r>
                  </a:p>
                </p:txBody>
              </p:sp>
              <p:sp>
                <p:nvSpPr>
                  <p:cNvPr id="38" name="TextBox 37">
                    <a:extLst>
                      <a:ext uri="{FF2B5EF4-FFF2-40B4-BE49-F238E27FC236}">
                        <a16:creationId xmlns:a16="http://schemas.microsoft.com/office/drawing/2014/main" id="{A9E5C265-BD75-1D47-85AD-6C6422A0C4C5}"/>
                      </a:ext>
                    </a:extLst>
                  </p:cNvPr>
                  <p:cNvSpPr txBox="1"/>
                  <p:nvPr/>
                </p:nvSpPr>
                <p:spPr>
                  <a:xfrm>
                    <a:off x="6830120" y="3550251"/>
                    <a:ext cx="558279" cy="351866"/>
                  </a:xfrm>
                  <a:prstGeom prst="rect">
                    <a:avLst/>
                  </a:prstGeom>
                  <a:noFill/>
                </p:spPr>
                <p:txBody>
                  <a:bodyPr wrap="squar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0.5</a:t>
                    </a:r>
                  </a:p>
                </p:txBody>
              </p:sp>
              <p:sp>
                <p:nvSpPr>
                  <p:cNvPr id="39" name="TextBox 38">
                    <a:extLst>
                      <a:ext uri="{FF2B5EF4-FFF2-40B4-BE49-F238E27FC236}">
                        <a16:creationId xmlns:a16="http://schemas.microsoft.com/office/drawing/2014/main" id="{6AE60640-39C2-4B47-922A-DB464A7DC4E9}"/>
                      </a:ext>
                    </a:extLst>
                  </p:cNvPr>
                  <p:cNvSpPr txBox="1"/>
                  <p:nvPr/>
                </p:nvSpPr>
                <p:spPr>
                  <a:xfrm>
                    <a:off x="8865407" y="5307189"/>
                    <a:ext cx="1607000" cy="351866"/>
                  </a:xfrm>
                  <a:prstGeom prst="rect">
                    <a:avLst/>
                  </a:prstGeom>
                  <a:noFill/>
                </p:spPr>
                <p:txBody>
                  <a:bodyPr wrap="squar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0.80  0.85</a:t>
                    </a:r>
                  </a:p>
                </p:txBody>
              </p:sp>
              <p:cxnSp>
                <p:nvCxnSpPr>
                  <p:cNvPr id="40" name="Straight Connector 39">
                    <a:extLst>
                      <a:ext uri="{FF2B5EF4-FFF2-40B4-BE49-F238E27FC236}">
                        <a16:creationId xmlns:a16="http://schemas.microsoft.com/office/drawing/2014/main" id="{9FB71CA4-7FAA-4349-9BB2-70FA11382658}"/>
                      </a:ext>
                    </a:extLst>
                  </p:cNvPr>
                  <p:cNvCxnSpPr>
                    <a:cxnSpLocks/>
                    <a:stCxn id="34" idx="4"/>
                  </p:cNvCxnSpPr>
                  <p:nvPr/>
                </p:nvCxnSpPr>
                <p:spPr>
                  <a:xfrm flipH="1">
                    <a:off x="9238260" y="4430598"/>
                    <a:ext cx="442" cy="91901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DC3432-9047-A94B-A5EC-1E251520FAB0}"/>
                      </a:ext>
                    </a:extLst>
                  </p:cNvPr>
                  <p:cNvCxnSpPr>
                    <a:cxnSpLocks/>
                  </p:cNvCxnSpPr>
                  <p:nvPr/>
                </p:nvCxnSpPr>
                <p:spPr>
                  <a:xfrm>
                    <a:off x="9492924" y="3812338"/>
                    <a:ext cx="7996" cy="15429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19F647F-5A16-DA4F-A45D-B4375CBF60B4}"/>
                      </a:ext>
                    </a:extLst>
                  </p:cNvPr>
                  <p:cNvCxnSpPr>
                    <a:cxnSpLocks/>
                  </p:cNvCxnSpPr>
                  <p:nvPr/>
                </p:nvCxnSpPr>
                <p:spPr>
                  <a:xfrm flipH="1">
                    <a:off x="7245769" y="4310230"/>
                    <a:ext cx="1863896" cy="2436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9C78BD0-DB7F-5840-A859-923CD0B27252}"/>
                      </a:ext>
                    </a:extLst>
                  </p:cNvPr>
                  <p:cNvCxnSpPr>
                    <a:cxnSpLocks/>
                  </p:cNvCxnSpPr>
                  <p:nvPr/>
                </p:nvCxnSpPr>
                <p:spPr>
                  <a:xfrm flipH="1">
                    <a:off x="7235354" y="3692941"/>
                    <a:ext cx="2006377" cy="1417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14B2336-312A-5546-B425-2576D37EAD18}"/>
                      </a:ext>
                    </a:extLst>
                  </p:cNvPr>
                  <p:cNvSpPr txBox="1"/>
                  <p:nvPr/>
                </p:nvSpPr>
                <p:spPr>
                  <a:xfrm>
                    <a:off x="6825486" y="4156461"/>
                    <a:ext cx="532965" cy="351866"/>
                  </a:xfrm>
                  <a:prstGeom prst="rect">
                    <a:avLst/>
                  </a:prstGeom>
                  <a:noFill/>
                </p:spPr>
                <p:txBody>
                  <a:bodyPr wrap="squar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0.3</a:t>
                    </a:r>
                  </a:p>
                </p:txBody>
              </p:sp>
              <p:sp>
                <p:nvSpPr>
                  <p:cNvPr id="45" name="TextBox 44">
                    <a:extLst>
                      <a:ext uri="{FF2B5EF4-FFF2-40B4-BE49-F238E27FC236}">
                        <a16:creationId xmlns:a16="http://schemas.microsoft.com/office/drawing/2014/main" id="{58CB5131-404A-8C4C-BAAA-74790C8C4C53}"/>
                      </a:ext>
                    </a:extLst>
                  </p:cNvPr>
                  <p:cNvSpPr txBox="1"/>
                  <p:nvPr/>
                </p:nvSpPr>
                <p:spPr>
                  <a:xfrm>
                    <a:off x="6960542" y="2291699"/>
                    <a:ext cx="341600" cy="351866"/>
                  </a:xfrm>
                  <a:prstGeom prst="rect">
                    <a:avLst/>
                  </a:prstGeom>
                  <a:noFill/>
                  <a:ln w="25400" cmpd="sng">
                    <a:noFill/>
                  </a:ln>
                </p:spPr>
                <p:txBody>
                  <a:bodyPr wrap="square" rtlCol="0">
                    <a:spAutoFit/>
                  </a:bodyPr>
                  <a:lstStyle/>
                  <a:p>
                    <a:pPr algn="ct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1</a:t>
                    </a:r>
                  </a:p>
                </p:txBody>
              </p:sp>
              <p:cxnSp>
                <p:nvCxnSpPr>
                  <p:cNvPr id="46" name="Straight Connector 45">
                    <a:extLst>
                      <a:ext uri="{FF2B5EF4-FFF2-40B4-BE49-F238E27FC236}">
                        <a16:creationId xmlns:a16="http://schemas.microsoft.com/office/drawing/2014/main" id="{E53D2096-A73A-7846-ACB8-5053CC7E4470}"/>
                      </a:ext>
                    </a:extLst>
                  </p:cNvPr>
                  <p:cNvCxnSpPr>
                    <a:cxnSpLocks/>
                    <a:stCxn id="34" idx="0"/>
                    <a:endCxn id="33" idx="2"/>
                  </p:cNvCxnSpPr>
                  <p:nvPr/>
                </p:nvCxnSpPr>
                <p:spPr>
                  <a:xfrm flipV="1">
                    <a:off x="9238702" y="3813595"/>
                    <a:ext cx="1389" cy="381306"/>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7" name="Left Brace 46">
                    <a:extLst>
                      <a:ext uri="{FF2B5EF4-FFF2-40B4-BE49-F238E27FC236}">
                        <a16:creationId xmlns:a16="http://schemas.microsoft.com/office/drawing/2014/main" id="{5A3E385C-193D-BC44-A54E-AB88FF05014E}"/>
                      </a:ext>
                    </a:extLst>
                  </p:cNvPr>
                  <p:cNvSpPr/>
                  <p:nvPr/>
                </p:nvSpPr>
                <p:spPr>
                  <a:xfrm>
                    <a:off x="6678092" y="3726499"/>
                    <a:ext cx="192108" cy="606233"/>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8" name="Left Brace 47">
                    <a:extLst>
                      <a:ext uri="{FF2B5EF4-FFF2-40B4-BE49-F238E27FC236}">
                        <a16:creationId xmlns:a16="http://schemas.microsoft.com/office/drawing/2014/main" id="{125EA28A-7BB4-3743-A99E-6DC9B4CC5616}"/>
                      </a:ext>
                    </a:extLst>
                  </p:cNvPr>
                  <p:cNvSpPr/>
                  <p:nvPr/>
                </p:nvSpPr>
                <p:spPr>
                  <a:xfrm rot="16200000">
                    <a:off x="9329797" y="5549153"/>
                    <a:ext cx="124984" cy="27344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5" name="TextBox 54">
                    <a:extLst>
                      <a:ext uri="{FF2B5EF4-FFF2-40B4-BE49-F238E27FC236}">
                        <a16:creationId xmlns:a16="http://schemas.microsoft.com/office/drawing/2014/main" id="{A5559CE5-BDBE-2549-9A56-0F2AC0B02250}"/>
                      </a:ext>
                    </a:extLst>
                  </p:cNvPr>
                  <p:cNvSpPr txBox="1"/>
                  <p:nvPr/>
                </p:nvSpPr>
                <p:spPr>
                  <a:xfrm>
                    <a:off x="10153651" y="5300613"/>
                    <a:ext cx="341600" cy="351866"/>
                  </a:xfrm>
                  <a:prstGeom prst="rect">
                    <a:avLst/>
                  </a:prstGeom>
                  <a:noFill/>
                  <a:ln w="25400" cmpd="sng">
                    <a:noFill/>
                  </a:ln>
                </p:spPr>
                <p:txBody>
                  <a:bodyPr wrap="square" rtlCol="0">
                    <a:spAutoFit/>
                  </a:bodyPr>
                  <a:lstStyle/>
                  <a:p>
                    <a:pPr algn="ct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1</a:t>
                    </a:r>
                  </a:p>
                </p:txBody>
              </p:sp>
              <p:sp>
                <p:nvSpPr>
                  <p:cNvPr id="33" name="Rectangle 32">
                    <a:extLst>
                      <a:ext uri="{FF2B5EF4-FFF2-40B4-BE49-F238E27FC236}">
                        <a16:creationId xmlns:a16="http://schemas.microsoft.com/office/drawing/2014/main" id="{F5FCE6EA-241A-3540-B222-57A6479F3341}"/>
                      </a:ext>
                    </a:extLst>
                  </p:cNvPr>
                  <p:cNvSpPr/>
                  <p:nvPr/>
                </p:nvSpPr>
                <p:spPr>
                  <a:xfrm>
                    <a:off x="9124291" y="3598631"/>
                    <a:ext cx="231601" cy="214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grpSp>
            <p:sp>
              <p:nvSpPr>
                <p:cNvPr id="159" name="TextBox 158">
                  <a:extLst>
                    <a:ext uri="{FF2B5EF4-FFF2-40B4-BE49-F238E27FC236}">
                      <a16:creationId xmlns:a16="http://schemas.microsoft.com/office/drawing/2014/main" id="{70278C1E-348D-C34B-B2F5-258E7E697624}"/>
                    </a:ext>
                  </a:extLst>
                </p:cNvPr>
                <p:cNvSpPr txBox="1"/>
                <p:nvPr/>
              </p:nvSpPr>
              <p:spPr>
                <a:xfrm>
                  <a:off x="8879387" y="5683502"/>
                  <a:ext cx="1185071" cy="351866"/>
                </a:xfrm>
                <a:prstGeom prst="rect">
                  <a:avLst/>
                </a:prstGeom>
                <a:noFill/>
              </p:spPr>
              <p:txBody>
                <a:bodyPr wrap="square" rtlCol="0">
                  <a:spAutoFit/>
                </a:bodyPr>
                <a:lstStyle/>
                <a:p>
                  <a:r>
                    <a:rPr lang="en-US" sz="1400" b="1" dirty="0">
                      <a:latin typeface="Amazon Ember Light" panose="020B0403020204020204" pitchFamily="34" charset="0"/>
                      <a:ea typeface="Amazon Ember Light" panose="020B0403020204020204" pitchFamily="34" charset="0"/>
                      <a:cs typeface="Amazon Ember Light" panose="020B0403020204020204" pitchFamily="34" charset="0"/>
                    </a:rPr>
                    <a:t>d1 = 0.05</a:t>
                  </a:r>
                </a:p>
              </p:txBody>
            </p:sp>
          </p:grpSp>
          <p:grpSp>
            <p:nvGrpSpPr>
              <p:cNvPr id="57" name="Group 56">
                <a:extLst>
                  <a:ext uri="{FF2B5EF4-FFF2-40B4-BE49-F238E27FC236}">
                    <a16:creationId xmlns:a16="http://schemas.microsoft.com/office/drawing/2014/main" id="{CD0FC9CC-27BB-B548-B8BC-21254373A527}"/>
                  </a:ext>
                </a:extLst>
              </p:cNvPr>
              <p:cNvGrpSpPr/>
              <p:nvPr/>
            </p:nvGrpSpPr>
            <p:grpSpPr>
              <a:xfrm>
                <a:off x="995053" y="2306715"/>
                <a:ext cx="6210336" cy="3823918"/>
                <a:chOff x="5756198" y="2234968"/>
                <a:chExt cx="6210336" cy="3823918"/>
              </a:xfrm>
            </p:grpSpPr>
            <p:sp>
              <p:nvSpPr>
                <p:cNvPr id="58" name="Oval 57">
                  <a:extLst>
                    <a:ext uri="{FF2B5EF4-FFF2-40B4-BE49-F238E27FC236}">
                      <a16:creationId xmlns:a16="http://schemas.microsoft.com/office/drawing/2014/main" id="{75CC0C9B-9158-F143-8361-DFAB2235780B}"/>
                    </a:ext>
                  </a:extLst>
                </p:cNvPr>
                <p:cNvSpPr/>
                <p:nvPr/>
              </p:nvSpPr>
              <p:spPr>
                <a:xfrm>
                  <a:off x="8663450" y="2700875"/>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59" name="Oval 58">
                  <a:extLst>
                    <a:ext uri="{FF2B5EF4-FFF2-40B4-BE49-F238E27FC236}">
                      <a16:creationId xmlns:a16="http://schemas.microsoft.com/office/drawing/2014/main" id="{5E630602-E841-6B47-AAE1-0CC2FA13E4A1}"/>
                    </a:ext>
                  </a:extLst>
                </p:cNvPr>
                <p:cNvSpPr/>
                <p:nvPr/>
              </p:nvSpPr>
              <p:spPr>
                <a:xfrm>
                  <a:off x="8961950" y="2634389"/>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0" name="Oval 59">
                  <a:extLst>
                    <a:ext uri="{FF2B5EF4-FFF2-40B4-BE49-F238E27FC236}">
                      <a16:creationId xmlns:a16="http://schemas.microsoft.com/office/drawing/2014/main" id="{837F3C0F-B5D1-AC4E-87CD-FC51A934A9F4}"/>
                    </a:ext>
                  </a:extLst>
                </p:cNvPr>
                <p:cNvSpPr/>
                <p:nvPr/>
              </p:nvSpPr>
              <p:spPr>
                <a:xfrm>
                  <a:off x="9746131" y="3028126"/>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1" name="Oval 60">
                  <a:extLst>
                    <a:ext uri="{FF2B5EF4-FFF2-40B4-BE49-F238E27FC236}">
                      <a16:creationId xmlns:a16="http://schemas.microsoft.com/office/drawing/2014/main" id="{F5BBBDB4-2879-3044-A4B1-AC393614B2B4}"/>
                    </a:ext>
                  </a:extLst>
                </p:cNvPr>
                <p:cNvSpPr/>
                <p:nvPr/>
              </p:nvSpPr>
              <p:spPr>
                <a:xfrm>
                  <a:off x="9691216" y="3465538"/>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2" name="Oval 61">
                  <a:extLst>
                    <a:ext uri="{FF2B5EF4-FFF2-40B4-BE49-F238E27FC236}">
                      <a16:creationId xmlns:a16="http://schemas.microsoft.com/office/drawing/2014/main" id="{BBC7FCCB-6049-5549-8E79-085986C0BB17}"/>
                    </a:ext>
                  </a:extLst>
                </p:cNvPr>
                <p:cNvSpPr/>
                <p:nvPr/>
              </p:nvSpPr>
              <p:spPr>
                <a:xfrm>
                  <a:off x="8251613" y="2502124"/>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3" name="Oval 62">
                  <a:extLst>
                    <a:ext uri="{FF2B5EF4-FFF2-40B4-BE49-F238E27FC236}">
                      <a16:creationId xmlns:a16="http://schemas.microsoft.com/office/drawing/2014/main" id="{EEAC7BF6-F034-9346-8599-A4DBC2F1B6D1}"/>
                    </a:ext>
                  </a:extLst>
                </p:cNvPr>
                <p:cNvSpPr/>
                <p:nvPr/>
              </p:nvSpPr>
              <p:spPr>
                <a:xfrm>
                  <a:off x="8302512" y="2959494"/>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4" name="Oval 63">
                  <a:extLst>
                    <a:ext uri="{FF2B5EF4-FFF2-40B4-BE49-F238E27FC236}">
                      <a16:creationId xmlns:a16="http://schemas.microsoft.com/office/drawing/2014/main" id="{4F35EEEA-5CAD-0141-A6F0-9234F946321B}"/>
                    </a:ext>
                  </a:extLst>
                </p:cNvPr>
                <p:cNvSpPr/>
                <p:nvPr/>
              </p:nvSpPr>
              <p:spPr>
                <a:xfrm>
                  <a:off x="9323580" y="3579582"/>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5" name="Oval 64">
                  <a:extLst>
                    <a:ext uri="{FF2B5EF4-FFF2-40B4-BE49-F238E27FC236}">
                      <a16:creationId xmlns:a16="http://schemas.microsoft.com/office/drawing/2014/main" id="{B8C4A25D-0EA9-4A46-97C4-16E89488F1EE}"/>
                    </a:ext>
                  </a:extLst>
                </p:cNvPr>
                <p:cNvSpPr/>
                <p:nvPr/>
              </p:nvSpPr>
              <p:spPr>
                <a:xfrm>
                  <a:off x="9803864" y="4224573"/>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6" name="Oval 65">
                  <a:extLst>
                    <a:ext uri="{FF2B5EF4-FFF2-40B4-BE49-F238E27FC236}">
                      <a16:creationId xmlns:a16="http://schemas.microsoft.com/office/drawing/2014/main" id="{7477649E-12BB-D74C-A6E9-B2C2F9896AAD}"/>
                    </a:ext>
                  </a:extLst>
                </p:cNvPr>
                <p:cNvSpPr/>
                <p:nvPr/>
              </p:nvSpPr>
              <p:spPr>
                <a:xfrm>
                  <a:off x="9070325" y="3043287"/>
                  <a:ext cx="182224" cy="172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69" name="Oval 68">
                  <a:extLst>
                    <a:ext uri="{FF2B5EF4-FFF2-40B4-BE49-F238E27FC236}">
                      <a16:creationId xmlns:a16="http://schemas.microsoft.com/office/drawing/2014/main" id="{A124BA43-3904-5A40-B9FC-86FF9F4A9262}"/>
                    </a:ext>
                  </a:extLst>
                </p:cNvPr>
                <p:cNvSpPr/>
                <p:nvPr/>
              </p:nvSpPr>
              <p:spPr>
                <a:xfrm>
                  <a:off x="8351091" y="4397018"/>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0" name="Oval 69">
                  <a:extLst>
                    <a:ext uri="{FF2B5EF4-FFF2-40B4-BE49-F238E27FC236}">
                      <a16:creationId xmlns:a16="http://schemas.microsoft.com/office/drawing/2014/main" id="{B94440E0-3C36-8D4B-8A8F-30C8FA70AA88}"/>
                    </a:ext>
                  </a:extLst>
                </p:cNvPr>
                <p:cNvSpPr/>
                <p:nvPr/>
              </p:nvSpPr>
              <p:spPr>
                <a:xfrm>
                  <a:off x="9053062" y="4171666"/>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1" name="Oval 70">
                  <a:extLst>
                    <a:ext uri="{FF2B5EF4-FFF2-40B4-BE49-F238E27FC236}">
                      <a16:creationId xmlns:a16="http://schemas.microsoft.com/office/drawing/2014/main" id="{02CAFBC1-F48B-1745-A66D-67F0D31347DF}"/>
                    </a:ext>
                  </a:extLst>
                </p:cNvPr>
                <p:cNvSpPr/>
                <p:nvPr/>
              </p:nvSpPr>
              <p:spPr>
                <a:xfrm>
                  <a:off x="7454447" y="3599707"/>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2" name="Oval 71">
                  <a:extLst>
                    <a:ext uri="{FF2B5EF4-FFF2-40B4-BE49-F238E27FC236}">
                      <a16:creationId xmlns:a16="http://schemas.microsoft.com/office/drawing/2014/main" id="{06E4FA96-3A24-CA48-B8CC-C2C7F13DE002}"/>
                    </a:ext>
                  </a:extLst>
                </p:cNvPr>
                <p:cNvSpPr/>
                <p:nvPr/>
              </p:nvSpPr>
              <p:spPr>
                <a:xfrm>
                  <a:off x="8602727" y="3557163"/>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3" name="Oval 72">
                  <a:extLst>
                    <a:ext uri="{FF2B5EF4-FFF2-40B4-BE49-F238E27FC236}">
                      <a16:creationId xmlns:a16="http://schemas.microsoft.com/office/drawing/2014/main" id="{27644228-730F-2F46-A386-BC887B87EE8F}"/>
                    </a:ext>
                  </a:extLst>
                </p:cNvPr>
                <p:cNvSpPr/>
                <p:nvPr/>
              </p:nvSpPr>
              <p:spPr>
                <a:xfrm>
                  <a:off x="9315679" y="4867245"/>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4" name="Oval 73">
                  <a:extLst>
                    <a:ext uri="{FF2B5EF4-FFF2-40B4-BE49-F238E27FC236}">
                      <a16:creationId xmlns:a16="http://schemas.microsoft.com/office/drawing/2014/main" id="{6715A3B9-9B03-1041-BFC9-90EF45ED5CB5}"/>
                    </a:ext>
                  </a:extLst>
                </p:cNvPr>
                <p:cNvSpPr/>
                <p:nvPr/>
              </p:nvSpPr>
              <p:spPr>
                <a:xfrm>
                  <a:off x="8180020" y="4004174"/>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5" name="Oval 74">
                  <a:extLst>
                    <a:ext uri="{FF2B5EF4-FFF2-40B4-BE49-F238E27FC236}">
                      <a16:creationId xmlns:a16="http://schemas.microsoft.com/office/drawing/2014/main" id="{0E45E3A0-9B65-B245-BEC2-57A7B9653FC6}"/>
                    </a:ext>
                  </a:extLst>
                </p:cNvPr>
                <p:cNvSpPr/>
                <p:nvPr/>
              </p:nvSpPr>
              <p:spPr>
                <a:xfrm>
                  <a:off x="7363335" y="4233524"/>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6" name="Oval 75">
                  <a:extLst>
                    <a:ext uri="{FF2B5EF4-FFF2-40B4-BE49-F238E27FC236}">
                      <a16:creationId xmlns:a16="http://schemas.microsoft.com/office/drawing/2014/main" id="{29B5845E-964E-D041-A1A7-F816B95BE5C3}"/>
                    </a:ext>
                  </a:extLst>
                </p:cNvPr>
                <p:cNvSpPr/>
                <p:nvPr/>
              </p:nvSpPr>
              <p:spPr>
                <a:xfrm>
                  <a:off x="7454447" y="4809376"/>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7" name="Oval 76">
                  <a:extLst>
                    <a:ext uri="{FF2B5EF4-FFF2-40B4-BE49-F238E27FC236}">
                      <a16:creationId xmlns:a16="http://schemas.microsoft.com/office/drawing/2014/main" id="{602E1541-7E4B-9844-83E1-C2A2B4247057}"/>
                    </a:ext>
                  </a:extLst>
                </p:cNvPr>
                <p:cNvSpPr/>
                <p:nvPr/>
              </p:nvSpPr>
              <p:spPr>
                <a:xfrm>
                  <a:off x="7862625" y="4381116"/>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78" name="Oval 77">
                  <a:extLst>
                    <a:ext uri="{FF2B5EF4-FFF2-40B4-BE49-F238E27FC236}">
                      <a16:creationId xmlns:a16="http://schemas.microsoft.com/office/drawing/2014/main" id="{001BFC47-6A91-D14F-9919-EC12F4646357}"/>
                    </a:ext>
                  </a:extLst>
                </p:cNvPr>
                <p:cNvSpPr/>
                <p:nvPr/>
              </p:nvSpPr>
              <p:spPr>
                <a:xfrm>
                  <a:off x="7776391" y="3225558"/>
                  <a:ext cx="182224" cy="1724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2" name="Rectangle 81">
                  <a:extLst>
                    <a:ext uri="{FF2B5EF4-FFF2-40B4-BE49-F238E27FC236}">
                      <a16:creationId xmlns:a16="http://schemas.microsoft.com/office/drawing/2014/main" id="{7A6F872D-73A6-4E4F-8BB4-0D5F15981089}"/>
                    </a:ext>
                  </a:extLst>
                </p:cNvPr>
                <p:cNvSpPr/>
                <p:nvPr/>
              </p:nvSpPr>
              <p:spPr>
                <a:xfrm>
                  <a:off x="7141225" y="2397936"/>
                  <a:ext cx="3061361" cy="28970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4" name="Oval 83">
                  <a:extLst>
                    <a:ext uri="{FF2B5EF4-FFF2-40B4-BE49-F238E27FC236}">
                      <a16:creationId xmlns:a16="http://schemas.microsoft.com/office/drawing/2014/main" id="{238E6E60-C610-FB45-9096-4F75007A984B}"/>
                    </a:ext>
                  </a:extLst>
                </p:cNvPr>
                <p:cNvSpPr/>
                <p:nvPr/>
              </p:nvSpPr>
              <p:spPr>
                <a:xfrm>
                  <a:off x="9014706" y="4141113"/>
                  <a:ext cx="242946" cy="2356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5" name="Oval 84">
                  <a:extLst>
                    <a:ext uri="{FF2B5EF4-FFF2-40B4-BE49-F238E27FC236}">
                      <a16:creationId xmlns:a16="http://schemas.microsoft.com/office/drawing/2014/main" id="{AB649349-E8C9-774C-BAFB-286E324EE703}"/>
                    </a:ext>
                  </a:extLst>
                </p:cNvPr>
                <p:cNvSpPr/>
                <p:nvPr/>
              </p:nvSpPr>
              <p:spPr>
                <a:xfrm>
                  <a:off x="9292102" y="3547075"/>
                  <a:ext cx="242946" cy="2356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86" name="TextBox 85">
                  <a:extLst>
                    <a:ext uri="{FF2B5EF4-FFF2-40B4-BE49-F238E27FC236}">
                      <a16:creationId xmlns:a16="http://schemas.microsoft.com/office/drawing/2014/main" id="{2A20C429-EA47-9145-8E30-2F2F14457BAF}"/>
                    </a:ext>
                  </a:extLst>
                </p:cNvPr>
                <p:cNvSpPr txBox="1"/>
                <p:nvPr/>
              </p:nvSpPr>
              <p:spPr>
                <a:xfrm>
                  <a:off x="6866043" y="5175892"/>
                  <a:ext cx="340716" cy="351866"/>
                </a:xfrm>
                <a:prstGeom prst="rect">
                  <a:avLst/>
                </a:prstGeom>
                <a:noFill/>
                <a:ln w="25400">
                  <a:noFill/>
                </a:ln>
              </p:spPr>
              <p:txBody>
                <a:bodyPr wrap="squar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0</a:t>
                  </a:r>
                </a:p>
              </p:txBody>
            </p:sp>
            <p:sp>
              <p:nvSpPr>
                <p:cNvPr id="87" name="TextBox 86">
                  <a:extLst>
                    <a:ext uri="{FF2B5EF4-FFF2-40B4-BE49-F238E27FC236}">
                      <a16:creationId xmlns:a16="http://schemas.microsoft.com/office/drawing/2014/main" id="{04C48F3D-D2CB-4A4F-B8EB-04AABEA01557}"/>
                    </a:ext>
                  </a:extLst>
                </p:cNvPr>
                <p:cNvSpPr txBox="1"/>
                <p:nvPr/>
              </p:nvSpPr>
              <p:spPr>
                <a:xfrm>
                  <a:off x="6048071" y="3789529"/>
                  <a:ext cx="1071505" cy="351866"/>
                </a:xfrm>
                <a:prstGeom prst="rect">
                  <a:avLst/>
                </a:prstGeom>
                <a:noFill/>
              </p:spPr>
              <p:txBody>
                <a:bodyPr wrap="square" rtlCol="0">
                  <a:spAutoFit/>
                </a:bodyPr>
                <a:lstStyle/>
                <a:p>
                  <a:r>
                    <a:rPr lang="en-US" sz="1400" b="1" dirty="0">
                      <a:latin typeface="Amazon Ember Light" panose="020B0403020204020204" pitchFamily="34" charset="0"/>
                      <a:ea typeface="Amazon Ember Light" panose="020B0403020204020204" pitchFamily="34" charset="0"/>
                      <a:cs typeface="Amazon Ember Light" panose="020B0403020204020204" pitchFamily="34" charset="0"/>
                    </a:rPr>
                    <a:t>d2 = 2</a:t>
                  </a:r>
                </a:p>
              </p:txBody>
            </p:sp>
            <p:sp>
              <p:nvSpPr>
                <p:cNvPr id="88" name="TextBox 87">
                  <a:extLst>
                    <a:ext uri="{FF2B5EF4-FFF2-40B4-BE49-F238E27FC236}">
                      <a16:creationId xmlns:a16="http://schemas.microsoft.com/office/drawing/2014/main" id="{5586217D-F4F2-DD45-BD86-DC92192F8CA4}"/>
                    </a:ext>
                  </a:extLst>
                </p:cNvPr>
                <p:cNvSpPr txBox="1"/>
                <p:nvPr/>
              </p:nvSpPr>
              <p:spPr>
                <a:xfrm>
                  <a:off x="6898042" y="3496465"/>
                  <a:ext cx="341600" cy="351866"/>
                </a:xfrm>
                <a:prstGeom prst="rect">
                  <a:avLst/>
                </a:prstGeom>
                <a:noFill/>
              </p:spPr>
              <p:txBody>
                <a:bodyPr wrap="squar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5</a:t>
                  </a:r>
                </a:p>
              </p:txBody>
            </p:sp>
            <p:sp>
              <p:nvSpPr>
                <p:cNvPr id="89" name="TextBox 88">
                  <a:extLst>
                    <a:ext uri="{FF2B5EF4-FFF2-40B4-BE49-F238E27FC236}">
                      <a16:creationId xmlns:a16="http://schemas.microsoft.com/office/drawing/2014/main" id="{72622032-13A2-BC4F-A3CA-31D15E00EF90}"/>
                    </a:ext>
                  </a:extLst>
                </p:cNvPr>
                <p:cNvSpPr txBox="1"/>
                <p:nvPr/>
              </p:nvSpPr>
              <p:spPr>
                <a:xfrm>
                  <a:off x="8927976" y="5268180"/>
                  <a:ext cx="1607000" cy="351866"/>
                </a:xfrm>
                <a:prstGeom prst="rect">
                  <a:avLst/>
                </a:prstGeom>
                <a:noFill/>
              </p:spPr>
              <p:txBody>
                <a:bodyPr wrap="squar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80  85</a:t>
                  </a:r>
                </a:p>
              </p:txBody>
            </p:sp>
            <p:cxnSp>
              <p:nvCxnSpPr>
                <p:cNvPr id="90" name="Straight Connector 89">
                  <a:extLst>
                    <a:ext uri="{FF2B5EF4-FFF2-40B4-BE49-F238E27FC236}">
                      <a16:creationId xmlns:a16="http://schemas.microsoft.com/office/drawing/2014/main" id="{D638F58C-C0C7-DF46-9507-65F59A205909}"/>
                    </a:ext>
                  </a:extLst>
                </p:cNvPr>
                <p:cNvCxnSpPr>
                  <a:cxnSpLocks/>
                  <a:stCxn id="84" idx="4"/>
                </p:cNvCxnSpPr>
                <p:nvPr/>
              </p:nvCxnSpPr>
              <p:spPr>
                <a:xfrm flipH="1">
                  <a:off x="9135740" y="4376810"/>
                  <a:ext cx="442" cy="91901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1C24463-4C67-E44A-AE16-41CF3E026B46}"/>
                    </a:ext>
                  </a:extLst>
                </p:cNvPr>
                <p:cNvCxnSpPr>
                  <a:cxnSpLocks/>
                </p:cNvCxnSpPr>
                <p:nvPr/>
              </p:nvCxnSpPr>
              <p:spPr>
                <a:xfrm>
                  <a:off x="9398795" y="3758550"/>
                  <a:ext cx="7996" cy="15429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DF9BA60-D3E3-984A-9A5A-9B7D702D9033}"/>
                    </a:ext>
                  </a:extLst>
                </p:cNvPr>
                <p:cNvCxnSpPr>
                  <a:cxnSpLocks/>
                </p:cNvCxnSpPr>
                <p:nvPr/>
              </p:nvCxnSpPr>
              <p:spPr>
                <a:xfrm flipH="1">
                  <a:off x="7151640" y="4256442"/>
                  <a:ext cx="1863896" cy="2436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8C27E98-8B56-1C42-9046-87F52F79AE16}"/>
                    </a:ext>
                  </a:extLst>
                </p:cNvPr>
                <p:cNvCxnSpPr>
                  <a:cxnSpLocks/>
                </p:cNvCxnSpPr>
                <p:nvPr/>
              </p:nvCxnSpPr>
              <p:spPr>
                <a:xfrm flipH="1">
                  <a:off x="7141225" y="3639153"/>
                  <a:ext cx="2006377" cy="1417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AE9C951-4C5B-E042-8BC4-58E35C212F10}"/>
                    </a:ext>
                  </a:extLst>
                </p:cNvPr>
                <p:cNvSpPr txBox="1"/>
                <p:nvPr/>
              </p:nvSpPr>
              <p:spPr>
                <a:xfrm>
                  <a:off x="6895122" y="4102673"/>
                  <a:ext cx="341600" cy="351866"/>
                </a:xfrm>
                <a:prstGeom prst="rect">
                  <a:avLst/>
                </a:prstGeom>
                <a:noFill/>
              </p:spPr>
              <p:txBody>
                <a:bodyPr wrap="squar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3</a:t>
                  </a:r>
                </a:p>
              </p:txBody>
            </p:sp>
            <p:sp>
              <p:nvSpPr>
                <p:cNvPr id="95" name="TextBox 94">
                  <a:extLst>
                    <a:ext uri="{FF2B5EF4-FFF2-40B4-BE49-F238E27FC236}">
                      <a16:creationId xmlns:a16="http://schemas.microsoft.com/office/drawing/2014/main" id="{2ED8AD72-BFBE-4C44-B4F2-B9F565D20CB9}"/>
                    </a:ext>
                  </a:extLst>
                </p:cNvPr>
                <p:cNvSpPr txBox="1"/>
                <p:nvPr/>
              </p:nvSpPr>
              <p:spPr>
                <a:xfrm>
                  <a:off x="6772630" y="2234968"/>
                  <a:ext cx="465017" cy="351866"/>
                </a:xfrm>
                <a:prstGeom prst="rect">
                  <a:avLst/>
                </a:prstGeom>
                <a:noFill/>
                <a:ln w="25400" cmpd="sng">
                  <a:noFill/>
                </a:ln>
              </p:spPr>
              <p:txBody>
                <a:bodyPr wrap="squar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10</a:t>
                  </a:r>
                </a:p>
              </p:txBody>
            </p:sp>
            <p:sp>
              <p:nvSpPr>
                <p:cNvPr id="96" name="TextBox 95">
                  <a:extLst>
                    <a:ext uri="{FF2B5EF4-FFF2-40B4-BE49-F238E27FC236}">
                      <a16:creationId xmlns:a16="http://schemas.microsoft.com/office/drawing/2014/main" id="{79E3E23A-E339-8B42-912E-5257426FAFA2}"/>
                    </a:ext>
                  </a:extLst>
                </p:cNvPr>
                <p:cNvSpPr txBox="1"/>
                <p:nvPr/>
              </p:nvSpPr>
              <p:spPr>
                <a:xfrm>
                  <a:off x="9928356" y="5274601"/>
                  <a:ext cx="606621" cy="351866"/>
                </a:xfrm>
                <a:prstGeom prst="rect">
                  <a:avLst/>
                </a:prstGeom>
                <a:noFill/>
                <a:ln w="25400">
                  <a:noFill/>
                </a:ln>
              </p:spPr>
              <p:txBody>
                <a:bodyPr wrap="square" rtlCol="0">
                  <a:spAutoFit/>
                </a:bodyPr>
                <a:lstStyle/>
                <a:p>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100</a:t>
                  </a:r>
                </a:p>
              </p:txBody>
            </p:sp>
            <p:cxnSp>
              <p:nvCxnSpPr>
                <p:cNvPr id="97" name="Straight Connector 96">
                  <a:extLst>
                    <a:ext uri="{FF2B5EF4-FFF2-40B4-BE49-F238E27FC236}">
                      <a16:creationId xmlns:a16="http://schemas.microsoft.com/office/drawing/2014/main" id="{59BEEEA3-EEBD-CC4D-ADCC-DA897B358FA6}"/>
                    </a:ext>
                  </a:extLst>
                </p:cNvPr>
                <p:cNvCxnSpPr>
                  <a:cxnSpLocks/>
                  <a:stCxn id="84" idx="0"/>
                  <a:endCxn id="83" idx="2"/>
                </p:cNvCxnSpPr>
                <p:nvPr/>
              </p:nvCxnSpPr>
              <p:spPr>
                <a:xfrm flipV="1">
                  <a:off x="9136180" y="3767067"/>
                  <a:ext cx="9782" cy="374046"/>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8" name="Left Brace 97">
                  <a:extLst>
                    <a:ext uri="{FF2B5EF4-FFF2-40B4-BE49-F238E27FC236}">
                      <a16:creationId xmlns:a16="http://schemas.microsoft.com/office/drawing/2014/main" id="{52FD5116-2FAD-ED4D-800F-8580EA65CF4F}"/>
                    </a:ext>
                  </a:extLst>
                </p:cNvPr>
                <p:cNvSpPr/>
                <p:nvPr/>
              </p:nvSpPr>
              <p:spPr>
                <a:xfrm>
                  <a:off x="6745244" y="3672711"/>
                  <a:ext cx="192108" cy="606234"/>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99" name="Left Brace 98">
                  <a:extLst>
                    <a:ext uri="{FF2B5EF4-FFF2-40B4-BE49-F238E27FC236}">
                      <a16:creationId xmlns:a16="http://schemas.microsoft.com/office/drawing/2014/main" id="{85688AE7-DB0B-544F-85C5-11A5714A7955}"/>
                    </a:ext>
                  </a:extLst>
                </p:cNvPr>
                <p:cNvSpPr/>
                <p:nvPr/>
              </p:nvSpPr>
              <p:spPr>
                <a:xfrm rot="16200000">
                  <a:off x="9224153" y="5469539"/>
                  <a:ext cx="120161" cy="34066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00" name="TextBox 99">
                  <a:extLst>
                    <a:ext uri="{FF2B5EF4-FFF2-40B4-BE49-F238E27FC236}">
                      <a16:creationId xmlns:a16="http://schemas.microsoft.com/office/drawing/2014/main" id="{31C61BD2-E3F6-FF44-AB1A-3779368FFFCB}"/>
                    </a:ext>
                  </a:extLst>
                </p:cNvPr>
                <p:cNvSpPr txBox="1"/>
                <p:nvPr/>
              </p:nvSpPr>
              <p:spPr>
                <a:xfrm>
                  <a:off x="8905173" y="5707020"/>
                  <a:ext cx="3061361" cy="351866"/>
                </a:xfrm>
                <a:prstGeom prst="rect">
                  <a:avLst/>
                </a:prstGeom>
                <a:noFill/>
                <a:ln>
                  <a:noFill/>
                </a:ln>
              </p:spPr>
              <p:txBody>
                <a:bodyPr wrap="square" rtlCol="0">
                  <a:spAutoFit/>
                </a:bodyPr>
                <a:lstStyle/>
                <a:p>
                  <a:r>
                    <a:rPr lang="en-US" sz="1400" b="1" dirty="0">
                      <a:latin typeface="Amazon Ember Light" panose="020B0403020204020204" pitchFamily="34" charset="0"/>
                      <a:ea typeface="Amazon Ember Light" panose="020B0403020204020204" pitchFamily="34" charset="0"/>
                      <a:cs typeface="Amazon Ember Light" panose="020B0403020204020204" pitchFamily="34" charset="0"/>
                    </a:rPr>
                    <a:t>d1 = 5</a:t>
                  </a:r>
                </a:p>
              </p:txBody>
            </p:sp>
            <p:sp>
              <p:nvSpPr>
                <p:cNvPr id="101" name="Rectangle 100">
                  <a:extLst>
                    <a:ext uri="{FF2B5EF4-FFF2-40B4-BE49-F238E27FC236}">
                      <a16:creationId xmlns:a16="http://schemas.microsoft.com/office/drawing/2014/main" id="{17FF638E-94A2-A043-93ED-32EEE58090DD}"/>
                    </a:ext>
                  </a:extLst>
                </p:cNvPr>
                <p:cNvSpPr/>
                <p:nvPr/>
              </p:nvSpPr>
              <p:spPr>
                <a:xfrm>
                  <a:off x="5756198" y="2947861"/>
                  <a:ext cx="1533015" cy="598172"/>
                </a:xfrm>
                <a:prstGeom prst="rect">
                  <a:avLst/>
                </a:prstGeom>
              </p:spPr>
              <p:txBody>
                <a:bodyPr wrap="square">
                  <a:spAutoFit/>
                </a:bodyPr>
                <a:lstStyle/>
                <a:p>
                  <a:pPr algn="ctr"/>
                  <a:r>
                    <a:rPr lang="en-US" sz="1400" dirty="0">
                      <a:latin typeface="Amazon Ember Light" panose="020B0403020204020204" pitchFamily="34" charset="0"/>
                      <a:ea typeface="Amazon Ember Light" panose="020B0403020204020204" pitchFamily="34" charset="0"/>
                      <a:cs typeface="Amazon Ember Light" panose="020B0403020204020204" pitchFamily="34" charset="0"/>
                    </a:rPr>
                    <a:t>(       almost halved)</a:t>
                  </a:r>
                  <a:endParaRPr lang="en-US" sz="1400" dirty="0"/>
                </a:p>
              </p:txBody>
            </p:sp>
            <p:sp>
              <p:nvSpPr>
                <p:cNvPr id="83" name="Rectangle 82">
                  <a:extLst>
                    <a:ext uri="{FF2B5EF4-FFF2-40B4-BE49-F238E27FC236}">
                      <a16:creationId xmlns:a16="http://schemas.microsoft.com/office/drawing/2014/main" id="{4D384F06-040A-4B4F-B93C-5414C0BC7111}"/>
                    </a:ext>
                  </a:extLst>
                </p:cNvPr>
                <p:cNvSpPr/>
                <p:nvPr/>
              </p:nvSpPr>
              <p:spPr>
                <a:xfrm>
                  <a:off x="9030162" y="3552103"/>
                  <a:ext cx="231601" cy="214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grpSp>
        </p:grpSp>
        <p:grpSp>
          <p:nvGrpSpPr>
            <p:cNvPr id="130" name="Group 129">
              <a:extLst>
                <a:ext uri="{FF2B5EF4-FFF2-40B4-BE49-F238E27FC236}">
                  <a16:creationId xmlns:a16="http://schemas.microsoft.com/office/drawing/2014/main" id="{DA74CA84-6296-DB4B-9A6E-38735B635899}"/>
                </a:ext>
              </a:extLst>
            </p:cNvPr>
            <p:cNvGrpSpPr/>
            <p:nvPr/>
          </p:nvGrpSpPr>
          <p:grpSpPr>
            <a:xfrm>
              <a:off x="965339" y="1995516"/>
              <a:ext cx="5320035" cy="461665"/>
              <a:chOff x="796635" y="2265274"/>
              <a:chExt cx="5320035" cy="461665"/>
            </a:xfrm>
          </p:grpSpPr>
          <p:sp>
            <p:nvSpPr>
              <p:cNvPr id="106" name="TextBox 105">
                <a:extLst>
                  <a:ext uri="{FF2B5EF4-FFF2-40B4-BE49-F238E27FC236}">
                    <a16:creationId xmlns:a16="http://schemas.microsoft.com/office/drawing/2014/main" id="{027981C5-1CC5-0441-BC06-608F8FD90986}"/>
                  </a:ext>
                </a:extLst>
              </p:cNvPr>
              <p:cNvSpPr txBox="1"/>
              <p:nvPr/>
            </p:nvSpPr>
            <p:spPr>
              <a:xfrm>
                <a:off x="796635" y="2265274"/>
                <a:ext cx="5320035" cy="461665"/>
              </a:xfrm>
              <a:prstGeom prst="rect">
                <a:avLst/>
              </a:prstGeom>
              <a:noFill/>
            </p:spPr>
            <p:txBody>
              <a:bodyPr wrap="square" rtlCol="0">
                <a:spAutoFit/>
              </a:bodyPr>
              <a:lstStyle/>
              <a:p>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2400" b="1" dirty="0">
                    <a:latin typeface="Amazon Ember Light" panose="020B0403020204020204" pitchFamily="34" charset="0"/>
                    <a:ea typeface="Amazon Ember Light" panose="020B0403020204020204" pitchFamily="34" charset="0"/>
                    <a:cs typeface="Amazon Ember Light" panose="020B0403020204020204" pitchFamily="34" charset="0"/>
                  </a:rPr>
                  <a:t>Unscaled</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 features:     </a:t>
                </a: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closer to </a:t>
                </a:r>
              </a:p>
            </p:txBody>
          </p:sp>
          <p:grpSp>
            <p:nvGrpSpPr>
              <p:cNvPr id="122" name="Group 121">
                <a:extLst>
                  <a:ext uri="{FF2B5EF4-FFF2-40B4-BE49-F238E27FC236}">
                    <a16:creationId xmlns:a16="http://schemas.microsoft.com/office/drawing/2014/main" id="{599DA0E6-5F91-DB4F-976C-B3D1953B3863}"/>
                  </a:ext>
                </a:extLst>
              </p:cNvPr>
              <p:cNvGrpSpPr/>
              <p:nvPr/>
            </p:nvGrpSpPr>
            <p:grpSpPr>
              <a:xfrm>
                <a:off x="3497158" y="2379836"/>
                <a:ext cx="1513133" cy="230268"/>
                <a:chOff x="3497158" y="2379836"/>
                <a:chExt cx="1513133" cy="230268"/>
              </a:xfrm>
            </p:grpSpPr>
            <p:sp>
              <p:nvSpPr>
                <p:cNvPr id="114" name="Rectangle 113">
                  <a:extLst>
                    <a:ext uri="{FF2B5EF4-FFF2-40B4-BE49-F238E27FC236}">
                      <a16:creationId xmlns:a16="http://schemas.microsoft.com/office/drawing/2014/main" id="{F9D1B674-AD7A-2545-9CC2-ED706AB5E33F}"/>
                    </a:ext>
                  </a:extLst>
                </p:cNvPr>
                <p:cNvSpPr/>
                <p:nvPr/>
              </p:nvSpPr>
              <p:spPr>
                <a:xfrm>
                  <a:off x="3497158" y="2379836"/>
                  <a:ext cx="246957" cy="2302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sp>
              <p:nvSpPr>
                <p:cNvPr id="115" name="Oval 114">
                  <a:extLst>
                    <a:ext uri="{FF2B5EF4-FFF2-40B4-BE49-F238E27FC236}">
                      <a16:creationId xmlns:a16="http://schemas.microsoft.com/office/drawing/2014/main" id="{E19E5FCA-563D-E24D-886A-3DA3C7F91C91}"/>
                    </a:ext>
                  </a:extLst>
                </p:cNvPr>
                <p:cNvSpPr/>
                <p:nvPr/>
              </p:nvSpPr>
              <p:spPr>
                <a:xfrm>
                  <a:off x="4854573" y="2457944"/>
                  <a:ext cx="155718" cy="1446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grpSp>
        </p:grpSp>
        <p:pic>
          <p:nvPicPr>
            <p:cNvPr id="120" name="Picture 119">
              <a:extLst>
                <a:ext uri="{FF2B5EF4-FFF2-40B4-BE49-F238E27FC236}">
                  <a16:creationId xmlns:a16="http://schemas.microsoft.com/office/drawing/2014/main" id="{235CE36D-93C8-1040-B68B-B7786C91D6AA}"/>
                </a:ext>
              </a:extLst>
            </p:cNvPr>
            <p:cNvPicPr>
              <a:picLocks noChangeAspect="1"/>
            </p:cNvPicPr>
            <p:nvPr/>
          </p:nvPicPr>
          <p:blipFill>
            <a:blip r:embed="rId3"/>
            <a:stretch>
              <a:fillRect/>
            </a:stretch>
          </p:blipFill>
          <p:spPr>
            <a:xfrm>
              <a:off x="2166753" y="5409463"/>
              <a:ext cx="216270" cy="144180"/>
            </a:xfrm>
            <a:prstGeom prst="rect">
              <a:avLst/>
            </a:prstGeom>
          </p:spPr>
        </p:pic>
        <p:pic>
          <p:nvPicPr>
            <p:cNvPr id="121" name="Picture 120">
              <a:extLst>
                <a:ext uri="{FF2B5EF4-FFF2-40B4-BE49-F238E27FC236}">
                  <a16:creationId xmlns:a16="http://schemas.microsoft.com/office/drawing/2014/main" id="{A25FCE15-E0ED-724E-9E46-8424158D2DCD}"/>
                </a:ext>
              </a:extLst>
            </p:cNvPr>
            <p:cNvPicPr>
              <a:picLocks noChangeAspect="1"/>
            </p:cNvPicPr>
            <p:nvPr/>
          </p:nvPicPr>
          <p:blipFill>
            <a:blip r:embed="rId4"/>
            <a:stretch>
              <a:fillRect/>
            </a:stretch>
          </p:blipFill>
          <p:spPr>
            <a:xfrm>
              <a:off x="1538534" y="4772560"/>
              <a:ext cx="222824" cy="144180"/>
            </a:xfrm>
            <a:prstGeom prst="rect">
              <a:avLst/>
            </a:prstGeom>
          </p:spPr>
        </p:pic>
        <p:pic>
          <p:nvPicPr>
            <p:cNvPr id="123" name="Picture 122">
              <a:extLst>
                <a:ext uri="{FF2B5EF4-FFF2-40B4-BE49-F238E27FC236}">
                  <a16:creationId xmlns:a16="http://schemas.microsoft.com/office/drawing/2014/main" id="{1B5303D1-8596-1F43-92DB-6819C37ACFAD}"/>
                </a:ext>
              </a:extLst>
            </p:cNvPr>
            <p:cNvPicPr>
              <a:picLocks noChangeAspect="1"/>
            </p:cNvPicPr>
            <p:nvPr/>
          </p:nvPicPr>
          <p:blipFill>
            <a:blip r:embed="rId3"/>
            <a:stretch>
              <a:fillRect/>
            </a:stretch>
          </p:blipFill>
          <p:spPr>
            <a:xfrm>
              <a:off x="7823689" y="5407850"/>
              <a:ext cx="216270" cy="144180"/>
            </a:xfrm>
            <a:prstGeom prst="rect">
              <a:avLst/>
            </a:prstGeom>
          </p:spPr>
        </p:pic>
        <p:pic>
          <p:nvPicPr>
            <p:cNvPr id="124" name="Picture 123">
              <a:extLst>
                <a:ext uri="{FF2B5EF4-FFF2-40B4-BE49-F238E27FC236}">
                  <a16:creationId xmlns:a16="http://schemas.microsoft.com/office/drawing/2014/main" id="{F223C75A-0ABA-6449-8AF3-27A0B6DF3153}"/>
                </a:ext>
              </a:extLst>
            </p:cNvPr>
            <p:cNvPicPr>
              <a:picLocks noChangeAspect="1"/>
            </p:cNvPicPr>
            <p:nvPr/>
          </p:nvPicPr>
          <p:blipFill>
            <a:blip r:embed="rId4"/>
            <a:stretch>
              <a:fillRect/>
            </a:stretch>
          </p:blipFill>
          <p:spPr>
            <a:xfrm>
              <a:off x="7075330" y="4772560"/>
              <a:ext cx="222824" cy="144180"/>
            </a:xfrm>
            <a:prstGeom prst="rect">
              <a:avLst/>
            </a:prstGeom>
          </p:spPr>
        </p:pic>
        <p:pic>
          <p:nvPicPr>
            <p:cNvPr id="125" name="Picture 124">
              <a:extLst>
                <a:ext uri="{FF2B5EF4-FFF2-40B4-BE49-F238E27FC236}">
                  <a16:creationId xmlns:a16="http://schemas.microsoft.com/office/drawing/2014/main" id="{27E686F7-A88D-484B-AA26-95128334E082}"/>
                </a:ext>
              </a:extLst>
            </p:cNvPr>
            <p:cNvPicPr>
              <a:picLocks noChangeAspect="1"/>
            </p:cNvPicPr>
            <p:nvPr/>
          </p:nvPicPr>
          <p:blipFill>
            <a:blip r:embed="rId3"/>
            <a:stretch>
              <a:fillRect/>
            </a:stretch>
          </p:blipFill>
          <p:spPr>
            <a:xfrm>
              <a:off x="4280718" y="5719092"/>
              <a:ext cx="216270" cy="144180"/>
            </a:xfrm>
            <a:prstGeom prst="rect">
              <a:avLst/>
            </a:prstGeom>
          </p:spPr>
        </p:pic>
        <p:pic>
          <p:nvPicPr>
            <p:cNvPr id="126" name="Picture 125">
              <a:extLst>
                <a:ext uri="{FF2B5EF4-FFF2-40B4-BE49-F238E27FC236}">
                  <a16:creationId xmlns:a16="http://schemas.microsoft.com/office/drawing/2014/main" id="{D78CF667-E3AB-3E40-89C8-C594434C9B34}"/>
                </a:ext>
              </a:extLst>
            </p:cNvPr>
            <p:cNvPicPr>
              <a:picLocks noChangeAspect="1"/>
            </p:cNvPicPr>
            <p:nvPr/>
          </p:nvPicPr>
          <p:blipFill>
            <a:blip r:embed="rId4"/>
            <a:stretch>
              <a:fillRect/>
            </a:stretch>
          </p:blipFill>
          <p:spPr>
            <a:xfrm>
              <a:off x="849071" y="3287957"/>
              <a:ext cx="222824" cy="144180"/>
            </a:xfrm>
            <a:prstGeom prst="rect">
              <a:avLst/>
            </a:prstGeom>
          </p:spPr>
        </p:pic>
        <p:grpSp>
          <p:nvGrpSpPr>
            <p:cNvPr id="131" name="Group 130">
              <a:extLst>
                <a:ext uri="{FF2B5EF4-FFF2-40B4-BE49-F238E27FC236}">
                  <a16:creationId xmlns:a16="http://schemas.microsoft.com/office/drawing/2014/main" id="{B78DBB63-5676-D04F-8135-6BAF25F75FB0}"/>
                </a:ext>
              </a:extLst>
            </p:cNvPr>
            <p:cNvGrpSpPr/>
            <p:nvPr/>
          </p:nvGrpSpPr>
          <p:grpSpPr>
            <a:xfrm>
              <a:off x="6626546" y="2014133"/>
              <a:ext cx="5320035" cy="461665"/>
              <a:chOff x="6280352" y="2314713"/>
              <a:chExt cx="5320035" cy="461665"/>
            </a:xfrm>
          </p:grpSpPr>
          <p:sp>
            <p:nvSpPr>
              <p:cNvPr id="107" name="TextBox 106">
                <a:extLst>
                  <a:ext uri="{FF2B5EF4-FFF2-40B4-BE49-F238E27FC236}">
                    <a16:creationId xmlns:a16="http://schemas.microsoft.com/office/drawing/2014/main" id="{470E48CE-9584-F140-82B8-A6DE83947164}"/>
                  </a:ext>
                </a:extLst>
              </p:cNvPr>
              <p:cNvSpPr txBox="1"/>
              <p:nvPr/>
            </p:nvSpPr>
            <p:spPr>
              <a:xfrm>
                <a:off x="6280352" y="2314713"/>
                <a:ext cx="5320035" cy="461665"/>
              </a:xfrm>
              <a:prstGeom prst="rect">
                <a:avLst/>
              </a:prstGeom>
              <a:noFill/>
            </p:spPr>
            <p:txBody>
              <a:bodyPr wrap="square" rtlCol="0">
                <a:spAutoFit/>
              </a:bodyPr>
              <a:lstStyle/>
              <a:p>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2400" b="1" dirty="0">
                    <a:latin typeface="Amazon Ember Light" panose="020B0403020204020204" pitchFamily="34" charset="0"/>
                    <a:ea typeface="Amazon Ember Light" panose="020B0403020204020204" pitchFamily="34" charset="0"/>
                    <a:cs typeface="Amazon Ember Light" panose="020B0403020204020204" pitchFamily="34" charset="0"/>
                  </a:rPr>
                  <a:t>Scaled</a:t>
                </a:r>
                <a:r>
                  <a:rPr lang="en-US" sz="2400" dirty="0">
                    <a:latin typeface="Amazon Ember Light" panose="020B0403020204020204" pitchFamily="34" charset="0"/>
                    <a:ea typeface="Amazon Ember Light" panose="020B0403020204020204" pitchFamily="34" charset="0"/>
                    <a:cs typeface="Amazon Ember Light" panose="020B0403020204020204" pitchFamily="34" charset="0"/>
                  </a:rPr>
                  <a:t> features:     </a:t>
                </a:r>
                <a:r>
                  <a:rPr lang="en-US" sz="2000" dirty="0">
                    <a:latin typeface="Amazon Ember Light" panose="020B0403020204020204" pitchFamily="34" charset="0"/>
                    <a:ea typeface="Amazon Ember Light" panose="020B0403020204020204" pitchFamily="34" charset="0"/>
                    <a:cs typeface="Amazon Ember Light" panose="020B0403020204020204" pitchFamily="34" charset="0"/>
                  </a:rPr>
                  <a:t>closer to </a:t>
                </a:r>
              </a:p>
            </p:txBody>
          </p:sp>
          <p:sp>
            <p:nvSpPr>
              <p:cNvPr id="103" name="Oval 102">
                <a:extLst>
                  <a:ext uri="{FF2B5EF4-FFF2-40B4-BE49-F238E27FC236}">
                    <a16:creationId xmlns:a16="http://schemas.microsoft.com/office/drawing/2014/main" id="{7925E550-ED68-3642-AFC2-E567C38F9200}"/>
                  </a:ext>
                </a:extLst>
              </p:cNvPr>
              <p:cNvSpPr/>
              <p:nvPr/>
            </p:nvSpPr>
            <p:spPr>
              <a:xfrm>
                <a:off x="9996501" y="2481494"/>
                <a:ext cx="166446" cy="157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129" name="Rectangle 128">
                <a:extLst>
                  <a:ext uri="{FF2B5EF4-FFF2-40B4-BE49-F238E27FC236}">
                    <a16:creationId xmlns:a16="http://schemas.microsoft.com/office/drawing/2014/main" id="{6FAE216F-B65F-FB48-818B-D6C593DF4E7F}"/>
                  </a:ext>
                </a:extLst>
              </p:cNvPr>
              <p:cNvSpPr/>
              <p:nvPr/>
            </p:nvSpPr>
            <p:spPr>
              <a:xfrm>
                <a:off x="8639703" y="2407247"/>
                <a:ext cx="246957" cy="2302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a:t>
                </a:r>
              </a:p>
            </p:txBody>
          </p:sp>
        </p:grpSp>
        <p:sp>
          <p:nvSpPr>
            <p:cNvPr id="11" name="TextBox 10">
              <a:extLst>
                <a:ext uri="{FF2B5EF4-FFF2-40B4-BE49-F238E27FC236}">
                  <a16:creationId xmlns:a16="http://schemas.microsoft.com/office/drawing/2014/main" id="{217DBDE3-FAAA-874E-98CB-3B0A298AEC7F}"/>
                </a:ext>
              </a:extLst>
            </p:cNvPr>
            <p:cNvSpPr txBox="1"/>
            <p:nvPr/>
          </p:nvSpPr>
          <p:spPr>
            <a:xfrm>
              <a:off x="5423134" y="2698534"/>
              <a:ext cx="1086865" cy="400110"/>
            </a:xfrm>
            <a:prstGeom prst="rect">
              <a:avLst/>
            </a:prstGeom>
            <a:noFill/>
          </p:spPr>
          <p:txBody>
            <a:bodyPr wrap="square" rtlCol="0">
              <a:spAutoFit/>
            </a:bodyPr>
            <a:lstStyle/>
            <a:p>
              <a:r>
                <a:rPr lang="en-US" sz="2000" dirty="0">
                  <a:latin typeface="Amazon Ember" panose="020B0603020204020204" pitchFamily="34" charset="0"/>
                  <a:ea typeface="Amazon Ember" panose="020B0603020204020204" pitchFamily="34" charset="0"/>
                  <a:cs typeface="Amazon Ember" panose="020B0603020204020204" pitchFamily="34" charset="0"/>
                </a:rPr>
                <a:t>(K = 1)</a:t>
              </a:r>
            </a:p>
          </p:txBody>
        </p:sp>
      </p:grpSp>
    </p:spTree>
    <p:extLst>
      <p:ext uri="{BB962C8B-B14F-4D97-AF65-F5344CB8AC3E}">
        <p14:creationId xmlns:p14="http://schemas.microsoft.com/office/powerpoint/2010/main" val="3067997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6CC3-B59D-0448-B8C0-10FF742F6CE0}"/>
              </a:ext>
            </a:extLst>
          </p:cNvPr>
          <p:cNvSpPr>
            <a:spLocks noGrp="1"/>
          </p:cNvSpPr>
          <p:nvPr>
            <p:ph type="title"/>
          </p:nvPr>
        </p:nvSpPr>
        <p:spPr/>
        <p:txBody>
          <a:bodyPr/>
          <a:lstStyle/>
          <a:p>
            <a:r>
              <a:rPr lang="en-US" b="1" dirty="0"/>
              <a:t>Feature Scaling</a:t>
            </a:r>
          </a:p>
        </p:txBody>
      </p:sp>
      <p:sp>
        <p:nvSpPr>
          <p:cNvPr id="3" name="Content Placeholder 2">
            <a:extLst>
              <a:ext uri="{FF2B5EF4-FFF2-40B4-BE49-F238E27FC236}">
                <a16:creationId xmlns:a16="http://schemas.microsoft.com/office/drawing/2014/main" id="{D25AD258-0298-0E47-9ECD-559A85C3D296}"/>
              </a:ext>
            </a:extLst>
          </p:cNvPr>
          <p:cNvSpPr>
            <a:spLocks noGrp="1"/>
          </p:cNvSpPr>
          <p:nvPr>
            <p:ph sz="half" idx="10"/>
          </p:nvPr>
        </p:nvSpPr>
        <p:spPr/>
        <p:txBody>
          <a:bodyPr/>
          <a:lstStyle/>
          <a:p>
            <a:pPr>
              <a:lnSpc>
                <a:spcPct val="110000"/>
              </a:lnSpc>
              <a:spcBef>
                <a:spcPts val="600"/>
              </a:spcBef>
            </a:pP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Motivation</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Many algorithms are sensitive to features being on different scales, like metric-based algorithms (KNN, K Means) and gradient descent-based algorithms (regression, neural networks)</a:t>
            </a:r>
          </a:p>
          <a:p>
            <a:pPr lvl="1">
              <a:lnSpc>
                <a:spcPct val="110000"/>
              </a:lnSpc>
              <a:spcBef>
                <a:spcPts val="600"/>
              </a:spcBef>
            </a:pP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Note: tree-based algorithms (decision trees, random forests) do not have this issue</a:t>
            </a:r>
          </a:p>
          <a:p>
            <a:pPr lvl="1">
              <a:lnSpc>
                <a:spcPct val="110000"/>
              </a:lnSpc>
              <a:spcBef>
                <a:spcPts val="600"/>
              </a:spcBef>
            </a:pPr>
            <a:endParaRPr lang="en-US" sz="800" dirty="0">
              <a:latin typeface="Amazon Ember Light" panose="020B0403020204020204" pitchFamily="34" charset="0"/>
              <a:ea typeface="Amazon Ember Light" panose="020B0403020204020204" pitchFamily="34" charset="0"/>
              <a:cs typeface="Amazon Ember Light" panose="020B0403020204020204" pitchFamily="34" charset="0"/>
            </a:endParaRPr>
          </a:p>
          <a:p>
            <a:pPr>
              <a:lnSpc>
                <a:spcPct val="110000"/>
              </a:lnSpc>
              <a:spcBef>
                <a:spcPts val="600"/>
              </a:spcBef>
            </a:pP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Solution</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Bring features to the </a:t>
            </a:r>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same scale</a:t>
            </a:r>
          </a:p>
          <a:p>
            <a:pPr lvl="1">
              <a:lnSpc>
                <a:spcPct val="110000"/>
              </a:lnSpc>
              <a:spcBef>
                <a:spcPts val="600"/>
              </a:spcBef>
            </a:pP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Common choices (both linear):</a:t>
            </a:r>
          </a:p>
          <a:p>
            <a:pPr marL="1371600" lvl="2" indent="-457200">
              <a:lnSpc>
                <a:spcPct val="110000"/>
              </a:lnSpc>
              <a:spcBef>
                <a:spcPts val="600"/>
              </a:spcBef>
              <a:buFont typeface="Arial" panose="020B0604020202020204" pitchFamily="34" charset="0"/>
              <a:buChar char="•"/>
            </a:pP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Mean/variance standardization</a:t>
            </a:r>
          </a:p>
          <a:p>
            <a:pPr marL="1371600" lvl="2" indent="-457200">
              <a:lnSpc>
                <a:spcPct val="110000"/>
              </a:lnSpc>
              <a:spcBef>
                <a:spcPts val="600"/>
              </a:spcBef>
              <a:buFont typeface="Arial" panose="020B0604020202020204" pitchFamily="34" charset="0"/>
              <a:buChar char="•"/>
            </a:pPr>
            <a:r>
              <a:rPr lang="en-US" sz="2600" dirty="0">
                <a:latin typeface="Amazon Ember Light" panose="020B0403020204020204" pitchFamily="34" charset="0"/>
                <a:ea typeface="Amazon Ember Light" panose="020B0403020204020204" pitchFamily="34" charset="0"/>
                <a:cs typeface="Amazon Ember Light" panose="020B0403020204020204" pitchFamily="34" charset="0"/>
              </a:rPr>
              <a:t>MinMax scaling</a:t>
            </a:r>
          </a:p>
        </p:txBody>
      </p:sp>
    </p:spTree>
    <p:extLst>
      <p:ext uri="{BB962C8B-B14F-4D97-AF65-F5344CB8AC3E}">
        <p14:creationId xmlns:p14="http://schemas.microsoft.com/office/powerpoint/2010/main" val="21221898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6CC3-B59D-0448-B8C0-10FF742F6CE0}"/>
              </a:ext>
            </a:extLst>
          </p:cNvPr>
          <p:cNvSpPr>
            <a:spLocks noGrp="1"/>
          </p:cNvSpPr>
          <p:nvPr>
            <p:ph type="title"/>
          </p:nvPr>
        </p:nvSpPr>
        <p:spPr/>
        <p:txBody>
          <a:bodyPr>
            <a:normAutofit/>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Standardization in sklearn </a:t>
            </a:r>
          </a:p>
        </p:txBody>
      </p:sp>
      <p:sp>
        <p:nvSpPr>
          <p:cNvPr id="3" name="Content Placeholder 2">
            <a:extLst>
              <a:ext uri="{FF2B5EF4-FFF2-40B4-BE49-F238E27FC236}">
                <a16:creationId xmlns:a16="http://schemas.microsoft.com/office/drawing/2014/main" id="{D25AD258-0298-0E47-9ECD-559A85C3D296}"/>
              </a:ext>
            </a:extLst>
          </p:cNvPr>
          <p:cNvSpPr>
            <a:spLocks noGrp="1"/>
          </p:cNvSpPr>
          <p:nvPr>
            <p:ph sz="half" idx="10"/>
          </p:nvPr>
        </p:nvSpPr>
        <p:spPr/>
        <p:txBody>
          <a:bodyPr/>
          <a:lstStyle/>
          <a:p>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StandardScaler</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sklearn scaler, scaling values to be centered around mean 0 with standard deviation 1 </a:t>
            </a:r>
            <a:r>
              <a:rPr lang="en-US" sz="2800" dirty="0"/>
              <a:t>- </a:t>
            </a:r>
          </a:p>
          <a:p>
            <a:pPr marL="435957" lvl="1"/>
            <a:endParaRPr lang="en-US" sz="1000" dirty="0"/>
          </a:p>
          <a:p>
            <a:pPr indent="-21243"/>
            <a:r>
              <a:rPr lang="en-US" dirty="0"/>
              <a:t>  </a:t>
            </a:r>
          </a:p>
        </p:txBody>
      </p:sp>
      <p:sp>
        <p:nvSpPr>
          <p:cNvPr id="4" name="Rectangle 3">
            <a:extLst>
              <a:ext uri="{FF2B5EF4-FFF2-40B4-BE49-F238E27FC236}">
                <a16:creationId xmlns:a16="http://schemas.microsoft.com/office/drawing/2014/main" id="{5CD09893-9105-5F4D-AF0C-08C26862EBFB}"/>
              </a:ext>
            </a:extLst>
          </p:cNvPr>
          <p:cNvSpPr/>
          <p:nvPr/>
        </p:nvSpPr>
        <p:spPr>
          <a:xfrm>
            <a:off x="6552553" y="1703576"/>
            <a:ext cx="2959838" cy="435407"/>
          </a:xfrm>
          <a:prstGeom prst="rect">
            <a:avLst/>
          </a:prstGeom>
          <a:solidFill>
            <a:schemeClr val="accent5">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.fit(), .transform()</a:t>
            </a:r>
          </a:p>
        </p:txBody>
      </p:sp>
      <p:sp>
        <p:nvSpPr>
          <p:cNvPr id="5" name="Rectangle 4">
            <a:extLst>
              <a:ext uri="{FF2B5EF4-FFF2-40B4-BE49-F238E27FC236}">
                <a16:creationId xmlns:a16="http://schemas.microsoft.com/office/drawing/2014/main" id="{4FBF0356-0A1B-2B40-A002-EBF58A176C79}"/>
              </a:ext>
            </a:extLst>
          </p:cNvPr>
          <p:cNvSpPr/>
          <p:nvPr/>
        </p:nvSpPr>
        <p:spPr>
          <a:xfrm>
            <a:off x="1476282" y="2656805"/>
            <a:ext cx="1888659" cy="523220"/>
          </a:xfrm>
          <a:prstGeom prst="rect">
            <a:avLst/>
          </a:prstGeom>
        </p:spPr>
        <p:txBody>
          <a:bodyPr wrap="none">
            <a:spAutoFit/>
          </a:bodyPr>
          <a:lstStyle/>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Transform:</a:t>
            </a:r>
          </a:p>
        </p:txBody>
      </p:sp>
      <p:sp>
        <p:nvSpPr>
          <p:cNvPr id="7" name="Rectangle 6">
            <a:extLst>
              <a:ext uri="{FF2B5EF4-FFF2-40B4-BE49-F238E27FC236}">
                <a16:creationId xmlns:a16="http://schemas.microsoft.com/office/drawing/2014/main" id="{CD2EC395-8F1D-C648-B485-0E3664752C35}"/>
              </a:ext>
            </a:extLst>
          </p:cNvPr>
          <p:cNvSpPr/>
          <p:nvPr/>
        </p:nvSpPr>
        <p:spPr>
          <a:xfrm>
            <a:off x="919124" y="3676061"/>
            <a:ext cx="7750185" cy="1938992"/>
          </a:xfrm>
          <a:prstGeom prst="rect">
            <a:avLst/>
          </a:prstGeom>
          <a:solidFill>
            <a:schemeClr val="accent5">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from sklearn.preprocessing import StandardScaler</a:t>
            </a:r>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stdsc = StandardScaler()</a:t>
            </a:r>
          </a:p>
          <a:p>
            <a:endPar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raw_data = np.array([[-3.4], [4.5], [50], [24], [3.4], [1.6]])</a:t>
            </a:r>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scaled_data = stdsc.fit_transform(raw_data)</a:t>
            </a:r>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print(scaled_data.reshape(1,-1))</a:t>
            </a:r>
          </a:p>
        </p:txBody>
      </p:sp>
      <p:pic>
        <p:nvPicPr>
          <p:cNvPr id="8" name="Picture 7">
            <a:extLst>
              <a:ext uri="{FF2B5EF4-FFF2-40B4-BE49-F238E27FC236}">
                <a16:creationId xmlns:a16="http://schemas.microsoft.com/office/drawing/2014/main" id="{E43A526D-00F5-1947-AFBC-E252C7B58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068" y="5773458"/>
            <a:ext cx="8229600" cy="368300"/>
          </a:xfrm>
          <a:prstGeom prst="rect">
            <a:avLst/>
          </a:prstGeom>
        </p:spPr>
      </p:pic>
      <p:pic>
        <p:nvPicPr>
          <p:cNvPr id="12" name="Picture 11">
            <a:extLst>
              <a:ext uri="{FF2B5EF4-FFF2-40B4-BE49-F238E27FC236}">
                <a16:creationId xmlns:a16="http://schemas.microsoft.com/office/drawing/2014/main" id="{4213866B-160B-9644-BDF8-BFB1E9FC475F}"/>
              </a:ext>
            </a:extLst>
          </p:cNvPr>
          <p:cNvPicPr>
            <a:picLocks noChangeAspect="1"/>
          </p:cNvPicPr>
          <p:nvPr/>
        </p:nvPicPr>
        <p:blipFill>
          <a:blip r:embed="rId4"/>
          <a:stretch>
            <a:fillRect/>
          </a:stretch>
        </p:blipFill>
        <p:spPr>
          <a:xfrm>
            <a:off x="3446693" y="2604704"/>
            <a:ext cx="3105860" cy="704524"/>
          </a:xfrm>
          <a:prstGeom prst="rect">
            <a:avLst/>
          </a:prstGeom>
        </p:spPr>
      </p:pic>
    </p:spTree>
    <p:extLst>
      <p:ext uri="{BB962C8B-B14F-4D97-AF65-F5344CB8AC3E}">
        <p14:creationId xmlns:p14="http://schemas.microsoft.com/office/powerpoint/2010/main" val="25493786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6CC3-B59D-0448-B8C0-10FF742F6CE0}"/>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MinMax Scaling in sklearn</a:t>
            </a:r>
          </a:p>
        </p:txBody>
      </p:sp>
      <p:sp>
        <p:nvSpPr>
          <p:cNvPr id="3" name="Content Placeholder 2">
            <a:extLst>
              <a:ext uri="{FF2B5EF4-FFF2-40B4-BE49-F238E27FC236}">
                <a16:creationId xmlns:a16="http://schemas.microsoft.com/office/drawing/2014/main" id="{D25AD258-0298-0E47-9ECD-559A85C3D296}"/>
              </a:ext>
            </a:extLst>
          </p:cNvPr>
          <p:cNvSpPr>
            <a:spLocks noGrp="1"/>
          </p:cNvSpPr>
          <p:nvPr>
            <p:ph sz="half" idx="10"/>
          </p:nvPr>
        </p:nvSpPr>
        <p:spPr/>
        <p:txBody>
          <a:bodyPr/>
          <a:lstStyle/>
          <a:p>
            <a:r>
              <a:rPr lang="en-US" sz="2800" b="1" dirty="0">
                <a:solidFill>
                  <a:schemeClr val="accent3"/>
                </a:solidFill>
                <a:latin typeface="Amazon Ember Light" panose="020B0403020204020204" pitchFamily="34" charset="0"/>
                <a:ea typeface="Amazon Ember Light" panose="020B0403020204020204" pitchFamily="34" charset="0"/>
                <a:cs typeface="Amazon Ember Light" panose="020B0403020204020204" pitchFamily="34" charset="0"/>
              </a:rPr>
              <a:t>MinMaxScaler</a:t>
            </a:r>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 sklearn scaler, scaling values so that minimum value is 0 and maximum value is 1 - </a:t>
            </a:r>
          </a:p>
          <a:p>
            <a:pPr marL="435957" lvl="1"/>
            <a:endParaRPr lang="en-US" sz="1000" dirty="0"/>
          </a:p>
          <a:p>
            <a:pPr indent="-21243"/>
            <a:endParaRPr lang="en-US" dirty="0"/>
          </a:p>
        </p:txBody>
      </p:sp>
      <p:sp>
        <p:nvSpPr>
          <p:cNvPr id="4" name="Rectangle 3">
            <a:extLst>
              <a:ext uri="{FF2B5EF4-FFF2-40B4-BE49-F238E27FC236}">
                <a16:creationId xmlns:a16="http://schemas.microsoft.com/office/drawing/2014/main" id="{5CD09893-9105-5F4D-AF0C-08C26862EBFB}"/>
              </a:ext>
            </a:extLst>
          </p:cNvPr>
          <p:cNvSpPr/>
          <p:nvPr/>
        </p:nvSpPr>
        <p:spPr>
          <a:xfrm>
            <a:off x="5727364" y="1704534"/>
            <a:ext cx="2959838" cy="435407"/>
          </a:xfrm>
          <a:prstGeom prst="rect">
            <a:avLst/>
          </a:prstGeom>
          <a:solidFill>
            <a:schemeClr val="accent5">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.fit(), .transform()</a:t>
            </a:r>
          </a:p>
        </p:txBody>
      </p:sp>
      <p:sp>
        <p:nvSpPr>
          <p:cNvPr id="5" name="Rectangle 4">
            <a:extLst>
              <a:ext uri="{FF2B5EF4-FFF2-40B4-BE49-F238E27FC236}">
                <a16:creationId xmlns:a16="http://schemas.microsoft.com/office/drawing/2014/main" id="{4FBF0356-0A1B-2B40-A002-EBF58A176C79}"/>
              </a:ext>
            </a:extLst>
          </p:cNvPr>
          <p:cNvSpPr/>
          <p:nvPr/>
        </p:nvSpPr>
        <p:spPr>
          <a:xfrm>
            <a:off x="1476282" y="2656805"/>
            <a:ext cx="1888659" cy="523220"/>
          </a:xfrm>
          <a:prstGeom prst="rect">
            <a:avLst/>
          </a:prstGeom>
        </p:spPr>
        <p:txBody>
          <a:bodyPr wrap="none">
            <a:spAutoFit/>
          </a:bodyPr>
          <a:lstStyle/>
          <a:p>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Transform:</a:t>
            </a:r>
          </a:p>
        </p:txBody>
      </p:sp>
      <p:sp>
        <p:nvSpPr>
          <p:cNvPr id="7" name="Rectangle 6">
            <a:extLst>
              <a:ext uri="{FF2B5EF4-FFF2-40B4-BE49-F238E27FC236}">
                <a16:creationId xmlns:a16="http://schemas.microsoft.com/office/drawing/2014/main" id="{CD2EC395-8F1D-C648-B485-0E3664752C35}"/>
              </a:ext>
            </a:extLst>
          </p:cNvPr>
          <p:cNvSpPr/>
          <p:nvPr/>
        </p:nvSpPr>
        <p:spPr>
          <a:xfrm>
            <a:off x="937017" y="3677976"/>
            <a:ext cx="7750185" cy="1938992"/>
          </a:xfrm>
          <a:prstGeom prst="rect">
            <a:avLst/>
          </a:prstGeom>
          <a:solidFill>
            <a:schemeClr val="accent5">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from sklearn.preprocessing import MinMaxScaler</a:t>
            </a:r>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minmaxsc = MinMaxScaler()</a:t>
            </a:r>
          </a:p>
          <a:p>
            <a:endPar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raw_data = np.array([[-3.4], [4.5], [50], [24], [3.4], [1.6]])</a:t>
            </a:r>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scaled_data = minmaxsc.fit_transform(raw_data)</a:t>
            </a:r>
          </a:p>
          <a:p>
            <a:r>
              <a:rPr lang="en-US"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print(scaled_data.reshape(1,-1))</a:t>
            </a:r>
          </a:p>
        </p:txBody>
      </p:sp>
      <p:pic>
        <p:nvPicPr>
          <p:cNvPr id="13" name="Picture 12">
            <a:extLst>
              <a:ext uri="{FF2B5EF4-FFF2-40B4-BE49-F238E27FC236}">
                <a16:creationId xmlns:a16="http://schemas.microsoft.com/office/drawing/2014/main" id="{FE3A5887-1816-9845-9D44-9B778B00E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159" y="5759319"/>
            <a:ext cx="7581900" cy="355600"/>
          </a:xfrm>
          <a:prstGeom prst="rect">
            <a:avLst/>
          </a:prstGeom>
        </p:spPr>
      </p:pic>
      <p:pic>
        <p:nvPicPr>
          <p:cNvPr id="6" name="Picture 5">
            <a:extLst>
              <a:ext uri="{FF2B5EF4-FFF2-40B4-BE49-F238E27FC236}">
                <a16:creationId xmlns:a16="http://schemas.microsoft.com/office/drawing/2014/main" id="{39AC8F23-1B4D-C64B-AE02-8B959842DFC9}"/>
              </a:ext>
            </a:extLst>
          </p:cNvPr>
          <p:cNvPicPr>
            <a:picLocks noChangeAspect="1"/>
          </p:cNvPicPr>
          <p:nvPr/>
        </p:nvPicPr>
        <p:blipFill>
          <a:blip r:embed="rId4"/>
          <a:stretch>
            <a:fillRect/>
          </a:stretch>
        </p:blipFill>
        <p:spPr>
          <a:xfrm>
            <a:off x="3446693" y="2606620"/>
            <a:ext cx="3551512" cy="712309"/>
          </a:xfrm>
          <a:prstGeom prst="rect">
            <a:avLst/>
          </a:prstGeom>
        </p:spPr>
      </p:pic>
    </p:spTree>
    <p:extLst>
      <p:ext uri="{BB962C8B-B14F-4D97-AF65-F5344CB8AC3E}">
        <p14:creationId xmlns:p14="http://schemas.microsoft.com/office/powerpoint/2010/main" val="32308800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BDF24-6594-2640-9499-B31D9BF78188}"/>
              </a:ext>
            </a:extLst>
          </p:cNvPr>
          <p:cNvSpPr>
            <a:spLocks noGrp="1"/>
          </p:cNvSpPr>
          <p:nvPr>
            <p:ph type="title"/>
          </p:nvPr>
        </p:nvSpPr>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KNN – Hands-on</a:t>
            </a:r>
            <a:endParaRPr lang="en-US" dirty="0"/>
          </a:p>
        </p:txBody>
      </p:sp>
      <p:sp>
        <p:nvSpPr>
          <p:cNvPr id="3" name="Content Placeholder 2">
            <a:extLst>
              <a:ext uri="{FF2B5EF4-FFF2-40B4-BE49-F238E27FC236}">
                <a16:creationId xmlns:a16="http://schemas.microsoft.com/office/drawing/2014/main" id="{A34658B2-479F-3E4D-96E7-D0B5BE71E2F2}"/>
              </a:ext>
            </a:extLst>
          </p:cNvPr>
          <p:cNvSpPr>
            <a:spLocks noGrp="1"/>
          </p:cNvSpPr>
          <p:nvPr>
            <p:ph sz="half" idx="10"/>
          </p:nvPr>
        </p:nvSpPr>
        <p:spPr/>
        <p:txBody>
          <a:bodyPr/>
          <a:lstStyle/>
          <a:p>
            <a:r>
              <a:rPr lang="en-US" sz="2800" b="1" dirty="0"/>
              <a:t>Exercise: </a:t>
            </a:r>
            <a:r>
              <a:rPr lang="en-US" sz="2800" dirty="0"/>
              <a:t>Training a classifier to predict the </a:t>
            </a:r>
            <a:r>
              <a:rPr lang="en-US" sz="2800" b="1" dirty="0" err="1"/>
              <a:t>isPositive</a:t>
            </a:r>
            <a:r>
              <a:rPr lang="en-US" sz="2800" b="1" dirty="0"/>
              <a:t> </a:t>
            </a:r>
            <a:r>
              <a:rPr lang="en-US" sz="2800" dirty="0"/>
              <a:t>field for the review dataset:</a:t>
            </a:r>
          </a:p>
          <a:p>
            <a:r>
              <a:rPr lang="en-US" sz="2800" dirty="0"/>
              <a:t>The exercise covers the following topics:</a:t>
            </a:r>
          </a:p>
          <a:p>
            <a:pPr marL="800100" lvl="1" indent="-342900">
              <a:buFont typeface="Arial" panose="020B0604020202020204" pitchFamily="34" charset="0"/>
              <a:buChar char="•"/>
            </a:pPr>
            <a:r>
              <a:rPr lang="en-US" dirty="0"/>
              <a:t>Training-validation-test split</a:t>
            </a:r>
          </a:p>
          <a:p>
            <a:pPr marL="800100" lvl="1" indent="-342900">
              <a:buFont typeface="Arial" panose="020B0604020202020204" pitchFamily="34" charset="0"/>
              <a:buChar char="•"/>
            </a:pPr>
            <a:r>
              <a:rPr lang="en-US" dirty="0"/>
              <a:t>Text processing and Bag of Words feature extraction</a:t>
            </a:r>
          </a:p>
          <a:p>
            <a:pPr marL="800100" lvl="1" indent="-342900">
              <a:buFont typeface="Arial" panose="020B0604020202020204" pitchFamily="34" charset="0"/>
              <a:buChar char="•"/>
            </a:pPr>
            <a:r>
              <a:rPr lang="en-US" dirty="0"/>
              <a:t>ML Model: K Nearest Neighbors (KNN) Regressor</a:t>
            </a:r>
          </a:p>
        </p:txBody>
      </p:sp>
      <p:pic>
        <p:nvPicPr>
          <p:cNvPr id="4" name="Picture">
            <a:hlinkClick r:id="rId2"/>
            <a:extLst>
              <a:ext uri="{FF2B5EF4-FFF2-40B4-BE49-F238E27FC236}">
                <a16:creationId xmlns:a16="http://schemas.microsoft.com/office/drawing/2014/main" id="{F73284A8-5096-BA47-8A06-D7DFBEE55320}"/>
              </a:ext>
            </a:extLst>
          </p:cNvPr>
          <p:cNvPicPr/>
          <p:nvPr/>
        </p:nvPicPr>
        <p:blipFill>
          <a:blip r:embed="rId3"/>
          <a:srcRect t="14249" b="17540"/>
          <a:stretch>
            <a:fillRect/>
          </a:stretch>
        </p:blipFill>
        <p:spPr>
          <a:xfrm>
            <a:off x="852492" y="4149672"/>
            <a:ext cx="2834640" cy="820420"/>
          </a:xfrm>
          <a:prstGeom prst="rect">
            <a:avLst/>
          </a:prstGeom>
        </p:spPr>
      </p:pic>
      <p:sp>
        <p:nvSpPr>
          <p:cNvPr id="5" name="Rectangle 4">
            <a:extLst>
              <a:ext uri="{FF2B5EF4-FFF2-40B4-BE49-F238E27FC236}">
                <a16:creationId xmlns:a16="http://schemas.microsoft.com/office/drawing/2014/main" id="{DBD5F3BD-DC82-9C4D-8EF2-839FABACE5C4}"/>
              </a:ext>
            </a:extLst>
          </p:cNvPr>
          <p:cNvSpPr/>
          <p:nvPr/>
        </p:nvSpPr>
        <p:spPr>
          <a:xfrm>
            <a:off x="2940349" y="4442606"/>
            <a:ext cx="5428089" cy="523220"/>
          </a:xfrm>
          <a:prstGeom prst="rect">
            <a:avLst/>
          </a:prstGeom>
        </p:spPr>
        <p:txBody>
          <a:bodyPr wrap="none">
            <a:spAutoFit/>
          </a:bodyPr>
          <a:lstStyle/>
          <a:p>
            <a:pPr lvl="1"/>
            <a:r>
              <a:rPr lang="en-US" sz="2800" dirty="0">
                <a:latin typeface="Amazon Ember Light" panose="020B0403020204020204" pitchFamily="34" charset="0"/>
                <a:ea typeface="Amazon Ember Light" panose="020B0403020204020204" pitchFamily="34" charset="0"/>
                <a:cs typeface="Amazon Ember Light" panose="020B0403020204020204" pitchFamily="34" charset="0"/>
              </a:rPr>
              <a:t>MLA-NLP-Lecture1-KNN.ipynb</a:t>
            </a:r>
          </a:p>
        </p:txBody>
      </p:sp>
    </p:spTree>
    <p:extLst>
      <p:ext uri="{BB962C8B-B14F-4D97-AF65-F5344CB8AC3E}">
        <p14:creationId xmlns:p14="http://schemas.microsoft.com/office/powerpoint/2010/main" val="3121676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AFB8-3D8B-F34D-8EC1-E5C531A09E06}"/>
              </a:ext>
            </a:extLst>
          </p:cNvPr>
          <p:cNvSpPr>
            <a:spLocks noGrp="1"/>
          </p:cNvSpPr>
          <p:nvPr>
            <p:ph type="title"/>
          </p:nvPr>
        </p:nvSpPr>
        <p:spPr/>
        <p:txBody>
          <a:bodyPr/>
          <a:lstStyle/>
          <a:p>
            <a:r>
              <a:rPr lang="en-US" b="1" dirty="0">
                <a:latin typeface="Amazon Ember Light" panose="020B0403020204020204" pitchFamily="34" charset="0"/>
                <a:ea typeface="Amazon Ember Light" panose="020B0403020204020204" pitchFamily="34" charset="0"/>
                <a:cs typeface="Amazon Ember Light" panose="020B0403020204020204" pitchFamily="34" charset="0"/>
              </a:rPr>
              <a:t>Some Important ML Terms</a:t>
            </a:r>
          </a:p>
        </p:txBody>
      </p:sp>
      <p:graphicFrame>
        <p:nvGraphicFramePr>
          <p:cNvPr id="5" name="Content Placeholder 1">
            <a:extLst>
              <a:ext uri="{FF2B5EF4-FFF2-40B4-BE49-F238E27FC236}">
                <a16:creationId xmlns:a16="http://schemas.microsoft.com/office/drawing/2014/main" id="{55A22AA8-2AAA-054D-BE25-9F2C2DAB1BFD}"/>
              </a:ext>
            </a:extLst>
          </p:cNvPr>
          <p:cNvGraphicFramePr>
            <a:graphicFrameLocks/>
          </p:cNvGraphicFramePr>
          <p:nvPr/>
        </p:nvGraphicFramePr>
        <p:xfrm>
          <a:off x="805481" y="1794218"/>
          <a:ext cx="10581038" cy="3331131"/>
        </p:xfrm>
        <a:graphic>
          <a:graphicData uri="http://schemas.openxmlformats.org/drawingml/2006/table">
            <a:tbl>
              <a:tblPr firstRow="1" bandRow="1">
                <a:tableStyleId>{5C22544A-7EE6-4342-B048-85BDC9FD1C3A}</a:tableStyleId>
              </a:tblPr>
              <a:tblGrid>
                <a:gridCol w="2499922">
                  <a:extLst>
                    <a:ext uri="{9D8B030D-6E8A-4147-A177-3AD203B41FA5}">
                      <a16:colId xmlns:a16="http://schemas.microsoft.com/office/drawing/2014/main" val="4130866576"/>
                    </a:ext>
                  </a:extLst>
                </a:gridCol>
                <a:gridCol w="4375354">
                  <a:extLst>
                    <a:ext uri="{9D8B030D-6E8A-4147-A177-3AD203B41FA5}">
                      <a16:colId xmlns:a16="http://schemas.microsoft.com/office/drawing/2014/main" val="2682145629"/>
                    </a:ext>
                  </a:extLst>
                </a:gridCol>
                <a:gridCol w="3705762">
                  <a:extLst>
                    <a:ext uri="{9D8B030D-6E8A-4147-A177-3AD203B41FA5}">
                      <a16:colId xmlns:a16="http://schemas.microsoft.com/office/drawing/2014/main" val="2873927588"/>
                    </a:ext>
                  </a:extLst>
                </a:gridCol>
              </a:tblGrid>
              <a:tr h="781341">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ML</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Statistics/Math/other</a:t>
                      </a:r>
                    </a:p>
                  </a:txBody>
                  <a:tcPr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Simply Put</a:t>
                      </a:r>
                    </a:p>
                  </a:txBody>
                  <a:tcPr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192264851"/>
                  </a:ext>
                </a:extLst>
              </a:tr>
              <a:tr h="423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Label</a:t>
                      </a:r>
                      <a:r>
                        <a:rPr lang="en-US" sz="1800" b="0" i="0" baseline="0" dirty="0">
                          <a:latin typeface="Amazon Ember Light" panose="020B0403020204020204" pitchFamily="34" charset="0"/>
                          <a:ea typeface="Amazon Ember Light" panose="020B0403020204020204" pitchFamily="34" charset="0"/>
                          <a:cs typeface="Amazon Ember Light" panose="020B0403020204020204" pitchFamily="34" charset="0"/>
                        </a:rPr>
                        <a:t>/</a:t>
                      </a: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Target/y</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Dependent/Response/Output Variable</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The thing you’re trying to predict.</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2903319"/>
                  </a:ext>
                </a:extLst>
              </a:tr>
              <a:tr h="423226">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Feature/x</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Independent/Explanatory/Input Variable</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Data</a:t>
                      </a:r>
                      <a:r>
                        <a:rPr lang="en-US" sz="1800" b="0" i="0" baseline="0" dirty="0">
                          <a:latin typeface="Amazon Ember Light" panose="020B0403020204020204" pitchFamily="34" charset="0"/>
                          <a:ea typeface="Amazon Ember Light" panose="020B0403020204020204" pitchFamily="34" charset="0"/>
                          <a:cs typeface="Amazon Ember Light" panose="020B0403020204020204" pitchFamily="34" charset="0"/>
                        </a:rPr>
                        <a:t> that help you make predictions.</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5868569"/>
                  </a:ext>
                </a:extLst>
              </a:tr>
              <a:tr h="423226">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Feature Engineering</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Transformation</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Reshaping</a:t>
                      </a:r>
                      <a:r>
                        <a:rPr lang="en-US" sz="1800" b="0" i="0" baseline="0"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data</a:t>
                      </a:r>
                      <a:r>
                        <a:rPr lang="en-US" sz="1800" b="0" i="0" baseline="0" dirty="0">
                          <a:latin typeface="Amazon Ember Light" panose="020B0403020204020204" pitchFamily="34" charset="0"/>
                          <a:ea typeface="Amazon Ember Light" panose="020B0403020204020204" pitchFamily="34" charset="0"/>
                          <a:cs typeface="Amazon Ember Light" panose="020B0403020204020204" pitchFamily="34" charset="0"/>
                        </a:rPr>
                        <a:t> to get more value.</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6817573"/>
                  </a:ext>
                </a:extLst>
              </a:tr>
              <a:tr h="423226">
                <a:tc>
                  <a:txBody>
                    <a:bodyPr/>
                    <a:lstStyle/>
                    <a:p>
                      <a:pPr algn="ct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1d, 2d,… </a:t>
                      </a:r>
                      <a:r>
                        <a:rPr lang="en-US" sz="1800" b="0" i="0" dirty="0" err="1">
                          <a:latin typeface="Amazon Ember Light" panose="020B0403020204020204" pitchFamily="34" charset="0"/>
                          <a:ea typeface="Amazon Ember Light" panose="020B0403020204020204" pitchFamily="34" charset="0"/>
                          <a:cs typeface="Amazon Ember Light" panose="020B0403020204020204" pitchFamily="34" charset="0"/>
                        </a:rPr>
                        <a:t>nd</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97999" rtl="0" eaLnBrk="1" fontAlgn="auto" latinLnBrk="0" hangingPunct="1">
                        <a:lnSpc>
                          <a:spcPct val="100000"/>
                        </a:lnSpc>
                        <a:spcBef>
                          <a:spcPts val="0"/>
                        </a:spcBef>
                        <a:spcAft>
                          <a:spcPts val="0"/>
                        </a:spcAft>
                        <a:buClrTx/>
                        <a:buSzTx/>
                        <a:buFontTx/>
                        <a:buNone/>
                        <a:tabLst/>
                        <a:defRPr/>
                      </a:pPr>
                      <a:r>
                        <a:rPr lang="en-US" sz="1800" b="0" i="0" baseline="0" dirty="0">
                          <a:latin typeface="Amazon Ember Light" panose="020B0403020204020204" pitchFamily="34" charset="0"/>
                          <a:ea typeface="Amazon Ember Light" panose="020B0403020204020204" pitchFamily="34" charset="0"/>
                          <a:cs typeface="Amazon Ember Light" panose="020B0403020204020204" pitchFamily="34" charset="0"/>
                        </a:rPr>
                        <a:t>Dimensionality</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97999" rtl="0" eaLnBrk="1" fontAlgn="auto" latinLnBrk="0" hangingPunct="1">
                        <a:lnSpc>
                          <a:spcPct val="100000"/>
                        </a:lnSpc>
                        <a:spcBef>
                          <a:spcPts val="0"/>
                        </a:spcBef>
                        <a:spcAft>
                          <a:spcPts val="0"/>
                        </a:spcAft>
                        <a:buClrTx/>
                        <a:buSzTx/>
                        <a:buFontTx/>
                        <a:buNone/>
                        <a:tabLst/>
                        <a:defRPr/>
                      </a:pP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Number of features.</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017346"/>
                  </a:ext>
                </a:extLst>
              </a:tr>
              <a:tr h="423226">
                <a:tc>
                  <a:txBody>
                    <a:bodyPr/>
                    <a:lstStyle/>
                    <a:p>
                      <a:pPr marL="0" marR="0" lvl="0" indent="0" algn="ctr" defTabSz="997999" rtl="0" eaLnBrk="1" fontAlgn="auto" latinLnBrk="0" hangingPunct="1">
                        <a:lnSpc>
                          <a:spcPct val="100000"/>
                        </a:lnSpc>
                        <a:spcBef>
                          <a:spcPts val="0"/>
                        </a:spcBef>
                        <a:spcAft>
                          <a:spcPts val="0"/>
                        </a:spcAft>
                        <a:buClrTx/>
                        <a:buSzTx/>
                        <a:buFontTx/>
                        <a:buNone/>
                        <a:tabLst/>
                        <a:defRPr/>
                      </a:pP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Model Weights</a:t>
                      </a:r>
                      <a:endParaRPr lang="en-US" sz="1800"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97999" rtl="0" eaLnBrk="1" fontAlgn="auto" latinLnBrk="0" hangingPunct="1">
                        <a:lnSpc>
                          <a:spcPct val="100000"/>
                        </a:lnSpc>
                        <a:spcBef>
                          <a:spcPts val="0"/>
                        </a:spcBef>
                        <a:spcAft>
                          <a:spcPts val="0"/>
                        </a:spcAft>
                        <a:buClrTx/>
                        <a:buSzTx/>
                        <a:buFontTx/>
                        <a:buNone/>
                        <a:tabLst/>
                        <a:defRPr/>
                      </a:pP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Parameters</a:t>
                      </a:r>
                      <a:endParaRPr lang="en-US" sz="1800" b="0" i="0" dirty="0">
                        <a:solidFill>
                          <a:schemeClr val="tx2"/>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97999" rtl="0" eaLnBrk="1" fontAlgn="auto" latinLnBrk="0" hangingPunct="1">
                        <a:lnSpc>
                          <a:spcPct val="100000"/>
                        </a:lnSpc>
                        <a:spcBef>
                          <a:spcPts val="0"/>
                        </a:spcBef>
                        <a:spcAft>
                          <a:spcPts val="0"/>
                        </a:spcAft>
                        <a:buClrTx/>
                        <a:buSzTx/>
                        <a:buFontTx/>
                        <a:buNone/>
                        <a:tabLst/>
                        <a:defRPr/>
                      </a:pPr>
                      <a:r>
                        <a:rPr lang="en-US" sz="1800" b="0" i="0" dirty="0">
                          <a:latin typeface="Amazon Ember Light" panose="020B0403020204020204" pitchFamily="34" charset="0"/>
                          <a:ea typeface="Amazon Ember Light" panose="020B0403020204020204" pitchFamily="34" charset="0"/>
                          <a:cs typeface="Amazon Ember Light" panose="020B0403020204020204" pitchFamily="34" charset="0"/>
                        </a:rPr>
                        <a:t>A set of numbers embedded in a model that can predict the labels.</a:t>
                      </a:r>
                      <a:endParaRPr lang="en-US" sz="1800" b="0" i="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5579562"/>
                  </a:ext>
                </a:extLst>
              </a:tr>
            </a:tbl>
          </a:graphicData>
        </a:graphic>
      </p:graphicFrame>
    </p:spTree>
    <p:extLst>
      <p:ext uri="{BB962C8B-B14F-4D97-AF65-F5344CB8AC3E}">
        <p14:creationId xmlns:p14="http://schemas.microsoft.com/office/powerpoint/2010/main" val="4260182792"/>
      </p:ext>
    </p:extLst>
  </p:cSld>
  <p:clrMapOvr>
    <a:masterClrMapping/>
  </p:clrMapOvr>
</p:sld>
</file>

<file path=ppt/theme/theme1.xml><?xml version="1.0" encoding="utf-8"?>
<a:theme xmlns:a="http://schemas.openxmlformats.org/drawingml/2006/main" name="Office Theme">
  <a:themeElements>
    <a:clrScheme name="Custom 1">
      <a:dk1>
        <a:srgbClr val="373737"/>
      </a:dk1>
      <a:lt1>
        <a:srgbClr val="FFFFFF"/>
      </a:lt1>
      <a:dk2>
        <a:srgbClr val="373737"/>
      </a:dk2>
      <a:lt2>
        <a:srgbClr val="FFFFFF"/>
      </a:lt2>
      <a:accent1>
        <a:srgbClr val="008DC4"/>
      </a:accent1>
      <a:accent2>
        <a:srgbClr val="A166FF"/>
      </a:accent2>
      <a:accent3>
        <a:srgbClr val="FF9900"/>
      </a:accent3>
      <a:accent4>
        <a:srgbClr val="C7001E"/>
      </a:accent4>
      <a:accent5>
        <a:srgbClr val="F4F4F4"/>
      </a:accent5>
      <a:accent6>
        <a:srgbClr val="008DC4"/>
      </a:accent6>
      <a:hlink>
        <a:srgbClr val="A066FF"/>
      </a:hlink>
      <a:folHlink>
        <a:srgbClr val="FF99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LU Template 3-26-2020 v2" id="{BCFE0F4F-9264-6A44-A297-6310F8F3A344}" vid="{4DEF6F76-01FA-6B40-AAFE-81524273D6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4978</TotalTime>
  <Words>12541</Words>
  <Application>Microsoft Macintosh PowerPoint</Application>
  <PresentationFormat>Widescreen</PresentationFormat>
  <Paragraphs>2017</Paragraphs>
  <Slides>84</Slides>
  <Notes>81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84</vt:i4>
      </vt:variant>
    </vt:vector>
  </HeadingPairs>
  <TitlesOfParts>
    <vt:vector size="95" baseType="lpstr">
      <vt:lpstr>Amazon Ember</vt:lpstr>
      <vt:lpstr>Amazon Ember Display</vt:lpstr>
      <vt:lpstr>Amazon Ember Display Light</vt:lpstr>
      <vt:lpstr>Amazon Ember Light</vt:lpstr>
      <vt:lpstr>Amazon Ember Medium</vt:lpstr>
      <vt:lpstr>Arial</vt:lpstr>
      <vt:lpstr>Calibri</vt:lpstr>
      <vt:lpstr>Cambria Math</vt:lpstr>
      <vt:lpstr>Courier New</vt:lpstr>
      <vt:lpstr>Wingdings</vt:lpstr>
      <vt:lpstr>Office Theme</vt:lpstr>
      <vt:lpstr>PowerPoint Presentation</vt:lpstr>
      <vt:lpstr>Learning Outcomes</vt:lpstr>
      <vt:lpstr>Course Overview</vt:lpstr>
      <vt:lpstr>Machine Learning Resources</vt:lpstr>
      <vt:lpstr>PowerPoint Presentation</vt:lpstr>
      <vt:lpstr>What is Data Science?</vt:lpstr>
      <vt:lpstr>What is Machine Learning?</vt:lpstr>
      <vt:lpstr>Machine Learning Lifecycle</vt:lpstr>
      <vt:lpstr>Some Important ML Terms</vt:lpstr>
      <vt:lpstr>PowerPoint Presentation</vt:lpstr>
      <vt:lpstr>Machine Learning Applications</vt:lpstr>
      <vt:lpstr>Machine Learning Applications</vt:lpstr>
      <vt:lpstr>Machine Learning Applications</vt:lpstr>
      <vt:lpstr>Machine Learning Applications</vt:lpstr>
      <vt:lpstr>Machine Learning Applications</vt:lpstr>
      <vt:lpstr>Machine Learning Applications</vt:lpstr>
      <vt:lpstr>PowerPoint Presentation</vt:lpstr>
      <vt:lpstr>Supervised vs. Unsupervised Learning</vt:lpstr>
      <vt:lpstr>Supervised vs. Unsupervised Learning</vt:lpstr>
      <vt:lpstr>Supervised Learning: Regression</vt:lpstr>
      <vt:lpstr>Supervised Learning: Classification</vt:lpstr>
      <vt:lpstr>Unsupervised Learning: Clustering</vt:lpstr>
      <vt:lpstr>Unsupervised Learning: Clustering</vt:lpstr>
      <vt:lpstr>PowerPoint Presentation</vt:lpstr>
      <vt:lpstr>Class Imbalance</vt:lpstr>
      <vt:lpstr>Class Imbalance</vt:lpstr>
      <vt:lpstr>PowerPoint Presentation</vt:lpstr>
      <vt:lpstr>Handling Missing Values</vt:lpstr>
      <vt:lpstr>SimpleImputer in sklearn</vt:lpstr>
      <vt:lpstr>Training – Validation – Test Sets  </vt:lpstr>
      <vt:lpstr>Training – Validation – Test Sets </vt:lpstr>
      <vt:lpstr>K-fold Cross Validation ( K = 5)</vt:lpstr>
      <vt:lpstr>Model Evaluation: Underfitting</vt:lpstr>
      <vt:lpstr>Model Evaluation: Overfitting</vt:lpstr>
      <vt:lpstr>Model Evaluation: Good Fit</vt:lpstr>
      <vt:lpstr>PowerPoint Presentation</vt:lpstr>
      <vt:lpstr>Regression Metrics</vt:lpstr>
      <vt:lpstr>Classification Metrics</vt:lpstr>
      <vt:lpstr>Classification Metrics: Accuracy</vt:lpstr>
      <vt:lpstr>Classification Metrics: Accuracy</vt:lpstr>
      <vt:lpstr>Classification Metrics: Precision</vt:lpstr>
      <vt:lpstr>Classification Metrics: Recall</vt:lpstr>
      <vt:lpstr>Classification Metrics: F1 Score</vt:lpstr>
      <vt:lpstr>PowerPoint Presentation</vt:lpstr>
      <vt:lpstr>Some NLP Terms</vt:lpstr>
      <vt:lpstr>Some NLP Terms</vt:lpstr>
      <vt:lpstr>PowerPoint Presentation</vt:lpstr>
      <vt:lpstr>Machine Learning with Text Data</vt:lpstr>
      <vt:lpstr>PowerPoint Presentation</vt:lpstr>
      <vt:lpstr>Tokenization</vt:lpstr>
      <vt:lpstr>Stop Words Removal</vt:lpstr>
      <vt:lpstr>Stop Words Removal</vt:lpstr>
      <vt:lpstr>Stop Words Removal</vt:lpstr>
      <vt:lpstr>Stop Words Removal</vt:lpstr>
      <vt:lpstr>Stemming</vt:lpstr>
      <vt:lpstr>Lemmatization</vt:lpstr>
      <vt:lpstr>Stemming vs. Lemmatization</vt:lpstr>
      <vt:lpstr>Text Processing – Hands-on</vt:lpstr>
      <vt:lpstr>PowerPoint Presentation</vt:lpstr>
      <vt:lpstr>Bag of Words (BoW)</vt:lpstr>
      <vt:lpstr>Bag of Words (BoW)</vt:lpstr>
      <vt:lpstr>Bag of Words (BoW)</vt:lpstr>
      <vt:lpstr>Bag of Words (BoW)</vt:lpstr>
      <vt:lpstr>Bag of Words (BoW)</vt:lpstr>
      <vt:lpstr>Term Frequency (TF)</vt:lpstr>
      <vt:lpstr>Inverse Document Frequency (IDF)</vt:lpstr>
      <vt:lpstr>Term Freq.-Inverse Doc. Freq (TF-IDF)</vt:lpstr>
      <vt:lpstr>N-gram</vt:lpstr>
      <vt:lpstr>Bag of Words – Hands-on</vt:lpstr>
      <vt:lpstr>PowerPoint Presentation</vt:lpstr>
      <vt:lpstr>K Nearest Neighbors (KNN)</vt:lpstr>
      <vt:lpstr>K Nearest Neighbors (KNN)</vt:lpstr>
      <vt:lpstr>K Nearest Neighbors (KNN)</vt:lpstr>
      <vt:lpstr>K Nearest Neighbors (KNN)</vt:lpstr>
      <vt:lpstr>KNN in sklearn</vt:lpstr>
      <vt:lpstr>KNN: Choosing K</vt:lpstr>
      <vt:lpstr>KNN: Choosing K </vt:lpstr>
      <vt:lpstr>KNN: Choosing the Distance Metric </vt:lpstr>
      <vt:lpstr>KNN: Curse of Dimensionality</vt:lpstr>
      <vt:lpstr>KNN: Feature Scaling</vt:lpstr>
      <vt:lpstr>Feature Scaling</vt:lpstr>
      <vt:lpstr>Standardization in sklearn </vt:lpstr>
      <vt:lpstr>MinMax Scaling in sklearn</vt:lpstr>
      <vt:lpstr>KNN – Hands-on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Cem Sazara</dc:creator>
  <cp:lastModifiedBy>Microsoft Office User</cp:lastModifiedBy>
  <cp:revision>246</cp:revision>
  <dcterms:created xsi:type="dcterms:W3CDTF">2020-06-06T22:57:01Z</dcterms:created>
  <dcterms:modified xsi:type="dcterms:W3CDTF">2020-08-07T16:19:32Z</dcterms:modified>
</cp:coreProperties>
</file>