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ink/ink1.xml" ContentType="application/inkml+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sldIdLst>
    <p:sldId id="653" r:id="rId2"/>
    <p:sldId id="948" r:id="rId3"/>
    <p:sldId id="825" r:id="rId4"/>
    <p:sldId id="800" r:id="rId5"/>
    <p:sldId id="820" r:id="rId6"/>
    <p:sldId id="580" r:id="rId7"/>
    <p:sldId id="409" r:id="rId8"/>
    <p:sldId id="851" r:id="rId9"/>
    <p:sldId id="906" r:id="rId10"/>
    <p:sldId id="853" r:id="rId11"/>
    <p:sldId id="854" r:id="rId12"/>
    <p:sldId id="855" r:id="rId13"/>
    <p:sldId id="856" r:id="rId14"/>
    <p:sldId id="410" r:id="rId15"/>
    <p:sldId id="822" r:id="rId16"/>
    <p:sldId id="559" r:id="rId17"/>
    <p:sldId id="579" r:id="rId18"/>
    <p:sldId id="411" r:id="rId19"/>
    <p:sldId id="908" r:id="rId20"/>
    <p:sldId id="909" r:id="rId21"/>
    <p:sldId id="413" r:id="rId22"/>
    <p:sldId id="412" r:id="rId23"/>
    <p:sldId id="907" r:id="rId24"/>
    <p:sldId id="562" r:id="rId25"/>
    <p:sldId id="414" r:id="rId26"/>
    <p:sldId id="802" r:id="rId27"/>
    <p:sldId id="981" r:id="rId28"/>
    <p:sldId id="980" r:id="rId29"/>
    <p:sldId id="401" r:id="rId30"/>
    <p:sldId id="978" r:id="rId31"/>
    <p:sldId id="832" r:id="rId32"/>
    <p:sldId id="831" r:id="rId33"/>
    <p:sldId id="945" r:id="rId34"/>
    <p:sldId id="954" r:id="rId35"/>
    <p:sldId id="983" r:id="rId36"/>
    <p:sldId id="984" r:id="rId37"/>
    <p:sldId id="985" r:id="rId38"/>
    <p:sldId id="986" r:id="rId39"/>
    <p:sldId id="968" r:id="rId40"/>
    <p:sldId id="987" r:id="rId41"/>
    <p:sldId id="988" r:id="rId42"/>
    <p:sldId id="989" r:id="rId43"/>
    <p:sldId id="1068" r:id="rId44"/>
    <p:sldId id="933" r:id="rId45"/>
    <p:sldId id="1053" r:id="rId46"/>
    <p:sldId id="1054" r:id="rId47"/>
    <p:sldId id="1055" r:id="rId48"/>
    <p:sldId id="876" r:id="rId49"/>
    <p:sldId id="971" r:id="rId50"/>
    <p:sldId id="972" r:id="rId51"/>
    <p:sldId id="973" r:id="rId52"/>
    <p:sldId id="1017" r:id="rId53"/>
    <p:sldId id="671" r:id="rId54"/>
    <p:sldId id="1046" r:id="rId55"/>
    <p:sldId id="1045" r:id="rId56"/>
    <p:sldId id="1049" r:id="rId57"/>
    <p:sldId id="1048" r:id="rId58"/>
    <p:sldId id="1069" r:id="rId59"/>
    <p:sldId id="826" r:id="rId60"/>
    <p:sldId id="806" r:id="rId61"/>
    <p:sldId id="807" r:id="rId62"/>
    <p:sldId id="1056" r:id="rId63"/>
    <p:sldId id="808" r:id="rId64"/>
    <p:sldId id="1070" r:id="rId65"/>
    <p:sldId id="827" r:id="rId66"/>
    <p:sldId id="926" r:id="rId67"/>
    <p:sldId id="1057" r:id="rId68"/>
    <p:sldId id="1060" r:id="rId69"/>
    <p:sldId id="1061" r:id="rId70"/>
    <p:sldId id="1062" r:id="rId71"/>
    <p:sldId id="1063" r:id="rId72"/>
    <p:sldId id="1064" r:id="rId73"/>
    <p:sldId id="1065" r:id="rId74"/>
    <p:sldId id="1066" r:id="rId75"/>
    <p:sldId id="1067" r:id="rId76"/>
    <p:sldId id="1058"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0820D92-8576-2549-AEE7-24C1C70B6F1F}">
          <p14:sldIdLst>
            <p14:sldId id="653"/>
            <p14:sldId id="948"/>
          </p14:sldIdLst>
        </p14:section>
        <p14:section name="Tree-based Models" id="{0058AA89-BEFE-A34C-A3E8-62505552F7F8}">
          <p14:sldIdLst>
            <p14:sldId id="825"/>
            <p14:sldId id="800"/>
            <p14:sldId id="820"/>
            <p14:sldId id="580"/>
            <p14:sldId id="409"/>
            <p14:sldId id="851"/>
            <p14:sldId id="906"/>
            <p14:sldId id="853"/>
            <p14:sldId id="854"/>
            <p14:sldId id="855"/>
            <p14:sldId id="856"/>
            <p14:sldId id="410"/>
            <p14:sldId id="822"/>
            <p14:sldId id="559"/>
            <p14:sldId id="579"/>
            <p14:sldId id="411"/>
            <p14:sldId id="908"/>
            <p14:sldId id="909"/>
            <p14:sldId id="413"/>
            <p14:sldId id="412"/>
            <p14:sldId id="907"/>
            <p14:sldId id="562"/>
            <p14:sldId id="414"/>
            <p14:sldId id="802"/>
          </p14:sldIdLst>
        </p14:section>
        <p14:section name="Ensemble Methods" id="{CEBA9313-0E9A-F24E-9003-EF4C558B2D11}">
          <p14:sldIdLst>
            <p14:sldId id="981"/>
            <p14:sldId id="980"/>
            <p14:sldId id="401"/>
            <p14:sldId id="978"/>
            <p14:sldId id="832"/>
            <p14:sldId id="831"/>
          </p14:sldIdLst>
        </p14:section>
        <p14:section name="Regression Models" id="{03039EA1-9AF7-DE4E-82D2-532797D140FD}">
          <p14:sldIdLst>
            <p14:sldId id="945"/>
            <p14:sldId id="954"/>
            <p14:sldId id="983"/>
            <p14:sldId id="984"/>
            <p14:sldId id="985"/>
            <p14:sldId id="986"/>
            <p14:sldId id="968"/>
            <p14:sldId id="987"/>
            <p14:sldId id="988"/>
            <p14:sldId id="989"/>
            <p14:sldId id="1068"/>
          </p14:sldIdLst>
        </p14:section>
        <p14:section name="Optimization" id="{D9C66EE3-8154-184E-A9BA-363FDFB4D35B}">
          <p14:sldIdLst>
            <p14:sldId id="933"/>
            <p14:sldId id="1053"/>
            <p14:sldId id="1054"/>
            <p14:sldId id="1055"/>
            <p14:sldId id="876"/>
            <p14:sldId id="971"/>
            <p14:sldId id="972"/>
            <p14:sldId id="973"/>
            <p14:sldId id="1017"/>
            <p14:sldId id="671"/>
          </p14:sldIdLst>
        </p14:section>
        <p14:section name="Regularization" id="{E9469E91-CDA2-D04C-99C5-81566B2BDC6C}">
          <p14:sldIdLst>
            <p14:sldId id="1046"/>
            <p14:sldId id="1045"/>
            <p14:sldId id="1049"/>
            <p14:sldId id="1048"/>
            <p14:sldId id="1069"/>
          </p14:sldIdLst>
        </p14:section>
        <p14:section name="Hyperparameter Tuning" id="{E2C988C5-6293-7440-9F01-823E7307764E}">
          <p14:sldIdLst>
            <p14:sldId id="826"/>
            <p14:sldId id="806"/>
            <p14:sldId id="807"/>
            <p14:sldId id="1056"/>
            <p14:sldId id="808"/>
            <p14:sldId id="1070"/>
          </p14:sldIdLst>
        </p14:section>
        <p14:section name="AWS-ML Services" id="{05DBACBB-96E8-9949-A2D4-901BA1967B3F}">
          <p14:sldIdLst>
            <p14:sldId id="827"/>
            <p14:sldId id="926"/>
            <p14:sldId id="1057"/>
            <p14:sldId id="1060"/>
            <p14:sldId id="1061"/>
            <p14:sldId id="1062"/>
            <p14:sldId id="1063"/>
            <p14:sldId id="1064"/>
            <p14:sldId id="1065"/>
            <p14:sldId id="1066"/>
            <p14:sldId id="1067"/>
            <p14:sldId id="10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8DC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9"/>
    <p:restoredTop sz="85087"/>
  </p:normalViewPr>
  <p:slideViewPr>
    <p:cSldViewPr snapToGrid="0" snapToObjects="1">
      <p:cViewPr varScale="1">
        <p:scale>
          <a:sx n="110" d="100"/>
          <a:sy n="110" d="100"/>
        </p:scale>
        <p:origin x="1160" y="184"/>
      </p:cViewPr>
      <p:guideLst/>
    </p:cSldViewPr>
  </p:slid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244" d="100"/>
          <a:sy n="244" d="100"/>
        </p:scale>
        <p:origin x="864" y="2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1T06:56:57.086"/>
    </inkml:context>
    <inkml:brush xml:id="br0">
      <inkml:brushProperty name="width" value="0.07056" units="cm"/>
      <inkml:brushProperty name="height" value="0.07056" units="cm"/>
      <inkml:brushProperty name="color" value="#FF9900"/>
    </inkml:brush>
  </inkml:definitions>
  <inkml:trace contextRef="#ctx0" brushRef="#br0">349 4696 24575,'22'0'0,"0"0"0,6 0 0,4 0 0,5 0 0,6 0 0,-3 0 0,1 0 0,-3-4 0,-9 2 0,3-2 0,-14 0 0,0 4 0,-7-2 0,0 1 0,2-1 0,-3-2 0,1 1 0,2-1 0,-2 1 0,0 1 0,-1-2 0,-2 2 0,-1-2 0,0 1 0,2 1 0,0-3 0,6 0 0,-4-3 0,11 1 0,-7-2 0,13-1 0,-10 3 0,10-6 0,-9 8 0,9-7 0,-8 6 0,11-7 0,-11 6 0,11-6 0,-14 7 0,10-4 0,-9 3 0,2-2 0,2-3 0,-9 6 0,8-6 0,-11 7 0,3-4 0,-5 2 0,3-1 0,-2 1 0,2 0 0,-3 1 0,0 0 0,-1 1 0,3-3 0,-3 2 0,2-1 0,1-1 0,-5 1 0,11-5 0,-11 3 0,7 2 0,-6 1 0,-2 1 0,4-4 0,-6 3 0,9-5 0,-8 4 0,6 0 0,-3-1 0,-2 2 0,1-3 0,0 2 0,-4-3 0,7 1 0,-5-4 0,1 2 0,0 0 0,-4 2 0,2 1 0,0-1 0,-1 1 0,1-2 0,-2 3 0,0-3 0,0 4 0,0-5 0,0 4 0,0 0 0,0-1 0,-2 0 0,-2-1 0,-1 1 0,-1 0 0,1 3 0,-1-4 0,2 3 0,-2 1 0,2-3 0,-5 1 0,2-4 0,-4 2 0,3 0 0,2 4 0,-3-2 0,3 1 0,-1-1 0,0 3 0,-3-3 0,2 3 0,-1-3 0,1 2 0,4 2 0,-4-3 0,4 4 0,-4-4 0,4 4 0,-4-2 0,2 0 0,-1 2 0,2 0 0,1 0 0,0-1 0,1 0 0,-1 0 0,-2-1 0,0 0 0,-3-1 0,3 2 0,-1-2 0,0 2 0,-3-2 0,3 2 0,-5-2 0,5 1 0,-3-2 0,1 1 0,3 1 0,-2-1 0,0 4 0,1-2 0,-3-2 0,1 1 0,3-1 0,-7 2 0,9 1 0,-6-2 0,5 2 0,-2-3 0,2 3 0,0 0 0,-4 0 0,5-1 0,-5-1 0,4 1 0,0 1 0,0 0 0,1 0 0,0-1 0,-2 0 0,0 0 0,-2 1 0,2-1 0,0 3 0,0-5 0,2 5 0,-2-3 0,3 2 0,-4 1 0,4-3 0,-3 3 0,-2-3 0,3 2 0,-3 0 0,4 1 0,-2-3 0,2 2 0,-2-2 0,2 3 0,-1 0 0,-2 0 0,1 0 0,-2-2 0,2 2 0,0-2 0,-4 2 0,5 0 0,-3 0 0,-2-1 0,0 1 0,-6-3 0,5 2 0,-1-1 0,0 2 0,2 0 0,-3 0 0,6 0 0,-5 0 0,7 0 0,-5 0 0,3 0 0,1 0 0,1 0 0,1 0 0,-5 0 0,5 0 0,-8 0 0,6 2 0,-4 0 0,7 0 0,-5 0 0,3 1 0,-1-2 0,1 3 0,-1-1 0,0 0 0,-5 4 0,6-2 0,-4 2 0,7-2 0,-1-1 0,-2 1 0,1 0 0,-2 3 0,2-3 0,-2 3 0,1 1 0,-1-1 0,4 1 0,-2-1 0,3-3 0,0 1 0,-3-1 0,3 1 0,-4-1 0,4 1 0,0 0 0,1-1 0,-3 2 0,1-1 0,0 2 0,0-2 0,2 3 0,0-4 0,-4 4 0,3-4 0,-3 3 0,2 0 0,2-1 0,-3 4 0,3-7 0,0 2 0,0-1 0,0 1 0,0-2 0,0-1 0,0 1 0,0 0 0,0 2 0,0-1 0,0 0 0,0 1 0,0-2 0,0 3 0,0-2 0,0 1 0,-2-1 0,2 0 0,-2 1 0,2-3 0,0 3 0,0-1 0,-2 0 0,2 0 0,-2-2 0,0 3 0,0-2 0,0 2 0,0 0 0,0 0 0,2 4 0,-4-4 0,4 0 0,-2-2 0,0-1 0,2 2 0,-5-1 0,2 0 0,-2 0 0,1-1 0,-2 2 0,0-1 0,0 2 0,-1-3 0,4-1 0,-1-1 0,-1 1 0,0-1 0,-1 0 0,3-1 0,-3 3 0,0-2 0,-1 2 0,1-3 0,0 0 0,2 0 0,-2 0 0,-1 0 0,1 0 0,-1 0 0,3 0 0,-2 0 0,2-1 0,-4-1 0,0-2 0,1 1 0,-3-2 0,3 2 0,1-2 0,-1 1 0,0-1 0,1 0 0,-1-2 0,0 2 0,-1-1 0,1 1 0,0-1 0,-10-26 0,0-5 0,6 14 0,-7-13 0,4 2 0,14 27 0,0 3 0,0-6 0,0 7 0,0-5 0,0 2 0,0 0 0,0 1 0,0-1 0,0 3 0,0-2 0,3 1 0,-2 0 0,4-2 0,-1 2 0,-2-2 0,-1 3 0,1-2 0,-2 2 0,2-3 0,1 0 0,0-3 0,3 1 0,-3 0 0,1 3 0,-4 1 0,5-1 0,-4 2 0,4-2 0,-3 2 0,2-1 0,-2 0 0,4-2 0,-4 3 0,4-2 0,-2 0 0,0 1 0,0-1 0,-1 0 0,1 2 0,0 0 0,0 0 0,1 0 0,0 0 0,0 0 0,-1 0 0,0 0 0,2 0 0,0-2 0,4 1 0,-1-1 0,1 2 0,-2-1 0,1 0 0,-3-1 0,1 2 0,-2 1 0,3-2 0,-4 2 0,5-3 0,-4 2 0,7-2 0,-6 3 0,1-3 0,1 3 0,-1-1 0,1 2 0,0-4 0,-1 4 0,-1-3 0,4 2 0,-6 0 0,8-1 0,-5 1 0,2-1 0,-2 0 0,-3 1 0,2 0 0,-2 1 0,4-2 0,-1 0 0,3-1 0,-4 1 0,0 0 0,0 1 0,-2 1 0,3-4 0,-2 3 0,0-2 0,-1 2 0,2-1 0,2 0 0,-1-1 0,1-1 0,-4 2 0,0 0 0,3-2 0,-2 2 0,3-2 0,-2 2 0,-2 0 0,1 0 0,-2-3 0,0 2 0,1-4 0,0 5 0,2-2 0,-2 2 0,1-1 0,0 0 0,0-2 0,-1 2 0,2-2 0,-3 3 0,2-2 0,-3 1 0,2-1 0,-2 0 0,4-1 0,-3 2 0,1-2 0,-1 3 0,-3-2 0,3 1 0,0-1 0,1 0 0,0-1 0,0 2 0,-2 0 0,1 1 0,0-4 0,0 4 0,2-5 0,-4 3 0,3-1 0,-1-1 0,0 1 0,1-1 0,-2 1 0,2 2 0,-3-1 0,1-1 0,-2 2 0,1-1 0,0 2 0,0-1 0,-1 0 0,2-2 0,-1 3 0,0-3 0,1 1 0,0 0 0,0 0 0,0 2 0,-2 1 0,0-3 0,0 0 0,2 0 0,-2 0 0,2-1 0,-2 1 0,2-4 0,-2 5 0,2-3 0,-2 2 0,2-1 0,-1 1 0,0-2 0,1 3 0,0-1 0,0-1 0,2 0 0,-2 0 0,1 1 0,-2 1 0,-1-1 0,2 0 0,0-2 0,2 2 0,0-1 0,0 0 0,0-2 0,5-2 0,-4 4 0,8-5 0,-8 5 0,3-2 0,-2 3 0,1-2 0,-1 2 0,1-1 0,2-1 0,1 2 0,0-2 0,3 3 0,-4 0 0,7-1 0,-9 1 0,7 0 0,-4 0 0,3-1 0,-2 0 0,-1 4 0,-1-2 0,1 3 0,-2-5 0,-1 3 0,1-3 0,-2 2 0,1-2 0,0 3 0,-2-2 0,1 2 0,3-1 0,-3 1 0,4-2 0,-4 1 0,2-2 0,3 2 0,-4 0 0,3-1 0,-4 0 0,0-1 0,2 0 0,-2 0 0,0 1 0,0-1 0,-2 2 0,-3 0 0,1 0 0,2-2 0,-1 2 0,1-1 0,-1 1 0,-3-2 0,2 2 0,-2-2 0,2-1 0,-2 2 0,3-2 0,-3 3 0,0-2 0,0 2 0,0-2 0,0-1 0,0 2 0,0-3 0,0 4 0,0-1 0,0 1 0,0-2 0,0 2 0,0-1 0,0 0 0,0 0 0,0 1 0,0-2 0,0 1 0,0 0 0,0-3 0,0 4 0,-2-3 0,1 3 0,-3-4 0,2 3 0,0-2 0,-2 0 0,4 1 0,-4-1 0,3 1 0,0 2 0,-1-1 0,2-2 0,-2 0 0,-2-4 0,2 4 0,-3-2 0,4 2 0,-1 0 0,-1-3 0,1 5 0,-3-4 0,2 5 0,-1-2 0,1 2 0,1 0 0,-4 0 0,-1 0 0,1 1 0,-4-2 0,6 1 0,-6 0 0,1 0 0,-2 1 0,-2-1 0,2-1 0,1 0 0,-1 3 0,4-1 0,-1 2 0,0 0 0,3 0 0,-7-1 0,7 1 0,-3-2 0,0 2 0,1 0 0,-1-1 0,0 0 0,3 0 0,-2 1 0,1 0 0,0 0 0,-1 0 0,4 0 0,-3 0 0,0 0 0,-1 0 0,0 0 0,3 0 0,-2 0 0,2 0 0,-1 1 0,-27 20 0,-4 5 0,14-11 0,-15 10 0,7-3 0,28-19 0,0 1 0,2-1 0,-1 1 0,-1 1 0,-2-1 0,-1 1 0,4 1 0,-2-2 0,2 3 0,-1-3 0,-1-1 0,-2 4 0,4-3 0,-4 1 0,4 0 0,0-2 0,1 1 0,-2 0 0,1 0 0,0-1 0,1 1 0,-2 0 0,2 0 0,-2-1 0,2 2 0,0-2 0,0 2 0,0-2 0,0 1 0,0 0 0,0 0 0,0-1 0,0 3 0,0-2 0,0 2 0,0-1 0,0 0 0,0 0 0,0 1 0,0-3 0,1 2 0,0-2 0,1 1 0,0 1 0,0 0 0,2 3 0,-2-4 0,0 2 0,0-1 0,-2-2 0,2 2 0,-2-3 0,2 5 0,-1-4 0,0 4 0,-1-3 0,0 0 0,4 2 0,-3-1 0,3 0 0,-4-1 0,0-1 0,0 2 0,-2 0 0,0-1 0,0 2 0,-2-2 0,2 0 0,-2-1 0,-2 0 0,2 2 0,-2-3 0,3 2 0,-1-3 0,0 0 0,-4 0 0,3 0 0,-7 2 0,6-2 0,-1 0 0,3-1 0,0 0 0,-2 0 0,2 0 0,-2 0 0,1 0 0,-4 3 0,0-2 0,-1 2 0,2-2 0,1 0 0,-3 0 0,3-1 0,-1 0 0,0 0 0,2 0 0,-2 0 0,2 0 0,-4 0 0,4 0 0,-6 0 0,8 0 0,-4 0 0,4 0 0,-2 0 0,2 0 0,-2 0 0,2-1 0,-2 0 0,0-1 0,0 0 0,-6-2 0,4 0 0,-3 1 0,5-1 0,3 3 0,-1-2 0,-4-1 0,3 0 0,-4 0 0,6-4 0,-6 0 0,5 1 0,-4-1 0,8 2 0,-4 0 0,4 0 0,-5 1 0,3 2 0,-3-3 0,5 2 0,-4-2 0,2 1 0,0 0 0,-4-1 0,5 1 0,-5-3 0,4 1 0,0-4 0,-2 3 0,-1-5 0,2 2 0,-5-3 0,6 5 0,-4-5 0,4 4 0,-3-2 0,2 3 0,0-1 0,2 3 0,-1-3 0,2 4 0,-2-2 0,2 4 0,-2-1 0,2 0 0,-2 1 0,1 0 0,-4-2 0,4 1 0,-3 0 0,3 0 0,0 2 0,0-1 0,-1 1 0,2-2 0,-2-1 0,0 0 0,-2-6 0,1 6 0,-2-4 0,5 4 0,-1-5 0,0 2 0,-1-3 0,2 1 0,-2 2 0,1-3 0,0 4 0,-2 0 0,3 2 0,-2-1 0,2 1 0,-1 1 0,-2 0 0,2 2 0,-2-1 0,2 0 0,-1-2 0,-2-1 0,-1 0 0,1 0 0,1 1 0,0 3 0,0-2 0,3 1 0,-4-1 0,1-2 0,0 1 0,-2 1 0,3 0 0,-1-1 0,0 2 0,1-6 0,0 7 0,0-4 0,0 4 0,-2 0 0,3 0 0,-3-1 0,2-1 0,-1 0 0,2 0 0,-3 1 0,1-3 0,-1 1 0,0 0 0,4 2 0,-4 1 0,4-2 0,-3 0 0,0 0 0,-1 0 0,0 1 0,0-3 0,-2 0 0,1 0 0,-1-1 0,3 5 0,-4-4 0,5 4 0,-4-3 0,4 1 0,-1 0 0,0 1 0,-1-3 0,-1 2 0,-1-2 0,2-3 0,-2 4 0,1-4 0,0 3 0,0-1 0,3 1 0,-4-3 0,5 3 0,-5-1 0,3 1 0,0-1 0,0 1 0,-3-3 0,3 3 0,-1-3 0,1 3 0,2-5 0,-3 4 0,4-6 0,-4 8 0,2-4 0,-2 4 0,-1-3 0,3 0 0,-2-3 0,-1 3 0,0-4 0,-1 1 0,3-1 0,1-2 0,0-2 0,2 3 0,-7-5 0,5 5 0,-5-5 0,7 4 0,-4-3 0,3 1 0,-3 5 0,4-4 0,-2 5 0,-2-2 0,3 4 0,-2-1 0,3 3 0,-3-2 0,3-1 0,-2 3 0,2-3 0,0 3 0,0-5 0,0 4 0,0-6 0,0 5 0,0-3 0,0-1 0,0 2 0,0-2 0,0-1 0,0 0 0,2-5 0,1 3 0,4-3 0,1 3 0,1-1 0,-1 4 0,3-4 0,-6 4 0,9-5 0,-5 3 0,2 0 0,-2 2 0,5-5 0,-6 4 0,5-3 0,-6 5 0,2 3 0,-3 1 0,2 0 0,-1 1 0,1-4 0,1 5 0,-3-1 0,7-3 0,-6 4 0,13-12 0,-8 6 0,4-2 0,0-3 0,-3 4 0,17-14 0,-12 6 0,8-4 0,-10 7 0,-1 2 0,0-2 0,0 1 0,0 0 0,0-1 0,1 0 0,-2 2 0,1 1 0,-1 1 0,-2-1 0,0 1 0,2-4 0,-3 7 0,5-4 0,-4-1 0,3 2 0,-2-2 0,0 2 0,-2-1 0,0 3 0,3-2 0,-6 4 0,5-1 0,-3-2 0,3-1 0,-2 3 0,2-7 0,-4 11 0,-1-4 0,5-2 0,-6 6 0,3-6 0,3 0 0,-7 4 0,11-8 0,-10 9 0,1-3 0,2 1 0,-6 1 0,9-4 0,-7 3 0,5-4 0,-2 2 0,1-3 0,5 1 0,-3-2 0,11-4 0,0-4 0,6 4 0,-1-1 0,-11 11 0,6-5 0,-3 2 0,5-4 0,8-3 0,-8 3 0,4-5 0,-4 5 0,-1-2 0,-3 3 0,-1 0 0,-3 0 0,1 2 0,-2 0 0,-2 4 0,-2-1 0,-1 2 0,-3 0 0,1 2 0,-3-1 0,2 1 0,-2-3 0,7-3 0,-5 6 0,7-7 0,-8 8 0,4-2 0,0-1 0,-4 2 0,4-3 0,-3 1 0,0 1 0,5-2 0,-6 5 0,7-8 0,-8 7 0,6-9 0,-6 9 0,1-2 0,-1 4 0,-3 1 0,5-4 0,-2 3 0,0-3 0,-4 5 0,-2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33D6E0-020F-C74E-93E7-F365EA0A1094}" type="datetimeFigureOut">
              <a:rPr lang="en-US" smtClean="0"/>
              <a:t>7/8/20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9AAF13-0D66-9247-8B59-91BBBED844F7}" type="slidenum">
              <a:rPr lang="en-US" smtClean="0"/>
              <a:t>‹#›</a:t>
            </a:fld>
            <a:endParaRPr lang="en-US"/>
          </a:p>
        </p:txBody>
      </p:sp>
    </p:spTree>
    <p:extLst>
      <p:ext uri="{BB962C8B-B14F-4D97-AF65-F5344CB8AC3E}">
        <p14:creationId xmlns:p14="http://schemas.microsoft.com/office/powerpoint/2010/main" val="344077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en.wikipedia.org/wiki/Tikhonov_regularization"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https://en.wikipedia.org/wiki/Lasso_(statistics)"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scikit-learn.org/stable/modules/generated/sklearn.linear_model.LinearRegression.html#sklearn.linear_model.LinearRegression" TargetMode="External"/><Relationship Id="rId2" Type="http://schemas.openxmlformats.org/officeDocument/2006/relationships/slide" Target="../slides/slide57.xml"/><Relationship Id="rId1" Type="http://schemas.openxmlformats.org/officeDocument/2006/relationships/notesMaster" Target="../notesMasters/notesMaster1.xml"/><Relationship Id="rId5" Type="http://schemas.openxmlformats.org/officeDocument/2006/relationships/hyperlink" Target="https://scikit-learn.org/stable/modules/generated/sklearn.linear_model.Lasso.html#sklearn.linear_model.Lasso" TargetMode="External"/><Relationship Id="rId4" Type="http://schemas.openxmlformats.org/officeDocument/2006/relationships/hyperlink" Target="https://scikit-learn.org/stable/modules/generated/sklearn.linear_model.RidgeCV.html#sklearn.linear_model.RidgeCV"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a:solidFill>
                  <a:schemeClr val="tx1"/>
                </a:solidFill>
                <a:effectLst/>
                <a:latin typeface="Amazon Ember Light" panose="020B0403020204020204" pitchFamily="34" charset="0"/>
                <a:ea typeface="+mn-ea"/>
                <a:cs typeface="+mn-cs"/>
              </a:rPr>
              <a:t>Welcome to Machine Learning Accelerator – the </a:t>
            </a:r>
            <a:r>
              <a:rPr lang="en-US" sz="2400" kern="1200" dirty="0" err="1">
                <a:solidFill>
                  <a:schemeClr val="tx1"/>
                </a:solidFill>
                <a:effectLst/>
                <a:latin typeface="Amazon Ember Light" panose="020B0403020204020204" pitchFamily="34" charset="0"/>
                <a:ea typeface="+mn-ea"/>
                <a:cs typeface="+mn-cs"/>
              </a:rPr>
              <a:t>TABular</a:t>
            </a:r>
            <a:r>
              <a:rPr lang="en-US" sz="2400" kern="1200" dirty="0">
                <a:solidFill>
                  <a:schemeClr val="tx1"/>
                </a:solidFill>
                <a:effectLst/>
                <a:latin typeface="Amazon Ember Light" panose="020B0403020204020204" pitchFamily="34" charset="0"/>
                <a:ea typeface="+mn-ea"/>
                <a:cs typeface="+mn-cs"/>
              </a:rPr>
              <a:t> Data course</a:t>
            </a:r>
          </a:p>
          <a:p>
            <a:r>
              <a:rPr lang="en-US" sz="2400" kern="1200" dirty="0">
                <a:solidFill>
                  <a:schemeClr val="tx1"/>
                </a:solidFill>
                <a:effectLst/>
                <a:latin typeface="Amazon Ember Light" panose="020B0403020204020204" pitchFamily="34" charset="0"/>
                <a:ea typeface="+mn-ea"/>
                <a:cs typeface="+mn-cs"/>
              </a:rPr>
              <a:t>Day 3</a:t>
            </a:r>
          </a:p>
        </p:txBody>
      </p:sp>
      <p:sp>
        <p:nvSpPr>
          <p:cNvPr id="4" name="Slide Number Placeholder 3"/>
          <p:cNvSpPr>
            <a:spLocks noGrp="1"/>
          </p:cNvSpPr>
          <p:nvPr>
            <p:ph type="sldNum" sz="quarter" idx="5"/>
          </p:nvPr>
        </p:nvSpPr>
        <p:spPr/>
        <p:txBody>
          <a:bodyPr/>
          <a:lstStyle/>
          <a:p>
            <a:fld id="{525B7AE5-8B6B-45BB-BCE2-0D5FF01E052A}" type="slidenum">
              <a:rPr lang="en-US" smtClean="0"/>
              <a:pPr/>
              <a:t>1</a:t>
            </a:fld>
            <a:endParaRPr lang="en-US" dirty="0"/>
          </a:p>
        </p:txBody>
      </p:sp>
    </p:spTree>
    <p:extLst>
      <p:ext uri="{BB962C8B-B14F-4D97-AF65-F5344CB8AC3E}">
        <p14:creationId xmlns:p14="http://schemas.microsoft.com/office/powerpoint/2010/main" val="4204943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10</a:t>
            </a:fld>
            <a:endParaRPr lang="en-US" dirty="0"/>
          </a:p>
        </p:txBody>
      </p:sp>
    </p:spTree>
    <p:extLst>
      <p:ext uri="{BB962C8B-B14F-4D97-AF65-F5344CB8AC3E}">
        <p14:creationId xmlns:p14="http://schemas.microsoft.com/office/powerpoint/2010/main" val="801900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11</a:t>
            </a:fld>
            <a:endParaRPr lang="en-US" dirty="0"/>
          </a:p>
        </p:txBody>
      </p:sp>
    </p:spTree>
    <p:extLst>
      <p:ext uri="{BB962C8B-B14F-4D97-AF65-F5344CB8AC3E}">
        <p14:creationId xmlns:p14="http://schemas.microsoft.com/office/powerpoint/2010/main" val="3739501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12</a:t>
            </a:fld>
            <a:endParaRPr lang="en-US" dirty="0"/>
          </a:p>
        </p:txBody>
      </p:sp>
    </p:spTree>
    <p:extLst>
      <p:ext uri="{BB962C8B-B14F-4D97-AF65-F5344CB8AC3E}">
        <p14:creationId xmlns:p14="http://schemas.microsoft.com/office/powerpoint/2010/main" val="4159189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13</a:t>
            </a:fld>
            <a:endParaRPr lang="en-US" dirty="0"/>
          </a:p>
        </p:txBody>
      </p:sp>
    </p:spTree>
    <p:extLst>
      <p:ext uri="{BB962C8B-B14F-4D97-AF65-F5344CB8AC3E}">
        <p14:creationId xmlns:p14="http://schemas.microsoft.com/office/powerpoint/2010/main" val="811549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splits on nominal features have one branch per value • splits on continuous features use a threshold</a:t>
            </a:r>
          </a:p>
        </p:txBody>
      </p:sp>
      <p:sp>
        <p:nvSpPr>
          <p:cNvPr id="4" name="Slide Number Placeholder 3"/>
          <p:cNvSpPr>
            <a:spLocks noGrp="1"/>
          </p:cNvSpPr>
          <p:nvPr>
            <p:ph type="sldNum" sz="quarter" idx="5"/>
          </p:nvPr>
        </p:nvSpPr>
        <p:spPr/>
        <p:txBody>
          <a:bodyPr/>
          <a:lstStyle/>
          <a:p>
            <a:fld id="{525B7AE5-8B6B-45BB-BCE2-0D5FF01E052A}" type="slidenum">
              <a:rPr lang="en-US" smtClean="0"/>
              <a:pPr/>
              <a:t>15</a:t>
            </a:fld>
            <a:endParaRPr lang="en-US" dirty="0"/>
          </a:p>
        </p:txBody>
      </p:sp>
    </p:spTree>
    <p:extLst>
      <p:ext uri="{BB962C8B-B14F-4D97-AF65-F5344CB8AC3E}">
        <p14:creationId xmlns:p14="http://schemas.microsoft.com/office/powerpoint/2010/main" val="1789293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Amazon Ember Light" panose="020B0403020204020204" pitchFamily="34" charset="0"/>
                <a:ea typeface="+mn-ea"/>
                <a:cs typeface="+mn-cs"/>
              </a:rPr>
              <a:t>i</a:t>
            </a:r>
            <a:r>
              <a:rPr lang="en-US" sz="1200" kern="1200" dirty="0">
                <a:solidFill>
                  <a:schemeClr val="tx1"/>
                </a:solidFill>
                <a:effectLst/>
                <a:latin typeface="Amazon Ember Light" panose="020B0403020204020204" pitchFamily="34" charset="0"/>
                <a:ea typeface="+mn-ea"/>
                <a:cs typeface="+mn-cs"/>
              </a:rPr>
              <a:t>(p_{1},...,p_{k}) = \sum_{k=1}^{n}p_{k}(1-p_{k})</a:t>
            </a:r>
          </a:p>
          <a:p>
            <a:endParaRPr lang="en-US" b="0"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18</a:t>
            </a:fld>
            <a:endParaRPr lang="en-US" dirty="0"/>
          </a:p>
        </p:txBody>
      </p:sp>
    </p:spTree>
    <p:extLst>
      <p:ext uri="{BB962C8B-B14F-4D97-AF65-F5344CB8AC3E}">
        <p14:creationId xmlns:p14="http://schemas.microsoft.com/office/powerpoint/2010/main" val="4043623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Amazon Ember Light" panose="020B0403020204020204" pitchFamily="34" charset="0"/>
                <a:ea typeface="+mn-ea"/>
                <a:cs typeface="+mn-cs"/>
              </a:rPr>
              <a:t>i</a:t>
            </a:r>
            <a:r>
              <a:rPr lang="en-US" sz="1200" kern="1200" dirty="0">
                <a:solidFill>
                  <a:schemeClr val="tx1"/>
                </a:solidFill>
                <a:effectLst/>
                <a:latin typeface="Amazon Ember Light" panose="020B0403020204020204" pitchFamily="34" charset="0"/>
                <a:ea typeface="+mn-ea"/>
                <a:cs typeface="+mn-cs"/>
              </a:rPr>
              <a:t>(p_{1},...,p_{k})_{before} - </a:t>
            </a:r>
            <a:r>
              <a:rPr lang="en-US" sz="1200" kern="1200" dirty="0" err="1">
                <a:solidFill>
                  <a:schemeClr val="tx1"/>
                </a:solidFill>
                <a:effectLst/>
                <a:latin typeface="Amazon Ember Light" panose="020B0403020204020204" pitchFamily="34" charset="0"/>
                <a:ea typeface="+mn-ea"/>
                <a:cs typeface="+mn-cs"/>
              </a:rPr>
              <a:t>i</a:t>
            </a:r>
            <a:r>
              <a:rPr lang="en-US" sz="1200" kern="1200" dirty="0">
                <a:solidFill>
                  <a:schemeClr val="tx1"/>
                </a:solidFill>
                <a:effectLst/>
                <a:latin typeface="Amazon Ember Light" panose="020B0403020204020204" pitchFamily="34" charset="0"/>
                <a:ea typeface="+mn-ea"/>
                <a:cs typeface="+mn-cs"/>
              </a:rPr>
              <a:t>(p_{1},...,p_{k})_{after} </a:t>
            </a:r>
            <a:endParaRPr lang="en-US" dirty="0"/>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21</a:t>
            </a:fld>
            <a:endParaRPr lang="en-US" dirty="0"/>
          </a:p>
        </p:txBody>
      </p:sp>
    </p:spTree>
    <p:extLst>
      <p:ext uri="{BB962C8B-B14F-4D97-AF65-F5344CB8AC3E}">
        <p14:creationId xmlns:p14="http://schemas.microsoft.com/office/powerpoint/2010/main" val="16524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Gini impurity = 0.46 translates into ‘there is 46% chance of a new data point being incorrectly classified’, based on the observed training data we have at our disposal. This number makes sense, since there is quite a mix of yes and no in the data, so the probability of mis-classifying something is slightly less than a coin flip.</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dirty="0"/>
              <a:t>Overcast leaf = pure. A leaf node is said to be pure if all of its examples belong to the same class.</a:t>
            </a: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Amazon Ember Light" panose="020B0403020204020204" pitchFamily="34" charset="0"/>
                <a:ea typeface="+mn-ea"/>
                <a:cs typeface="+mn-cs"/>
              </a:rPr>
              <a:t>i</a:t>
            </a:r>
            <a:r>
              <a:rPr lang="en-US" sz="1200" kern="1200" dirty="0">
                <a:solidFill>
                  <a:schemeClr val="tx1"/>
                </a:solidFill>
                <a:effectLst/>
                <a:latin typeface="Amazon Ember Light" panose="020B0403020204020204" pitchFamily="34" charset="0"/>
                <a:ea typeface="+mn-ea"/>
                <a:cs typeface="+mn-cs"/>
              </a:rPr>
              <a:t>(p_{1},...,p_{k}) = \sum_{</a:t>
            </a:r>
            <a:r>
              <a:rPr lang="en-US" sz="1200" kern="1200" dirty="0" err="1">
                <a:solidFill>
                  <a:schemeClr val="tx1"/>
                </a:solidFill>
                <a:effectLst/>
                <a:latin typeface="Amazon Ember Light" panose="020B0403020204020204" pitchFamily="34" charset="0"/>
                <a:ea typeface="+mn-ea"/>
                <a:cs typeface="+mn-cs"/>
              </a:rPr>
              <a:t>i</a:t>
            </a:r>
            <a:r>
              <a:rPr lang="en-US" sz="1200" kern="1200" dirty="0">
                <a:solidFill>
                  <a:schemeClr val="tx1"/>
                </a:solidFill>
                <a:effectLst/>
                <a:latin typeface="Amazon Ember Light" panose="020B0403020204020204" pitchFamily="34" charset="0"/>
                <a:ea typeface="+mn-ea"/>
                <a:cs typeface="+mn-cs"/>
              </a:rPr>
              <a:t>=1}^{k}p_{k}(1-p_{k})</a:t>
            </a:r>
          </a:p>
          <a:p>
            <a:endParaRPr lang="en-US" dirty="0"/>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Amazon Ember Light" panose="020B0403020204020204" pitchFamily="34" charset="0"/>
                <a:ea typeface="+mn-ea"/>
                <a:cs typeface="+mn-cs"/>
              </a:rPr>
              <a:t>i</a:t>
            </a:r>
            <a:r>
              <a:rPr lang="en-US" sz="1200" kern="1200" dirty="0">
                <a:solidFill>
                  <a:schemeClr val="tx1"/>
                </a:solidFill>
                <a:effectLst/>
                <a:latin typeface="Amazon Ember Light" panose="020B0403020204020204" pitchFamily="34" charset="0"/>
                <a:ea typeface="+mn-ea"/>
                <a:cs typeface="+mn-cs"/>
              </a:rPr>
              <a:t>_{before} = 0.46</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Amazon Ember Light" panose="020B0403020204020204" pitchFamily="34" charset="0"/>
                <a:ea typeface="+mn-ea"/>
                <a:cs typeface="+mn-cs"/>
              </a:rPr>
              <a:t>i</a:t>
            </a:r>
            <a:r>
              <a:rPr lang="en-US" sz="1200" kern="1200" dirty="0">
                <a:solidFill>
                  <a:schemeClr val="tx1"/>
                </a:solidFill>
                <a:effectLst/>
                <a:latin typeface="Amazon Ember Light" panose="020B0403020204020204" pitchFamily="34" charset="0"/>
                <a:ea typeface="+mn-ea"/>
                <a:cs typeface="+mn-cs"/>
              </a:rPr>
              <a:t>_{before} = \frac{9}{14}*\frac{5}{14} + \frac{5}{14}*\frac{9}{14} = 0.46</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Amazon Ember Light" panose="020B0403020204020204" pitchFamily="34" charset="0"/>
                <a:ea typeface="+mn-ea"/>
                <a:cs typeface="+mn-cs"/>
              </a:rPr>
              <a:t>i</a:t>
            </a:r>
            <a:r>
              <a:rPr lang="en-US" sz="1200" kern="1200" dirty="0">
                <a:solidFill>
                  <a:schemeClr val="tx1"/>
                </a:solidFill>
                <a:effectLst/>
                <a:latin typeface="Amazon Ember Light" panose="020B0403020204020204" pitchFamily="34" charset="0"/>
                <a:ea typeface="+mn-ea"/>
                <a:cs typeface="+mn-cs"/>
              </a:rPr>
              <a:t>_{sunny} = \frac{2}{5}*\frac{3}{5}+\frac{3}{5}*\frac{2}{5} = 0.48</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Amazon Ember Light" panose="020B0403020204020204" pitchFamily="34" charset="0"/>
                <a:ea typeface="+mn-ea"/>
                <a:cs typeface="+mn-cs"/>
              </a:rPr>
              <a:t>i</a:t>
            </a:r>
            <a:r>
              <a:rPr lang="en-US" sz="1200" kern="1200" dirty="0">
                <a:solidFill>
                  <a:schemeClr val="tx1"/>
                </a:solidFill>
                <a:effectLst/>
                <a:latin typeface="Amazon Ember Light" panose="020B0403020204020204" pitchFamily="34" charset="0"/>
                <a:ea typeface="+mn-ea"/>
                <a:cs typeface="+mn-cs"/>
              </a:rPr>
              <a:t>_{overcast} = \frac{4}{4}*\frac{0}{4}+\frac{0}{4}*\frac{4}{4} = 0</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Amazon Ember Light" panose="020B0403020204020204" pitchFamily="34" charset="0"/>
                <a:ea typeface="+mn-ea"/>
                <a:cs typeface="+mn-cs"/>
              </a:rPr>
              <a:t>i</a:t>
            </a:r>
            <a:r>
              <a:rPr lang="en-US" sz="1200" kern="1200" dirty="0">
                <a:solidFill>
                  <a:schemeClr val="tx1"/>
                </a:solidFill>
                <a:effectLst/>
                <a:latin typeface="Amazon Ember Light" panose="020B0403020204020204" pitchFamily="34" charset="0"/>
                <a:ea typeface="+mn-ea"/>
                <a:cs typeface="+mn-cs"/>
              </a:rPr>
              <a:t>_{rainy} = \frac{3}{5}*\frac{2}{5}+\frac{2}{5}*\frac{3}{5} = 0.48</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22</a:t>
            </a:fld>
            <a:endParaRPr lang="en-US" dirty="0"/>
          </a:p>
        </p:txBody>
      </p:sp>
    </p:spTree>
    <p:extLst>
      <p:ext uri="{BB962C8B-B14F-4D97-AF65-F5344CB8AC3E}">
        <p14:creationId xmlns:p14="http://schemas.microsoft.com/office/powerpoint/2010/main" val="783636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Gini impurity = 0.46 translates into ‘there is 46% chance of a new data point being incorrectly classified’, based on the observed training data we have at our disposal. This number makes sense, since there is quite a mix of yes and no in the data, so the probability of mis-classifying something is slightly less than a coin flip.</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dirty="0"/>
              <a:t>Overcast leaf = pure. A leaf node is said to be pure if all of its examples belong to the same class.</a:t>
            </a: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Amazon Ember Light" panose="020B0403020204020204" pitchFamily="34" charset="0"/>
                <a:ea typeface="+mn-ea"/>
                <a:cs typeface="+mn-cs"/>
              </a:rPr>
              <a:t>i</a:t>
            </a:r>
            <a:r>
              <a:rPr lang="en-US" sz="1200" kern="1200" dirty="0">
                <a:solidFill>
                  <a:schemeClr val="tx1"/>
                </a:solidFill>
                <a:effectLst/>
                <a:latin typeface="Amazon Ember Light" panose="020B0403020204020204" pitchFamily="34" charset="0"/>
                <a:ea typeface="+mn-ea"/>
                <a:cs typeface="+mn-cs"/>
              </a:rPr>
              <a:t>(p_{1},...,p_{k}) = \sum_{</a:t>
            </a:r>
            <a:r>
              <a:rPr lang="en-US" sz="1200" kern="1200" dirty="0" err="1">
                <a:solidFill>
                  <a:schemeClr val="tx1"/>
                </a:solidFill>
                <a:effectLst/>
                <a:latin typeface="Amazon Ember Light" panose="020B0403020204020204" pitchFamily="34" charset="0"/>
                <a:ea typeface="+mn-ea"/>
                <a:cs typeface="+mn-cs"/>
              </a:rPr>
              <a:t>i</a:t>
            </a:r>
            <a:r>
              <a:rPr lang="en-US" sz="1200" kern="1200" dirty="0">
                <a:solidFill>
                  <a:schemeClr val="tx1"/>
                </a:solidFill>
                <a:effectLst/>
                <a:latin typeface="Amazon Ember Light" panose="020B0403020204020204" pitchFamily="34" charset="0"/>
                <a:ea typeface="+mn-ea"/>
                <a:cs typeface="+mn-cs"/>
              </a:rPr>
              <a:t>=1}^{k}p_{k}(1-p_{k})</a:t>
            </a:r>
          </a:p>
          <a:p>
            <a:endParaRPr lang="en-US" dirty="0"/>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Amazon Ember Light" panose="020B0403020204020204" pitchFamily="34" charset="0"/>
                <a:ea typeface="+mn-ea"/>
                <a:cs typeface="+mn-cs"/>
              </a:rPr>
              <a:t>i</a:t>
            </a:r>
            <a:r>
              <a:rPr lang="en-US" sz="1200" kern="1200" dirty="0">
                <a:solidFill>
                  <a:schemeClr val="tx1"/>
                </a:solidFill>
                <a:effectLst/>
                <a:latin typeface="Amazon Ember Light" panose="020B0403020204020204" pitchFamily="34" charset="0"/>
                <a:ea typeface="+mn-ea"/>
                <a:cs typeface="+mn-cs"/>
              </a:rPr>
              <a:t>_{before} = 0.46</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Amazon Ember Light" panose="020B0403020204020204" pitchFamily="34" charset="0"/>
                <a:ea typeface="+mn-ea"/>
                <a:cs typeface="+mn-cs"/>
              </a:rPr>
              <a:t>i</a:t>
            </a:r>
            <a:r>
              <a:rPr lang="en-US" sz="1200" kern="1200" dirty="0">
                <a:solidFill>
                  <a:schemeClr val="tx1"/>
                </a:solidFill>
                <a:effectLst/>
                <a:latin typeface="Amazon Ember Light" panose="020B0403020204020204" pitchFamily="34" charset="0"/>
                <a:ea typeface="+mn-ea"/>
                <a:cs typeface="+mn-cs"/>
              </a:rPr>
              <a:t>_{before} = \frac{9}{14}*\frac{5}{14} + \frac{5}{14}*\frac{9}{14} = 0.46</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Amazon Ember Light" panose="020B0403020204020204" pitchFamily="34" charset="0"/>
                <a:ea typeface="+mn-ea"/>
                <a:cs typeface="+mn-cs"/>
              </a:rPr>
              <a:t>i</a:t>
            </a:r>
            <a:r>
              <a:rPr lang="en-US" sz="1200" kern="1200" dirty="0">
                <a:solidFill>
                  <a:schemeClr val="tx1"/>
                </a:solidFill>
                <a:effectLst/>
                <a:latin typeface="Amazon Ember Light" panose="020B0403020204020204" pitchFamily="34" charset="0"/>
                <a:ea typeface="+mn-ea"/>
                <a:cs typeface="+mn-cs"/>
              </a:rPr>
              <a:t>_{sunny} = \frac{2}{5}*\frac{3}{5}+\frac{3}{5}*\frac{2}{5} = 0.48</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Amazon Ember Light" panose="020B0403020204020204" pitchFamily="34" charset="0"/>
                <a:ea typeface="+mn-ea"/>
                <a:cs typeface="+mn-cs"/>
              </a:rPr>
              <a:t>i</a:t>
            </a:r>
            <a:r>
              <a:rPr lang="en-US" sz="1200" kern="1200" dirty="0">
                <a:solidFill>
                  <a:schemeClr val="tx1"/>
                </a:solidFill>
                <a:effectLst/>
                <a:latin typeface="Amazon Ember Light" panose="020B0403020204020204" pitchFamily="34" charset="0"/>
                <a:ea typeface="+mn-ea"/>
                <a:cs typeface="+mn-cs"/>
              </a:rPr>
              <a:t>_{overcast} = \frac{4}{4}*\frac{0}{4}+\frac{0}{4}*\frac{4}{4} = 0</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Amazon Ember Light" panose="020B0403020204020204" pitchFamily="34" charset="0"/>
                <a:ea typeface="+mn-ea"/>
                <a:cs typeface="+mn-cs"/>
              </a:rPr>
              <a:t>i</a:t>
            </a:r>
            <a:r>
              <a:rPr lang="en-US" sz="1200" kern="1200" dirty="0">
                <a:solidFill>
                  <a:schemeClr val="tx1"/>
                </a:solidFill>
                <a:effectLst/>
                <a:latin typeface="Amazon Ember Light" panose="020B0403020204020204" pitchFamily="34" charset="0"/>
                <a:ea typeface="+mn-ea"/>
                <a:cs typeface="+mn-cs"/>
              </a:rPr>
              <a:t>_{rainy} = \frac{3}{5}*\frac{2}{5}+\frac{2}{5}*\frac{3}{5} = 0.48</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23</a:t>
            </a:fld>
            <a:endParaRPr lang="en-US" dirty="0"/>
          </a:p>
        </p:txBody>
      </p:sp>
    </p:spTree>
    <p:extLst>
      <p:ext uri="{BB962C8B-B14F-4D97-AF65-F5344CB8AC3E}">
        <p14:creationId xmlns:p14="http://schemas.microsoft.com/office/powerpoint/2010/main" val="869476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mazon Ember Light" panose="020B0403020204020204" pitchFamily="34" charset="0"/>
                <a:ea typeface="+mn-ea"/>
                <a:cs typeface="+mn-cs"/>
              </a:rPr>
              <a:t>Gini impurity = 0.46 translates into ‘there is 46% chance of a new data point being incorrectly classified’, based on the observed training data we have at our disposal. </a:t>
            </a:r>
          </a:p>
          <a:p>
            <a:endParaRPr lang="en-US" sz="1200" kern="1200" dirty="0">
              <a:solidFill>
                <a:schemeClr val="tx1"/>
              </a:solidFill>
              <a:effectLst/>
              <a:latin typeface="Amazon Ember Light" panose="020B0403020204020204" pitchFamily="34" charset="0"/>
              <a:ea typeface="+mn-ea"/>
              <a:cs typeface="+mn-cs"/>
            </a:endParaRPr>
          </a:p>
          <a:p>
            <a:r>
              <a:rPr lang="en-US" sz="1200" kern="1200" dirty="0">
                <a:solidFill>
                  <a:schemeClr val="tx1"/>
                </a:solidFill>
                <a:effectLst/>
                <a:latin typeface="Amazon Ember Light" panose="020B0403020204020204" pitchFamily="34" charset="0"/>
                <a:ea typeface="+mn-ea"/>
                <a:cs typeface="+mn-cs"/>
              </a:rPr>
              <a:t>So how do we use this when building a decision tree?</a:t>
            </a:r>
          </a:p>
          <a:p>
            <a:r>
              <a:rPr lang="en-US" sz="1200" kern="1200" dirty="0">
                <a:solidFill>
                  <a:schemeClr val="tx1"/>
                </a:solidFill>
                <a:effectLst/>
                <a:latin typeface="Amazon Ember Light" panose="020B0403020204020204" pitchFamily="34" charset="0"/>
                <a:ea typeface="+mn-ea"/>
                <a:cs typeface="+mn-cs"/>
              </a:rPr>
              <a:t>Information Gain, or Gini Gain</a:t>
            </a:r>
          </a:p>
          <a:p>
            <a:r>
              <a:rPr lang="en-US" sz="1200" kern="1200" dirty="0">
                <a:solidFill>
                  <a:schemeClr val="tx1"/>
                </a:solidFill>
                <a:effectLst/>
                <a:latin typeface="Amazon Ember Light" panose="020B0403020204020204" pitchFamily="34" charset="0"/>
                <a:ea typeface="+mn-ea"/>
                <a:cs typeface="+mn-cs"/>
              </a:rPr>
              <a:t>Gini gain is calculated when building a decision tree to help determine which attribute gives us the most information about which class a new data point belongs to.</a:t>
            </a:r>
          </a:p>
          <a:p>
            <a:endParaRPr lang="en-US" b="0" dirty="0"/>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Amazon Ember Light" panose="020B0403020204020204" pitchFamily="34" charset="0"/>
                <a:ea typeface="+mn-ea"/>
                <a:cs typeface="+mn-cs"/>
              </a:rPr>
              <a:t>i</a:t>
            </a:r>
            <a:r>
              <a:rPr lang="en-US" sz="1200" kern="1200" dirty="0">
                <a:solidFill>
                  <a:schemeClr val="tx1"/>
                </a:solidFill>
                <a:effectLst/>
                <a:latin typeface="Amazon Ember Light" panose="020B0403020204020204" pitchFamily="34" charset="0"/>
                <a:ea typeface="+mn-ea"/>
                <a:cs typeface="+mn-cs"/>
              </a:rPr>
              <a:t>(p_{1},...,p_{k}) = \sum_{</a:t>
            </a:r>
            <a:r>
              <a:rPr lang="en-US" sz="1200" kern="1200" dirty="0" err="1">
                <a:solidFill>
                  <a:schemeClr val="tx1"/>
                </a:solidFill>
                <a:effectLst/>
                <a:latin typeface="Amazon Ember Light" panose="020B0403020204020204" pitchFamily="34" charset="0"/>
                <a:ea typeface="+mn-ea"/>
                <a:cs typeface="+mn-cs"/>
              </a:rPr>
              <a:t>i</a:t>
            </a:r>
            <a:r>
              <a:rPr lang="en-US" sz="1200" kern="1200" dirty="0">
                <a:solidFill>
                  <a:schemeClr val="tx1"/>
                </a:solidFill>
                <a:effectLst/>
                <a:latin typeface="Amazon Ember Light" panose="020B0403020204020204" pitchFamily="34" charset="0"/>
                <a:ea typeface="+mn-ea"/>
                <a:cs typeface="+mn-cs"/>
              </a:rPr>
              <a:t>=1}^{k}p_{k}(1-p_{k})</a:t>
            </a:r>
          </a:p>
          <a:p>
            <a:endParaRPr lang="en-US" dirty="0"/>
          </a:p>
          <a:p>
            <a:r>
              <a:rPr lang="en-US" sz="1200" kern="1200" dirty="0" err="1">
                <a:solidFill>
                  <a:schemeClr val="tx1"/>
                </a:solidFill>
                <a:effectLst/>
                <a:latin typeface="Amazon Ember Light" panose="020B0403020204020204" pitchFamily="34" charset="0"/>
                <a:ea typeface="+mn-ea"/>
                <a:cs typeface="+mn-cs"/>
              </a:rPr>
              <a:t>i</a:t>
            </a:r>
            <a:r>
              <a:rPr lang="en-US" sz="1200" kern="1200" dirty="0">
                <a:solidFill>
                  <a:schemeClr val="tx1"/>
                </a:solidFill>
                <a:effectLst/>
                <a:latin typeface="Amazon Ember Light" panose="020B0403020204020204" pitchFamily="34" charset="0"/>
                <a:ea typeface="+mn-ea"/>
                <a:cs typeface="+mn-cs"/>
              </a:rPr>
              <a:t>_{weather} = \frac{5}{14}*</a:t>
            </a:r>
            <a:r>
              <a:rPr lang="en-US" sz="1200" kern="1200" dirty="0" err="1">
                <a:solidFill>
                  <a:schemeClr val="tx1"/>
                </a:solidFill>
                <a:effectLst/>
                <a:latin typeface="Amazon Ember Light" panose="020B0403020204020204" pitchFamily="34" charset="0"/>
                <a:ea typeface="+mn-ea"/>
                <a:cs typeface="+mn-cs"/>
              </a:rPr>
              <a:t>i</a:t>
            </a:r>
            <a:r>
              <a:rPr lang="en-US" sz="1200" kern="1200" dirty="0">
                <a:solidFill>
                  <a:schemeClr val="tx1"/>
                </a:solidFill>
                <a:effectLst/>
                <a:latin typeface="Amazon Ember Light" panose="020B0403020204020204" pitchFamily="34" charset="0"/>
                <a:ea typeface="+mn-ea"/>
                <a:cs typeface="+mn-cs"/>
              </a:rPr>
              <a:t>_{sunny} + \frac{4}{14}*</a:t>
            </a:r>
            <a:r>
              <a:rPr lang="en-US" sz="1200" kern="1200" dirty="0" err="1">
                <a:solidFill>
                  <a:schemeClr val="tx1"/>
                </a:solidFill>
                <a:effectLst/>
                <a:latin typeface="Amazon Ember Light" panose="020B0403020204020204" pitchFamily="34" charset="0"/>
                <a:ea typeface="+mn-ea"/>
                <a:cs typeface="+mn-cs"/>
              </a:rPr>
              <a:t>i</a:t>
            </a:r>
            <a:r>
              <a:rPr lang="en-US" sz="1200" kern="1200" dirty="0">
                <a:solidFill>
                  <a:schemeClr val="tx1"/>
                </a:solidFill>
                <a:effectLst/>
                <a:latin typeface="Amazon Ember Light" panose="020B0403020204020204" pitchFamily="34" charset="0"/>
                <a:ea typeface="+mn-ea"/>
                <a:cs typeface="+mn-cs"/>
              </a:rPr>
              <a:t>_{overcast} + \frac{5}{14}*</a:t>
            </a:r>
            <a:r>
              <a:rPr lang="en-US" sz="1200" kern="1200" dirty="0" err="1">
                <a:solidFill>
                  <a:schemeClr val="tx1"/>
                </a:solidFill>
                <a:effectLst/>
                <a:latin typeface="Amazon Ember Light" panose="020B0403020204020204" pitchFamily="34" charset="0"/>
                <a:ea typeface="+mn-ea"/>
                <a:cs typeface="+mn-cs"/>
              </a:rPr>
              <a:t>i</a:t>
            </a:r>
            <a:r>
              <a:rPr lang="en-US" sz="1200" kern="1200" dirty="0">
                <a:solidFill>
                  <a:schemeClr val="tx1"/>
                </a:solidFill>
                <a:effectLst/>
                <a:latin typeface="Amazon Ember Light" panose="020B0403020204020204" pitchFamily="34" charset="0"/>
                <a:ea typeface="+mn-ea"/>
                <a:cs typeface="+mn-cs"/>
              </a:rPr>
              <a:t>_{rainy} </a:t>
            </a: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24</a:t>
            </a:fld>
            <a:endParaRPr lang="en-US" dirty="0"/>
          </a:p>
        </p:txBody>
      </p:sp>
    </p:spTree>
    <p:extLst>
      <p:ext uri="{BB962C8B-B14F-4D97-AF65-F5344CB8AC3E}">
        <p14:creationId xmlns:p14="http://schemas.microsoft.com/office/powerpoint/2010/main" val="3145674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The course is split in three parts. </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Let’s have a quick overview &amp; see what to expect from each:</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Amazon Ember Light" panose="020B0403020204020204" pitchFamily="34" charset="0"/>
                <a:ea typeface="+mn-ea"/>
                <a:cs typeface="+mn-cs"/>
              </a:rPr>
              <a:t>we first introduce key ML concepts, </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Amazon Ember Light" panose="020B0403020204020204" pitchFamily="34" charset="0"/>
                <a:ea typeface="+mn-ea"/>
                <a:cs typeface="+mn-cs"/>
              </a:rPr>
              <a:t>train our first ML model on a classification task (on some toy dataset) use the model to make predictions on new data</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Amazon Ember Light" panose="020B0403020204020204" pitchFamily="34" charset="0"/>
                <a:ea typeface="+mn-ea"/>
                <a:cs typeface="+mn-cs"/>
              </a:rPr>
              <a:t>question how good of a model we just built and discuss metrics to evaluate model performance, </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Amazon Ember Light" panose="020B0403020204020204" pitchFamily="34" charset="0"/>
                <a:ea typeface="+mn-ea"/>
                <a:cs typeface="+mn-cs"/>
              </a:rPr>
              <a:t>While touching upon the trickiest/most common problem in ML </a:t>
            </a:r>
            <a:r>
              <a:rPr lang="en-US" sz="1200" kern="1200" dirty="0" err="1">
                <a:solidFill>
                  <a:schemeClr val="tx1"/>
                </a:solidFill>
                <a:effectLst/>
                <a:latin typeface="Amazon Ember Light" panose="020B0403020204020204" pitchFamily="34" charset="0"/>
                <a:ea typeface="+mn-ea"/>
                <a:cs typeface="+mn-cs"/>
              </a:rPr>
              <a:t>Overffiting</a:t>
            </a:r>
            <a:endParaRPr lang="en-US" sz="1200" kern="1200" dirty="0">
              <a:solidFill>
                <a:schemeClr val="tx1"/>
              </a:solidFill>
              <a:effectLst/>
              <a:latin typeface="Amazon Ember Light" panose="020B0403020204020204" pitchFamily="34" charset="0"/>
              <a:ea typeface="+mn-ea"/>
              <a:cs typeface="+mn-cs"/>
            </a:endParaRP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Amazon Ember Light" panose="020B0403020204020204" pitchFamily="34" charset="0"/>
                <a:ea typeface="+mn-ea"/>
                <a:cs typeface="+mn-cs"/>
              </a:rPr>
              <a:t>we discuss a few steps to explore larger real-life datasets – how much data is there, what type of data, how to deal with missing values or outliers,</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Amazon Ember Light" panose="020B0403020204020204" pitchFamily="34" charset="0"/>
                <a:ea typeface="+mn-ea"/>
                <a:cs typeface="+mn-cs"/>
              </a:rPr>
              <a:t>and we ‘put it all together’ building a KNN model on this dataset</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Amazon Ember Light" panose="020B0403020204020204" pitchFamily="34" charset="0"/>
                <a:ea typeface="+mn-ea"/>
                <a:cs typeface="+mn-cs"/>
              </a:rPr>
              <a:t>best way to learn is by doing it, so aside from in-class practice, we open an ML competition </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Amazon Ember Light" panose="020B0403020204020204" pitchFamily="34" charset="0"/>
                <a:ea typeface="+mn-ea"/>
                <a:cs typeface="+mn-cs"/>
              </a:rPr>
              <a:t>use all ML techniques of the day, to win this competition over the next three days</a:t>
            </a:r>
          </a:p>
          <a:p>
            <a:pPr marL="171450" marR="0" lvl="0" indent="-171450" algn="l" defTabSz="914379"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Amazon Ember Light" panose="020B0403020204020204" pitchFamily="34" charset="0"/>
              <a:ea typeface="+mn-ea"/>
              <a:cs typeface="+mn-cs"/>
            </a:endParaRP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Amazon Ember Light" panose="020B0403020204020204" pitchFamily="34" charset="0"/>
                <a:ea typeface="+mn-ea"/>
                <a:cs typeface="+mn-cs"/>
              </a:rPr>
              <a:t>we next dig deeper into real-life datasets, discussing more ML techniques to handle numerical, categorical, and text features </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Amazon Ember Light" panose="020B0403020204020204" pitchFamily="34" charset="0"/>
                <a:ea typeface="+mn-ea"/>
                <a:cs typeface="+mn-cs"/>
              </a:rPr>
              <a:t>We also introduce more advanced ML models, tree-based models like: decision trees and random forests</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Amazon Ember Light" panose="020B0403020204020204" pitchFamily="34" charset="0"/>
                <a:ea typeface="+mn-ea"/>
                <a:cs typeface="+mn-cs"/>
              </a:rPr>
              <a:t>as ML models get more sophisticated, there are more architectural decisions to be made, and we </a:t>
            </a:r>
            <a:r>
              <a:rPr lang="en-US" sz="2800" b="0" dirty="0"/>
              <a:t>discuss tuning ML models </a:t>
            </a:r>
            <a:r>
              <a:rPr lang="en-US" sz="2800" dirty="0"/>
              <a:t>for best performance</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2800" b="0" dirty="0"/>
              <a:t>To speed up building, training and deploying ML models we introduce you to a few AWS AI/ML services, </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2800" b="0" dirty="0"/>
              <a:t>Getting you experimenting with ML on AWS beyond Jupiter notebooks</a:t>
            </a:r>
            <a:endParaRPr lang="en-US" sz="1200" kern="1200" dirty="0">
              <a:solidFill>
                <a:schemeClr val="tx1"/>
              </a:solidFill>
              <a:effectLst/>
              <a:latin typeface="Amazon Ember Light" panose="020B0403020204020204" pitchFamily="34" charset="0"/>
              <a:ea typeface="+mn-ea"/>
              <a:cs typeface="+mn-cs"/>
            </a:endParaRP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Amazon Ember Light" panose="020B0403020204020204" pitchFamily="34" charset="0"/>
                <a:ea typeface="+mn-ea"/>
                <a:cs typeface="+mn-cs"/>
              </a:rPr>
              <a:t>and again, use all these new techniques, to improve your scores and win our ML competition</a:t>
            </a:r>
          </a:p>
          <a:p>
            <a:pPr marL="171450" marR="0" lvl="0" indent="-171450" algn="l" defTabSz="914379"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Amazon Ember Light" panose="020B0403020204020204" pitchFamily="34" charset="0"/>
              <a:ea typeface="+mn-ea"/>
              <a:cs typeface="+mn-cs"/>
            </a:endParaRP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800" kern="1200" dirty="0">
                <a:solidFill>
                  <a:schemeClr val="tx1"/>
                </a:solidFill>
                <a:effectLst/>
                <a:latin typeface="Amazon Ember Light" panose="020B0403020204020204" pitchFamily="34" charset="0"/>
                <a:ea typeface="+mn-ea"/>
                <a:cs typeface="+mn-cs"/>
              </a:rPr>
              <a:t>we walk further down the path of ML models stepping into the DL territory</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800" kern="1200" dirty="0">
                <a:solidFill>
                  <a:schemeClr val="tx1"/>
                </a:solidFill>
                <a:effectLst/>
                <a:latin typeface="Amazon Ember Light" panose="020B0403020204020204" pitchFamily="34" charset="0"/>
                <a:ea typeface="+mn-ea"/>
                <a:cs typeface="+mn-cs"/>
              </a:rPr>
              <a:t>by looking at ML models that learn by some version of gradient descent optimization</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800" kern="1200" dirty="0">
                <a:solidFill>
                  <a:schemeClr val="tx1"/>
                </a:solidFill>
                <a:effectLst/>
                <a:latin typeface="Amazon Ember Light" panose="020B0403020204020204" pitchFamily="34" charset="0"/>
                <a:ea typeface="+mn-ea"/>
                <a:cs typeface="+mn-cs"/>
              </a:rPr>
              <a:t>regression models (so called linear models), and neural networks </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800" kern="1200" dirty="0">
                <a:solidFill>
                  <a:schemeClr val="tx1"/>
                </a:solidFill>
                <a:effectLst/>
                <a:latin typeface="Amazon Ember Light" panose="020B0403020204020204" pitchFamily="34" charset="0"/>
                <a:ea typeface="+mn-ea"/>
                <a:cs typeface="+mn-cs"/>
              </a:rPr>
              <a:t>we close the course learning about ML technique that’s gaining more traction lately AutoML  and how it works on AWS</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800" kern="1200" dirty="0">
                <a:solidFill>
                  <a:schemeClr val="tx1"/>
                </a:solidFill>
                <a:effectLst/>
                <a:latin typeface="Amazon Ember Light" panose="020B0403020204020204" pitchFamily="34" charset="0"/>
                <a:ea typeface="+mn-ea"/>
                <a:cs typeface="+mn-cs"/>
              </a:rPr>
              <a:t>and again, encouraging you to apply all learning to improve performance in the final project competition</a:t>
            </a:r>
          </a:p>
          <a:p>
            <a:endParaRPr lang="en-US" dirty="0"/>
          </a:p>
        </p:txBody>
      </p:sp>
      <p:sp>
        <p:nvSpPr>
          <p:cNvPr id="4" name="Slide Number Placeholder 3"/>
          <p:cNvSpPr>
            <a:spLocks noGrp="1"/>
          </p:cNvSpPr>
          <p:nvPr>
            <p:ph type="sldNum" sz="quarter" idx="5"/>
          </p:nvPr>
        </p:nvSpPr>
        <p:spPr/>
        <p:txBody>
          <a:bodyPr/>
          <a:lstStyle/>
          <a:p>
            <a:fld id="{DE9AAF13-0D66-9247-8B59-91BBBED844F7}" type="slidenum">
              <a:rPr lang="en-US" smtClean="0"/>
              <a:t>2</a:t>
            </a:fld>
            <a:endParaRPr lang="en-US"/>
          </a:p>
        </p:txBody>
      </p:sp>
    </p:spTree>
    <p:extLst>
      <p:ext uri="{BB962C8B-B14F-4D97-AF65-F5344CB8AC3E}">
        <p14:creationId xmlns:p14="http://schemas.microsoft.com/office/powerpoint/2010/main" val="3512795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Amazon Ember Light" panose="020B0403020204020204" pitchFamily="34" charset="0"/>
                <a:ea typeface="+mn-ea"/>
                <a:cs typeface="+mn-cs"/>
              </a:rPr>
              <a:t>i</a:t>
            </a:r>
            <a:r>
              <a:rPr lang="en-US" sz="1200" kern="1200" dirty="0">
                <a:solidFill>
                  <a:schemeClr val="tx1"/>
                </a:solidFill>
                <a:effectLst/>
                <a:latin typeface="Amazon Ember Light" panose="020B0403020204020204" pitchFamily="34" charset="0"/>
                <a:ea typeface="+mn-ea"/>
                <a:cs typeface="+mn-cs"/>
              </a:rPr>
              <a:t>_{demand} = \frac{7}{14}*0.49 + \frac{7}{14}*0.245 = 0.37</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Amazon Ember Light" panose="020B0403020204020204" pitchFamily="34" charset="0"/>
                <a:ea typeface="+mn-ea"/>
                <a:cs typeface="+mn-cs"/>
              </a:rPr>
              <a:t>i</a:t>
            </a:r>
            <a:r>
              <a:rPr lang="en-US" sz="1200" kern="1200" dirty="0">
                <a:solidFill>
                  <a:schemeClr val="tx1"/>
                </a:solidFill>
                <a:effectLst/>
                <a:latin typeface="Amazon Ember Light" panose="020B0403020204020204" pitchFamily="34" charset="0"/>
                <a:ea typeface="+mn-ea"/>
                <a:cs typeface="+mn-cs"/>
              </a:rPr>
              <a:t>_{address} = \frac{8}{14}*0.38 + \frac{6}{14}*0.5 = 0.43</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25</a:t>
            </a:fld>
            <a:endParaRPr lang="en-US" dirty="0"/>
          </a:p>
        </p:txBody>
      </p:sp>
    </p:spTree>
    <p:extLst>
      <p:ext uri="{BB962C8B-B14F-4D97-AF65-F5344CB8AC3E}">
        <p14:creationId xmlns:p14="http://schemas.microsoft.com/office/powerpoint/2010/main" val="965820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26</a:t>
            </a:fld>
            <a:endParaRPr lang="en-US" dirty="0"/>
          </a:p>
        </p:txBody>
      </p:sp>
    </p:spTree>
    <p:extLst>
      <p:ext uri="{BB962C8B-B14F-4D97-AF65-F5344CB8AC3E}">
        <p14:creationId xmlns:p14="http://schemas.microsoft.com/office/powerpoint/2010/main" val="1743291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27</a:t>
            </a:fld>
            <a:endParaRPr lang="en-US" dirty="0"/>
          </a:p>
        </p:txBody>
      </p:sp>
    </p:spTree>
    <p:extLst>
      <p:ext uri="{BB962C8B-B14F-4D97-AF65-F5344CB8AC3E}">
        <p14:creationId xmlns:p14="http://schemas.microsoft.com/office/powerpoint/2010/main" val="2683090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goal of </a:t>
            </a:r>
            <a:r>
              <a:rPr lang="en-US" sz="1200" b="1" i="0" kern="1200" dirty="0">
                <a:solidFill>
                  <a:schemeClr val="tx1"/>
                </a:solidFill>
                <a:effectLst/>
                <a:latin typeface="+mn-lt"/>
                <a:ea typeface="+mn-ea"/>
                <a:cs typeface="+mn-cs"/>
              </a:rPr>
              <a:t>ensemble methods</a:t>
            </a:r>
            <a:r>
              <a:rPr lang="en-US" sz="1200" b="0" i="0" kern="1200" dirty="0">
                <a:solidFill>
                  <a:schemeClr val="tx1"/>
                </a:solidFill>
                <a:effectLst/>
                <a:latin typeface="+mn-lt"/>
                <a:ea typeface="+mn-ea"/>
                <a:cs typeface="+mn-cs"/>
              </a:rPr>
              <a:t> is to combine the predictions of several weak models, </a:t>
            </a:r>
          </a:p>
          <a:p>
            <a:r>
              <a:rPr lang="en-US" sz="1200" b="0" i="0" kern="1200" dirty="0">
                <a:solidFill>
                  <a:schemeClr val="tx1"/>
                </a:solidFill>
                <a:effectLst/>
                <a:latin typeface="+mn-lt"/>
                <a:ea typeface="+mn-ea"/>
                <a:cs typeface="+mn-cs"/>
              </a:rPr>
              <a:t>built with a given learning algorithm, on a given dataset,</a:t>
            </a:r>
          </a:p>
          <a:p>
            <a:r>
              <a:rPr lang="en-US" sz="1200" b="0" i="0" kern="1200" dirty="0">
                <a:solidFill>
                  <a:schemeClr val="tx1"/>
                </a:solidFill>
                <a:effectLst/>
                <a:latin typeface="+mn-lt"/>
                <a:ea typeface="+mn-ea"/>
                <a:cs typeface="+mn-cs"/>
              </a:rPr>
              <a:t>in order to improve over a single model.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1</a:t>
            </a:r>
            <a:r>
              <a:rPr lang="en-US" sz="1200" b="0" i="0" kern="1200" baseline="30000" dirty="0">
                <a:solidFill>
                  <a:schemeClr val="tx1"/>
                </a:solidFill>
                <a:effectLst/>
                <a:latin typeface="+mn-lt"/>
                <a:ea typeface="+mn-ea"/>
                <a:cs typeface="+mn-cs"/>
              </a:rPr>
              <a:t>st</a:t>
            </a:r>
            <a:r>
              <a:rPr lang="en-US" sz="1200" b="0" i="0" kern="1200" dirty="0">
                <a:solidFill>
                  <a:schemeClr val="tx1"/>
                </a:solidFill>
                <a:effectLst/>
                <a:latin typeface="+mn-lt"/>
                <a:ea typeface="+mn-ea"/>
                <a:cs typeface="+mn-cs"/>
              </a:rPr>
              <a:t> </a:t>
            </a:r>
            <a:r>
              <a:rPr lang="en-US" dirty="0"/>
              <a:t>Ensembles can be </a:t>
            </a:r>
            <a:r>
              <a:rPr lang="en-US" b="1" dirty="0"/>
              <a:t>applied to both REGR and CLASS </a:t>
            </a:r>
            <a:r>
              <a:rPr lang="en-US" dirty="0"/>
              <a:t>problems</a:t>
            </a:r>
          </a:p>
          <a:p>
            <a:r>
              <a:rPr lang="en-US" b="1" dirty="0"/>
              <a:t>2</a:t>
            </a:r>
            <a:r>
              <a:rPr lang="en-US" b="1" baseline="30000" dirty="0"/>
              <a:t>nd</a:t>
            </a:r>
            <a:r>
              <a:rPr lang="en-US" b="1" dirty="0"/>
              <a:t> Weak models </a:t>
            </a:r>
            <a:r>
              <a:rPr lang="en-US" dirty="0"/>
              <a:t>aka base estimators, are weak learners, that is, performance wise these models</a:t>
            </a:r>
          </a:p>
          <a:p>
            <a:r>
              <a:rPr lang="en-US" dirty="0"/>
              <a:t>are slightly better than random chance/guessing/coin toss,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So, let’s see how </a:t>
            </a:r>
            <a:r>
              <a:rPr lang="en-US" sz="1200" b="1" i="0" kern="1200" dirty="0" err="1">
                <a:solidFill>
                  <a:schemeClr val="tx1"/>
                </a:solidFill>
                <a:effectLst/>
                <a:latin typeface="+mn-lt"/>
                <a:ea typeface="+mn-ea"/>
                <a:cs typeface="+mn-cs"/>
              </a:rPr>
              <a:t>ensembling</a:t>
            </a:r>
            <a:r>
              <a:rPr lang="en-US" sz="1200" b="1" i="0" kern="1200" dirty="0">
                <a:solidFill>
                  <a:schemeClr val="tx1"/>
                </a:solidFill>
                <a:effectLst/>
                <a:latin typeface="+mn-lt"/>
                <a:ea typeface="+mn-ea"/>
                <a:cs typeface="+mn-cs"/>
              </a:rPr>
              <a:t> might work…given a particular task and dataset, </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with an </a:t>
            </a:r>
            <a:r>
              <a:rPr lang="en-US" sz="1200" b="1" i="0" kern="1200" dirty="0" err="1">
                <a:solidFill>
                  <a:schemeClr val="tx1"/>
                </a:solidFill>
                <a:effectLst/>
                <a:latin typeface="+mn-lt"/>
                <a:ea typeface="+mn-ea"/>
                <a:cs typeface="+mn-cs"/>
              </a:rPr>
              <a:t>alg</a:t>
            </a:r>
            <a:r>
              <a:rPr lang="en-US" sz="1200" b="1" i="0" kern="1200" dirty="0">
                <a:solidFill>
                  <a:schemeClr val="tx1"/>
                </a:solidFill>
                <a:effectLst/>
                <a:latin typeface="+mn-lt"/>
                <a:ea typeface="+mn-ea"/>
                <a:cs typeface="+mn-cs"/>
              </a:rPr>
              <a:t> of choice</a:t>
            </a:r>
            <a:r>
              <a:rPr lang="en-US" sz="1200" b="0" i="0" kern="1200" dirty="0">
                <a:solidFill>
                  <a:schemeClr val="tx1"/>
                </a:solidFill>
                <a:effectLst/>
                <a:latin typeface="+mn-lt"/>
                <a:ea typeface="+mn-ea"/>
                <a:cs typeface="+mn-cs"/>
              </a:rPr>
              <a:t>, say a decision tree, </a:t>
            </a:r>
            <a:r>
              <a:rPr lang="en-US" sz="1200" b="1" i="0" kern="1200" dirty="0">
                <a:solidFill>
                  <a:schemeClr val="tx1"/>
                </a:solidFill>
                <a:effectLst/>
                <a:latin typeface="+mn-lt"/>
                <a:ea typeface="+mn-ea"/>
                <a:cs typeface="+mn-cs"/>
              </a:rPr>
              <a:t>and not very happy with the predictions,</a:t>
            </a:r>
          </a:p>
          <a:p>
            <a:r>
              <a:rPr lang="en-US" sz="1200" b="0" i="0" kern="1200" dirty="0">
                <a:solidFill>
                  <a:schemeClr val="tx1"/>
                </a:solidFill>
                <a:effectLst/>
                <a:latin typeface="+mn-lt"/>
                <a:ea typeface="+mn-ea"/>
                <a:cs typeface="+mn-cs"/>
              </a:rPr>
              <a:t>somehow thinking to build </a:t>
            </a:r>
            <a:r>
              <a:rPr lang="en-US" sz="1200" b="1" i="0" kern="1200" dirty="0">
                <a:solidFill>
                  <a:schemeClr val="tx1"/>
                </a:solidFill>
                <a:effectLst/>
                <a:latin typeface="+mn-lt"/>
                <a:ea typeface="+mn-ea"/>
                <a:cs typeface="+mn-cs"/>
              </a:rPr>
              <a:t>more decision trees</a:t>
            </a:r>
            <a:r>
              <a:rPr lang="en-US" sz="1200" b="0" i="0" kern="1200" dirty="0">
                <a:solidFill>
                  <a:schemeClr val="tx1"/>
                </a:solidFill>
                <a:effectLst/>
                <a:latin typeface="+mn-lt"/>
                <a:ea typeface="+mn-ea"/>
                <a:cs typeface="+mn-cs"/>
              </a:rPr>
              <a:t>, using </a:t>
            </a:r>
            <a:r>
              <a:rPr lang="en-US" sz="1200" b="1" i="0" kern="1200" dirty="0">
                <a:solidFill>
                  <a:schemeClr val="tx1"/>
                </a:solidFill>
                <a:effectLst/>
                <a:latin typeface="+mn-lt"/>
                <a:ea typeface="+mn-ea"/>
                <a:cs typeface="+mn-cs"/>
              </a:rPr>
              <a:t>the same dataset</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with the scope of </a:t>
            </a:r>
            <a:r>
              <a:rPr lang="en-US" sz="1200" b="1" i="0" kern="1200" dirty="0">
                <a:solidFill>
                  <a:schemeClr val="tx1"/>
                </a:solidFill>
                <a:effectLst/>
                <a:latin typeface="+mn-lt"/>
                <a:ea typeface="+mn-ea"/>
                <a:cs typeface="+mn-cs"/>
              </a:rPr>
              <a:t>combining all their predictions </a:t>
            </a:r>
            <a:r>
              <a:rPr lang="en-US" sz="1200" b="0" i="0" kern="1200" dirty="0">
                <a:solidFill>
                  <a:schemeClr val="tx1"/>
                </a:solidFill>
                <a:effectLst/>
                <a:latin typeface="+mn-lt"/>
                <a:ea typeface="+mn-ea"/>
                <a:cs typeface="+mn-cs"/>
              </a:rPr>
              <a:t>to </a:t>
            </a:r>
            <a:r>
              <a:rPr lang="en-US" sz="1200" b="1" i="0" kern="1200" dirty="0">
                <a:solidFill>
                  <a:schemeClr val="tx1"/>
                </a:solidFill>
                <a:effectLst/>
                <a:latin typeface="+mn-lt"/>
                <a:ea typeface="+mn-ea"/>
                <a:cs typeface="+mn-cs"/>
              </a:rPr>
              <a:t>outperform your initial tree model</a:t>
            </a:r>
            <a:r>
              <a:rPr lang="en-US" sz="1200" b="0" i="0" kern="1200" dirty="0">
                <a:solidFill>
                  <a:schemeClr val="tx1"/>
                </a:solidFill>
                <a:effectLst/>
                <a:latin typeface="+mn-lt"/>
                <a:ea typeface="+mn-ea"/>
                <a:cs typeface="+mn-cs"/>
              </a:rPr>
              <a:t>. …</a:t>
            </a:r>
          </a:p>
          <a:p>
            <a:endParaRPr lang="en-US" dirty="0"/>
          </a:p>
          <a:p>
            <a:pPr marL="0" indent="0">
              <a:buFontTx/>
              <a:buNone/>
            </a:pPr>
            <a:r>
              <a:rPr lang="en-US" dirty="0"/>
              <a:t>Q1: How to train multiple learners such that they're actually different? </a:t>
            </a:r>
          </a:p>
          <a:p>
            <a:pPr marL="0" indent="0">
              <a:buFontTx/>
              <a:buNone/>
            </a:pPr>
            <a:r>
              <a:rPr lang="en-US" dirty="0"/>
              <a:t>Because if the dataset is the same and the </a:t>
            </a:r>
            <a:r>
              <a:rPr lang="en-US" dirty="0" err="1"/>
              <a:t>alg</a:t>
            </a:r>
            <a:r>
              <a:rPr lang="en-US" dirty="0"/>
              <a:t> is the same, will be the same model/prediction N times, not very useful</a:t>
            </a:r>
          </a:p>
          <a:p>
            <a:pPr marL="0" indent="0">
              <a:buFontTx/>
              <a:buNone/>
            </a:pPr>
            <a:r>
              <a:rPr lang="en-US" b="1" dirty="0"/>
              <a:t>How/what to change a bit to get different models?</a:t>
            </a:r>
          </a:p>
          <a:p>
            <a:pPr marL="0" indent="0">
              <a:buFontTx/>
              <a:buNone/>
            </a:pPr>
            <a:endParaRPr lang="en-US" dirty="0"/>
          </a:p>
          <a:p>
            <a:pPr marL="0" indent="0">
              <a:buFontTx/>
              <a:buNone/>
            </a:pPr>
            <a:r>
              <a:rPr lang="en-US" dirty="0"/>
              <a:t>Q2: When figured how to get these diff models, </a:t>
            </a:r>
            <a:r>
              <a:rPr lang="en-US" b="1" dirty="0"/>
              <a:t>how to combine them/their predictions </a:t>
            </a:r>
            <a:r>
              <a:rPr lang="en-US" dirty="0"/>
              <a:t>to get one prediction to beat all individual ones?</a:t>
            </a:r>
          </a:p>
          <a:p>
            <a:pPr marL="0" indent="0">
              <a:buFontTx/>
              <a:buNone/>
            </a:pPr>
            <a:endParaRPr lang="en-US" dirty="0"/>
          </a:p>
          <a:p>
            <a:pPr marL="0" indent="0">
              <a:buNone/>
            </a:pPr>
            <a:r>
              <a:rPr lang="en-US" dirty="0"/>
              <a:t>We will discuss the following ensemble models :</a:t>
            </a:r>
          </a:p>
          <a:p>
            <a:pPr marL="457200" lvl="0" indent="-457200">
              <a:buFontTx/>
              <a:buChar char="-"/>
            </a:pPr>
            <a:r>
              <a:rPr lang="en-US" sz="2800" b="1" dirty="0">
                <a:solidFill>
                  <a:schemeClr val="accent3"/>
                </a:solidFill>
              </a:rPr>
              <a:t>Bagging: </a:t>
            </a:r>
            <a:r>
              <a:rPr lang="en-US" sz="2800" dirty="0"/>
              <a:t>building independent estimators on </a:t>
            </a:r>
            <a:r>
              <a:rPr lang="en-US" sz="2800" b="0" dirty="0"/>
              <a:t>different samples </a:t>
            </a:r>
            <a:r>
              <a:rPr lang="en-US" sz="2800" dirty="0"/>
              <a:t>of the original dataset, and average or vote across all their predictions</a:t>
            </a:r>
          </a:p>
          <a:p>
            <a:pPr marL="457200" lvl="0" indent="-457200">
              <a:buFontTx/>
              <a:buChar char="-"/>
            </a:pPr>
            <a:r>
              <a:rPr lang="en-US" sz="2800" b="1" dirty="0">
                <a:solidFill>
                  <a:schemeClr val="accent3"/>
                </a:solidFill>
              </a:rPr>
              <a:t>Boosting</a:t>
            </a:r>
            <a:r>
              <a:rPr lang="en-US" sz="2800" dirty="0"/>
              <a:t>: building estimators sequentially, each subsequent one attempting to boost performance overall, by overcoming/reducing the errors of the previous one</a:t>
            </a:r>
          </a:p>
          <a:p>
            <a:pPr marL="457200" lvl="0" indent="-457200">
              <a:buFontTx/>
              <a:buChar char="-"/>
            </a:pPr>
            <a:endParaRPr lang="en-US" dirty="0"/>
          </a:p>
          <a:p>
            <a:r>
              <a:rPr lang="en-US" b="0" dirty="0"/>
              <a:t>Other ensemble methods:</a:t>
            </a:r>
          </a:p>
          <a:p>
            <a:pPr marL="171450" indent="-171450">
              <a:buFontTx/>
              <a:buChar char="-"/>
            </a:pPr>
            <a:r>
              <a:rPr lang="en-US" b="0" dirty="0"/>
              <a:t>Voting</a:t>
            </a:r>
          </a:p>
          <a:p>
            <a:pPr marL="171450" indent="-171450">
              <a:buFontTx/>
              <a:buChar char="-"/>
            </a:pPr>
            <a:r>
              <a:rPr lang="en-US" b="0" dirty="0"/>
              <a:t>Stacking</a:t>
            </a:r>
            <a:endParaRPr lang="en-US" dirty="0"/>
          </a:p>
          <a:p>
            <a:endParaRPr lang="en-US" dirty="0"/>
          </a:p>
        </p:txBody>
      </p:sp>
      <p:sp>
        <p:nvSpPr>
          <p:cNvPr id="4" name="Slide Number Placeholder 3"/>
          <p:cNvSpPr>
            <a:spLocks noGrp="1"/>
          </p:cNvSpPr>
          <p:nvPr>
            <p:ph type="sldNum" sz="quarter" idx="5"/>
          </p:nvPr>
        </p:nvSpPr>
        <p:spPr/>
        <p:txBody>
          <a:bodyPr/>
          <a:lstStyle/>
          <a:p>
            <a:fld id="{DE9AAF13-0D66-9247-8B59-91BBBED844F7}" type="slidenum">
              <a:rPr lang="en-US" smtClean="0"/>
              <a:t>28</a:t>
            </a:fld>
            <a:endParaRPr lang="en-US"/>
          </a:p>
        </p:txBody>
      </p:sp>
    </p:spTree>
    <p:extLst>
      <p:ext uri="{BB962C8B-B14F-4D97-AF65-F5344CB8AC3E}">
        <p14:creationId xmlns:p14="http://schemas.microsoft.com/office/powerpoint/2010/main" val="4267113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Bagging works, short for Bootstrap Aggregating</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Given a task/dataset, </a:t>
            </a:r>
            <a:r>
              <a:rPr lang="en-US" dirty="0"/>
              <a:t>and a choice of a </a:t>
            </a:r>
            <a:r>
              <a:rPr lang="en-US" b="1" dirty="0"/>
              <a:t>simple ML </a:t>
            </a:r>
            <a:r>
              <a:rPr lang="en-US" b="1" dirty="0" err="1"/>
              <a:t>alg</a:t>
            </a:r>
            <a:r>
              <a:rPr lang="en-US" dirty="0"/>
              <a:t>/weak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idea to train multiple models having access to only one dataset,  such that they're actually different models, is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a:t>
            </a:r>
            <a:r>
              <a:rPr lang="en-US" baseline="30000" dirty="0"/>
              <a:t>st</a:t>
            </a:r>
            <a:r>
              <a:rPr lang="en-US" dirty="0"/>
              <a:t> Resample the data multiple times, say N times,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by bootstrapping (sample with replacement) from original dataset: that is, sample a data point, put it back, sample again until fill in the sample of desired size; move on the the next sample until have as many as desired;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[usually 63.2% of the original dataset would be in the sample, the rest would be repeats]</a:t>
            </a:r>
          </a:p>
          <a:p>
            <a:r>
              <a:rPr lang="en-US" dirty="0"/>
              <a:t>This will magically produce more datasets from your original data!</a:t>
            </a:r>
          </a:p>
          <a:p>
            <a:r>
              <a:rPr lang="en-US" dirty="0"/>
              <a:t>2</a:t>
            </a:r>
            <a:r>
              <a:rPr lang="en-US" baseline="30000" dirty="0"/>
              <a:t>nd</a:t>
            </a:r>
            <a:r>
              <a:rPr lang="en-US" dirty="0"/>
              <a:t> On each sample dataset build a simple model like you know</a:t>
            </a:r>
          </a:p>
          <a:p>
            <a:r>
              <a:rPr lang="en-US" dirty="0"/>
              <a:t>3</a:t>
            </a:r>
            <a:r>
              <a:rPr lang="en-US" baseline="30000" dirty="0"/>
              <a:t>rd</a:t>
            </a:r>
            <a:r>
              <a:rPr lang="en-US" dirty="0"/>
              <a:t> Then vote across all your models predictions</a:t>
            </a:r>
          </a:p>
          <a:p>
            <a:endParaRPr lang="en-US" dirty="0"/>
          </a:p>
          <a:p>
            <a:r>
              <a:rPr lang="en-US" dirty="0"/>
              <a:t>Note the </a:t>
            </a:r>
            <a:r>
              <a:rPr lang="en-US" b="1" dirty="0"/>
              <a:t>”independent” </a:t>
            </a:r>
            <a:r>
              <a:rPr lang="en-US" dirty="0"/>
              <a:t>estimators here, which implies that bagging could easily be parallelized for speed and functionality!</a:t>
            </a:r>
          </a:p>
          <a:p>
            <a:endParaRPr lang="en-US" dirty="0"/>
          </a:p>
          <a:p>
            <a:r>
              <a:rPr lang="en-US" dirty="0"/>
              <a:t>While you can bag any estimators, the most popular bagging model is bagging trees, known as Random Forest</a:t>
            </a:r>
          </a:p>
          <a:p>
            <a:endParaRPr lang="en-US" dirty="0"/>
          </a:p>
          <a:p>
            <a:r>
              <a:rPr lang="en-US" i="1" dirty="0"/>
              <a:t>Bagging, is in particular useful when you have estimators that have a variance problem:</a:t>
            </a:r>
          </a:p>
          <a:p>
            <a:pPr marL="171450" indent="-171450">
              <a:buFontTx/>
              <a:buChar char="-"/>
            </a:pPr>
            <a:r>
              <a:rPr lang="en-US" i="1" dirty="0"/>
              <a:t>identify this by having your training errors much much lower than the </a:t>
            </a:r>
            <a:r>
              <a:rPr lang="en-US" i="1" dirty="0" err="1"/>
              <a:t>val</a:t>
            </a:r>
            <a:r>
              <a:rPr lang="en-US" i="1" dirty="0"/>
              <a:t>/test error</a:t>
            </a:r>
          </a:p>
          <a:p>
            <a:pPr marL="0" indent="0">
              <a:buFontTx/>
              <a:buNone/>
            </a:pPr>
            <a:r>
              <a:rPr lang="en-US" b="1" i="1" dirty="0"/>
              <a:t>Bagging reduces the variance</a:t>
            </a:r>
            <a:r>
              <a:rPr lang="en-US" i="1" dirty="0"/>
              <a:t>, does not increase bias, therefore the test error goes down.</a:t>
            </a:r>
          </a:p>
          <a:p>
            <a:endParaRPr lang="en-US" dirty="0"/>
          </a:p>
          <a:p>
            <a:endParaRPr lang="en-US" dirty="0"/>
          </a:p>
        </p:txBody>
      </p:sp>
      <p:sp>
        <p:nvSpPr>
          <p:cNvPr id="4" name="Slide Number Placeholder 3"/>
          <p:cNvSpPr>
            <a:spLocks noGrp="1"/>
          </p:cNvSpPr>
          <p:nvPr>
            <p:ph type="sldNum" sz="quarter" idx="5"/>
          </p:nvPr>
        </p:nvSpPr>
        <p:spPr/>
        <p:txBody>
          <a:bodyPr/>
          <a:lstStyle/>
          <a:p>
            <a:fld id="{DE9AAF13-0D66-9247-8B59-91BBBED844F7}" type="slidenum">
              <a:rPr lang="en-US" smtClean="0"/>
              <a:t>29</a:t>
            </a:fld>
            <a:endParaRPr lang="en-US"/>
          </a:p>
        </p:txBody>
      </p:sp>
    </p:spTree>
    <p:extLst>
      <p:ext uri="{BB962C8B-B14F-4D97-AF65-F5344CB8AC3E}">
        <p14:creationId xmlns:p14="http://schemas.microsoft.com/office/powerpoint/2010/main" val="1880993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Bagging Decision Trees</a:t>
            </a:r>
          </a:p>
          <a:p>
            <a:r>
              <a:rPr lang="en-US" dirty="0"/>
              <a:t>~~~~~~~~~~~~~~~~~~</a:t>
            </a:r>
          </a:p>
          <a:p>
            <a:pPr marL="0" indent="0">
              <a:buNone/>
            </a:pPr>
            <a:r>
              <a:rPr lang="en-US" b="1" dirty="0">
                <a:solidFill>
                  <a:schemeClr val="accent3"/>
                </a:solidFill>
                <a:ea typeface="Amazon Ember Light" panose="020B0403020204020204" pitchFamily="34" charset="0"/>
                <a:cs typeface="Amazon Ember Light" panose="020B0403020204020204" pitchFamily="34" charset="0"/>
              </a:rPr>
              <a:t>Random Forest</a:t>
            </a:r>
            <a:r>
              <a:rPr lang="en-US" dirty="0">
                <a:ea typeface="Amazon Ember Light" panose="020B0403020204020204" pitchFamily="34" charset="0"/>
                <a:cs typeface="Amazon Ember Light" panose="020B0403020204020204" pitchFamily="34" charset="0"/>
              </a:rPr>
              <a:t>: Combination of multiple trees.</a:t>
            </a:r>
          </a:p>
          <a:p>
            <a:r>
              <a:rPr lang="en-US" dirty="0">
                <a:ea typeface="Amazon Ember Light" panose="020B0403020204020204" pitchFamily="34" charset="0"/>
                <a:cs typeface="Amazon Ember Light" panose="020B0403020204020204" pitchFamily="34" charset="0"/>
              </a:rPr>
              <a:t>Draw random subsets (with replacement) from the original dataset: generating N datasets, Data 1, Data 2, and so on…</a:t>
            </a:r>
          </a:p>
          <a:p>
            <a:r>
              <a:rPr lang="en-US" dirty="0">
                <a:ea typeface="Amazon Ember Light" panose="020B0403020204020204" pitchFamily="34" charset="0"/>
                <a:cs typeface="Amazon Ember Light" panose="020B0403020204020204" pitchFamily="34" charset="0"/>
              </a:rPr>
              <a:t>Build a decision tree on each bootstrapped subset</a:t>
            </a:r>
          </a:p>
          <a:p>
            <a:r>
              <a:rPr lang="en-US" dirty="0">
                <a:ea typeface="Amazon Ember Light" panose="020B0403020204020204" pitchFamily="34" charset="0"/>
                <a:cs typeface="Amazon Ember Light" panose="020B0403020204020204" pitchFamily="34" charset="0"/>
              </a:rPr>
              <a:t>Combine metrics from each tree for final prediction</a:t>
            </a:r>
          </a:p>
          <a:p>
            <a:endParaRPr lang="en-US" dirty="0"/>
          </a:p>
        </p:txBody>
      </p:sp>
      <p:sp>
        <p:nvSpPr>
          <p:cNvPr id="4" name="Slide Number Placeholder 3"/>
          <p:cNvSpPr>
            <a:spLocks noGrp="1"/>
          </p:cNvSpPr>
          <p:nvPr>
            <p:ph type="sldNum" sz="quarter" idx="5"/>
          </p:nvPr>
        </p:nvSpPr>
        <p:spPr/>
        <p:txBody>
          <a:bodyPr/>
          <a:lstStyle/>
          <a:p>
            <a:fld id="{DE9AAF13-0D66-9247-8B59-91BBBED844F7}" type="slidenum">
              <a:rPr lang="en-US" smtClean="0"/>
              <a:t>30</a:t>
            </a:fld>
            <a:endParaRPr lang="en-US"/>
          </a:p>
        </p:txBody>
      </p:sp>
    </p:spTree>
    <p:extLst>
      <p:ext uri="{BB962C8B-B14F-4D97-AF65-F5344CB8AC3E}">
        <p14:creationId xmlns:p14="http://schemas.microsoft.com/office/powerpoint/2010/main" val="761879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onsolas" panose="020B0609020204030204" pitchFamily="49" charset="0"/>
              </a:rPr>
              <a:t>Random Forest Classifier / Regressor are easy to use from the sklearn library’s ensemble module, like this:</a:t>
            </a:r>
          </a:p>
          <a:p>
            <a:r>
              <a:rPr lang="en-US" dirty="0">
                <a:cs typeface="Consolas" panose="020B0609020204030204" pitchFamily="49" charset="0"/>
              </a:rPr>
              <a:t>….</a:t>
            </a:r>
          </a:p>
          <a:p>
            <a:r>
              <a:rPr lang="en-US" dirty="0">
                <a:cs typeface="Consolas" panose="020B0609020204030204" pitchFamily="49" charset="0"/>
              </a:rPr>
              <a:t>Notice the mix of </a:t>
            </a:r>
            <a:r>
              <a:rPr lang="en-US" b="1" dirty="0">
                <a:cs typeface="Consolas" panose="020B0609020204030204" pitchFamily="49" charset="0"/>
              </a:rPr>
              <a:t>bagging</a:t>
            </a:r>
            <a:r>
              <a:rPr lang="en-US" dirty="0">
                <a:cs typeface="Consolas" panose="020B0609020204030204" pitchFamily="49" charset="0"/>
              </a:rPr>
              <a:t>-specific and </a:t>
            </a:r>
            <a:r>
              <a:rPr lang="en-US" b="1" dirty="0">
                <a:cs typeface="Consolas" panose="020B0609020204030204" pitchFamily="49" charset="0"/>
              </a:rPr>
              <a:t>tree</a:t>
            </a:r>
            <a:r>
              <a:rPr lang="en-US" dirty="0">
                <a:cs typeface="Consolas" panose="020B0609020204030204" pitchFamily="49" charset="0"/>
              </a:rPr>
              <a:t>-specific parameters:</a:t>
            </a:r>
          </a:p>
          <a:p>
            <a:endParaRPr lang="en-US" dirty="0">
              <a:cs typeface="Consolas" panose="020B0609020204030204" pitchFamily="49" charset="0"/>
            </a:endParaRPr>
          </a:p>
          <a:p>
            <a:r>
              <a:rPr lang="en-US" b="1" dirty="0">
                <a:cs typeface="Consolas" panose="020B0609020204030204" pitchFamily="49" charset="0"/>
              </a:rPr>
              <a:t>We discussed the tree specific </a:t>
            </a:r>
            <a:r>
              <a:rPr lang="en-US" b="1" dirty="0" err="1">
                <a:cs typeface="Consolas" panose="020B0609020204030204" pitchFamily="49" charset="0"/>
              </a:rPr>
              <a:t>paratemers</a:t>
            </a:r>
            <a:r>
              <a:rPr lang="en-US" b="1" dirty="0">
                <a:cs typeface="Consolas" panose="020B0609020204030204" pitchFamily="49" charset="0"/>
              </a:rPr>
              <a:t>, </a:t>
            </a:r>
          </a:p>
          <a:p>
            <a:r>
              <a:rPr lang="en-US" b="1" dirty="0">
                <a:cs typeface="Consolas" panose="020B0609020204030204" pitchFamily="49" charset="0"/>
              </a:rPr>
              <a:t>So some of The Bagging</a:t>
            </a:r>
            <a:r>
              <a:rPr lang="en-US" dirty="0">
                <a:cs typeface="Consolas" panose="020B0609020204030204" pitchFamily="49" charset="0"/>
              </a:rPr>
              <a:t>-specific parameters are:</a:t>
            </a:r>
          </a:p>
          <a:p>
            <a:r>
              <a:rPr lang="en-US" b="1" dirty="0" err="1">
                <a:effectLst/>
              </a:rPr>
              <a:t>n_estimators</a:t>
            </a:r>
            <a:r>
              <a:rPr lang="en-US" b="1" dirty="0">
                <a:effectLst/>
              </a:rPr>
              <a:t> (default 100) </a:t>
            </a:r>
            <a:r>
              <a:rPr lang="en-US" b="0" dirty="0">
                <a:effectLst/>
              </a:rPr>
              <a:t>= the number of trees to be modeled </a:t>
            </a:r>
            <a:endParaRPr lang="en-US" b="1" dirty="0">
              <a:effectLst/>
            </a:endParaRPr>
          </a:p>
          <a:p>
            <a:r>
              <a:rPr lang="en-US" b="1" dirty="0">
                <a:effectLst/>
              </a:rPr>
              <a:t>max_ samples (default None) = </a:t>
            </a:r>
            <a:r>
              <a:rPr lang="en-US" sz="1200" b="0" i="0" kern="1200" dirty="0">
                <a:solidFill>
                  <a:schemeClr val="tx1"/>
                </a:solidFill>
                <a:effectLst/>
                <a:latin typeface="+mn-lt"/>
                <a:ea typeface="+mn-ea"/>
                <a:cs typeface="+mn-cs"/>
              </a:rPr>
              <a:t>the number of samples to draw from original data to train each tree (the size of the </a:t>
            </a:r>
            <a:r>
              <a:rPr lang="en-US" dirty="0">
                <a:ea typeface="Amazon Ember Light" panose="020B0403020204020204" pitchFamily="34" charset="0"/>
                <a:cs typeface="Amazon Ember Light" panose="020B0403020204020204" pitchFamily="34" charset="0"/>
              </a:rPr>
              <a:t>bootstrapped subsets</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Tree</a:t>
            </a:r>
            <a:r>
              <a:rPr lang="en-US" sz="1200" b="0" i="0" kern="1200" dirty="0">
                <a:solidFill>
                  <a:schemeClr val="tx1"/>
                </a:solidFill>
                <a:effectLst/>
                <a:latin typeface="+mn-lt"/>
                <a:ea typeface="+mn-ea"/>
                <a:cs typeface="+mn-cs"/>
              </a:rPr>
              <a:t>-specific parameters…</a:t>
            </a:r>
          </a:p>
          <a:p>
            <a:r>
              <a:rPr lang="en-US" sz="1200" b="1" i="0" kern="1200" dirty="0">
                <a:solidFill>
                  <a:schemeClr val="tx1"/>
                </a:solidFill>
                <a:effectLst/>
                <a:latin typeface="+mn-lt"/>
                <a:ea typeface="+mn-ea"/>
                <a:cs typeface="+mn-cs"/>
              </a:rPr>
              <a:t>criterion </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gini</a:t>
            </a:r>
            <a:r>
              <a:rPr lang="en-US" sz="1200" b="0" i="0" kern="1200" dirty="0">
                <a:solidFill>
                  <a:schemeClr val="tx1"/>
                </a:solidFill>
                <a:effectLst/>
                <a:latin typeface="+mn-lt"/>
                <a:ea typeface="+mn-ea"/>
                <a:cs typeface="+mn-cs"/>
              </a:rPr>
              <a:t>) = what to use to decide the splits (entropy as well)</a:t>
            </a:r>
          </a:p>
          <a:p>
            <a:r>
              <a:rPr lang="en-US" sz="1200" b="1" i="0" kern="1200" dirty="0" err="1">
                <a:solidFill>
                  <a:schemeClr val="tx1"/>
                </a:solidFill>
                <a:effectLst/>
                <a:latin typeface="+mn-lt"/>
                <a:ea typeface="+mn-ea"/>
                <a:cs typeface="+mn-cs"/>
              </a:rPr>
              <a:t>max_depth</a:t>
            </a:r>
            <a:r>
              <a:rPr lang="en-US" sz="1200" b="1" i="0" kern="1200" dirty="0">
                <a:solidFill>
                  <a:schemeClr val="tx1"/>
                </a:solidFill>
                <a:effectLst/>
                <a:latin typeface="+mn-lt"/>
                <a:ea typeface="+mn-ea"/>
                <a:cs typeface="+mn-cs"/>
              </a:rPr>
              <a:t> (None)</a:t>
            </a:r>
            <a:r>
              <a:rPr lang="en-US" sz="1200" b="0" i="0" kern="1200" dirty="0">
                <a:solidFill>
                  <a:schemeClr val="tx1"/>
                </a:solidFill>
                <a:effectLst/>
                <a:latin typeface="+mn-lt"/>
                <a:ea typeface="+mn-ea"/>
                <a:cs typeface="+mn-cs"/>
              </a:rPr>
              <a:t> = The maximum depth of a tree.</a:t>
            </a:r>
          </a:p>
          <a:p>
            <a:pPr lvl="1"/>
            <a:r>
              <a:rPr lang="en-US" sz="1200" b="0" i="0" kern="1200" dirty="0">
                <a:solidFill>
                  <a:schemeClr val="tx1"/>
                </a:solidFill>
                <a:effectLst/>
                <a:latin typeface="+mn-lt"/>
                <a:ea typeface="+mn-ea"/>
                <a:cs typeface="+mn-cs"/>
              </a:rPr>
              <a:t>Used to control over-fitting as Higher depth will allow model to learn relations very specific to a particular sample.</a:t>
            </a:r>
          </a:p>
          <a:p>
            <a:r>
              <a:rPr lang="en-US" sz="1200" b="1" i="0" kern="1200" dirty="0" err="1">
                <a:solidFill>
                  <a:schemeClr val="tx1"/>
                </a:solidFill>
                <a:effectLst/>
                <a:latin typeface="+mn-lt"/>
                <a:ea typeface="+mn-ea"/>
                <a:cs typeface="+mn-cs"/>
              </a:rPr>
              <a:t>min_samples_split</a:t>
            </a:r>
            <a:r>
              <a:rPr lang="en-US" sz="1200" b="0" i="0" kern="1200" dirty="0">
                <a:solidFill>
                  <a:schemeClr val="tx1"/>
                </a:solidFill>
                <a:effectLst/>
                <a:latin typeface="+mn-lt"/>
                <a:ea typeface="+mn-ea"/>
                <a:cs typeface="+mn-cs"/>
              </a:rPr>
              <a:t> (2) = Defines the minimum number of samples (or observations) which are required in a node to be considered for splitting.</a:t>
            </a:r>
          </a:p>
          <a:p>
            <a:pPr lvl="1"/>
            <a:r>
              <a:rPr lang="en-US" sz="1200" b="0" i="0" kern="1200" dirty="0">
                <a:solidFill>
                  <a:schemeClr val="tx1"/>
                </a:solidFill>
                <a:effectLst/>
                <a:latin typeface="+mn-lt"/>
                <a:ea typeface="+mn-ea"/>
                <a:cs typeface="+mn-cs"/>
              </a:rPr>
              <a:t>Used to control over-fitting as Higher values prevent a model from learning relations which might be highly specific to the particular sample selected for a tree. Too high values can lead to under-fitting hence, it should be tuned using CV.</a:t>
            </a:r>
          </a:p>
          <a:p>
            <a:r>
              <a:rPr lang="en-US" sz="1200" b="1" i="0" kern="1200" dirty="0" err="1">
                <a:solidFill>
                  <a:schemeClr val="tx1"/>
                </a:solidFill>
                <a:effectLst/>
                <a:latin typeface="+mn-lt"/>
                <a:ea typeface="+mn-ea"/>
                <a:cs typeface="+mn-cs"/>
              </a:rPr>
              <a:t>min_samples_leaf</a:t>
            </a:r>
            <a:r>
              <a:rPr lang="en-US" sz="1200" b="1" i="0" kern="1200" dirty="0">
                <a:solidFill>
                  <a:schemeClr val="tx1"/>
                </a:solidFill>
                <a:effectLst/>
                <a:latin typeface="+mn-lt"/>
                <a:ea typeface="+mn-ea"/>
                <a:cs typeface="+mn-cs"/>
              </a:rPr>
              <a:t> (1) = </a:t>
            </a:r>
            <a:r>
              <a:rPr lang="en-US" sz="1200" b="0" i="0" kern="1200" dirty="0">
                <a:solidFill>
                  <a:schemeClr val="tx1"/>
                </a:solidFill>
                <a:effectLst/>
                <a:latin typeface="+mn-lt"/>
                <a:ea typeface="+mn-ea"/>
                <a:cs typeface="+mn-cs"/>
              </a:rPr>
              <a:t>Defines the minimum samples (or observations) required in a terminal node or leaf.</a:t>
            </a:r>
          </a:p>
          <a:p>
            <a:pPr lvl="1"/>
            <a:r>
              <a:rPr lang="en-US" sz="1200" b="0" i="0" kern="1200" dirty="0">
                <a:solidFill>
                  <a:schemeClr val="tx1"/>
                </a:solidFill>
                <a:effectLst/>
                <a:latin typeface="+mn-lt"/>
                <a:ea typeface="+mn-ea"/>
                <a:cs typeface="+mn-cs"/>
              </a:rPr>
              <a:t>Used to control over-fitting similar to </a:t>
            </a:r>
            <a:r>
              <a:rPr lang="en-US" sz="1200" b="0" i="0" kern="1200" dirty="0" err="1">
                <a:solidFill>
                  <a:schemeClr val="tx1"/>
                </a:solidFill>
                <a:effectLst/>
                <a:latin typeface="+mn-lt"/>
                <a:ea typeface="+mn-ea"/>
                <a:cs typeface="+mn-cs"/>
              </a:rPr>
              <a:t>min_samples_split</a:t>
            </a:r>
            <a:r>
              <a:rPr lang="en-US" sz="1200" b="0" i="0" kern="1200" dirty="0">
                <a:solidFill>
                  <a:schemeClr val="tx1"/>
                </a:solidFill>
                <a:effectLst/>
                <a:latin typeface="+mn-lt"/>
                <a:ea typeface="+mn-ea"/>
                <a:cs typeface="+mn-cs"/>
              </a:rPr>
              <a:t>.</a:t>
            </a:r>
          </a:p>
          <a:p>
            <a:pPr lvl="1"/>
            <a:r>
              <a:rPr lang="en-US" sz="1200" b="0" i="0" kern="1200" dirty="0">
                <a:solidFill>
                  <a:schemeClr val="tx1"/>
                </a:solidFill>
                <a:effectLst/>
                <a:latin typeface="+mn-lt"/>
                <a:ea typeface="+mn-ea"/>
                <a:cs typeface="+mn-cs"/>
              </a:rPr>
              <a:t>Generally lower values should be chosen for imbalanced class problems because the regions in which the minority class will be in majority will be very small.</a:t>
            </a:r>
          </a:p>
          <a:p>
            <a:r>
              <a:rPr lang="en-US" sz="1200" b="1" i="0" kern="1200" dirty="0" err="1">
                <a:solidFill>
                  <a:schemeClr val="tx1"/>
                </a:solidFill>
                <a:effectLst/>
                <a:latin typeface="+mn-lt"/>
                <a:ea typeface="+mn-ea"/>
                <a:cs typeface="+mn-cs"/>
              </a:rPr>
              <a:t>Class_weight</a:t>
            </a:r>
            <a:r>
              <a:rPr lang="en-US" sz="1200" b="1" i="0" kern="1200" dirty="0">
                <a:solidFill>
                  <a:schemeClr val="tx1"/>
                </a:solidFill>
                <a:effectLst/>
                <a:latin typeface="+mn-lt"/>
                <a:ea typeface="+mn-ea"/>
                <a:cs typeface="+mn-cs"/>
              </a:rPr>
              <a:t> (none) = </a:t>
            </a:r>
            <a:r>
              <a:rPr lang="en-US" sz="1200" b="0" i="0" kern="1200" dirty="0">
                <a:solidFill>
                  <a:schemeClr val="tx1"/>
                </a:solidFill>
                <a:effectLst/>
                <a:latin typeface="+mn-lt"/>
                <a:ea typeface="+mn-ea"/>
                <a:cs typeface="+mn-cs"/>
              </a:rPr>
              <a:t>Weights associated with classes in the form: {</a:t>
            </a:r>
            <a:r>
              <a:rPr lang="en-US" sz="1200" b="0" i="0" kern="1200" dirty="0" err="1">
                <a:solidFill>
                  <a:schemeClr val="tx1"/>
                </a:solidFill>
                <a:effectLst/>
                <a:latin typeface="+mn-lt"/>
                <a:ea typeface="+mn-ea"/>
                <a:cs typeface="+mn-cs"/>
              </a:rPr>
              <a:t>class_label</a:t>
            </a:r>
            <a:r>
              <a:rPr lang="en-US" sz="1200" b="0" i="0" kern="1200" dirty="0">
                <a:solidFill>
                  <a:schemeClr val="tx1"/>
                </a:solidFill>
                <a:effectLst/>
                <a:latin typeface="+mn-lt"/>
                <a:ea typeface="+mn-ea"/>
                <a:cs typeface="+mn-cs"/>
              </a:rPr>
              <a:t>: weight}</a:t>
            </a:r>
          </a:p>
          <a:p>
            <a:pPr lvl="1"/>
            <a:r>
              <a:rPr lang="en-US" sz="1200" b="0" i="0" kern="1200" dirty="0">
                <a:solidFill>
                  <a:schemeClr val="tx1"/>
                </a:solidFill>
                <a:effectLst/>
                <a:latin typeface="+mn-lt"/>
                <a:ea typeface="+mn-ea"/>
                <a:cs typeface="+mn-cs"/>
              </a:rPr>
              <a:t>The “balanced” mode uses the values of y to automatically adjust weights inversely proportional to class frequencies in the input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effectLst/>
            </a:endParaRP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31</a:t>
            </a:fld>
            <a:endParaRPr lang="en-US" dirty="0"/>
          </a:p>
        </p:txBody>
      </p:sp>
    </p:spTree>
    <p:extLst>
      <p:ext uri="{BB962C8B-B14F-4D97-AF65-F5344CB8AC3E}">
        <p14:creationId xmlns:p14="http://schemas.microsoft.com/office/powerpoint/2010/main" val="1846180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Sklearn has also a more </a:t>
            </a:r>
            <a:r>
              <a:rPr lang="en-US" dirty="0"/>
              <a:t>general interface for bagging which can be provided </a:t>
            </a:r>
            <a:r>
              <a:rPr lang="en-US" b="1" dirty="0">
                <a:solidFill>
                  <a:schemeClr val="accent3"/>
                </a:solidFill>
              </a:rPr>
              <a:t>any </a:t>
            </a:r>
            <a:r>
              <a:rPr lang="en-US" b="1" i="1" dirty="0" err="1">
                <a:solidFill>
                  <a:schemeClr val="accent3"/>
                </a:solidFill>
                <a:cs typeface="Consolas" panose="020B0609020204030204" pitchFamily="49" charset="0"/>
              </a:rPr>
              <a:t>base_estimator</a:t>
            </a:r>
            <a:r>
              <a:rPr lang="en-US" b="1" i="1" dirty="0">
                <a:solidFill>
                  <a:schemeClr val="accent3"/>
                </a:solidFill>
                <a:cs typeface="Consolas" panose="020B0609020204030204" pitchFamily="49" charset="0"/>
              </a:rPr>
              <a:t> </a:t>
            </a:r>
            <a:r>
              <a:rPr lang="en-US" dirty="0"/>
              <a:t>– classifier or regressor</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algorithm encompasses several works from the literature</a:t>
            </a:r>
          </a:p>
          <a:p>
            <a:r>
              <a:rPr lang="en-US" sz="1200" b="0" i="0" kern="1200" dirty="0">
                <a:solidFill>
                  <a:schemeClr val="tx1"/>
                </a:solidFill>
                <a:effectLst/>
                <a:latin typeface="+mn-lt"/>
                <a:ea typeface="+mn-ea"/>
                <a:cs typeface="+mn-cs"/>
              </a:rPr>
              <a:t>when</a:t>
            </a:r>
          </a:p>
          <a:p>
            <a:r>
              <a:rPr lang="en-US" sz="1200" b="1" i="0" kern="1200" dirty="0" err="1">
                <a:solidFill>
                  <a:schemeClr val="tx1"/>
                </a:solidFill>
                <a:effectLst/>
                <a:latin typeface="+mn-lt"/>
                <a:ea typeface="+mn-ea"/>
                <a:cs typeface="+mn-cs"/>
              </a:rPr>
              <a:t>boostrap</a:t>
            </a:r>
            <a:r>
              <a:rPr lang="en-US" sz="1200" b="1" i="0" kern="1200" dirty="0">
                <a:solidFill>
                  <a:schemeClr val="tx1"/>
                </a:solidFill>
                <a:effectLst/>
                <a:latin typeface="+mn-lt"/>
                <a:ea typeface="+mn-ea"/>
                <a:cs typeface="+mn-cs"/>
              </a:rPr>
              <a:t> = True (default)</a:t>
            </a:r>
          </a:p>
          <a:p>
            <a:r>
              <a:rPr lang="en-US" sz="1200" b="0" i="0" kern="1200" dirty="0">
                <a:solidFill>
                  <a:schemeClr val="tx1"/>
                </a:solidFill>
                <a:effectLst/>
                <a:latin typeface="+mn-lt"/>
                <a:ea typeface="+mn-ea"/>
                <a:cs typeface="+mn-cs"/>
              </a:rPr>
              <a:t>That is, When random subsets of the dataset are drawn as random subsets with replacement, </a:t>
            </a:r>
          </a:p>
          <a:p>
            <a:r>
              <a:rPr lang="en-US" sz="1200" b="0" i="0" kern="1200" dirty="0">
                <a:solidFill>
                  <a:schemeClr val="tx1"/>
                </a:solidFill>
                <a:effectLst/>
                <a:latin typeface="+mn-lt"/>
                <a:ea typeface="+mn-ea"/>
                <a:cs typeface="+mn-cs"/>
              </a:rPr>
              <a:t>then the method implementing is Bagging a discussed previously.</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effectLst/>
              </a:rPr>
              <a:t>max_samples</a:t>
            </a:r>
            <a:r>
              <a:rPr lang="en-US" i="1" dirty="0">
                <a:effectLst/>
              </a:rPr>
              <a:t>, default=1.0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 number of samples to draw from X to train each base estimator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(with replacement by default, see bootstrap for more details).</a:t>
            </a: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32</a:t>
            </a:fld>
            <a:endParaRPr lang="en-US" dirty="0"/>
          </a:p>
        </p:txBody>
      </p:sp>
    </p:spTree>
    <p:extLst>
      <p:ext uri="{BB962C8B-B14F-4D97-AF65-F5344CB8AC3E}">
        <p14:creationId xmlns:p14="http://schemas.microsoft.com/office/powerpoint/2010/main" val="3185623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solidFill>
                  <a:srgbClr val="FF0000"/>
                </a:solidFill>
              </a:rPr>
              <a:t>All looked/worked great with our toy dataset, but real life data – that’s another (long) story</a:t>
            </a:r>
          </a:p>
          <a:p>
            <a:pPr marL="171450" indent="-171450">
              <a:buFontTx/>
              <a:buChar char="-"/>
            </a:pPr>
            <a:r>
              <a:rPr lang="en-US" b="0" dirty="0">
                <a:solidFill>
                  <a:srgbClr val="FF0000"/>
                </a:solidFill>
              </a:rPr>
              <a:t>how much data: more data samples, more features</a:t>
            </a:r>
          </a:p>
          <a:p>
            <a:pPr marL="171450" indent="-171450">
              <a:buFontTx/>
              <a:buChar char="-"/>
            </a:pPr>
            <a:r>
              <a:rPr lang="en-US" b="0" dirty="0">
                <a:solidFill>
                  <a:srgbClr val="FF0000"/>
                </a:solidFill>
              </a:rPr>
              <a:t>what type of data: numerical, categorical, text (not all numbers ?!)</a:t>
            </a:r>
          </a:p>
          <a:p>
            <a:pPr marL="171450" indent="-171450">
              <a:buFontTx/>
              <a:buChar char="-"/>
            </a:pPr>
            <a:r>
              <a:rPr lang="en-US" b="0" dirty="0">
                <a:solidFill>
                  <a:srgbClr val="FF0000"/>
                </a:solidFill>
              </a:rPr>
              <a:t>missing values</a:t>
            </a:r>
          </a:p>
          <a:p>
            <a:pPr marL="171450" indent="-171450">
              <a:buFontTx/>
              <a:buChar char="-"/>
            </a:pPr>
            <a:r>
              <a:rPr lang="en-US" b="0" dirty="0">
                <a:solidFill>
                  <a:srgbClr val="FF0000"/>
                </a:solidFill>
              </a:rPr>
              <a:t>different scales (large/small) numerical values</a:t>
            </a:r>
          </a:p>
          <a:p>
            <a:pPr marL="171450" indent="-171450">
              <a:buFontTx/>
              <a:buChar char="-"/>
            </a:pPr>
            <a:r>
              <a:rPr lang="en-US" b="0" dirty="0">
                <a:solidFill>
                  <a:srgbClr val="FF0000"/>
                </a:solidFill>
              </a:rPr>
              <a:t>outliers</a:t>
            </a:r>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33</a:t>
            </a:fld>
            <a:endParaRPr lang="en-US" dirty="0"/>
          </a:p>
        </p:txBody>
      </p:sp>
    </p:spTree>
    <p:extLst>
      <p:ext uri="{BB962C8B-B14F-4D97-AF65-F5344CB8AC3E}">
        <p14:creationId xmlns:p14="http://schemas.microsoft.com/office/powerpoint/2010/main" val="76941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34</a:t>
            </a:fld>
            <a:endParaRPr lang="en-US"/>
          </a:p>
        </p:txBody>
      </p:sp>
    </p:spTree>
    <p:extLst>
      <p:ext uri="{BB962C8B-B14F-4D97-AF65-F5344CB8AC3E}">
        <p14:creationId xmlns:p14="http://schemas.microsoft.com/office/powerpoint/2010/main" val="786208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3</a:t>
            </a:fld>
            <a:endParaRPr lang="en-US" dirty="0"/>
          </a:p>
        </p:txBody>
      </p:sp>
    </p:spTree>
    <p:extLst>
      <p:ext uri="{BB962C8B-B14F-4D97-AF65-F5344CB8AC3E}">
        <p14:creationId xmlns:p14="http://schemas.microsoft.com/office/powerpoint/2010/main" val="1453740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35</a:t>
            </a:fld>
            <a:endParaRPr lang="en-US"/>
          </a:p>
        </p:txBody>
      </p:sp>
    </p:spTree>
    <p:extLst>
      <p:ext uri="{BB962C8B-B14F-4D97-AF65-F5344CB8AC3E}">
        <p14:creationId xmlns:p14="http://schemas.microsoft.com/office/powerpoint/2010/main" val="16046560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36</a:t>
            </a:fld>
            <a:endParaRPr lang="en-US"/>
          </a:p>
        </p:txBody>
      </p:sp>
    </p:spTree>
    <p:extLst>
      <p:ext uri="{BB962C8B-B14F-4D97-AF65-F5344CB8AC3E}">
        <p14:creationId xmlns:p14="http://schemas.microsoft.com/office/powerpoint/2010/main" val="2798373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37</a:t>
            </a:fld>
            <a:endParaRPr lang="en-US"/>
          </a:p>
        </p:txBody>
      </p:sp>
    </p:spTree>
    <p:extLst>
      <p:ext uri="{BB962C8B-B14F-4D97-AF65-F5344CB8AC3E}">
        <p14:creationId xmlns:p14="http://schemas.microsoft.com/office/powerpoint/2010/main" val="2202488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AF13-0D66-9247-8B59-91BBBED844F7}" type="slidenum">
              <a:rPr lang="en-US" smtClean="0"/>
              <a:t>38</a:t>
            </a:fld>
            <a:endParaRPr lang="en-US"/>
          </a:p>
        </p:txBody>
      </p:sp>
    </p:spTree>
    <p:extLst>
      <p:ext uri="{BB962C8B-B14F-4D97-AF65-F5344CB8AC3E}">
        <p14:creationId xmlns:p14="http://schemas.microsoft.com/office/powerpoint/2010/main" val="1341065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Machine Learning Model Optimization.</a:t>
            </a:r>
          </a:p>
          <a:p>
            <a:r>
              <a:rPr lang="en-US" dirty="0"/>
              <a:t>Specifically about model optimization by Gradient Descent.</a:t>
            </a:r>
          </a:p>
          <a:p>
            <a:endParaRPr lang="en-US" dirty="0"/>
          </a:p>
          <a:p>
            <a:r>
              <a:rPr lang="en-US" dirty="0"/>
              <a:t>The basic idea behind this optimization method is to iteratively update an ML model</a:t>
            </a:r>
          </a:p>
          <a:p>
            <a:r>
              <a:rPr lang="en-US" dirty="0"/>
              <a:t>such that the overall error model decreases with each update.</a:t>
            </a:r>
          </a:p>
          <a:p>
            <a:endParaRPr lang="en-US" dirty="0"/>
          </a:p>
          <a:p>
            <a:r>
              <a:rPr lang="en-US" dirty="0"/>
              <a:t>What better way to update the model to minimize its errors,</a:t>
            </a:r>
          </a:p>
          <a:p>
            <a:r>
              <a:rPr lang="en-US" dirty="0"/>
              <a:t>Other than going away/avoiding large errors, guided by a negative gradient!</a:t>
            </a:r>
          </a:p>
          <a:p>
            <a:endParaRPr lang="en-US" dirty="0"/>
          </a:p>
          <a:p>
            <a:r>
              <a:rPr lang="en-US" dirty="0"/>
              <a:t>That is, in a nutshell, the Gradient Descent!</a:t>
            </a: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44</a:t>
            </a:fld>
            <a:endParaRPr lang="en-US" dirty="0"/>
          </a:p>
        </p:txBody>
      </p:sp>
    </p:spTree>
    <p:extLst>
      <p:ext uri="{BB962C8B-B14F-4D97-AF65-F5344CB8AC3E}">
        <p14:creationId xmlns:p14="http://schemas.microsoft.com/office/powerpoint/2010/main" val="2178325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Every ML model aims to take in the model features and match the model target.</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reality, almost all ML models take in the model features and make model predictions that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rarely match the model target exactly</a:t>
            </a:r>
            <a:r>
              <a:rPr lang="en-US" sz="1200" b="0" i="0" kern="1200" dirty="0">
                <a:solidFill>
                  <a:schemeClr val="tx1"/>
                </a:solidFill>
                <a:effectLst/>
                <a:latin typeface="+mn-lt"/>
                <a:ea typeface="+mn-ea"/>
                <a:cs typeface="+mn-cs"/>
              </a:rPr>
              <a:t>…some error occurs!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 the holy grail of ML is learning </a:t>
            </a:r>
            <a:r>
              <a:rPr lang="en-US" b="1" dirty="0">
                <a:solidFill>
                  <a:schemeClr val="accent3"/>
                </a:solidFill>
              </a:rPr>
              <a:t>better and better </a:t>
            </a:r>
            <a:r>
              <a:rPr lang="en-US" dirty="0"/>
              <a:t>models, such that overall model </a:t>
            </a:r>
            <a:r>
              <a:rPr lang="en-US" b="1" dirty="0">
                <a:solidFill>
                  <a:schemeClr val="accent6"/>
                </a:solidFill>
              </a:rPr>
              <a:t>error</a:t>
            </a:r>
            <a:r>
              <a:rPr lang="en-US" dirty="0"/>
              <a:t> gets smaller and smaller … ideally, as small as possible! (think global minimum kind of low)</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45</a:t>
            </a:fld>
            <a:endParaRPr lang="en-US" dirty="0"/>
          </a:p>
        </p:txBody>
      </p:sp>
    </p:spTree>
    <p:extLst>
      <p:ext uri="{BB962C8B-B14F-4D97-AF65-F5344CB8AC3E}">
        <p14:creationId xmlns:p14="http://schemas.microsoft.com/office/powerpoint/2010/main" val="2204997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Let’s consider an </a:t>
            </a:r>
            <a:r>
              <a:rPr lang="en-US" sz="1200" b="1" i="0" kern="1200" dirty="0">
                <a:solidFill>
                  <a:schemeClr val="tx1"/>
                </a:solidFill>
                <a:effectLst/>
                <a:latin typeface="+mn-lt"/>
                <a:ea typeface="+mn-ea"/>
                <a:cs typeface="+mn-cs"/>
              </a:rPr>
              <a:t>ML model, that makes some error.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That error</a:t>
            </a:r>
            <a:r>
              <a:rPr lang="en-US" sz="1200" b="0" i="0" kern="1200" dirty="0">
                <a:solidFill>
                  <a:schemeClr val="tx1"/>
                </a:solidFill>
                <a:effectLst/>
                <a:latin typeface="+mn-lt"/>
                <a:ea typeface="+mn-ea"/>
                <a:cs typeface="+mn-cs"/>
              </a:rPr>
              <a:t> depends on the predictions of the model, therefore depends on the ML model…</a:t>
            </a:r>
          </a:p>
          <a:p>
            <a:r>
              <a:rPr lang="en-US" sz="1200" b="1" i="0" kern="1200" dirty="0">
                <a:solidFill>
                  <a:schemeClr val="tx1"/>
                </a:solidFill>
                <a:effectLst/>
                <a:latin typeface="+mn-lt"/>
                <a:ea typeface="+mn-ea"/>
                <a:cs typeface="+mn-cs"/>
              </a:rPr>
              <a:t>Or should we rather say, it depends on</a:t>
            </a:r>
            <a:r>
              <a:rPr lang="en-US" sz="1200" b="0" i="0" kern="1200" dirty="0">
                <a:solidFill>
                  <a:schemeClr val="tx1"/>
                </a:solidFill>
                <a:effectLst/>
                <a:latin typeface="+mn-lt"/>
                <a:ea typeface="+mn-ea"/>
                <a:cs typeface="+mn-cs"/>
              </a:rPr>
              <a:t> the ML model’s </a:t>
            </a:r>
            <a:r>
              <a:rPr lang="en-US" sz="1200" b="1" i="0" kern="1200" dirty="0">
                <a:solidFill>
                  <a:schemeClr val="tx1"/>
                </a:solidFill>
                <a:effectLst/>
                <a:latin typeface="+mn-lt"/>
                <a:ea typeface="+mn-ea"/>
                <a:cs typeface="+mn-cs"/>
              </a:rPr>
              <a:t>parameters</a:t>
            </a:r>
            <a:r>
              <a:rPr lang="en-US" sz="1200" b="0" i="0" kern="1200" dirty="0">
                <a:solidFill>
                  <a:schemeClr val="tx1"/>
                </a:solidFill>
                <a:effectLst/>
                <a:latin typeface="+mn-lt"/>
                <a:ea typeface="+mn-ea"/>
                <a:cs typeface="+mn-cs"/>
              </a:rPr>
              <a:t>, let’s called them collectively </a:t>
            </a:r>
            <a:r>
              <a:rPr lang="en-US" sz="1200" b="1" i="0" kern="1200" dirty="0">
                <a:solidFill>
                  <a:schemeClr val="tx1"/>
                </a:solidFill>
                <a:effectLst/>
                <a:latin typeface="+mn-lt"/>
                <a:ea typeface="+mn-ea"/>
                <a:cs typeface="+mn-cs"/>
              </a:rPr>
              <a:t>w</a:t>
            </a:r>
            <a:r>
              <a:rPr lang="en-US" sz="1200" b="0" i="0" kern="1200" dirty="0">
                <a:solidFill>
                  <a:schemeClr val="tx1"/>
                </a:solidFill>
                <a:effectLst/>
                <a:latin typeface="+mn-lt"/>
                <a:ea typeface="+mn-ea"/>
                <a:cs typeface="+mn-cs"/>
              </a:rPr>
              <a:t> (w like in weights)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So let’s then think of the ML model’s error as a function of w: let’s call it f(w)</a:t>
            </a:r>
          </a:p>
          <a:p>
            <a:r>
              <a:rPr lang="en-US" sz="1200" b="0" i="0" kern="1200" dirty="0">
                <a:solidFill>
                  <a:schemeClr val="tx1"/>
                </a:solidFill>
                <a:effectLst/>
                <a:latin typeface="+mn-lt"/>
                <a:ea typeface="+mn-ea"/>
                <a:cs typeface="+mn-cs"/>
              </a:rPr>
              <a:t>When plotting this error </a:t>
            </a:r>
            <a:r>
              <a:rPr lang="en-US" sz="1200" b="0" i="0" kern="1200" dirty="0" err="1">
                <a:solidFill>
                  <a:schemeClr val="tx1"/>
                </a:solidFill>
                <a:effectLst/>
                <a:latin typeface="+mn-lt"/>
                <a:ea typeface="+mn-ea"/>
                <a:cs typeface="+mn-cs"/>
              </a:rPr>
              <a:t>fct</a:t>
            </a:r>
            <a:r>
              <a:rPr lang="en-US" sz="1200" b="0" i="0" kern="1200" dirty="0">
                <a:solidFill>
                  <a:schemeClr val="tx1"/>
                </a:solidFill>
                <a:effectLst/>
                <a:latin typeface="+mn-lt"/>
                <a:ea typeface="+mn-ea"/>
                <a:cs typeface="+mn-cs"/>
              </a:rPr>
              <a:t>, it can look as either one of the plots shown below here, for a ML model with 1-feature, or for a ML model with 2-features</a:t>
            </a:r>
          </a:p>
          <a:p>
            <a:r>
              <a:rPr lang="en-US" sz="1200" b="0" i="0" kern="1200" dirty="0">
                <a:solidFill>
                  <a:schemeClr val="tx1"/>
                </a:solidFill>
                <a:effectLst/>
                <a:latin typeface="+mn-lt"/>
                <a:ea typeface="+mn-ea"/>
                <a:cs typeface="+mn-cs"/>
              </a:rPr>
              <a:t>It could be, that: </a:t>
            </a:r>
          </a:p>
          <a:p>
            <a:pPr marL="171450" indent="-171450">
              <a:buFontTx/>
              <a:buChar char="-"/>
            </a:pPr>
            <a:r>
              <a:rPr lang="en-US" sz="1200" b="0" i="0" kern="1200" dirty="0">
                <a:solidFill>
                  <a:schemeClr val="tx1"/>
                </a:solidFill>
                <a:effectLst/>
                <a:latin typeface="+mn-lt"/>
                <a:ea typeface="+mn-ea"/>
                <a:cs typeface="+mn-cs"/>
              </a:rPr>
              <a:t>For some  model, </a:t>
            </a:r>
            <a:r>
              <a:rPr lang="en-US" sz="1200" b="1" i="0" kern="1200" dirty="0">
                <a:solidFill>
                  <a:schemeClr val="tx1"/>
                </a:solidFill>
                <a:effectLst/>
                <a:latin typeface="+mn-lt"/>
                <a:ea typeface="+mn-ea"/>
                <a:cs typeface="+mn-cs"/>
              </a:rPr>
              <a:t>or should we say for some value of w as a input</a:t>
            </a:r>
            <a:r>
              <a:rPr lang="en-US" sz="1200" b="0" i="0" kern="1200" dirty="0">
                <a:solidFill>
                  <a:schemeClr val="tx1"/>
                </a:solidFill>
                <a:effectLst/>
                <a:latin typeface="+mn-lt"/>
                <a:ea typeface="+mn-ea"/>
                <a:cs typeface="+mn-cs"/>
              </a:rPr>
              <a:t>, we get an error value  - maybe the blue  dots in the plots below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For another model, </a:t>
            </a:r>
            <a:r>
              <a:rPr lang="en-US" sz="1200" b="1" i="0" kern="1200" dirty="0">
                <a:solidFill>
                  <a:schemeClr val="tx1"/>
                </a:solidFill>
                <a:effectLst/>
                <a:latin typeface="+mn-lt"/>
                <a:ea typeface="+mn-ea"/>
                <a:cs typeface="+mn-cs"/>
              </a:rPr>
              <a:t>or should we say for another value of w as a input</a:t>
            </a:r>
            <a:r>
              <a:rPr lang="en-US" sz="1200" b="0" i="0" kern="1200" dirty="0">
                <a:solidFill>
                  <a:schemeClr val="tx1"/>
                </a:solidFill>
                <a:effectLst/>
                <a:latin typeface="+mn-lt"/>
                <a:ea typeface="+mn-ea"/>
                <a:cs typeface="+mn-cs"/>
              </a:rPr>
              <a:t>, we get another error value  - maybe the orange dots in the plots below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Now, Some of these error values look smaller than others, for example the orange dots sit lower than the blue dots, the orange dots are sitting as low as possible actually…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It happens that the orange dots sit at the global minimum of these error functions!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We could then say, that the </a:t>
            </a:r>
            <a:r>
              <a:rPr lang="en-US" sz="1200" b="1" i="0" kern="1200" dirty="0">
                <a:solidFill>
                  <a:schemeClr val="tx1"/>
                </a:solidFill>
                <a:effectLst/>
                <a:latin typeface="+mn-lt"/>
                <a:ea typeface="+mn-ea"/>
                <a:cs typeface="+mn-cs"/>
              </a:rPr>
              <a:t>orange dots </a:t>
            </a:r>
            <a:r>
              <a:rPr lang="en-US" sz="1200" b="1" i="0" kern="1200" dirty="0" err="1">
                <a:solidFill>
                  <a:schemeClr val="tx1"/>
                </a:solidFill>
                <a:effectLst/>
                <a:latin typeface="+mn-lt"/>
                <a:ea typeface="+mn-ea"/>
                <a:cs typeface="+mn-cs"/>
              </a:rPr>
              <a:t>Ws</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are the </a:t>
            </a:r>
            <a:r>
              <a:rPr lang="en-US" sz="1200" b="1" i="0" kern="1200" dirty="0">
                <a:solidFill>
                  <a:schemeClr val="tx1"/>
                </a:solidFill>
                <a:effectLst/>
                <a:latin typeface="+mn-lt"/>
                <a:ea typeface="+mn-ea"/>
                <a:cs typeface="+mn-cs"/>
              </a:rPr>
              <a:t>parameters of our best ML models</a:t>
            </a:r>
            <a:r>
              <a:rPr lang="en-US" sz="1200" b="0" i="0" kern="1200" dirty="0">
                <a:solidFill>
                  <a:schemeClr val="tx1"/>
                </a:solidFill>
                <a:effectLst/>
                <a:latin typeface="+mn-lt"/>
                <a:ea typeface="+mn-ea"/>
                <a:cs typeface="+mn-cs"/>
              </a:rPr>
              <a:t>, with the </a:t>
            </a:r>
            <a:r>
              <a:rPr lang="en-US" sz="1200" b="1" i="0" kern="1200" dirty="0">
                <a:solidFill>
                  <a:schemeClr val="tx1"/>
                </a:solidFill>
                <a:effectLst/>
                <a:latin typeface="+mn-lt"/>
                <a:ea typeface="+mn-ea"/>
                <a:cs typeface="+mn-cs"/>
              </a:rPr>
              <a:t>lowest possible errors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With the best model out there being the one that generates the lowest possible error, </a:t>
            </a:r>
          </a:p>
          <a:p>
            <a:r>
              <a:rPr lang="en-US" sz="1200" b="1" i="0" kern="1200" dirty="0">
                <a:solidFill>
                  <a:schemeClr val="tx1"/>
                </a:solidFill>
                <a:effectLst/>
                <a:latin typeface="+mn-lt"/>
                <a:ea typeface="+mn-ea"/>
                <a:cs typeface="+mn-cs"/>
              </a:rPr>
              <a:t>ML’s main problem becomes an optimization problem!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Now, If my current ML model is not a very good model, say its parameters are one of the blue dots, generating higher errors, </a:t>
            </a:r>
          </a:p>
          <a:p>
            <a:r>
              <a:rPr lang="en-US" sz="1200" b="0" i="0" kern="1200" dirty="0">
                <a:solidFill>
                  <a:schemeClr val="tx1"/>
                </a:solidFill>
                <a:effectLst/>
                <a:latin typeface="+mn-lt"/>
                <a:ea typeface="+mn-ea"/>
                <a:cs typeface="+mn-cs"/>
              </a:rPr>
              <a:t>how should my model change, or equiv., how should its parameters change </a:t>
            </a:r>
            <a:r>
              <a:rPr lang="en-US" sz="1200" b="1" i="0" kern="1200" dirty="0">
                <a:solidFill>
                  <a:schemeClr val="tx1"/>
                </a:solidFill>
                <a:effectLst/>
                <a:latin typeface="+mn-lt"/>
                <a:ea typeface="+mn-ea"/>
                <a:cs typeface="+mn-cs"/>
              </a:rPr>
              <a:t>to move closer to, </a:t>
            </a:r>
          </a:p>
          <a:p>
            <a:r>
              <a:rPr lang="en-US" sz="1200" b="1" i="0" kern="1200" dirty="0">
                <a:solidFill>
                  <a:schemeClr val="tx1"/>
                </a:solidFill>
                <a:effectLst/>
                <a:latin typeface="+mn-lt"/>
                <a:ea typeface="+mn-ea"/>
                <a:cs typeface="+mn-cs"/>
              </a:rPr>
              <a:t>maybe even into, </a:t>
            </a:r>
            <a:r>
              <a:rPr lang="en-US" sz="1200" b="0" i="0" kern="1200" dirty="0">
                <a:solidFill>
                  <a:schemeClr val="tx1"/>
                </a:solidFill>
                <a:effectLst/>
                <a:latin typeface="+mn-lt"/>
                <a:ea typeface="+mn-ea"/>
                <a:cs typeface="+mn-cs"/>
              </a:rPr>
              <a:t>the global minimum position of the orange dots?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Looking at the 1D error </a:t>
            </a:r>
            <a:r>
              <a:rPr lang="en-US" sz="1200" b="0" i="0" kern="1200" dirty="0" err="1">
                <a:solidFill>
                  <a:schemeClr val="tx1"/>
                </a:solidFill>
                <a:effectLst/>
                <a:latin typeface="+mn-lt"/>
                <a:ea typeface="+mn-ea"/>
                <a:cs typeface="+mn-cs"/>
              </a:rPr>
              <a:t>fct</a:t>
            </a:r>
            <a:r>
              <a:rPr lang="en-US" sz="1200" b="0" i="0" kern="1200" dirty="0">
                <a:solidFill>
                  <a:schemeClr val="tx1"/>
                </a:solidFill>
                <a:effectLst/>
                <a:latin typeface="+mn-lt"/>
                <a:ea typeface="+mn-ea"/>
                <a:cs typeface="+mn-cs"/>
              </a:rPr>
              <a:t> plot: with the blue dot sitting ~ w = 2, you’d say, need to move a little to the left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Looking at the 2D error </a:t>
            </a:r>
            <a:r>
              <a:rPr lang="en-US" sz="1200" b="0" i="0" kern="1200" dirty="0" err="1">
                <a:solidFill>
                  <a:schemeClr val="tx1"/>
                </a:solidFill>
                <a:effectLst/>
                <a:latin typeface="+mn-lt"/>
                <a:ea typeface="+mn-ea"/>
                <a:cs typeface="+mn-cs"/>
              </a:rPr>
              <a:t>fct</a:t>
            </a:r>
            <a:r>
              <a:rPr lang="en-US" sz="1200" b="0" i="0" kern="1200" dirty="0">
                <a:solidFill>
                  <a:schemeClr val="tx1"/>
                </a:solidFill>
                <a:effectLst/>
                <a:latin typeface="+mn-lt"/>
                <a:ea typeface="+mn-ea"/>
                <a:cs typeface="+mn-cs"/>
              </a:rPr>
              <a:t> plot: with the blue dot sitting ~ (w1, w2) = (3,2), you’d say, need to move a little to the left, and a little down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While it seems so easy to visualize and </a:t>
            </a:r>
            <a:r>
              <a:rPr lang="en-US" sz="1200" b="1" i="0" u="sng" kern="1200" dirty="0">
                <a:solidFill>
                  <a:schemeClr val="tx1"/>
                </a:solidFill>
                <a:effectLst/>
                <a:latin typeface="+mn-lt"/>
                <a:ea typeface="+mn-ea"/>
                <a:cs typeface="+mn-cs"/>
              </a:rPr>
              <a:t>craft a path towards the minimum</a:t>
            </a:r>
            <a:r>
              <a:rPr lang="en-US" sz="1200" b="0" i="0" kern="1200" dirty="0">
                <a:solidFill>
                  <a:schemeClr val="tx1"/>
                </a:solidFill>
                <a:effectLst/>
                <a:latin typeface="+mn-lt"/>
                <a:ea typeface="+mn-ea"/>
                <a:cs typeface="+mn-cs"/>
              </a:rPr>
              <a:t> for models with these choice of error </a:t>
            </a:r>
            <a:r>
              <a:rPr lang="en-US" sz="1200" b="0" i="0" kern="1200" dirty="0" err="1">
                <a:solidFill>
                  <a:schemeClr val="tx1"/>
                </a:solidFill>
                <a:effectLst/>
                <a:latin typeface="+mn-lt"/>
                <a:ea typeface="+mn-ea"/>
                <a:cs typeface="+mn-cs"/>
              </a:rPr>
              <a:t>fcts</a:t>
            </a:r>
            <a:r>
              <a:rPr lang="en-US" sz="1200" b="0" i="0" kern="1200" dirty="0">
                <a:solidFill>
                  <a:schemeClr val="tx1"/>
                </a:solidFill>
                <a:effectLst/>
                <a:latin typeface="+mn-lt"/>
                <a:ea typeface="+mn-ea"/>
                <a:cs typeface="+mn-cs"/>
              </a:rPr>
              <a:t>, and 1 or 2 features,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things can get more complex as our error </a:t>
            </a:r>
            <a:r>
              <a:rPr lang="en-US" sz="1200" b="1" i="0" kern="1200" dirty="0" err="1">
                <a:solidFill>
                  <a:schemeClr val="tx1"/>
                </a:solidFill>
                <a:effectLst/>
                <a:latin typeface="+mn-lt"/>
                <a:ea typeface="+mn-ea"/>
                <a:cs typeface="+mn-cs"/>
              </a:rPr>
              <a:t>fct</a:t>
            </a:r>
            <a:r>
              <a:rPr lang="en-US" sz="1200" b="1" i="0" kern="1200" dirty="0">
                <a:solidFill>
                  <a:schemeClr val="tx1"/>
                </a:solidFill>
                <a:effectLst/>
                <a:latin typeface="+mn-lt"/>
                <a:ea typeface="+mn-ea"/>
                <a:cs typeface="+mn-cs"/>
              </a:rPr>
              <a:t> (aka loss/cost function) gets more complicated, </a:t>
            </a:r>
          </a:p>
          <a:p>
            <a:r>
              <a:rPr lang="en-US" sz="1200" b="1" i="0" kern="1200" dirty="0">
                <a:solidFill>
                  <a:schemeClr val="tx1"/>
                </a:solidFill>
                <a:effectLst/>
                <a:latin typeface="+mn-lt"/>
                <a:ea typeface="+mn-ea"/>
                <a:cs typeface="+mn-cs"/>
              </a:rPr>
              <a:t>Or as we add more features/dimensions (in which case, we loose the luxury of visualization all together!)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 we can only imagine, that a </a:t>
            </a:r>
            <a:r>
              <a:rPr lang="en-US" sz="1200" b="1" i="0" u="sng" kern="1200" dirty="0">
                <a:solidFill>
                  <a:schemeClr val="tx1"/>
                </a:solidFill>
                <a:effectLst/>
                <a:latin typeface="+mn-lt"/>
                <a:ea typeface="+mn-ea"/>
                <a:cs typeface="+mn-cs"/>
              </a:rPr>
              <a:t>similar</a:t>
            </a:r>
            <a:r>
              <a:rPr lang="en-US" sz="1200" b="1" i="0" kern="1200" dirty="0">
                <a:solidFill>
                  <a:schemeClr val="tx1"/>
                </a:solidFill>
                <a:effectLst/>
                <a:latin typeface="+mn-lt"/>
                <a:ea typeface="+mn-ea"/>
                <a:cs typeface="+mn-cs"/>
              </a:rPr>
              <a:t> simpler rule </a:t>
            </a:r>
            <a:r>
              <a:rPr lang="en-US" sz="1200" b="0" i="0" kern="1200" dirty="0">
                <a:solidFill>
                  <a:schemeClr val="tx1"/>
                </a:solidFill>
                <a:effectLst/>
                <a:latin typeface="+mn-lt"/>
                <a:ea typeface="+mn-ea"/>
                <a:cs typeface="+mn-cs"/>
              </a:rPr>
              <a:t>would help us </a:t>
            </a:r>
            <a:r>
              <a:rPr lang="en-US" sz="1200" b="1" i="0" kern="1200" dirty="0">
                <a:solidFill>
                  <a:schemeClr val="tx1"/>
                </a:solidFill>
                <a:effectLst/>
                <a:latin typeface="+mn-lt"/>
                <a:ea typeface="+mn-ea"/>
                <a:cs typeface="+mn-cs"/>
              </a:rPr>
              <a:t>navigate the blue dot towards the minimum orange dot</a:t>
            </a:r>
            <a:r>
              <a:rPr lang="en-US" sz="1200" b="0" i="0" kern="1200" dirty="0">
                <a:solidFill>
                  <a:schemeClr val="tx1"/>
                </a:solidFill>
                <a:effectLst/>
                <a:latin typeface="+mn-lt"/>
                <a:ea typeface="+mn-ea"/>
                <a:cs typeface="+mn-cs"/>
              </a:rPr>
              <a:t>, from whatever (worst, higher) initial position?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Something like</a:t>
            </a:r>
            <a:r>
              <a:rPr lang="en-US" sz="1200" b="1" i="0" kern="1200" dirty="0">
                <a:solidFill>
                  <a:schemeClr val="tx1"/>
                </a:solidFill>
                <a:effectLst/>
                <a:latin typeface="+mn-lt"/>
                <a:ea typeface="+mn-ea"/>
                <a:cs typeface="+mn-cs"/>
              </a:rPr>
              <a:t>, “move a little to the left/right in x1, move a little to up/down in x2, </a:t>
            </a:r>
            <a:r>
              <a:rPr lang="en-US" sz="1200" b="1" i="0" kern="1200" dirty="0" err="1">
                <a:solidFill>
                  <a:schemeClr val="tx1"/>
                </a:solidFill>
                <a:effectLst/>
                <a:latin typeface="+mn-lt"/>
                <a:ea typeface="+mn-ea"/>
                <a:cs typeface="+mn-cs"/>
              </a:rPr>
              <a:t>etc</a:t>
            </a:r>
            <a:r>
              <a:rPr lang="en-US" sz="1200" b="1" i="0" kern="1200" dirty="0">
                <a:solidFill>
                  <a:schemeClr val="tx1"/>
                </a:solidFill>
                <a:effectLst/>
                <a:latin typeface="+mn-lt"/>
                <a:ea typeface="+mn-ea"/>
                <a:cs typeface="+mn-cs"/>
              </a:rPr>
              <a:t>…for how many features/dimensions are there!</a:t>
            </a:r>
            <a:endParaRPr lang="en-US" b="1"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46</a:t>
            </a:fld>
            <a:endParaRPr lang="en-US" dirty="0"/>
          </a:p>
        </p:txBody>
      </p:sp>
    </p:spTree>
    <p:extLst>
      <p:ext uri="{BB962C8B-B14F-4D97-AF65-F5344CB8AC3E}">
        <p14:creationId xmlns:p14="http://schemas.microsoft.com/office/powerpoint/2010/main" val="26383333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Luckily this simpler </a:t>
            </a:r>
            <a:r>
              <a:rPr lang="en-US" sz="1200" b="1" i="0" kern="1200" dirty="0" err="1">
                <a:solidFill>
                  <a:schemeClr val="tx1"/>
                </a:solidFill>
                <a:effectLst/>
                <a:latin typeface="+mn-lt"/>
                <a:ea typeface="+mn-ea"/>
                <a:cs typeface="+mn-cs"/>
              </a:rPr>
              <a:t>NDimensional</a:t>
            </a:r>
            <a:r>
              <a:rPr lang="en-US" sz="1200" b="1" i="0" kern="1200" dirty="0">
                <a:solidFill>
                  <a:schemeClr val="tx1"/>
                </a:solidFill>
                <a:effectLst/>
                <a:latin typeface="+mn-lt"/>
                <a:ea typeface="+mn-ea"/>
                <a:cs typeface="+mn-cs"/>
              </a:rPr>
              <a:t> rule exists</a:t>
            </a:r>
            <a:r>
              <a:rPr lang="en-US" sz="1200" b="0" i="0" kern="1200" dirty="0">
                <a:solidFill>
                  <a:schemeClr val="tx1"/>
                </a:solidFill>
                <a:effectLst/>
                <a:latin typeface="+mn-lt"/>
                <a:ea typeface="+mn-ea"/>
                <a:cs typeface="+mn-cs"/>
              </a:rPr>
              <a:t>, at least for some well behaved error </a:t>
            </a:r>
            <a:r>
              <a:rPr lang="en-US" sz="1200" b="0" i="0" kern="1200" dirty="0" err="1">
                <a:solidFill>
                  <a:schemeClr val="tx1"/>
                </a:solidFill>
                <a:effectLst/>
                <a:latin typeface="+mn-lt"/>
                <a:ea typeface="+mn-ea"/>
                <a:cs typeface="+mn-cs"/>
              </a:rPr>
              <a:t>fcts</a:t>
            </a:r>
            <a:r>
              <a:rPr lang="en-US" sz="1200" b="0" i="0" kern="1200" dirty="0">
                <a:solidFill>
                  <a:schemeClr val="tx1"/>
                </a:solidFill>
                <a:effectLst/>
                <a:latin typeface="+mn-lt"/>
                <a:ea typeface="+mn-ea"/>
                <a:cs typeface="+mn-cs"/>
              </a:rPr>
              <a:t> f(w), for which, given a value/position w, </a:t>
            </a:r>
          </a:p>
          <a:p>
            <a:r>
              <a:rPr lang="en-US" sz="1200" b="0" i="0" kern="1200" dirty="0">
                <a:solidFill>
                  <a:schemeClr val="tx1"/>
                </a:solidFill>
                <a:effectLst/>
                <a:latin typeface="+mn-lt"/>
                <a:ea typeface="+mn-ea"/>
                <a:cs typeface="+mn-cs"/>
              </a:rPr>
              <a:t>the derivative of the </a:t>
            </a:r>
            <a:r>
              <a:rPr lang="en-US" sz="1200" b="0" i="0" kern="1200" dirty="0" err="1">
                <a:solidFill>
                  <a:schemeClr val="tx1"/>
                </a:solidFill>
                <a:effectLst/>
                <a:latin typeface="+mn-lt"/>
                <a:ea typeface="+mn-ea"/>
                <a:cs typeface="+mn-cs"/>
              </a:rPr>
              <a:t>fct</a:t>
            </a:r>
            <a:r>
              <a:rPr lang="en-US" sz="1200" b="0" i="0" kern="1200" dirty="0">
                <a:solidFill>
                  <a:schemeClr val="tx1"/>
                </a:solidFill>
                <a:effectLst/>
                <a:latin typeface="+mn-lt"/>
                <a:ea typeface="+mn-ea"/>
                <a:cs typeface="+mn-cs"/>
              </a:rPr>
              <a:t> at that position (in 1d) or the so-called partial derivatives at that position (in higher dim space) exist!</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Turns out that the collection of all partial derivates of a </a:t>
            </a:r>
            <a:r>
              <a:rPr lang="en-US" sz="1200" b="0" i="0" kern="1200" dirty="0" err="1">
                <a:solidFill>
                  <a:schemeClr val="tx1"/>
                </a:solidFill>
                <a:effectLst/>
                <a:latin typeface="+mn-lt"/>
                <a:ea typeface="+mn-ea"/>
                <a:cs typeface="+mn-cs"/>
              </a:rPr>
              <a:t>fct</a:t>
            </a:r>
            <a:r>
              <a:rPr lang="en-US" sz="1200" b="0" i="0" kern="1200" dirty="0">
                <a:solidFill>
                  <a:schemeClr val="tx1"/>
                </a:solidFill>
                <a:effectLst/>
                <a:latin typeface="+mn-lt"/>
                <a:ea typeface="+mn-ea"/>
                <a:cs typeface="+mn-cs"/>
              </a:rPr>
              <a:t> at a given position,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kern="1200" dirty="0">
                <a:solidFill>
                  <a:schemeClr val="tx1"/>
                </a:solidFill>
                <a:effectLst/>
                <a:latin typeface="+mn-lt"/>
                <a:ea typeface="+mn-ea"/>
                <a:cs typeface="+mn-cs"/>
              </a:rPr>
              <a:t>(basically just a collection of numerical values, right, a vector)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is </a:t>
            </a:r>
            <a:r>
              <a:rPr lang="en-US" sz="1200" b="1" i="0" u="sng" kern="1200" dirty="0">
                <a:solidFill>
                  <a:schemeClr val="tx1"/>
                </a:solidFill>
                <a:effectLst/>
                <a:latin typeface="+mn-lt"/>
                <a:ea typeface="+mn-ea"/>
                <a:cs typeface="+mn-cs"/>
              </a:rPr>
              <a:t>a vector that points in the direction of fastest increase of the </a:t>
            </a:r>
            <a:r>
              <a:rPr lang="en-US" sz="1200" b="1" i="0" u="sng" kern="1200" dirty="0" err="1">
                <a:solidFill>
                  <a:schemeClr val="tx1"/>
                </a:solidFill>
                <a:effectLst/>
                <a:latin typeface="+mn-lt"/>
                <a:ea typeface="+mn-ea"/>
                <a:cs typeface="+mn-cs"/>
              </a:rPr>
              <a:t>fct</a:t>
            </a:r>
            <a:r>
              <a:rPr lang="en-US" sz="1200" b="1" i="0" u="sng"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 appropriately called the </a:t>
            </a:r>
            <a:r>
              <a:rPr lang="en-US" sz="1200" b="1" i="0" kern="1200" dirty="0">
                <a:solidFill>
                  <a:schemeClr val="tx1"/>
                </a:solidFill>
                <a:effectLst/>
                <a:latin typeface="+mn-lt"/>
                <a:ea typeface="+mn-ea"/>
                <a:cs typeface="+mn-cs"/>
              </a:rPr>
              <a:t>gradient of the </a:t>
            </a:r>
            <a:r>
              <a:rPr lang="en-US" sz="1200" b="1" i="0" kern="1200" dirty="0" err="1">
                <a:solidFill>
                  <a:schemeClr val="tx1"/>
                </a:solidFill>
                <a:effectLst/>
                <a:latin typeface="+mn-lt"/>
                <a:ea typeface="+mn-ea"/>
                <a:cs typeface="+mn-cs"/>
              </a:rPr>
              <a:t>fct</a:t>
            </a:r>
            <a:r>
              <a:rPr lang="en-US" sz="1200" b="1" i="0" kern="1200" dirty="0">
                <a:solidFill>
                  <a:schemeClr val="tx1"/>
                </a:solidFill>
                <a:effectLst/>
                <a:latin typeface="+mn-lt"/>
                <a:ea typeface="+mn-ea"/>
                <a:cs typeface="+mn-cs"/>
              </a:rPr>
              <a:t> at that position</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Therefore, moving in the direction of the gradient should get us the fastest to the maximum of the </a:t>
            </a:r>
            <a:r>
              <a:rPr lang="en-US" sz="1200" b="1" i="0" kern="1200" dirty="0" err="1">
                <a:solidFill>
                  <a:schemeClr val="tx1"/>
                </a:solidFill>
                <a:effectLst/>
                <a:latin typeface="+mn-lt"/>
                <a:ea typeface="+mn-ea"/>
                <a:cs typeface="+mn-cs"/>
              </a:rPr>
              <a:t>fct</a:t>
            </a:r>
            <a:r>
              <a:rPr lang="en-US" sz="1200" b="1" i="0"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Now, the ML quest is to get the fastest to the </a:t>
            </a:r>
            <a:r>
              <a:rPr lang="en-US" sz="1200" b="1" i="0" kern="1200" dirty="0">
                <a:solidFill>
                  <a:schemeClr val="tx1"/>
                </a:solidFill>
                <a:effectLst/>
                <a:latin typeface="+mn-lt"/>
                <a:ea typeface="+mn-ea"/>
                <a:cs typeface="+mn-cs"/>
              </a:rPr>
              <a:t>min of the error </a:t>
            </a:r>
            <a:r>
              <a:rPr lang="en-US" sz="1200" b="1" i="0" kern="1200" dirty="0" err="1">
                <a:solidFill>
                  <a:schemeClr val="tx1"/>
                </a:solidFill>
                <a:effectLst/>
                <a:latin typeface="+mn-lt"/>
                <a:ea typeface="+mn-ea"/>
                <a:cs typeface="+mn-cs"/>
              </a:rPr>
              <a:t>fct</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 the </a:t>
            </a:r>
            <a:r>
              <a:rPr lang="en-US" sz="1200" b="1" i="0" u="sng" kern="1200" dirty="0">
                <a:solidFill>
                  <a:schemeClr val="tx1"/>
                </a:solidFill>
                <a:effectLst/>
                <a:latin typeface="+mn-lt"/>
                <a:ea typeface="+mn-ea"/>
                <a:cs typeface="+mn-cs"/>
              </a:rPr>
              <a:t>golden ML optimization rule would says something like</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Moving in the direction of the negative gradient should get us the fastest to the minimum of the </a:t>
            </a:r>
            <a:r>
              <a:rPr lang="en-US" sz="1200" b="1" i="0" kern="1200" dirty="0" err="1">
                <a:solidFill>
                  <a:schemeClr val="tx1"/>
                </a:solidFill>
                <a:effectLst/>
                <a:latin typeface="+mn-lt"/>
                <a:ea typeface="+mn-ea"/>
                <a:cs typeface="+mn-cs"/>
              </a:rPr>
              <a:t>fct</a:t>
            </a:r>
            <a:r>
              <a:rPr lang="en-US" sz="1200" b="1"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r>
              <a:rPr lang="en-US" dirty="0"/>
              <a:t>Let’s get some intuition on how this might work, for the 1-feature example here:</a:t>
            </a:r>
          </a:p>
        </p:txBody>
      </p:sp>
      <p:sp>
        <p:nvSpPr>
          <p:cNvPr id="4" name="Slide Number Placeholder 3"/>
          <p:cNvSpPr>
            <a:spLocks noGrp="1"/>
          </p:cNvSpPr>
          <p:nvPr>
            <p:ph type="sldNum" sz="quarter" idx="5"/>
          </p:nvPr>
        </p:nvSpPr>
        <p:spPr/>
        <p:txBody>
          <a:bodyPr/>
          <a:lstStyle/>
          <a:p>
            <a:fld id="{525B7AE5-8B6B-45BB-BCE2-0D5FF01E052A}" type="slidenum">
              <a:rPr lang="en-US" smtClean="0"/>
              <a:pPr/>
              <a:t>47</a:t>
            </a:fld>
            <a:endParaRPr lang="en-US" dirty="0"/>
          </a:p>
        </p:txBody>
      </p:sp>
    </p:spTree>
    <p:extLst>
      <p:ext uri="{BB962C8B-B14F-4D97-AF65-F5344CB8AC3E}">
        <p14:creationId xmlns:p14="http://schemas.microsoft.com/office/powerpoint/2010/main" val="19676272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For only one feature model, and therefore one weight w, </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If the error </a:t>
            </a:r>
            <a:r>
              <a:rPr lang="en-US" sz="1200" dirty="0" err="1">
                <a:latin typeface="Amazon Ember Light" panose="020B0403020204020204" pitchFamily="34" charset="0"/>
                <a:ea typeface="Amazon Ember Light" panose="020B0403020204020204" pitchFamily="34" charset="0"/>
                <a:cs typeface="Amazon Ember Light" panose="020B0403020204020204" pitchFamily="34" charset="0"/>
              </a:rPr>
              <a:t>fct</a:t>
            </a: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 is a quadratic </a:t>
            </a:r>
            <a:r>
              <a:rPr lang="en-US" sz="1200" dirty="0" err="1">
                <a:latin typeface="Amazon Ember Light" panose="020B0403020204020204" pitchFamily="34" charset="0"/>
                <a:ea typeface="Amazon Ember Light" panose="020B0403020204020204" pitchFamily="34" charset="0"/>
                <a:cs typeface="Amazon Ember Light" panose="020B0403020204020204" pitchFamily="34" charset="0"/>
              </a:rPr>
              <a:t>fct</a:t>
            </a: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 like 0.6w^2 (think sum of squared errors like), the gradient is computed to be 1.2w:</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Which means that at w=2, grad = + 2.4</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As the Sign of the </a:t>
            </a:r>
            <a:r>
              <a:rPr lang="en-US" sz="12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gradient shows direction the function increases, pointing to the right,</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we should </a:t>
            </a:r>
            <a:r>
              <a:rPr lang="en-US" sz="1200" b="1" dirty="0">
                <a:latin typeface="Amazon Ember Light" panose="020B0403020204020204" pitchFamily="34" charset="0"/>
                <a:ea typeface="Amazon Ember Light" panose="020B0403020204020204" pitchFamily="34" charset="0"/>
                <a:cs typeface="Amazon Ember Light" panose="020B0403020204020204" pitchFamily="34" charset="0"/>
              </a:rPr>
              <a:t>move in the opposite direction, to the left </a:t>
            </a: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to decrease the value of the blue error </a:t>
            </a:r>
            <a:r>
              <a:rPr lang="en-US" sz="1200" dirty="0" err="1">
                <a:latin typeface="Amazon Ember Light" panose="020B0403020204020204" pitchFamily="34" charset="0"/>
                <a:ea typeface="Amazon Ember Light" panose="020B0403020204020204" pitchFamily="34" charset="0"/>
                <a:cs typeface="Amazon Ember Light" panose="020B0403020204020204" pitchFamily="34" charset="0"/>
              </a:rPr>
              <a:t>fct</a:t>
            </a: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Amazon Ember Light" panose="020B0403020204020204" pitchFamily="34" charset="0"/>
                <a:ea typeface="+mn-ea"/>
                <a:cs typeface="+mn-cs"/>
              </a:rPr>
              <a:t>Note that</a:t>
            </a:r>
            <a:r>
              <a:rPr lang="en-US" sz="1200" kern="1200" dirty="0">
                <a:solidFill>
                  <a:schemeClr val="tx1"/>
                </a:solidFill>
                <a:effectLst/>
                <a:latin typeface="Amazon Ember Light" panose="020B0403020204020204" pitchFamily="34" charset="0"/>
                <a:ea typeface="+mn-ea"/>
                <a:cs typeface="+mn-cs"/>
              </a:rPr>
              <a:t> if we move all the way 2.4 units to the left, </a:t>
            </a:r>
            <a:r>
              <a:rPr lang="en-US" sz="1200" b="1" u="sng" kern="1200" dirty="0">
                <a:solidFill>
                  <a:schemeClr val="tx1"/>
                </a:solidFill>
                <a:effectLst/>
                <a:latin typeface="Amazon Ember Light" panose="020B0403020204020204" pitchFamily="34" charset="0"/>
                <a:ea typeface="+mn-ea"/>
                <a:cs typeface="+mn-cs"/>
              </a:rPr>
              <a:t>we might beyond the minimum!</a:t>
            </a:r>
          </a:p>
          <a:p>
            <a:r>
              <a:rPr lang="en-US" sz="1200" b="0" i="0" kern="1200" dirty="0">
                <a:solidFill>
                  <a:schemeClr val="tx1"/>
                </a:solidFill>
                <a:effectLst/>
                <a:latin typeface="+mn-lt"/>
                <a:ea typeface="+mn-ea"/>
                <a:cs typeface="+mn-cs"/>
              </a:rPr>
              <a:t>So although we know we need to go in the opposite direction of the gradient,</a:t>
            </a:r>
          </a:p>
          <a:p>
            <a:r>
              <a:rPr lang="en-US" sz="1200" b="0" i="0" kern="1200" dirty="0">
                <a:solidFill>
                  <a:schemeClr val="tx1"/>
                </a:solidFill>
                <a:effectLst/>
                <a:latin typeface="+mn-lt"/>
                <a:ea typeface="+mn-ea"/>
                <a:cs typeface="+mn-cs"/>
              </a:rPr>
              <a:t>we </a:t>
            </a:r>
            <a:r>
              <a:rPr lang="en-US" sz="1200" b="1" i="0" kern="1200" dirty="0">
                <a:solidFill>
                  <a:schemeClr val="tx1"/>
                </a:solidFill>
                <a:effectLst/>
                <a:latin typeface="+mn-lt"/>
                <a:ea typeface="+mn-ea"/>
                <a:cs typeface="+mn-cs"/>
              </a:rPr>
              <a:t>might want to take </a:t>
            </a:r>
            <a:r>
              <a:rPr lang="en-US" sz="1200" b="0" i="0" kern="1200" dirty="0">
                <a:solidFill>
                  <a:schemeClr val="tx1"/>
                </a:solidFill>
                <a:effectLst/>
                <a:latin typeface="+mn-lt"/>
                <a:ea typeface="+mn-ea"/>
                <a:cs typeface="+mn-cs"/>
              </a:rPr>
              <a:t>a smaller step, not the full size of the gradient, but rather </a:t>
            </a:r>
            <a:r>
              <a:rPr lang="en-US" sz="1200" b="1" i="0" u="sng" kern="1200" dirty="0">
                <a:solidFill>
                  <a:schemeClr val="tx1"/>
                </a:solidFill>
                <a:effectLst/>
                <a:latin typeface="+mn-lt"/>
                <a:ea typeface="+mn-ea"/>
                <a:cs typeface="+mn-cs"/>
              </a:rPr>
              <a:t>proportional</a:t>
            </a:r>
            <a:r>
              <a:rPr lang="en-US" sz="1200" b="0" i="0" kern="1200" dirty="0">
                <a:solidFill>
                  <a:schemeClr val="tx1"/>
                </a:solidFill>
                <a:effectLst/>
                <a:latin typeface="+mn-lt"/>
                <a:ea typeface="+mn-ea"/>
                <a:cs typeface="+mn-cs"/>
              </a:rPr>
              <a:t> to the gradient,</a:t>
            </a:r>
          </a:p>
          <a:p>
            <a:r>
              <a:rPr lang="en-US" sz="1200" b="0" i="0" kern="1200" dirty="0">
                <a:solidFill>
                  <a:schemeClr val="tx1"/>
                </a:solidFill>
                <a:effectLst/>
                <a:latin typeface="+mn-lt"/>
                <a:ea typeface="+mn-ea"/>
                <a:cs typeface="+mn-cs"/>
              </a:rPr>
              <a:t>and control this step size by a parameter </a:t>
            </a:r>
            <a:r>
              <a:rPr lang="en-US" sz="1200" b="1" i="0" kern="1200" dirty="0">
                <a:solidFill>
                  <a:schemeClr val="tx1"/>
                </a:solidFill>
                <a:effectLst/>
                <a:latin typeface="+mn-lt"/>
                <a:ea typeface="+mn-ea"/>
                <a:cs typeface="+mn-cs"/>
              </a:rPr>
              <a:t>… keep that thought!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tactic would also take care of other scenarios, when the error </a:t>
            </a:r>
            <a:r>
              <a:rPr lang="en-US" sz="1200" b="0" i="0" kern="1200" dirty="0" err="1">
                <a:solidFill>
                  <a:schemeClr val="tx1"/>
                </a:solidFill>
                <a:effectLst/>
                <a:latin typeface="+mn-lt"/>
                <a:ea typeface="+mn-ea"/>
                <a:cs typeface="+mn-cs"/>
              </a:rPr>
              <a:t>fct</a:t>
            </a:r>
            <a:r>
              <a:rPr lang="en-US" sz="1200" b="0" i="0" kern="1200" dirty="0">
                <a:solidFill>
                  <a:schemeClr val="tx1"/>
                </a:solidFill>
                <a:effectLst/>
                <a:latin typeface="+mn-lt"/>
                <a:ea typeface="+mn-ea"/>
                <a:cs typeface="+mn-cs"/>
              </a:rPr>
              <a:t> is, say less curved up, and the step needs to be larger than the size of the gradient, and so on…)</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{f}(2) = &lt;2.4&gt; \,\</a:t>
            </a:r>
            <a:r>
              <a:rPr lang="en-US" sz="1200" kern="1200" dirty="0" err="1">
                <a:solidFill>
                  <a:schemeClr val="tx1"/>
                </a:solidFill>
                <a:effectLst/>
                <a:latin typeface="Amazon Ember Light" panose="020B0403020204020204" pitchFamily="34" charset="0"/>
                <a:ea typeface="+mn-ea"/>
                <a:cs typeface="+mn-cs"/>
              </a:rPr>
              <a:t>Rightarrow</a:t>
            </a:r>
            <a:r>
              <a:rPr lang="en-US" sz="1200" kern="1200" dirty="0">
                <a:solidFill>
                  <a:schemeClr val="tx1"/>
                </a:solidFill>
                <a:effectLst/>
                <a:latin typeface="Amazon Ember Light" panose="020B0403020204020204" pitchFamily="34" charset="0"/>
                <a:ea typeface="+mn-ea"/>
                <a:cs typeface="+mn-cs"/>
              </a:rPr>
              <a:t> |\</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{f}(2)| = 2.4</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{f}(-3) = &lt;-3.6&gt; \,\</a:t>
            </a:r>
            <a:r>
              <a:rPr lang="en-US" sz="1200" kern="1200" dirty="0" err="1">
                <a:solidFill>
                  <a:schemeClr val="tx1"/>
                </a:solidFill>
                <a:effectLst/>
                <a:latin typeface="Amazon Ember Light" panose="020B0403020204020204" pitchFamily="34" charset="0"/>
                <a:ea typeface="+mn-ea"/>
                <a:cs typeface="+mn-cs"/>
              </a:rPr>
              <a:t>Rightarrow</a:t>
            </a:r>
            <a:r>
              <a:rPr lang="en-US" sz="1200" kern="1200" dirty="0">
                <a:solidFill>
                  <a:schemeClr val="tx1"/>
                </a:solidFill>
                <a:effectLst/>
                <a:latin typeface="Amazon Ember Light" panose="020B0403020204020204" pitchFamily="34" charset="0"/>
                <a:ea typeface="+mn-ea"/>
                <a:cs typeface="+mn-cs"/>
              </a:rPr>
              <a:t> |\</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{f}(-3)| = 3.6</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{f}(4) = &lt;4.8&gt; \,\</a:t>
            </a:r>
            <a:r>
              <a:rPr lang="en-US" sz="1200" kern="1200" dirty="0" err="1">
                <a:solidFill>
                  <a:schemeClr val="tx1"/>
                </a:solidFill>
                <a:effectLst/>
                <a:latin typeface="Amazon Ember Light" panose="020B0403020204020204" pitchFamily="34" charset="0"/>
                <a:ea typeface="+mn-ea"/>
                <a:cs typeface="+mn-cs"/>
              </a:rPr>
              <a:t>Rightarrow</a:t>
            </a:r>
            <a:r>
              <a:rPr lang="en-US" sz="1200" kern="1200" dirty="0">
                <a:solidFill>
                  <a:schemeClr val="tx1"/>
                </a:solidFill>
                <a:effectLst/>
                <a:latin typeface="Amazon Ember Light" panose="020B0403020204020204" pitchFamily="34" charset="0"/>
                <a:ea typeface="+mn-ea"/>
                <a:cs typeface="+mn-cs"/>
              </a:rPr>
              <a:t> |\</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{f}(4)| = 4.8</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{f}(0) = &lt;0&gt; \,\</a:t>
            </a:r>
            <a:r>
              <a:rPr lang="en-US" sz="1200" kern="1200" dirty="0" err="1">
                <a:solidFill>
                  <a:schemeClr val="tx1"/>
                </a:solidFill>
                <a:effectLst/>
                <a:latin typeface="Amazon Ember Light" panose="020B0403020204020204" pitchFamily="34" charset="0"/>
                <a:ea typeface="+mn-ea"/>
                <a:cs typeface="+mn-cs"/>
              </a:rPr>
              <a:t>Rightarrow</a:t>
            </a:r>
            <a:r>
              <a:rPr lang="en-US" sz="1200" kern="1200" dirty="0">
                <a:solidFill>
                  <a:schemeClr val="tx1"/>
                </a:solidFill>
                <a:effectLst/>
                <a:latin typeface="Amazon Ember Light" panose="020B0403020204020204" pitchFamily="34" charset="0"/>
                <a:ea typeface="+mn-ea"/>
                <a:cs typeface="+mn-cs"/>
              </a:rPr>
              <a:t> |\</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{f}(0)| = 0</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48</a:t>
            </a:fld>
            <a:endParaRPr lang="en-US" dirty="0"/>
          </a:p>
        </p:txBody>
      </p:sp>
    </p:spTree>
    <p:extLst>
      <p:ext uri="{BB962C8B-B14F-4D97-AF65-F5344CB8AC3E}">
        <p14:creationId xmlns:p14="http://schemas.microsoft.com/office/powerpoint/2010/main" val="10196203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Let’s look now at w=4, grad = + 4.8</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Again the Sign of the </a:t>
            </a:r>
            <a:r>
              <a:rPr lang="en-US" sz="12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gradient shows direction the function increases, </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And so we should </a:t>
            </a:r>
            <a:r>
              <a:rPr lang="en-US" sz="1200" b="1" dirty="0">
                <a:latin typeface="Amazon Ember Light" panose="020B0403020204020204" pitchFamily="34" charset="0"/>
                <a:ea typeface="Amazon Ember Light" panose="020B0403020204020204" pitchFamily="34" charset="0"/>
                <a:cs typeface="Amazon Ember Light" panose="020B0403020204020204" pitchFamily="34" charset="0"/>
              </a:rPr>
              <a:t>move to the left </a:t>
            </a: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to decrease the value of the error </a:t>
            </a:r>
            <a:r>
              <a:rPr lang="en-US" sz="1200" dirty="0" err="1">
                <a:latin typeface="Amazon Ember Light" panose="020B0403020204020204" pitchFamily="34" charset="0"/>
                <a:ea typeface="Amazon Ember Light" panose="020B0403020204020204" pitchFamily="34" charset="0"/>
                <a:cs typeface="Amazon Ember Light" panose="020B0403020204020204" pitchFamily="34" charset="0"/>
              </a:rPr>
              <a:t>fct</a:t>
            </a: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 </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again, maybe smaller than the size of the gradient</a:t>
            </a:r>
            <a:r>
              <a:rPr lang="en-US" sz="1200" b="0" i="0" kern="1200" dirty="0">
                <a:solidFill>
                  <a:schemeClr val="tx1"/>
                </a:solidFill>
                <a:effectLst/>
                <a:latin typeface="+mn-lt"/>
                <a:ea typeface="+mn-ea"/>
                <a:cs typeface="+mn-cs"/>
              </a:rPr>
              <a:t>, and rather  </a:t>
            </a:r>
            <a:r>
              <a:rPr lang="en-US" sz="1200" b="1" i="0" u="sng" kern="1200" dirty="0">
                <a:solidFill>
                  <a:schemeClr val="tx1"/>
                </a:solidFill>
                <a:effectLst/>
                <a:latin typeface="+mn-lt"/>
                <a:ea typeface="+mn-ea"/>
                <a:cs typeface="+mn-cs"/>
              </a:rPr>
              <a:t>proportional</a:t>
            </a:r>
            <a:r>
              <a:rPr lang="en-US" sz="1200" b="0" i="0" kern="1200" dirty="0">
                <a:solidFill>
                  <a:schemeClr val="tx1"/>
                </a:solidFill>
                <a:effectLst/>
                <a:latin typeface="+mn-lt"/>
                <a:ea typeface="+mn-ea"/>
                <a:cs typeface="+mn-cs"/>
              </a:rPr>
              <a:t> to the gradient</a:t>
            </a: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{f}(2) = &lt;2.4&gt; \,\</a:t>
            </a:r>
            <a:r>
              <a:rPr lang="en-US" sz="1200" kern="1200" dirty="0" err="1">
                <a:solidFill>
                  <a:schemeClr val="tx1"/>
                </a:solidFill>
                <a:effectLst/>
                <a:latin typeface="Amazon Ember Light" panose="020B0403020204020204" pitchFamily="34" charset="0"/>
                <a:ea typeface="+mn-ea"/>
                <a:cs typeface="+mn-cs"/>
              </a:rPr>
              <a:t>Rightarrow</a:t>
            </a:r>
            <a:r>
              <a:rPr lang="en-US" sz="1200" kern="1200" dirty="0">
                <a:solidFill>
                  <a:schemeClr val="tx1"/>
                </a:solidFill>
                <a:effectLst/>
                <a:latin typeface="Amazon Ember Light" panose="020B0403020204020204" pitchFamily="34" charset="0"/>
                <a:ea typeface="+mn-ea"/>
                <a:cs typeface="+mn-cs"/>
              </a:rPr>
              <a:t> |\</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{f}(2)| = 2.4</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{f}(-3) = &lt;-3.6&gt; \,\</a:t>
            </a:r>
            <a:r>
              <a:rPr lang="en-US" sz="1200" kern="1200" dirty="0" err="1">
                <a:solidFill>
                  <a:schemeClr val="tx1"/>
                </a:solidFill>
                <a:effectLst/>
                <a:latin typeface="Amazon Ember Light" panose="020B0403020204020204" pitchFamily="34" charset="0"/>
                <a:ea typeface="+mn-ea"/>
                <a:cs typeface="+mn-cs"/>
              </a:rPr>
              <a:t>Rightarrow</a:t>
            </a:r>
            <a:r>
              <a:rPr lang="en-US" sz="1200" kern="1200" dirty="0">
                <a:solidFill>
                  <a:schemeClr val="tx1"/>
                </a:solidFill>
                <a:effectLst/>
                <a:latin typeface="Amazon Ember Light" panose="020B0403020204020204" pitchFamily="34" charset="0"/>
                <a:ea typeface="+mn-ea"/>
                <a:cs typeface="+mn-cs"/>
              </a:rPr>
              <a:t> |\</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{f}(-3)| = 3.6</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{f}(4) = &lt;4.8&gt; \,\</a:t>
            </a:r>
            <a:r>
              <a:rPr lang="en-US" sz="1200" kern="1200" dirty="0" err="1">
                <a:solidFill>
                  <a:schemeClr val="tx1"/>
                </a:solidFill>
                <a:effectLst/>
                <a:latin typeface="Amazon Ember Light" panose="020B0403020204020204" pitchFamily="34" charset="0"/>
                <a:ea typeface="+mn-ea"/>
                <a:cs typeface="+mn-cs"/>
              </a:rPr>
              <a:t>Rightarrow</a:t>
            </a:r>
            <a:r>
              <a:rPr lang="en-US" sz="1200" kern="1200" dirty="0">
                <a:solidFill>
                  <a:schemeClr val="tx1"/>
                </a:solidFill>
                <a:effectLst/>
                <a:latin typeface="Amazon Ember Light" panose="020B0403020204020204" pitchFamily="34" charset="0"/>
                <a:ea typeface="+mn-ea"/>
                <a:cs typeface="+mn-cs"/>
              </a:rPr>
              <a:t> |\</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{f}(4)| = 4.8</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{f}(0) = &lt;0&gt; \,\</a:t>
            </a:r>
            <a:r>
              <a:rPr lang="en-US" sz="1200" kern="1200" dirty="0" err="1">
                <a:solidFill>
                  <a:schemeClr val="tx1"/>
                </a:solidFill>
                <a:effectLst/>
                <a:latin typeface="Amazon Ember Light" panose="020B0403020204020204" pitchFamily="34" charset="0"/>
                <a:ea typeface="+mn-ea"/>
                <a:cs typeface="+mn-cs"/>
              </a:rPr>
              <a:t>Rightarrow</a:t>
            </a:r>
            <a:r>
              <a:rPr lang="en-US" sz="1200" kern="1200" dirty="0">
                <a:solidFill>
                  <a:schemeClr val="tx1"/>
                </a:solidFill>
                <a:effectLst/>
                <a:latin typeface="Amazon Ember Light" panose="020B0403020204020204" pitchFamily="34" charset="0"/>
                <a:ea typeface="+mn-ea"/>
                <a:cs typeface="+mn-cs"/>
              </a:rPr>
              <a:t> |\</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{f}(0)| = 0</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49</a:t>
            </a:fld>
            <a:endParaRPr lang="en-US" dirty="0"/>
          </a:p>
        </p:txBody>
      </p:sp>
    </p:spTree>
    <p:extLst>
      <p:ext uri="{BB962C8B-B14F-4D97-AF65-F5344CB8AC3E}">
        <p14:creationId xmlns:p14="http://schemas.microsoft.com/office/powerpoint/2010/main" val="74876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4</a:t>
            </a:fld>
            <a:endParaRPr lang="en-US" dirty="0"/>
          </a:p>
        </p:txBody>
      </p:sp>
    </p:spTree>
    <p:extLst>
      <p:ext uri="{BB962C8B-B14F-4D97-AF65-F5344CB8AC3E}">
        <p14:creationId xmlns:p14="http://schemas.microsoft.com/office/powerpoint/2010/main" val="1340388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Let’s also try  w=-3, grad = - 3.6</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Now the Sign of the </a:t>
            </a:r>
            <a:r>
              <a:rPr lang="en-US" sz="12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gradient is –”, showing the direction the function increases to the left, </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And so we should </a:t>
            </a:r>
            <a:r>
              <a:rPr lang="en-US" sz="1200" b="1" dirty="0">
                <a:latin typeface="Amazon Ember Light" panose="020B0403020204020204" pitchFamily="34" charset="0"/>
                <a:ea typeface="Amazon Ember Light" panose="020B0403020204020204" pitchFamily="34" charset="0"/>
                <a:cs typeface="Amazon Ember Light" panose="020B0403020204020204" pitchFamily="34" charset="0"/>
              </a:rPr>
              <a:t>take a step proportional to the gradient, to the right, </a:t>
            </a: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to decrease the value of the error </a:t>
            </a:r>
            <a:r>
              <a:rPr lang="en-US" sz="1200" dirty="0" err="1">
                <a:latin typeface="Amazon Ember Light" panose="020B0403020204020204" pitchFamily="34" charset="0"/>
                <a:ea typeface="Amazon Ember Light" panose="020B0403020204020204" pitchFamily="34" charset="0"/>
                <a:cs typeface="Amazon Ember Light" panose="020B0403020204020204" pitchFamily="34" charset="0"/>
              </a:rPr>
              <a:t>fct</a:t>
            </a: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 </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Also, </a:t>
            </a:r>
            <a:r>
              <a:rPr lang="en-US" sz="1200" b="1" u="sng" dirty="0">
                <a:latin typeface="Amazon Ember Light" panose="020B0403020204020204" pitchFamily="34" charset="0"/>
                <a:ea typeface="Amazon Ember Light" panose="020B0403020204020204" pitchFamily="34" charset="0"/>
                <a:cs typeface="Amazon Ember Light" panose="020B0403020204020204" pitchFamily="34" charset="0"/>
              </a:rPr>
              <a:t>note that,</a:t>
            </a: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 as we go towards to the bottom part of the function, </a:t>
            </a:r>
            <a:r>
              <a:rPr lang="en-US" sz="1200" b="1" u="sng" dirty="0">
                <a:latin typeface="Amazon Ember Light" panose="020B0403020204020204" pitchFamily="34" charset="0"/>
                <a:ea typeface="Amazon Ember Light" panose="020B0403020204020204" pitchFamily="34" charset="0"/>
                <a:cs typeface="Amazon Ember Light" panose="020B0403020204020204" pitchFamily="34" charset="0"/>
              </a:rPr>
              <a:t>gradients gets smaller </a:t>
            </a: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t>
            </a: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Grad size at 2 is smaller than at 3 and at 4, </a:t>
            </a:r>
            <a:r>
              <a:rPr lang="en-US" sz="1200" kern="1200" dirty="0" err="1">
                <a:solidFill>
                  <a:schemeClr val="tx1"/>
                </a:solidFill>
                <a:effectLst/>
                <a:latin typeface="Amazon Ember Light" panose="020B0403020204020204" pitchFamily="34" charset="0"/>
                <a:ea typeface="+mn-ea"/>
                <a:cs typeface="+mn-cs"/>
              </a:rPr>
              <a:t>etc</a:t>
            </a:r>
            <a:r>
              <a:rPr lang="en-US" sz="1200" kern="1200" dirty="0">
                <a:solidFill>
                  <a:schemeClr val="tx1"/>
                </a:solidFill>
                <a:effectLst/>
                <a:latin typeface="Amazon Ember Light" panose="020B0403020204020204" pitchFamily="34" charset="0"/>
                <a:ea typeface="+mn-ea"/>
                <a:cs typeface="+mn-cs"/>
              </a:rPr>
              <a:t>…</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{f}(2) = &lt;2.4&gt; \,\</a:t>
            </a:r>
            <a:r>
              <a:rPr lang="en-US" sz="1200" kern="1200" dirty="0" err="1">
                <a:solidFill>
                  <a:schemeClr val="tx1"/>
                </a:solidFill>
                <a:effectLst/>
                <a:latin typeface="Amazon Ember Light" panose="020B0403020204020204" pitchFamily="34" charset="0"/>
                <a:ea typeface="+mn-ea"/>
                <a:cs typeface="+mn-cs"/>
              </a:rPr>
              <a:t>Rightarrow</a:t>
            </a:r>
            <a:r>
              <a:rPr lang="en-US" sz="1200" kern="1200" dirty="0">
                <a:solidFill>
                  <a:schemeClr val="tx1"/>
                </a:solidFill>
                <a:effectLst/>
                <a:latin typeface="Amazon Ember Light" panose="020B0403020204020204" pitchFamily="34" charset="0"/>
                <a:ea typeface="+mn-ea"/>
                <a:cs typeface="+mn-cs"/>
              </a:rPr>
              <a:t> |\</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{f}(2)| = 2.4</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{f}(-3) = &lt;-3.6&gt; \,\</a:t>
            </a:r>
            <a:r>
              <a:rPr lang="en-US" sz="1200" kern="1200" dirty="0" err="1">
                <a:solidFill>
                  <a:schemeClr val="tx1"/>
                </a:solidFill>
                <a:effectLst/>
                <a:latin typeface="Amazon Ember Light" panose="020B0403020204020204" pitchFamily="34" charset="0"/>
                <a:ea typeface="+mn-ea"/>
                <a:cs typeface="+mn-cs"/>
              </a:rPr>
              <a:t>Rightarrow</a:t>
            </a:r>
            <a:r>
              <a:rPr lang="en-US" sz="1200" kern="1200" dirty="0">
                <a:solidFill>
                  <a:schemeClr val="tx1"/>
                </a:solidFill>
                <a:effectLst/>
                <a:latin typeface="Amazon Ember Light" panose="020B0403020204020204" pitchFamily="34" charset="0"/>
                <a:ea typeface="+mn-ea"/>
                <a:cs typeface="+mn-cs"/>
              </a:rPr>
              <a:t> |\</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{f}(-3)| = 3.6</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{f}(4) = &lt;4.8&gt; \,\</a:t>
            </a:r>
            <a:r>
              <a:rPr lang="en-US" sz="1200" kern="1200" dirty="0" err="1">
                <a:solidFill>
                  <a:schemeClr val="tx1"/>
                </a:solidFill>
                <a:effectLst/>
                <a:latin typeface="Amazon Ember Light" panose="020B0403020204020204" pitchFamily="34" charset="0"/>
                <a:ea typeface="+mn-ea"/>
                <a:cs typeface="+mn-cs"/>
              </a:rPr>
              <a:t>Rightarrow</a:t>
            </a:r>
            <a:r>
              <a:rPr lang="en-US" sz="1200" kern="1200" dirty="0">
                <a:solidFill>
                  <a:schemeClr val="tx1"/>
                </a:solidFill>
                <a:effectLst/>
                <a:latin typeface="Amazon Ember Light" panose="020B0403020204020204" pitchFamily="34" charset="0"/>
                <a:ea typeface="+mn-ea"/>
                <a:cs typeface="+mn-cs"/>
              </a:rPr>
              <a:t> |\</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{f}(4)| = 4.8</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{f}(0) = &lt;0&gt; \,\</a:t>
            </a:r>
            <a:r>
              <a:rPr lang="en-US" sz="1200" kern="1200" dirty="0" err="1">
                <a:solidFill>
                  <a:schemeClr val="tx1"/>
                </a:solidFill>
                <a:effectLst/>
                <a:latin typeface="Amazon Ember Light" panose="020B0403020204020204" pitchFamily="34" charset="0"/>
                <a:ea typeface="+mn-ea"/>
                <a:cs typeface="+mn-cs"/>
              </a:rPr>
              <a:t>Rightarrow</a:t>
            </a:r>
            <a:r>
              <a:rPr lang="en-US" sz="1200" kern="1200" dirty="0">
                <a:solidFill>
                  <a:schemeClr val="tx1"/>
                </a:solidFill>
                <a:effectLst/>
                <a:latin typeface="Amazon Ember Light" panose="020B0403020204020204" pitchFamily="34" charset="0"/>
                <a:ea typeface="+mn-ea"/>
                <a:cs typeface="+mn-cs"/>
              </a:rPr>
              <a:t> |\</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{f}(0)| = 0</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50</a:t>
            </a:fld>
            <a:endParaRPr lang="en-US" dirty="0"/>
          </a:p>
        </p:txBody>
      </p:sp>
    </p:spTree>
    <p:extLst>
      <p:ext uri="{BB962C8B-B14F-4D97-AF65-F5344CB8AC3E}">
        <p14:creationId xmlns:p14="http://schemas.microsoft.com/office/powerpoint/2010/main" val="28486688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As we go towards to the bottom part of the function, … gradients get smaller and become zero,</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i.e., function can </a:t>
            </a:r>
            <a:r>
              <a:rPr lang="en-US" sz="12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no longer change</a:t>
            </a: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 can no longer decrease – it </a:t>
            </a:r>
            <a:r>
              <a:rPr lang="en-US" sz="12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reached the min!</a:t>
            </a: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mazon Ember Light" panose="020B0403020204020204" pitchFamily="34" charset="0"/>
                <a:ea typeface="+mn-ea"/>
                <a:cs typeface="+mn-cs"/>
              </a:rPr>
              <a:t>Overall, it seems like a </a:t>
            </a:r>
            <a:r>
              <a:rPr lang="en-US" sz="1200" b="1" u="sng" kern="1200" dirty="0">
                <a:solidFill>
                  <a:schemeClr val="tx1"/>
                </a:solidFill>
                <a:effectLst/>
                <a:latin typeface="Amazon Ember Light" panose="020B0403020204020204" pitchFamily="34" charset="0"/>
                <a:ea typeface="+mn-ea"/>
                <a:cs typeface="+mn-cs"/>
              </a:rPr>
              <a:t>good strategy </a:t>
            </a:r>
            <a:r>
              <a:rPr lang="en-US" sz="1200" b="1" kern="1200" dirty="0">
                <a:solidFill>
                  <a:schemeClr val="tx1"/>
                </a:solidFill>
                <a:effectLst/>
                <a:latin typeface="Amazon Ember Light" panose="020B0403020204020204" pitchFamily="34" charset="0"/>
                <a:ea typeface="+mn-ea"/>
                <a:cs typeface="+mn-cs"/>
              </a:rPr>
              <a:t>to move in the opposite direction of the gradient to get to the minimum….</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{f}(2) = &lt;2.4&gt; \,\</a:t>
            </a:r>
            <a:r>
              <a:rPr lang="en-US" sz="1200" kern="1200" dirty="0" err="1">
                <a:solidFill>
                  <a:schemeClr val="tx1"/>
                </a:solidFill>
                <a:effectLst/>
                <a:latin typeface="Amazon Ember Light" panose="020B0403020204020204" pitchFamily="34" charset="0"/>
                <a:ea typeface="+mn-ea"/>
                <a:cs typeface="+mn-cs"/>
              </a:rPr>
              <a:t>Rightarrow</a:t>
            </a:r>
            <a:r>
              <a:rPr lang="en-US" sz="1200" kern="1200" dirty="0">
                <a:solidFill>
                  <a:schemeClr val="tx1"/>
                </a:solidFill>
                <a:effectLst/>
                <a:latin typeface="Amazon Ember Light" panose="020B0403020204020204" pitchFamily="34" charset="0"/>
                <a:ea typeface="+mn-ea"/>
                <a:cs typeface="+mn-cs"/>
              </a:rPr>
              <a:t> |\</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{f}(2)| = 2.4</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{f}(-3) = &lt;-3.6&gt; \,\</a:t>
            </a:r>
            <a:r>
              <a:rPr lang="en-US" sz="1200" kern="1200" dirty="0" err="1">
                <a:solidFill>
                  <a:schemeClr val="tx1"/>
                </a:solidFill>
                <a:effectLst/>
                <a:latin typeface="Amazon Ember Light" panose="020B0403020204020204" pitchFamily="34" charset="0"/>
                <a:ea typeface="+mn-ea"/>
                <a:cs typeface="+mn-cs"/>
              </a:rPr>
              <a:t>Rightarrow</a:t>
            </a:r>
            <a:r>
              <a:rPr lang="en-US" sz="1200" kern="1200" dirty="0">
                <a:solidFill>
                  <a:schemeClr val="tx1"/>
                </a:solidFill>
                <a:effectLst/>
                <a:latin typeface="Amazon Ember Light" panose="020B0403020204020204" pitchFamily="34" charset="0"/>
                <a:ea typeface="+mn-ea"/>
                <a:cs typeface="+mn-cs"/>
              </a:rPr>
              <a:t> |\</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{f}(-3)| = 3.6</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{f}(4) = &lt;4.8&gt; \,\</a:t>
            </a:r>
            <a:r>
              <a:rPr lang="en-US" sz="1200" kern="1200" dirty="0" err="1">
                <a:solidFill>
                  <a:schemeClr val="tx1"/>
                </a:solidFill>
                <a:effectLst/>
                <a:latin typeface="Amazon Ember Light" panose="020B0403020204020204" pitchFamily="34" charset="0"/>
                <a:ea typeface="+mn-ea"/>
                <a:cs typeface="+mn-cs"/>
              </a:rPr>
              <a:t>Rightarrow</a:t>
            </a:r>
            <a:r>
              <a:rPr lang="en-US" sz="1200" kern="1200" dirty="0">
                <a:solidFill>
                  <a:schemeClr val="tx1"/>
                </a:solidFill>
                <a:effectLst/>
                <a:latin typeface="Amazon Ember Light" panose="020B0403020204020204" pitchFamily="34" charset="0"/>
                <a:ea typeface="+mn-ea"/>
                <a:cs typeface="+mn-cs"/>
              </a:rPr>
              <a:t> |\</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{f}(4)| = 4.8</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{f}(0) = &lt;0&gt; \,\</a:t>
            </a:r>
            <a:r>
              <a:rPr lang="en-US" sz="1200" kern="1200" dirty="0" err="1">
                <a:solidFill>
                  <a:schemeClr val="tx1"/>
                </a:solidFill>
                <a:effectLst/>
                <a:latin typeface="Amazon Ember Light" panose="020B0403020204020204" pitchFamily="34" charset="0"/>
                <a:ea typeface="+mn-ea"/>
                <a:cs typeface="+mn-cs"/>
              </a:rPr>
              <a:t>Rightarrow</a:t>
            </a:r>
            <a:r>
              <a:rPr lang="en-US" sz="1200" kern="1200" dirty="0">
                <a:solidFill>
                  <a:schemeClr val="tx1"/>
                </a:solidFill>
                <a:effectLst/>
                <a:latin typeface="Amazon Ember Light" panose="020B0403020204020204" pitchFamily="34" charset="0"/>
                <a:ea typeface="+mn-ea"/>
                <a:cs typeface="+mn-cs"/>
              </a:rPr>
              <a:t> |\</a:t>
            </a:r>
            <a:r>
              <a:rPr lang="en-US" sz="1200" kern="1200" dirty="0" err="1">
                <a:solidFill>
                  <a:schemeClr val="tx1"/>
                </a:solidFill>
                <a:effectLst/>
                <a:latin typeface="Amazon Ember Light" panose="020B0403020204020204" pitchFamily="34" charset="0"/>
                <a:ea typeface="+mn-ea"/>
                <a:cs typeface="+mn-cs"/>
              </a:rPr>
              <a:t>nabla</a:t>
            </a:r>
            <a:r>
              <a:rPr lang="en-US" sz="1200" kern="1200" dirty="0">
                <a:solidFill>
                  <a:schemeClr val="tx1"/>
                </a:solidFill>
                <a:effectLst/>
                <a:latin typeface="Amazon Ember Light" panose="020B0403020204020204" pitchFamily="34" charset="0"/>
                <a:ea typeface="+mn-ea"/>
                <a:cs typeface="+mn-cs"/>
              </a:rPr>
              <a:t>{f}(0)| = 0</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51</a:t>
            </a:fld>
            <a:endParaRPr lang="en-US" dirty="0"/>
          </a:p>
        </p:txBody>
      </p:sp>
    </p:spTree>
    <p:extLst>
      <p:ext uri="{BB962C8B-B14F-4D97-AF65-F5344CB8AC3E}">
        <p14:creationId xmlns:p14="http://schemas.microsoft.com/office/powerpoint/2010/main" val="1663411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 summarize, this is the so-called </a:t>
            </a:r>
            <a:r>
              <a:rPr lang="en-US" b="1" dirty="0">
                <a:solidFill>
                  <a:schemeClr val="accent3"/>
                </a:solidFill>
              </a:rPr>
              <a:t>Gradient Descent </a:t>
            </a:r>
            <a:r>
              <a:rPr lang="en-US" b="1" dirty="0"/>
              <a:t>method</a:t>
            </a:r>
            <a:r>
              <a:rPr lang="en-US" b="1" dirty="0">
                <a:solidFill>
                  <a:srgbClr val="00B0F0"/>
                </a:solidFill>
              </a:rPr>
              <a:t> </a:t>
            </a:r>
          </a:p>
          <a:p>
            <a:r>
              <a:rPr lang="en-US" b="1" dirty="0">
                <a:solidFill>
                  <a:srgbClr val="00B0F0"/>
                </a:solidFill>
              </a:rPr>
              <a:t>that </a:t>
            </a:r>
            <a:r>
              <a:rPr lang="en-US" dirty="0"/>
              <a:t>uses gradients to find the </a:t>
            </a:r>
            <a:r>
              <a:rPr lang="en-US" b="1" dirty="0"/>
              <a:t>minimum</a:t>
            </a:r>
            <a:r>
              <a:rPr lang="en-US" dirty="0"/>
              <a:t> of a function </a:t>
            </a:r>
            <a:r>
              <a:rPr lang="en-US" b="1" dirty="0"/>
              <a:t>iteratively</a:t>
            </a:r>
            <a:r>
              <a:rPr lang="en-US" dirty="0"/>
              <a:t>.</a:t>
            </a:r>
          </a:p>
          <a:p>
            <a:endParaRPr lang="en-US" dirty="0"/>
          </a:p>
          <a:p>
            <a:r>
              <a:rPr lang="en-US" b="1" dirty="0"/>
              <a:t>Specifically, taking steps proportional to the gradient size</a:t>
            </a:r>
            <a:endParaRPr lang="en-US" dirty="0"/>
          </a:p>
          <a:p>
            <a:r>
              <a:rPr lang="en-US" dirty="0"/>
              <a:t>towards the minimum – that is, in the </a:t>
            </a:r>
            <a:r>
              <a:rPr lang="en-US" b="1" dirty="0"/>
              <a:t>opposite</a:t>
            </a:r>
            <a:r>
              <a:rPr lang="en-US" dirty="0"/>
              <a:t> direction of gradient. </a:t>
            </a: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r>
              <a:rPr lang="en-US" b="1" dirty="0">
                <a:solidFill>
                  <a:schemeClr val="accent3"/>
                </a:solidFill>
              </a:rPr>
              <a:t>Gradient Descent </a:t>
            </a:r>
            <a:r>
              <a:rPr lang="en-US" b="1" u="sng" dirty="0">
                <a:solidFill>
                  <a:schemeClr val="accent3"/>
                </a:solidFill>
              </a:rPr>
              <a:t>Algorithm</a:t>
            </a:r>
            <a:r>
              <a:rPr lang="en-US" dirty="0"/>
              <a:t>:</a:t>
            </a:r>
          </a:p>
          <a:p>
            <a:pPr lvl="0">
              <a:buFont typeface="Wingdings" pitchFamily="2" charset="2"/>
              <a:buChar char="§"/>
            </a:pPr>
            <a:r>
              <a:rPr lang="en-US" sz="2800" dirty="0"/>
              <a:t>From any initial point w – presumably not at min (so the grad is not zero!)</a:t>
            </a:r>
          </a:p>
          <a:p>
            <a:pPr lvl="0">
              <a:buFont typeface="Wingdings" pitchFamily="2" charset="2"/>
              <a:buChar char="§"/>
            </a:pPr>
            <a:r>
              <a:rPr lang="en-US" sz="2800" dirty="0"/>
              <a:t>Move towards the min, updating the w by </a:t>
            </a:r>
            <a:r>
              <a:rPr lang="en-US" sz="2800" b="1" dirty="0"/>
              <a:t>small/large steps</a:t>
            </a:r>
            <a:r>
              <a:rPr lang="en-US" sz="2800" dirty="0"/>
              <a:t> in the </a:t>
            </a:r>
            <a:r>
              <a:rPr lang="en-US" sz="2800" b="1" dirty="0"/>
              <a:t>opposite</a:t>
            </a:r>
            <a:r>
              <a:rPr lang="en-US" sz="2800" dirty="0"/>
              <a:t> direction of gradient </a:t>
            </a:r>
          </a:p>
          <a:p>
            <a:endParaRPr lang="en-US" sz="1200" b="0" i="0" kern="1200" dirty="0">
              <a:solidFill>
                <a:schemeClr val="tx1"/>
              </a:solidFill>
              <a:effectLst/>
              <a:latin typeface="Amazon Ember Light" panose="020B0403020204020204" pitchFamily="34" charset="0"/>
              <a:ea typeface="+mn-ea"/>
              <a:cs typeface="+mn-cs"/>
            </a:endParaRPr>
          </a:p>
          <a:p>
            <a:r>
              <a:rPr lang="en-US" sz="1200" b="0" i="0" kern="1200" dirty="0">
                <a:solidFill>
                  <a:schemeClr val="tx1"/>
                </a:solidFill>
                <a:effectLst/>
                <a:latin typeface="+mn-lt"/>
                <a:ea typeface="+mn-ea"/>
                <a:cs typeface="+mn-cs"/>
              </a:rPr>
              <a:t>The size of the update, is controlled by this </a:t>
            </a:r>
            <a:r>
              <a:rPr lang="en-US" sz="1200" b="1" i="0" kern="1200" dirty="0" err="1">
                <a:solidFill>
                  <a:schemeClr val="tx1"/>
                </a:solidFill>
                <a:effectLst/>
                <a:latin typeface="+mn-lt"/>
                <a:ea typeface="+mn-ea"/>
                <a:cs typeface="+mn-cs"/>
              </a:rPr>
              <a:t>step_size</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parameter</a:t>
            </a:r>
            <a:r>
              <a:rPr lang="en-US" sz="1200" b="1" i="0" kern="1200" dirty="0">
                <a:solidFill>
                  <a:schemeClr val="tx1"/>
                </a:solidFill>
                <a:effectLst/>
                <a:latin typeface="+mn-lt"/>
                <a:ea typeface="+mn-ea"/>
                <a:cs typeface="+mn-cs"/>
              </a:rPr>
              <a:t>, also </a:t>
            </a:r>
            <a:r>
              <a:rPr lang="en-US" sz="1200" b="0" i="0" kern="1200" dirty="0">
                <a:solidFill>
                  <a:schemeClr val="tx1"/>
                </a:solidFill>
                <a:effectLst/>
                <a:latin typeface="+mn-lt"/>
                <a:ea typeface="+mn-ea"/>
                <a:cs typeface="+mn-cs"/>
              </a:rPr>
              <a:t>known in ML as </a:t>
            </a:r>
            <a:r>
              <a:rPr lang="en-US" sz="1200" b="1" i="0" kern="1200" dirty="0">
                <a:solidFill>
                  <a:schemeClr val="tx1"/>
                </a:solidFill>
                <a:effectLst/>
                <a:latin typeface="+mn-lt"/>
                <a:ea typeface="+mn-ea"/>
                <a:cs typeface="+mn-cs"/>
              </a:rPr>
              <a:t>the learning rate</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the step size is too small, the algorithm might take a </a:t>
            </a:r>
            <a:r>
              <a:rPr lang="en-US" sz="1200" b="1" i="0" kern="1200" dirty="0">
                <a:solidFill>
                  <a:schemeClr val="tx1"/>
                </a:solidFill>
                <a:effectLst/>
                <a:latin typeface="+mn-lt"/>
                <a:ea typeface="+mn-ea"/>
                <a:cs typeface="+mn-cs"/>
              </a:rPr>
              <a:t>long time to converge</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or </a:t>
            </a:r>
            <a:r>
              <a:rPr lang="en-US" sz="1200" b="1" i="0" kern="1200" dirty="0">
                <a:solidFill>
                  <a:schemeClr val="tx1"/>
                </a:solidFill>
                <a:effectLst/>
                <a:latin typeface="+mn-lt"/>
                <a:ea typeface="+mn-ea"/>
                <a:cs typeface="+mn-cs"/>
              </a:rPr>
              <a:t>might actually never quite reach the global minimum</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…more complicated scenarios can occur, for example when the </a:t>
            </a:r>
            <a:r>
              <a:rPr lang="en-US" sz="1200" b="1" i="0" kern="1200" dirty="0" err="1">
                <a:solidFill>
                  <a:schemeClr val="tx1"/>
                </a:solidFill>
                <a:effectLst/>
                <a:latin typeface="+mn-lt"/>
                <a:ea typeface="+mn-ea"/>
                <a:cs typeface="+mn-cs"/>
              </a:rPr>
              <a:t>step_size</a:t>
            </a:r>
            <a:r>
              <a:rPr lang="en-US" sz="1200" b="1" i="0" kern="1200" dirty="0">
                <a:solidFill>
                  <a:schemeClr val="tx1"/>
                </a:solidFill>
                <a:effectLst/>
                <a:latin typeface="+mn-lt"/>
                <a:ea typeface="+mn-ea"/>
                <a:cs typeface="+mn-cs"/>
              </a:rPr>
              <a:t> is too large…</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w_{new} = w_{current} - step\_ size * gradient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52</a:t>
            </a:fld>
            <a:endParaRPr lang="en-US" dirty="0"/>
          </a:p>
        </p:txBody>
      </p:sp>
    </p:spTree>
    <p:extLst>
      <p:ext uri="{BB962C8B-B14F-4D97-AF65-F5344CB8AC3E}">
        <p14:creationId xmlns:p14="http://schemas.microsoft.com/office/powerpoint/2010/main" val="30766706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 indeed, </a:t>
            </a:r>
            <a:r>
              <a:rPr lang="en-US" sz="1200" b="1" i="0" kern="1200" dirty="0">
                <a:solidFill>
                  <a:schemeClr val="tx1"/>
                </a:solidFill>
                <a:effectLst/>
                <a:latin typeface="+mn-lt"/>
                <a:ea typeface="+mn-ea"/>
                <a:cs typeface="+mn-cs"/>
              </a:rPr>
              <a:t>In practice gradient descent is full of surprises like shown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[left] </a:t>
            </a:r>
            <a:r>
              <a:rPr lang="en-US" sz="1200" b="0" i="0" kern="1200" dirty="0">
                <a:solidFill>
                  <a:schemeClr val="tx1"/>
                </a:solidFill>
                <a:effectLst/>
                <a:latin typeface="+mn-lt"/>
                <a:ea typeface="+mn-ea"/>
                <a:cs typeface="+mn-cs"/>
              </a:rPr>
              <a:t>If the Gradient Descent update </a:t>
            </a:r>
            <a:r>
              <a:rPr lang="en-US" sz="1200" b="0" i="0" kern="1200" dirty="0" err="1">
                <a:solidFill>
                  <a:schemeClr val="tx1"/>
                </a:solidFill>
                <a:effectLst/>
                <a:latin typeface="+mn-lt"/>
                <a:ea typeface="+mn-ea"/>
                <a:cs typeface="+mn-cs"/>
              </a:rPr>
              <a:t>step_size</a:t>
            </a:r>
            <a:r>
              <a:rPr lang="en-US" sz="1200" b="0" i="0" kern="1200" dirty="0">
                <a:solidFill>
                  <a:schemeClr val="tx1"/>
                </a:solidFill>
                <a:effectLst/>
                <a:latin typeface="+mn-lt"/>
                <a:ea typeface="+mn-ea"/>
                <a:cs typeface="+mn-cs"/>
              </a:rPr>
              <a:t> is too large, the algorithm </a:t>
            </a:r>
          </a:p>
          <a:p>
            <a:r>
              <a:rPr lang="en-US" sz="1200" b="0" i="0" kern="1200" dirty="0">
                <a:solidFill>
                  <a:schemeClr val="tx1"/>
                </a:solidFill>
                <a:effectLst/>
                <a:latin typeface="+mn-lt"/>
                <a:ea typeface="+mn-ea"/>
                <a:cs typeface="+mn-cs"/>
              </a:rPr>
              <a:t>might continually miss the optimal parameter choice,</a:t>
            </a:r>
          </a:p>
          <a:p>
            <a:r>
              <a:rPr lang="en-US" sz="1200" b="0" i="0" kern="1200" dirty="0">
                <a:solidFill>
                  <a:schemeClr val="tx1"/>
                </a:solidFill>
                <a:effectLst/>
                <a:latin typeface="+mn-lt"/>
                <a:ea typeface="+mn-ea"/>
                <a:cs typeface="+mn-cs"/>
              </a:rPr>
              <a:t>Situation known as </a:t>
            </a:r>
            <a:r>
              <a:rPr lang="en-US" sz="1200" b="1" i="0" kern="1200" dirty="0">
                <a:solidFill>
                  <a:schemeClr val="tx1"/>
                </a:solidFill>
                <a:effectLst/>
                <a:latin typeface="+mn-lt"/>
                <a:ea typeface="+mn-ea"/>
                <a:cs typeface="+mn-cs"/>
              </a:rPr>
              <a:t>overshooting the minimum</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[right] </a:t>
            </a:r>
            <a:r>
              <a:rPr lang="en-US" sz="1200" b="0" i="0" kern="1200" dirty="0">
                <a:solidFill>
                  <a:schemeClr val="tx1"/>
                </a:solidFill>
                <a:effectLst/>
                <a:latin typeface="+mn-lt"/>
                <a:ea typeface="+mn-ea"/>
                <a:cs typeface="+mn-cs"/>
              </a:rPr>
              <a:t>Or, the algorithm might jump from a good ‘global min’ neighborhood into a not so good ‘local min’ neighborhood…. </a:t>
            </a:r>
          </a:p>
          <a:p>
            <a:r>
              <a:rPr lang="en-US" sz="1200" b="0" i="0" kern="1200" dirty="0">
                <a:solidFill>
                  <a:schemeClr val="tx1"/>
                </a:solidFill>
                <a:effectLst/>
                <a:latin typeface="+mn-lt"/>
                <a:ea typeface="+mn-ea"/>
                <a:cs typeface="+mn-cs"/>
              </a:rPr>
              <a:t>(true it can also go the other way around, which would beneficial, right</a:t>
            </a:r>
            <a:r>
              <a:rPr lang="en-US" sz="1200" b="0" i="0" kern="1200" dirty="0">
                <a:solidFill>
                  <a:schemeClr val="tx1"/>
                </a:solidFill>
                <a:effectLst/>
                <a:latin typeface="+mn-lt"/>
                <a:ea typeface="+mn-ea"/>
                <a:cs typeface="+mn-cs"/>
                <a:sym typeface="Wingdings" pitchFamily="2" charset="2"/>
              </a:rPr>
              <a:t>)</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Basically, a suitable learning rate it’s hard to come about. </a:t>
            </a:r>
          </a:p>
          <a:p>
            <a:r>
              <a:rPr lang="en-US" sz="1200" b="0" i="0" kern="1200" dirty="0">
                <a:solidFill>
                  <a:schemeClr val="tx1"/>
                </a:solidFill>
                <a:effectLst/>
                <a:latin typeface="+mn-lt"/>
                <a:ea typeface="+mn-ea"/>
                <a:cs typeface="+mn-cs"/>
              </a:rPr>
              <a:t>Like more other things in ML, </a:t>
            </a:r>
          </a:p>
          <a:p>
            <a:r>
              <a:rPr lang="en-US" sz="1200" b="0" i="0" kern="1200" dirty="0">
                <a:solidFill>
                  <a:schemeClr val="tx1"/>
                </a:solidFill>
                <a:effectLst/>
                <a:latin typeface="+mn-lt"/>
                <a:ea typeface="+mn-ea"/>
                <a:cs typeface="+mn-cs"/>
              </a:rPr>
              <a:t>treat is as a hyperparameter, and start searching for the best value, usually with a validation set or k-fold CV.</a:t>
            </a:r>
            <a:endParaRPr lang="en-US" dirty="0"/>
          </a:p>
          <a:p>
            <a:endParaRPr lang="en-US" dirty="0"/>
          </a:p>
        </p:txBody>
      </p:sp>
      <p:sp>
        <p:nvSpPr>
          <p:cNvPr id="4" name="Slide Number Placeholder 3"/>
          <p:cNvSpPr>
            <a:spLocks noGrp="1"/>
          </p:cNvSpPr>
          <p:nvPr>
            <p:ph type="sldNum" sz="quarter" idx="5"/>
          </p:nvPr>
        </p:nvSpPr>
        <p:spPr/>
        <p:txBody>
          <a:bodyPr/>
          <a:lstStyle/>
          <a:p>
            <a:fld id="{DE9AAF13-0D66-9247-8B59-91BBBED844F7}" type="slidenum">
              <a:rPr lang="en-US" smtClean="0"/>
              <a:t>53</a:t>
            </a:fld>
            <a:endParaRPr lang="en-US"/>
          </a:p>
        </p:txBody>
      </p:sp>
    </p:spTree>
    <p:extLst>
      <p:ext uri="{BB962C8B-B14F-4D97-AF65-F5344CB8AC3E}">
        <p14:creationId xmlns:p14="http://schemas.microsoft.com/office/powerpoint/2010/main" val="13053258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Let’s talk about Regularization</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And how is it used to balance model complexity and model fit, with the ultimate goal of ensuring the model generalize beyond the training dataset. </a:t>
            </a:r>
          </a:p>
        </p:txBody>
      </p:sp>
      <p:sp>
        <p:nvSpPr>
          <p:cNvPr id="4" name="Slide Number Placeholder 3"/>
          <p:cNvSpPr>
            <a:spLocks noGrp="1"/>
          </p:cNvSpPr>
          <p:nvPr>
            <p:ph type="sldNum" sz="quarter" idx="5"/>
          </p:nvPr>
        </p:nvSpPr>
        <p:spPr/>
        <p:txBody>
          <a:bodyPr/>
          <a:lstStyle/>
          <a:p>
            <a:fld id="{525B7AE5-8B6B-45BB-BCE2-0D5FF01E052A}" type="slidenum">
              <a:rPr lang="en-US" smtClean="0"/>
              <a:pPr/>
              <a:t>54</a:t>
            </a:fld>
            <a:endParaRPr lang="en-US" dirty="0"/>
          </a:p>
        </p:txBody>
      </p:sp>
    </p:spTree>
    <p:extLst>
      <p:ext uri="{BB962C8B-B14F-4D97-AF65-F5344CB8AC3E}">
        <p14:creationId xmlns:p14="http://schemas.microsoft.com/office/powerpoint/2010/main" val="1417189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Let’s thing about the overfitting, underfitting, and ‘good fit’ model in the context of regression models, maybe a nonlinear logistic regression model to go with the graphics here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mazon Ember Light" panose="020B0403020204020204" pitchFamily="34" charset="0"/>
                <a:ea typeface="+mn-ea"/>
                <a:cs typeface="+mn-cs"/>
              </a:rPr>
              <a:t>And, let’s remember that a learned (linear or logistic) regression model is just a </a:t>
            </a:r>
            <a:r>
              <a:rPr lang="en-US" sz="1200" b="1" u="sng" kern="1200" dirty="0">
                <a:solidFill>
                  <a:schemeClr val="tx1"/>
                </a:solidFill>
                <a:effectLst/>
                <a:latin typeface="Amazon Ember Light" panose="020B0403020204020204" pitchFamily="34" charset="0"/>
                <a:ea typeface="+mn-ea"/>
                <a:cs typeface="+mn-cs"/>
              </a:rPr>
              <a:t>collection of weights --- a w vector!</a:t>
            </a:r>
            <a:endParaRPr lang="en-US" sz="1200" b="0" kern="1200" dirty="0">
              <a:solidFill>
                <a:schemeClr val="tx1"/>
              </a:solidFill>
              <a:effectLst/>
              <a:latin typeface="+mn-lt"/>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So for an </a:t>
            </a:r>
            <a:r>
              <a:rPr lang="en-US" sz="1200" b="1" u="sng" kern="1200" dirty="0">
                <a:solidFill>
                  <a:schemeClr val="tx1"/>
                </a:solidFill>
                <a:effectLst/>
                <a:latin typeface="Amazon Ember Light" panose="020B0403020204020204" pitchFamily="34" charset="0"/>
                <a:ea typeface="+mn-ea"/>
                <a:cs typeface="+mn-cs"/>
              </a:rPr>
              <a:t>Underfitting model </a:t>
            </a:r>
            <a:r>
              <a:rPr lang="en-US" sz="1200" kern="1200" dirty="0">
                <a:solidFill>
                  <a:schemeClr val="tx1"/>
                </a:solidFill>
                <a:effectLst/>
                <a:latin typeface="Amazon Ember Light" panose="020B0403020204020204" pitchFamily="34" charset="0"/>
                <a:ea typeface="+mn-ea"/>
                <a:cs typeface="+mn-cs"/>
              </a:rPr>
              <a:t>= no much learning from the data is done, the model is usually too simple, might take into account fewer features, maybe some of the features contribute little to the model, so their multipliers/</a:t>
            </a:r>
            <a:r>
              <a:rPr lang="en-US" sz="1200" kern="1200" dirty="0" err="1">
                <a:solidFill>
                  <a:schemeClr val="tx1"/>
                </a:solidFill>
                <a:effectLst/>
                <a:latin typeface="Amazon Ember Light" panose="020B0403020204020204" pitchFamily="34" charset="0"/>
                <a:ea typeface="+mn-ea"/>
                <a:cs typeface="+mn-cs"/>
              </a:rPr>
              <a:t>weigths</a:t>
            </a:r>
            <a:r>
              <a:rPr lang="en-US" sz="1200" kern="1200" dirty="0">
                <a:solidFill>
                  <a:schemeClr val="tx1"/>
                </a:solidFill>
                <a:effectLst/>
                <a:latin typeface="Amazon Ember Light" panose="020B0403020204020204" pitchFamily="34" charset="0"/>
                <a:ea typeface="+mn-ea"/>
                <a:cs typeface="+mn-cs"/>
              </a:rPr>
              <a:t> are small</a:t>
            </a:r>
            <a:endParaRPr lang="en-US" sz="1200" b="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b="0" u="sng" kern="1200" dirty="0">
                <a:solidFill>
                  <a:schemeClr val="tx1"/>
                </a:solidFill>
                <a:effectLst/>
                <a:latin typeface="Amazon Ember Light" panose="020B0403020204020204" pitchFamily="34" charset="0"/>
                <a:ea typeface="+mn-ea"/>
                <a:cs typeface="+mn-cs"/>
              </a:rPr>
              <a:t>Visually</a:t>
            </a:r>
            <a:r>
              <a:rPr lang="en-US" sz="1200" b="0" kern="1200" dirty="0">
                <a:solidFill>
                  <a:schemeClr val="tx1"/>
                </a:solidFill>
                <a:effectLst/>
                <a:latin typeface="Amazon Ember Light" panose="020B0403020204020204" pitchFamily="34" charset="0"/>
                <a:ea typeface="+mn-ea"/>
                <a:cs typeface="+mn-cs"/>
              </a:rPr>
              <a:t>: In the 1</a:t>
            </a:r>
            <a:r>
              <a:rPr lang="en-US" sz="1200" b="0" kern="1200" baseline="30000" dirty="0">
                <a:solidFill>
                  <a:schemeClr val="tx1"/>
                </a:solidFill>
                <a:effectLst/>
                <a:latin typeface="Amazon Ember Light" panose="020B0403020204020204" pitchFamily="34" charset="0"/>
                <a:ea typeface="+mn-ea"/>
                <a:cs typeface="+mn-cs"/>
              </a:rPr>
              <a:t>st</a:t>
            </a:r>
            <a:r>
              <a:rPr lang="en-US" sz="1200" b="0" kern="1200" dirty="0">
                <a:solidFill>
                  <a:schemeClr val="tx1"/>
                </a:solidFill>
                <a:effectLst/>
                <a:latin typeface="Amazon Ember Light" panose="020B0403020204020204" pitchFamily="34" charset="0"/>
                <a:ea typeface="+mn-ea"/>
                <a:cs typeface="+mn-cs"/>
              </a:rPr>
              <a:t> plot here, you could think of a model simply considering only one of the features (x1) and deciding that ‘anything right of this value is a class, and anything left of this value is the other class’ …that’s the only ‘learning’ from the data…</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mazon Ember Light" panose="020B0403020204020204" pitchFamily="34" charset="0"/>
                <a:ea typeface="+mn-ea"/>
                <a:cs typeface="+mn-cs"/>
              </a:rPr>
              <a:t>Usually underfitting models don’t perform well on the training dataset, so won’t be expected, and in fact don’t perform well on future similar datasets, validation and/or test datasets.</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Amazon Ember Light" panose="020B0403020204020204" pitchFamily="34" charset="0"/>
                <a:ea typeface="+mn-ea"/>
                <a:cs typeface="+mn-cs"/>
              </a:rPr>
              <a:t>Thinking of an underfitting model as a collection of weights</a:t>
            </a:r>
            <a:r>
              <a:rPr lang="en-US" sz="1200" b="0" kern="1200" dirty="0">
                <a:solidFill>
                  <a:schemeClr val="tx1"/>
                </a:solidFill>
                <a:effectLst/>
                <a:latin typeface="Amazon Ember Light" panose="020B0403020204020204" pitchFamily="34" charset="0"/>
                <a:ea typeface="+mn-ea"/>
                <a:cs typeface="+mn-cs"/>
              </a:rPr>
              <a:t>, </a:t>
            </a:r>
            <a:r>
              <a:rPr lang="en-US" sz="1200" b="0" u="sng" kern="1200" dirty="0">
                <a:solidFill>
                  <a:schemeClr val="tx1"/>
                </a:solidFill>
                <a:effectLst/>
                <a:latin typeface="Amazon Ember Light" panose="020B0403020204020204" pitchFamily="34" charset="0"/>
                <a:ea typeface="+mn-ea"/>
                <a:cs typeface="+mn-cs"/>
              </a:rPr>
              <a:t>the w vector </a:t>
            </a:r>
            <a:r>
              <a:rPr lang="en-US" sz="1200" b="0" kern="1200" dirty="0">
                <a:solidFill>
                  <a:schemeClr val="tx1"/>
                </a:solidFill>
                <a:effectLst/>
                <a:latin typeface="Amazon Ember Light" panose="020B0403020204020204" pitchFamily="34" charset="0"/>
                <a:ea typeface="+mn-ea"/>
                <a:cs typeface="+mn-cs"/>
              </a:rPr>
              <a:t>would be having many zeros (most features don’t’ contribute, don’t have a voice), or having very small values (features/data have very little to say), every feature used once …</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Now, for an </a:t>
            </a:r>
            <a:r>
              <a:rPr lang="en-US" sz="1200" b="1" u="sng" kern="1200" dirty="0">
                <a:solidFill>
                  <a:schemeClr val="tx1"/>
                </a:solidFill>
                <a:effectLst/>
                <a:latin typeface="Amazon Ember Light" panose="020B0403020204020204" pitchFamily="34" charset="0"/>
                <a:ea typeface="+mn-ea"/>
                <a:cs typeface="+mn-cs"/>
              </a:rPr>
              <a:t>Overfitting model </a:t>
            </a:r>
            <a:r>
              <a:rPr lang="en-US" sz="1200" kern="1200" dirty="0">
                <a:solidFill>
                  <a:schemeClr val="tx1"/>
                </a:solidFill>
                <a:effectLst/>
                <a:latin typeface="Amazon Ember Light" panose="020B0403020204020204" pitchFamily="34" charset="0"/>
                <a:ea typeface="+mn-ea"/>
                <a:cs typeface="+mn-cs"/>
              </a:rPr>
              <a:t>= too much learning from the data is done, the model is usually too complex, might take into account all features, </a:t>
            </a:r>
            <a:r>
              <a:rPr lang="en-US" sz="1200" u="sng" kern="1200" dirty="0">
                <a:solidFill>
                  <a:schemeClr val="tx1"/>
                </a:solidFill>
                <a:effectLst/>
                <a:latin typeface="Amazon Ember Light" panose="020B0403020204020204" pitchFamily="34" charset="0"/>
                <a:ea typeface="+mn-ea"/>
                <a:cs typeface="+mn-cs"/>
              </a:rPr>
              <a:t>and beyond, </a:t>
            </a:r>
            <a:r>
              <a:rPr lang="en-US" sz="1200" kern="1200" dirty="0">
                <a:solidFill>
                  <a:schemeClr val="tx1"/>
                </a:solidFill>
                <a:effectLst/>
                <a:latin typeface="Amazon Ember Light" panose="020B0403020204020204" pitchFamily="34" charset="0"/>
                <a:ea typeface="+mn-ea"/>
                <a:cs typeface="+mn-cs"/>
              </a:rPr>
              <a:t>maybe some complex nonlinear combination of some of the features, with most features having a strong voice/large weights into the model</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Amazon Ember Light" panose="020B0403020204020204" pitchFamily="34" charset="0"/>
                <a:ea typeface="+mn-ea"/>
                <a:cs typeface="+mn-cs"/>
              </a:rPr>
              <a:t>Visually</a:t>
            </a:r>
            <a:r>
              <a:rPr lang="en-US" sz="1200" kern="1200" dirty="0">
                <a:solidFill>
                  <a:schemeClr val="tx1"/>
                </a:solidFill>
                <a:effectLst/>
                <a:latin typeface="Amazon Ember Light" panose="020B0403020204020204" pitchFamily="34" charset="0"/>
                <a:ea typeface="+mn-ea"/>
                <a:cs typeface="+mn-cs"/>
              </a:rPr>
              <a:t>: in the 2</a:t>
            </a:r>
            <a:r>
              <a:rPr lang="en-US" sz="1200" kern="1200" baseline="30000" dirty="0">
                <a:solidFill>
                  <a:schemeClr val="tx1"/>
                </a:solidFill>
                <a:effectLst/>
                <a:latin typeface="Amazon Ember Light" panose="020B0403020204020204" pitchFamily="34" charset="0"/>
                <a:ea typeface="+mn-ea"/>
                <a:cs typeface="+mn-cs"/>
              </a:rPr>
              <a:t>nd</a:t>
            </a:r>
            <a:r>
              <a:rPr lang="en-US" sz="1200" kern="1200" dirty="0">
                <a:solidFill>
                  <a:schemeClr val="tx1"/>
                </a:solidFill>
                <a:effectLst/>
                <a:latin typeface="Amazon Ember Light" panose="020B0403020204020204" pitchFamily="34" charset="0"/>
                <a:ea typeface="+mn-ea"/>
                <a:cs typeface="+mn-cs"/>
              </a:rPr>
              <a:t> plot here, every feature drawing attention to individual data points, dragging and pulling the model one way of the other to accommodate all the details/noise in the dataset!</a:t>
            </a:r>
            <a:endParaRPr lang="en-US" sz="1200" b="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mazon Ember Light" panose="020B0403020204020204" pitchFamily="34" charset="0"/>
                <a:ea typeface="+mn-ea"/>
                <a:cs typeface="+mn-cs"/>
              </a:rPr>
              <a:t>Such models would perform very well on the training dataset, learning </a:t>
            </a:r>
            <a:r>
              <a:rPr lang="en-US" sz="1200" b="0" i="0" kern="1200" dirty="0">
                <a:solidFill>
                  <a:schemeClr val="tx1"/>
                </a:solidFill>
                <a:effectLst/>
                <a:latin typeface="+mn-lt"/>
                <a:ea typeface="+mn-ea"/>
                <a:cs typeface="+mn-cs"/>
              </a:rPr>
              <a:t>every detail and noise in the training data,</a:t>
            </a:r>
          </a:p>
          <a:p>
            <a:r>
              <a:rPr lang="en-US" sz="1200" b="1" i="0" kern="1200" dirty="0">
                <a:solidFill>
                  <a:schemeClr val="tx1"/>
                </a:solidFill>
                <a:effectLst/>
                <a:latin typeface="+mn-lt"/>
                <a:ea typeface="+mn-ea"/>
                <a:cs typeface="+mn-cs"/>
              </a:rPr>
              <a:t>to the extent that it might negatively impact the performance of the model on future data</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So this models don’t generalize well to new data, they merely memorize the training data!</a:t>
            </a: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Amazon Ember Light" panose="020B0403020204020204" pitchFamily="34" charset="0"/>
                <a:ea typeface="+mn-ea"/>
                <a:cs typeface="+mn-cs"/>
              </a:rPr>
              <a:t>Thinking of an overfitting model as a collection of weights</a:t>
            </a:r>
            <a:r>
              <a:rPr lang="en-US" sz="1200" b="0" kern="1200" dirty="0">
                <a:solidFill>
                  <a:schemeClr val="tx1"/>
                </a:solidFill>
                <a:effectLst/>
                <a:latin typeface="Amazon Ember Light" panose="020B0403020204020204" pitchFamily="34" charset="0"/>
                <a:ea typeface="+mn-ea"/>
                <a:cs typeface="+mn-cs"/>
              </a:rPr>
              <a:t>, </a:t>
            </a:r>
            <a:r>
              <a:rPr lang="en-US" sz="1200" b="0" u="sng" kern="1200" dirty="0">
                <a:solidFill>
                  <a:schemeClr val="tx1"/>
                </a:solidFill>
                <a:effectLst/>
                <a:latin typeface="Amazon Ember Light" panose="020B0403020204020204" pitchFamily="34" charset="0"/>
                <a:ea typeface="+mn-ea"/>
                <a:cs typeface="+mn-cs"/>
              </a:rPr>
              <a:t>the w vector </a:t>
            </a:r>
            <a:r>
              <a:rPr lang="en-US" sz="1200" b="0" kern="1200" dirty="0">
                <a:solidFill>
                  <a:schemeClr val="tx1"/>
                </a:solidFill>
                <a:effectLst/>
                <a:latin typeface="Amazon Ember Light" panose="020B0403020204020204" pitchFamily="34" charset="0"/>
                <a:ea typeface="+mn-ea"/>
                <a:cs typeface="+mn-cs"/>
              </a:rPr>
              <a:t>would be larger in size, and/or contain larger values</a:t>
            </a: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With this perspective, </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mazon Ember Light" panose="020B0403020204020204" pitchFamily="34" charset="0"/>
                <a:ea typeface="+mn-ea"/>
                <a:cs typeface="+mn-cs"/>
              </a:rPr>
              <a:t>- overfitting model  = w vector, large size, large values = nevertheless, the </a:t>
            </a:r>
            <a:r>
              <a:rPr lang="en-US" sz="1200" b="1" kern="1200" dirty="0">
                <a:solidFill>
                  <a:schemeClr val="tx1"/>
                </a:solidFill>
                <a:effectLst/>
                <a:latin typeface="Amazon Ember Light" panose="020B0403020204020204" pitchFamily="34" charset="0"/>
                <a:ea typeface="+mn-ea"/>
                <a:cs typeface="+mn-cs"/>
              </a:rPr>
              <a:t>best fit</a:t>
            </a: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mazon Ember Light" panose="020B0403020204020204" pitchFamily="34" charset="0"/>
                <a:ea typeface="+mn-ea"/>
                <a:cs typeface="+mn-cs"/>
              </a:rPr>
              <a:t>- underfitting model = w vector, small size, small values, many zeros = nevertheless, the </a:t>
            </a:r>
            <a:r>
              <a:rPr lang="en-US" sz="1200" b="1" kern="1200" dirty="0">
                <a:solidFill>
                  <a:schemeClr val="tx1"/>
                </a:solidFill>
                <a:effectLst/>
                <a:latin typeface="Amazon Ember Light" panose="020B0403020204020204" pitchFamily="34" charset="0"/>
                <a:ea typeface="+mn-ea"/>
                <a:cs typeface="+mn-cs"/>
              </a:rPr>
              <a:t>best  complexity </a:t>
            </a:r>
            <a:r>
              <a:rPr lang="en-US" sz="1200" b="0" kern="1200" dirty="0">
                <a:solidFill>
                  <a:schemeClr val="tx1"/>
                </a:solidFill>
                <a:effectLst/>
                <a:latin typeface="Amazon Ember Light" panose="020B0403020204020204" pitchFamily="34" charset="0"/>
                <a:ea typeface="+mn-ea"/>
                <a:cs typeface="+mn-cs"/>
              </a:rPr>
              <a:t>(if we think as - simpler the better!)</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we can envision a ‘good fit’ model – a REGULAR model =  as a compromise model, </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 conceptually a compromise between fit and complexity</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 having the weights vector w somewhere in between </a:t>
            </a:r>
            <a:r>
              <a:rPr lang="en-US" sz="1200" b="1" kern="1200" dirty="0">
                <a:solidFill>
                  <a:schemeClr val="tx1"/>
                </a:solidFill>
                <a:effectLst/>
                <a:latin typeface="Amazon Ember Light" panose="020B0403020204020204" pitchFamily="34" charset="0"/>
                <a:ea typeface="+mn-ea"/>
                <a:cs typeface="+mn-cs"/>
              </a:rPr>
              <a:t>as size and values go</a:t>
            </a:r>
            <a:r>
              <a:rPr lang="en-US" sz="1200" kern="1200" dirty="0">
                <a:solidFill>
                  <a:schemeClr val="tx1"/>
                </a:solidFill>
                <a:effectLst/>
                <a:latin typeface="Amazon Ember Light" panose="020B0403020204020204" pitchFamily="34" charset="0"/>
                <a:ea typeface="+mn-ea"/>
                <a:cs typeface="+mn-cs"/>
              </a:rPr>
              <a:t>, </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not too few, not too many </a:t>
            </a:r>
            <a:r>
              <a:rPr lang="en-US" sz="1200" b="1" kern="1200" dirty="0">
                <a:solidFill>
                  <a:schemeClr val="tx1"/>
                </a:solidFill>
                <a:effectLst/>
                <a:latin typeface="Amazon Ember Light" panose="020B0403020204020204" pitchFamily="34" charset="0"/>
                <a:ea typeface="+mn-ea"/>
                <a:cs typeface="+mn-cs"/>
              </a:rPr>
              <a:t>features</a:t>
            </a:r>
            <a:r>
              <a:rPr lang="en-US" sz="1200" kern="1200" dirty="0">
                <a:solidFill>
                  <a:schemeClr val="tx1"/>
                </a:solidFill>
                <a:effectLst/>
                <a:latin typeface="Amazon Ember Light" panose="020B0403020204020204" pitchFamily="34" charset="0"/>
                <a:ea typeface="+mn-ea"/>
                <a:cs typeface="+mn-cs"/>
              </a:rPr>
              <a:t> </a:t>
            </a:r>
            <a:r>
              <a:rPr lang="en-US" sz="1200" b="1" u="sng" kern="1200" dirty="0">
                <a:solidFill>
                  <a:schemeClr val="tx1"/>
                </a:solidFill>
                <a:effectLst/>
                <a:latin typeface="Amazon Ember Light" panose="020B0403020204020204" pitchFamily="34" charset="0"/>
                <a:ea typeface="+mn-ea"/>
                <a:cs typeface="+mn-cs"/>
              </a:rPr>
              <a:t>and </a:t>
            </a:r>
            <a:r>
              <a:rPr lang="en-US" sz="1200" kern="1200" dirty="0">
                <a:solidFill>
                  <a:schemeClr val="tx1"/>
                </a:solidFill>
                <a:effectLst/>
                <a:latin typeface="Amazon Ember Light" panose="020B0403020204020204" pitchFamily="34" charset="0"/>
                <a:ea typeface="+mn-ea"/>
                <a:cs typeface="+mn-cs"/>
              </a:rPr>
              <a:t>not too small, not too large </a:t>
            </a:r>
            <a:r>
              <a:rPr lang="en-US" sz="1200" b="1" kern="1200" dirty="0">
                <a:solidFill>
                  <a:schemeClr val="tx1"/>
                </a:solidFill>
                <a:effectLst/>
                <a:latin typeface="Amazon Ember Light" panose="020B0403020204020204" pitchFamily="34" charset="0"/>
                <a:ea typeface="+mn-ea"/>
                <a:cs typeface="+mn-cs"/>
              </a:rPr>
              <a:t>weights</a:t>
            </a:r>
            <a:r>
              <a:rPr lang="en-US" sz="1200" kern="1200" dirty="0">
                <a:solidFill>
                  <a:schemeClr val="tx1"/>
                </a:solidFill>
                <a:effectLst/>
                <a:latin typeface="Amazon Ember Light" panose="020B0403020204020204" pitchFamily="34" charset="0"/>
                <a:ea typeface="+mn-ea"/>
                <a:cs typeface="+mn-cs"/>
              </a:rPr>
              <a:t>!</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mazon Ember Light" panose="020B0403020204020204" pitchFamily="34" charset="0"/>
                <a:ea typeface="+mn-ea"/>
                <a:cs typeface="+mn-cs"/>
              </a:rPr>
              <a:t>Wouldn’t be nice </a:t>
            </a:r>
            <a:r>
              <a:rPr lang="en-US" sz="1200" kern="1200" dirty="0">
                <a:solidFill>
                  <a:schemeClr val="tx1"/>
                </a:solidFill>
                <a:effectLst/>
                <a:latin typeface="Amazon Ember Light" panose="020B0403020204020204" pitchFamily="34" charset="0"/>
                <a:ea typeface="+mn-ea"/>
                <a:cs typeface="+mn-cs"/>
              </a:rPr>
              <a:t>to be </a:t>
            </a:r>
            <a:r>
              <a:rPr lang="en-US" sz="1200" b="1" kern="1200" dirty="0">
                <a:solidFill>
                  <a:schemeClr val="tx1"/>
                </a:solidFill>
                <a:effectLst/>
                <a:latin typeface="Amazon Ember Light" panose="020B0403020204020204" pitchFamily="34" charset="0"/>
                <a:ea typeface="+mn-ea"/>
                <a:cs typeface="+mn-cs"/>
              </a:rPr>
              <a:t>given a slider </a:t>
            </a:r>
            <a:r>
              <a:rPr lang="en-US" sz="1200" kern="1200" dirty="0">
                <a:solidFill>
                  <a:schemeClr val="tx1"/>
                </a:solidFill>
                <a:effectLst/>
                <a:latin typeface="Amazon Ember Light" panose="020B0403020204020204" pitchFamily="34" charset="0"/>
                <a:ea typeface="+mn-ea"/>
                <a:cs typeface="+mn-cs"/>
              </a:rPr>
              <a:t>to find that sweet spot, that right balance of fit and complexity</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mazon Ember Light" panose="020B0403020204020204" pitchFamily="34" charset="0"/>
                <a:ea typeface="+mn-ea"/>
                <a:cs typeface="+mn-cs"/>
              </a:rPr>
              <a:t>That would give us a model that performs well on training and validation?!</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Such a </a:t>
            </a:r>
            <a:r>
              <a:rPr lang="en-US" sz="1200" b="1" kern="1200" dirty="0">
                <a:solidFill>
                  <a:schemeClr val="tx1"/>
                </a:solidFill>
                <a:effectLst/>
                <a:latin typeface="Amazon Ember Light" panose="020B0403020204020204" pitchFamily="34" charset="0"/>
                <a:ea typeface="+mn-ea"/>
                <a:cs typeface="+mn-cs"/>
              </a:rPr>
              <a:t>miraculous slider </a:t>
            </a:r>
            <a:r>
              <a:rPr lang="en-US" sz="1200" kern="1200" dirty="0">
                <a:solidFill>
                  <a:schemeClr val="tx1"/>
                </a:solidFill>
                <a:effectLst/>
                <a:latin typeface="Amazon Ember Light" panose="020B0403020204020204" pitchFamily="34" charset="0"/>
                <a:ea typeface="+mn-ea"/>
                <a:cs typeface="+mn-cs"/>
              </a:rPr>
              <a:t>exists, it’s called a </a:t>
            </a:r>
            <a:r>
              <a:rPr lang="en-US" sz="1200" b="1" kern="1200" dirty="0" err="1">
                <a:solidFill>
                  <a:schemeClr val="tx1"/>
                </a:solidFill>
                <a:effectLst/>
                <a:latin typeface="Amazon Ember Light" panose="020B0403020204020204" pitchFamily="34" charset="0"/>
                <a:ea typeface="+mn-ea"/>
                <a:cs typeface="+mn-cs"/>
              </a:rPr>
              <a:t>regularizer</a:t>
            </a:r>
            <a:r>
              <a:rPr lang="en-US" sz="1200" b="1" kern="1200" dirty="0">
                <a:solidFill>
                  <a:schemeClr val="tx1"/>
                </a:solidFill>
                <a:effectLst/>
                <a:latin typeface="Amazon Ember Light" panose="020B0403020204020204" pitchFamily="34" charset="0"/>
                <a:ea typeface="+mn-ea"/>
                <a:cs typeface="+mn-cs"/>
              </a:rPr>
              <a:t>!</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So here enters </a:t>
            </a:r>
            <a:r>
              <a:rPr lang="en-US" sz="1200" b="1" kern="1200" dirty="0">
                <a:solidFill>
                  <a:schemeClr val="tx1"/>
                </a:solidFill>
                <a:effectLst/>
                <a:latin typeface="Amazon Ember Light" panose="020B0403020204020204" pitchFamily="34" charset="0"/>
                <a:ea typeface="+mn-ea"/>
                <a:cs typeface="+mn-cs"/>
              </a:rPr>
              <a:t>regularization</a:t>
            </a:r>
            <a:r>
              <a:rPr lang="en-US" sz="1200" kern="1200" dirty="0">
                <a:solidFill>
                  <a:schemeClr val="tx1"/>
                </a:solidFill>
                <a:effectLst/>
                <a:latin typeface="Amazon Ember Light" panose="020B0403020204020204" pitchFamily="34" charset="0"/>
                <a:ea typeface="+mn-ea"/>
                <a:cs typeface="+mn-cs"/>
              </a:rPr>
              <a:t> – a ML technique that helps over/underfitting models </a:t>
            </a:r>
            <a:r>
              <a:rPr lang="en-US" sz="1200" b="1" kern="1200" dirty="0">
                <a:solidFill>
                  <a:schemeClr val="tx1"/>
                </a:solidFill>
                <a:effectLst/>
                <a:latin typeface="Amazon Ember Light" panose="020B0403020204020204" pitchFamily="34" charset="0"/>
                <a:ea typeface="+mn-ea"/>
                <a:cs typeface="+mn-cs"/>
              </a:rPr>
              <a:t>adjust</a:t>
            </a:r>
            <a:r>
              <a:rPr lang="en-US" sz="1200" kern="1200" dirty="0">
                <a:solidFill>
                  <a:schemeClr val="tx1"/>
                </a:solidFill>
                <a:effectLst/>
                <a:latin typeface="Amazon Ember Light" panose="020B0403020204020204" pitchFamily="34" charset="0"/>
                <a:ea typeface="+mn-ea"/>
                <a:cs typeface="+mn-cs"/>
              </a:rPr>
              <a:t> to </a:t>
            </a:r>
            <a:r>
              <a:rPr lang="en-US" sz="1200" b="1" kern="1200" dirty="0">
                <a:solidFill>
                  <a:schemeClr val="tx1"/>
                </a:solidFill>
                <a:effectLst/>
                <a:latin typeface="Amazon Ember Light" panose="020B0403020204020204" pitchFamily="34" charset="0"/>
                <a:ea typeface="+mn-ea"/>
                <a:cs typeface="+mn-cs"/>
              </a:rPr>
              <a:t>be more useful on both training and validation sets</a:t>
            </a:r>
            <a:r>
              <a:rPr lang="en-US" sz="1200" kern="1200" dirty="0">
                <a:solidFill>
                  <a:schemeClr val="tx1"/>
                </a:solidFill>
                <a:effectLst/>
                <a:latin typeface="Amazon Ember Light" panose="020B0403020204020204" pitchFamily="34" charset="0"/>
                <a:ea typeface="+mn-ea"/>
                <a:cs typeface="+mn-cs"/>
              </a:rPr>
              <a:t>,</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mazon Ember Light" panose="020B0403020204020204" pitchFamily="34" charset="0"/>
                <a:ea typeface="+mn-ea"/>
                <a:cs typeface="+mn-cs"/>
              </a:rPr>
              <a:t>Most of the time </a:t>
            </a:r>
            <a:r>
              <a:rPr lang="en-US" sz="1200" kern="1200" dirty="0">
                <a:solidFill>
                  <a:schemeClr val="tx1"/>
                </a:solidFill>
                <a:effectLst/>
                <a:latin typeface="Amazon Ember Light" panose="020B0403020204020204" pitchFamily="34" charset="0"/>
                <a:ea typeface="+mn-ea"/>
                <a:cs typeface="+mn-cs"/>
              </a:rPr>
              <a:t>regularization is used to control overfitting,</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by </a:t>
            </a:r>
            <a:r>
              <a:rPr lang="en-US" sz="1200" b="1" kern="1200" dirty="0">
                <a:solidFill>
                  <a:schemeClr val="tx1"/>
                </a:solidFill>
                <a:effectLst/>
                <a:latin typeface="Amazon Ember Light" panose="020B0403020204020204" pitchFamily="34" charset="0"/>
                <a:ea typeface="+mn-ea"/>
                <a:cs typeface="+mn-cs"/>
              </a:rPr>
              <a:t>penalizing large weights</a:t>
            </a:r>
            <a:r>
              <a:rPr lang="en-US" sz="1200" kern="1200" dirty="0">
                <a:solidFill>
                  <a:schemeClr val="tx1"/>
                </a:solidFill>
                <a:effectLst/>
                <a:latin typeface="Amazon Ember Light" panose="020B0403020204020204" pitchFamily="34" charset="0"/>
                <a:ea typeface="+mn-ea"/>
                <a:cs typeface="+mn-cs"/>
              </a:rPr>
              <a:t>, sometimes </a:t>
            </a:r>
            <a:r>
              <a:rPr lang="en-US" sz="1200" b="1" kern="1200" dirty="0">
                <a:solidFill>
                  <a:schemeClr val="tx1"/>
                </a:solidFill>
                <a:effectLst/>
                <a:latin typeface="Amazon Ember Light" panose="020B0403020204020204" pitchFamily="34" charset="0"/>
                <a:ea typeface="+mn-ea"/>
                <a:cs typeface="+mn-cs"/>
              </a:rPr>
              <a:t>reducing some all the way to zero </a:t>
            </a:r>
            <a:r>
              <a:rPr lang="en-US" sz="1200" kern="1200" dirty="0">
                <a:solidFill>
                  <a:schemeClr val="tx1"/>
                </a:solidFill>
                <a:effectLst/>
                <a:latin typeface="Amazon Ember Light" panose="020B0403020204020204" pitchFamily="34" charset="0"/>
                <a:ea typeface="+mn-ea"/>
                <a:cs typeface="+mn-cs"/>
              </a:rPr>
              <a:t>(in which case is the corresponding features are dropped all together!)</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p:txBody>
      </p:sp>
      <p:sp>
        <p:nvSpPr>
          <p:cNvPr id="4" name="Slide Number Placeholder 3"/>
          <p:cNvSpPr>
            <a:spLocks noGrp="1"/>
          </p:cNvSpPr>
          <p:nvPr>
            <p:ph type="sldNum" sz="quarter" idx="5"/>
          </p:nvPr>
        </p:nvSpPr>
        <p:spPr/>
        <p:txBody>
          <a:bodyPr/>
          <a:lstStyle/>
          <a:p>
            <a:fld id="{525B7AE5-8B6B-45BB-BCE2-0D5FF01E052A}" type="slidenum">
              <a:rPr lang="en-US" smtClean="0"/>
              <a:pPr/>
              <a:t>55</a:t>
            </a:fld>
            <a:endParaRPr lang="en-US" dirty="0"/>
          </a:p>
        </p:txBody>
      </p:sp>
    </p:spTree>
    <p:extLst>
      <p:ext uri="{BB962C8B-B14F-4D97-AF65-F5344CB8AC3E}">
        <p14:creationId xmlns:p14="http://schemas.microsoft.com/office/powerpoint/2010/main" val="22233915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kern="1200" dirty="0">
                <a:solidFill>
                  <a:schemeClr val="tx1"/>
                </a:solidFill>
                <a:effectLst/>
                <a:latin typeface="+mn-lt"/>
                <a:ea typeface="+mn-ea"/>
                <a:cs typeface="+mn-cs"/>
              </a:rPr>
              <a:t>So how does regularization accomplish this, </a:t>
            </a:r>
            <a:r>
              <a:rPr lang="en-US" sz="1200" b="1" kern="1200" dirty="0">
                <a:solidFill>
                  <a:schemeClr val="tx1"/>
                </a:solidFill>
                <a:effectLst/>
                <a:latin typeface="Amazon Ember Light" panose="020B0403020204020204" pitchFamily="34" charset="0"/>
                <a:ea typeface="+mn-ea"/>
                <a:cs typeface="+mn-cs"/>
              </a:rPr>
              <a:t>penalizing large weights</a:t>
            </a:r>
            <a:r>
              <a:rPr lang="en-US" sz="1200" kern="1200" dirty="0">
                <a:solidFill>
                  <a:schemeClr val="tx1"/>
                </a:solidFill>
                <a:effectLst/>
                <a:latin typeface="Amazon Ember Light" panose="020B0403020204020204" pitchFamily="34" charset="0"/>
                <a:ea typeface="+mn-ea"/>
                <a:cs typeface="+mn-cs"/>
              </a:rPr>
              <a:t>?</a:t>
            </a:r>
            <a:endParaRPr lang="en-US" sz="1200" b="0" kern="1200" dirty="0">
              <a:solidFill>
                <a:schemeClr val="tx1"/>
              </a:solidFill>
              <a:effectLst/>
              <a:latin typeface="+mn-lt"/>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Let’s first remember how these weights are being learned (so large) to begin with: </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By minimizing an error function, here C(w) with </a:t>
            </a:r>
            <a:r>
              <a:rPr lang="en-US" sz="1200" b="1" kern="1200" dirty="0">
                <a:solidFill>
                  <a:schemeClr val="tx1"/>
                </a:solidFill>
                <a:effectLst/>
                <a:latin typeface="Amazon Ember Light" panose="020B0403020204020204" pitchFamily="34" charset="0"/>
                <a:ea typeface="+mn-ea"/>
                <a:cs typeface="+mn-cs"/>
              </a:rPr>
              <a:t>respect to w, </a:t>
            </a:r>
            <a:r>
              <a:rPr lang="en-US" sz="1200" kern="1200" dirty="0">
                <a:solidFill>
                  <a:schemeClr val="tx1"/>
                </a:solidFill>
                <a:effectLst/>
                <a:latin typeface="Amazon Ember Light" panose="020B0403020204020204" pitchFamily="34" charset="0"/>
                <a:ea typeface="+mn-ea"/>
                <a:cs typeface="+mn-cs"/>
              </a:rPr>
              <a:t>aiming for the </a:t>
            </a:r>
            <a:r>
              <a:rPr lang="en-US" sz="1200" b="1" kern="1200" dirty="0">
                <a:solidFill>
                  <a:schemeClr val="tx1"/>
                </a:solidFill>
                <a:effectLst/>
                <a:latin typeface="Amazon Ember Light" panose="020B0403020204020204" pitchFamily="34" charset="0"/>
                <a:ea typeface="+mn-ea"/>
                <a:cs typeface="+mn-cs"/>
              </a:rPr>
              <a:t>best fit </a:t>
            </a:r>
            <a:r>
              <a:rPr lang="en-US" sz="1200" kern="1200" dirty="0">
                <a:solidFill>
                  <a:schemeClr val="tx1"/>
                </a:solidFill>
                <a:effectLst/>
                <a:latin typeface="Amazon Ember Light" panose="020B0403020204020204" pitchFamily="34" charset="0"/>
                <a:ea typeface="+mn-ea"/>
                <a:cs typeface="+mn-cs"/>
              </a:rPr>
              <a:t>of the model to the data!</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It kind of make sense then, to think that, aiming for </a:t>
            </a:r>
            <a:r>
              <a:rPr lang="en-US" sz="1200" b="1" kern="1200" dirty="0">
                <a:solidFill>
                  <a:schemeClr val="tx1"/>
                </a:solidFill>
                <a:effectLst/>
                <a:latin typeface="Amazon Ember Light" panose="020B0403020204020204" pitchFamily="34" charset="0"/>
                <a:ea typeface="+mn-ea"/>
                <a:cs typeface="+mn-cs"/>
              </a:rPr>
              <a:t>best complexity as well, </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some complexity </a:t>
            </a:r>
            <a:r>
              <a:rPr lang="en-US" sz="1200" kern="1200" dirty="0" err="1">
                <a:solidFill>
                  <a:schemeClr val="tx1"/>
                </a:solidFill>
                <a:effectLst/>
                <a:latin typeface="Amazon Ember Light" panose="020B0403020204020204" pitchFamily="34" charset="0"/>
                <a:ea typeface="+mn-ea"/>
                <a:cs typeface="+mn-cs"/>
              </a:rPr>
              <a:t>fct</a:t>
            </a:r>
            <a:r>
              <a:rPr lang="en-US" sz="1200" kern="1200" dirty="0">
                <a:solidFill>
                  <a:schemeClr val="tx1"/>
                </a:solidFill>
                <a:effectLst/>
                <a:latin typeface="Amazon Ember Light" panose="020B0403020204020204" pitchFamily="34" charset="0"/>
                <a:ea typeface="+mn-ea"/>
                <a:cs typeface="+mn-cs"/>
              </a:rPr>
              <a:t> could be also</a:t>
            </a:r>
            <a:r>
              <a:rPr lang="en-US" sz="1200" b="1" kern="1200" dirty="0">
                <a:solidFill>
                  <a:schemeClr val="tx1"/>
                </a:solidFill>
                <a:effectLst/>
                <a:latin typeface="Amazon Ember Light" panose="020B0403020204020204" pitchFamily="34" charset="0"/>
                <a:ea typeface="+mn-ea"/>
                <a:cs typeface="+mn-cs"/>
              </a:rPr>
              <a:t> minimized with respect to w</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1200" b="1" kern="1200" dirty="0">
                <a:solidFill>
                  <a:schemeClr val="tx1"/>
                </a:solidFill>
                <a:effectLst/>
                <a:latin typeface="Amazon Ember Light" panose="020B0403020204020204" pitchFamily="34" charset="0"/>
                <a:ea typeface="+mn-ea"/>
                <a:cs typeface="+mn-cs"/>
              </a:rPr>
              <a:t>That </a:t>
            </a:r>
            <a:r>
              <a:rPr lang="en-US" sz="1200" b="1" kern="1200" dirty="0" err="1">
                <a:solidFill>
                  <a:schemeClr val="tx1"/>
                </a:solidFill>
                <a:effectLst/>
                <a:latin typeface="Amazon Ember Light" panose="020B0403020204020204" pitchFamily="34" charset="0"/>
                <a:ea typeface="+mn-ea"/>
                <a:cs typeface="+mn-cs"/>
              </a:rPr>
              <a:t>fct</a:t>
            </a:r>
            <a:r>
              <a:rPr lang="en-US" sz="1200" b="1" kern="1200" dirty="0">
                <a:solidFill>
                  <a:schemeClr val="tx1"/>
                </a:solidFill>
                <a:effectLst/>
                <a:latin typeface="Amazon Ember Light" panose="020B0403020204020204" pitchFamily="34" charset="0"/>
                <a:ea typeface="+mn-ea"/>
                <a:cs typeface="+mn-cs"/>
              </a:rPr>
              <a:t> is traditional called in ML, a penalty</a:t>
            </a:r>
          </a:p>
          <a:p>
            <a:pPr marL="171450" marR="0" lvl="0" indent="-171450" algn="l" defTabSz="914379" rtl="0" eaLnBrk="1" fontAlgn="auto" latinLnBrk="0" hangingPunct="1">
              <a:lnSpc>
                <a:spcPct val="100000"/>
              </a:lnSpc>
              <a:spcBef>
                <a:spcPts val="0"/>
              </a:spcBef>
              <a:spcAft>
                <a:spcPts val="0"/>
              </a:spcAft>
              <a:buClrTx/>
              <a:buSzTx/>
              <a:buFontTx/>
              <a:buChar char="-"/>
              <a:tabLst/>
              <a:defRPr/>
            </a:pPr>
            <a:endParaRPr lang="en-US" sz="1200" b="1"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mazon Ember Light" panose="020B0403020204020204" pitchFamily="34" charset="0"/>
                <a:ea typeface="+mn-ea"/>
                <a:cs typeface="+mn-cs"/>
              </a:rPr>
              <a:t>And, so, to regularize an ML model, is basically minimizing the extended error/</a:t>
            </a:r>
            <a:r>
              <a:rPr lang="en-US" sz="1200" b="1" kern="1200" dirty="0" err="1">
                <a:solidFill>
                  <a:schemeClr val="tx1"/>
                </a:solidFill>
                <a:effectLst/>
                <a:latin typeface="Amazon Ember Light" panose="020B0403020204020204" pitchFamily="34" charset="0"/>
                <a:ea typeface="+mn-ea"/>
                <a:cs typeface="+mn-cs"/>
              </a:rPr>
              <a:t>cost_regularized</a:t>
            </a:r>
            <a:r>
              <a:rPr lang="en-US" sz="1200" b="1" kern="1200" dirty="0">
                <a:solidFill>
                  <a:schemeClr val="tx1"/>
                </a:solidFill>
                <a:effectLst/>
                <a:latin typeface="Amazon Ember Light" panose="020B0403020204020204" pitchFamily="34" charset="0"/>
                <a:ea typeface="+mn-ea"/>
                <a:cs typeface="+mn-cs"/>
              </a:rPr>
              <a:t> function of w, </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1200" b="1" kern="1200" dirty="0">
                <a:solidFill>
                  <a:schemeClr val="tx1"/>
                </a:solidFill>
                <a:effectLst/>
                <a:latin typeface="Amazon Ember Light" panose="020B0403020204020204" pitchFamily="34" charset="0"/>
                <a:ea typeface="+mn-ea"/>
                <a:cs typeface="+mn-cs"/>
              </a:rPr>
              <a:t>Still minimizing the original error /cost </a:t>
            </a:r>
            <a:r>
              <a:rPr lang="en-US" sz="1200" b="1" kern="1200" dirty="0" err="1">
                <a:solidFill>
                  <a:schemeClr val="tx1"/>
                </a:solidFill>
                <a:effectLst/>
                <a:latin typeface="Amazon Ember Light" panose="020B0403020204020204" pitchFamily="34" charset="0"/>
                <a:ea typeface="+mn-ea"/>
                <a:cs typeface="+mn-cs"/>
              </a:rPr>
              <a:t>fct</a:t>
            </a:r>
            <a:r>
              <a:rPr lang="en-US" sz="1200" b="1" kern="1200" dirty="0">
                <a:solidFill>
                  <a:schemeClr val="tx1"/>
                </a:solidFill>
                <a:effectLst/>
                <a:latin typeface="Amazon Ember Light" panose="020B0403020204020204" pitchFamily="34" charset="0"/>
                <a:ea typeface="+mn-ea"/>
                <a:cs typeface="+mn-cs"/>
              </a:rPr>
              <a:t> for a </a:t>
            </a:r>
            <a:r>
              <a:rPr lang="en-US" sz="1200" b="1" u="sng" kern="1200" dirty="0">
                <a:solidFill>
                  <a:schemeClr val="tx1"/>
                </a:solidFill>
                <a:effectLst/>
                <a:latin typeface="Amazon Ember Light" panose="020B0403020204020204" pitchFamily="34" charset="0"/>
                <a:ea typeface="+mn-ea"/>
                <a:cs typeface="+mn-cs"/>
              </a:rPr>
              <a:t>good fit</a:t>
            </a:r>
            <a:r>
              <a:rPr lang="en-US" sz="1200" b="1" kern="1200" dirty="0">
                <a:solidFill>
                  <a:schemeClr val="tx1"/>
                </a:solidFill>
                <a:effectLst/>
                <a:latin typeface="Amazon Ember Light" panose="020B0403020204020204" pitchFamily="34" charset="0"/>
                <a:ea typeface="+mn-ea"/>
                <a:cs typeface="+mn-cs"/>
              </a:rPr>
              <a:t>, </a:t>
            </a:r>
          </a:p>
          <a:p>
            <a:pPr marL="171450" marR="0" lvl="0" indent="-171450" algn="l" defTabSz="914379" rtl="0" eaLnBrk="1" fontAlgn="auto" latinLnBrk="0" hangingPunct="1">
              <a:lnSpc>
                <a:spcPct val="100000"/>
              </a:lnSpc>
              <a:spcBef>
                <a:spcPts val="0"/>
              </a:spcBef>
              <a:spcAft>
                <a:spcPts val="0"/>
              </a:spcAft>
              <a:buClrTx/>
              <a:buSzTx/>
              <a:buFontTx/>
              <a:buChar char="-"/>
              <a:tabLst/>
              <a:defRPr/>
            </a:pPr>
            <a:r>
              <a:rPr lang="en-US" sz="1200" b="1" u="sng" kern="1200" dirty="0">
                <a:solidFill>
                  <a:schemeClr val="tx1"/>
                </a:solidFill>
                <a:effectLst/>
                <a:latin typeface="Amazon Ember Light" panose="020B0403020204020204" pitchFamily="34" charset="0"/>
                <a:ea typeface="+mn-ea"/>
                <a:cs typeface="+mn-cs"/>
              </a:rPr>
              <a:t>at the same time  </a:t>
            </a:r>
            <a:r>
              <a:rPr lang="en-US" sz="1200" b="1" kern="1200" dirty="0">
                <a:solidFill>
                  <a:schemeClr val="tx1"/>
                </a:solidFill>
                <a:effectLst/>
                <a:latin typeface="Amazon Ember Light" panose="020B0403020204020204" pitchFamily="34" charset="0"/>
                <a:ea typeface="+mn-ea"/>
                <a:cs typeface="+mn-cs"/>
              </a:rPr>
              <a:t>with minimizing the complexity of the model, for a </a:t>
            </a:r>
            <a:r>
              <a:rPr lang="en-US" sz="1200" b="1" u="sng" kern="1200" dirty="0">
                <a:solidFill>
                  <a:schemeClr val="tx1"/>
                </a:solidFill>
                <a:effectLst/>
                <a:latin typeface="Amazon Ember Light" panose="020B0403020204020204" pitchFamily="34" charset="0"/>
                <a:ea typeface="+mn-ea"/>
                <a:cs typeface="+mn-cs"/>
              </a:rPr>
              <a:t>simpler model</a:t>
            </a:r>
            <a:r>
              <a:rPr lang="en-US" sz="1200" b="1" kern="1200" dirty="0">
                <a:solidFill>
                  <a:schemeClr val="tx1"/>
                </a:solidFill>
                <a:effectLst/>
                <a:latin typeface="Amazon Ember Light" panose="020B0403020204020204" pitchFamily="34" charset="0"/>
                <a:ea typeface="+mn-ea"/>
                <a:cs typeface="+mn-cs"/>
              </a:rPr>
              <a:t>!</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fontAlgn="base"/>
            <a:r>
              <a:rPr lang="en-US" sz="1200" b="0" kern="1200" dirty="0">
                <a:solidFill>
                  <a:schemeClr val="tx1"/>
                </a:solidFill>
                <a:effectLst/>
                <a:latin typeface="+mn-lt"/>
                <a:ea typeface="+mn-ea"/>
                <a:cs typeface="+mn-cs"/>
              </a:rPr>
              <a:t>Note the </a:t>
            </a:r>
            <a:r>
              <a:rPr lang="en-US" sz="1200" b="1" kern="1200" dirty="0" err="1">
                <a:solidFill>
                  <a:schemeClr val="tx1"/>
                </a:solidFill>
                <a:effectLst/>
                <a:latin typeface="+mn-lt"/>
                <a:ea typeface="+mn-ea"/>
                <a:cs typeface="+mn-cs"/>
              </a:rPr>
              <a:t>regularizer</a:t>
            </a:r>
            <a:r>
              <a:rPr lang="en-US" sz="1200" b="1" kern="1200" dirty="0">
                <a:solidFill>
                  <a:schemeClr val="tx1"/>
                </a:solidFill>
                <a:effectLst/>
                <a:latin typeface="+mn-lt"/>
                <a:ea typeface="+mn-ea"/>
                <a:cs typeface="+mn-cs"/>
              </a:rPr>
              <a:t> parameter alpha </a:t>
            </a:r>
            <a:r>
              <a:rPr lang="en-US" sz="1200" b="0" kern="1200" dirty="0">
                <a:solidFill>
                  <a:schemeClr val="tx1"/>
                </a:solidFill>
                <a:effectLst/>
                <a:latin typeface="+mn-lt"/>
                <a:ea typeface="+mn-ea"/>
                <a:cs typeface="+mn-cs"/>
              </a:rPr>
              <a:t>that can be used to calibrate/control the strength of the regularization:</a:t>
            </a:r>
          </a:p>
          <a:p>
            <a:pPr marL="171450" indent="-171450" fontAlgn="base">
              <a:buFontTx/>
              <a:buChar char="-"/>
            </a:pPr>
            <a:r>
              <a:rPr lang="en-US" sz="1200" b="0" kern="1200" dirty="0">
                <a:solidFill>
                  <a:schemeClr val="tx1"/>
                </a:solidFill>
                <a:effectLst/>
                <a:latin typeface="+mn-lt"/>
                <a:ea typeface="+mn-ea"/>
                <a:cs typeface="+mn-cs"/>
              </a:rPr>
              <a:t>If alpha = 0, no penalty for complexity is applied, and therefore the model will concentrate </a:t>
            </a:r>
            <a:r>
              <a:rPr lang="en-US" sz="1200" b="0" u="sng" kern="1200" dirty="0">
                <a:solidFill>
                  <a:schemeClr val="tx1"/>
                </a:solidFill>
                <a:effectLst/>
                <a:latin typeface="+mn-lt"/>
                <a:ea typeface="+mn-ea"/>
                <a:cs typeface="+mn-cs"/>
              </a:rPr>
              <a:t>on the best fit </a:t>
            </a:r>
            <a:r>
              <a:rPr lang="en-US" sz="1200" b="0" kern="1200" dirty="0">
                <a:solidFill>
                  <a:schemeClr val="tx1"/>
                </a:solidFill>
                <a:effectLst/>
                <a:latin typeface="+mn-lt"/>
                <a:ea typeface="+mn-ea"/>
                <a:cs typeface="+mn-cs"/>
              </a:rPr>
              <a:t>alone (most probably overfitting by driving the errors as low as possible!)</a:t>
            </a:r>
          </a:p>
          <a:p>
            <a:pPr marL="171450" indent="-171450" fontAlgn="base">
              <a:buFontTx/>
              <a:buChar char="-"/>
            </a:pPr>
            <a:r>
              <a:rPr lang="en-US" sz="1200" b="0" kern="1200" dirty="0">
                <a:solidFill>
                  <a:schemeClr val="tx1"/>
                </a:solidFill>
                <a:effectLst/>
                <a:latin typeface="+mn-lt"/>
                <a:ea typeface="+mn-ea"/>
                <a:cs typeface="+mn-cs"/>
              </a:rPr>
              <a:t>If alpha is too big, the penalty on complexity would be very strong, leading to very simple models (most probably </a:t>
            </a:r>
            <a:r>
              <a:rPr lang="en-US" sz="1200" b="0" kern="1200" dirty="0" err="1">
                <a:solidFill>
                  <a:schemeClr val="tx1"/>
                </a:solidFill>
                <a:effectLst/>
                <a:latin typeface="+mn-lt"/>
                <a:ea typeface="+mn-ea"/>
                <a:cs typeface="+mn-cs"/>
              </a:rPr>
              <a:t>underfiting</a:t>
            </a:r>
            <a:r>
              <a:rPr lang="en-US" sz="1200" b="0" kern="1200" dirty="0">
                <a:solidFill>
                  <a:schemeClr val="tx1"/>
                </a:solidFill>
                <a:effectLst/>
                <a:latin typeface="+mn-lt"/>
                <a:ea typeface="+mn-ea"/>
                <a:cs typeface="+mn-cs"/>
              </a:rPr>
              <a:t> models!)</a:t>
            </a:r>
          </a:p>
          <a:p>
            <a:pPr marL="171450" indent="-171450" fontAlgn="base">
              <a:buFontTx/>
              <a:buChar char="-"/>
            </a:pPr>
            <a:r>
              <a:rPr lang="en-US" sz="1200" b="0" kern="1200" dirty="0">
                <a:solidFill>
                  <a:schemeClr val="tx1"/>
                </a:solidFill>
                <a:effectLst/>
                <a:latin typeface="+mn-lt"/>
                <a:ea typeface="+mn-ea"/>
                <a:cs typeface="+mn-cs"/>
              </a:rPr>
              <a:t>Hard know what’s best value of alpha for your data, your model</a:t>
            </a:r>
          </a:p>
          <a:p>
            <a:pPr marL="171450" indent="-171450" fontAlgn="base">
              <a:buFontTx/>
              <a:buChar char="-"/>
            </a:pPr>
            <a:r>
              <a:rPr lang="en-US" sz="1200" b="0" kern="1200" dirty="0">
                <a:solidFill>
                  <a:schemeClr val="tx1"/>
                </a:solidFill>
                <a:effectLst/>
                <a:latin typeface="+mn-lt"/>
                <a:ea typeface="+mn-ea"/>
                <a:cs typeface="+mn-cs"/>
              </a:rPr>
              <a:t>Treat alpha as a hyperparameter – selected the best value using a validation set/k-fold CV</a:t>
            </a:r>
          </a:p>
          <a:p>
            <a:pPr fontAlgn="base"/>
            <a:endParaRPr lang="en-US" sz="1200" b="0" kern="1200" dirty="0">
              <a:solidFill>
                <a:schemeClr val="tx1"/>
              </a:solidFill>
              <a:effectLst/>
              <a:latin typeface="+mn-lt"/>
              <a:ea typeface="+mn-ea"/>
              <a:cs typeface="+mn-cs"/>
            </a:endParaRPr>
          </a:p>
          <a:p>
            <a:pPr fontAlgn="base"/>
            <a:r>
              <a:rPr lang="en-US" sz="1200" b="0" kern="1200" dirty="0">
                <a:solidFill>
                  <a:schemeClr val="tx1"/>
                </a:solidFill>
                <a:effectLst/>
                <a:latin typeface="+mn-lt"/>
                <a:ea typeface="+mn-ea"/>
                <a:cs typeface="+mn-cs"/>
              </a:rPr>
              <a:t>Now, we know how the error </a:t>
            </a:r>
            <a:r>
              <a:rPr lang="en-US" sz="1200" b="0" kern="1200" dirty="0" err="1">
                <a:solidFill>
                  <a:schemeClr val="tx1"/>
                </a:solidFill>
                <a:effectLst/>
                <a:latin typeface="+mn-lt"/>
                <a:ea typeface="+mn-ea"/>
                <a:cs typeface="+mn-cs"/>
              </a:rPr>
              <a:t>fct</a:t>
            </a:r>
            <a:r>
              <a:rPr lang="en-US" sz="1200" b="0" kern="1200" dirty="0">
                <a:solidFill>
                  <a:schemeClr val="tx1"/>
                </a:solidFill>
                <a:effectLst/>
                <a:latin typeface="+mn-lt"/>
                <a:ea typeface="+mn-ea"/>
                <a:cs typeface="+mn-cs"/>
              </a:rPr>
              <a:t> might look like (SSE, </a:t>
            </a:r>
            <a:r>
              <a:rPr lang="en-US" sz="1200" b="0" kern="1200" dirty="0" err="1">
                <a:solidFill>
                  <a:schemeClr val="tx1"/>
                </a:solidFill>
                <a:effectLst/>
                <a:latin typeface="+mn-lt"/>
                <a:ea typeface="+mn-ea"/>
                <a:cs typeface="+mn-cs"/>
              </a:rPr>
              <a:t>LOgLoss</a:t>
            </a:r>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but how about this penalty(w)</a:t>
            </a:r>
            <a:r>
              <a:rPr lang="en-US" sz="1200" b="0" kern="1200" dirty="0">
                <a:solidFill>
                  <a:schemeClr val="tx1"/>
                </a:solidFill>
                <a:effectLst/>
                <a:latin typeface="+mn-lt"/>
                <a:ea typeface="+mn-ea"/>
                <a:cs typeface="+mn-cs"/>
              </a:rPr>
              <a:t>?</a:t>
            </a:r>
          </a:p>
          <a:p>
            <a:pPr fontAlgn="base"/>
            <a:r>
              <a:rPr lang="en-US" sz="1200" b="0" kern="1200" dirty="0">
                <a:solidFill>
                  <a:schemeClr val="tx1"/>
                </a:solidFill>
                <a:effectLst/>
                <a:latin typeface="+mn-lt"/>
                <a:ea typeface="+mn-ea"/>
                <a:cs typeface="+mn-cs"/>
              </a:rPr>
              <a:t>Two popular penalties/regularization procedures are: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hlinkClick r:id="rId3"/>
              </a:rPr>
              <a:t>Ridge Regression</a:t>
            </a:r>
            <a:r>
              <a:rPr lang="en-US" sz="1200" b="0" i="0" u="none" strike="noStrike" kern="1200" dirty="0">
                <a:solidFill>
                  <a:schemeClr val="tx1"/>
                </a:solidFill>
                <a:effectLst/>
                <a:latin typeface="+mn-lt"/>
                <a:ea typeface="+mn-ea"/>
                <a:cs typeface="+mn-cs"/>
              </a:rPr>
              <a:t>/aka L2 regularization</a:t>
            </a:r>
            <a:r>
              <a:rPr lang="en-US" sz="1200" b="0" i="0" kern="1200" dirty="0">
                <a:solidFill>
                  <a:schemeClr val="tx1"/>
                </a:solidFill>
                <a:effectLst/>
                <a:latin typeface="+mn-lt"/>
                <a:ea typeface="+mn-ea"/>
                <a:cs typeface="+mn-cs"/>
              </a:rPr>
              <a:t>: popular regularization choice, penalizes the model by minimizing the sum of the squared values of all features weights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will try to uniformly make all weights smaller, but not necessarily driving them to zero!</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Whereas,</a:t>
            </a:r>
            <a:endParaRPr lang="en-US" sz="1200" b="0"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4"/>
              </a:rPr>
              <a:t>Lasso Regression</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a:rPr>
              <a:t>(</a:t>
            </a:r>
            <a:r>
              <a:rPr lang="en-US" sz="1200" b="0" i="0" u="none" strike="noStrike" kern="1200" dirty="0">
                <a:solidFill>
                  <a:schemeClr val="tx1"/>
                </a:solidFill>
                <a:effectLst/>
                <a:latin typeface="+mn-lt"/>
                <a:ea typeface="+mn-ea"/>
                <a:cs typeface="+mn-cs"/>
              </a:rPr>
              <a:t>short for L</a:t>
            </a:r>
            <a:r>
              <a:rPr lang="en-US" sz="1200" b="0" i="0" kern="1200" dirty="0">
                <a:solidFill>
                  <a:schemeClr val="tx1"/>
                </a:solidFill>
                <a:effectLst/>
                <a:latin typeface="+mn-lt"/>
                <a:ea typeface="+mn-ea"/>
                <a:cs typeface="+mn-cs"/>
              </a:rPr>
              <a:t>east Absolute Shrinkage and Selection Operator</a:t>
            </a:r>
            <a:r>
              <a:rPr lang="en-US" sz="1200" b="0" i="0" u="none" strike="noStrike" kern="1200" dirty="0">
                <a:solidFill>
                  <a:schemeClr val="tx1"/>
                </a:solidFill>
                <a:effectLst/>
                <a:latin typeface="+mn-lt"/>
                <a:ea typeface="+mn-ea"/>
                <a:cs typeface="+mn-cs"/>
              </a:rPr>
              <a:t>)/aka </a:t>
            </a:r>
            <a:r>
              <a:rPr lang="en-US" sz="1200" b="0" i="0" kern="1200" dirty="0">
                <a:solidFill>
                  <a:schemeClr val="tx1"/>
                </a:solidFill>
                <a:effectLst/>
                <a:latin typeface="+mn-lt"/>
                <a:ea typeface="+mn-ea"/>
                <a:cs typeface="+mn-cs"/>
              </a:rPr>
              <a:t>L1 regularization:</a:t>
            </a:r>
          </a:p>
          <a:p>
            <a:pPr fontAlgn="base"/>
            <a:r>
              <a:rPr lang="en-US" sz="1200" b="0" i="0" kern="1200" dirty="0">
                <a:solidFill>
                  <a:schemeClr val="tx1"/>
                </a:solidFill>
                <a:effectLst/>
                <a:latin typeface="+mn-lt"/>
                <a:ea typeface="+mn-ea"/>
                <a:cs typeface="+mn-cs"/>
              </a:rPr>
              <a:t>Is penalizing the sum of the absolute values of all features weights, </a:t>
            </a:r>
          </a:p>
          <a:p>
            <a:pPr fontAlgn="base"/>
            <a:r>
              <a:rPr lang="en-US" sz="1200" b="0" i="0" kern="1200" dirty="0" err="1">
                <a:solidFill>
                  <a:schemeClr val="tx1"/>
                </a:solidFill>
                <a:effectLst/>
                <a:latin typeface="+mn-lt"/>
                <a:ea typeface="+mn-ea"/>
                <a:cs typeface="+mn-cs"/>
              </a:rPr>
              <a:t>shrinkimg</a:t>
            </a:r>
            <a:r>
              <a:rPr lang="en-US" sz="1200" b="0" i="0" kern="1200" dirty="0">
                <a:solidFill>
                  <a:schemeClr val="tx1"/>
                </a:solidFill>
                <a:effectLst/>
                <a:latin typeface="+mn-lt"/>
                <a:ea typeface="+mn-ea"/>
                <a:cs typeface="+mn-cs"/>
              </a:rPr>
              <a:t> some weights all the way to 0, due to the geometry of the L1 norm/abs value!</a:t>
            </a:r>
          </a:p>
          <a:p>
            <a:pPr fontAlgn="base"/>
            <a:r>
              <a:rPr lang="en-US" sz="1200" b="0" i="0" kern="1200" dirty="0">
                <a:solidFill>
                  <a:schemeClr val="tx1"/>
                </a:solidFill>
                <a:effectLst/>
                <a:latin typeface="+mn-lt"/>
                <a:ea typeface="+mn-ea"/>
                <a:cs typeface="+mn-cs"/>
              </a:rPr>
              <a:t>– L1 regularization is therefore performing feature selection</a:t>
            </a:r>
          </a:p>
          <a:p>
            <a:pPr fontAlgn="base"/>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if the weights are learned to be zero, that means the corresponding features were deemed unnecessary, the model won’t use them!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(this is particularly essential when the dimensionality of the dataset got out of hand by feature engineering, let’s say!)</a:t>
            </a:r>
          </a:p>
          <a:p>
            <a:pPr fontAlgn="base"/>
            <a:endParaRPr lang="en-US" sz="1200" b="1" i="0" kern="1200" dirty="0">
              <a:solidFill>
                <a:schemeClr val="tx1"/>
              </a:solidFill>
              <a:effectLst/>
              <a:latin typeface="+mn-lt"/>
              <a:ea typeface="+mn-ea"/>
              <a:cs typeface="+mn-cs"/>
            </a:endParaRPr>
          </a:p>
          <a:p>
            <a:pPr fontAlgn="base"/>
            <a:r>
              <a:rPr lang="en-US" sz="1200" b="0" kern="1200" dirty="0">
                <a:solidFill>
                  <a:schemeClr val="tx1"/>
                </a:solidFill>
                <a:effectLst/>
                <a:latin typeface="+mn-lt"/>
                <a:ea typeface="+mn-ea"/>
                <a:cs typeface="+mn-cs"/>
              </a:rPr>
              <a:t>There is also a combination of both techniques, called elastic net – that’s applying both penalties, usually with the effect </a:t>
            </a:r>
            <a:r>
              <a:rPr lang="en-US" sz="1200" b="0" i="0" kern="1200" dirty="0">
                <a:solidFill>
                  <a:schemeClr val="tx1"/>
                </a:solidFill>
                <a:effectLst/>
                <a:latin typeface="+mn-lt"/>
                <a:ea typeface="+mn-ea"/>
                <a:cs typeface="+mn-cs"/>
              </a:rPr>
              <a:t>of a compromise between the two</a:t>
            </a:r>
            <a:endParaRPr lang="en-US" sz="1200" b="0" kern="1200" dirty="0">
              <a:solidFill>
                <a:schemeClr val="tx1"/>
              </a:solidFill>
              <a:effectLst/>
              <a:latin typeface="+mn-lt"/>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Last, but by no means least</a:t>
            </a:r>
            <a:r>
              <a:rPr lang="en-US" sz="1200" b="1" kern="1200" dirty="0">
                <a:solidFill>
                  <a:schemeClr val="tx1"/>
                </a:solidFill>
                <a:effectLst/>
                <a:latin typeface="+mn-lt"/>
                <a:ea typeface="+mn-ea"/>
                <a:cs typeface="+mn-cs"/>
              </a:rPr>
              <a:t>: As with any other metric-based procedures, to avoid any scaling issues, before regularization remember to scale your features first!</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penalty(w) = \left\</a:t>
            </a:r>
            <a:r>
              <a:rPr lang="en-US" sz="1200" kern="1200" dirty="0" err="1">
                <a:solidFill>
                  <a:schemeClr val="tx1"/>
                </a:solidFill>
                <a:effectLst/>
                <a:latin typeface="+mn-lt"/>
                <a:ea typeface="+mn-ea"/>
                <a:cs typeface="+mn-cs"/>
              </a:rPr>
              <a:t>lVert</a:t>
            </a:r>
            <a:r>
              <a:rPr lang="en-US" sz="1200" kern="1200" dirty="0">
                <a:solidFill>
                  <a:schemeClr val="tx1"/>
                </a:solidFill>
                <a:effectLst/>
                <a:latin typeface="+mn-lt"/>
                <a:ea typeface="+mn-ea"/>
                <a:cs typeface="+mn-cs"/>
              </a:rPr>
              <a:t> w \right\</a:t>
            </a:r>
            <a:r>
              <a:rPr lang="en-US" sz="1200" kern="1200" dirty="0" err="1">
                <a:solidFill>
                  <a:schemeClr val="tx1"/>
                </a:solidFill>
                <a:effectLst/>
                <a:latin typeface="+mn-lt"/>
                <a:ea typeface="+mn-ea"/>
                <a:cs typeface="+mn-cs"/>
              </a:rPr>
              <a:t>rVert</a:t>
            </a:r>
            <a:r>
              <a:rPr lang="en-US" sz="1200" kern="1200" dirty="0">
                <a:solidFill>
                  <a:schemeClr val="tx1"/>
                </a:solidFill>
                <a:effectLst/>
                <a:latin typeface="+mn-lt"/>
                <a:ea typeface="+mn-ea"/>
                <a:cs typeface="+mn-cs"/>
              </a:rPr>
              <a:t> _{2}^{2} = \sum {</a:t>
            </a:r>
            <a:r>
              <a:rPr lang="en-US" sz="1200" kern="1200" dirty="0" err="1">
                <a:solidFill>
                  <a:schemeClr val="tx1"/>
                </a:solidFill>
                <a:effectLst/>
                <a:latin typeface="+mn-lt"/>
                <a:ea typeface="+mn-ea"/>
                <a:cs typeface="+mn-cs"/>
              </a:rPr>
              <a:t>w_i</a:t>
            </a:r>
            <a:r>
              <a:rPr lang="en-US" sz="1200" kern="1200" dirty="0">
                <a:solidFill>
                  <a:schemeClr val="tx1"/>
                </a:solidFill>
                <a:effectLst/>
                <a:latin typeface="+mn-lt"/>
                <a:ea typeface="+mn-ea"/>
                <a:cs typeface="+mn-cs"/>
              </a:rPr>
              <a:t> ^2 }</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C_{regularized} (w) = C(w) + \alpha * penalty(w)</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p:txBody>
      </p:sp>
      <p:sp>
        <p:nvSpPr>
          <p:cNvPr id="4" name="Slide Number Placeholder 3"/>
          <p:cNvSpPr>
            <a:spLocks noGrp="1"/>
          </p:cNvSpPr>
          <p:nvPr>
            <p:ph type="sldNum" sz="quarter" idx="5"/>
          </p:nvPr>
        </p:nvSpPr>
        <p:spPr/>
        <p:txBody>
          <a:bodyPr/>
          <a:lstStyle/>
          <a:p>
            <a:fld id="{525B7AE5-8B6B-45BB-BCE2-0D5FF01E052A}" type="slidenum">
              <a:rPr lang="en-US" smtClean="0"/>
              <a:pPr/>
              <a:t>56</a:t>
            </a:fld>
            <a:endParaRPr lang="en-US" dirty="0"/>
          </a:p>
        </p:txBody>
      </p:sp>
    </p:spTree>
    <p:extLst>
      <p:ext uri="{BB962C8B-B14F-4D97-AF65-F5344CB8AC3E}">
        <p14:creationId xmlns:p14="http://schemas.microsoft.com/office/powerpoint/2010/main" val="13364050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kern="1200" dirty="0">
                <a:solidFill>
                  <a:schemeClr val="tx1"/>
                </a:solidFill>
                <a:effectLst/>
                <a:latin typeface="+mn-lt"/>
                <a:ea typeface="+mn-ea"/>
                <a:cs typeface="+mn-cs"/>
              </a:rPr>
              <a:t>Now that you know some techniques to learn the coefficients in a linear and/or logistic regression model, </a:t>
            </a:r>
          </a:p>
          <a:p>
            <a:pPr fontAlgn="base"/>
            <a:r>
              <a:rPr lang="en-US" sz="1200" b="0" kern="1200" dirty="0">
                <a:solidFill>
                  <a:schemeClr val="tx1"/>
                </a:solidFill>
                <a:effectLst/>
                <a:latin typeface="+mn-lt"/>
                <a:ea typeface="+mn-ea"/>
                <a:cs typeface="+mn-cs"/>
              </a:rPr>
              <a:t>and how to adjust overfitting/underfitting models,</a:t>
            </a:r>
          </a:p>
          <a:p>
            <a:pPr fontAlgn="base"/>
            <a:r>
              <a:rPr lang="en-US" sz="1200" b="0" kern="1200" dirty="0">
                <a:solidFill>
                  <a:schemeClr val="tx1"/>
                </a:solidFill>
                <a:effectLst/>
                <a:latin typeface="+mn-lt"/>
                <a:ea typeface="+mn-ea"/>
                <a:cs typeface="+mn-cs"/>
              </a:rPr>
              <a:t>let’s see how you can use regression models in practice with sklearn:</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a few linear regression implementations in sklearn, one with no regularization, as the </a:t>
            </a:r>
          </a:p>
          <a:p>
            <a:r>
              <a:rPr lang="en-US" sz="1200" b="0" i="0" u="none" strike="noStrike" kern="1200" dirty="0">
                <a:solidFill>
                  <a:schemeClr val="tx1"/>
                </a:solidFill>
                <a:effectLst/>
                <a:latin typeface="+mn-lt"/>
                <a:ea typeface="+mn-ea"/>
                <a:cs typeface="+mn-cs"/>
                <a:hlinkClick r:id="rId3" tooltip="sklearn.linear_model.LinearRegression"/>
              </a:rPr>
              <a:t>LinearRegression</a:t>
            </a:r>
            <a:r>
              <a:rPr lang="en-US" sz="1200" b="0" i="0" u="none" kern="1200" dirty="0">
                <a:solidFill>
                  <a:schemeClr val="tx1"/>
                </a:solidFill>
                <a:effectLst/>
                <a:latin typeface="+mn-lt"/>
                <a:ea typeface="+mn-ea"/>
                <a:cs typeface="+mn-cs"/>
              </a:rPr>
              <a:t> - fits a linear model by computing a solution to minimize SSE using matrix formulas – and runs into issues when features are highly correlated, producing large variance in results.</a:t>
            </a:r>
          </a:p>
          <a:p>
            <a:endParaRPr lang="en-US" sz="1200" b="0" i="0" u="none" strike="noStrike" kern="1200" dirty="0">
              <a:solidFill>
                <a:schemeClr val="tx1"/>
              </a:solidFill>
              <a:effectLst/>
              <a:latin typeface="+mn-lt"/>
              <a:ea typeface="+mn-ea"/>
              <a:cs typeface="+mn-cs"/>
              <a:hlinkClick r:id="" action="ppaction://noaction"/>
            </a:endParaRPr>
          </a:p>
          <a:p>
            <a:r>
              <a:rPr lang="en-US" sz="1200" b="0" i="0" u="none" strike="noStrike" kern="1200" dirty="0">
                <a:solidFill>
                  <a:schemeClr val="tx1"/>
                </a:solidFill>
                <a:effectLst/>
                <a:latin typeface="+mn-lt"/>
                <a:ea typeface="+mn-ea"/>
                <a:cs typeface="+mn-cs"/>
                <a:hlinkClick r:id="" action="ppaction://noaction"/>
              </a:rPr>
              <a:t>Ridge</a:t>
            </a:r>
            <a:r>
              <a:rPr lang="en-US" sz="1200" b="0" i="0" u="none" kern="1200" dirty="0">
                <a:solidFill>
                  <a:schemeClr val="tx1"/>
                </a:solidFill>
                <a:effectLst/>
                <a:latin typeface="+mn-lt"/>
                <a:ea typeface="+mn-ea"/>
                <a:cs typeface="+mn-cs"/>
              </a:rPr>
              <a:t> regression addresses some of the problems of </a:t>
            </a:r>
            <a:r>
              <a:rPr lang="en-US" sz="1200" b="0" i="0" u="none" strike="noStrike" kern="1200" dirty="0" err="1">
                <a:solidFill>
                  <a:schemeClr val="tx1"/>
                </a:solidFill>
                <a:effectLst/>
                <a:latin typeface="+mn-lt"/>
                <a:ea typeface="+mn-ea"/>
                <a:cs typeface="+mn-cs"/>
              </a:rPr>
              <a:t>LinearRegression</a:t>
            </a:r>
            <a:r>
              <a:rPr lang="en-US" sz="1200" b="0" i="0" u="none" strike="noStrike" kern="1200" dirty="0">
                <a:solidFill>
                  <a:schemeClr val="tx1"/>
                </a:solidFill>
                <a:effectLst/>
                <a:latin typeface="+mn-lt"/>
                <a:ea typeface="+mn-ea"/>
                <a:cs typeface="+mn-cs"/>
              </a:rPr>
              <a:t> </a:t>
            </a:r>
            <a:r>
              <a:rPr lang="en-US" sz="1200" b="0" i="0" u="none" kern="1200" dirty="0">
                <a:solidFill>
                  <a:schemeClr val="tx1"/>
                </a:solidFill>
                <a:effectLst/>
                <a:latin typeface="+mn-lt"/>
                <a:ea typeface="+mn-ea"/>
                <a:cs typeface="+mn-cs"/>
              </a:rPr>
              <a:t>by imposing a L2 penalty </a:t>
            </a:r>
          </a:p>
          <a:p>
            <a:r>
              <a:rPr lang="en-US" sz="1200" b="1" i="0" kern="1200" dirty="0">
                <a:solidFill>
                  <a:schemeClr val="tx1"/>
                </a:solidFill>
                <a:effectLst/>
                <a:latin typeface="+mn-lt"/>
                <a:ea typeface="+mn-ea"/>
                <a:cs typeface="+mn-cs"/>
              </a:rPr>
              <a:t>Note that regularization is applied by default</a:t>
            </a:r>
            <a:endParaRPr lang="en-US" sz="1200" b="0" i="0" u="none" kern="1200" dirty="0">
              <a:solidFill>
                <a:schemeClr val="tx1"/>
              </a:solidFill>
              <a:effectLst/>
              <a:latin typeface="+mn-lt"/>
              <a:ea typeface="+mn-ea"/>
              <a:cs typeface="+mn-cs"/>
            </a:endParaRPr>
          </a:p>
          <a:p>
            <a:r>
              <a:rPr lang="en-US" sz="1200" b="0" i="0" u="none" kern="1200" dirty="0">
                <a:solidFill>
                  <a:schemeClr val="tx1"/>
                </a:solidFill>
                <a:effectLst/>
                <a:latin typeface="+mn-lt"/>
                <a:ea typeface="+mn-ea"/>
                <a:cs typeface="+mn-cs"/>
              </a:rPr>
              <a:t>The </a:t>
            </a:r>
            <a:r>
              <a:rPr lang="en-US" sz="1200" b="0" i="0" u="none" kern="1200" dirty="0" err="1">
                <a:solidFill>
                  <a:schemeClr val="tx1"/>
                </a:solidFill>
                <a:effectLst/>
                <a:latin typeface="+mn-lt"/>
                <a:ea typeface="+mn-ea"/>
                <a:cs typeface="+mn-cs"/>
              </a:rPr>
              <a:t>regularizer</a:t>
            </a:r>
            <a:r>
              <a:rPr lang="en-US" sz="1200" b="0" i="0" u="none" kern="1200" dirty="0">
                <a:solidFill>
                  <a:schemeClr val="tx1"/>
                </a:solidFill>
                <a:effectLst/>
                <a:latin typeface="+mn-lt"/>
                <a:ea typeface="+mn-ea"/>
                <a:cs typeface="+mn-cs"/>
              </a:rPr>
              <a:t> parameter </a:t>
            </a:r>
            <a:r>
              <a:rPr lang="el-GR" sz="1200" b="0" i="0" u="none" kern="1200" dirty="0">
                <a:solidFill>
                  <a:schemeClr val="tx1"/>
                </a:solidFill>
                <a:effectLst/>
                <a:latin typeface="+mn-lt"/>
                <a:ea typeface="+mn-ea"/>
                <a:cs typeface="+mn-cs"/>
              </a:rPr>
              <a:t>α≥0 </a:t>
            </a:r>
            <a:r>
              <a:rPr lang="en-US" sz="1200" b="0" i="0" u="none" kern="1200" dirty="0">
                <a:solidFill>
                  <a:schemeClr val="tx1"/>
                </a:solidFill>
                <a:effectLst/>
                <a:latin typeface="+mn-lt"/>
                <a:ea typeface="+mn-ea"/>
                <a:cs typeface="+mn-cs"/>
              </a:rPr>
              <a:t>controls the amount of regularization: the larger the value of </a:t>
            </a:r>
            <a:r>
              <a:rPr lang="el-GR" sz="1200" b="0" i="0" u="none" kern="1200" dirty="0">
                <a:solidFill>
                  <a:schemeClr val="tx1"/>
                </a:solidFill>
                <a:effectLst/>
                <a:latin typeface="+mn-lt"/>
                <a:ea typeface="+mn-ea"/>
                <a:cs typeface="+mn-cs"/>
              </a:rPr>
              <a:t>α, </a:t>
            </a:r>
            <a:r>
              <a:rPr lang="en-US" sz="1200" b="0" i="0" u="none" kern="1200" dirty="0">
                <a:solidFill>
                  <a:schemeClr val="tx1"/>
                </a:solidFill>
                <a:effectLst/>
                <a:latin typeface="+mn-lt"/>
                <a:ea typeface="+mn-ea"/>
                <a:cs typeface="+mn-cs"/>
              </a:rPr>
              <a:t>the greater the amount of regularization/shrinkage and thus the coefficients become more robust to collinearity.</a:t>
            </a:r>
          </a:p>
          <a:p>
            <a:r>
              <a:rPr lang="en-US" sz="1200" b="0" i="0" u="none" strike="noStrike" kern="1200" dirty="0">
                <a:solidFill>
                  <a:schemeClr val="tx1"/>
                </a:solidFill>
                <a:effectLst/>
                <a:latin typeface="+mn-lt"/>
                <a:ea typeface="+mn-ea"/>
                <a:cs typeface="+mn-cs"/>
                <a:hlinkClick r:id="rId4" tooltip="sklearn.linear_model.RidgeCV"/>
              </a:rPr>
              <a:t>RidgeCV</a:t>
            </a:r>
            <a:r>
              <a:rPr lang="en-US" sz="1200" b="0" i="0" u="none" kern="1200" dirty="0">
                <a:solidFill>
                  <a:schemeClr val="tx1"/>
                </a:solidFill>
                <a:effectLst/>
                <a:latin typeface="+mn-lt"/>
                <a:ea typeface="+mn-ea"/>
                <a:cs typeface="+mn-cs"/>
              </a:rPr>
              <a:t> implements ridge regression with built-in cross-validation of the alpha parameter (cv=5)</a:t>
            </a:r>
          </a:p>
          <a:p>
            <a:endParaRPr lang="en-US" sz="1200" b="0" i="0" u="none" kern="1200" dirty="0">
              <a:solidFill>
                <a:schemeClr val="tx1"/>
              </a:solidFill>
              <a:effectLst/>
              <a:latin typeface="+mn-lt"/>
              <a:ea typeface="+mn-ea"/>
              <a:cs typeface="+mn-cs"/>
            </a:endParaRPr>
          </a:p>
          <a:p>
            <a:r>
              <a:rPr lang="en-US" sz="1200" b="0" i="0" u="none" kern="1200" dirty="0">
                <a:solidFill>
                  <a:schemeClr val="tx1"/>
                </a:solidFill>
                <a:effectLst/>
                <a:latin typeface="+mn-lt"/>
                <a:ea typeface="+mn-ea"/>
                <a:cs typeface="+mn-cs"/>
              </a:rPr>
              <a:t>If rather try L1 </a:t>
            </a:r>
            <a:r>
              <a:rPr lang="en-US" sz="1200" b="0" i="0" u="none" kern="1200" dirty="0" err="1">
                <a:solidFill>
                  <a:schemeClr val="tx1"/>
                </a:solidFill>
                <a:effectLst/>
                <a:latin typeface="+mn-lt"/>
                <a:ea typeface="+mn-ea"/>
                <a:cs typeface="+mn-cs"/>
              </a:rPr>
              <a:t>penaly</a:t>
            </a:r>
            <a:r>
              <a:rPr lang="en-US" sz="1200" b="0" i="0" u="non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hlinkClick r:id="rId5" tooltip="sklearn.linear_model.Lasso"/>
              </a:rPr>
              <a:t>Lasso</a:t>
            </a:r>
            <a:r>
              <a:rPr lang="en-US" sz="1200" b="0" i="0" u="none" kern="1200" dirty="0">
                <a:solidFill>
                  <a:schemeClr val="tx1"/>
                </a:solidFill>
                <a:effectLst/>
                <a:latin typeface="+mn-lt"/>
                <a:ea typeface="+mn-ea"/>
                <a:cs typeface="+mn-cs"/>
              </a:rPr>
              <a:t> , </a:t>
            </a:r>
            <a:r>
              <a:rPr lang="en-US" sz="1200" b="0" i="0" u="none" kern="1200" dirty="0" err="1">
                <a:solidFill>
                  <a:schemeClr val="tx1"/>
                </a:solidFill>
                <a:effectLst/>
                <a:latin typeface="+mn-lt"/>
                <a:ea typeface="+mn-ea"/>
                <a:cs typeface="+mn-cs"/>
              </a:rPr>
              <a:t>LassoCV</a:t>
            </a:r>
            <a:r>
              <a:rPr lang="en-US" sz="1200" b="0" i="0" u="none" kern="1200" dirty="0">
                <a:solidFill>
                  <a:schemeClr val="tx1"/>
                </a:solidFill>
                <a:effectLst/>
                <a:latin typeface="+mn-lt"/>
                <a:ea typeface="+mn-ea"/>
                <a:cs typeface="+mn-cs"/>
              </a:rPr>
              <a:t> are also available</a:t>
            </a:r>
          </a:p>
          <a:p>
            <a:endParaRPr lang="en-US" sz="1200" b="1" i="0" u="none" kern="1200" dirty="0">
              <a:solidFill>
                <a:schemeClr val="tx1"/>
              </a:solidFill>
              <a:effectLst/>
              <a:latin typeface="+mn-lt"/>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b="1" i="0" kern="1200" dirty="0" err="1">
                <a:solidFill>
                  <a:schemeClr val="tx1"/>
                </a:solidFill>
                <a:effectLst/>
                <a:latin typeface="+mn-lt"/>
                <a:ea typeface="+mn-ea"/>
                <a:cs typeface="+mn-cs"/>
              </a:rPr>
              <a:t>LogisticRegression</a:t>
            </a:r>
            <a:r>
              <a:rPr lang="en-US" sz="1200" b="0" i="0" kern="1200" dirty="0">
                <a:solidFill>
                  <a:schemeClr val="tx1"/>
                </a:solidFill>
                <a:effectLst/>
                <a:latin typeface="+mn-lt"/>
                <a:ea typeface="+mn-ea"/>
                <a:cs typeface="+mn-cs"/>
              </a:rPr>
              <a:t>, and </a:t>
            </a:r>
            <a:r>
              <a:rPr lang="en-US" sz="1200" b="1" i="0" kern="1200" dirty="0" err="1">
                <a:solidFill>
                  <a:schemeClr val="tx1"/>
                </a:solidFill>
                <a:effectLst/>
                <a:latin typeface="+mn-lt"/>
                <a:ea typeface="+mn-ea"/>
                <a:cs typeface="+mn-cs"/>
              </a:rPr>
              <a:t>LogisticRegressionCV</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with built-in cross validation…</a:t>
            </a: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all regularizations done here, choose by ‘penalty’ parameter</a:t>
            </a:r>
            <a:endParaRPr lang="en-US" sz="120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 Note that regularization is applied by default</a:t>
            </a:r>
            <a:r>
              <a:rPr lang="en-US" sz="1200" b="0" i="0" kern="1200" dirty="0">
                <a:solidFill>
                  <a:schemeClr val="tx1"/>
                </a:solidFill>
                <a:effectLst/>
                <a:latin typeface="+mn-lt"/>
                <a:ea typeface="+mn-ea"/>
                <a:cs typeface="+mn-cs"/>
              </a:rPr>
              <a:t>, and is </a:t>
            </a:r>
            <a:r>
              <a:rPr lang="en-US" sz="1200" b="1" i="0" kern="1200" dirty="0">
                <a:solidFill>
                  <a:schemeClr val="tx1"/>
                </a:solidFill>
                <a:effectLst/>
                <a:latin typeface="+mn-lt"/>
                <a:ea typeface="+mn-ea"/>
                <a:cs typeface="+mn-cs"/>
              </a:rPr>
              <a:t>using a slightly diff </a:t>
            </a:r>
            <a:r>
              <a:rPr lang="en-US" sz="1200" b="1" i="0" kern="1200" dirty="0" err="1">
                <a:solidFill>
                  <a:schemeClr val="tx1"/>
                </a:solidFill>
                <a:effectLst/>
                <a:latin typeface="+mn-lt"/>
                <a:ea typeface="+mn-ea"/>
                <a:cs typeface="+mn-cs"/>
              </a:rPr>
              <a:t>regularizer</a:t>
            </a:r>
            <a:r>
              <a:rPr lang="en-US" sz="1200" b="1" i="0" kern="1200" dirty="0">
                <a:solidFill>
                  <a:schemeClr val="tx1"/>
                </a:solidFill>
                <a:effectLst/>
                <a:latin typeface="+mn-lt"/>
                <a:ea typeface="+mn-ea"/>
                <a:cs typeface="+mn-cs"/>
              </a:rPr>
              <a:t> parameter </a:t>
            </a:r>
            <a:r>
              <a:rPr lang="en-US" sz="1200" b="0" i="0" kern="1200" dirty="0">
                <a:solidFill>
                  <a:schemeClr val="tx1"/>
                </a:solidFill>
                <a:effectLst/>
                <a:latin typeface="+mn-lt"/>
                <a:ea typeface="+mn-ea"/>
                <a:cs typeface="+mn-cs"/>
              </a:rPr>
              <a:t>– attached to the cost </a:t>
            </a:r>
            <a:r>
              <a:rPr lang="en-US" sz="1200" b="0" i="0" kern="1200" dirty="0" err="1">
                <a:solidFill>
                  <a:schemeClr val="tx1"/>
                </a:solidFill>
                <a:effectLst/>
                <a:latin typeface="+mn-lt"/>
                <a:ea typeface="+mn-ea"/>
                <a:cs typeface="+mn-cs"/>
              </a:rPr>
              <a:t>fct</a:t>
            </a:r>
            <a:r>
              <a:rPr lang="en-US" sz="1200" b="0" i="0" kern="1200" dirty="0">
                <a:solidFill>
                  <a:schemeClr val="tx1"/>
                </a:solidFill>
                <a:effectLst/>
                <a:latin typeface="+mn-lt"/>
                <a:ea typeface="+mn-ea"/>
                <a:cs typeface="+mn-cs"/>
              </a:rPr>
              <a:t> not the penalty!</a:t>
            </a:r>
          </a:p>
          <a:p>
            <a:r>
              <a:rPr lang="en-US" sz="1200" b="0" i="0" kern="1200" dirty="0">
                <a:solidFill>
                  <a:schemeClr val="tx1"/>
                </a:solidFill>
                <a:effectLst/>
                <a:latin typeface="+mn-lt"/>
                <a:ea typeface="+mn-ea"/>
                <a:cs typeface="+mn-cs"/>
              </a:rPr>
              <a:t>- C = 1/alpha</a:t>
            </a:r>
          </a:p>
          <a:p>
            <a:r>
              <a:rPr lang="en-US" sz="1200" b="0" i="0" u="none" kern="1200" dirty="0">
                <a:solidFill>
                  <a:schemeClr val="tx1"/>
                </a:solidFill>
                <a:effectLst/>
                <a:latin typeface="+mn-lt"/>
                <a:ea typeface="+mn-ea"/>
                <a:cs typeface="+mn-cs"/>
              </a:rPr>
              <a:t>the larger the value of C</a:t>
            </a:r>
            <a:r>
              <a:rPr lang="el-GR" sz="1200" b="0" i="0" u="none" kern="1200" dirty="0">
                <a:solidFill>
                  <a:schemeClr val="tx1"/>
                </a:solidFill>
                <a:effectLst/>
                <a:latin typeface="+mn-lt"/>
                <a:ea typeface="+mn-ea"/>
                <a:cs typeface="+mn-cs"/>
              </a:rPr>
              <a:t>, </a:t>
            </a:r>
            <a:r>
              <a:rPr lang="en-US" sz="1200" b="0" i="0" u="none" kern="1200" dirty="0">
                <a:solidFill>
                  <a:schemeClr val="tx1"/>
                </a:solidFill>
                <a:effectLst/>
                <a:latin typeface="+mn-lt"/>
                <a:ea typeface="+mn-ea"/>
                <a:cs typeface="+mn-cs"/>
              </a:rPr>
              <a:t>the lower the amount of regularization …</a:t>
            </a:r>
            <a:endParaRPr lang="en-US" b="1"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57</a:t>
            </a:fld>
            <a:endParaRPr lang="en-US" dirty="0"/>
          </a:p>
        </p:txBody>
      </p:sp>
    </p:spTree>
    <p:extLst>
      <p:ext uri="{BB962C8B-B14F-4D97-AF65-F5344CB8AC3E}">
        <p14:creationId xmlns:p14="http://schemas.microsoft.com/office/powerpoint/2010/main" val="356768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hyperparameter tuning.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As ML models get more sophisticated, there are more </a:t>
            </a:r>
            <a:r>
              <a:rPr lang="en-US" sz="1200" b="1" kern="1200" dirty="0">
                <a:solidFill>
                  <a:schemeClr val="tx1"/>
                </a:solidFill>
                <a:effectLst/>
                <a:latin typeface="Amazon Ember Light" panose="020B0403020204020204" pitchFamily="34" charset="0"/>
                <a:ea typeface="+mn-ea"/>
                <a:cs typeface="+mn-cs"/>
              </a:rPr>
              <a:t>architectural </a:t>
            </a:r>
            <a:r>
              <a:rPr lang="en-US" sz="1200" kern="1200" dirty="0">
                <a:solidFill>
                  <a:schemeClr val="tx1"/>
                </a:solidFill>
                <a:effectLst/>
                <a:latin typeface="Amazon Ember Light" panose="020B0403020204020204" pitchFamily="34" charset="0"/>
                <a:ea typeface="+mn-ea"/>
                <a:cs typeface="+mn-cs"/>
              </a:rPr>
              <a:t>decisions to be made.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mazon Ember Light" panose="020B0403020204020204" pitchFamily="34" charset="0"/>
                <a:ea typeface="+mn-ea"/>
                <a:cs typeface="+mn-cs"/>
              </a:rPr>
              <a:t>We discuss a few methods to tweak/</a:t>
            </a:r>
            <a:r>
              <a:rPr lang="en-US" sz="2800" b="0" dirty="0"/>
              <a:t>tune ML architectural choices – the so called </a:t>
            </a:r>
            <a:r>
              <a:rPr lang="en-US" sz="2800" b="1" dirty="0"/>
              <a:t>hyperparameters</a:t>
            </a:r>
            <a:r>
              <a:rPr lang="en-US" sz="2800" b="0" dirty="0"/>
              <a:t>, to improve model performance.</a:t>
            </a:r>
            <a:endParaRPr lang="en-US" sz="2800" dirty="0"/>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59</a:t>
            </a:fld>
            <a:endParaRPr lang="en-US" dirty="0"/>
          </a:p>
        </p:txBody>
      </p:sp>
    </p:spTree>
    <p:extLst>
      <p:ext uri="{BB962C8B-B14F-4D97-AF65-F5344CB8AC3E}">
        <p14:creationId xmlns:p14="http://schemas.microsoft.com/office/powerpoint/2010/main" val="16714929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accent3"/>
                </a:solidFill>
              </a:rPr>
              <a:t>Let’s first see what are Hyperparameters?</a:t>
            </a:r>
            <a:r>
              <a:rPr lang="en-US" dirty="0">
                <a:solidFill>
                  <a:schemeClr val="accent3"/>
                </a:solidFill>
              </a:rPr>
              <a:t> </a:t>
            </a:r>
          </a:p>
          <a:p>
            <a:r>
              <a:rPr lang="en-US" b="1" dirty="0">
                <a:solidFill>
                  <a:schemeClr val="accent3"/>
                </a:solidFill>
              </a:rPr>
              <a:t>Hyperparameters =</a:t>
            </a:r>
            <a:r>
              <a:rPr lang="en-US" dirty="0"/>
              <a:t> parameters that affect the performance and structure of an ML algorithm, that is are </a:t>
            </a:r>
          </a:p>
          <a:p>
            <a:pPr fontAlgn="base"/>
            <a:r>
              <a:rPr lang="en-US" sz="1200" b="1" kern="1200" dirty="0">
                <a:solidFill>
                  <a:schemeClr val="tx1"/>
                </a:solidFill>
                <a:effectLst/>
                <a:latin typeface="+mn-lt"/>
                <a:ea typeface="+mn-ea"/>
                <a:cs typeface="+mn-cs"/>
              </a:rPr>
              <a:t>ML </a:t>
            </a:r>
            <a:r>
              <a:rPr lang="en-US" sz="1200" b="1" kern="1200" dirty="0" err="1">
                <a:solidFill>
                  <a:schemeClr val="tx1"/>
                </a:solidFill>
                <a:effectLst/>
                <a:latin typeface="+mn-lt"/>
                <a:ea typeface="+mn-ea"/>
                <a:cs typeface="+mn-cs"/>
              </a:rPr>
              <a:t>alg’s</a:t>
            </a:r>
            <a:r>
              <a:rPr lang="en-US" sz="1200" b="1" kern="1200" dirty="0">
                <a:solidFill>
                  <a:schemeClr val="tx1"/>
                </a:solidFill>
                <a:effectLst/>
                <a:latin typeface="+mn-lt"/>
                <a:ea typeface="+mn-ea"/>
                <a:cs typeface="+mn-cs"/>
              </a:rPr>
              <a:t> parameters</a:t>
            </a:r>
            <a:r>
              <a:rPr lang="en-US" sz="1200" b="0" kern="1200" dirty="0">
                <a:solidFill>
                  <a:schemeClr val="tx1"/>
                </a:solidFill>
                <a:effectLst/>
                <a:latin typeface="+mn-lt"/>
                <a:ea typeface="+mn-ea"/>
                <a:cs typeface="+mn-cs"/>
              </a:rPr>
              <a:t>, specified when </a:t>
            </a:r>
            <a:r>
              <a:rPr lang="en-US" sz="1200" b="1" kern="1200" dirty="0">
                <a:solidFill>
                  <a:schemeClr val="tx1"/>
                </a:solidFill>
                <a:effectLst/>
                <a:latin typeface="+mn-lt"/>
                <a:ea typeface="+mn-ea"/>
                <a:cs typeface="+mn-cs"/>
              </a:rPr>
              <a:t>configuring the </a:t>
            </a:r>
            <a:r>
              <a:rPr lang="en-US" sz="1200" b="0" kern="1200" dirty="0">
                <a:solidFill>
                  <a:schemeClr val="tx1"/>
                </a:solidFill>
                <a:effectLst/>
                <a:latin typeface="+mn-lt"/>
                <a:ea typeface="+mn-ea"/>
                <a:cs typeface="+mn-cs"/>
              </a:rPr>
              <a:t>ML training, before model training and testing:</a:t>
            </a:r>
          </a:p>
          <a:p>
            <a:r>
              <a:rPr lang="en-US" sz="1200" b="0" kern="1200" dirty="0">
                <a:solidFill>
                  <a:schemeClr val="tx1"/>
                </a:solidFill>
                <a:effectLst/>
                <a:latin typeface="+mn-lt"/>
                <a:ea typeface="+mn-ea"/>
                <a:cs typeface="+mn-cs"/>
              </a:rPr>
              <a:t>Such as:</a:t>
            </a:r>
          </a:p>
          <a:p>
            <a:pPr lvl="0">
              <a:buFont typeface="Wingdings" pitchFamily="2" charset="2"/>
              <a:buChar char="§"/>
            </a:pPr>
            <a:r>
              <a:rPr lang="en-US" sz="2400" b="1" dirty="0"/>
              <a:t>K Nearest Neighbors</a:t>
            </a:r>
            <a:r>
              <a:rPr lang="en-US" sz="2400" dirty="0"/>
              <a:t>: </a:t>
            </a:r>
            <a:r>
              <a:rPr lang="en-US" sz="2400" dirty="0" err="1"/>
              <a:t>n_neighbors</a:t>
            </a:r>
            <a:r>
              <a:rPr lang="en-US" sz="2400" dirty="0"/>
              <a:t>, metric</a:t>
            </a:r>
          </a:p>
          <a:p>
            <a:pPr lvl="0">
              <a:buFont typeface="Wingdings" pitchFamily="2" charset="2"/>
              <a:buChar char="§"/>
            </a:pPr>
            <a:r>
              <a:rPr lang="en-US" sz="2400" b="1" dirty="0"/>
              <a:t>Decision trees: </a:t>
            </a:r>
            <a:r>
              <a:rPr lang="en-US" sz="2400" dirty="0"/>
              <a:t>max_depth, </a:t>
            </a:r>
            <a:r>
              <a:rPr lang="en-US" sz="2400" dirty="0" err="1"/>
              <a:t>min_samples_leaf</a:t>
            </a:r>
            <a:r>
              <a:rPr lang="en-US" sz="2400" dirty="0"/>
              <a:t>, </a:t>
            </a:r>
            <a:r>
              <a:rPr lang="en-US" sz="2400" dirty="0" err="1"/>
              <a:t>class_weight</a:t>
            </a:r>
            <a:r>
              <a:rPr lang="en-US" sz="2400" dirty="0"/>
              <a:t>, criterion</a:t>
            </a:r>
          </a:p>
          <a:p>
            <a:pPr lvl="0">
              <a:buFont typeface="Wingdings" pitchFamily="2" charset="2"/>
              <a:buChar char="§"/>
            </a:pPr>
            <a:r>
              <a:rPr lang="en-US" sz="2400" b="1" dirty="0"/>
              <a:t>Random Forest</a:t>
            </a:r>
            <a:r>
              <a:rPr lang="en-US" sz="2400" dirty="0"/>
              <a:t>: </a:t>
            </a:r>
            <a:r>
              <a:rPr lang="en-US" sz="2400" dirty="0" err="1"/>
              <a:t>n_estimators</a:t>
            </a:r>
            <a:r>
              <a:rPr lang="en-US" sz="2400" dirty="0"/>
              <a:t>, </a:t>
            </a:r>
            <a:r>
              <a:rPr lang="en-US" sz="2400" dirty="0" err="1"/>
              <a:t>max_samples</a:t>
            </a:r>
            <a:endParaRPr lang="en-US" sz="2400" dirty="0"/>
          </a:p>
          <a:p>
            <a:pPr lvl="0">
              <a:buFont typeface="Wingdings" pitchFamily="2" charset="2"/>
              <a:buChar char="§"/>
            </a:pPr>
            <a:r>
              <a:rPr lang="en-US" sz="2400" b="1" dirty="0"/>
              <a:t>Ensemble Bagging: </a:t>
            </a:r>
            <a:r>
              <a:rPr lang="en-US" sz="2400" dirty="0" err="1">
                <a:cs typeface="Consolas" panose="020B0609020204030204" pitchFamily="49" charset="0"/>
              </a:rPr>
              <a:t>base_estimator</a:t>
            </a:r>
            <a:r>
              <a:rPr lang="en-US" sz="2400" dirty="0">
                <a:cs typeface="Consolas" panose="020B0609020204030204" pitchFamily="49" charset="0"/>
              </a:rPr>
              <a:t>, </a:t>
            </a:r>
            <a:r>
              <a:rPr lang="en-US" sz="2400" dirty="0" err="1">
                <a:cs typeface="Consolas" panose="020B0609020204030204" pitchFamily="49" charset="0"/>
              </a:rPr>
              <a:t>n_estimators</a:t>
            </a:r>
            <a:endParaRPr lang="en-US" sz="2400" dirty="0">
              <a:cs typeface="Consolas" panose="020B0609020204030204" pitchFamily="49" charset="0"/>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These are not the same as the ML</a:t>
            </a:r>
            <a:r>
              <a:rPr lang="en-US" sz="1200" b="1" kern="1200" dirty="0">
                <a:solidFill>
                  <a:schemeClr val="tx1"/>
                </a:solidFill>
                <a:effectLst/>
                <a:latin typeface="+mn-lt"/>
                <a:ea typeface="+mn-ea"/>
                <a:cs typeface="+mn-cs"/>
              </a:rPr>
              <a:t> model’s </a:t>
            </a:r>
            <a:r>
              <a:rPr lang="en-US" sz="1200" b="0" kern="1200" dirty="0">
                <a:solidFill>
                  <a:schemeClr val="tx1"/>
                </a:solidFill>
                <a:effectLst/>
                <a:latin typeface="+mn-lt"/>
                <a:ea typeface="+mn-ea"/>
                <a:cs typeface="+mn-cs"/>
              </a:rPr>
              <a:t>parameters (think weights attached to each of your model features), </a:t>
            </a:r>
          </a:p>
          <a:p>
            <a:r>
              <a:rPr lang="en-US" sz="1200" b="0" kern="1200" dirty="0">
                <a:solidFill>
                  <a:schemeClr val="tx1"/>
                </a:solidFill>
                <a:effectLst/>
                <a:latin typeface="+mn-lt"/>
                <a:ea typeface="+mn-ea"/>
                <a:cs typeface="+mn-cs"/>
              </a:rPr>
              <a:t>that are learned from the data, learned or found by the ML algorithm!</a:t>
            </a:r>
          </a:p>
          <a:p>
            <a:pPr fontAlgn="base"/>
            <a:endParaRPr lang="en-US" sz="1200" b="0" kern="1200" dirty="0">
              <a:solidFill>
                <a:schemeClr val="tx1"/>
              </a:solidFill>
              <a:effectLst/>
              <a:latin typeface="+mn-lt"/>
              <a:ea typeface="+mn-ea"/>
              <a:cs typeface="+mn-cs"/>
            </a:endParaRPr>
          </a:p>
          <a:p>
            <a:pPr fontAlgn="base"/>
            <a:r>
              <a:rPr lang="en-US" sz="1200" b="0" kern="1200" dirty="0">
                <a:solidFill>
                  <a:schemeClr val="tx1"/>
                </a:solidFill>
                <a:effectLst/>
                <a:latin typeface="+mn-lt"/>
                <a:ea typeface="+mn-ea"/>
                <a:cs typeface="+mn-cs"/>
              </a:rPr>
              <a:t>Now, back to </a:t>
            </a:r>
            <a:r>
              <a:rPr lang="en-US" sz="1200" b="1" kern="1200" dirty="0">
                <a:solidFill>
                  <a:schemeClr val="tx1"/>
                </a:solidFill>
                <a:effectLst/>
                <a:latin typeface="+mn-lt"/>
                <a:ea typeface="+mn-ea"/>
                <a:cs typeface="+mn-cs"/>
              </a:rPr>
              <a:t>hyperparameters,</a:t>
            </a:r>
            <a:r>
              <a:rPr lang="en-US" sz="1200" b="0" kern="1200" dirty="0">
                <a:solidFill>
                  <a:schemeClr val="tx1"/>
                </a:solidFill>
                <a:effectLst/>
                <a:latin typeface="+mn-lt"/>
                <a:ea typeface="+mn-ea"/>
                <a:cs typeface="+mn-cs"/>
              </a:rPr>
              <a:t> </a:t>
            </a:r>
          </a:p>
          <a:p>
            <a:pPr fontAlgn="base"/>
            <a:r>
              <a:rPr lang="en-US" sz="1200" b="0" kern="1200" dirty="0">
                <a:solidFill>
                  <a:schemeClr val="tx1"/>
                </a:solidFill>
                <a:effectLst/>
                <a:latin typeface="+mn-lt"/>
                <a:ea typeface="+mn-ea"/>
                <a:cs typeface="+mn-cs"/>
              </a:rPr>
              <a:t>different choices of hyperparameters could lead to different model performance metrics, </a:t>
            </a:r>
          </a:p>
          <a:p>
            <a:pPr fontAlgn="base"/>
            <a:r>
              <a:rPr lang="en-US" sz="1200" b="0" kern="1200" dirty="0">
                <a:solidFill>
                  <a:schemeClr val="tx1"/>
                </a:solidFill>
                <a:effectLst/>
                <a:latin typeface="+mn-lt"/>
                <a:ea typeface="+mn-ea"/>
                <a:cs typeface="+mn-cs"/>
              </a:rPr>
              <a:t>Such as changing the number of K nearest neighbors, or the depth of a decision tree, or the number of trees in the random forest,</a:t>
            </a:r>
          </a:p>
          <a:p>
            <a:pPr fontAlgn="base"/>
            <a:endParaRPr lang="en-US" sz="1200" b="0" kern="1200" dirty="0">
              <a:solidFill>
                <a:schemeClr val="tx1"/>
              </a:solidFill>
              <a:effectLst/>
              <a:latin typeface="+mn-lt"/>
              <a:ea typeface="+mn-ea"/>
              <a:cs typeface="+mn-cs"/>
            </a:endParaRPr>
          </a:p>
          <a:p>
            <a:pPr fontAlgn="base"/>
            <a:r>
              <a:rPr lang="en-US" sz="1200" b="0" kern="1200" dirty="0">
                <a:solidFill>
                  <a:schemeClr val="tx1"/>
                </a:solidFill>
                <a:effectLst/>
                <a:latin typeface="+mn-lt"/>
                <a:ea typeface="+mn-ea"/>
                <a:cs typeface="+mn-cs"/>
              </a:rPr>
              <a:t>knowing exactly what values would maximize learning, and therefore model performance, is …</a:t>
            </a:r>
            <a:r>
              <a:rPr lang="en-US" sz="1200" b="1" kern="1200" dirty="0">
                <a:solidFill>
                  <a:schemeClr val="tx1"/>
                </a:solidFill>
                <a:effectLst/>
                <a:latin typeface="+mn-lt"/>
                <a:ea typeface="+mn-ea"/>
                <a:cs typeface="+mn-cs"/>
              </a:rPr>
              <a:t>challenging.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finding the right values can be difficult. Typically, you’ll start with something random and iterate through adjustments as you begin to see what effect the changes have. It can be a long cycle depending on how many hyperparameters your model has.</a:t>
            </a:r>
          </a:p>
          <a:p>
            <a:pPr fontAlgn="base"/>
            <a:endParaRPr lang="en-US" sz="1200" b="0" kern="1200" dirty="0">
              <a:solidFill>
                <a:schemeClr val="tx1"/>
              </a:solidFill>
              <a:effectLst/>
              <a:latin typeface="+mn-lt"/>
              <a:ea typeface="+mn-ea"/>
              <a:cs typeface="+mn-cs"/>
            </a:endParaRPr>
          </a:p>
          <a:p>
            <a:pPr fontAlgn="base"/>
            <a:r>
              <a:rPr lang="en-US" sz="1200" b="0" kern="1200" dirty="0">
                <a:solidFill>
                  <a:schemeClr val="tx1"/>
                </a:solidFill>
                <a:effectLst/>
                <a:latin typeface="+mn-lt"/>
                <a:ea typeface="+mn-ea"/>
                <a:cs typeface="+mn-cs"/>
              </a:rPr>
              <a:t>The search, the hunt, for this best combination of hyperparameters, </a:t>
            </a:r>
          </a:p>
          <a:p>
            <a:pPr fontAlgn="base"/>
            <a:r>
              <a:rPr lang="en-US" sz="1200" b="0" kern="1200" dirty="0">
                <a:solidFill>
                  <a:schemeClr val="tx1"/>
                </a:solidFill>
                <a:effectLst/>
                <a:latin typeface="+mn-lt"/>
                <a:ea typeface="+mn-ea"/>
                <a:cs typeface="+mn-cs"/>
              </a:rPr>
              <a:t>as you tweak one or another to improve a desired performance metric, is called </a:t>
            </a:r>
          </a:p>
          <a:p>
            <a:pPr fontAlgn="base"/>
            <a:r>
              <a:rPr lang="en-US" sz="1200" b="1" kern="1200" dirty="0">
                <a:solidFill>
                  <a:schemeClr val="tx1"/>
                </a:solidFill>
                <a:effectLst/>
                <a:latin typeface="+mn-lt"/>
                <a:ea typeface="+mn-ea"/>
                <a:cs typeface="+mn-cs"/>
              </a:rPr>
              <a:t>Hyperparameter tuning.</a:t>
            </a:r>
          </a:p>
          <a:p>
            <a:pPr fontAlgn="base"/>
            <a:endParaRPr lang="en-US" sz="1200" b="0" kern="1200" dirty="0">
              <a:solidFill>
                <a:schemeClr val="tx1"/>
              </a:solidFill>
              <a:effectLst/>
              <a:latin typeface="+mn-lt"/>
              <a:ea typeface="+mn-ea"/>
              <a:cs typeface="+mn-cs"/>
            </a:endParaRPr>
          </a:p>
          <a:p>
            <a:pPr fontAlgn="base"/>
            <a:r>
              <a:rPr lang="en-US" sz="1200" b="0" kern="1200" dirty="0">
                <a:solidFill>
                  <a:schemeClr val="tx1"/>
                </a:solidFill>
                <a:effectLst/>
                <a:latin typeface="+mn-lt"/>
                <a:ea typeface="+mn-ea"/>
                <a:cs typeface="+mn-cs"/>
              </a:rPr>
              <a:t>As any good ML project relies on knowing what best values to use for the hyperparameters of a given algorithm on a given dataset, </a:t>
            </a:r>
          </a:p>
          <a:p>
            <a:pPr fontAlgn="base"/>
            <a:r>
              <a:rPr lang="en-US" sz="1200" b="0" kern="1200" dirty="0">
                <a:solidFill>
                  <a:schemeClr val="tx1"/>
                </a:solidFill>
                <a:effectLst/>
                <a:latin typeface="+mn-lt"/>
                <a:ea typeface="+mn-ea"/>
                <a:cs typeface="+mn-cs"/>
              </a:rPr>
              <a:t>All ML libraries and ML platforms have a few choices/implementations of hyperparameter tuning aka </a:t>
            </a:r>
            <a:r>
              <a:rPr lang="en-US" sz="1200" b="1" kern="1200" dirty="0" err="1">
                <a:solidFill>
                  <a:schemeClr val="tx1"/>
                </a:solidFill>
                <a:effectLst/>
                <a:latin typeface="+mn-lt"/>
                <a:ea typeface="+mn-ea"/>
                <a:cs typeface="+mn-cs"/>
              </a:rPr>
              <a:t>hyperp</a:t>
            </a:r>
            <a:r>
              <a:rPr lang="en-US" sz="1200" b="1" kern="1200" dirty="0">
                <a:solidFill>
                  <a:schemeClr val="tx1"/>
                </a:solidFill>
                <a:effectLst/>
                <a:latin typeface="+mn-lt"/>
                <a:ea typeface="+mn-ea"/>
                <a:cs typeface="+mn-cs"/>
              </a:rPr>
              <a:t> optimization!</a:t>
            </a:r>
          </a:p>
        </p:txBody>
      </p:sp>
      <p:sp>
        <p:nvSpPr>
          <p:cNvPr id="4" name="Slide Number Placeholder 3"/>
          <p:cNvSpPr>
            <a:spLocks noGrp="1"/>
          </p:cNvSpPr>
          <p:nvPr>
            <p:ph type="sldNum" sz="quarter" idx="5"/>
          </p:nvPr>
        </p:nvSpPr>
        <p:spPr/>
        <p:txBody>
          <a:bodyPr/>
          <a:lstStyle/>
          <a:p>
            <a:fld id="{DE9AAF13-0D66-9247-8B59-91BBBED844F7}" type="slidenum">
              <a:rPr lang="en-US" smtClean="0"/>
              <a:t>60</a:t>
            </a:fld>
            <a:endParaRPr lang="en-US"/>
          </a:p>
        </p:txBody>
      </p:sp>
    </p:spTree>
    <p:extLst>
      <p:ext uri="{BB962C8B-B14F-4D97-AF65-F5344CB8AC3E}">
        <p14:creationId xmlns:p14="http://schemas.microsoft.com/office/powerpoint/2010/main" val="2343954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r>
              <a:rPr lang="en-US" sz="1200" dirty="0"/>
              <a:t>Iteratively split the dataset into subsets (branches), such that the final subsets (leaves) contain ‘mostly’ one class.</a:t>
            </a: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5</a:t>
            </a:fld>
            <a:endParaRPr lang="en-US" dirty="0"/>
          </a:p>
        </p:txBody>
      </p:sp>
    </p:spTree>
    <p:extLst>
      <p:ext uri="{BB962C8B-B14F-4D97-AF65-F5344CB8AC3E}">
        <p14:creationId xmlns:p14="http://schemas.microsoft.com/office/powerpoint/2010/main" val="29068554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err="1">
                <a:solidFill>
                  <a:schemeClr val="accent3"/>
                </a:solidFill>
              </a:rPr>
              <a:t>GridSearchCV</a:t>
            </a:r>
            <a:r>
              <a:rPr lang="en-US" b="1" dirty="0">
                <a:solidFill>
                  <a:schemeClr val="accent3"/>
                </a:solidFill>
              </a:rPr>
              <a:t> is </a:t>
            </a:r>
            <a:r>
              <a:rPr lang="en-US" b="1" dirty="0"/>
              <a:t>sklearn</a:t>
            </a:r>
            <a:r>
              <a:rPr lang="en-US" dirty="0"/>
              <a:t> basic hyperparameter tuning method, </a:t>
            </a:r>
          </a:p>
          <a:p>
            <a:pPr marL="0" indent="0">
              <a:buNone/>
            </a:pPr>
            <a:r>
              <a:rPr lang="en-US" dirty="0"/>
              <a:t>finds the </a:t>
            </a:r>
            <a:r>
              <a:rPr lang="en-US" b="1" dirty="0"/>
              <a:t>optimum combination of hyperparameters</a:t>
            </a:r>
            <a:r>
              <a:rPr lang="en-US" dirty="0"/>
              <a:t> </a:t>
            </a:r>
          </a:p>
          <a:p>
            <a:pPr marL="0" indent="0">
              <a:buNone/>
            </a:pPr>
            <a:r>
              <a:rPr lang="en-US" dirty="0"/>
              <a:t>by </a:t>
            </a:r>
            <a:r>
              <a:rPr lang="en-US" b="1" dirty="0"/>
              <a:t>exhaustive search </a:t>
            </a:r>
            <a:r>
              <a:rPr lang="en-US" dirty="0"/>
              <a:t>over specified parameter values </a:t>
            </a:r>
          </a:p>
          <a:p>
            <a:pPr marL="0" indent="0">
              <a:buNone/>
            </a:pPr>
            <a:endParaRPr lang="en-US" sz="1000" dirty="0"/>
          </a:p>
          <a:p>
            <a:pPr marL="0" indent="0">
              <a:buNone/>
            </a:pPr>
            <a:r>
              <a:rPr lang="en-US" sz="2400" b="1" dirty="0"/>
              <a:t>Example</a:t>
            </a:r>
            <a:r>
              <a:rPr lang="en-US" sz="2400" dirty="0"/>
              <a:t>: Hyperparameters for a Decision Tree:</a:t>
            </a:r>
          </a:p>
          <a:p>
            <a:pPr marL="0" indent="0">
              <a:buNone/>
            </a:pPr>
            <a:r>
              <a:rPr lang="en-US" sz="2400" dirty="0"/>
              <a:t>Estimator = tree; scoring = your choice of model perf metric, </a:t>
            </a:r>
          </a:p>
          <a:p>
            <a:pPr marL="0" indent="0">
              <a:buNone/>
            </a:pPr>
            <a:r>
              <a:rPr lang="en-US" sz="2400" b="1" dirty="0"/>
              <a:t>and</a:t>
            </a:r>
            <a:r>
              <a:rPr lang="en-US" sz="2400" dirty="0"/>
              <a:t> most importantly, </a:t>
            </a:r>
            <a:r>
              <a:rPr lang="en-US" sz="2400" b="1" dirty="0" err="1"/>
              <a:t>param_grid</a:t>
            </a:r>
            <a:r>
              <a:rPr lang="en-US" sz="2400" b="1" dirty="0"/>
              <a:t> </a:t>
            </a:r>
            <a:r>
              <a:rPr lang="en-US" dirty="0"/>
              <a:t>{ max_depth: [5, 10, 50, 100, 250],  </a:t>
            </a:r>
            <a:r>
              <a:rPr lang="en-US" dirty="0" err="1"/>
              <a:t>min_samples_leaf</a:t>
            </a:r>
            <a:r>
              <a:rPr lang="en-US" dirty="0"/>
              <a:t>: </a:t>
            </a:r>
            <a:r>
              <a:rPr lang="en-US" sz="1200" dirty="0"/>
              <a:t>[15, 20, 25, 30, 35]}</a:t>
            </a:r>
            <a:r>
              <a:rPr lang="en-US" dirty="0"/>
              <a:t>}</a:t>
            </a:r>
          </a:p>
          <a:p>
            <a:pPr fontAlgn="base"/>
            <a:r>
              <a:rPr lang="en-US" sz="1200" b="0" kern="1200" dirty="0">
                <a:solidFill>
                  <a:schemeClr val="tx1"/>
                </a:solidFill>
                <a:effectLst/>
                <a:latin typeface="+mn-lt"/>
                <a:ea typeface="+mn-ea"/>
                <a:cs typeface="+mn-cs"/>
              </a:rPr>
              <a:t>That is, we would be interested to try these 5 choices for the …, in combination with these 5 choices for …</a:t>
            </a:r>
          </a:p>
          <a:p>
            <a:pPr fontAlgn="base"/>
            <a:r>
              <a:rPr lang="en-US" sz="1200" b="0" kern="1200" dirty="0">
                <a:solidFill>
                  <a:schemeClr val="tx1"/>
                </a:solidFill>
                <a:effectLst/>
                <a:latin typeface="+mn-lt"/>
                <a:ea typeface="+mn-ea"/>
                <a:cs typeface="+mn-cs"/>
              </a:rPr>
              <a:t>That would be quite a few scenarios we would like to try, like [5, 15], [5, 20], [5, 25], [10, 15], and so on…</a:t>
            </a:r>
          </a:p>
          <a:p>
            <a:pPr fontAlgn="base"/>
            <a:r>
              <a:rPr lang="en-US" sz="1200" b="0" kern="1200" dirty="0">
                <a:solidFill>
                  <a:schemeClr val="tx1"/>
                </a:solidFill>
                <a:effectLst/>
                <a:latin typeface="+mn-lt"/>
                <a:ea typeface="+mn-ea"/>
                <a:cs typeface="+mn-cs"/>
              </a:rPr>
              <a:t>That will be 25 different scenarios, or better said hyperparameters combinations.</a:t>
            </a:r>
          </a:p>
          <a:p>
            <a:pPr fontAlgn="base"/>
            <a:endParaRPr lang="en-US" sz="1200" b="0" kern="1200" dirty="0">
              <a:solidFill>
                <a:schemeClr val="tx1"/>
              </a:solidFill>
              <a:effectLst/>
              <a:latin typeface="+mn-lt"/>
              <a:ea typeface="+mn-ea"/>
              <a:cs typeface="+mn-cs"/>
            </a:endParaRPr>
          </a:p>
          <a:p>
            <a:pPr fontAlgn="base"/>
            <a:r>
              <a:rPr lang="en-US" sz="1200" b="0" kern="1200" dirty="0">
                <a:solidFill>
                  <a:schemeClr val="tx1"/>
                </a:solidFill>
                <a:effectLst/>
                <a:latin typeface="+mn-lt"/>
                <a:ea typeface="+mn-ea"/>
                <a:cs typeface="+mn-cs"/>
              </a:rPr>
              <a:t>Note that </a:t>
            </a:r>
            <a:r>
              <a:rPr lang="en-US" sz="1200" b="0" kern="1200" dirty="0" err="1">
                <a:solidFill>
                  <a:schemeClr val="tx1"/>
                </a:solidFill>
                <a:effectLst/>
                <a:latin typeface="+mn-lt"/>
                <a:ea typeface="+mn-ea"/>
                <a:cs typeface="+mn-cs"/>
              </a:rPr>
              <a:t>GridSearchCV</a:t>
            </a:r>
            <a:r>
              <a:rPr lang="en-US" sz="1200" b="0" kern="1200" dirty="0">
                <a:solidFill>
                  <a:schemeClr val="tx1"/>
                </a:solidFill>
                <a:effectLst/>
                <a:latin typeface="+mn-lt"/>
                <a:ea typeface="+mn-ea"/>
                <a:cs typeface="+mn-cs"/>
              </a:rPr>
              <a:t> can be used as an estimator, with a fit and predict methods, </a:t>
            </a:r>
          </a:p>
          <a:p>
            <a:pPr fontAlgn="base"/>
            <a:r>
              <a:rPr lang="en-US" sz="1200" b="1" kern="1200" dirty="0">
                <a:solidFill>
                  <a:schemeClr val="tx1"/>
                </a:solidFill>
                <a:effectLst/>
                <a:latin typeface="+mn-lt"/>
                <a:ea typeface="+mn-ea"/>
                <a:cs typeface="+mn-cs"/>
              </a:rPr>
              <a:t>and</a:t>
            </a:r>
            <a:r>
              <a:rPr lang="en-US" sz="1200" b="0" kern="1200" dirty="0">
                <a:solidFill>
                  <a:schemeClr val="tx1"/>
                </a:solidFill>
                <a:effectLst/>
                <a:latin typeface="+mn-lt"/>
                <a:ea typeface="+mn-ea"/>
                <a:cs typeface="+mn-cs"/>
              </a:rPr>
              <a:t> as the name suggests it is also performing  </a:t>
            </a:r>
            <a:r>
              <a:rPr lang="en-US" sz="1200" b="1" kern="1200" dirty="0">
                <a:solidFill>
                  <a:schemeClr val="tx1"/>
                </a:solidFill>
                <a:effectLst/>
                <a:latin typeface="+mn-lt"/>
                <a:ea typeface="+mn-ea"/>
                <a:cs typeface="+mn-cs"/>
              </a:rPr>
              <a:t>5-fold CV by default </a:t>
            </a:r>
            <a:r>
              <a:rPr lang="en-US" sz="1200" b="0" kern="1200" dirty="0">
                <a:solidFill>
                  <a:schemeClr val="tx1"/>
                </a:solidFill>
                <a:effectLst/>
                <a:latin typeface="+mn-lt"/>
                <a:ea typeface="+mn-ea"/>
                <a:cs typeface="+mn-cs"/>
              </a:rPr>
              <a:t>for each combination of hyperparameters. </a:t>
            </a:r>
          </a:p>
          <a:p>
            <a:pPr fontAlgn="base"/>
            <a:r>
              <a:rPr lang="en-US" sz="1200" b="0" kern="1200" dirty="0">
                <a:solidFill>
                  <a:schemeClr val="tx1"/>
                </a:solidFill>
                <a:effectLst/>
                <a:latin typeface="+mn-lt"/>
                <a:ea typeface="+mn-ea"/>
                <a:cs typeface="+mn-cs"/>
              </a:rPr>
              <a:t>(that also another hyperparameter, of the </a:t>
            </a:r>
            <a:r>
              <a:rPr lang="en-US" sz="1200" b="0" kern="1200" dirty="0" err="1">
                <a:solidFill>
                  <a:schemeClr val="tx1"/>
                </a:solidFill>
                <a:effectLst/>
                <a:latin typeface="+mn-lt"/>
                <a:ea typeface="+mn-ea"/>
                <a:cs typeface="+mn-cs"/>
              </a:rPr>
              <a:t>GridSearchCV</a:t>
            </a:r>
            <a:r>
              <a:rPr lang="en-US" sz="1200" b="0" kern="1200" dirty="0">
                <a:solidFill>
                  <a:schemeClr val="tx1"/>
                </a:solidFill>
                <a:effectLst/>
                <a:latin typeface="+mn-lt"/>
                <a:ea typeface="+mn-ea"/>
                <a:cs typeface="+mn-cs"/>
              </a:rPr>
              <a:t>, that you might want to tweak!)</a:t>
            </a:r>
          </a:p>
          <a:p>
            <a:pPr fontAlgn="base"/>
            <a:r>
              <a:rPr lang="en-US" sz="1200" b="0" i="0" kern="1200" dirty="0">
                <a:solidFill>
                  <a:schemeClr val="tx1"/>
                </a:solidFill>
                <a:effectLst/>
                <a:latin typeface="+mn-lt"/>
                <a:ea typeface="+mn-ea"/>
                <a:cs typeface="+mn-cs"/>
              </a:rPr>
              <a:t>That is, The parameters of the estimator used to apply these methods are optimized by cross-validated search over parameter settings.</a:t>
            </a:r>
          </a:p>
          <a:p>
            <a:pPr fontAlgn="base"/>
            <a:endParaRPr lang="en-US" sz="1200" b="0" kern="1200" dirty="0">
              <a:solidFill>
                <a:schemeClr val="tx1"/>
              </a:solidFill>
              <a:effectLst/>
              <a:latin typeface="+mn-lt"/>
              <a:ea typeface="+mn-ea"/>
              <a:cs typeface="+mn-cs"/>
            </a:endParaRPr>
          </a:p>
          <a:p>
            <a:pPr fontAlgn="base"/>
            <a:r>
              <a:rPr lang="en-US" sz="1200" b="0" kern="1200" dirty="0">
                <a:solidFill>
                  <a:schemeClr val="tx1"/>
                </a:solidFill>
                <a:effectLst/>
                <a:latin typeface="+mn-lt"/>
                <a:ea typeface="+mn-ea"/>
                <a:cs typeface="+mn-cs"/>
              </a:rPr>
              <a:t>So for each fit call on the training set, the </a:t>
            </a:r>
            <a:r>
              <a:rPr lang="en-US" sz="1200" b="0" kern="1200" dirty="0" err="1">
                <a:solidFill>
                  <a:schemeClr val="tx1"/>
                </a:solidFill>
                <a:effectLst/>
                <a:latin typeface="+mn-lt"/>
                <a:ea typeface="+mn-ea"/>
                <a:cs typeface="+mn-cs"/>
              </a:rPr>
              <a:t>GridSearchCV</a:t>
            </a:r>
            <a:r>
              <a:rPr lang="en-US" sz="1200" b="0" kern="1200" dirty="0">
                <a:solidFill>
                  <a:schemeClr val="tx1"/>
                </a:solidFill>
                <a:effectLst/>
                <a:latin typeface="+mn-lt"/>
                <a:ea typeface="+mn-ea"/>
                <a:cs typeface="+mn-cs"/>
              </a:rPr>
              <a:t> estimator will </a:t>
            </a:r>
          </a:p>
          <a:p>
            <a:pPr fontAlgn="base"/>
            <a:r>
              <a:rPr lang="en-US" sz="1200" b="0" kern="1200" dirty="0">
                <a:solidFill>
                  <a:schemeClr val="tx1"/>
                </a:solidFill>
                <a:effectLst/>
                <a:latin typeface="+mn-lt"/>
                <a:ea typeface="+mn-ea"/>
                <a:cs typeface="+mn-cs"/>
              </a:rPr>
              <a:t>build, train and validate as many CV models as mentioned by the cv hyperparameter!</a:t>
            </a:r>
          </a:p>
          <a:p>
            <a:pPr fontAlgn="base"/>
            <a:r>
              <a:rPr lang="en-US" sz="1200" b="0" kern="1200" dirty="0">
                <a:solidFill>
                  <a:schemeClr val="tx1"/>
                </a:solidFill>
                <a:effectLst/>
                <a:latin typeface="+mn-lt"/>
                <a:ea typeface="+mn-ea"/>
                <a:cs typeface="+mn-cs"/>
              </a:rPr>
              <a:t>For example, for our case here, with 25 combinations and hyperparameters, and say default CV of 5,</a:t>
            </a:r>
          </a:p>
          <a:p>
            <a:pPr fontAlgn="base"/>
            <a:r>
              <a:rPr lang="en-US" sz="1200" b="0" kern="1200" dirty="0">
                <a:solidFill>
                  <a:schemeClr val="tx1"/>
                </a:solidFill>
                <a:effectLst/>
                <a:latin typeface="+mn-lt"/>
                <a:ea typeface="+mn-ea"/>
                <a:cs typeface="+mn-cs"/>
              </a:rPr>
              <a:t>would train and validate 25x5 that is 125 models! </a:t>
            </a:r>
          </a:p>
          <a:p>
            <a:pPr fontAlgn="base"/>
            <a:r>
              <a:rPr lang="en-US" sz="1200" b="1" kern="1200" dirty="0">
                <a:solidFill>
                  <a:schemeClr val="tx1"/>
                </a:solidFill>
                <a:effectLst/>
                <a:latin typeface="+mn-lt"/>
                <a:ea typeface="+mn-ea"/>
                <a:cs typeface="+mn-cs"/>
              </a:rPr>
              <a:t>Beware, this might take some time!</a:t>
            </a:r>
          </a:p>
          <a:p>
            <a:pPr fontAlgn="base"/>
            <a:endParaRPr lang="en-US" sz="1200" b="1"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Once all the combinations are evaluated, the model with the set of parameters which give the top metric is considered to be the best.</a:t>
            </a:r>
          </a:p>
          <a:p>
            <a:pPr fontAlgn="base"/>
            <a:r>
              <a:rPr lang="en-US" sz="1200" b="0" kern="1200" dirty="0" err="1">
                <a:solidFill>
                  <a:schemeClr val="tx1"/>
                </a:solidFill>
                <a:effectLst/>
                <a:latin typeface="+mn-lt"/>
                <a:ea typeface="+mn-ea"/>
                <a:cs typeface="+mn-cs"/>
              </a:rPr>
              <a:t>GridSearchCV</a:t>
            </a:r>
            <a:r>
              <a:rPr lang="en-US" sz="1200" b="0" kern="1200" dirty="0">
                <a:solidFill>
                  <a:schemeClr val="tx1"/>
                </a:solidFill>
                <a:effectLst/>
                <a:latin typeface="+mn-lt"/>
                <a:ea typeface="+mn-ea"/>
                <a:cs typeface="+mn-cs"/>
              </a:rPr>
              <a:t> returns the best combination of the </a:t>
            </a:r>
            <a:r>
              <a:rPr lang="en-US" sz="1200" b="0" kern="1200" dirty="0" err="1">
                <a:solidFill>
                  <a:schemeClr val="tx1"/>
                </a:solidFill>
                <a:effectLst/>
                <a:latin typeface="+mn-lt"/>
                <a:ea typeface="+mn-ea"/>
                <a:cs typeface="+mn-cs"/>
              </a:rPr>
              <a:t>hyperp</a:t>
            </a:r>
            <a:r>
              <a:rPr lang="en-US" sz="1200" b="0" kern="1200" dirty="0">
                <a:solidFill>
                  <a:schemeClr val="tx1"/>
                </a:solidFill>
                <a:effectLst/>
                <a:latin typeface="+mn-lt"/>
                <a:ea typeface="+mn-ea"/>
                <a:cs typeface="+mn-cs"/>
              </a:rPr>
              <a:t>, </a:t>
            </a:r>
          </a:p>
          <a:p>
            <a:pPr fontAlgn="base"/>
            <a:r>
              <a:rPr lang="en-US" sz="1200" b="0" kern="1200" dirty="0">
                <a:solidFill>
                  <a:schemeClr val="tx1"/>
                </a:solidFill>
                <a:effectLst/>
                <a:latin typeface="+mn-lt"/>
                <a:ea typeface="+mn-ea"/>
                <a:cs typeface="+mn-cs"/>
              </a:rPr>
              <a:t>the best estimator equipped with these best </a:t>
            </a:r>
            <a:r>
              <a:rPr lang="en-US" sz="1200" b="0" kern="1200" dirty="0" err="1">
                <a:solidFill>
                  <a:schemeClr val="tx1"/>
                </a:solidFill>
                <a:effectLst/>
                <a:latin typeface="+mn-lt"/>
                <a:ea typeface="+mn-ea"/>
                <a:cs typeface="+mn-cs"/>
              </a:rPr>
              <a:t>hyperp</a:t>
            </a:r>
            <a:r>
              <a:rPr lang="en-US" sz="1200" b="0" kern="1200" dirty="0">
                <a:solidFill>
                  <a:schemeClr val="tx1"/>
                </a:solidFill>
                <a:effectLst/>
                <a:latin typeface="+mn-lt"/>
                <a:ea typeface="+mn-ea"/>
                <a:cs typeface="+mn-cs"/>
              </a:rPr>
              <a:t>, </a:t>
            </a:r>
          </a:p>
          <a:p>
            <a:pPr fontAlgn="base"/>
            <a:r>
              <a:rPr lang="en-US" sz="1200" b="0" kern="1200" dirty="0">
                <a:solidFill>
                  <a:schemeClr val="tx1"/>
                </a:solidFill>
                <a:effectLst/>
                <a:latin typeface="+mn-lt"/>
                <a:ea typeface="+mn-ea"/>
                <a:cs typeface="+mn-cs"/>
              </a:rPr>
              <a:t>and will also report the performance metric of this best estimator.</a:t>
            </a:r>
          </a:p>
          <a:p>
            <a:pPr fontAlgn="base"/>
            <a:endParaRPr lang="en-US" sz="1200" b="0" kern="1200" dirty="0">
              <a:solidFill>
                <a:schemeClr val="tx1"/>
              </a:solidFill>
              <a:effectLst/>
              <a:latin typeface="+mn-lt"/>
              <a:ea typeface="+mn-ea"/>
              <a:cs typeface="+mn-cs"/>
            </a:endParaRPr>
          </a:p>
          <a:p>
            <a:pPr fontAlgn="base"/>
            <a:r>
              <a:rPr lang="en-US" sz="1200" b="0" kern="1200" dirty="0">
                <a:solidFill>
                  <a:schemeClr val="tx1"/>
                </a:solidFill>
                <a:effectLst/>
                <a:latin typeface="+mn-lt"/>
                <a:ea typeface="+mn-ea"/>
                <a:cs typeface="+mn-cs"/>
              </a:rPr>
              <a:t>Sounds great, but remember, </a:t>
            </a:r>
            <a:r>
              <a:rPr lang="en-US" sz="1200" b="0" kern="1200" dirty="0" err="1">
                <a:solidFill>
                  <a:schemeClr val="tx1"/>
                </a:solidFill>
                <a:effectLst/>
                <a:latin typeface="+mn-lt"/>
                <a:ea typeface="+mn-ea"/>
                <a:cs typeface="+mn-cs"/>
              </a:rPr>
              <a:t>GridSearch</a:t>
            </a:r>
            <a:r>
              <a:rPr lang="en-US" sz="1200" b="0" kern="1200" dirty="0">
                <a:solidFill>
                  <a:schemeClr val="tx1"/>
                </a:solidFill>
                <a:effectLst/>
                <a:latin typeface="+mn-lt"/>
                <a:ea typeface="+mn-ea"/>
                <a:cs typeface="+mn-cs"/>
              </a:rPr>
              <a:t> can take a long time to complete, so does not scale well!</a:t>
            </a:r>
          </a:p>
          <a:p>
            <a:pPr fontAlgn="base"/>
            <a:r>
              <a:rPr lang="en-US" sz="1200" b="0" kern="1200" dirty="0">
                <a:solidFill>
                  <a:schemeClr val="tx1"/>
                </a:solidFill>
                <a:effectLst/>
                <a:latin typeface="+mn-lt"/>
                <a:ea typeface="+mn-ea"/>
                <a:cs typeface="+mn-cs"/>
              </a:rPr>
              <a:t>If we would like to add more hyperparameters to the grid,  which you might definitely want to do for real life ML projects, </a:t>
            </a:r>
          </a:p>
          <a:p>
            <a:pPr fontAlgn="base"/>
            <a:r>
              <a:rPr lang="en-US" sz="1200" b="0" kern="1200" dirty="0">
                <a:solidFill>
                  <a:schemeClr val="tx1"/>
                </a:solidFill>
                <a:effectLst/>
                <a:latin typeface="+mn-lt"/>
                <a:ea typeface="+mn-ea"/>
                <a:cs typeface="+mn-cs"/>
              </a:rPr>
              <a:t>the grid gets huge number of combinations/nodes/</a:t>
            </a:r>
          </a:p>
          <a:p>
            <a:pPr fontAlgn="base"/>
            <a:r>
              <a:rPr lang="en-US" sz="1200" b="0" kern="1200" dirty="0">
                <a:solidFill>
                  <a:schemeClr val="tx1"/>
                </a:solidFill>
                <a:effectLst/>
                <a:latin typeface="+mn-lt"/>
                <a:ea typeface="+mn-ea"/>
                <a:cs typeface="+mn-cs"/>
              </a:rPr>
              <a:t>And because is doing exhaustive search, </a:t>
            </a:r>
          </a:p>
          <a:p>
            <a:pPr fontAlgn="base"/>
            <a:r>
              <a:rPr lang="en-US" sz="1200" b="1" kern="1200" dirty="0">
                <a:solidFill>
                  <a:schemeClr val="tx1"/>
                </a:solidFill>
                <a:effectLst/>
                <a:latin typeface="+mn-lt"/>
                <a:ea typeface="+mn-ea"/>
                <a:cs typeface="+mn-cs"/>
              </a:rPr>
              <a:t>moving sequentially from one combination to another,</a:t>
            </a:r>
          </a:p>
          <a:p>
            <a:pPr fontAlgn="base"/>
            <a:r>
              <a:rPr lang="en-US" sz="1200" b="0" kern="1200" dirty="0">
                <a:solidFill>
                  <a:schemeClr val="tx1"/>
                </a:solidFill>
                <a:effectLst/>
                <a:latin typeface="+mn-lt"/>
                <a:ea typeface="+mn-ea"/>
                <a:cs typeface="+mn-cs"/>
              </a:rPr>
              <a:t>might spend much of this time in hyper space regions with no benefits/low metrics</a:t>
            </a:r>
          </a:p>
          <a:p>
            <a:pPr fontAlgn="base"/>
            <a:r>
              <a:rPr lang="en-US" sz="1200" b="0" kern="1200" dirty="0">
                <a:solidFill>
                  <a:schemeClr val="tx1"/>
                </a:solidFill>
                <a:effectLst/>
                <a:latin typeface="+mn-lt"/>
                <a:ea typeface="+mn-ea"/>
                <a:cs typeface="+mn-cs"/>
              </a:rPr>
              <a:t>Until moving into more promising regions. </a:t>
            </a:r>
          </a:p>
          <a:p>
            <a:pPr fontAlgn="base"/>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61</a:t>
            </a:fld>
            <a:endParaRPr lang="en-US" dirty="0"/>
          </a:p>
        </p:txBody>
      </p:sp>
    </p:spTree>
    <p:extLst>
      <p:ext uri="{BB962C8B-B14F-4D97-AF65-F5344CB8AC3E}">
        <p14:creationId xmlns:p14="http://schemas.microsoft.com/office/powerpoint/2010/main" val="8964667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solidFill>
                  <a:schemeClr val="accent3"/>
                </a:solidFill>
              </a:rPr>
              <a:t>A more efficient implementation of </a:t>
            </a:r>
            <a:r>
              <a:rPr lang="en-US" dirty="0"/>
              <a:t>hyperparameter tuning in sklearn is</a:t>
            </a:r>
            <a:r>
              <a:rPr lang="en-US" b="1" dirty="0">
                <a:solidFill>
                  <a:schemeClr val="accent3"/>
                </a:solidFill>
              </a:rPr>
              <a:t> </a:t>
            </a:r>
            <a:r>
              <a:rPr lang="en-US" b="1" dirty="0" err="1">
                <a:solidFill>
                  <a:schemeClr val="accent3"/>
                </a:solidFill>
              </a:rPr>
              <a:t>RandomizedSearchCV</a:t>
            </a:r>
            <a:r>
              <a:rPr lang="en-US" b="1" dirty="0">
                <a:solidFill>
                  <a:schemeClr val="accent3"/>
                </a:solidFill>
              </a:rPr>
              <a:t> </a:t>
            </a:r>
          </a:p>
          <a:p>
            <a:pPr marL="0" indent="0">
              <a:buNone/>
            </a:pPr>
            <a:endParaRPr lang="en-US" dirty="0"/>
          </a:p>
          <a:p>
            <a:r>
              <a:rPr lang="en-US" sz="1200" b="0" i="0" kern="1200" dirty="0">
                <a:solidFill>
                  <a:schemeClr val="tx1"/>
                </a:solidFill>
                <a:effectLst/>
                <a:latin typeface="+mn-lt"/>
                <a:ea typeface="+mn-ea"/>
                <a:cs typeface="+mn-cs"/>
              </a:rPr>
              <a:t>In contrast to </a:t>
            </a:r>
            <a:r>
              <a:rPr lang="en-US" sz="1200" b="0" i="0" kern="1200" dirty="0" err="1">
                <a:solidFill>
                  <a:schemeClr val="tx1"/>
                </a:solidFill>
                <a:effectLst/>
                <a:latin typeface="+mn-lt"/>
                <a:ea typeface="+mn-ea"/>
                <a:cs typeface="+mn-cs"/>
              </a:rPr>
              <a:t>GridSearchCV</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not all parameter values are tried out, </a:t>
            </a:r>
          </a:p>
          <a:p>
            <a:r>
              <a:rPr lang="en-US" sz="1200" b="0" i="0" kern="1200" dirty="0">
                <a:solidFill>
                  <a:schemeClr val="tx1"/>
                </a:solidFill>
                <a:effectLst/>
                <a:latin typeface="+mn-lt"/>
                <a:ea typeface="+mn-ea"/>
                <a:cs typeface="+mn-cs"/>
              </a:rPr>
              <a:t>but rather a fixed number of parameter settings is sampled from the specified distributions. </a:t>
            </a:r>
          </a:p>
          <a:p>
            <a:r>
              <a:rPr lang="en-US" sz="1200" b="0" i="0" kern="1200" dirty="0">
                <a:solidFill>
                  <a:schemeClr val="tx1"/>
                </a:solidFill>
                <a:effectLst/>
                <a:latin typeface="+mn-lt"/>
                <a:ea typeface="+mn-ea"/>
                <a:cs typeface="+mn-cs"/>
              </a:rPr>
              <a:t>The number of parameter settings that are tried is given by </a:t>
            </a:r>
            <a:r>
              <a:rPr lang="en-US" sz="1200" b="0" i="1" kern="1200" dirty="0" err="1">
                <a:solidFill>
                  <a:schemeClr val="tx1"/>
                </a:solidFill>
                <a:effectLst/>
                <a:latin typeface="+mn-lt"/>
                <a:ea typeface="+mn-ea"/>
                <a:cs typeface="+mn-cs"/>
              </a:rPr>
              <a:t>n_iter</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all parameters are presented as a list, sampling without replacement is performed. </a:t>
            </a:r>
          </a:p>
          <a:p>
            <a:r>
              <a:rPr lang="en-US" sz="1200" b="0" i="0" kern="1200" dirty="0">
                <a:solidFill>
                  <a:schemeClr val="tx1"/>
                </a:solidFill>
                <a:effectLst/>
                <a:latin typeface="+mn-lt"/>
                <a:ea typeface="+mn-ea"/>
                <a:cs typeface="+mn-cs"/>
              </a:rPr>
              <a:t>If at least one parameter is given as a distribution, sampling with replacement is used. </a:t>
            </a:r>
          </a:p>
          <a:p>
            <a:r>
              <a:rPr lang="en-US" sz="1200" b="0" i="0" kern="1200" dirty="0">
                <a:solidFill>
                  <a:schemeClr val="tx1"/>
                </a:solidFill>
                <a:effectLst/>
                <a:latin typeface="+mn-lt"/>
                <a:ea typeface="+mn-ea"/>
                <a:cs typeface="+mn-cs"/>
              </a:rPr>
              <a:t>It is </a:t>
            </a:r>
            <a:r>
              <a:rPr lang="en-US" sz="1200" b="1" i="0" kern="1200" dirty="0">
                <a:solidFill>
                  <a:schemeClr val="tx1"/>
                </a:solidFill>
                <a:effectLst/>
                <a:latin typeface="+mn-lt"/>
                <a:ea typeface="+mn-ea"/>
                <a:cs typeface="+mn-cs"/>
              </a:rPr>
              <a:t>highly recommended </a:t>
            </a:r>
            <a:r>
              <a:rPr lang="en-US" sz="1200" b="0" i="0" kern="1200" dirty="0">
                <a:solidFill>
                  <a:schemeClr val="tx1"/>
                </a:solidFill>
                <a:effectLst/>
                <a:latin typeface="+mn-lt"/>
                <a:ea typeface="+mn-ea"/>
                <a:cs typeface="+mn-cs"/>
              </a:rPr>
              <a:t>to use continuous distributions for continuous parameters.</a:t>
            </a:r>
          </a:p>
          <a:p>
            <a:pPr marL="0" indent="0">
              <a:buNone/>
            </a:pPr>
            <a:endParaRPr lang="en-US" sz="1000" dirty="0"/>
          </a:p>
          <a:p>
            <a:pPr marL="0" indent="0">
              <a:buNone/>
            </a:pPr>
            <a:r>
              <a:rPr lang="en-US" sz="2400" b="1" dirty="0"/>
              <a:t>Example</a:t>
            </a:r>
            <a:r>
              <a:rPr lang="en-US" sz="2400" dirty="0"/>
              <a:t>: Hyperparameters for a Decision Tree:</a:t>
            </a:r>
          </a:p>
          <a:p>
            <a:pPr marL="0" indent="0">
              <a:buNone/>
            </a:pPr>
            <a:r>
              <a:rPr lang="en-US" sz="2400" dirty="0"/>
              <a:t>Estimator = tree; scoring = your choice of model perf metric, </a:t>
            </a:r>
          </a:p>
          <a:p>
            <a:pPr marL="0" indent="0">
              <a:buNone/>
            </a:pPr>
            <a:r>
              <a:rPr lang="en-US" sz="2400" b="1" dirty="0"/>
              <a:t>param_distributions</a:t>
            </a:r>
          </a:p>
          <a:p>
            <a:pPr marL="457189" lvl="1" indent="0">
              <a:buNone/>
            </a:pPr>
            <a:r>
              <a:rPr lang="en-US" dirty="0"/>
              <a:t>{ max_depth: [5, 10, 50, 100, 250],</a:t>
            </a:r>
          </a:p>
          <a:p>
            <a:pPr marL="457189" lvl="1" indent="0">
              <a:buNone/>
            </a:pPr>
            <a:r>
              <a:rPr lang="en-US" dirty="0"/>
              <a:t>  </a:t>
            </a:r>
            <a:r>
              <a:rPr lang="en-US" dirty="0" err="1"/>
              <a:t>min_samples_leaf</a:t>
            </a:r>
            <a:r>
              <a:rPr lang="en-US" dirty="0"/>
              <a:t>: 5 values form the </a:t>
            </a:r>
            <a:r>
              <a:rPr lang="en-US" dirty="0" err="1"/>
              <a:t>unif</a:t>
            </a:r>
            <a:r>
              <a:rPr lang="en-US" dirty="0"/>
              <a:t> distribution between 15 and 35 </a:t>
            </a:r>
            <a:r>
              <a:rPr lang="en-US" sz="1200" dirty="0"/>
              <a:t>uniform(15,35,5)}</a:t>
            </a:r>
            <a:r>
              <a:rPr lang="en-US" dirty="0"/>
              <a:t>}</a:t>
            </a:r>
          </a:p>
          <a:p>
            <a:pPr fontAlgn="base"/>
            <a:r>
              <a:rPr lang="en-US" sz="1200" b="0" kern="1200" dirty="0">
                <a:solidFill>
                  <a:schemeClr val="tx1"/>
                </a:solidFill>
                <a:effectLst/>
                <a:latin typeface="+mn-lt"/>
                <a:ea typeface="+mn-ea"/>
                <a:cs typeface="+mn-cs"/>
              </a:rPr>
              <a:t>And </a:t>
            </a:r>
            <a:r>
              <a:rPr lang="en-US" sz="1200" b="1" kern="1200" dirty="0" err="1">
                <a:solidFill>
                  <a:schemeClr val="tx1"/>
                </a:solidFill>
                <a:effectLst/>
                <a:latin typeface="+mn-lt"/>
                <a:ea typeface="+mn-ea"/>
                <a:cs typeface="+mn-cs"/>
              </a:rPr>
              <a:t>n_iter</a:t>
            </a:r>
            <a:r>
              <a:rPr lang="en-US" sz="1200" b="1" kern="1200" dirty="0">
                <a:solidFill>
                  <a:schemeClr val="tx1"/>
                </a:solidFill>
                <a:effectLst/>
                <a:latin typeface="+mn-lt"/>
                <a:ea typeface="+mn-ea"/>
                <a:cs typeface="+mn-cs"/>
              </a:rPr>
              <a:t>  (default 10) </a:t>
            </a:r>
            <a:r>
              <a:rPr lang="en-US" sz="1200" b="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Number of </a:t>
            </a:r>
            <a:r>
              <a:rPr lang="en-US" sz="1200" b="1" i="0" kern="1200" dirty="0">
                <a:solidFill>
                  <a:schemeClr val="tx1"/>
                </a:solidFill>
                <a:effectLst/>
                <a:latin typeface="+mn-lt"/>
                <a:ea typeface="+mn-ea"/>
                <a:cs typeface="+mn-cs"/>
              </a:rPr>
              <a:t>random</a:t>
            </a:r>
            <a:r>
              <a:rPr lang="en-US" sz="1200" b="0" i="0" kern="1200" dirty="0">
                <a:solidFill>
                  <a:schemeClr val="tx1"/>
                </a:solidFill>
                <a:effectLst/>
                <a:latin typeface="+mn-lt"/>
                <a:ea typeface="+mn-ea"/>
                <a:cs typeface="+mn-cs"/>
              </a:rPr>
              <a:t> parameter settings that are sampled. </a:t>
            </a:r>
          </a:p>
          <a:p>
            <a:pPr fontAlgn="base"/>
            <a:r>
              <a:rPr lang="en-US" sz="1200" b="0" i="0" kern="1200" dirty="0" err="1">
                <a:solidFill>
                  <a:schemeClr val="tx1"/>
                </a:solidFill>
                <a:effectLst/>
                <a:latin typeface="+mn-lt"/>
                <a:ea typeface="+mn-ea"/>
                <a:cs typeface="+mn-cs"/>
              </a:rPr>
              <a:t>n_iter</a:t>
            </a:r>
            <a:r>
              <a:rPr lang="en-US" sz="1200" b="0" i="0" kern="1200" dirty="0">
                <a:solidFill>
                  <a:schemeClr val="tx1"/>
                </a:solidFill>
                <a:effectLst/>
                <a:latin typeface="+mn-lt"/>
                <a:ea typeface="+mn-ea"/>
                <a:cs typeface="+mn-cs"/>
              </a:rPr>
              <a:t> trades off runtime vs quality of the solution.</a:t>
            </a:r>
            <a:r>
              <a:rPr lang="en-US" sz="1200" b="0" kern="1200" dirty="0">
                <a:solidFill>
                  <a:schemeClr val="tx1"/>
                </a:solidFill>
                <a:effectLst/>
                <a:latin typeface="+mn-lt"/>
                <a:ea typeface="+mn-ea"/>
                <a:cs typeface="+mn-cs"/>
              </a:rPr>
              <a:t>, we would be interested to try these 5 choices for the …, </a:t>
            </a:r>
          </a:p>
          <a:p>
            <a:pPr fontAlgn="base"/>
            <a:endParaRPr lang="en-US" sz="1200" b="0" kern="1200" dirty="0">
              <a:solidFill>
                <a:schemeClr val="tx1"/>
              </a:solidFill>
              <a:effectLst/>
              <a:latin typeface="+mn-lt"/>
              <a:ea typeface="+mn-ea"/>
              <a:cs typeface="+mn-cs"/>
            </a:endParaRPr>
          </a:p>
          <a:p>
            <a:pPr fontAlgn="base"/>
            <a:r>
              <a:rPr lang="en-US" sz="1200" b="0" kern="1200" dirty="0">
                <a:solidFill>
                  <a:schemeClr val="tx1"/>
                </a:solidFill>
                <a:effectLst/>
                <a:latin typeface="+mn-lt"/>
                <a:ea typeface="+mn-ea"/>
                <a:cs typeface="+mn-cs"/>
              </a:rPr>
              <a:t>Note that </a:t>
            </a:r>
            <a:r>
              <a:rPr lang="en-US" sz="1200" b="0" kern="1200" dirty="0" err="1">
                <a:solidFill>
                  <a:schemeClr val="tx1"/>
                </a:solidFill>
                <a:effectLst/>
                <a:latin typeface="+mn-lt"/>
                <a:ea typeface="+mn-ea"/>
                <a:cs typeface="+mn-cs"/>
              </a:rPr>
              <a:t>RandSearchCV</a:t>
            </a:r>
            <a:r>
              <a:rPr lang="en-US" sz="1200" b="0" kern="1200" dirty="0">
                <a:solidFill>
                  <a:schemeClr val="tx1"/>
                </a:solidFill>
                <a:effectLst/>
                <a:latin typeface="+mn-lt"/>
                <a:ea typeface="+mn-ea"/>
                <a:cs typeface="+mn-cs"/>
              </a:rPr>
              <a:t> also performs </a:t>
            </a:r>
            <a:r>
              <a:rPr lang="en-US" sz="1200" b="1" kern="1200" dirty="0">
                <a:solidFill>
                  <a:schemeClr val="tx1"/>
                </a:solidFill>
                <a:effectLst/>
                <a:latin typeface="+mn-lt"/>
                <a:ea typeface="+mn-ea"/>
                <a:cs typeface="+mn-cs"/>
              </a:rPr>
              <a:t>5-fold CV by default </a:t>
            </a:r>
            <a:r>
              <a:rPr lang="en-US" sz="1200" b="0" kern="1200" dirty="0">
                <a:solidFill>
                  <a:schemeClr val="tx1"/>
                </a:solidFill>
                <a:effectLst/>
                <a:latin typeface="+mn-lt"/>
                <a:ea typeface="+mn-ea"/>
                <a:cs typeface="+mn-cs"/>
              </a:rPr>
              <a:t>for each combination of hyperparameters! </a:t>
            </a:r>
          </a:p>
          <a:p>
            <a:pPr fontAlgn="base"/>
            <a:r>
              <a:rPr lang="en-US" sz="1200" b="0" kern="1200" dirty="0">
                <a:solidFill>
                  <a:schemeClr val="tx1"/>
                </a:solidFill>
                <a:effectLst/>
                <a:latin typeface="+mn-lt"/>
                <a:ea typeface="+mn-ea"/>
                <a:cs typeface="+mn-cs"/>
              </a:rPr>
              <a:t>So for our case here, if </a:t>
            </a:r>
            <a:r>
              <a:rPr lang="en-US" sz="1200" b="0" kern="1200" dirty="0" err="1">
                <a:solidFill>
                  <a:schemeClr val="tx1"/>
                </a:solidFill>
                <a:effectLst/>
                <a:latin typeface="+mn-lt"/>
                <a:ea typeface="+mn-ea"/>
                <a:cs typeface="+mn-cs"/>
              </a:rPr>
              <a:t>n_iter</a:t>
            </a:r>
            <a:r>
              <a:rPr lang="en-US" sz="1200" b="0" kern="1200" dirty="0">
                <a:solidFill>
                  <a:schemeClr val="tx1"/>
                </a:solidFill>
                <a:effectLst/>
                <a:latin typeface="+mn-lt"/>
                <a:ea typeface="+mn-ea"/>
                <a:cs typeface="+mn-cs"/>
              </a:rPr>
              <a:t> is 7, we will wait for 7x5 = 35 models to be trained and validated before </a:t>
            </a:r>
            <a:r>
              <a:rPr lang="en-US" sz="1200" b="0" kern="1200" dirty="0" err="1">
                <a:solidFill>
                  <a:schemeClr val="tx1"/>
                </a:solidFill>
                <a:effectLst/>
                <a:latin typeface="+mn-lt"/>
                <a:ea typeface="+mn-ea"/>
                <a:cs typeface="+mn-cs"/>
              </a:rPr>
              <a:t>RandSearchCV</a:t>
            </a:r>
            <a:r>
              <a:rPr lang="en-US" sz="1200" b="0" kern="1200" dirty="0">
                <a:solidFill>
                  <a:schemeClr val="tx1"/>
                </a:solidFill>
                <a:effectLst/>
                <a:latin typeface="+mn-lt"/>
                <a:ea typeface="+mn-ea"/>
                <a:cs typeface="+mn-cs"/>
              </a:rPr>
              <a:t> is completed!</a:t>
            </a:r>
          </a:p>
          <a:p>
            <a:pPr fontAlgn="base"/>
            <a:endParaRPr lang="en-US" sz="1200" b="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With trying only 7 combinations practically out of the 25 </a:t>
            </a:r>
            <a:r>
              <a:rPr lang="en-US" sz="1200" b="0" i="0" kern="1200" dirty="0" err="1">
                <a:solidFill>
                  <a:schemeClr val="tx1"/>
                </a:solidFill>
                <a:effectLst/>
                <a:latin typeface="+mn-lt"/>
                <a:ea typeface="+mn-ea"/>
                <a:cs typeface="+mn-cs"/>
              </a:rPr>
              <a:t>GridSearch</a:t>
            </a:r>
            <a:r>
              <a:rPr lang="en-US" sz="1200" b="0" i="0" kern="1200" dirty="0">
                <a:solidFill>
                  <a:schemeClr val="tx1"/>
                </a:solidFill>
                <a:effectLst/>
                <a:latin typeface="+mn-lt"/>
                <a:ea typeface="+mn-ea"/>
                <a:cs typeface="+mn-cs"/>
              </a:rPr>
              <a:t> did, over similar range of parameters,</a:t>
            </a:r>
          </a:p>
          <a:p>
            <a:pPr fontAlgn="base"/>
            <a:r>
              <a:rPr lang="en-US" sz="1200" b="1" i="0" kern="1200" dirty="0">
                <a:solidFill>
                  <a:schemeClr val="tx1"/>
                </a:solidFill>
                <a:effectLst/>
                <a:latin typeface="+mn-lt"/>
                <a:ea typeface="+mn-ea"/>
                <a:cs typeface="+mn-cs"/>
              </a:rPr>
              <a:t>Is </a:t>
            </a:r>
            <a:r>
              <a:rPr lang="en-US" sz="1200" b="1" i="0" kern="1200" dirty="0" err="1">
                <a:solidFill>
                  <a:schemeClr val="tx1"/>
                </a:solidFill>
                <a:effectLst/>
                <a:latin typeface="+mn-lt"/>
                <a:ea typeface="+mn-ea"/>
                <a:cs typeface="+mn-cs"/>
              </a:rPr>
              <a:t>RandomizedSearch</a:t>
            </a:r>
            <a:r>
              <a:rPr lang="en-US" sz="1200" b="1" i="0" kern="1200" dirty="0">
                <a:solidFill>
                  <a:schemeClr val="tx1"/>
                </a:solidFill>
                <a:effectLst/>
                <a:latin typeface="+mn-lt"/>
                <a:ea typeface="+mn-ea"/>
                <a:cs typeface="+mn-cs"/>
              </a:rPr>
              <a:t> not only faster but as good as </a:t>
            </a:r>
            <a:r>
              <a:rPr lang="en-US" sz="1200" b="1" i="0" kern="1200" dirty="0" err="1">
                <a:solidFill>
                  <a:schemeClr val="tx1"/>
                </a:solidFill>
                <a:effectLst/>
                <a:latin typeface="+mn-lt"/>
                <a:ea typeface="+mn-ea"/>
                <a:cs typeface="+mn-cs"/>
              </a:rPr>
              <a:t>GridSearch</a:t>
            </a:r>
            <a:r>
              <a:rPr lang="en-US" sz="1200" b="1" i="0" kern="1200" dirty="0">
                <a:solidFill>
                  <a:schemeClr val="tx1"/>
                </a:solidFill>
                <a:effectLst/>
                <a:latin typeface="+mn-lt"/>
                <a:ea typeface="+mn-ea"/>
                <a:cs typeface="+mn-cs"/>
              </a:rPr>
              <a:t>?</a:t>
            </a:r>
          </a:p>
          <a:p>
            <a:pPr fontAlgn="base"/>
            <a:endParaRPr lang="en-US" sz="1200" b="1"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While we are not guaranteed to identify the best combination since not all combinations will be tested, </a:t>
            </a:r>
          </a:p>
          <a:p>
            <a:pPr fontAlgn="base"/>
            <a:r>
              <a:rPr lang="en-US" sz="1200" b="0" i="0" kern="1200" dirty="0" err="1">
                <a:solidFill>
                  <a:schemeClr val="tx1"/>
                </a:solidFill>
                <a:effectLst/>
                <a:latin typeface="+mn-lt"/>
                <a:ea typeface="+mn-ea"/>
                <a:cs typeface="+mn-cs"/>
              </a:rPr>
              <a:t>RandSearch</a:t>
            </a:r>
            <a:r>
              <a:rPr lang="en-US" sz="1200" b="0" i="0" kern="1200" dirty="0">
                <a:solidFill>
                  <a:schemeClr val="tx1"/>
                </a:solidFill>
                <a:effectLst/>
                <a:latin typeface="+mn-lt"/>
                <a:ea typeface="+mn-ea"/>
                <a:cs typeface="+mn-cs"/>
              </a:rPr>
              <a:t> will randomly hit/try various hyperparameter regions/combinations and</a:t>
            </a:r>
          </a:p>
          <a:p>
            <a:pPr fontAlgn="base"/>
            <a:r>
              <a:rPr lang="en-US" sz="1200" b="0" i="0" kern="1200" dirty="0">
                <a:solidFill>
                  <a:schemeClr val="tx1"/>
                </a:solidFill>
                <a:effectLst/>
                <a:latin typeface="+mn-lt"/>
                <a:ea typeface="+mn-ea"/>
                <a:cs typeface="+mn-cs"/>
              </a:rPr>
              <a:t>Increasing the chances to find models that are as good within a small fraction of the computation time.</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One fair question would be, while on our random search hitting diff </a:t>
            </a:r>
            <a:r>
              <a:rPr lang="en-US" sz="1200" b="0" i="0" kern="1200" dirty="0" err="1">
                <a:solidFill>
                  <a:schemeClr val="tx1"/>
                </a:solidFill>
                <a:effectLst/>
                <a:latin typeface="+mn-lt"/>
                <a:ea typeface="+mn-ea"/>
                <a:cs typeface="+mn-cs"/>
              </a:rPr>
              <a:t>hyperparam</a:t>
            </a:r>
            <a:r>
              <a:rPr lang="en-US" sz="1200" b="0" i="0" kern="1200" dirty="0">
                <a:solidFill>
                  <a:schemeClr val="tx1"/>
                </a:solidFill>
                <a:effectLst/>
                <a:latin typeface="+mn-lt"/>
                <a:ea typeface="+mn-ea"/>
                <a:cs typeface="+mn-cs"/>
              </a:rPr>
              <a:t> combinations and computing model metrics, </a:t>
            </a:r>
          </a:p>
          <a:p>
            <a:pPr fontAlgn="base"/>
            <a:r>
              <a:rPr lang="en-US" sz="1200" b="0" i="0" kern="1200" dirty="0">
                <a:solidFill>
                  <a:schemeClr val="tx1"/>
                </a:solidFill>
                <a:effectLst/>
                <a:latin typeface="+mn-lt"/>
                <a:ea typeface="+mn-ea"/>
                <a:cs typeface="+mn-cs"/>
              </a:rPr>
              <a:t>Why not stop/search more  in the regions that look more promising?</a:t>
            </a:r>
          </a:p>
          <a:p>
            <a:pPr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62</a:t>
            </a:fld>
            <a:endParaRPr lang="en-US" dirty="0"/>
          </a:p>
        </p:txBody>
      </p:sp>
    </p:spTree>
    <p:extLst>
      <p:ext uri="{BB962C8B-B14F-4D97-AF65-F5344CB8AC3E}">
        <p14:creationId xmlns:p14="http://schemas.microsoft.com/office/powerpoint/2010/main" val="35921559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One fair question would be, while on our random search hitting diff </a:t>
            </a:r>
            <a:r>
              <a:rPr lang="en-US" sz="1200" b="0" i="0" kern="1200" dirty="0" err="1">
                <a:solidFill>
                  <a:schemeClr val="tx1"/>
                </a:solidFill>
                <a:effectLst/>
                <a:latin typeface="+mn-lt"/>
                <a:ea typeface="+mn-ea"/>
                <a:cs typeface="+mn-cs"/>
              </a:rPr>
              <a:t>hyperparam</a:t>
            </a:r>
            <a:r>
              <a:rPr lang="en-US" sz="1200" b="0" i="0" kern="1200" dirty="0">
                <a:solidFill>
                  <a:schemeClr val="tx1"/>
                </a:solidFill>
                <a:effectLst/>
                <a:latin typeface="+mn-lt"/>
                <a:ea typeface="+mn-ea"/>
                <a:cs typeface="+mn-cs"/>
              </a:rPr>
              <a:t> combinations and computing model metrics, </a:t>
            </a:r>
          </a:p>
          <a:p>
            <a:pPr fontAlgn="base"/>
            <a:r>
              <a:rPr lang="en-US" sz="1200" b="0" i="0" kern="1200" dirty="0">
                <a:solidFill>
                  <a:schemeClr val="tx1"/>
                </a:solidFill>
                <a:effectLst/>
                <a:latin typeface="+mn-lt"/>
                <a:ea typeface="+mn-ea"/>
                <a:cs typeface="+mn-cs"/>
              </a:rPr>
              <a:t>Why not stop/search more  in the regions that look more promising?</a:t>
            </a:r>
          </a:p>
          <a:p>
            <a:endParaRPr lang="en-US" b="1" dirty="0">
              <a:solidFill>
                <a:schemeClr val="accent3"/>
              </a:solidFill>
            </a:endParaRPr>
          </a:p>
          <a:p>
            <a:r>
              <a:rPr lang="en-US" b="1" dirty="0">
                <a:solidFill>
                  <a:schemeClr val="accent3"/>
                </a:solidFill>
              </a:rPr>
              <a:t>And then, it is Bayesian Search </a:t>
            </a:r>
          </a:p>
          <a:p>
            <a:r>
              <a:rPr lang="en-US" dirty="0"/>
              <a:t>method keeps track of previous hyperparameter evaluations and builds a probabilistic model around it.</a:t>
            </a:r>
          </a:p>
          <a:p>
            <a:endParaRPr lang="en-US" dirty="0"/>
          </a:p>
          <a:p>
            <a:r>
              <a:rPr lang="en-US" dirty="0"/>
              <a:t>It tries to balance exploration (uncertain hyperparameter set) and exploitation (hyperparameters with a good chance of being optimum)</a:t>
            </a:r>
          </a:p>
          <a:p>
            <a:endParaRPr lang="en-US" dirty="0"/>
          </a:p>
          <a:p>
            <a:r>
              <a:rPr lang="en-US" dirty="0"/>
              <a:t>It prefers points near the ones that worked well</a:t>
            </a:r>
          </a:p>
          <a:p>
            <a:endParaRPr lang="en-US" b="1" dirty="0"/>
          </a:p>
          <a:p>
            <a:r>
              <a:rPr lang="en-US" b="1" dirty="0"/>
              <a:t>AWS SageMaker </a:t>
            </a:r>
            <a:r>
              <a:rPr lang="en-US" dirty="0"/>
              <a:t>uses Bayesian Search for hyperparameter optimization.</a:t>
            </a:r>
          </a:p>
          <a:p>
            <a:endParaRPr lang="en-US" dirty="0"/>
          </a:p>
        </p:txBody>
      </p:sp>
      <p:sp>
        <p:nvSpPr>
          <p:cNvPr id="4" name="Slide Number Placeholder 3"/>
          <p:cNvSpPr>
            <a:spLocks noGrp="1"/>
          </p:cNvSpPr>
          <p:nvPr>
            <p:ph type="sldNum" sz="quarter" idx="5"/>
          </p:nvPr>
        </p:nvSpPr>
        <p:spPr/>
        <p:txBody>
          <a:bodyPr/>
          <a:lstStyle/>
          <a:p>
            <a:fld id="{DE9AAF13-0D66-9247-8B59-91BBBED844F7}" type="slidenum">
              <a:rPr lang="en-US" smtClean="0"/>
              <a:t>63</a:t>
            </a:fld>
            <a:endParaRPr lang="en-US"/>
          </a:p>
        </p:txBody>
      </p:sp>
    </p:spTree>
    <p:extLst>
      <p:ext uri="{BB962C8B-B14F-4D97-AF65-F5344CB8AC3E}">
        <p14:creationId xmlns:p14="http://schemas.microsoft.com/office/powerpoint/2010/main" val="26505826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65</a:t>
            </a:fld>
            <a:endParaRPr lang="en-US" dirty="0"/>
          </a:p>
        </p:txBody>
      </p:sp>
    </p:spTree>
    <p:extLst>
      <p:ext uri="{BB962C8B-B14F-4D97-AF65-F5344CB8AC3E}">
        <p14:creationId xmlns:p14="http://schemas.microsoft.com/office/powerpoint/2010/main" val="21265615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715" rtl="0" eaLnBrk="1" fontAlgn="auto" latinLnBrk="0" hangingPunct="1">
              <a:lnSpc>
                <a:spcPct val="100000"/>
              </a:lnSpc>
              <a:spcBef>
                <a:spcPts val="0"/>
              </a:spcBef>
              <a:spcAft>
                <a:spcPts val="0"/>
              </a:spcAft>
              <a:buClrTx/>
              <a:buSzTx/>
              <a:buFont typeface="Arial"/>
              <a:buNone/>
              <a:tabLst/>
              <a:defRPr/>
            </a:pPr>
            <a:r>
              <a:rPr lang="en-US" sz="1200" b="0" i="0" kern="1200" dirty="0" err="1">
                <a:solidFill>
                  <a:schemeClr val="tx1"/>
                </a:solidFill>
                <a:effectLst/>
                <a:latin typeface="Amazon Ember Regular" charset="0"/>
                <a:ea typeface="+mn-ea"/>
                <a:cs typeface="+mn-cs"/>
              </a:rPr>
              <a:t>SageMaker's</a:t>
            </a:r>
            <a:r>
              <a:rPr lang="en-US" sz="1200" b="0" i="0" kern="1200" dirty="0">
                <a:solidFill>
                  <a:schemeClr val="tx1"/>
                </a:solidFill>
                <a:effectLst/>
                <a:latin typeface="Amazon Ember Regular" charset="0"/>
                <a:ea typeface="+mn-ea"/>
                <a:cs typeface="+mn-cs"/>
              </a:rPr>
              <a:t> a fully managed service </a:t>
            </a:r>
            <a:r>
              <a:rPr lang="en-US" sz="1200" dirty="0"/>
              <a:t>that removes the heavy lifting from each step of the machine learning process: </a:t>
            </a:r>
            <a:r>
              <a:rPr lang="en-US" sz="1200" b="0" i="0" kern="1200" dirty="0">
                <a:solidFill>
                  <a:schemeClr val="tx1"/>
                </a:solidFill>
                <a:effectLst/>
                <a:latin typeface="Amazon Ember Regular" charset="0"/>
                <a:ea typeface="+mn-ea"/>
                <a:cs typeface="+mn-cs"/>
              </a:rPr>
              <a:t>to build, train, tune, and deploy an ML model. Right from the get go, literally with one click, you have access to a fully managed machine learning notebook environment using the popular </a:t>
            </a:r>
            <a:r>
              <a:rPr lang="en-US" sz="1200" b="0" i="0" kern="1200" dirty="0" err="1">
                <a:solidFill>
                  <a:schemeClr val="tx1"/>
                </a:solidFill>
                <a:effectLst/>
                <a:latin typeface="Amazon Ember Regular" charset="0"/>
                <a:ea typeface="+mn-ea"/>
                <a:cs typeface="+mn-cs"/>
              </a:rPr>
              <a:t>Jupyter</a:t>
            </a:r>
            <a:r>
              <a:rPr lang="en-US" sz="1200" b="0" i="0" kern="1200" dirty="0">
                <a:solidFill>
                  <a:schemeClr val="tx1"/>
                </a:solidFill>
                <a:effectLst/>
                <a:latin typeface="Amazon Ember Regular" charset="0"/>
                <a:ea typeface="+mn-ea"/>
                <a:cs typeface="+mn-cs"/>
              </a:rPr>
              <a:t> format.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Apart from using SageMaker to build or bring your own ML models to Jupiter notebooks, you can also use one of the 17 build-in models that SageMaker has, or reach out to the AWS Marketplace for more custom models. </a:t>
            </a:r>
          </a:p>
          <a:p>
            <a:endParaRPr lang="en-US" sz="1200" dirty="0"/>
          </a:p>
          <a:p>
            <a:r>
              <a:rPr lang="en-US" sz="1200" dirty="0"/>
              <a:t>Since launch, AWS has regularly added new capabilities to Amazon SageMaker, with more than 50 new capabilities delivered over</a:t>
            </a:r>
            <a:r>
              <a:rPr lang="en-US" sz="1200" baseline="0" dirty="0"/>
              <a:t> the past 12 months. </a:t>
            </a:r>
            <a:r>
              <a:rPr lang="en-US" sz="1200" dirty="0"/>
              <a:t>These capabilities have helped many more developers build custom machine learning models. </a:t>
            </a:r>
          </a:p>
          <a:p>
            <a:endParaRPr lang="en-US" altLang="en-US" sz="1200" baseline="0" dirty="0"/>
          </a:p>
          <a:p>
            <a:r>
              <a:rPr lang="en-US" dirty="0">
                <a:effectLst/>
              </a:rPr>
              <a:t>In particular, Amazon SageMaker makes </a:t>
            </a:r>
            <a:r>
              <a:rPr lang="en-US" dirty="0" err="1">
                <a:effectLst/>
              </a:rPr>
              <a:t>Hyperparamter</a:t>
            </a:r>
            <a:r>
              <a:rPr lang="en-US" dirty="0">
                <a:effectLst/>
              </a:rPr>
              <a:t> Tuning easy by offering Automatic Model Tuning as an option during training. Automatic model tuning uses machine learning to quickly tune your model to be as performant as possible. This capability lets you skip the tedious trial-and-error process of manually adjusting hyperparameters. </a:t>
            </a:r>
            <a:endParaRPr lang="en-US" dirty="0"/>
          </a:p>
          <a:p>
            <a:endParaRPr lang="en-US" dirty="0"/>
          </a:p>
          <a:p>
            <a:r>
              <a:rPr lang="en-US" dirty="0"/>
              <a:t>Let’s see how one of the build-in SM models and </a:t>
            </a:r>
            <a:r>
              <a:rPr lang="en-US" dirty="0" err="1">
                <a:effectLst/>
              </a:rPr>
              <a:t>Hyperparamter</a:t>
            </a:r>
            <a:r>
              <a:rPr lang="en-US" dirty="0">
                <a:effectLst/>
              </a:rPr>
              <a:t> Tuning </a:t>
            </a:r>
            <a:r>
              <a:rPr lang="en-US" dirty="0"/>
              <a:t> work in practice, on our review dataset:</a:t>
            </a:r>
          </a:p>
          <a:p>
            <a:endParaRPr lang="en-US" dirty="0"/>
          </a:p>
          <a:p>
            <a:r>
              <a:rPr lang="en-US" dirty="0"/>
              <a:t>Let’s open the Jupiter notebook for a walkthrough.</a:t>
            </a:r>
          </a:p>
          <a:p>
            <a:endParaRPr lang="en-US" dirty="0"/>
          </a:p>
        </p:txBody>
      </p:sp>
      <p:sp>
        <p:nvSpPr>
          <p:cNvPr id="4" name="Slide Number Placeholder 3"/>
          <p:cNvSpPr>
            <a:spLocks noGrp="1"/>
          </p:cNvSpPr>
          <p:nvPr>
            <p:ph type="sldNum" sz="quarter" idx="5"/>
          </p:nvPr>
        </p:nvSpPr>
        <p:spPr/>
        <p:txBody>
          <a:bodyPr/>
          <a:lstStyle/>
          <a:p>
            <a:fld id="{DE9AAF13-0D66-9247-8B59-91BBBED844F7}" type="slidenum">
              <a:rPr lang="en-US" smtClean="0"/>
              <a:t>66</a:t>
            </a:fld>
            <a:endParaRPr lang="en-US"/>
          </a:p>
        </p:txBody>
      </p:sp>
    </p:spTree>
    <p:extLst>
      <p:ext uri="{BB962C8B-B14F-4D97-AF65-F5344CB8AC3E}">
        <p14:creationId xmlns:p14="http://schemas.microsoft.com/office/powerpoint/2010/main" val="42772538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p:txBody>
      </p:sp>
      <p:sp>
        <p:nvSpPr>
          <p:cNvPr id="4" name="Slide Number Placeholder 3"/>
          <p:cNvSpPr>
            <a:spLocks noGrp="1"/>
          </p:cNvSpPr>
          <p:nvPr>
            <p:ph type="sldNum" sz="quarter" idx="5"/>
          </p:nvPr>
        </p:nvSpPr>
        <p:spPr/>
        <p:txBody>
          <a:bodyPr/>
          <a:lstStyle/>
          <a:p>
            <a:fld id="{525B7AE5-8B6B-45BB-BCE2-0D5FF01E052A}" type="slidenum">
              <a:rPr lang="en-US" smtClean="0"/>
              <a:pPr/>
              <a:t>67</a:t>
            </a:fld>
            <a:endParaRPr lang="en-US" dirty="0"/>
          </a:p>
        </p:txBody>
      </p:sp>
    </p:spTree>
    <p:extLst>
      <p:ext uri="{BB962C8B-B14F-4D97-AF65-F5344CB8AC3E}">
        <p14:creationId xmlns:p14="http://schemas.microsoft.com/office/powerpoint/2010/main" val="8087373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p:txBody>
      </p:sp>
      <p:sp>
        <p:nvSpPr>
          <p:cNvPr id="4" name="Slide Number Placeholder 3"/>
          <p:cNvSpPr>
            <a:spLocks noGrp="1"/>
          </p:cNvSpPr>
          <p:nvPr>
            <p:ph type="sldNum" sz="quarter" idx="5"/>
          </p:nvPr>
        </p:nvSpPr>
        <p:spPr/>
        <p:txBody>
          <a:bodyPr/>
          <a:lstStyle/>
          <a:p>
            <a:fld id="{525B7AE5-8B6B-45BB-BCE2-0D5FF01E052A}" type="slidenum">
              <a:rPr lang="en-US" smtClean="0"/>
              <a:pPr/>
              <a:t>68</a:t>
            </a:fld>
            <a:endParaRPr lang="en-US" dirty="0"/>
          </a:p>
        </p:txBody>
      </p:sp>
    </p:spTree>
    <p:extLst>
      <p:ext uri="{BB962C8B-B14F-4D97-AF65-F5344CB8AC3E}">
        <p14:creationId xmlns:p14="http://schemas.microsoft.com/office/powerpoint/2010/main" val="41440442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p:txBody>
      </p:sp>
      <p:sp>
        <p:nvSpPr>
          <p:cNvPr id="4" name="Slide Number Placeholder 3"/>
          <p:cNvSpPr>
            <a:spLocks noGrp="1"/>
          </p:cNvSpPr>
          <p:nvPr>
            <p:ph type="sldNum" sz="quarter" idx="5"/>
          </p:nvPr>
        </p:nvSpPr>
        <p:spPr/>
        <p:txBody>
          <a:bodyPr/>
          <a:lstStyle/>
          <a:p>
            <a:fld id="{525B7AE5-8B6B-45BB-BCE2-0D5FF01E052A}" type="slidenum">
              <a:rPr lang="en-US" smtClean="0"/>
              <a:pPr/>
              <a:t>69</a:t>
            </a:fld>
            <a:endParaRPr lang="en-US" dirty="0"/>
          </a:p>
        </p:txBody>
      </p:sp>
    </p:spTree>
    <p:extLst>
      <p:ext uri="{BB962C8B-B14F-4D97-AF65-F5344CB8AC3E}">
        <p14:creationId xmlns:p14="http://schemas.microsoft.com/office/powerpoint/2010/main" val="15545028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p:txBody>
      </p:sp>
      <p:sp>
        <p:nvSpPr>
          <p:cNvPr id="4" name="Slide Number Placeholder 3"/>
          <p:cNvSpPr>
            <a:spLocks noGrp="1"/>
          </p:cNvSpPr>
          <p:nvPr>
            <p:ph type="sldNum" sz="quarter" idx="5"/>
          </p:nvPr>
        </p:nvSpPr>
        <p:spPr/>
        <p:txBody>
          <a:bodyPr/>
          <a:lstStyle/>
          <a:p>
            <a:fld id="{525B7AE5-8B6B-45BB-BCE2-0D5FF01E052A}" type="slidenum">
              <a:rPr lang="en-US" smtClean="0"/>
              <a:pPr/>
              <a:t>70</a:t>
            </a:fld>
            <a:endParaRPr lang="en-US" dirty="0"/>
          </a:p>
        </p:txBody>
      </p:sp>
    </p:spTree>
    <p:extLst>
      <p:ext uri="{BB962C8B-B14F-4D97-AF65-F5344CB8AC3E}">
        <p14:creationId xmlns:p14="http://schemas.microsoft.com/office/powerpoint/2010/main" val="14777926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p:txBody>
      </p:sp>
      <p:sp>
        <p:nvSpPr>
          <p:cNvPr id="4" name="Slide Number Placeholder 3"/>
          <p:cNvSpPr>
            <a:spLocks noGrp="1"/>
          </p:cNvSpPr>
          <p:nvPr>
            <p:ph type="sldNum" sz="quarter" idx="5"/>
          </p:nvPr>
        </p:nvSpPr>
        <p:spPr/>
        <p:txBody>
          <a:bodyPr/>
          <a:lstStyle/>
          <a:p>
            <a:fld id="{525B7AE5-8B6B-45BB-BCE2-0D5FF01E052A}" type="slidenum">
              <a:rPr lang="en-US" smtClean="0"/>
              <a:pPr/>
              <a:t>71</a:t>
            </a:fld>
            <a:endParaRPr lang="en-US" dirty="0"/>
          </a:p>
        </p:txBody>
      </p:sp>
    </p:spTree>
    <p:extLst>
      <p:ext uri="{BB962C8B-B14F-4D97-AF65-F5344CB8AC3E}">
        <p14:creationId xmlns:p14="http://schemas.microsoft.com/office/powerpoint/2010/main" val="1380467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6</a:t>
            </a:fld>
            <a:endParaRPr lang="en-US" dirty="0"/>
          </a:p>
        </p:txBody>
      </p:sp>
    </p:spTree>
    <p:extLst>
      <p:ext uri="{BB962C8B-B14F-4D97-AF65-F5344CB8AC3E}">
        <p14:creationId xmlns:p14="http://schemas.microsoft.com/office/powerpoint/2010/main" val="7358697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p:txBody>
      </p:sp>
      <p:sp>
        <p:nvSpPr>
          <p:cNvPr id="4" name="Slide Number Placeholder 3"/>
          <p:cNvSpPr>
            <a:spLocks noGrp="1"/>
          </p:cNvSpPr>
          <p:nvPr>
            <p:ph type="sldNum" sz="quarter" idx="5"/>
          </p:nvPr>
        </p:nvSpPr>
        <p:spPr/>
        <p:txBody>
          <a:bodyPr/>
          <a:lstStyle/>
          <a:p>
            <a:fld id="{525B7AE5-8B6B-45BB-BCE2-0D5FF01E052A}" type="slidenum">
              <a:rPr lang="en-US" smtClean="0"/>
              <a:pPr/>
              <a:t>72</a:t>
            </a:fld>
            <a:endParaRPr lang="en-US" dirty="0"/>
          </a:p>
        </p:txBody>
      </p:sp>
    </p:spTree>
    <p:extLst>
      <p:ext uri="{BB962C8B-B14F-4D97-AF65-F5344CB8AC3E}">
        <p14:creationId xmlns:p14="http://schemas.microsoft.com/office/powerpoint/2010/main" val="42876475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p:txBody>
      </p:sp>
      <p:sp>
        <p:nvSpPr>
          <p:cNvPr id="4" name="Slide Number Placeholder 3"/>
          <p:cNvSpPr>
            <a:spLocks noGrp="1"/>
          </p:cNvSpPr>
          <p:nvPr>
            <p:ph type="sldNum" sz="quarter" idx="5"/>
          </p:nvPr>
        </p:nvSpPr>
        <p:spPr/>
        <p:txBody>
          <a:bodyPr/>
          <a:lstStyle/>
          <a:p>
            <a:fld id="{525B7AE5-8B6B-45BB-BCE2-0D5FF01E052A}" type="slidenum">
              <a:rPr lang="en-US" smtClean="0"/>
              <a:pPr/>
              <a:t>73</a:t>
            </a:fld>
            <a:endParaRPr lang="en-US" dirty="0"/>
          </a:p>
        </p:txBody>
      </p:sp>
    </p:spTree>
    <p:extLst>
      <p:ext uri="{BB962C8B-B14F-4D97-AF65-F5344CB8AC3E}">
        <p14:creationId xmlns:p14="http://schemas.microsoft.com/office/powerpoint/2010/main" val="6369364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p:txBody>
      </p:sp>
      <p:sp>
        <p:nvSpPr>
          <p:cNvPr id="4" name="Slide Number Placeholder 3"/>
          <p:cNvSpPr>
            <a:spLocks noGrp="1"/>
          </p:cNvSpPr>
          <p:nvPr>
            <p:ph type="sldNum" sz="quarter" idx="5"/>
          </p:nvPr>
        </p:nvSpPr>
        <p:spPr/>
        <p:txBody>
          <a:bodyPr/>
          <a:lstStyle/>
          <a:p>
            <a:fld id="{525B7AE5-8B6B-45BB-BCE2-0D5FF01E052A}" type="slidenum">
              <a:rPr lang="en-US" smtClean="0"/>
              <a:pPr/>
              <a:t>74</a:t>
            </a:fld>
            <a:endParaRPr lang="en-US" dirty="0"/>
          </a:p>
        </p:txBody>
      </p:sp>
    </p:spTree>
    <p:extLst>
      <p:ext uri="{BB962C8B-B14F-4D97-AF65-F5344CB8AC3E}">
        <p14:creationId xmlns:p14="http://schemas.microsoft.com/office/powerpoint/2010/main" val="19987062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p:txBody>
      </p:sp>
      <p:sp>
        <p:nvSpPr>
          <p:cNvPr id="4" name="Slide Number Placeholder 3"/>
          <p:cNvSpPr>
            <a:spLocks noGrp="1"/>
          </p:cNvSpPr>
          <p:nvPr>
            <p:ph type="sldNum" sz="quarter" idx="5"/>
          </p:nvPr>
        </p:nvSpPr>
        <p:spPr/>
        <p:txBody>
          <a:bodyPr/>
          <a:lstStyle/>
          <a:p>
            <a:fld id="{525B7AE5-8B6B-45BB-BCE2-0D5FF01E052A}" type="slidenum">
              <a:rPr lang="en-US" smtClean="0"/>
              <a:pPr/>
              <a:t>75</a:t>
            </a:fld>
            <a:endParaRPr lang="en-US" dirty="0"/>
          </a:p>
        </p:txBody>
      </p:sp>
    </p:spTree>
    <p:extLst>
      <p:ext uri="{BB962C8B-B14F-4D97-AF65-F5344CB8AC3E}">
        <p14:creationId xmlns:p14="http://schemas.microsoft.com/office/powerpoint/2010/main" val="22480730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mazon Ember Light" panose="020B0403020204020204" pitchFamily="34" charset="0"/>
              <a:ea typeface="+mn-ea"/>
              <a:cs typeface="+mn-cs"/>
            </a:endParaRPr>
          </a:p>
        </p:txBody>
      </p:sp>
      <p:sp>
        <p:nvSpPr>
          <p:cNvPr id="4" name="Slide Number Placeholder 3"/>
          <p:cNvSpPr>
            <a:spLocks noGrp="1"/>
          </p:cNvSpPr>
          <p:nvPr>
            <p:ph type="sldNum" sz="quarter" idx="5"/>
          </p:nvPr>
        </p:nvSpPr>
        <p:spPr/>
        <p:txBody>
          <a:bodyPr/>
          <a:lstStyle/>
          <a:p>
            <a:fld id="{525B7AE5-8B6B-45BB-BCE2-0D5FF01E052A}" type="slidenum">
              <a:rPr lang="en-US" smtClean="0"/>
              <a:pPr/>
              <a:t>76</a:t>
            </a:fld>
            <a:endParaRPr lang="en-US" dirty="0"/>
          </a:p>
        </p:txBody>
      </p:sp>
    </p:spTree>
    <p:extLst>
      <p:ext uri="{BB962C8B-B14F-4D97-AF65-F5344CB8AC3E}">
        <p14:creationId xmlns:p14="http://schemas.microsoft.com/office/powerpoint/2010/main" val="46025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r>
              <a:rPr lang="en-US" dirty="0"/>
              <a:t>Select the splits in such a way that the descendent subsets are always “purer” than their parents.</a:t>
            </a:r>
          </a:p>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7</a:t>
            </a:fld>
            <a:endParaRPr lang="en-US" dirty="0"/>
          </a:p>
        </p:txBody>
      </p:sp>
    </p:spTree>
    <p:extLst>
      <p:ext uri="{BB962C8B-B14F-4D97-AF65-F5344CB8AC3E}">
        <p14:creationId xmlns:p14="http://schemas.microsoft.com/office/powerpoint/2010/main" val="1317449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8</a:t>
            </a:fld>
            <a:endParaRPr lang="en-US" dirty="0"/>
          </a:p>
        </p:txBody>
      </p:sp>
    </p:spTree>
    <p:extLst>
      <p:ext uri="{BB962C8B-B14F-4D97-AF65-F5344CB8AC3E}">
        <p14:creationId xmlns:p14="http://schemas.microsoft.com/office/powerpoint/2010/main" val="3496028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5B7AE5-8B6B-45BB-BCE2-0D5FF01E052A}" type="slidenum">
              <a:rPr lang="en-US" smtClean="0"/>
              <a:pPr/>
              <a:t>9</a:t>
            </a:fld>
            <a:endParaRPr lang="en-US" dirty="0"/>
          </a:p>
        </p:txBody>
      </p:sp>
    </p:spTree>
    <p:extLst>
      <p:ext uri="{BB962C8B-B14F-4D97-AF65-F5344CB8AC3E}">
        <p14:creationId xmlns:p14="http://schemas.microsoft.com/office/powerpoint/2010/main" val="1772410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bg>
      <p:bgPr>
        <a:solidFill>
          <a:srgbClr val="008DC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B61CC3-BE28-6B4F-BD65-2DAB12D40746}"/>
              </a:ext>
            </a:extLst>
          </p:cNvPr>
          <p:cNvPicPr>
            <a:picLocks noChangeAspect="1"/>
          </p:cNvPicPr>
          <p:nvPr userDrawn="1"/>
        </p:nvPicPr>
        <p:blipFill>
          <a:blip r:embed="rId2"/>
          <a:stretch>
            <a:fillRect/>
          </a:stretch>
        </p:blipFill>
        <p:spPr>
          <a:xfrm>
            <a:off x="3406067" y="839121"/>
            <a:ext cx="5379866" cy="5633116"/>
          </a:xfrm>
          <a:prstGeom prst="rect">
            <a:avLst/>
          </a:prstGeom>
        </p:spPr>
      </p:pic>
    </p:spTree>
    <p:extLst>
      <p:ext uri="{BB962C8B-B14F-4D97-AF65-F5344CB8AC3E}">
        <p14:creationId xmlns:p14="http://schemas.microsoft.com/office/powerpoint/2010/main" val="2025622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Bullets and Left Pictur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91BAA89-5BE2-BE47-B5B1-21BA9FA12BCC}"/>
              </a:ext>
            </a:extLst>
          </p:cNvPr>
          <p:cNvSpPr>
            <a:spLocks noGrp="1"/>
          </p:cNvSpPr>
          <p:nvPr>
            <p:ph type="title"/>
          </p:nvPr>
        </p:nvSpPr>
        <p:spPr>
          <a:xfrm>
            <a:off x="496878" y="479421"/>
            <a:ext cx="10515600" cy="992183"/>
          </a:xfrm>
          <a:prstGeom prst="rect">
            <a:avLst/>
          </a:prstGeom>
        </p:spPr>
        <p:txBody>
          <a:bodyPr>
            <a:normAutofit/>
          </a:bodyPr>
          <a:lstStyle>
            <a:lvl1pPr>
              <a:defRPr sz="4200" b="0" i="0">
                <a:solidFill>
                  <a:schemeClr val="tx1"/>
                </a:solidFill>
                <a:latin typeface="Amazon Ember Medium" panose="020B0603020204020204" pitchFamily="34" charset="0"/>
                <a:ea typeface="Amazon Ember Medium" panose="020B0603020204020204" pitchFamily="34" charset="0"/>
                <a:cs typeface="Amazon Ember Medium" panose="020B0603020204020204" pitchFamily="34" charset="0"/>
              </a:defRPr>
            </a:lvl1pPr>
          </a:lstStyle>
          <a:p>
            <a:r>
              <a:rPr lang="en-US"/>
              <a:t>Click to edit Master title style</a:t>
            </a:r>
            <a:endParaRPr lang="en-US" dirty="0"/>
          </a:p>
        </p:txBody>
      </p:sp>
      <p:sp>
        <p:nvSpPr>
          <p:cNvPr id="4" name="Rectangle">
            <a:extLst>
              <a:ext uri="{FF2B5EF4-FFF2-40B4-BE49-F238E27FC236}">
                <a16:creationId xmlns:a16="http://schemas.microsoft.com/office/drawing/2014/main" id="{DBC07DC6-1935-3B40-AD1F-356EC58FCF6A}"/>
              </a:ext>
            </a:extLst>
          </p:cNvPr>
          <p:cNvSpPr/>
          <p:nvPr userDrawn="1"/>
        </p:nvSpPr>
        <p:spPr>
          <a:xfrm>
            <a:off x="-21167" y="6227233"/>
            <a:ext cx="12234334" cy="635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 name="Rectangle">
            <a:extLst>
              <a:ext uri="{FF2B5EF4-FFF2-40B4-BE49-F238E27FC236}">
                <a16:creationId xmlns:a16="http://schemas.microsoft.com/office/drawing/2014/main" id="{0705C016-E629-0448-9B31-051C2A70633F}"/>
              </a:ext>
            </a:extLst>
          </p:cNvPr>
          <p:cNvSpPr/>
          <p:nvPr userDrawn="1"/>
        </p:nvSpPr>
        <p:spPr>
          <a:xfrm>
            <a:off x="-12700" y="6171307"/>
            <a:ext cx="12217400" cy="55927"/>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6" name="Image" descr="Image">
            <a:extLst>
              <a:ext uri="{FF2B5EF4-FFF2-40B4-BE49-F238E27FC236}">
                <a16:creationId xmlns:a16="http://schemas.microsoft.com/office/drawing/2014/main" id="{830FCF1E-A28B-B049-B25E-6BEDF536DC3C}"/>
              </a:ext>
            </a:extLst>
          </p:cNvPr>
          <p:cNvPicPr>
            <a:picLocks noChangeAspect="1"/>
          </p:cNvPicPr>
          <p:nvPr userDrawn="1"/>
        </p:nvPicPr>
        <p:blipFill>
          <a:blip r:embed="rId2"/>
          <a:stretch>
            <a:fillRect/>
          </a:stretch>
        </p:blipFill>
        <p:spPr>
          <a:xfrm>
            <a:off x="10506381" y="6390387"/>
            <a:ext cx="1567839" cy="308694"/>
          </a:xfrm>
          <a:prstGeom prst="rect">
            <a:avLst/>
          </a:prstGeom>
          <a:ln w="12700">
            <a:miter lim="400000"/>
          </a:ln>
        </p:spPr>
      </p:pic>
      <p:sp>
        <p:nvSpPr>
          <p:cNvPr id="7" name="Slide Number">
            <a:extLst>
              <a:ext uri="{FF2B5EF4-FFF2-40B4-BE49-F238E27FC236}">
                <a16:creationId xmlns:a16="http://schemas.microsoft.com/office/drawing/2014/main" id="{A9E96E33-9C9A-6B42-A73C-1FC63A6E0837}"/>
              </a:ext>
            </a:extLst>
          </p:cNvPr>
          <p:cNvSpPr txBox="1">
            <a:spLocks noGrp="1"/>
          </p:cNvSpPr>
          <p:nvPr>
            <p:ph type="sldNum" sz="quarter" idx="2"/>
          </p:nvPr>
        </p:nvSpPr>
        <p:spPr>
          <a:xfrm>
            <a:off x="318558" y="6429469"/>
            <a:ext cx="294953" cy="287258"/>
          </a:xfrm>
          <a:prstGeom prst="rect">
            <a:avLst/>
          </a:prstGeom>
        </p:spPr>
        <p:txBody>
          <a:bodyPr/>
          <a:lstStyle>
            <a:lvl1pPr algn="l">
              <a:defRPr b="0" i="0">
                <a:solidFill>
                  <a:srgbClr val="EDEDED"/>
                </a:solidFill>
                <a:latin typeface="Amazon Ember Light" panose="020B0403020204020204" pitchFamily="34" charset="0"/>
                <a:ea typeface="Amazon Ember Light" panose="020B0403020204020204" pitchFamily="34" charset="0"/>
                <a:cs typeface="Amazon Ember Light" panose="020B0403020204020204" pitchFamily="34" charset="0"/>
                <a:sym typeface="Amazon Ember"/>
              </a:defRPr>
            </a:lvl1pPr>
          </a:lstStyle>
          <a:p>
            <a:fld id="{86CB4B4D-7CA3-9044-876B-883B54F8677D}" type="slidenum">
              <a:rPr lang="en-US" smtClean="0"/>
              <a:pPr/>
              <a:t>‹#›</a:t>
            </a:fld>
            <a:endParaRPr lang="en-US" dirty="0"/>
          </a:p>
        </p:txBody>
      </p:sp>
      <p:sp>
        <p:nvSpPr>
          <p:cNvPr id="8" name="Content Placeholder 3">
            <a:extLst>
              <a:ext uri="{FF2B5EF4-FFF2-40B4-BE49-F238E27FC236}">
                <a16:creationId xmlns:a16="http://schemas.microsoft.com/office/drawing/2014/main" id="{B7AA1A80-8C3A-A840-8E40-19C0A1FEEC62}"/>
              </a:ext>
            </a:extLst>
          </p:cNvPr>
          <p:cNvSpPr>
            <a:spLocks noGrp="1"/>
          </p:cNvSpPr>
          <p:nvPr>
            <p:ph sz="half" idx="11"/>
          </p:nvPr>
        </p:nvSpPr>
        <p:spPr>
          <a:xfrm>
            <a:off x="6050844" y="1291121"/>
            <a:ext cx="5145083" cy="4644140"/>
          </a:xfrm>
          <a:prstGeom prst="rect">
            <a:avLst/>
          </a:prstGeom>
        </p:spPr>
        <p:txBody>
          <a:bodyPr/>
          <a:lstStyle>
            <a:lvl1pPr>
              <a:defRPr sz="2600" b="0" i="0">
                <a:latin typeface="Amazon Ember Light" panose="020B0403020204020204" pitchFamily="34" charset="0"/>
                <a:ea typeface="Amazon Ember Light" panose="020B0403020204020204" pitchFamily="34" charset="0"/>
                <a:cs typeface="Amazon Ember Light" panose="020B0403020204020204" pitchFamily="34" charset="0"/>
              </a:defRPr>
            </a:lvl1pPr>
            <a:lvl2pPr>
              <a:defRPr sz="2400" b="0" i="0">
                <a:latin typeface="Amazon Ember Light" panose="020B0403020204020204" pitchFamily="34" charset="0"/>
                <a:ea typeface="Amazon Ember Light" panose="020B0403020204020204" pitchFamily="34" charset="0"/>
                <a:cs typeface="Amazon Ember Light" panose="020B0403020204020204" pitchFamily="34" charset="0"/>
              </a:defRPr>
            </a:lvl2pPr>
            <a:lvl3pPr>
              <a:defRPr sz="2200" b="0" i="0">
                <a:latin typeface="Amazon Ember Light" panose="020B0403020204020204" pitchFamily="34" charset="0"/>
                <a:ea typeface="Amazon Ember Light" panose="020B0403020204020204" pitchFamily="34" charset="0"/>
                <a:cs typeface="Amazon Ember Light" panose="020B0403020204020204" pitchFamily="34" charset="0"/>
              </a:defRPr>
            </a:lvl3pPr>
            <a:lvl4pPr>
              <a:defRPr sz="2000" b="0" i="0">
                <a:latin typeface="Amazon Ember Light" panose="020B0403020204020204" pitchFamily="34" charset="0"/>
                <a:ea typeface="Amazon Ember Light" panose="020B0403020204020204" pitchFamily="34" charset="0"/>
                <a:cs typeface="Amazon Ember Light" panose="020B0403020204020204" pitchFamily="34" charset="0"/>
              </a:defRPr>
            </a:lvl4pPr>
            <a:lvl5pPr>
              <a:defRPr sz="1800" b="0" i="0">
                <a:latin typeface="Amazon Ember Light" panose="020B0403020204020204" pitchFamily="34" charset="0"/>
                <a:ea typeface="Amazon Ember Light" panose="020B0403020204020204" pitchFamily="34" charset="0"/>
                <a:cs typeface="Amazon Ember Light" panose="020B04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466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00A75B7-906B-1942-8FD7-69DDC951755E}"/>
              </a:ext>
            </a:extLst>
          </p:cNvPr>
          <p:cNvSpPr>
            <a:spLocks noGrp="1"/>
          </p:cNvSpPr>
          <p:nvPr>
            <p:ph type="title"/>
          </p:nvPr>
        </p:nvSpPr>
        <p:spPr>
          <a:xfrm>
            <a:off x="496878" y="479421"/>
            <a:ext cx="10515600" cy="992183"/>
          </a:xfrm>
          <a:prstGeom prst="rect">
            <a:avLst/>
          </a:prstGeom>
        </p:spPr>
        <p:txBody>
          <a:bodyPr>
            <a:normAutofit/>
          </a:bodyPr>
          <a:lstStyle>
            <a:lvl1pPr>
              <a:defRPr sz="4200" b="0" i="0">
                <a:solidFill>
                  <a:schemeClr val="tx1"/>
                </a:solidFill>
                <a:latin typeface="Amazon Ember Medium" panose="020B0603020204020204" pitchFamily="34" charset="0"/>
                <a:ea typeface="Amazon Ember Medium" panose="020B0603020204020204" pitchFamily="34" charset="0"/>
                <a:cs typeface="Amazon Ember Medium" panose="020B0603020204020204" pitchFamily="34" charset="0"/>
              </a:defRPr>
            </a:lvl1pPr>
          </a:lstStyle>
          <a:p>
            <a:r>
              <a:rPr lang="en-US"/>
              <a:t>Click to edit Master title style</a:t>
            </a:r>
            <a:endParaRPr lang="en-US" dirty="0"/>
          </a:p>
        </p:txBody>
      </p:sp>
      <p:sp>
        <p:nvSpPr>
          <p:cNvPr id="3" name="Rectangle">
            <a:extLst>
              <a:ext uri="{FF2B5EF4-FFF2-40B4-BE49-F238E27FC236}">
                <a16:creationId xmlns:a16="http://schemas.microsoft.com/office/drawing/2014/main" id="{267B9625-5791-174B-A810-36656085BF55}"/>
              </a:ext>
            </a:extLst>
          </p:cNvPr>
          <p:cNvSpPr/>
          <p:nvPr userDrawn="1"/>
        </p:nvSpPr>
        <p:spPr>
          <a:xfrm>
            <a:off x="-21167" y="6227233"/>
            <a:ext cx="12234334" cy="635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4" name="Rectangle">
            <a:extLst>
              <a:ext uri="{FF2B5EF4-FFF2-40B4-BE49-F238E27FC236}">
                <a16:creationId xmlns:a16="http://schemas.microsoft.com/office/drawing/2014/main" id="{3381DE1E-457F-764B-8041-524BE362F202}"/>
              </a:ext>
            </a:extLst>
          </p:cNvPr>
          <p:cNvSpPr/>
          <p:nvPr userDrawn="1"/>
        </p:nvSpPr>
        <p:spPr>
          <a:xfrm>
            <a:off x="-12700" y="6171307"/>
            <a:ext cx="12217400" cy="55927"/>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5" name="Image" descr="Image">
            <a:extLst>
              <a:ext uri="{FF2B5EF4-FFF2-40B4-BE49-F238E27FC236}">
                <a16:creationId xmlns:a16="http://schemas.microsoft.com/office/drawing/2014/main" id="{028EA626-72DB-7041-B75F-6D90DB3ADCD5}"/>
              </a:ext>
            </a:extLst>
          </p:cNvPr>
          <p:cNvPicPr>
            <a:picLocks noChangeAspect="1"/>
          </p:cNvPicPr>
          <p:nvPr userDrawn="1"/>
        </p:nvPicPr>
        <p:blipFill>
          <a:blip r:embed="rId2"/>
          <a:stretch>
            <a:fillRect/>
          </a:stretch>
        </p:blipFill>
        <p:spPr>
          <a:xfrm>
            <a:off x="10506381" y="6390387"/>
            <a:ext cx="1567839" cy="308694"/>
          </a:xfrm>
          <a:prstGeom prst="rect">
            <a:avLst/>
          </a:prstGeom>
          <a:ln w="12700">
            <a:miter lim="400000"/>
          </a:ln>
        </p:spPr>
      </p:pic>
      <p:sp>
        <p:nvSpPr>
          <p:cNvPr id="6" name="Slide Number">
            <a:extLst>
              <a:ext uri="{FF2B5EF4-FFF2-40B4-BE49-F238E27FC236}">
                <a16:creationId xmlns:a16="http://schemas.microsoft.com/office/drawing/2014/main" id="{EF5DFFF0-A796-7C4D-B4ED-5182D974A54F}"/>
              </a:ext>
            </a:extLst>
          </p:cNvPr>
          <p:cNvSpPr txBox="1">
            <a:spLocks noGrp="1"/>
          </p:cNvSpPr>
          <p:nvPr>
            <p:ph type="sldNum" sz="quarter" idx="2"/>
          </p:nvPr>
        </p:nvSpPr>
        <p:spPr>
          <a:xfrm>
            <a:off x="318558" y="6429469"/>
            <a:ext cx="294953" cy="287258"/>
          </a:xfrm>
          <a:prstGeom prst="rect">
            <a:avLst/>
          </a:prstGeom>
        </p:spPr>
        <p:txBody>
          <a:bodyPr/>
          <a:lstStyle>
            <a:lvl1pPr algn="l">
              <a:defRPr b="0" i="0">
                <a:solidFill>
                  <a:srgbClr val="EDEDED"/>
                </a:solidFill>
                <a:latin typeface="Amazon Ember Light" panose="020B0403020204020204" pitchFamily="34" charset="0"/>
                <a:ea typeface="Amazon Ember Light" panose="020B0403020204020204" pitchFamily="34" charset="0"/>
                <a:cs typeface="Amazon Ember Light" panose="020B0403020204020204" pitchFamily="34" charset="0"/>
                <a:sym typeface="Amazon Ember"/>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81472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ylegu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EB5EEE-6056-F245-94F6-B194DAD03ABC}"/>
              </a:ext>
            </a:extLst>
          </p:cNvPr>
          <p:cNvSpPr/>
          <p:nvPr userDrawn="1"/>
        </p:nvSpPr>
        <p:spPr>
          <a:xfrm>
            <a:off x="1456267" y="3544711"/>
            <a:ext cx="4289777" cy="4402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00A75B7-906B-1942-8FD7-69DDC951755E}"/>
              </a:ext>
            </a:extLst>
          </p:cNvPr>
          <p:cNvSpPr>
            <a:spLocks noGrp="1"/>
          </p:cNvSpPr>
          <p:nvPr>
            <p:ph type="title" hasCustomPrompt="1"/>
          </p:nvPr>
        </p:nvSpPr>
        <p:spPr>
          <a:xfrm>
            <a:off x="496878" y="479421"/>
            <a:ext cx="10515600" cy="992183"/>
          </a:xfrm>
          <a:prstGeom prst="rect">
            <a:avLst/>
          </a:prstGeom>
        </p:spPr>
        <p:txBody>
          <a:bodyPr>
            <a:normAutofit/>
          </a:bodyPr>
          <a:lstStyle>
            <a:lvl1pPr>
              <a:defRPr sz="4200" b="0" i="0">
                <a:solidFill>
                  <a:schemeClr val="tx1"/>
                </a:solidFill>
                <a:latin typeface="Amazon Ember Medium" panose="020B0603020204020204" pitchFamily="34" charset="0"/>
                <a:ea typeface="Amazon Ember Medium" panose="020B0603020204020204" pitchFamily="34" charset="0"/>
                <a:cs typeface="Amazon Ember Medium" panose="020B0603020204020204" pitchFamily="34" charset="0"/>
              </a:defRPr>
            </a:lvl1pPr>
          </a:lstStyle>
          <a:p>
            <a:r>
              <a:rPr lang="en-US" dirty="0"/>
              <a:t>Color </a:t>
            </a:r>
            <a:r>
              <a:rPr lang="en-US" dirty="0" err="1"/>
              <a:t>Styleguide</a:t>
            </a:r>
            <a:endParaRPr lang="en-US" dirty="0"/>
          </a:p>
        </p:txBody>
      </p:sp>
      <p:sp>
        <p:nvSpPr>
          <p:cNvPr id="3" name="Rectangle">
            <a:extLst>
              <a:ext uri="{FF2B5EF4-FFF2-40B4-BE49-F238E27FC236}">
                <a16:creationId xmlns:a16="http://schemas.microsoft.com/office/drawing/2014/main" id="{267B9625-5791-174B-A810-36656085BF55}"/>
              </a:ext>
            </a:extLst>
          </p:cNvPr>
          <p:cNvSpPr/>
          <p:nvPr userDrawn="1"/>
        </p:nvSpPr>
        <p:spPr>
          <a:xfrm>
            <a:off x="-21167" y="6227233"/>
            <a:ext cx="12234334" cy="635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4" name="Rectangle">
            <a:extLst>
              <a:ext uri="{FF2B5EF4-FFF2-40B4-BE49-F238E27FC236}">
                <a16:creationId xmlns:a16="http://schemas.microsoft.com/office/drawing/2014/main" id="{3381DE1E-457F-764B-8041-524BE362F202}"/>
              </a:ext>
            </a:extLst>
          </p:cNvPr>
          <p:cNvSpPr/>
          <p:nvPr userDrawn="1"/>
        </p:nvSpPr>
        <p:spPr>
          <a:xfrm>
            <a:off x="-12700" y="6171307"/>
            <a:ext cx="12217400" cy="55927"/>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5" name="Image" descr="Image">
            <a:extLst>
              <a:ext uri="{FF2B5EF4-FFF2-40B4-BE49-F238E27FC236}">
                <a16:creationId xmlns:a16="http://schemas.microsoft.com/office/drawing/2014/main" id="{028EA626-72DB-7041-B75F-6D90DB3ADCD5}"/>
              </a:ext>
            </a:extLst>
          </p:cNvPr>
          <p:cNvPicPr>
            <a:picLocks noChangeAspect="1"/>
          </p:cNvPicPr>
          <p:nvPr userDrawn="1"/>
        </p:nvPicPr>
        <p:blipFill>
          <a:blip r:embed="rId2"/>
          <a:stretch>
            <a:fillRect/>
          </a:stretch>
        </p:blipFill>
        <p:spPr>
          <a:xfrm>
            <a:off x="10506381" y="6390387"/>
            <a:ext cx="1567839" cy="308694"/>
          </a:xfrm>
          <a:prstGeom prst="rect">
            <a:avLst/>
          </a:prstGeom>
          <a:ln w="12700">
            <a:miter lim="400000"/>
          </a:ln>
        </p:spPr>
      </p:pic>
      <p:sp>
        <p:nvSpPr>
          <p:cNvPr id="6" name="Slide Number">
            <a:extLst>
              <a:ext uri="{FF2B5EF4-FFF2-40B4-BE49-F238E27FC236}">
                <a16:creationId xmlns:a16="http://schemas.microsoft.com/office/drawing/2014/main" id="{EF5DFFF0-A796-7C4D-B4ED-5182D974A54F}"/>
              </a:ext>
            </a:extLst>
          </p:cNvPr>
          <p:cNvSpPr txBox="1">
            <a:spLocks noGrp="1"/>
          </p:cNvSpPr>
          <p:nvPr>
            <p:ph type="sldNum" sz="quarter" idx="2"/>
          </p:nvPr>
        </p:nvSpPr>
        <p:spPr>
          <a:xfrm>
            <a:off x="318558" y="6429469"/>
            <a:ext cx="294953" cy="287258"/>
          </a:xfrm>
          <a:prstGeom prst="rect">
            <a:avLst/>
          </a:prstGeom>
        </p:spPr>
        <p:txBody>
          <a:bodyPr/>
          <a:lstStyle>
            <a:lvl1pPr algn="l">
              <a:defRPr b="0" i="0">
                <a:solidFill>
                  <a:srgbClr val="EDEDED"/>
                </a:solidFill>
                <a:latin typeface="Amazon Ember Light" panose="020B0403020204020204" pitchFamily="34" charset="0"/>
                <a:ea typeface="Amazon Ember Light" panose="020B0403020204020204" pitchFamily="34" charset="0"/>
                <a:cs typeface="Amazon Ember Light" panose="020B0403020204020204" pitchFamily="34" charset="0"/>
                <a:sym typeface="Amazon Ember"/>
              </a:defRPr>
            </a:lvl1pPr>
          </a:lstStyle>
          <a:p>
            <a:fld id="{86CB4B4D-7CA3-9044-876B-883B54F8677D}" type="slidenum">
              <a:rPr lang="en-US" smtClean="0"/>
              <a:pPr/>
              <a:t>‹#›</a:t>
            </a:fld>
            <a:endParaRPr lang="en-US" dirty="0"/>
          </a:p>
        </p:txBody>
      </p:sp>
      <p:sp>
        <p:nvSpPr>
          <p:cNvPr id="2" name="TextBox 1">
            <a:extLst>
              <a:ext uri="{FF2B5EF4-FFF2-40B4-BE49-F238E27FC236}">
                <a16:creationId xmlns:a16="http://schemas.microsoft.com/office/drawing/2014/main" id="{F40B6B79-9D12-6644-901D-B64734E322A8}"/>
              </a:ext>
            </a:extLst>
          </p:cNvPr>
          <p:cNvSpPr txBox="1"/>
          <p:nvPr userDrawn="1"/>
        </p:nvSpPr>
        <p:spPr>
          <a:xfrm>
            <a:off x="613510" y="1625600"/>
            <a:ext cx="8124089" cy="3139321"/>
          </a:xfrm>
          <a:prstGeom prst="rect">
            <a:avLst/>
          </a:prstGeom>
          <a:noFill/>
        </p:spPr>
        <p:txBody>
          <a:bodyPr wrap="square" rtlCol="0">
            <a:spAutoFit/>
          </a:bodyPr>
          <a:lstStyle/>
          <a:p>
            <a:r>
              <a:rPr lang="en-US" b="1" dirty="0">
                <a:solidFill>
                  <a:schemeClr val="accent1"/>
                </a:solidFill>
              </a:rPr>
              <a:t>Blue:  0, 141, 196 (</a:t>
            </a:r>
            <a:r>
              <a:rPr lang="en-US" b="1" dirty="0" err="1">
                <a:solidFill>
                  <a:schemeClr val="accent1"/>
                </a:solidFill>
              </a:rPr>
              <a:t>subheaders</a:t>
            </a:r>
            <a:r>
              <a:rPr lang="en-US" b="1" dirty="0">
                <a:solidFill>
                  <a:schemeClr val="accent1"/>
                </a:solidFill>
              </a:rPr>
              <a:t>)</a:t>
            </a:r>
          </a:p>
          <a:p>
            <a:r>
              <a:rPr lang="en-US" b="1" dirty="0">
                <a:solidFill>
                  <a:schemeClr val="accent2"/>
                </a:solidFill>
              </a:rPr>
              <a:t>Purple:  161, 102, 255 (hyperlinks)</a:t>
            </a:r>
          </a:p>
          <a:p>
            <a:r>
              <a:rPr lang="en-US" b="1" dirty="0">
                <a:solidFill>
                  <a:schemeClr val="accent3"/>
                </a:solidFill>
              </a:rPr>
              <a:t>Orange:  255, 153, 0 (</a:t>
            </a:r>
            <a:r>
              <a:rPr lang="en-US" b="1" dirty="0" err="1">
                <a:solidFill>
                  <a:schemeClr val="accent3"/>
                </a:solidFill>
              </a:rPr>
              <a:t>definiendum</a:t>
            </a:r>
            <a:r>
              <a:rPr lang="en-US" b="1" dirty="0">
                <a:solidFill>
                  <a:schemeClr val="accent3"/>
                </a:solidFill>
              </a:rPr>
              <a:t> callout)</a:t>
            </a:r>
          </a:p>
          <a:p>
            <a:r>
              <a:rPr lang="en-US" b="1" dirty="0">
                <a:solidFill>
                  <a:schemeClr val="tx1"/>
                </a:solidFill>
              </a:rPr>
              <a:t>Charcoal BOLD:  55, 55, 55 (</a:t>
            </a:r>
            <a:r>
              <a:rPr lang="en-US" b="1" dirty="0" err="1">
                <a:solidFill>
                  <a:schemeClr val="tx1"/>
                </a:solidFill>
              </a:rPr>
              <a:t>definien</a:t>
            </a:r>
            <a:r>
              <a:rPr lang="en-US" b="1" dirty="0">
                <a:solidFill>
                  <a:schemeClr val="tx1"/>
                </a:solidFill>
              </a:rPr>
              <a:t> callout)</a:t>
            </a:r>
          </a:p>
          <a:p>
            <a:r>
              <a:rPr lang="en-US" b="0" dirty="0">
                <a:solidFill>
                  <a:schemeClr val="tx1"/>
                </a:solidFill>
              </a:rPr>
              <a:t>Charcoal: 55, 55, 55 (general text)</a:t>
            </a: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r>
              <a:rPr lang="en-US" b="0" dirty="0">
                <a:solidFill>
                  <a:srgbClr val="000000"/>
                </a:solidFill>
              </a:rPr>
              <a:t>Black: 0, 0, 0 (equations and formulas, along with the grey box: 244, 244, 244 )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8B73C1C-E472-5945-9B83-D182C52BA3AB}"/>
                  </a:ext>
                </a:extLst>
              </p:cNvPr>
              <p:cNvSpPr txBox="1"/>
              <p:nvPr userDrawn="1"/>
            </p:nvSpPr>
            <p:spPr>
              <a:xfrm>
                <a:off x="824089" y="3544711"/>
                <a:ext cx="561057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m:rPr>
                              <m:sty m:val="p"/>
                            </m:rPr>
                            <a:rPr lang="el-GR" b="0" i="1" smtClean="0">
                              <a:latin typeface="Cambria Math" panose="02040503050406030204" pitchFamily="18" charset="0"/>
                              <a:ea typeface="Cambria Math" panose="02040503050406030204" pitchFamily="18" charset="0"/>
                            </a:rPr>
                            <m:t>Σ</m:t>
                          </m:r>
                        </m:e>
                        <m:sub>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m:t>
                          </m:r>
                        </m:sup>
                      </m:sSubSup>
                      <m:r>
                        <a:rPr lang="en-US" b="0" i="1" smtClean="0">
                          <a:latin typeface="Cambria Math" panose="02040503050406030204" pitchFamily="18" charset="0"/>
                          <a:ea typeface="Cambria Math" panose="02040503050406030204" pitchFamily="18" charset="0"/>
                        </a:rPr>
                        <m:t>𝛾</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+1</m:t>
                          </m:r>
                        </m:sub>
                      </m:sSub>
                    </m:oMath>
                  </m:oMathPara>
                </a14:m>
                <a:endParaRPr lang="en-US" b="0" dirty="0">
                  <a:ea typeface="Cambria Math" panose="02040503050406030204" pitchFamily="18" charset="0"/>
                </a:endParaRPr>
              </a:p>
              <a:p>
                <a:endParaRPr lang="en-US" b="0" dirty="0">
                  <a:ea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B8B73C1C-E472-5945-9B83-D182C52BA3AB}"/>
                  </a:ext>
                </a:extLst>
              </p:cNvPr>
              <p:cNvSpPr txBox="1">
                <a:spLocks noRot="1" noChangeAspect="1" noMove="1" noResize="1" noEditPoints="1" noAdjustHandles="1" noChangeArrowheads="1" noChangeShapeType="1" noTextEdit="1"/>
              </p:cNvSpPr>
              <p:nvPr userDrawn="1"/>
            </p:nvSpPr>
            <p:spPr>
              <a:xfrm>
                <a:off x="824089" y="3544711"/>
                <a:ext cx="5610578" cy="646331"/>
              </a:xfrm>
              <a:prstGeom prst="rect">
                <a:avLst/>
              </a:prstGeom>
              <a:blipFill>
                <a:blip r:embed="rId3"/>
                <a:stretch>
                  <a:fillRect/>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C84191FD-7970-9E4E-BAAB-BA0093B54765}"/>
              </a:ext>
            </a:extLst>
          </p:cNvPr>
          <p:cNvPicPr>
            <a:picLocks noChangeAspect="1"/>
          </p:cNvPicPr>
          <p:nvPr userDrawn="1"/>
        </p:nvPicPr>
        <p:blipFill>
          <a:blip r:embed="rId4"/>
          <a:stretch>
            <a:fillRect/>
          </a:stretch>
        </p:blipFill>
        <p:spPr>
          <a:xfrm>
            <a:off x="3915834" y="1835855"/>
            <a:ext cx="431800" cy="431800"/>
          </a:xfrm>
          <a:prstGeom prst="rect">
            <a:avLst/>
          </a:prstGeom>
        </p:spPr>
      </p:pic>
    </p:spTree>
    <p:extLst>
      <p:ext uri="{BB962C8B-B14F-4D97-AF65-F5344CB8AC3E}">
        <p14:creationId xmlns:p14="http://schemas.microsoft.com/office/powerpoint/2010/main" val="3315839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267B9625-5791-174B-A810-36656085BF55}"/>
              </a:ext>
            </a:extLst>
          </p:cNvPr>
          <p:cNvSpPr/>
          <p:nvPr userDrawn="1"/>
        </p:nvSpPr>
        <p:spPr>
          <a:xfrm>
            <a:off x="-21167" y="6227233"/>
            <a:ext cx="12234334" cy="635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4" name="Rectangle">
            <a:extLst>
              <a:ext uri="{FF2B5EF4-FFF2-40B4-BE49-F238E27FC236}">
                <a16:creationId xmlns:a16="http://schemas.microsoft.com/office/drawing/2014/main" id="{3381DE1E-457F-764B-8041-524BE362F202}"/>
              </a:ext>
            </a:extLst>
          </p:cNvPr>
          <p:cNvSpPr/>
          <p:nvPr userDrawn="1"/>
        </p:nvSpPr>
        <p:spPr>
          <a:xfrm>
            <a:off x="-12700" y="6171307"/>
            <a:ext cx="12217400" cy="55927"/>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5" name="Image" descr="Image">
            <a:extLst>
              <a:ext uri="{FF2B5EF4-FFF2-40B4-BE49-F238E27FC236}">
                <a16:creationId xmlns:a16="http://schemas.microsoft.com/office/drawing/2014/main" id="{028EA626-72DB-7041-B75F-6D90DB3ADCD5}"/>
              </a:ext>
            </a:extLst>
          </p:cNvPr>
          <p:cNvPicPr>
            <a:picLocks noChangeAspect="1"/>
          </p:cNvPicPr>
          <p:nvPr userDrawn="1"/>
        </p:nvPicPr>
        <p:blipFill>
          <a:blip r:embed="rId2"/>
          <a:stretch>
            <a:fillRect/>
          </a:stretch>
        </p:blipFill>
        <p:spPr>
          <a:xfrm>
            <a:off x="10506381" y="6390387"/>
            <a:ext cx="1567839" cy="308694"/>
          </a:xfrm>
          <a:prstGeom prst="rect">
            <a:avLst/>
          </a:prstGeom>
          <a:ln w="12700">
            <a:miter lim="400000"/>
          </a:ln>
        </p:spPr>
      </p:pic>
      <p:sp>
        <p:nvSpPr>
          <p:cNvPr id="6" name="Slide Number">
            <a:extLst>
              <a:ext uri="{FF2B5EF4-FFF2-40B4-BE49-F238E27FC236}">
                <a16:creationId xmlns:a16="http://schemas.microsoft.com/office/drawing/2014/main" id="{EF5DFFF0-A796-7C4D-B4ED-5182D974A54F}"/>
              </a:ext>
            </a:extLst>
          </p:cNvPr>
          <p:cNvSpPr txBox="1">
            <a:spLocks noGrp="1"/>
          </p:cNvSpPr>
          <p:nvPr>
            <p:ph type="sldNum" sz="quarter" idx="2"/>
          </p:nvPr>
        </p:nvSpPr>
        <p:spPr>
          <a:xfrm>
            <a:off x="318558" y="6429469"/>
            <a:ext cx="294953" cy="287258"/>
          </a:xfrm>
          <a:prstGeom prst="rect">
            <a:avLst/>
          </a:prstGeom>
        </p:spPr>
        <p:txBody>
          <a:bodyPr/>
          <a:lstStyle>
            <a:lvl1pPr algn="l">
              <a:defRPr b="0" i="0">
                <a:solidFill>
                  <a:srgbClr val="EDEDED"/>
                </a:solidFill>
                <a:latin typeface="Amazon Ember Light" panose="020B0403020204020204" pitchFamily="34" charset="0"/>
                <a:ea typeface="Amazon Ember Light" panose="020B0403020204020204" pitchFamily="34" charset="0"/>
                <a:cs typeface="Amazon Ember Light" panose="020B0403020204020204" pitchFamily="34" charset="0"/>
                <a:sym typeface="Amazon Ember"/>
              </a:defRPr>
            </a:lvl1pPr>
          </a:lstStyle>
          <a:p>
            <a:fld id="{86CB4B4D-7CA3-9044-876B-883B54F8677D}" type="slidenum">
              <a:rPr lang="en-US" smtClean="0"/>
              <a:pPr/>
              <a:t>‹#›</a:t>
            </a:fld>
            <a:endParaRPr lang="en-US" dirty="0"/>
          </a:p>
        </p:txBody>
      </p:sp>
      <p:sp>
        <p:nvSpPr>
          <p:cNvPr id="11" name="TextBox 10">
            <a:extLst>
              <a:ext uri="{FF2B5EF4-FFF2-40B4-BE49-F238E27FC236}">
                <a16:creationId xmlns:a16="http://schemas.microsoft.com/office/drawing/2014/main" id="{11F7E450-A00A-9341-84D8-125978BE6E0A}"/>
              </a:ext>
            </a:extLst>
          </p:cNvPr>
          <p:cNvSpPr txBox="1"/>
          <p:nvPr userDrawn="1"/>
        </p:nvSpPr>
        <p:spPr>
          <a:xfrm>
            <a:off x="2864555" y="2264392"/>
            <a:ext cx="6462890" cy="1323439"/>
          </a:xfrm>
          <a:prstGeom prst="rect">
            <a:avLst/>
          </a:prstGeom>
          <a:noFill/>
        </p:spPr>
        <p:txBody>
          <a:bodyPr wrap="square" rtlCol="0">
            <a:spAutoFit/>
          </a:bodyPr>
          <a:lstStyle/>
          <a:p>
            <a:r>
              <a:rPr lang="en-US" sz="8000" b="0" i="0" dirty="0">
                <a:latin typeface="Amazon Ember Light" panose="020B0403020204020204" pitchFamily="34" charset="0"/>
                <a:ea typeface="Amazon Ember Light" panose="020B0403020204020204" pitchFamily="34" charset="0"/>
                <a:cs typeface="Amazon Ember Light" panose="020B0403020204020204" pitchFamily="34" charset="0"/>
              </a:rPr>
              <a:t>Thank You!!!</a:t>
            </a:r>
          </a:p>
        </p:txBody>
      </p:sp>
    </p:spTree>
    <p:extLst>
      <p:ext uri="{BB962C8B-B14F-4D97-AF65-F5344CB8AC3E}">
        <p14:creationId xmlns:p14="http://schemas.microsoft.com/office/powerpoint/2010/main" val="910703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sp>
        <p:nvSpPr>
          <p:cNvPr id="2" name="Rectangle 1"/>
          <p:cNvSpPr/>
          <p:nvPr userDrawn="1"/>
        </p:nvSpPr>
        <p:spPr>
          <a:xfrm>
            <a:off x="2" y="0"/>
            <a:ext cx="12192000" cy="6858000"/>
          </a:xfrm>
          <a:prstGeom prst="rect">
            <a:avLst/>
          </a:prstGeom>
          <a:solidFill>
            <a:srgbClr val="0090C3"/>
          </a:solidFill>
          <a:ln>
            <a:noFill/>
          </a:ln>
        </p:spPr>
        <p:style>
          <a:lnRef idx="2">
            <a:schemeClr val="accent1">
              <a:shade val="50000"/>
            </a:schemeClr>
          </a:lnRef>
          <a:fillRef idx="1">
            <a:schemeClr val="accent1"/>
          </a:fillRef>
          <a:effectRef idx="0">
            <a:schemeClr val="accent1"/>
          </a:effectRef>
          <a:fontRef idx="minor">
            <a:schemeClr val="lt1"/>
          </a:fontRef>
        </p:style>
        <p:txBody>
          <a:bodyPr lIns="45695" tIns="22848" rIns="45695" bIns="22848" rtlCol="0" anchor="ctr"/>
          <a:lstStyle/>
          <a:p>
            <a:pPr algn="ctr"/>
            <a:endParaRPr lang="en-US" sz="1300" dirty="0"/>
          </a:p>
        </p:txBody>
      </p:sp>
      <p:sp>
        <p:nvSpPr>
          <p:cNvPr id="3" name="Title 2"/>
          <p:cNvSpPr>
            <a:spLocks noGrp="1"/>
          </p:cNvSpPr>
          <p:nvPr>
            <p:ph type="title" hasCustomPrompt="1"/>
          </p:nvPr>
        </p:nvSpPr>
        <p:spPr>
          <a:xfrm>
            <a:off x="826370" y="684866"/>
            <a:ext cx="10557766" cy="2520671"/>
          </a:xfrm>
          <a:prstGeom prst="rect">
            <a:avLst/>
          </a:prstGeom>
        </p:spPr>
        <p:txBody>
          <a:bodyPr vert="horz" anchor="b"/>
          <a:lstStyle>
            <a:lvl1pPr algn="ctr">
              <a:defRPr sz="6000" b="0" i="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defRPr>
            </a:lvl1pPr>
          </a:lstStyle>
          <a:p>
            <a:r>
              <a:rPr lang="en-US" dirty="0"/>
              <a:t>Click to edit master title style</a:t>
            </a:r>
          </a:p>
        </p:txBody>
      </p:sp>
      <p:sp>
        <p:nvSpPr>
          <p:cNvPr id="7" name="Text Placeholder 6"/>
          <p:cNvSpPr>
            <a:spLocks noGrp="1"/>
          </p:cNvSpPr>
          <p:nvPr>
            <p:ph type="body" sz="quarter" idx="10" hasCustomPrompt="1"/>
          </p:nvPr>
        </p:nvSpPr>
        <p:spPr>
          <a:xfrm>
            <a:off x="3175652" y="3224236"/>
            <a:ext cx="5790887" cy="862272"/>
          </a:xfrm>
          <a:prstGeom prst="rect">
            <a:avLst/>
          </a:prstGeom>
        </p:spPr>
        <p:txBody>
          <a:bodyPr vert="horz"/>
          <a:lstStyle>
            <a:lvl1pPr marL="0" indent="0" algn="ctr">
              <a:buNone/>
              <a:defRPr sz="2600" b="0" i="0" baseline="0">
                <a:solidFill>
                  <a:schemeClr val="tx1">
                    <a:lumMod val="20000"/>
                    <a:lumOff val="80000"/>
                  </a:schemeClr>
                </a:solidFill>
                <a:latin typeface="Amazon Ember Display Light" panose="020F0403020204020204" pitchFamily="34" charset="0"/>
                <a:ea typeface="Amazon Ember Display Light" panose="020F0403020204020204" pitchFamily="34" charset="0"/>
                <a:cs typeface="Amazon Ember Display Light" panose="020F0403020204020204" pitchFamily="34" charset="0"/>
              </a:defRPr>
            </a:lvl1pPr>
            <a:lvl2pPr marL="456971" indent="0">
              <a:buNone/>
              <a:defRPr>
                <a:solidFill>
                  <a:schemeClr val="tx1">
                    <a:lumMod val="20000"/>
                    <a:lumOff val="80000"/>
                  </a:schemeClr>
                </a:solidFill>
              </a:defRPr>
            </a:lvl2pPr>
            <a:lvl3pPr marL="913942" indent="0">
              <a:buNone/>
              <a:defRPr>
                <a:solidFill>
                  <a:schemeClr val="tx1">
                    <a:lumMod val="20000"/>
                    <a:lumOff val="80000"/>
                  </a:schemeClr>
                </a:solidFill>
              </a:defRPr>
            </a:lvl3pPr>
            <a:lvl4pPr marL="1370913" indent="0">
              <a:buNone/>
              <a:defRPr>
                <a:solidFill>
                  <a:schemeClr val="tx1">
                    <a:lumMod val="20000"/>
                    <a:lumOff val="80000"/>
                  </a:schemeClr>
                </a:solidFill>
              </a:defRPr>
            </a:lvl4pPr>
            <a:lvl5pPr marL="1827883" indent="0">
              <a:buNone/>
              <a:defRPr>
                <a:solidFill>
                  <a:schemeClr val="tx1">
                    <a:lumMod val="20000"/>
                    <a:lumOff val="80000"/>
                  </a:schemeClr>
                </a:solidFill>
              </a:defRPr>
            </a:lvl5pPr>
          </a:lstStyle>
          <a:p>
            <a:pPr lvl="0"/>
            <a:r>
              <a:rPr lang="en-US" dirty="0"/>
              <a:t>Click to add date and or subtitle</a:t>
            </a:r>
          </a:p>
        </p:txBody>
      </p:sp>
    </p:spTree>
    <p:extLst>
      <p:ext uri="{BB962C8B-B14F-4D97-AF65-F5344CB8AC3E}">
        <p14:creationId xmlns:p14="http://schemas.microsoft.com/office/powerpoint/2010/main" val="14950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line with Bullets">
    <p:spTree>
      <p:nvGrpSpPr>
        <p:cNvPr id="1" name=""/>
        <p:cNvGrpSpPr/>
        <p:nvPr/>
      </p:nvGrpSpPr>
      <p:grpSpPr>
        <a:xfrm>
          <a:off x="0" y="0"/>
          <a:ext cx="0" cy="0"/>
          <a:chOff x="0" y="0"/>
          <a:chExt cx="0" cy="0"/>
        </a:xfrm>
      </p:grpSpPr>
      <p:sp>
        <p:nvSpPr>
          <p:cNvPr id="31" name="Title 1"/>
          <p:cNvSpPr>
            <a:spLocks noGrp="1"/>
          </p:cNvSpPr>
          <p:nvPr>
            <p:ph type="title" hasCustomPrompt="1"/>
          </p:nvPr>
        </p:nvSpPr>
        <p:spPr>
          <a:xfrm>
            <a:off x="696095" y="295897"/>
            <a:ext cx="10897504" cy="987472"/>
          </a:xfrm>
          <a:prstGeom prst="rect">
            <a:avLst/>
          </a:prstGeom>
        </p:spPr>
        <p:txBody>
          <a:bodyPr vert="horz" anchor="ctr"/>
          <a:lstStyle>
            <a:lvl1pPr>
              <a:lnSpc>
                <a:spcPct val="80000"/>
              </a:lnSpc>
              <a:defRPr sz="4200" b="0" i="0" baseline="0">
                <a:latin typeface="Amazon Ember Light" panose="020B0403020204020204" pitchFamily="34" charset="0"/>
                <a:ea typeface="Amazon Ember Light" panose="020B0403020204020204" pitchFamily="34" charset="0"/>
                <a:cs typeface="Amazon Ember Light" panose="020B0403020204020204" pitchFamily="34" charset="0"/>
              </a:defRPr>
            </a:lvl1pPr>
          </a:lstStyle>
          <a:p>
            <a:r>
              <a:rPr lang="en-US" dirty="0"/>
              <a:t>Click to edit master title</a:t>
            </a:r>
          </a:p>
        </p:txBody>
      </p:sp>
      <p:sp>
        <p:nvSpPr>
          <p:cNvPr id="32" name="Text Placeholder 4"/>
          <p:cNvSpPr>
            <a:spLocks noGrp="1"/>
          </p:cNvSpPr>
          <p:nvPr>
            <p:ph type="body" sz="quarter" idx="10" hasCustomPrompt="1"/>
          </p:nvPr>
        </p:nvSpPr>
        <p:spPr>
          <a:xfrm>
            <a:off x="694389" y="1310105"/>
            <a:ext cx="10885839" cy="4599628"/>
          </a:xfrm>
          <a:prstGeom prst="rect">
            <a:avLst/>
          </a:prstGeom>
        </p:spPr>
        <p:txBody>
          <a:bodyPr vert="horz"/>
          <a:lstStyle>
            <a:lvl1pPr>
              <a:lnSpc>
                <a:spcPct val="100000"/>
              </a:lnSpc>
              <a:spcBef>
                <a:spcPts val="800"/>
              </a:spcBef>
              <a:defRPr b="0" i="0" baseline="0">
                <a:latin typeface="Amazon Ember Light" panose="020B0403020204020204" pitchFamily="34" charset="0"/>
              </a:defRPr>
            </a:lvl1pPr>
            <a:lvl2pPr marL="685457" indent="-228486">
              <a:lnSpc>
                <a:spcPct val="100000"/>
              </a:lnSpc>
              <a:spcBef>
                <a:spcPts val="800"/>
              </a:spcBef>
              <a:buFont typeface="Wingdings" charset="2"/>
              <a:buChar char="§"/>
              <a:defRPr b="0" i="0" baseline="0">
                <a:latin typeface="Amazon Ember Light" panose="020B0403020204020204" pitchFamily="34" charset="0"/>
              </a:defRPr>
            </a:lvl2pPr>
            <a:lvl3pPr marL="1142428" indent="-228486">
              <a:lnSpc>
                <a:spcPct val="100000"/>
              </a:lnSpc>
              <a:spcBef>
                <a:spcPts val="800"/>
              </a:spcBef>
              <a:buFont typeface="Lucida Grande"/>
              <a:buChar char="-"/>
              <a:defRPr b="0" i="0" baseline="0">
                <a:latin typeface="Amazon Ember Light" panose="020B0403020204020204" pitchFamily="34" charset="0"/>
              </a:defRPr>
            </a:lvl3pPr>
            <a:lvl4pPr marL="1599399" indent="-228486">
              <a:buFont typeface="Lucida Grande"/>
              <a:buChar char="-"/>
              <a:defRPr/>
            </a:lvl4pPr>
            <a:lvl5pPr marL="2056370" indent="-228486">
              <a:buFont typeface="Lucida Grande"/>
              <a:buChar char="-"/>
              <a:defRPr/>
            </a:lvl5pPr>
          </a:lstStyle>
          <a:p>
            <a:pPr lvl="0"/>
            <a:r>
              <a:rPr lang="en-US" dirty="0"/>
              <a:t>Click to edit text with bullets</a:t>
            </a:r>
          </a:p>
          <a:p>
            <a:pPr lvl="1"/>
            <a:r>
              <a:rPr lang="en-US" dirty="0"/>
              <a:t>Second level</a:t>
            </a:r>
          </a:p>
          <a:p>
            <a:pPr lvl="2"/>
            <a:r>
              <a:rPr lang="en-US" dirty="0"/>
              <a:t>Third level</a:t>
            </a:r>
          </a:p>
        </p:txBody>
      </p:sp>
      <p:sp>
        <p:nvSpPr>
          <p:cNvPr id="8" name="Rectangle 7">
            <a:extLst>
              <a:ext uri="{FF2B5EF4-FFF2-40B4-BE49-F238E27FC236}">
                <a16:creationId xmlns:a16="http://schemas.microsoft.com/office/drawing/2014/main" id="{46529C28-F0B7-564E-B2DF-EF91007C751C}"/>
              </a:ext>
            </a:extLst>
          </p:cNvPr>
          <p:cNvSpPr/>
          <p:nvPr userDrawn="1"/>
        </p:nvSpPr>
        <p:spPr>
          <a:xfrm>
            <a:off x="0" y="6158430"/>
            <a:ext cx="12192001" cy="699573"/>
          </a:xfrm>
          <a:prstGeom prst="rect">
            <a:avLst/>
          </a:prstGeom>
          <a:solidFill>
            <a:srgbClr val="0090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00"/>
          </a:p>
        </p:txBody>
      </p:sp>
      <p:sp>
        <p:nvSpPr>
          <p:cNvPr id="9" name="Rectangle 8">
            <a:extLst>
              <a:ext uri="{FF2B5EF4-FFF2-40B4-BE49-F238E27FC236}">
                <a16:creationId xmlns:a16="http://schemas.microsoft.com/office/drawing/2014/main" id="{B92E37C0-ABB0-CD4C-8AC5-54B941C6761C}"/>
              </a:ext>
            </a:extLst>
          </p:cNvPr>
          <p:cNvSpPr/>
          <p:nvPr userDrawn="1"/>
        </p:nvSpPr>
        <p:spPr>
          <a:xfrm>
            <a:off x="0" y="6158430"/>
            <a:ext cx="12192001" cy="87613"/>
          </a:xfrm>
          <a:prstGeom prst="rect">
            <a:avLst/>
          </a:prstGeom>
          <a:solidFill>
            <a:srgbClr val="383D3B"/>
          </a:solidFill>
          <a:ln>
            <a:noFill/>
          </a:ln>
        </p:spPr>
        <p:style>
          <a:lnRef idx="1">
            <a:schemeClr val="accent1"/>
          </a:lnRef>
          <a:fillRef idx="3">
            <a:schemeClr val="accent1"/>
          </a:fillRef>
          <a:effectRef idx="2">
            <a:schemeClr val="accent1"/>
          </a:effectRef>
          <a:fontRef idx="minor">
            <a:schemeClr val="lt1"/>
          </a:fontRef>
        </p:style>
        <p:txBody>
          <a:bodyPr lIns="45695" tIns="22848" rIns="45695" bIns="22848" rtlCol="0" anchor="ctr"/>
          <a:lstStyle/>
          <a:p>
            <a:pPr algn="ctr"/>
            <a:endParaRPr lang="en-US" sz="1300"/>
          </a:p>
        </p:txBody>
      </p:sp>
      <p:pic>
        <p:nvPicPr>
          <p:cNvPr id="12" name="Picture 11">
            <a:extLst>
              <a:ext uri="{FF2B5EF4-FFF2-40B4-BE49-F238E27FC236}">
                <a16:creationId xmlns:a16="http://schemas.microsoft.com/office/drawing/2014/main" id="{3C538EDC-D6AA-AA49-9FC9-3A9A3CABCB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8646" y="6317948"/>
            <a:ext cx="2455262" cy="474263"/>
          </a:xfrm>
          <a:prstGeom prst="rect">
            <a:avLst/>
          </a:prstGeom>
        </p:spPr>
      </p:pic>
    </p:spTree>
    <p:extLst>
      <p:ext uri="{BB962C8B-B14F-4D97-AF65-F5344CB8AC3E}">
        <p14:creationId xmlns:p14="http://schemas.microsoft.com/office/powerpoint/2010/main" val="424248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urse Title Slide">
    <p:bg>
      <p:bgPr>
        <a:solidFill>
          <a:srgbClr val="008DC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C2A6C-518B-9745-97A6-C23C825CC43C}"/>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0" i="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defRPr>
            </a:lvl1pPr>
          </a:lstStyle>
          <a:p>
            <a:r>
              <a:rPr lang="en-US" dirty="0"/>
              <a:t>Course Title</a:t>
            </a:r>
          </a:p>
        </p:txBody>
      </p:sp>
      <p:sp>
        <p:nvSpPr>
          <p:cNvPr id="3" name="Subtitle 2">
            <a:extLst>
              <a:ext uri="{FF2B5EF4-FFF2-40B4-BE49-F238E27FC236}">
                <a16:creationId xmlns:a16="http://schemas.microsoft.com/office/drawing/2014/main" id="{FFA8794A-8FB1-7C49-A373-2446B9B127E3}"/>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Course Information</a:t>
            </a:r>
          </a:p>
        </p:txBody>
      </p:sp>
      <p:pic>
        <p:nvPicPr>
          <p:cNvPr id="8" name="Image" descr="Image">
            <a:extLst>
              <a:ext uri="{FF2B5EF4-FFF2-40B4-BE49-F238E27FC236}">
                <a16:creationId xmlns:a16="http://schemas.microsoft.com/office/drawing/2014/main" id="{AE8239AA-9BD5-624A-A6A4-346203F9882F}"/>
              </a:ext>
            </a:extLst>
          </p:cNvPr>
          <p:cNvPicPr>
            <a:picLocks noChangeAspect="1"/>
          </p:cNvPicPr>
          <p:nvPr userDrawn="1"/>
        </p:nvPicPr>
        <p:blipFill>
          <a:blip r:embed="rId2"/>
          <a:stretch>
            <a:fillRect/>
          </a:stretch>
        </p:blipFill>
        <p:spPr>
          <a:xfrm>
            <a:off x="10506381" y="6390387"/>
            <a:ext cx="1567839" cy="308694"/>
          </a:xfrm>
          <a:prstGeom prst="rect">
            <a:avLst/>
          </a:prstGeom>
          <a:ln w="12700">
            <a:miter lim="400000"/>
          </a:ln>
        </p:spPr>
      </p:pic>
    </p:spTree>
    <p:extLst>
      <p:ext uri="{BB962C8B-B14F-4D97-AF65-F5344CB8AC3E}">
        <p14:creationId xmlns:p14="http://schemas.microsoft.com/office/powerpoint/2010/main" val="1678796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Slide">
    <p:bg>
      <p:bgPr>
        <a:solidFill>
          <a:srgbClr val="008DC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C2A6C-518B-9745-97A6-C23C825CC43C}"/>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0" i="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defRPr>
            </a:lvl1pPr>
          </a:lstStyle>
          <a:p>
            <a:r>
              <a:rPr lang="en-US" dirty="0"/>
              <a:t>Section Title</a:t>
            </a:r>
          </a:p>
        </p:txBody>
      </p:sp>
      <p:pic>
        <p:nvPicPr>
          <p:cNvPr id="4" name="Picture 3">
            <a:extLst>
              <a:ext uri="{FF2B5EF4-FFF2-40B4-BE49-F238E27FC236}">
                <a16:creationId xmlns:a16="http://schemas.microsoft.com/office/drawing/2014/main" id="{32D74FB2-50DD-114B-A69F-B0812501A0D5}"/>
              </a:ext>
            </a:extLst>
          </p:cNvPr>
          <p:cNvPicPr>
            <a:picLocks noChangeAspect="1"/>
          </p:cNvPicPr>
          <p:nvPr userDrawn="1"/>
        </p:nvPicPr>
        <p:blipFill>
          <a:blip r:embed="rId2"/>
          <a:stretch>
            <a:fillRect/>
          </a:stretch>
        </p:blipFill>
        <p:spPr>
          <a:xfrm>
            <a:off x="5032021" y="4084636"/>
            <a:ext cx="2127958" cy="2228129"/>
          </a:xfrm>
          <a:prstGeom prst="rect">
            <a:avLst/>
          </a:prstGeom>
        </p:spPr>
      </p:pic>
      <p:pic>
        <p:nvPicPr>
          <p:cNvPr id="5" name="Image" descr="Image">
            <a:extLst>
              <a:ext uri="{FF2B5EF4-FFF2-40B4-BE49-F238E27FC236}">
                <a16:creationId xmlns:a16="http://schemas.microsoft.com/office/drawing/2014/main" id="{C1CE36BD-CADC-C540-9DFC-ED445E7F8B21}"/>
              </a:ext>
            </a:extLst>
          </p:cNvPr>
          <p:cNvPicPr>
            <a:picLocks noChangeAspect="1"/>
          </p:cNvPicPr>
          <p:nvPr userDrawn="1"/>
        </p:nvPicPr>
        <p:blipFill>
          <a:blip r:embed="rId3"/>
          <a:stretch>
            <a:fillRect/>
          </a:stretch>
        </p:blipFill>
        <p:spPr>
          <a:xfrm>
            <a:off x="10506381" y="6390387"/>
            <a:ext cx="1567839" cy="308694"/>
          </a:xfrm>
          <a:prstGeom prst="rect">
            <a:avLst/>
          </a:prstGeom>
          <a:ln w="12700">
            <a:miter lim="400000"/>
          </a:ln>
        </p:spPr>
      </p:pic>
    </p:spTree>
    <p:extLst>
      <p:ext uri="{BB962C8B-B14F-4D97-AF65-F5344CB8AC3E}">
        <p14:creationId xmlns:p14="http://schemas.microsoft.com/office/powerpoint/2010/main" val="10209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Subheader,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BAE1C-2C32-ED49-A53C-1023D0DEE8B9}"/>
              </a:ext>
            </a:extLst>
          </p:cNvPr>
          <p:cNvSpPr>
            <a:spLocks noGrp="1"/>
          </p:cNvSpPr>
          <p:nvPr>
            <p:ph type="title"/>
          </p:nvPr>
        </p:nvSpPr>
        <p:spPr>
          <a:xfrm>
            <a:off x="496878" y="479421"/>
            <a:ext cx="10515600" cy="992183"/>
          </a:xfrm>
          <a:prstGeom prst="rect">
            <a:avLst/>
          </a:prstGeom>
        </p:spPr>
        <p:txBody>
          <a:bodyPr>
            <a:normAutofit/>
          </a:bodyPr>
          <a:lstStyle>
            <a:lvl1pPr>
              <a:defRPr sz="4200" b="0" i="0">
                <a:solidFill>
                  <a:schemeClr val="tx1"/>
                </a:solidFill>
                <a:latin typeface="Amazon Ember Medium" panose="020B0603020204020204" pitchFamily="34" charset="0"/>
                <a:ea typeface="Amazon Ember Medium" panose="020B0603020204020204" pitchFamily="34" charset="0"/>
                <a:cs typeface="Amazon Ember Medium" panose="020B0603020204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922970-DAC9-9F42-A3C5-508D18C2E219}"/>
              </a:ext>
            </a:extLst>
          </p:cNvPr>
          <p:cNvSpPr>
            <a:spLocks noGrp="1"/>
          </p:cNvSpPr>
          <p:nvPr>
            <p:ph type="body" idx="1"/>
          </p:nvPr>
        </p:nvSpPr>
        <p:spPr>
          <a:xfrm>
            <a:off x="838200" y="917385"/>
            <a:ext cx="10512424" cy="823912"/>
          </a:xfrm>
          <a:prstGeom prst="rect">
            <a:avLst/>
          </a:prstGeom>
        </p:spPr>
        <p:txBody>
          <a:bodyPr anchor="b">
            <a:normAutofit/>
          </a:bodyPr>
          <a:lstStyle>
            <a:lvl1pPr marL="0" indent="0">
              <a:buNone/>
              <a:defRPr sz="2600" b="0" i="0">
                <a:solidFill>
                  <a:srgbClr val="008DC4"/>
                </a:solidFill>
                <a:latin typeface="Amazon Ember Light" panose="020B0403020204020204" pitchFamily="34" charset="0"/>
                <a:ea typeface="Amazon Ember Light" panose="020B0403020204020204" pitchFamily="34" charset="0"/>
                <a:cs typeface="Amazon Ember Light" panose="020B04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E788D5E-66C9-3A42-BA11-E3201CB739CA}"/>
              </a:ext>
            </a:extLst>
          </p:cNvPr>
          <p:cNvSpPr>
            <a:spLocks noGrp="1"/>
          </p:cNvSpPr>
          <p:nvPr>
            <p:ph sz="half" idx="2"/>
          </p:nvPr>
        </p:nvSpPr>
        <p:spPr>
          <a:xfrm>
            <a:off x="1195391" y="1769874"/>
            <a:ext cx="10635537" cy="4401431"/>
          </a:xfrm>
          <a:prstGeom prst="rect">
            <a:avLst/>
          </a:prstGeom>
        </p:spPr>
        <p:txBody>
          <a:bodyPr/>
          <a:lstStyle>
            <a:lvl1pPr>
              <a:defRPr sz="2400" b="0" i="0">
                <a:latin typeface="Amazon Ember Light" panose="020B0403020204020204" pitchFamily="34" charset="0"/>
                <a:ea typeface="Amazon Ember Light" panose="020B0403020204020204" pitchFamily="34" charset="0"/>
                <a:cs typeface="Amazon Ember Light" panose="020B0403020204020204" pitchFamily="34" charset="0"/>
              </a:defRPr>
            </a:lvl1pPr>
            <a:lvl2pPr>
              <a:defRPr sz="2200" b="0" i="0">
                <a:latin typeface="Amazon Ember Light" panose="020B0403020204020204" pitchFamily="34" charset="0"/>
                <a:ea typeface="Amazon Ember Light" panose="020B0403020204020204" pitchFamily="34" charset="0"/>
                <a:cs typeface="Amazon Ember Light" panose="020B0403020204020204" pitchFamily="34" charset="0"/>
              </a:defRPr>
            </a:lvl2pPr>
            <a:lvl3pPr>
              <a:defRPr sz="2000" b="0" i="0">
                <a:latin typeface="Amazon Ember Light" panose="020B0403020204020204" pitchFamily="34" charset="0"/>
                <a:ea typeface="Amazon Ember Light" panose="020B0403020204020204" pitchFamily="34" charset="0"/>
                <a:cs typeface="Amazon Ember Light" panose="020B0403020204020204" pitchFamily="34" charset="0"/>
              </a:defRPr>
            </a:lvl3pPr>
            <a:lvl4pPr>
              <a:defRPr sz="1800" b="0" i="0">
                <a:latin typeface="Amazon Ember Light" panose="020B0403020204020204" pitchFamily="34" charset="0"/>
                <a:ea typeface="Amazon Ember Light" panose="020B0403020204020204" pitchFamily="34" charset="0"/>
                <a:cs typeface="Amazon Ember Light" panose="020B0403020204020204" pitchFamily="34" charset="0"/>
              </a:defRPr>
            </a:lvl4pPr>
            <a:lvl5pPr>
              <a:defRPr sz="1800" b="0" i="0">
                <a:latin typeface="Amazon Ember Light" panose="020B0403020204020204" pitchFamily="34" charset="0"/>
                <a:ea typeface="Amazon Ember Light" panose="020B0403020204020204" pitchFamily="34" charset="0"/>
                <a:cs typeface="Amazon Ember Light" panose="020B04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a:extLst>
              <a:ext uri="{FF2B5EF4-FFF2-40B4-BE49-F238E27FC236}">
                <a16:creationId xmlns:a16="http://schemas.microsoft.com/office/drawing/2014/main" id="{CD1093BF-3B57-464C-8473-A53AE24F8E8A}"/>
              </a:ext>
            </a:extLst>
          </p:cNvPr>
          <p:cNvSpPr/>
          <p:nvPr userDrawn="1"/>
        </p:nvSpPr>
        <p:spPr>
          <a:xfrm>
            <a:off x="-21167" y="6227233"/>
            <a:ext cx="12234334" cy="635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6" name="Rectangle">
            <a:extLst>
              <a:ext uri="{FF2B5EF4-FFF2-40B4-BE49-F238E27FC236}">
                <a16:creationId xmlns:a16="http://schemas.microsoft.com/office/drawing/2014/main" id="{C4B1D028-DDE3-474F-8336-7C718E58AA22}"/>
              </a:ext>
            </a:extLst>
          </p:cNvPr>
          <p:cNvSpPr/>
          <p:nvPr userDrawn="1"/>
        </p:nvSpPr>
        <p:spPr>
          <a:xfrm>
            <a:off x="-12700" y="6171307"/>
            <a:ext cx="12217400" cy="55927"/>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7" name="Image" descr="Image">
            <a:extLst>
              <a:ext uri="{FF2B5EF4-FFF2-40B4-BE49-F238E27FC236}">
                <a16:creationId xmlns:a16="http://schemas.microsoft.com/office/drawing/2014/main" id="{84D3861E-7037-BF40-AA60-A4664232E67E}"/>
              </a:ext>
            </a:extLst>
          </p:cNvPr>
          <p:cNvPicPr>
            <a:picLocks noChangeAspect="1"/>
          </p:cNvPicPr>
          <p:nvPr userDrawn="1"/>
        </p:nvPicPr>
        <p:blipFill>
          <a:blip r:embed="rId2"/>
          <a:stretch>
            <a:fillRect/>
          </a:stretch>
        </p:blipFill>
        <p:spPr>
          <a:xfrm>
            <a:off x="10506381" y="6390387"/>
            <a:ext cx="1567839" cy="308694"/>
          </a:xfrm>
          <a:prstGeom prst="rect">
            <a:avLst/>
          </a:prstGeom>
          <a:ln w="12700">
            <a:miter lim="400000"/>
          </a:ln>
        </p:spPr>
      </p:pic>
      <p:sp>
        <p:nvSpPr>
          <p:cNvPr id="8" name="Slide Number">
            <a:extLst>
              <a:ext uri="{FF2B5EF4-FFF2-40B4-BE49-F238E27FC236}">
                <a16:creationId xmlns:a16="http://schemas.microsoft.com/office/drawing/2014/main" id="{028E245B-8CBC-034F-B1E3-8E992CC2D81B}"/>
              </a:ext>
            </a:extLst>
          </p:cNvPr>
          <p:cNvSpPr txBox="1">
            <a:spLocks noGrp="1"/>
          </p:cNvSpPr>
          <p:nvPr>
            <p:ph type="sldNum" sz="quarter" idx="10"/>
          </p:nvPr>
        </p:nvSpPr>
        <p:spPr>
          <a:xfrm>
            <a:off x="318558" y="6429469"/>
            <a:ext cx="294953" cy="287258"/>
          </a:xfrm>
          <a:prstGeom prst="rect">
            <a:avLst/>
          </a:prstGeom>
        </p:spPr>
        <p:txBody>
          <a:bodyPr/>
          <a:lstStyle>
            <a:lvl1pPr algn="l">
              <a:defRPr b="0" i="0">
                <a:solidFill>
                  <a:srgbClr val="EDEDED"/>
                </a:solidFill>
                <a:latin typeface="Amazon Ember Light" panose="020B0403020204020204" pitchFamily="34" charset="0"/>
                <a:ea typeface="Amazon Ember Light" panose="020B0403020204020204" pitchFamily="34" charset="0"/>
                <a:cs typeface="Amazon Ember Light" panose="020B0403020204020204" pitchFamily="34" charset="0"/>
                <a:sym typeface="Amazon Ember"/>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25465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Subheader, Bullets, Right Pictur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61979731-E69B-5C43-A963-97E4F4E2F8F0}"/>
              </a:ext>
            </a:extLst>
          </p:cNvPr>
          <p:cNvSpPr>
            <a:spLocks noGrp="1"/>
          </p:cNvSpPr>
          <p:nvPr>
            <p:ph type="title"/>
          </p:nvPr>
        </p:nvSpPr>
        <p:spPr>
          <a:xfrm>
            <a:off x="496878" y="479421"/>
            <a:ext cx="10515600" cy="992183"/>
          </a:xfrm>
          <a:prstGeom prst="rect">
            <a:avLst/>
          </a:prstGeom>
        </p:spPr>
        <p:txBody>
          <a:bodyPr>
            <a:normAutofit/>
          </a:bodyPr>
          <a:lstStyle>
            <a:lvl1pPr>
              <a:defRPr sz="4200" b="0" i="0">
                <a:solidFill>
                  <a:schemeClr val="tx1"/>
                </a:solidFill>
                <a:latin typeface="Amazon Ember Medium" panose="020B0603020204020204" pitchFamily="34" charset="0"/>
                <a:ea typeface="Amazon Ember Medium" panose="020B0603020204020204" pitchFamily="34" charset="0"/>
                <a:cs typeface="Amazon Ember Medium" panose="020B0603020204020204" pitchFamily="34" charset="0"/>
              </a:defRPr>
            </a:lvl1pPr>
          </a:lstStyle>
          <a:p>
            <a:r>
              <a:rPr lang="en-US"/>
              <a:t>Click to edit Master title style</a:t>
            </a:r>
            <a:endParaRPr lang="en-US" dirty="0"/>
          </a:p>
        </p:txBody>
      </p:sp>
      <p:sp>
        <p:nvSpPr>
          <p:cNvPr id="16" name="Text Placeholder 2">
            <a:extLst>
              <a:ext uri="{FF2B5EF4-FFF2-40B4-BE49-F238E27FC236}">
                <a16:creationId xmlns:a16="http://schemas.microsoft.com/office/drawing/2014/main" id="{82CB3C52-F409-B440-A9E8-A410B21E4570}"/>
              </a:ext>
            </a:extLst>
          </p:cNvPr>
          <p:cNvSpPr>
            <a:spLocks noGrp="1"/>
          </p:cNvSpPr>
          <p:nvPr>
            <p:ph type="body" idx="1"/>
          </p:nvPr>
        </p:nvSpPr>
        <p:spPr>
          <a:xfrm>
            <a:off x="838200" y="917385"/>
            <a:ext cx="5159375" cy="823912"/>
          </a:xfrm>
          <a:prstGeom prst="rect">
            <a:avLst/>
          </a:prstGeom>
        </p:spPr>
        <p:txBody>
          <a:bodyPr anchor="b">
            <a:normAutofit/>
          </a:bodyPr>
          <a:lstStyle>
            <a:lvl1pPr marL="0" indent="0">
              <a:buNone/>
              <a:defRPr sz="2600" b="0" i="0">
                <a:solidFill>
                  <a:srgbClr val="008DC4"/>
                </a:solidFill>
                <a:latin typeface="Amazon Ember Light" panose="020B0403020204020204" pitchFamily="34" charset="0"/>
                <a:ea typeface="Amazon Ember Light" panose="020B0403020204020204" pitchFamily="34" charset="0"/>
                <a:cs typeface="Amazon Ember Light" panose="020B04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a:extLst>
              <a:ext uri="{FF2B5EF4-FFF2-40B4-BE49-F238E27FC236}">
                <a16:creationId xmlns:a16="http://schemas.microsoft.com/office/drawing/2014/main" id="{79D5DF4C-8EA3-A341-ACC0-177F13236C0E}"/>
              </a:ext>
            </a:extLst>
          </p:cNvPr>
          <p:cNvSpPr>
            <a:spLocks noGrp="1"/>
          </p:cNvSpPr>
          <p:nvPr>
            <p:ph sz="half" idx="2" hasCustomPrompt="1"/>
          </p:nvPr>
        </p:nvSpPr>
        <p:spPr>
          <a:xfrm>
            <a:off x="1195392" y="1769874"/>
            <a:ext cx="4802183" cy="4401431"/>
          </a:xfrm>
          <a:prstGeom prst="rect">
            <a:avLst/>
          </a:prstGeom>
        </p:spPr>
        <p:txBody>
          <a:bodyPr/>
          <a:lstStyle>
            <a:lvl1pPr>
              <a:defRPr sz="2400" b="0" i="0">
                <a:latin typeface="Amazon Ember Light" panose="020B0403020204020204" pitchFamily="34" charset="0"/>
                <a:ea typeface="Amazon Ember Light" panose="020B0403020204020204" pitchFamily="34" charset="0"/>
                <a:cs typeface="Amazon Ember Light" panose="020B0403020204020204" pitchFamily="34" charset="0"/>
              </a:defRPr>
            </a:lvl1pPr>
            <a:lvl2pPr>
              <a:defRPr sz="2200" b="0" i="0">
                <a:latin typeface="Amazon Ember Light" panose="020B0403020204020204" pitchFamily="34" charset="0"/>
                <a:ea typeface="Amazon Ember Light" panose="020B0403020204020204" pitchFamily="34" charset="0"/>
                <a:cs typeface="Amazon Ember Light" panose="020B0403020204020204" pitchFamily="34" charset="0"/>
              </a:defRPr>
            </a:lvl2pPr>
            <a:lvl3pPr>
              <a:defRPr sz="2000" b="0" i="0">
                <a:latin typeface="Amazon Ember Light" panose="020B0403020204020204" pitchFamily="34" charset="0"/>
                <a:ea typeface="Amazon Ember Light" panose="020B0403020204020204" pitchFamily="34" charset="0"/>
                <a:cs typeface="Amazon Ember Light" panose="020B0403020204020204" pitchFamily="34" charset="0"/>
              </a:defRPr>
            </a:lvl3pPr>
            <a:lvl4pPr>
              <a:defRPr sz="1800" b="0" i="0">
                <a:latin typeface="Amazon Ember Light" panose="020B0403020204020204" pitchFamily="34" charset="0"/>
                <a:ea typeface="Amazon Ember Light" panose="020B0403020204020204" pitchFamily="34" charset="0"/>
                <a:cs typeface="Amazon Ember Light" panose="020B0403020204020204" pitchFamily="34" charset="0"/>
              </a:defRPr>
            </a:lvl4pPr>
            <a:lvl5pPr>
              <a:defRPr sz="1800" b="0" i="0">
                <a:latin typeface="Amazon Ember Light" panose="020B0403020204020204" pitchFamily="34" charset="0"/>
                <a:ea typeface="Amazon Ember Light" panose="020B0403020204020204" pitchFamily="34" charset="0"/>
                <a:cs typeface="Amazon Ember Light" panose="020B0403020204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a:extLst>
              <a:ext uri="{FF2B5EF4-FFF2-40B4-BE49-F238E27FC236}">
                <a16:creationId xmlns:a16="http://schemas.microsoft.com/office/drawing/2014/main" id="{1DB3DB45-3860-1541-81D5-6E679B2E9A9D}"/>
              </a:ext>
            </a:extLst>
          </p:cNvPr>
          <p:cNvSpPr/>
          <p:nvPr userDrawn="1"/>
        </p:nvSpPr>
        <p:spPr>
          <a:xfrm>
            <a:off x="-21167" y="6227233"/>
            <a:ext cx="12234334" cy="635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6" name="Rectangle">
            <a:extLst>
              <a:ext uri="{FF2B5EF4-FFF2-40B4-BE49-F238E27FC236}">
                <a16:creationId xmlns:a16="http://schemas.microsoft.com/office/drawing/2014/main" id="{84CB3147-7525-3E47-A94D-F988DC958009}"/>
              </a:ext>
            </a:extLst>
          </p:cNvPr>
          <p:cNvSpPr/>
          <p:nvPr userDrawn="1"/>
        </p:nvSpPr>
        <p:spPr>
          <a:xfrm>
            <a:off x="-12700" y="6171307"/>
            <a:ext cx="12217400" cy="55927"/>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7" name="Image" descr="Image">
            <a:extLst>
              <a:ext uri="{FF2B5EF4-FFF2-40B4-BE49-F238E27FC236}">
                <a16:creationId xmlns:a16="http://schemas.microsoft.com/office/drawing/2014/main" id="{6F2C78D7-89EA-2040-92EE-C82094F4D31F}"/>
              </a:ext>
            </a:extLst>
          </p:cNvPr>
          <p:cNvPicPr>
            <a:picLocks noChangeAspect="1"/>
          </p:cNvPicPr>
          <p:nvPr userDrawn="1"/>
        </p:nvPicPr>
        <p:blipFill>
          <a:blip r:embed="rId2"/>
          <a:stretch>
            <a:fillRect/>
          </a:stretch>
        </p:blipFill>
        <p:spPr>
          <a:xfrm>
            <a:off x="10506381" y="6390387"/>
            <a:ext cx="1567839" cy="308694"/>
          </a:xfrm>
          <a:prstGeom prst="rect">
            <a:avLst/>
          </a:prstGeom>
          <a:ln w="12700">
            <a:miter lim="400000"/>
          </a:ln>
        </p:spPr>
      </p:pic>
      <p:sp>
        <p:nvSpPr>
          <p:cNvPr id="8" name="Slide Number">
            <a:extLst>
              <a:ext uri="{FF2B5EF4-FFF2-40B4-BE49-F238E27FC236}">
                <a16:creationId xmlns:a16="http://schemas.microsoft.com/office/drawing/2014/main" id="{C4240D1E-F556-D043-A038-BECFA1130640}"/>
              </a:ext>
            </a:extLst>
          </p:cNvPr>
          <p:cNvSpPr txBox="1">
            <a:spLocks noGrp="1"/>
          </p:cNvSpPr>
          <p:nvPr>
            <p:ph type="sldNum" sz="quarter" idx="10"/>
          </p:nvPr>
        </p:nvSpPr>
        <p:spPr>
          <a:xfrm>
            <a:off x="318558" y="6429469"/>
            <a:ext cx="294953" cy="287258"/>
          </a:xfrm>
          <a:prstGeom prst="rect">
            <a:avLst/>
          </a:prstGeom>
        </p:spPr>
        <p:txBody>
          <a:bodyPr/>
          <a:lstStyle>
            <a:lvl1pPr algn="l">
              <a:defRPr b="0" i="0">
                <a:solidFill>
                  <a:srgbClr val="EDEDED"/>
                </a:solidFill>
                <a:latin typeface="Amazon Ember Light" panose="020B0403020204020204" pitchFamily="34" charset="0"/>
                <a:ea typeface="Amazon Ember Light" panose="020B0403020204020204" pitchFamily="34" charset="0"/>
                <a:cs typeface="Amazon Ember Light" panose="020B0403020204020204" pitchFamily="34" charset="0"/>
                <a:sym typeface="Amazon Ember"/>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487744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Bullet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B90DA5-5098-B940-A3DC-AA13067A6869}"/>
              </a:ext>
            </a:extLst>
          </p:cNvPr>
          <p:cNvSpPr>
            <a:spLocks noGrp="1"/>
          </p:cNvSpPr>
          <p:nvPr>
            <p:ph type="title"/>
          </p:nvPr>
        </p:nvSpPr>
        <p:spPr>
          <a:xfrm>
            <a:off x="496878" y="479421"/>
            <a:ext cx="10515600" cy="992183"/>
          </a:xfrm>
          <a:prstGeom prst="rect">
            <a:avLst/>
          </a:prstGeom>
        </p:spPr>
        <p:txBody>
          <a:bodyPr>
            <a:normAutofit/>
          </a:bodyPr>
          <a:lstStyle>
            <a:lvl1pPr>
              <a:defRPr sz="4200" b="0" i="0">
                <a:solidFill>
                  <a:schemeClr val="tx1"/>
                </a:solidFill>
                <a:latin typeface="Amazon Ember Medium" panose="020B0603020204020204" pitchFamily="34" charset="0"/>
                <a:ea typeface="Amazon Ember Medium" panose="020B0603020204020204" pitchFamily="34" charset="0"/>
                <a:cs typeface="Amazon Ember Medium" panose="020B0603020204020204" pitchFamily="34" charset="0"/>
              </a:defRPr>
            </a:lvl1pPr>
          </a:lstStyle>
          <a:p>
            <a:r>
              <a:rPr lang="en-US"/>
              <a:t>Click to edit Master title style</a:t>
            </a:r>
            <a:endParaRPr lang="en-US" dirty="0"/>
          </a:p>
        </p:txBody>
      </p:sp>
      <p:sp>
        <p:nvSpPr>
          <p:cNvPr id="12" name="Content Placeholder 3">
            <a:extLst>
              <a:ext uri="{FF2B5EF4-FFF2-40B4-BE49-F238E27FC236}">
                <a16:creationId xmlns:a16="http://schemas.microsoft.com/office/drawing/2014/main" id="{A7713792-F2E0-2349-9E01-7A252CDCDDC2}"/>
              </a:ext>
            </a:extLst>
          </p:cNvPr>
          <p:cNvSpPr>
            <a:spLocks noGrp="1"/>
          </p:cNvSpPr>
          <p:nvPr>
            <p:ph sz="half" idx="10"/>
          </p:nvPr>
        </p:nvSpPr>
        <p:spPr>
          <a:xfrm>
            <a:off x="852492" y="1291120"/>
            <a:ext cx="10842630" cy="4858631"/>
          </a:xfrm>
          <a:prstGeom prst="rect">
            <a:avLst/>
          </a:prstGeom>
        </p:spPr>
        <p:txBody>
          <a:bodyPr/>
          <a:lstStyle>
            <a:lvl1pPr>
              <a:defRPr sz="2600" b="0" i="0">
                <a:latin typeface="Amazon Ember Light" panose="020B0403020204020204" pitchFamily="34" charset="0"/>
                <a:ea typeface="Amazon Ember Light" panose="020B0403020204020204" pitchFamily="34" charset="0"/>
                <a:cs typeface="Amazon Ember Light" panose="020B0403020204020204" pitchFamily="34" charset="0"/>
              </a:defRPr>
            </a:lvl1pPr>
            <a:lvl2pPr>
              <a:defRPr sz="2400" b="0" i="0">
                <a:latin typeface="Amazon Ember Light" panose="020B0403020204020204" pitchFamily="34" charset="0"/>
                <a:ea typeface="Amazon Ember Light" panose="020B0403020204020204" pitchFamily="34" charset="0"/>
                <a:cs typeface="Amazon Ember Light" panose="020B0403020204020204" pitchFamily="34" charset="0"/>
              </a:defRPr>
            </a:lvl2pPr>
            <a:lvl3pPr>
              <a:defRPr sz="2200" b="0" i="0">
                <a:latin typeface="Amazon Ember Light" panose="020B0403020204020204" pitchFamily="34" charset="0"/>
                <a:ea typeface="Amazon Ember Light" panose="020B0403020204020204" pitchFamily="34" charset="0"/>
                <a:cs typeface="Amazon Ember Light" panose="020B0403020204020204" pitchFamily="34" charset="0"/>
              </a:defRPr>
            </a:lvl3pPr>
            <a:lvl4pPr>
              <a:defRPr sz="2000" b="0" i="0">
                <a:latin typeface="Amazon Ember Light" panose="020B0403020204020204" pitchFamily="34" charset="0"/>
                <a:ea typeface="Amazon Ember Light" panose="020B0403020204020204" pitchFamily="34" charset="0"/>
                <a:cs typeface="Amazon Ember Light" panose="020B0403020204020204" pitchFamily="34" charset="0"/>
              </a:defRPr>
            </a:lvl4pPr>
            <a:lvl5pPr>
              <a:defRPr sz="1800" b="0" i="0">
                <a:latin typeface="Amazon Ember Light" panose="020B0403020204020204" pitchFamily="34" charset="0"/>
                <a:ea typeface="Amazon Ember Light" panose="020B0403020204020204" pitchFamily="34" charset="0"/>
                <a:cs typeface="Amazon Ember Light" panose="020B04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a:extLst>
              <a:ext uri="{FF2B5EF4-FFF2-40B4-BE49-F238E27FC236}">
                <a16:creationId xmlns:a16="http://schemas.microsoft.com/office/drawing/2014/main" id="{46D6A7FD-6C05-5342-B834-E0E7BE1A4744}"/>
              </a:ext>
            </a:extLst>
          </p:cNvPr>
          <p:cNvSpPr/>
          <p:nvPr userDrawn="1"/>
        </p:nvSpPr>
        <p:spPr>
          <a:xfrm>
            <a:off x="-21167" y="6227233"/>
            <a:ext cx="12234334" cy="635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 name="Rectangle">
            <a:extLst>
              <a:ext uri="{FF2B5EF4-FFF2-40B4-BE49-F238E27FC236}">
                <a16:creationId xmlns:a16="http://schemas.microsoft.com/office/drawing/2014/main" id="{86603285-D8CE-0A4C-B73F-E48A74477B6A}"/>
              </a:ext>
            </a:extLst>
          </p:cNvPr>
          <p:cNvSpPr/>
          <p:nvPr userDrawn="1"/>
        </p:nvSpPr>
        <p:spPr>
          <a:xfrm>
            <a:off x="-12700" y="6171307"/>
            <a:ext cx="12217400" cy="55927"/>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6" name="Image" descr="Image">
            <a:extLst>
              <a:ext uri="{FF2B5EF4-FFF2-40B4-BE49-F238E27FC236}">
                <a16:creationId xmlns:a16="http://schemas.microsoft.com/office/drawing/2014/main" id="{9934858C-35FD-6C48-8877-5800510C3FEC}"/>
              </a:ext>
            </a:extLst>
          </p:cNvPr>
          <p:cNvPicPr>
            <a:picLocks noChangeAspect="1"/>
          </p:cNvPicPr>
          <p:nvPr userDrawn="1"/>
        </p:nvPicPr>
        <p:blipFill>
          <a:blip r:embed="rId2"/>
          <a:stretch>
            <a:fillRect/>
          </a:stretch>
        </p:blipFill>
        <p:spPr>
          <a:xfrm>
            <a:off x="10506381" y="6390387"/>
            <a:ext cx="1567839" cy="308694"/>
          </a:xfrm>
          <a:prstGeom prst="rect">
            <a:avLst/>
          </a:prstGeom>
          <a:ln w="12700">
            <a:miter lim="400000"/>
          </a:ln>
        </p:spPr>
      </p:pic>
      <p:sp>
        <p:nvSpPr>
          <p:cNvPr id="7" name="Slide Number">
            <a:extLst>
              <a:ext uri="{FF2B5EF4-FFF2-40B4-BE49-F238E27FC236}">
                <a16:creationId xmlns:a16="http://schemas.microsoft.com/office/drawing/2014/main" id="{9764F57A-AD7A-6C47-B464-67DA8BEA11AD}"/>
              </a:ext>
            </a:extLst>
          </p:cNvPr>
          <p:cNvSpPr txBox="1">
            <a:spLocks noGrp="1"/>
          </p:cNvSpPr>
          <p:nvPr>
            <p:ph type="sldNum" sz="quarter" idx="2"/>
          </p:nvPr>
        </p:nvSpPr>
        <p:spPr>
          <a:xfrm>
            <a:off x="318558" y="6429469"/>
            <a:ext cx="294953" cy="287258"/>
          </a:xfrm>
          <a:prstGeom prst="rect">
            <a:avLst/>
          </a:prstGeom>
        </p:spPr>
        <p:txBody>
          <a:bodyPr/>
          <a:lstStyle>
            <a:lvl1pPr algn="l">
              <a:defRPr b="0" i="0">
                <a:solidFill>
                  <a:srgbClr val="EDEDED"/>
                </a:solidFill>
                <a:latin typeface="Amazon Ember Light" panose="020B0403020204020204" pitchFamily="34" charset="0"/>
                <a:ea typeface="Amazon Ember Light" panose="020B0403020204020204" pitchFamily="34" charset="0"/>
                <a:cs typeface="Amazon Ember Light" panose="020B0403020204020204" pitchFamily="34" charset="0"/>
                <a:sym typeface="Amazon Ember"/>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60726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B90DA5-5098-B940-A3DC-AA13067A6869}"/>
              </a:ext>
            </a:extLst>
          </p:cNvPr>
          <p:cNvSpPr>
            <a:spLocks noGrp="1"/>
          </p:cNvSpPr>
          <p:nvPr>
            <p:ph type="title"/>
          </p:nvPr>
        </p:nvSpPr>
        <p:spPr>
          <a:xfrm>
            <a:off x="496878" y="479421"/>
            <a:ext cx="10515600" cy="992183"/>
          </a:xfrm>
          <a:prstGeom prst="rect">
            <a:avLst/>
          </a:prstGeom>
        </p:spPr>
        <p:txBody>
          <a:bodyPr>
            <a:normAutofit/>
          </a:bodyPr>
          <a:lstStyle>
            <a:lvl1pPr>
              <a:defRPr sz="4200" b="0" i="0">
                <a:solidFill>
                  <a:schemeClr val="tx1"/>
                </a:solidFill>
                <a:latin typeface="Amazon Ember Medium" panose="020B0603020204020204" pitchFamily="34" charset="0"/>
                <a:ea typeface="Amazon Ember Medium" panose="020B0603020204020204" pitchFamily="34" charset="0"/>
                <a:cs typeface="Amazon Ember Medium" panose="020B0603020204020204" pitchFamily="34" charset="0"/>
              </a:defRPr>
            </a:lvl1pPr>
          </a:lstStyle>
          <a:p>
            <a:r>
              <a:rPr lang="en-US" dirty="0"/>
              <a:t>Click to edit Master title style</a:t>
            </a:r>
          </a:p>
        </p:txBody>
      </p:sp>
      <p:sp>
        <p:nvSpPr>
          <p:cNvPr id="12" name="Content Placeholder 3">
            <a:extLst>
              <a:ext uri="{FF2B5EF4-FFF2-40B4-BE49-F238E27FC236}">
                <a16:creationId xmlns:a16="http://schemas.microsoft.com/office/drawing/2014/main" id="{A7713792-F2E0-2349-9E01-7A252CDCDDC2}"/>
              </a:ext>
            </a:extLst>
          </p:cNvPr>
          <p:cNvSpPr>
            <a:spLocks noGrp="1"/>
          </p:cNvSpPr>
          <p:nvPr>
            <p:ph sz="half" idx="10"/>
          </p:nvPr>
        </p:nvSpPr>
        <p:spPr>
          <a:xfrm>
            <a:off x="852492" y="1291120"/>
            <a:ext cx="10842630" cy="4874129"/>
          </a:xfrm>
          <a:prstGeom prst="rect">
            <a:avLst/>
          </a:prstGeom>
        </p:spPr>
        <p:txBody>
          <a:bodyPr/>
          <a:lstStyle>
            <a:lvl1pPr marL="0" indent="0">
              <a:buNone/>
              <a:defRPr sz="2600" b="0" i="0">
                <a:latin typeface="Amazon Ember Light" panose="020B0403020204020204" pitchFamily="34" charset="0"/>
                <a:ea typeface="Amazon Ember Light" panose="020B0403020204020204" pitchFamily="34" charset="0"/>
                <a:cs typeface="Amazon Ember Light" panose="020B0403020204020204" pitchFamily="34" charset="0"/>
              </a:defRPr>
            </a:lvl1pPr>
            <a:lvl2pPr marL="457200" indent="0">
              <a:buNone/>
              <a:defRPr sz="2400" b="0" i="0">
                <a:latin typeface="Amazon Ember Light" panose="020B0403020204020204" pitchFamily="34" charset="0"/>
                <a:ea typeface="Amazon Ember Light" panose="020B0403020204020204" pitchFamily="34" charset="0"/>
                <a:cs typeface="Amazon Ember Light" panose="020B0403020204020204" pitchFamily="34" charset="0"/>
              </a:defRPr>
            </a:lvl2pPr>
            <a:lvl3pPr marL="914400" indent="0">
              <a:buNone/>
              <a:defRPr sz="2200" b="0" i="0">
                <a:latin typeface="Amazon Ember Light" panose="020B0403020204020204" pitchFamily="34" charset="0"/>
                <a:ea typeface="Amazon Ember Light" panose="020B0403020204020204" pitchFamily="34" charset="0"/>
                <a:cs typeface="Amazon Ember Light" panose="020B0403020204020204" pitchFamily="34" charset="0"/>
              </a:defRPr>
            </a:lvl3pPr>
            <a:lvl4pPr marL="1371600" indent="0">
              <a:buNone/>
              <a:defRPr sz="2000" b="0" i="0">
                <a:latin typeface="Amazon Ember Light" panose="020B0403020204020204" pitchFamily="34" charset="0"/>
                <a:ea typeface="Amazon Ember Light" panose="020B0403020204020204" pitchFamily="34" charset="0"/>
                <a:cs typeface="Amazon Ember Light" panose="020B0403020204020204" pitchFamily="34" charset="0"/>
              </a:defRPr>
            </a:lvl4pPr>
            <a:lvl5pPr marL="1828800" indent="0">
              <a:buNone/>
              <a:defRPr sz="1800" b="0" i="0">
                <a:latin typeface="Amazon Ember Light" panose="020B0403020204020204" pitchFamily="34" charset="0"/>
                <a:ea typeface="Amazon Ember Light" panose="020B0403020204020204" pitchFamily="34" charset="0"/>
                <a:cs typeface="Amazon Ember Light" panose="020B04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a:extLst>
              <a:ext uri="{FF2B5EF4-FFF2-40B4-BE49-F238E27FC236}">
                <a16:creationId xmlns:a16="http://schemas.microsoft.com/office/drawing/2014/main" id="{46D6A7FD-6C05-5342-B834-E0E7BE1A4744}"/>
              </a:ext>
            </a:extLst>
          </p:cNvPr>
          <p:cNvSpPr/>
          <p:nvPr userDrawn="1"/>
        </p:nvSpPr>
        <p:spPr>
          <a:xfrm>
            <a:off x="-21167" y="6227233"/>
            <a:ext cx="12234334" cy="635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 name="Rectangle">
            <a:extLst>
              <a:ext uri="{FF2B5EF4-FFF2-40B4-BE49-F238E27FC236}">
                <a16:creationId xmlns:a16="http://schemas.microsoft.com/office/drawing/2014/main" id="{86603285-D8CE-0A4C-B73F-E48A74477B6A}"/>
              </a:ext>
            </a:extLst>
          </p:cNvPr>
          <p:cNvSpPr/>
          <p:nvPr userDrawn="1"/>
        </p:nvSpPr>
        <p:spPr>
          <a:xfrm>
            <a:off x="-12700" y="6171307"/>
            <a:ext cx="12217400" cy="55927"/>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6" name="Image" descr="Image">
            <a:extLst>
              <a:ext uri="{FF2B5EF4-FFF2-40B4-BE49-F238E27FC236}">
                <a16:creationId xmlns:a16="http://schemas.microsoft.com/office/drawing/2014/main" id="{9934858C-35FD-6C48-8877-5800510C3FEC}"/>
              </a:ext>
            </a:extLst>
          </p:cNvPr>
          <p:cNvPicPr>
            <a:picLocks noChangeAspect="1"/>
          </p:cNvPicPr>
          <p:nvPr userDrawn="1"/>
        </p:nvPicPr>
        <p:blipFill>
          <a:blip r:embed="rId2"/>
          <a:stretch>
            <a:fillRect/>
          </a:stretch>
        </p:blipFill>
        <p:spPr>
          <a:xfrm>
            <a:off x="10506381" y="6390387"/>
            <a:ext cx="1567839" cy="308694"/>
          </a:xfrm>
          <a:prstGeom prst="rect">
            <a:avLst/>
          </a:prstGeom>
          <a:ln w="12700">
            <a:miter lim="400000"/>
          </a:ln>
        </p:spPr>
      </p:pic>
      <p:sp>
        <p:nvSpPr>
          <p:cNvPr id="7" name="Slide Number">
            <a:extLst>
              <a:ext uri="{FF2B5EF4-FFF2-40B4-BE49-F238E27FC236}">
                <a16:creationId xmlns:a16="http://schemas.microsoft.com/office/drawing/2014/main" id="{9764F57A-AD7A-6C47-B464-67DA8BEA11AD}"/>
              </a:ext>
            </a:extLst>
          </p:cNvPr>
          <p:cNvSpPr txBox="1">
            <a:spLocks noGrp="1"/>
          </p:cNvSpPr>
          <p:nvPr>
            <p:ph type="sldNum" sz="quarter" idx="2"/>
          </p:nvPr>
        </p:nvSpPr>
        <p:spPr>
          <a:xfrm>
            <a:off x="318558" y="6429469"/>
            <a:ext cx="294953" cy="287258"/>
          </a:xfrm>
          <a:prstGeom prst="rect">
            <a:avLst/>
          </a:prstGeom>
        </p:spPr>
        <p:txBody>
          <a:bodyPr/>
          <a:lstStyle>
            <a:lvl1pPr algn="l">
              <a:defRPr b="0" i="0">
                <a:solidFill>
                  <a:srgbClr val="EDEDED"/>
                </a:solidFill>
                <a:latin typeface="Amazon Ember Light" panose="020B0403020204020204" pitchFamily="34" charset="0"/>
                <a:ea typeface="Amazon Ember Light" panose="020B0403020204020204" pitchFamily="34" charset="0"/>
                <a:cs typeface="Amazon Ember Light" panose="020B0403020204020204" pitchFamily="34" charset="0"/>
                <a:sym typeface="Amazon Ember"/>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110166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Bullets, Right Pictur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91BAA89-5BE2-BE47-B5B1-21BA9FA12BCC}"/>
              </a:ext>
            </a:extLst>
          </p:cNvPr>
          <p:cNvSpPr>
            <a:spLocks noGrp="1"/>
          </p:cNvSpPr>
          <p:nvPr>
            <p:ph type="title"/>
          </p:nvPr>
        </p:nvSpPr>
        <p:spPr>
          <a:xfrm>
            <a:off x="496878" y="479421"/>
            <a:ext cx="10515600" cy="992183"/>
          </a:xfrm>
          <a:prstGeom prst="rect">
            <a:avLst/>
          </a:prstGeom>
        </p:spPr>
        <p:txBody>
          <a:bodyPr>
            <a:normAutofit/>
          </a:bodyPr>
          <a:lstStyle>
            <a:lvl1pPr>
              <a:defRPr sz="4200" b="0" i="0">
                <a:solidFill>
                  <a:schemeClr val="tx1"/>
                </a:solidFill>
                <a:latin typeface="Amazon Ember Medium" panose="020B0603020204020204" pitchFamily="34" charset="0"/>
                <a:ea typeface="Amazon Ember Medium" panose="020B0603020204020204" pitchFamily="34" charset="0"/>
                <a:cs typeface="Amazon Ember Medium" panose="020B0603020204020204" pitchFamily="34" charset="0"/>
              </a:defRPr>
            </a:lvl1pPr>
          </a:lstStyle>
          <a:p>
            <a:r>
              <a:rPr lang="en-US"/>
              <a:t>Click to edit Master title style</a:t>
            </a:r>
            <a:endParaRPr lang="en-US" dirty="0"/>
          </a:p>
        </p:txBody>
      </p:sp>
      <p:sp>
        <p:nvSpPr>
          <p:cNvPr id="11" name="Content Placeholder 3">
            <a:extLst>
              <a:ext uri="{FF2B5EF4-FFF2-40B4-BE49-F238E27FC236}">
                <a16:creationId xmlns:a16="http://schemas.microsoft.com/office/drawing/2014/main" id="{A3D060CE-D456-1E4D-BC0B-1135AF50E9F1}"/>
              </a:ext>
            </a:extLst>
          </p:cNvPr>
          <p:cNvSpPr>
            <a:spLocks noGrp="1"/>
          </p:cNvSpPr>
          <p:nvPr>
            <p:ph sz="half" idx="10"/>
          </p:nvPr>
        </p:nvSpPr>
        <p:spPr>
          <a:xfrm>
            <a:off x="852492" y="1291120"/>
            <a:ext cx="5145083" cy="4874129"/>
          </a:xfrm>
          <a:prstGeom prst="rect">
            <a:avLst/>
          </a:prstGeom>
        </p:spPr>
        <p:txBody>
          <a:bodyPr/>
          <a:lstStyle>
            <a:lvl1pPr>
              <a:defRPr sz="2600" b="0" i="0">
                <a:latin typeface="Amazon Ember Light" panose="020B0403020204020204" pitchFamily="34" charset="0"/>
                <a:ea typeface="Amazon Ember Light" panose="020B0403020204020204" pitchFamily="34" charset="0"/>
                <a:cs typeface="Amazon Ember Light" panose="020B0403020204020204" pitchFamily="34" charset="0"/>
              </a:defRPr>
            </a:lvl1pPr>
            <a:lvl2pPr>
              <a:defRPr sz="2400" b="0" i="0">
                <a:latin typeface="Amazon Ember Light" panose="020B0403020204020204" pitchFamily="34" charset="0"/>
                <a:ea typeface="Amazon Ember Light" panose="020B0403020204020204" pitchFamily="34" charset="0"/>
                <a:cs typeface="Amazon Ember Light" panose="020B0403020204020204" pitchFamily="34" charset="0"/>
              </a:defRPr>
            </a:lvl2pPr>
            <a:lvl3pPr>
              <a:defRPr sz="2200" b="0" i="0">
                <a:latin typeface="Amazon Ember Light" panose="020B0403020204020204" pitchFamily="34" charset="0"/>
                <a:ea typeface="Amazon Ember Light" panose="020B0403020204020204" pitchFamily="34" charset="0"/>
                <a:cs typeface="Amazon Ember Light" panose="020B0403020204020204" pitchFamily="34" charset="0"/>
              </a:defRPr>
            </a:lvl3pPr>
            <a:lvl4pPr>
              <a:defRPr sz="2000" b="0" i="0">
                <a:latin typeface="Amazon Ember Light" panose="020B0403020204020204" pitchFamily="34" charset="0"/>
                <a:ea typeface="Amazon Ember Light" panose="020B0403020204020204" pitchFamily="34" charset="0"/>
                <a:cs typeface="Amazon Ember Light" panose="020B0403020204020204" pitchFamily="34" charset="0"/>
              </a:defRPr>
            </a:lvl4pPr>
            <a:lvl5pPr>
              <a:defRPr sz="1800" b="0" i="0">
                <a:latin typeface="Amazon Ember Light" panose="020B0403020204020204" pitchFamily="34" charset="0"/>
                <a:ea typeface="Amazon Ember Light" panose="020B0403020204020204" pitchFamily="34" charset="0"/>
                <a:cs typeface="Amazon Ember Light" panose="020B04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a:extLst>
              <a:ext uri="{FF2B5EF4-FFF2-40B4-BE49-F238E27FC236}">
                <a16:creationId xmlns:a16="http://schemas.microsoft.com/office/drawing/2014/main" id="{DBC07DC6-1935-3B40-AD1F-356EC58FCF6A}"/>
              </a:ext>
            </a:extLst>
          </p:cNvPr>
          <p:cNvSpPr/>
          <p:nvPr userDrawn="1"/>
        </p:nvSpPr>
        <p:spPr>
          <a:xfrm>
            <a:off x="-21167" y="6227233"/>
            <a:ext cx="12234334" cy="635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 name="Rectangle">
            <a:extLst>
              <a:ext uri="{FF2B5EF4-FFF2-40B4-BE49-F238E27FC236}">
                <a16:creationId xmlns:a16="http://schemas.microsoft.com/office/drawing/2014/main" id="{0705C016-E629-0448-9B31-051C2A70633F}"/>
              </a:ext>
            </a:extLst>
          </p:cNvPr>
          <p:cNvSpPr/>
          <p:nvPr userDrawn="1"/>
        </p:nvSpPr>
        <p:spPr>
          <a:xfrm>
            <a:off x="-12700" y="6171307"/>
            <a:ext cx="12217400" cy="55927"/>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6" name="Image" descr="Image">
            <a:extLst>
              <a:ext uri="{FF2B5EF4-FFF2-40B4-BE49-F238E27FC236}">
                <a16:creationId xmlns:a16="http://schemas.microsoft.com/office/drawing/2014/main" id="{830FCF1E-A28B-B049-B25E-6BEDF536DC3C}"/>
              </a:ext>
            </a:extLst>
          </p:cNvPr>
          <p:cNvPicPr>
            <a:picLocks noChangeAspect="1"/>
          </p:cNvPicPr>
          <p:nvPr userDrawn="1"/>
        </p:nvPicPr>
        <p:blipFill>
          <a:blip r:embed="rId2"/>
          <a:stretch>
            <a:fillRect/>
          </a:stretch>
        </p:blipFill>
        <p:spPr>
          <a:xfrm>
            <a:off x="10506381" y="6390387"/>
            <a:ext cx="1567839" cy="308694"/>
          </a:xfrm>
          <a:prstGeom prst="rect">
            <a:avLst/>
          </a:prstGeom>
          <a:ln w="12700">
            <a:miter lim="400000"/>
          </a:ln>
        </p:spPr>
      </p:pic>
      <p:sp>
        <p:nvSpPr>
          <p:cNvPr id="7" name="Slide Number">
            <a:extLst>
              <a:ext uri="{FF2B5EF4-FFF2-40B4-BE49-F238E27FC236}">
                <a16:creationId xmlns:a16="http://schemas.microsoft.com/office/drawing/2014/main" id="{A9E96E33-9C9A-6B42-A73C-1FC63A6E0837}"/>
              </a:ext>
            </a:extLst>
          </p:cNvPr>
          <p:cNvSpPr txBox="1">
            <a:spLocks noGrp="1"/>
          </p:cNvSpPr>
          <p:nvPr>
            <p:ph type="sldNum" sz="quarter" idx="2"/>
          </p:nvPr>
        </p:nvSpPr>
        <p:spPr>
          <a:xfrm>
            <a:off x="318558" y="6429469"/>
            <a:ext cx="294953" cy="287258"/>
          </a:xfrm>
          <a:prstGeom prst="rect">
            <a:avLst/>
          </a:prstGeom>
        </p:spPr>
        <p:txBody>
          <a:bodyPr/>
          <a:lstStyle>
            <a:lvl1pPr algn="l">
              <a:defRPr b="0" i="0">
                <a:solidFill>
                  <a:srgbClr val="EDEDED"/>
                </a:solidFill>
                <a:latin typeface="Amazon Ember Light" panose="020B0403020204020204" pitchFamily="34" charset="0"/>
                <a:ea typeface="Amazon Ember Light" panose="020B0403020204020204" pitchFamily="34" charset="0"/>
                <a:cs typeface="Amazon Ember Light" panose="020B0403020204020204" pitchFamily="34" charset="0"/>
                <a:sym typeface="Amazon Ember"/>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615045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Side by Side Bullet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91BAA89-5BE2-BE47-B5B1-21BA9FA12BCC}"/>
              </a:ext>
            </a:extLst>
          </p:cNvPr>
          <p:cNvSpPr>
            <a:spLocks noGrp="1"/>
          </p:cNvSpPr>
          <p:nvPr>
            <p:ph type="title"/>
          </p:nvPr>
        </p:nvSpPr>
        <p:spPr>
          <a:xfrm>
            <a:off x="496878" y="479421"/>
            <a:ext cx="10515600" cy="992183"/>
          </a:xfrm>
          <a:prstGeom prst="rect">
            <a:avLst/>
          </a:prstGeom>
        </p:spPr>
        <p:txBody>
          <a:bodyPr>
            <a:normAutofit/>
          </a:bodyPr>
          <a:lstStyle>
            <a:lvl1pPr>
              <a:defRPr sz="4200" b="0" i="0">
                <a:solidFill>
                  <a:schemeClr val="tx1"/>
                </a:solidFill>
                <a:latin typeface="Amazon Ember Medium" panose="020B0603020204020204" pitchFamily="34" charset="0"/>
                <a:ea typeface="Amazon Ember Medium" panose="020B0603020204020204" pitchFamily="34" charset="0"/>
                <a:cs typeface="Amazon Ember Medium" panose="020B0603020204020204" pitchFamily="34" charset="0"/>
              </a:defRPr>
            </a:lvl1pPr>
          </a:lstStyle>
          <a:p>
            <a:r>
              <a:rPr lang="en-US"/>
              <a:t>Click to edit Master title style</a:t>
            </a:r>
            <a:endParaRPr lang="en-US" dirty="0"/>
          </a:p>
        </p:txBody>
      </p:sp>
      <p:sp>
        <p:nvSpPr>
          <p:cNvPr id="11" name="Content Placeholder 3">
            <a:extLst>
              <a:ext uri="{FF2B5EF4-FFF2-40B4-BE49-F238E27FC236}">
                <a16:creationId xmlns:a16="http://schemas.microsoft.com/office/drawing/2014/main" id="{A3D060CE-D456-1E4D-BC0B-1135AF50E9F1}"/>
              </a:ext>
            </a:extLst>
          </p:cNvPr>
          <p:cNvSpPr>
            <a:spLocks noGrp="1"/>
          </p:cNvSpPr>
          <p:nvPr>
            <p:ph sz="half" idx="10"/>
          </p:nvPr>
        </p:nvSpPr>
        <p:spPr>
          <a:xfrm>
            <a:off x="852492" y="1291120"/>
            <a:ext cx="5145083" cy="4644139"/>
          </a:xfrm>
          <a:prstGeom prst="rect">
            <a:avLst/>
          </a:prstGeom>
        </p:spPr>
        <p:txBody>
          <a:bodyPr/>
          <a:lstStyle>
            <a:lvl1pPr>
              <a:defRPr sz="2600" b="0" i="0">
                <a:latin typeface="Amazon Ember Light" panose="020B0403020204020204" pitchFamily="34" charset="0"/>
                <a:ea typeface="Amazon Ember Light" panose="020B0403020204020204" pitchFamily="34" charset="0"/>
                <a:cs typeface="Amazon Ember Light" panose="020B0403020204020204" pitchFamily="34" charset="0"/>
              </a:defRPr>
            </a:lvl1pPr>
            <a:lvl2pPr>
              <a:defRPr sz="2400" b="0" i="0">
                <a:latin typeface="Amazon Ember Light" panose="020B0403020204020204" pitchFamily="34" charset="0"/>
                <a:ea typeface="Amazon Ember Light" panose="020B0403020204020204" pitchFamily="34" charset="0"/>
                <a:cs typeface="Amazon Ember Light" panose="020B0403020204020204" pitchFamily="34" charset="0"/>
              </a:defRPr>
            </a:lvl2pPr>
            <a:lvl3pPr>
              <a:defRPr sz="2200" b="0" i="0">
                <a:latin typeface="Amazon Ember Light" panose="020B0403020204020204" pitchFamily="34" charset="0"/>
                <a:ea typeface="Amazon Ember Light" panose="020B0403020204020204" pitchFamily="34" charset="0"/>
                <a:cs typeface="Amazon Ember Light" panose="020B0403020204020204" pitchFamily="34" charset="0"/>
              </a:defRPr>
            </a:lvl3pPr>
            <a:lvl4pPr>
              <a:defRPr sz="2000" b="0" i="0">
                <a:latin typeface="Amazon Ember Light" panose="020B0403020204020204" pitchFamily="34" charset="0"/>
                <a:ea typeface="Amazon Ember Light" panose="020B0403020204020204" pitchFamily="34" charset="0"/>
                <a:cs typeface="Amazon Ember Light" panose="020B0403020204020204" pitchFamily="34" charset="0"/>
              </a:defRPr>
            </a:lvl4pPr>
            <a:lvl5pPr>
              <a:defRPr sz="1800" b="0" i="0">
                <a:latin typeface="Amazon Ember Light" panose="020B0403020204020204" pitchFamily="34" charset="0"/>
                <a:ea typeface="Amazon Ember Light" panose="020B0403020204020204" pitchFamily="34" charset="0"/>
                <a:cs typeface="Amazon Ember Light" panose="020B04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a:extLst>
              <a:ext uri="{FF2B5EF4-FFF2-40B4-BE49-F238E27FC236}">
                <a16:creationId xmlns:a16="http://schemas.microsoft.com/office/drawing/2014/main" id="{DBC07DC6-1935-3B40-AD1F-356EC58FCF6A}"/>
              </a:ext>
            </a:extLst>
          </p:cNvPr>
          <p:cNvSpPr/>
          <p:nvPr userDrawn="1"/>
        </p:nvSpPr>
        <p:spPr>
          <a:xfrm>
            <a:off x="-21167" y="6227233"/>
            <a:ext cx="12234334" cy="635001"/>
          </a:xfrm>
          <a:prstGeom prst="rect">
            <a:avLst/>
          </a:prstGeom>
          <a:solidFill>
            <a:srgbClr val="008D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 name="Rectangle">
            <a:extLst>
              <a:ext uri="{FF2B5EF4-FFF2-40B4-BE49-F238E27FC236}">
                <a16:creationId xmlns:a16="http://schemas.microsoft.com/office/drawing/2014/main" id="{0705C016-E629-0448-9B31-051C2A70633F}"/>
              </a:ext>
            </a:extLst>
          </p:cNvPr>
          <p:cNvSpPr/>
          <p:nvPr userDrawn="1"/>
        </p:nvSpPr>
        <p:spPr>
          <a:xfrm>
            <a:off x="-12700" y="6171307"/>
            <a:ext cx="12217400" cy="55927"/>
          </a:xfrm>
          <a:prstGeom prst="rect">
            <a:avLst/>
          </a:prstGeom>
          <a:solidFill>
            <a:srgbClr val="383D3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6" name="Image" descr="Image">
            <a:extLst>
              <a:ext uri="{FF2B5EF4-FFF2-40B4-BE49-F238E27FC236}">
                <a16:creationId xmlns:a16="http://schemas.microsoft.com/office/drawing/2014/main" id="{830FCF1E-A28B-B049-B25E-6BEDF536DC3C}"/>
              </a:ext>
            </a:extLst>
          </p:cNvPr>
          <p:cNvPicPr>
            <a:picLocks noChangeAspect="1"/>
          </p:cNvPicPr>
          <p:nvPr userDrawn="1"/>
        </p:nvPicPr>
        <p:blipFill>
          <a:blip r:embed="rId2"/>
          <a:stretch>
            <a:fillRect/>
          </a:stretch>
        </p:blipFill>
        <p:spPr>
          <a:xfrm>
            <a:off x="10506381" y="6390387"/>
            <a:ext cx="1567839" cy="308694"/>
          </a:xfrm>
          <a:prstGeom prst="rect">
            <a:avLst/>
          </a:prstGeom>
          <a:ln w="12700">
            <a:miter lim="400000"/>
          </a:ln>
        </p:spPr>
      </p:pic>
      <p:sp>
        <p:nvSpPr>
          <p:cNvPr id="7" name="Slide Number">
            <a:extLst>
              <a:ext uri="{FF2B5EF4-FFF2-40B4-BE49-F238E27FC236}">
                <a16:creationId xmlns:a16="http://schemas.microsoft.com/office/drawing/2014/main" id="{A9E96E33-9C9A-6B42-A73C-1FC63A6E0837}"/>
              </a:ext>
            </a:extLst>
          </p:cNvPr>
          <p:cNvSpPr txBox="1">
            <a:spLocks noGrp="1"/>
          </p:cNvSpPr>
          <p:nvPr>
            <p:ph type="sldNum" sz="quarter" idx="2"/>
          </p:nvPr>
        </p:nvSpPr>
        <p:spPr>
          <a:xfrm>
            <a:off x="318558" y="6429469"/>
            <a:ext cx="294953" cy="287258"/>
          </a:xfrm>
          <a:prstGeom prst="rect">
            <a:avLst/>
          </a:prstGeom>
        </p:spPr>
        <p:txBody>
          <a:bodyPr/>
          <a:lstStyle>
            <a:lvl1pPr algn="l">
              <a:defRPr b="0" i="0">
                <a:solidFill>
                  <a:srgbClr val="EDEDED"/>
                </a:solidFill>
                <a:latin typeface="Amazon Ember Light" panose="020B0403020204020204" pitchFamily="34" charset="0"/>
                <a:ea typeface="Amazon Ember Light" panose="020B0403020204020204" pitchFamily="34" charset="0"/>
                <a:cs typeface="Amazon Ember Light" panose="020B0403020204020204" pitchFamily="34" charset="0"/>
                <a:sym typeface="Amazon Ember"/>
              </a:defRPr>
            </a:lvl1pPr>
          </a:lstStyle>
          <a:p>
            <a:fld id="{86CB4B4D-7CA3-9044-876B-883B54F8677D}" type="slidenum">
              <a:rPr lang="en-US" smtClean="0"/>
              <a:pPr/>
              <a:t>‹#›</a:t>
            </a:fld>
            <a:endParaRPr lang="en-US" dirty="0"/>
          </a:p>
        </p:txBody>
      </p:sp>
      <p:sp>
        <p:nvSpPr>
          <p:cNvPr id="8" name="Content Placeholder 3">
            <a:extLst>
              <a:ext uri="{FF2B5EF4-FFF2-40B4-BE49-F238E27FC236}">
                <a16:creationId xmlns:a16="http://schemas.microsoft.com/office/drawing/2014/main" id="{B7AA1A80-8C3A-A840-8E40-19C0A1FEEC62}"/>
              </a:ext>
            </a:extLst>
          </p:cNvPr>
          <p:cNvSpPr>
            <a:spLocks noGrp="1"/>
          </p:cNvSpPr>
          <p:nvPr>
            <p:ph sz="half" idx="11"/>
          </p:nvPr>
        </p:nvSpPr>
        <p:spPr>
          <a:xfrm>
            <a:off x="6050844" y="1291121"/>
            <a:ext cx="5145083" cy="4644140"/>
          </a:xfrm>
          <a:prstGeom prst="rect">
            <a:avLst/>
          </a:prstGeom>
        </p:spPr>
        <p:txBody>
          <a:bodyPr/>
          <a:lstStyle>
            <a:lvl1pPr>
              <a:defRPr sz="2600" b="0" i="0">
                <a:latin typeface="Amazon Ember Light" panose="020B0403020204020204" pitchFamily="34" charset="0"/>
                <a:ea typeface="Amazon Ember Light" panose="020B0403020204020204" pitchFamily="34" charset="0"/>
                <a:cs typeface="Amazon Ember Light" panose="020B0403020204020204" pitchFamily="34" charset="0"/>
              </a:defRPr>
            </a:lvl1pPr>
            <a:lvl2pPr>
              <a:defRPr sz="2400" b="0" i="0">
                <a:latin typeface="Amazon Ember Light" panose="020B0403020204020204" pitchFamily="34" charset="0"/>
                <a:ea typeface="Amazon Ember Light" panose="020B0403020204020204" pitchFamily="34" charset="0"/>
                <a:cs typeface="Amazon Ember Light" panose="020B0403020204020204" pitchFamily="34" charset="0"/>
              </a:defRPr>
            </a:lvl2pPr>
            <a:lvl3pPr>
              <a:defRPr sz="2200" b="0" i="0">
                <a:latin typeface="Amazon Ember Light" panose="020B0403020204020204" pitchFamily="34" charset="0"/>
                <a:ea typeface="Amazon Ember Light" panose="020B0403020204020204" pitchFamily="34" charset="0"/>
                <a:cs typeface="Amazon Ember Light" panose="020B0403020204020204" pitchFamily="34" charset="0"/>
              </a:defRPr>
            </a:lvl3pPr>
            <a:lvl4pPr>
              <a:defRPr sz="2000" b="0" i="0">
                <a:latin typeface="Amazon Ember Light" panose="020B0403020204020204" pitchFamily="34" charset="0"/>
                <a:ea typeface="Amazon Ember Light" panose="020B0403020204020204" pitchFamily="34" charset="0"/>
                <a:cs typeface="Amazon Ember Light" panose="020B0403020204020204" pitchFamily="34" charset="0"/>
              </a:defRPr>
            </a:lvl4pPr>
            <a:lvl5pPr>
              <a:defRPr sz="1800" b="0" i="0">
                <a:latin typeface="Amazon Ember Light" panose="020B0403020204020204" pitchFamily="34" charset="0"/>
                <a:ea typeface="Amazon Ember Light" panose="020B0403020204020204" pitchFamily="34" charset="0"/>
                <a:cs typeface="Amazon Ember Light" panose="020B04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174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87643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3" r:id="rId5"/>
    <p:sldLayoutId id="2147483650" r:id="rId6"/>
    <p:sldLayoutId id="2147483665" r:id="rId7"/>
    <p:sldLayoutId id="2147483652" r:id="rId8"/>
    <p:sldLayoutId id="2147483663" r:id="rId9"/>
    <p:sldLayoutId id="2147483667" r:id="rId10"/>
    <p:sldLayoutId id="2147483654" r:id="rId11"/>
    <p:sldLayoutId id="2147483664" r:id="rId12"/>
    <p:sldLayoutId id="2147483666" r:id="rId13"/>
    <p:sldLayoutId id="2147483668" r:id="rId14"/>
    <p:sldLayoutId id="214748366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1.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9.png"/><Relationship Id="rId7"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hyperlink" Target="https://d2l.ai/chapter_appendix-mathematics-for-deep-learning/information-theory.html#entrop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Layout" Target="../slideLayouts/slideLayout15.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Layout" Target="../slideLayouts/slideLayout15.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13.emf"/><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12"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20.emf"/><Relationship Id="rId11" Type="http://schemas.openxmlformats.org/officeDocument/2006/relationships/image" Target="../media/image23.emf"/><Relationship Id="rId5" Type="http://schemas.openxmlformats.org/officeDocument/2006/relationships/image" Target="../media/image19.emf"/><Relationship Id="rId10" Type="http://schemas.openxmlformats.org/officeDocument/2006/relationships/image" Target="../media/image13.emf"/><Relationship Id="rId4" Type="http://schemas.openxmlformats.org/officeDocument/2006/relationships/image" Target="../media/image18.emf"/><Relationship Id="rId9" Type="http://schemas.openxmlformats.org/officeDocument/2006/relationships/image" Target="../media/image16.emf"/></Relationships>
</file>

<file path=ppt/slides/_rels/slide2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4.emf"/><Relationship Id="rId7"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20.emf"/><Relationship Id="rId5" Type="http://schemas.openxmlformats.org/officeDocument/2006/relationships/image" Target="../media/image25.emf"/><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29.emf"/><Relationship Id="rId11" Type="http://schemas.openxmlformats.org/officeDocument/2006/relationships/image" Target="../media/image16.emf"/><Relationship Id="rId5" Type="http://schemas.openxmlformats.org/officeDocument/2006/relationships/image" Target="../media/image28.emf"/><Relationship Id="rId10" Type="http://schemas.openxmlformats.org/officeDocument/2006/relationships/image" Target="../media/image33.emf"/><Relationship Id="rId4" Type="http://schemas.openxmlformats.org/officeDocument/2006/relationships/image" Target="../media/image27.emf"/><Relationship Id="rId9" Type="http://schemas.openxmlformats.org/officeDocument/2006/relationships/image" Target="../media/image32.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NUL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NULL"/></Relationships>
</file>

<file path=ppt/slides/_rels/slide3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NULL"/><Relationship Id="rId1" Type="http://schemas.openxmlformats.org/officeDocument/2006/relationships/slideLayout" Target="../slideLayouts/slideLayout7.xml"/><Relationship Id="rId4" Type="http://schemas.openxmlformats.org/officeDocument/2006/relationships/image" Target="NULL"/></Relationships>
</file>

<file path=ppt/slides/_rels/slide4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37.png"/><Relationship Id="rId4" Type="http://schemas.openxmlformats.org/officeDocument/2006/relationships/image" Target="NUL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aws.amazon.com/sagemaker/"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emf"/><Relationship Id="rId7" Type="http://schemas.openxmlformats.org/officeDocument/2006/relationships/image" Target="../media/image43.png"/><Relationship Id="rId12" Type="http://schemas.openxmlformats.org/officeDocument/2006/relationships/image" Target="../media/image48.emf"/><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image" Target="../media/image42.emf"/><Relationship Id="rId11" Type="http://schemas.openxmlformats.org/officeDocument/2006/relationships/image" Target="../media/image47.emf"/><Relationship Id="rId5" Type="http://schemas.openxmlformats.org/officeDocument/2006/relationships/image" Target="../media/image41.emf"/><Relationship Id="rId10" Type="http://schemas.openxmlformats.org/officeDocument/2006/relationships/image" Target="../media/image46.emf"/><Relationship Id="rId4" Type="http://schemas.openxmlformats.org/officeDocument/2006/relationships/image" Target="../media/image40.emf"/><Relationship Id="rId9" Type="http://schemas.openxmlformats.org/officeDocument/2006/relationships/image" Target="../media/image45.emf"/></Relationships>
</file>

<file path=ppt/slides/_rels/slide47.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image" Target="../media/image39.emf"/><Relationship Id="rId7" Type="http://schemas.openxmlformats.org/officeDocument/2006/relationships/image" Target="../media/image45.emf"/><Relationship Id="rId12" Type="http://schemas.openxmlformats.org/officeDocument/2006/relationships/image" Target="../media/image160.png"/><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image" Target="../media/image44.png"/><Relationship Id="rId11" Type="http://schemas.openxmlformats.org/officeDocument/2006/relationships/image" Target="../media/image42.emf"/><Relationship Id="rId5" Type="http://schemas.openxmlformats.org/officeDocument/2006/relationships/image" Target="../media/image43.png"/><Relationship Id="rId10" Type="http://schemas.openxmlformats.org/officeDocument/2006/relationships/image" Target="../media/image48.emf"/><Relationship Id="rId4" Type="http://schemas.openxmlformats.org/officeDocument/2006/relationships/image" Target="../media/image40.emf"/><Relationship Id="rId9" Type="http://schemas.openxmlformats.org/officeDocument/2006/relationships/image" Target="../media/image47.emf"/></Relationships>
</file>

<file path=ppt/slides/_rels/slide48.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9.emf"/><Relationship Id="rId7" Type="http://schemas.openxmlformats.org/officeDocument/2006/relationships/image" Target="../media/image51.emf"/><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image" Target="../media/image40.emf"/><Relationship Id="rId11" Type="http://schemas.openxmlformats.org/officeDocument/2006/relationships/image" Target="../media/image210.png"/><Relationship Id="rId5" Type="http://schemas.openxmlformats.org/officeDocument/2006/relationships/image" Target="../media/image50.emf"/><Relationship Id="rId10" Type="http://schemas.openxmlformats.org/officeDocument/2006/relationships/image" Target="../media/image42.emf"/><Relationship Id="rId4" Type="http://schemas.openxmlformats.org/officeDocument/2006/relationships/image" Target="../media/image44.png"/><Relationship Id="rId9" Type="http://schemas.openxmlformats.org/officeDocument/2006/relationships/image" Target="../media/image52.emf"/></Relationships>
</file>

<file path=ppt/slides/_rels/slide49.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image" Target="../media/image210.png"/><Relationship Id="rId3" Type="http://schemas.openxmlformats.org/officeDocument/2006/relationships/image" Target="../media/image53.emf"/><Relationship Id="rId7" Type="http://schemas.openxmlformats.org/officeDocument/2006/relationships/image" Target="../media/image54.emf"/><Relationship Id="rId12" Type="http://schemas.openxmlformats.org/officeDocument/2006/relationships/image" Target="../media/image42.emf"/><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image" Target="../media/image50.emf"/><Relationship Id="rId11" Type="http://schemas.openxmlformats.org/officeDocument/2006/relationships/image" Target="../media/image52.emf"/><Relationship Id="rId5" Type="http://schemas.openxmlformats.org/officeDocument/2006/relationships/image" Target="../media/image44.png"/><Relationship Id="rId10" Type="http://schemas.openxmlformats.org/officeDocument/2006/relationships/image" Target="../media/image47.emf"/><Relationship Id="rId4" Type="http://schemas.openxmlformats.org/officeDocument/2006/relationships/image" Target="../media/image49.emf"/><Relationship Id="rId9" Type="http://schemas.openxmlformats.org/officeDocument/2006/relationships/image" Target="../media/image51.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8" Type="http://schemas.openxmlformats.org/officeDocument/2006/relationships/image" Target="../media/image54.emf"/><Relationship Id="rId13" Type="http://schemas.openxmlformats.org/officeDocument/2006/relationships/image" Target="../media/image52.emf"/><Relationship Id="rId3" Type="http://schemas.openxmlformats.org/officeDocument/2006/relationships/image" Target="../media/image53.emf"/><Relationship Id="rId7" Type="http://schemas.openxmlformats.org/officeDocument/2006/relationships/image" Target="../media/image50.emf"/><Relationship Id="rId12" Type="http://schemas.openxmlformats.org/officeDocument/2006/relationships/image" Target="../media/image47.emf"/><Relationship Id="rId2" Type="http://schemas.openxmlformats.org/officeDocument/2006/relationships/notesSlide" Target="../notesSlides/notesSlide40.xml"/><Relationship Id="rId1" Type="http://schemas.openxmlformats.org/officeDocument/2006/relationships/slideLayout" Target="../slideLayouts/slideLayout15.xml"/><Relationship Id="rId6" Type="http://schemas.openxmlformats.org/officeDocument/2006/relationships/image" Target="../media/image44.png"/><Relationship Id="rId11" Type="http://schemas.openxmlformats.org/officeDocument/2006/relationships/image" Target="../media/image51.emf"/><Relationship Id="rId5" Type="http://schemas.openxmlformats.org/officeDocument/2006/relationships/image" Target="../media/image55.emf"/><Relationship Id="rId15" Type="http://schemas.openxmlformats.org/officeDocument/2006/relationships/image" Target="../media/image210.png"/><Relationship Id="rId10" Type="http://schemas.openxmlformats.org/officeDocument/2006/relationships/image" Target="../media/image40.emf"/><Relationship Id="rId4" Type="http://schemas.openxmlformats.org/officeDocument/2006/relationships/image" Target="../media/image49.emf"/><Relationship Id="rId9" Type="http://schemas.openxmlformats.org/officeDocument/2006/relationships/image" Target="../media/image56.emf"/><Relationship Id="rId14" Type="http://schemas.openxmlformats.org/officeDocument/2006/relationships/image" Target="../media/image42.emf"/></Relationships>
</file>

<file path=ppt/slides/_rels/slide51.xml.rels><?xml version="1.0" encoding="UTF-8" standalone="yes"?>
<Relationships xmlns="http://schemas.openxmlformats.org/package/2006/relationships"><Relationship Id="rId8" Type="http://schemas.openxmlformats.org/officeDocument/2006/relationships/image" Target="../media/image50.emf"/><Relationship Id="rId13" Type="http://schemas.openxmlformats.org/officeDocument/2006/relationships/image" Target="../media/image51.emf"/><Relationship Id="rId3" Type="http://schemas.openxmlformats.org/officeDocument/2006/relationships/image" Target="../media/image53.emf"/><Relationship Id="rId7" Type="http://schemas.openxmlformats.org/officeDocument/2006/relationships/image" Target="../media/image44.png"/><Relationship Id="rId12" Type="http://schemas.openxmlformats.org/officeDocument/2006/relationships/image" Target="../media/image40.emf"/><Relationship Id="rId17" Type="http://schemas.openxmlformats.org/officeDocument/2006/relationships/image" Target="../media/image210.png"/><Relationship Id="rId2" Type="http://schemas.openxmlformats.org/officeDocument/2006/relationships/notesSlide" Target="../notesSlides/notesSlide41.xml"/><Relationship Id="rId16" Type="http://schemas.openxmlformats.org/officeDocument/2006/relationships/image" Target="../media/image42.emf"/><Relationship Id="rId1" Type="http://schemas.openxmlformats.org/officeDocument/2006/relationships/slideLayout" Target="../slideLayouts/slideLayout15.xml"/><Relationship Id="rId6" Type="http://schemas.openxmlformats.org/officeDocument/2006/relationships/image" Target="../media/image57.emf"/><Relationship Id="rId11" Type="http://schemas.openxmlformats.org/officeDocument/2006/relationships/image" Target="../media/image58.emf"/><Relationship Id="rId5" Type="http://schemas.openxmlformats.org/officeDocument/2006/relationships/image" Target="../media/image55.emf"/><Relationship Id="rId15" Type="http://schemas.openxmlformats.org/officeDocument/2006/relationships/image" Target="../media/image52.emf"/><Relationship Id="rId10" Type="http://schemas.openxmlformats.org/officeDocument/2006/relationships/image" Target="../media/image56.emf"/><Relationship Id="rId4" Type="http://schemas.openxmlformats.org/officeDocument/2006/relationships/image" Target="../media/image49.emf"/><Relationship Id="rId9" Type="http://schemas.openxmlformats.org/officeDocument/2006/relationships/image" Target="../media/image54.emf"/><Relationship Id="rId14" Type="http://schemas.openxmlformats.org/officeDocument/2006/relationships/image" Target="../media/image47.emf"/></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2.xml"/><Relationship Id="rId1" Type="http://schemas.openxmlformats.org/officeDocument/2006/relationships/slideLayout" Target="../slideLayouts/slideLayout15.xml"/><Relationship Id="rId6" Type="http://schemas.openxmlformats.org/officeDocument/2006/relationships/image" Target="../media/image61.emf"/><Relationship Id="rId5" Type="http://schemas.openxmlformats.org/officeDocument/2006/relationships/image" Target="../media/image40.emf"/><Relationship Id="rId4" Type="http://schemas.openxmlformats.org/officeDocument/2006/relationships/image" Target="../media/image60.emf"/></Relationships>
</file>

<file path=ppt/slides/_rels/slide53.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image" Target="../media/image62.png"/><Relationship Id="rId7" Type="http://schemas.openxmlformats.org/officeDocument/2006/relationships/image" Target="../media/image66.emf"/><Relationship Id="rId2" Type="http://schemas.openxmlformats.org/officeDocument/2006/relationships/notesSlide" Target="../notesSlides/notesSlide43.xml"/><Relationship Id="rId1" Type="http://schemas.openxmlformats.org/officeDocument/2006/relationships/slideLayout" Target="../slideLayouts/slideLayout15.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61.emf"/><Relationship Id="rId4" Type="http://schemas.openxmlformats.org/officeDocument/2006/relationships/image" Target="../media/image63.svg"/><Relationship Id="rId9" Type="http://schemas.openxmlformats.org/officeDocument/2006/relationships/image" Target="../media/image40.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5.xml"/><Relationship Id="rId1" Type="http://schemas.openxmlformats.org/officeDocument/2006/relationships/slideLayout" Target="../slideLayouts/slideLayout15.xml"/><Relationship Id="rId4" Type="http://schemas.openxmlformats.org/officeDocument/2006/relationships/image" Target="NULL"/></Relationships>
</file>

<file path=ppt/slides/_rels/slide5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6.xml"/><Relationship Id="rId1" Type="http://schemas.openxmlformats.org/officeDocument/2006/relationships/slideLayout" Target="../slideLayouts/slideLayout15.xml"/><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image" Target="../media/image68.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aws.amazon.com/sagemaker/"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aws.amazon.com/sagemaker/"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hyperlink" Target="https://aws.amazon.com/sagemaker/"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38.png"/></Relationships>
</file>

<file path=ppt/slides/_rels/slide67.xml.rels><?xml version="1.0" encoding="UTF-8" standalone="yes"?>
<Relationships xmlns="http://schemas.openxmlformats.org/package/2006/relationships"><Relationship Id="rId3" Type="http://schemas.openxmlformats.org/officeDocument/2006/relationships/hyperlink" Target="https://aws.amazon.com/comprehend/" TargetMode="External"/><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0.xml"/><Relationship Id="rId1" Type="http://schemas.openxmlformats.org/officeDocument/2006/relationships/slideLayout" Target="../slideLayouts/slideLayout15.xml"/><Relationship Id="rId4" Type="http://schemas.openxmlformats.org/officeDocument/2006/relationships/image" Target="../media/image77.png"/></Relationships>
</file>

<file path=ppt/slides/_rels/slide7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2.xml"/><Relationship Id="rId1" Type="http://schemas.openxmlformats.org/officeDocument/2006/relationships/slideLayout" Target="../slideLayouts/slideLayout15.xml"/><Relationship Id="rId4" Type="http://schemas.openxmlformats.org/officeDocument/2006/relationships/image" Target="../media/image80.png"/></Relationships>
</file>

<file path=ppt/slides/_rels/slide7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3.xml"/><Relationship Id="rId1" Type="http://schemas.openxmlformats.org/officeDocument/2006/relationships/slideLayout" Target="../slideLayouts/slideLayout15.xml"/><Relationship Id="rId4" Type="http://schemas.openxmlformats.org/officeDocument/2006/relationships/image" Target="../media/image82.png"/></Relationships>
</file>

<file path=ppt/slides/_rels/slide7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AD5F91-F97A-5F41-A21E-3EB716E0788F}"/>
              </a:ext>
            </a:extLst>
          </p:cNvPr>
          <p:cNvSpPr>
            <a:spLocks noGrp="1"/>
          </p:cNvSpPr>
          <p:nvPr>
            <p:ph type="body" sz="quarter" idx="10"/>
          </p:nvPr>
        </p:nvSpPr>
        <p:spPr>
          <a:xfrm>
            <a:off x="1336964" y="3859308"/>
            <a:ext cx="9518073" cy="1209649"/>
          </a:xfrm>
        </p:spPr>
        <p:txBody>
          <a:bodyPr/>
          <a:lstStyle/>
          <a:p>
            <a:r>
              <a:rPr lang="en-US" sz="3200" b="1"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MACHINE LEARNING ACCELERATOR</a:t>
            </a:r>
          </a:p>
          <a:p>
            <a:r>
              <a:rPr lang="en-US" sz="32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Natural Language Processing – Lecture 2</a:t>
            </a:r>
          </a:p>
        </p:txBody>
      </p:sp>
      <p:pic>
        <p:nvPicPr>
          <p:cNvPr id="8" name="Picture 7">
            <a:extLst>
              <a:ext uri="{FF2B5EF4-FFF2-40B4-BE49-F238E27FC236}">
                <a16:creationId xmlns:a16="http://schemas.microsoft.com/office/drawing/2014/main" id="{73C3C9EC-4E7E-3445-9D6B-E08EFFACBF81}"/>
              </a:ext>
            </a:extLst>
          </p:cNvPr>
          <p:cNvPicPr>
            <a:picLocks noChangeAspect="1"/>
          </p:cNvPicPr>
          <p:nvPr/>
        </p:nvPicPr>
        <p:blipFill rotWithShape="1">
          <a:blip r:embed="rId3">
            <a:extLst>
              <a:ext uri="{28A0092B-C50C-407E-A947-70E740481C1C}">
                <a14:useLocalDpi xmlns:a14="http://schemas.microsoft.com/office/drawing/2010/main" val="0"/>
              </a:ext>
            </a:extLst>
          </a:blip>
          <a:srcRect b="11704"/>
          <a:stretch/>
        </p:blipFill>
        <p:spPr>
          <a:xfrm>
            <a:off x="3760494" y="332510"/>
            <a:ext cx="4612956" cy="3339605"/>
          </a:xfrm>
          <a:prstGeom prst="rect">
            <a:avLst/>
          </a:prstGeom>
        </p:spPr>
      </p:pic>
    </p:spTree>
    <p:extLst>
      <p:ext uri="{BB962C8B-B14F-4D97-AF65-F5344CB8AC3E}">
        <p14:creationId xmlns:p14="http://schemas.microsoft.com/office/powerpoint/2010/main" val="4226164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1113227" cy="987472"/>
          </a:xfrm>
        </p:spPr>
        <p:txBody>
          <a:bodyPr/>
          <a:lstStyle/>
          <a:p>
            <a:r>
              <a:rPr lang="en-US" b="1" dirty="0">
                <a:ea typeface="Amazon Ember Light" panose="020B0403020204020204" pitchFamily="34" charset="0"/>
                <a:cs typeface="Amazon Ember Light" panose="020B0403020204020204" pitchFamily="34" charset="0"/>
              </a:rPr>
              <a:t>Decision Trees: Numerical Example</a:t>
            </a:r>
          </a:p>
        </p:txBody>
      </p:sp>
      <p:cxnSp>
        <p:nvCxnSpPr>
          <p:cNvPr id="8" name="Straight Arrow Connector 7">
            <a:extLst>
              <a:ext uri="{FF2B5EF4-FFF2-40B4-BE49-F238E27FC236}">
                <a16:creationId xmlns:a16="http://schemas.microsoft.com/office/drawing/2014/main" id="{9C2DBDF3-89FB-CC48-B8E9-8C6EB63FE898}"/>
              </a:ext>
            </a:extLst>
          </p:cNvPr>
          <p:cNvCxnSpPr>
            <a:cxnSpLocks/>
          </p:cNvCxnSpPr>
          <p:nvPr/>
        </p:nvCxnSpPr>
        <p:spPr>
          <a:xfrm flipV="1">
            <a:off x="1181388" y="5698735"/>
            <a:ext cx="4586903" cy="200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C8751DC-825D-5D42-8D2C-33CCFE4A5C1E}"/>
              </a:ext>
            </a:extLst>
          </p:cNvPr>
          <p:cNvCxnSpPr>
            <a:cxnSpLocks/>
          </p:cNvCxnSpPr>
          <p:nvPr/>
        </p:nvCxnSpPr>
        <p:spPr>
          <a:xfrm flipV="1">
            <a:off x="1181388" y="1173971"/>
            <a:ext cx="0" cy="45537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B5AF9C4-9AC5-3F43-B956-93B0D28459D5}"/>
              </a:ext>
            </a:extLst>
          </p:cNvPr>
          <p:cNvSpPr txBox="1"/>
          <p:nvPr/>
        </p:nvSpPr>
        <p:spPr>
          <a:xfrm>
            <a:off x="4395543" y="1159265"/>
            <a:ext cx="1372748" cy="861774"/>
          </a:xfrm>
          <a:prstGeom prst="rect">
            <a:avLst/>
          </a:prstGeom>
          <a:noFill/>
          <a:ln w="22225">
            <a:solidFill>
              <a:schemeClr val="tx1"/>
            </a:solidFill>
          </a:ln>
        </p:spPr>
        <p:txBody>
          <a:bodyPr wrap="square" rtlCol="0">
            <a:spAutoFit/>
          </a:bodyPr>
          <a:lstStyle/>
          <a:p>
            <a:pPr>
              <a:spcBef>
                <a:spcPts val="600"/>
              </a:spcBef>
              <a:spcAft>
                <a:spcPts val="600"/>
              </a:spcAft>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Class 1</a:t>
            </a:r>
          </a:p>
          <a:p>
            <a:pPr>
              <a:spcBef>
                <a:spcPts val="600"/>
              </a:spcBef>
              <a:spcAft>
                <a:spcPts val="600"/>
              </a:spcAft>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Class 2</a:t>
            </a:r>
          </a:p>
        </p:txBody>
      </p:sp>
      <p:sp>
        <p:nvSpPr>
          <p:cNvPr id="12" name="Oval 11">
            <a:extLst>
              <a:ext uri="{FF2B5EF4-FFF2-40B4-BE49-F238E27FC236}">
                <a16:creationId xmlns:a16="http://schemas.microsoft.com/office/drawing/2014/main" id="{71D5CDFB-1A4F-DB45-8984-22FE4BEC71B2}"/>
              </a:ext>
            </a:extLst>
          </p:cNvPr>
          <p:cNvSpPr/>
          <p:nvPr/>
        </p:nvSpPr>
        <p:spPr>
          <a:xfrm>
            <a:off x="5362854" y="1273460"/>
            <a:ext cx="164592" cy="164592"/>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3" name="Oval 12">
            <a:extLst>
              <a:ext uri="{FF2B5EF4-FFF2-40B4-BE49-F238E27FC236}">
                <a16:creationId xmlns:a16="http://schemas.microsoft.com/office/drawing/2014/main" id="{38095710-2CB7-6447-8BE4-C226E9481850}"/>
              </a:ext>
            </a:extLst>
          </p:cNvPr>
          <p:cNvSpPr/>
          <p:nvPr/>
        </p:nvSpPr>
        <p:spPr>
          <a:xfrm>
            <a:off x="5371486" y="1723523"/>
            <a:ext cx="164592" cy="164592"/>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nvGrpSpPr>
          <p:cNvPr id="14" name="Group 13">
            <a:extLst>
              <a:ext uri="{FF2B5EF4-FFF2-40B4-BE49-F238E27FC236}">
                <a16:creationId xmlns:a16="http://schemas.microsoft.com/office/drawing/2014/main" id="{0C4221BF-1B64-574F-94FB-A7F1D9181B12}"/>
              </a:ext>
            </a:extLst>
          </p:cNvPr>
          <p:cNvGrpSpPr/>
          <p:nvPr/>
        </p:nvGrpSpPr>
        <p:grpSpPr>
          <a:xfrm>
            <a:off x="1418391" y="2287459"/>
            <a:ext cx="1978250" cy="2713883"/>
            <a:chOff x="7346939" y="2248856"/>
            <a:chExt cx="1978250" cy="2713883"/>
          </a:xfrm>
        </p:grpSpPr>
        <p:sp>
          <p:nvSpPr>
            <p:cNvPr id="35" name="Oval 34">
              <a:extLst>
                <a:ext uri="{FF2B5EF4-FFF2-40B4-BE49-F238E27FC236}">
                  <a16:creationId xmlns:a16="http://schemas.microsoft.com/office/drawing/2014/main" id="{038DB574-BE62-5145-BEDE-2C13346E607B}"/>
                </a:ext>
              </a:extLst>
            </p:cNvPr>
            <p:cNvSpPr/>
            <p:nvPr/>
          </p:nvSpPr>
          <p:spPr>
            <a:xfrm>
              <a:off x="8261441" y="4825579"/>
              <a:ext cx="137160" cy="137160"/>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6" name="Oval 35">
              <a:extLst>
                <a:ext uri="{FF2B5EF4-FFF2-40B4-BE49-F238E27FC236}">
                  <a16:creationId xmlns:a16="http://schemas.microsoft.com/office/drawing/2014/main" id="{9347344B-0086-414A-8CE3-6752A9C51025}"/>
                </a:ext>
              </a:extLst>
            </p:cNvPr>
            <p:cNvSpPr/>
            <p:nvPr/>
          </p:nvSpPr>
          <p:spPr>
            <a:xfrm>
              <a:off x="7346939" y="4458033"/>
              <a:ext cx="137160" cy="137160"/>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7" name="Oval 36">
              <a:extLst>
                <a:ext uri="{FF2B5EF4-FFF2-40B4-BE49-F238E27FC236}">
                  <a16:creationId xmlns:a16="http://schemas.microsoft.com/office/drawing/2014/main" id="{4D653191-B402-3240-AA78-A9554190BAB8}"/>
                </a:ext>
              </a:extLst>
            </p:cNvPr>
            <p:cNvSpPr/>
            <p:nvPr/>
          </p:nvSpPr>
          <p:spPr>
            <a:xfrm>
              <a:off x="7722622" y="4092273"/>
              <a:ext cx="137160" cy="137160"/>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8" name="Oval 37">
              <a:extLst>
                <a:ext uri="{FF2B5EF4-FFF2-40B4-BE49-F238E27FC236}">
                  <a16:creationId xmlns:a16="http://schemas.microsoft.com/office/drawing/2014/main" id="{EC648C53-9741-A74A-8120-EBBF7C9AF14B}"/>
                </a:ext>
              </a:extLst>
            </p:cNvPr>
            <p:cNvSpPr/>
            <p:nvPr/>
          </p:nvSpPr>
          <p:spPr>
            <a:xfrm>
              <a:off x="8447278" y="4825579"/>
              <a:ext cx="137160" cy="137160"/>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9" name="Oval 38">
              <a:extLst>
                <a:ext uri="{FF2B5EF4-FFF2-40B4-BE49-F238E27FC236}">
                  <a16:creationId xmlns:a16="http://schemas.microsoft.com/office/drawing/2014/main" id="{739EADDE-C2D0-8C43-9A95-8BD4A7EF004E}"/>
                </a:ext>
              </a:extLst>
            </p:cNvPr>
            <p:cNvSpPr/>
            <p:nvPr/>
          </p:nvSpPr>
          <p:spPr>
            <a:xfrm>
              <a:off x="9188029" y="3362198"/>
              <a:ext cx="137160" cy="137160"/>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40" name="Oval 39">
              <a:extLst>
                <a:ext uri="{FF2B5EF4-FFF2-40B4-BE49-F238E27FC236}">
                  <a16:creationId xmlns:a16="http://schemas.microsoft.com/office/drawing/2014/main" id="{1E4BBFAD-6676-C441-B56A-C4AFCD8EA344}"/>
                </a:ext>
              </a:extLst>
            </p:cNvPr>
            <p:cNvSpPr/>
            <p:nvPr/>
          </p:nvSpPr>
          <p:spPr>
            <a:xfrm>
              <a:off x="7722622" y="2248856"/>
              <a:ext cx="137160" cy="137160"/>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41" name="Oval 40">
              <a:extLst>
                <a:ext uri="{FF2B5EF4-FFF2-40B4-BE49-F238E27FC236}">
                  <a16:creationId xmlns:a16="http://schemas.microsoft.com/office/drawing/2014/main" id="{118C75C8-1229-C44A-881D-167FF42B9485}"/>
                </a:ext>
              </a:extLst>
            </p:cNvPr>
            <p:cNvSpPr/>
            <p:nvPr/>
          </p:nvSpPr>
          <p:spPr>
            <a:xfrm>
              <a:off x="8447278" y="2248856"/>
              <a:ext cx="137160" cy="137160"/>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42" name="Oval 41">
              <a:extLst>
                <a:ext uri="{FF2B5EF4-FFF2-40B4-BE49-F238E27FC236}">
                  <a16:creationId xmlns:a16="http://schemas.microsoft.com/office/drawing/2014/main" id="{3047A3DB-C26F-DD46-A339-2CE92E004D98}"/>
                </a:ext>
              </a:extLst>
            </p:cNvPr>
            <p:cNvSpPr/>
            <p:nvPr/>
          </p:nvSpPr>
          <p:spPr>
            <a:xfrm>
              <a:off x="8092382" y="2623596"/>
              <a:ext cx="137160" cy="137160"/>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cxnSp>
        <p:nvCxnSpPr>
          <p:cNvPr id="16" name="Straight Connector 15">
            <a:extLst>
              <a:ext uri="{FF2B5EF4-FFF2-40B4-BE49-F238E27FC236}">
                <a16:creationId xmlns:a16="http://schemas.microsoft.com/office/drawing/2014/main" id="{612E8BBA-A402-624A-86E8-B4836CD6438A}"/>
              </a:ext>
            </a:extLst>
          </p:cNvPr>
          <p:cNvCxnSpPr>
            <a:cxnSpLocks/>
          </p:cNvCxnSpPr>
          <p:nvPr/>
        </p:nvCxnSpPr>
        <p:spPr>
          <a:xfrm>
            <a:off x="1051161" y="5325544"/>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383CFB0-F754-D748-BB20-0C8F2E1D80B9}"/>
              </a:ext>
            </a:extLst>
          </p:cNvPr>
          <p:cNvCxnSpPr/>
          <p:nvPr/>
        </p:nvCxnSpPr>
        <p:spPr>
          <a:xfrm>
            <a:off x="1053249" y="4964378"/>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7CC84E7-3E91-4741-AF42-4424B7768C7D}"/>
              </a:ext>
            </a:extLst>
          </p:cNvPr>
          <p:cNvCxnSpPr/>
          <p:nvPr/>
        </p:nvCxnSpPr>
        <p:spPr>
          <a:xfrm>
            <a:off x="1055337" y="4590686"/>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C82591-37F1-2748-8834-B2A77E8E6602}"/>
              </a:ext>
            </a:extLst>
          </p:cNvPr>
          <p:cNvCxnSpPr/>
          <p:nvPr/>
        </p:nvCxnSpPr>
        <p:spPr>
          <a:xfrm>
            <a:off x="1057425" y="4204468"/>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FE96C3-DE49-E645-B7E3-3F91B05CC0F7}"/>
              </a:ext>
            </a:extLst>
          </p:cNvPr>
          <p:cNvCxnSpPr>
            <a:cxnSpLocks/>
          </p:cNvCxnSpPr>
          <p:nvPr/>
        </p:nvCxnSpPr>
        <p:spPr>
          <a:xfrm>
            <a:off x="1053249" y="3486310"/>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E842FC7-8348-F94C-8C41-E1D2DEA6DF18}"/>
              </a:ext>
            </a:extLst>
          </p:cNvPr>
          <p:cNvCxnSpPr/>
          <p:nvPr/>
        </p:nvCxnSpPr>
        <p:spPr>
          <a:xfrm>
            <a:off x="1055337" y="3125144"/>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CA53266-C362-EC43-BBF1-1265A32A0675}"/>
              </a:ext>
            </a:extLst>
          </p:cNvPr>
          <p:cNvCxnSpPr/>
          <p:nvPr/>
        </p:nvCxnSpPr>
        <p:spPr>
          <a:xfrm>
            <a:off x="1057425" y="2751452"/>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B548524-A45A-D64F-AD67-BE8F4F12092D}"/>
              </a:ext>
            </a:extLst>
          </p:cNvPr>
          <p:cNvCxnSpPr/>
          <p:nvPr/>
        </p:nvCxnSpPr>
        <p:spPr>
          <a:xfrm>
            <a:off x="1072039" y="2365234"/>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E68A189-5CB4-B84E-9280-D8759D6A21B4}"/>
              </a:ext>
            </a:extLst>
          </p:cNvPr>
          <p:cNvCxnSpPr>
            <a:cxnSpLocks/>
          </p:cNvCxnSpPr>
          <p:nvPr/>
        </p:nvCxnSpPr>
        <p:spPr>
          <a:xfrm>
            <a:off x="1055337" y="3839126"/>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4DE7813-3EE5-D54E-B0B6-0A5CBF3C9169}"/>
              </a:ext>
            </a:extLst>
          </p:cNvPr>
          <p:cNvCxnSpPr>
            <a:cxnSpLocks/>
          </p:cNvCxnSpPr>
          <p:nvPr/>
        </p:nvCxnSpPr>
        <p:spPr>
          <a:xfrm>
            <a:off x="1491659" y="5703412"/>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07C6522-BD29-DC4D-8C15-FC51E6461241}"/>
              </a:ext>
            </a:extLst>
          </p:cNvPr>
          <p:cNvCxnSpPr>
            <a:cxnSpLocks/>
          </p:cNvCxnSpPr>
          <p:nvPr/>
        </p:nvCxnSpPr>
        <p:spPr>
          <a:xfrm>
            <a:off x="2232781" y="5705500"/>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5DBEEE-4B57-8F46-A661-AD0A49867B94}"/>
              </a:ext>
            </a:extLst>
          </p:cNvPr>
          <p:cNvCxnSpPr>
            <a:cxnSpLocks/>
          </p:cNvCxnSpPr>
          <p:nvPr/>
        </p:nvCxnSpPr>
        <p:spPr>
          <a:xfrm>
            <a:off x="1859089" y="5707588"/>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F6448DF-83D2-4148-8504-1736BD5A2C02}"/>
              </a:ext>
            </a:extLst>
          </p:cNvPr>
          <p:cNvCxnSpPr>
            <a:cxnSpLocks/>
          </p:cNvCxnSpPr>
          <p:nvPr/>
        </p:nvCxnSpPr>
        <p:spPr>
          <a:xfrm>
            <a:off x="2587685" y="5722202"/>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3A3D28A-F35C-C14B-90AF-293BB2645473}"/>
              </a:ext>
            </a:extLst>
          </p:cNvPr>
          <p:cNvCxnSpPr>
            <a:cxnSpLocks/>
          </p:cNvCxnSpPr>
          <p:nvPr/>
        </p:nvCxnSpPr>
        <p:spPr>
          <a:xfrm>
            <a:off x="3328807" y="5711764"/>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C54AA88-A27E-1946-AF14-618259B968AC}"/>
              </a:ext>
            </a:extLst>
          </p:cNvPr>
          <p:cNvCxnSpPr>
            <a:cxnSpLocks/>
          </p:cNvCxnSpPr>
          <p:nvPr/>
        </p:nvCxnSpPr>
        <p:spPr>
          <a:xfrm>
            <a:off x="2978079" y="5711764"/>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67789A6-95C0-9649-883F-22A142C17D7B}"/>
              </a:ext>
            </a:extLst>
          </p:cNvPr>
          <p:cNvSpPr txBox="1"/>
          <p:nvPr/>
        </p:nvSpPr>
        <p:spPr>
          <a:xfrm>
            <a:off x="806115" y="2227202"/>
            <a:ext cx="345184" cy="3262432"/>
          </a:xfrm>
          <a:prstGeom prst="rect">
            <a:avLst/>
          </a:prstGeom>
          <a:noFill/>
        </p:spPr>
        <p:txBody>
          <a:bodyPr wrap="square" rtlCol="0">
            <a:spAutoFit/>
          </a:bodyPr>
          <a:lstStyle/>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9</a:t>
            </a:r>
          </a:p>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8</a:t>
            </a:r>
          </a:p>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7</a:t>
            </a:r>
          </a:p>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6</a:t>
            </a:r>
          </a:p>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5</a:t>
            </a:r>
          </a:p>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4</a:t>
            </a:r>
          </a:p>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3</a:t>
            </a:r>
          </a:p>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2</a:t>
            </a:r>
          </a:p>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1</a:t>
            </a:r>
          </a:p>
        </p:txBody>
      </p:sp>
      <p:sp>
        <p:nvSpPr>
          <p:cNvPr id="32" name="TextBox 31">
            <a:extLst>
              <a:ext uri="{FF2B5EF4-FFF2-40B4-BE49-F238E27FC236}">
                <a16:creationId xmlns:a16="http://schemas.microsoft.com/office/drawing/2014/main" id="{76C1B4B1-236F-7146-8030-96DA16824257}"/>
              </a:ext>
            </a:extLst>
          </p:cNvPr>
          <p:cNvSpPr txBox="1"/>
          <p:nvPr/>
        </p:nvSpPr>
        <p:spPr>
          <a:xfrm>
            <a:off x="1348242" y="5826588"/>
            <a:ext cx="2653462" cy="307777"/>
          </a:xfrm>
          <a:prstGeom prst="rect">
            <a:avLst/>
          </a:prstGeom>
          <a:noFill/>
        </p:spPr>
        <p:txBody>
          <a:bodyPr wrap="square" rtlCol="0">
            <a:spAutoFit/>
          </a:bodyPr>
          <a:lstStyle/>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1      2      3     4      5      6</a:t>
            </a:r>
          </a:p>
        </p:txBody>
      </p:sp>
      <p:sp>
        <p:nvSpPr>
          <p:cNvPr id="33" name="Oval 32">
            <a:extLst>
              <a:ext uri="{FF2B5EF4-FFF2-40B4-BE49-F238E27FC236}">
                <a16:creationId xmlns:a16="http://schemas.microsoft.com/office/drawing/2014/main" id="{E62E7F76-51C7-CC4E-97C1-FF713D278AA8}"/>
              </a:ext>
            </a:extLst>
          </p:cNvPr>
          <p:cNvSpPr/>
          <p:nvPr/>
        </p:nvSpPr>
        <p:spPr>
          <a:xfrm>
            <a:off x="2913292" y="4141509"/>
            <a:ext cx="137160" cy="137160"/>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4" name="Oval 33">
            <a:extLst>
              <a:ext uri="{FF2B5EF4-FFF2-40B4-BE49-F238E27FC236}">
                <a16:creationId xmlns:a16="http://schemas.microsoft.com/office/drawing/2014/main" id="{46FE3150-CEF4-B34F-A747-65D0CC6EC611}"/>
              </a:ext>
            </a:extLst>
          </p:cNvPr>
          <p:cNvSpPr/>
          <p:nvPr/>
        </p:nvSpPr>
        <p:spPr>
          <a:xfrm>
            <a:off x="2913292" y="4717547"/>
            <a:ext cx="137160" cy="137160"/>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nvGrpSpPr>
          <p:cNvPr id="43" name="Group 42">
            <a:extLst>
              <a:ext uri="{FF2B5EF4-FFF2-40B4-BE49-F238E27FC236}">
                <a16:creationId xmlns:a16="http://schemas.microsoft.com/office/drawing/2014/main" id="{DB8B0F97-1171-3C45-8006-1A88EFEB283A}"/>
              </a:ext>
            </a:extLst>
          </p:cNvPr>
          <p:cNvGrpSpPr/>
          <p:nvPr/>
        </p:nvGrpSpPr>
        <p:grpSpPr>
          <a:xfrm>
            <a:off x="7366757" y="1988208"/>
            <a:ext cx="3167885" cy="3705123"/>
            <a:chOff x="2118465" y="1971371"/>
            <a:chExt cx="3167885" cy="3705123"/>
          </a:xfrm>
        </p:grpSpPr>
        <p:sp>
          <p:nvSpPr>
            <p:cNvPr id="44" name="Rectangle 43">
              <a:extLst>
                <a:ext uri="{FF2B5EF4-FFF2-40B4-BE49-F238E27FC236}">
                  <a16:creationId xmlns:a16="http://schemas.microsoft.com/office/drawing/2014/main" id="{56CDDF9D-F212-154F-B424-ABFBA8A13875}"/>
                </a:ext>
              </a:extLst>
            </p:cNvPr>
            <p:cNvSpPr/>
            <p:nvPr/>
          </p:nvSpPr>
          <p:spPr>
            <a:xfrm>
              <a:off x="3016037" y="1971371"/>
              <a:ext cx="1372739" cy="4572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Class: 1, 2</a:t>
              </a:r>
            </a:p>
          </p:txBody>
        </p:sp>
        <p:sp>
          <p:nvSpPr>
            <p:cNvPr id="45" name="TextBox 44">
              <a:extLst>
                <a:ext uri="{FF2B5EF4-FFF2-40B4-BE49-F238E27FC236}">
                  <a16:creationId xmlns:a16="http://schemas.microsoft.com/office/drawing/2014/main" id="{EE6CAF63-0C73-4D41-864D-27B71D3D5C6E}"/>
                </a:ext>
              </a:extLst>
            </p:cNvPr>
            <p:cNvSpPr txBox="1"/>
            <p:nvPr/>
          </p:nvSpPr>
          <p:spPr>
            <a:xfrm>
              <a:off x="2118465" y="2506395"/>
              <a:ext cx="3167885" cy="3170099"/>
            </a:xfrm>
            <a:prstGeom prst="rect">
              <a:avLst/>
            </a:prstGeom>
            <a:noFill/>
          </p:spPr>
          <p:txBody>
            <a:bodyPr wrap="square" rtlCol="0">
              <a:spAutoFit/>
            </a:bodyPr>
            <a:lstStyle/>
            <a:p>
              <a:pPr algn="ctr">
                <a:spcBef>
                  <a:spcPts val="600"/>
                </a:spcBef>
                <a:spcAft>
                  <a:spcPts val="600"/>
                </a:spcAft>
              </a:pPr>
              <a:r>
                <a:rPr lang="en-US" sz="2000" b="1" dirty="0">
                  <a:latin typeface="Amazon Ember Light" panose="020B0403020204020204" pitchFamily="34" charset="0"/>
                  <a:ea typeface="Amazon Ember Light" panose="020B0403020204020204" pitchFamily="34" charset="0"/>
                  <a:cs typeface="Amazon Ember Light" panose="020B0403020204020204" pitchFamily="34" charset="0"/>
                </a:rPr>
                <a:t>What feature (x</a:t>
              </a:r>
              <a:r>
                <a:rPr lang="en-US" sz="2000" b="1" baseline="-25000" dirty="0">
                  <a:latin typeface="Amazon Ember Light" panose="020B0403020204020204" pitchFamily="34" charset="0"/>
                  <a:ea typeface="Amazon Ember Light" panose="020B0403020204020204" pitchFamily="34" charset="0"/>
                  <a:cs typeface="Amazon Ember Light" panose="020B0403020204020204" pitchFamily="34" charset="0"/>
                </a:rPr>
                <a:t>1</a:t>
              </a:r>
              <a:r>
                <a:rPr lang="en-US" sz="2000" b="1" dirty="0">
                  <a:latin typeface="Amazon Ember Light" panose="020B0403020204020204" pitchFamily="34" charset="0"/>
                  <a:ea typeface="Amazon Ember Light" panose="020B0403020204020204" pitchFamily="34" charset="0"/>
                  <a:cs typeface="Amazon Ember Light" panose="020B0403020204020204" pitchFamily="34" charset="0"/>
                </a:rPr>
                <a:t> or x</a:t>
              </a:r>
              <a:r>
                <a:rPr lang="en-US" sz="2000" b="1" baseline="-25000" dirty="0">
                  <a:latin typeface="Amazon Ember Light" panose="020B0403020204020204" pitchFamily="34" charset="0"/>
                  <a:ea typeface="Amazon Ember Light" panose="020B0403020204020204" pitchFamily="34" charset="0"/>
                  <a:cs typeface="Amazon Ember Light" panose="020B0403020204020204" pitchFamily="34" charset="0"/>
                </a:rPr>
                <a:t>2</a:t>
              </a:r>
              <a:r>
                <a:rPr lang="en-US" sz="2000" b="1" dirty="0">
                  <a:latin typeface="Amazon Ember Light" panose="020B0403020204020204" pitchFamily="34" charset="0"/>
                  <a:ea typeface="Amazon Ember Light" panose="020B0403020204020204" pitchFamily="34" charset="0"/>
                  <a:cs typeface="Amazon Ember Light" panose="020B0403020204020204" pitchFamily="34" charset="0"/>
                </a:rPr>
                <a:t>) to use to split the dataset, to best separate class 1 from class 2?</a:t>
              </a:r>
            </a:p>
            <a:p>
              <a:pPr algn="ctr">
                <a:spcBef>
                  <a:spcPts val="600"/>
                </a:spcBef>
                <a:spcAft>
                  <a:spcPts val="600"/>
                </a:spcAft>
              </a:pPr>
              <a:endParaRPr lang="en-US" sz="2000"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endParaRPr>
            </a:p>
            <a:p>
              <a:pPr algn="ctr">
                <a:spcBef>
                  <a:spcPts val="600"/>
                </a:spcBef>
                <a:spcAft>
                  <a:spcPts val="600"/>
                </a:spcAft>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[select the splits such that the descendent subsets are “purer” than their parents]</a:t>
              </a:r>
            </a:p>
          </p:txBody>
        </p:sp>
      </p:grpSp>
      <p:sp>
        <p:nvSpPr>
          <p:cNvPr id="46" name="TextBox 45">
            <a:extLst>
              <a:ext uri="{FF2B5EF4-FFF2-40B4-BE49-F238E27FC236}">
                <a16:creationId xmlns:a16="http://schemas.microsoft.com/office/drawing/2014/main" id="{03A11891-0C59-AA4E-AC56-7F5870A2B3EF}"/>
              </a:ext>
            </a:extLst>
          </p:cNvPr>
          <p:cNvSpPr txBox="1"/>
          <p:nvPr/>
        </p:nvSpPr>
        <p:spPr>
          <a:xfrm>
            <a:off x="5365617" y="5699408"/>
            <a:ext cx="409086" cy="400110"/>
          </a:xfrm>
          <a:prstGeom prst="rect">
            <a:avLst/>
          </a:prstGeom>
          <a:noFill/>
        </p:spPr>
        <p:txBody>
          <a:bodyPr wrap="none" rtlCol="0">
            <a:spAutoFit/>
          </a:bodyPr>
          <a:lstStyle/>
          <a:p>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x</a:t>
            </a:r>
            <a:r>
              <a:rPr lang="en-US" sz="2000" baseline="-25000" dirty="0">
                <a:latin typeface="Amazon Ember Light" panose="020B0403020204020204" pitchFamily="34" charset="0"/>
                <a:ea typeface="Amazon Ember Light" panose="020B0403020204020204" pitchFamily="34" charset="0"/>
                <a:cs typeface="Amazon Ember Light" panose="020B0403020204020204" pitchFamily="34" charset="0"/>
              </a:rPr>
              <a:t>1</a:t>
            </a:r>
          </a:p>
        </p:txBody>
      </p:sp>
      <p:sp>
        <p:nvSpPr>
          <p:cNvPr id="47" name="TextBox 46">
            <a:extLst>
              <a:ext uri="{FF2B5EF4-FFF2-40B4-BE49-F238E27FC236}">
                <a16:creationId xmlns:a16="http://schemas.microsoft.com/office/drawing/2014/main" id="{CC2C46C6-F42A-9B43-83F9-A0D7FD93B66A}"/>
              </a:ext>
            </a:extLst>
          </p:cNvPr>
          <p:cNvSpPr txBox="1"/>
          <p:nvPr/>
        </p:nvSpPr>
        <p:spPr>
          <a:xfrm>
            <a:off x="686261" y="1270160"/>
            <a:ext cx="409086" cy="400110"/>
          </a:xfrm>
          <a:prstGeom prst="rect">
            <a:avLst/>
          </a:prstGeom>
          <a:noFill/>
        </p:spPr>
        <p:txBody>
          <a:bodyPr wrap="none" rtlCol="0">
            <a:spAutoFit/>
          </a:bodyPr>
          <a:lstStyle/>
          <a:p>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x</a:t>
            </a:r>
            <a:r>
              <a:rPr lang="en-US" sz="2000" baseline="-25000" dirty="0">
                <a:latin typeface="Amazon Ember Light" panose="020B0403020204020204" pitchFamily="34" charset="0"/>
                <a:ea typeface="Amazon Ember Light" panose="020B0403020204020204" pitchFamily="34" charset="0"/>
                <a:cs typeface="Amazon Ember Light" panose="020B0403020204020204" pitchFamily="34" charset="0"/>
              </a:rPr>
              <a:t>2</a:t>
            </a:r>
          </a:p>
        </p:txBody>
      </p:sp>
    </p:spTree>
    <p:extLst>
      <p:ext uri="{BB962C8B-B14F-4D97-AF65-F5344CB8AC3E}">
        <p14:creationId xmlns:p14="http://schemas.microsoft.com/office/powerpoint/2010/main" val="3742278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9FA91FB3-D362-9641-A9F6-EFD9C5E42B01}"/>
              </a:ext>
            </a:extLst>
          </p:cNvPr>
          <p:cNvSpPr/>
          <p:nvPr/>
        </p:nvSpPr>
        <p:spPr>
          <a:xfrm>
            <a:off x="1177225" y="3880255"/>
            <a:ext cx="3655156" cy="1828800"/>
          </a:xfrm>
          <a:prstGeom prst="rect">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DCC1E04-903C-6A47-AE02-257A7C210B70}"/>
              </a:ext>
            </a:extLst>
          </p:cNvPr>
          <p:cNvSpPr/>
          <p:nvPr/>
        </p:nvSpPr>
        <p:spPr>
          <a:xfrm>
            <a:off x="1177649" y="2050108"/>
            <a:ext cx="3655156" cy="1828800"/>
          </a:xfrm>
          <a:prstGeom prst="rect">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1113227" cy="987472"/>
          </a:xfrm>
        </p:spPr>
        <p:txBody>
          <a:bodyPr/>
          <a:lstStyle/>
          <a:p>
            <a:r>
              <a:rPr lang="en-US" b="1" dirty="0">
                <a:ea typeface="Amazon Ember Light" panose="020B0403020204020204" pitchFamily="34" charset="0"/>
                <a:cs typeface="Amazon Ember Light" panose="020B0403020204020204" pitchFamily="34" charset="0"/>
              </a:rPr>
              <a:t>Decision Trees: Numerical Example</a:t>
            </a:r>
            <a:endParaRPr lang="en-US" b="1" dirty="0"/>
          </a:p>
        </p:txBody>
      </p:sp>
      <p:grpSp>
        <p:nvGrpSpPr>
          <p:cNvPr id="5" name="Group 4">
            <a:extLst>
              <a:ext uri="{FF2B5EF4-FFF2-40B4-BE49-F238E27FC236}">
                <a16:creationId xmlns:a16="http://schemas.microsoft.com/office/drawing/2014/main" id="{0C26CD7F-D46C-6A4A-87C3-4E25C9939ED4}"/>
              </a:ext>
            </a:extLst>
          </p:cNvPr>
          <p:cNvGrpSpPr/>
          <p:nvPr/>
        </p:nvGrpSpPr>
        <p:grpSpPr>
          <a:xfrm>
            <a:off x="806115" y="1173971"/>
            <a:ext cx="4962176" cy="4960394"/>
            <a:chOff x="6338803" y="1255747"/>
            <a:chExt cx="4962176" cy="4960394"/>
          </a:xfrm>
        </p:grpSpPr>
        <p:cxnSp>
          <p:nvCxnSpPr>
            <p:cNvPr id="8" name="Straight Arrow Connector 7">
              <a:extLst>
                <a:ext uri="{FF2B5EF4-FFF2-40B4-BE49-F238E27FC236}">
                  <a16:creationId xmlns:a16="http://schemas.microsoft.com/office/drawing/2014/main" id="{9C2DBDF3-89FB-CC48-B8E9-8C6EB63FE898}"/>
                </a:ext>
              </a:extLst>
            </p:cNvPr>
            <p:cNvCxnSpPr>
              <a:cxnSpLocks/>
            </p:cNvCxnSpPr>
            <p:nvPr/>
          </p:nvCxnSpPr>
          <p:spPr>
            <a:xfrm flipV="1">
              <a:off x="6714076" y="5780511"/>
              <a:ext cx="4586903" cy="200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C8751DC-825D-5D42-8D2C-33CCFE4A5C1E}"/>
                </a:ext>
              </a:extLst>
            </p:cNvPr>
            <p:cNvCxnSpPr>
              <a:cxnSpLocks/>
            </p:cNvCxnSpPr>
            <p:nvPr/>
          </p:nvCxnSpPr>
          <p:spPr>
            <a:xfrm flipV="1">
              <a:off x="6714076" y="1255747"/>
              <a:ext cx="0" cy="45537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C4221BF-1B64-574F-94FB-A7F1D9181B12}"/>
                </a:ext>
              </a:extLst>
            </p:cNvPr>
            <p:cNvGrpSpPr/>
            <p:nvPr/>
          </p:nvGrpSpPr>
          <p:grpSpPr>
            <a:xfrm>
              <a:off x="6951079" y="2369235"/>
              <a:ext cx="1978250" cy="2713883"/>
              <a:chOff x="7346939" y="2248856"/>
              <a:chExt cx="1978250" cy="2713883"/>
            </a:xfrm>
          </p:grpSpPr>
          <p:sp>
            <p:nvSpPr>
              <p:cNvPr id="35" name="Oval 34">
                <a:extLst>
                  <a:ext uri="{FF2B5EF4-FFF2-40B4-BE49-F238E27FC236}">
                    <a16:creationId xmlns:a16="http://schemas.microsoft.com/office/drawing/2014/main" id="{038DB574-BE62-5145-BEDE-2C13346E607B}"/>
                  </a:ext>
                </a:extLst>
              </p:cNvPr>
              <p:cNvSpPr/>
              <p:nvPr/>
            </p:nvSpPr>
            <p:spPr>
              <a:xfrm>
                <a:off x="8261441" y="4825579"/>
                <a:ext cx="137160" cy="137160"/>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9347344B-0086-414A-8CE3-6752A9C51025}"/>
                  </a:ext>
                </a:extLst>
              </p:cNvPr>
              <p:cNvSpPr/>
              <p:nvPr/>
            </p:nvSpPr>
            <p:spPr>
              <a:xfrm>
                <a:off x="7346939" y="4458033"/>
                <a:ext cx="137160" cy="137160"/>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4D653191-B402-3240-AA78-A9554190BAB8}"/>
                  </a:ext>
                </a:extLst>
              </p:cNvPr>
              <p:cNvSpPr/>
              <p:nvPr/>
            </p:nvSpPr>
            <p:spPr>
              <a:xfrm>
                <a:off x="7722622" y="4092273"/>
                <a:ext cx="137160" cy="137160"/>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EC648C53-9741-A74A-8120-EBBF7C9AF14B}"/>
                  </a:ext>
                </a:extLst>
              </p:cNvPr>
              <p:cNvSpPr/>
              <p:nvPr/>
            </p:nvSpPr>
            <p:spPr>
              <a:xfrm>
                <a:off x="8447278" y="4825579"/>
                <a:ext cx="137160" cy="137160"/>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739EADDE-C2D0-8C43-9A95-8BD4A7EF004E}"/>
                  </a:ext>
                </a:extLst>
              </p:cNvPr>
              <p:cNvSpPr/>
              <p:nvPr/>
            </p:nvSpPr>
            <p:spPr>
              <a:xfrm>
                <a:off x="9188029" y="3362198"/>
                <a:ext cx="137160" cy="137160"/>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1E4BBFAD-6676-C441-B56A-C4AFCD8EA344}"/>
                  </a:ext>
                </a:extLst>
              </p:cNvPr>
              <p:cNvSpPr/>
              <p:nvPr/>
            </p:nvSpPr>
            <p:spPr>
              <a:xfrm>
                <a:off x="7722622" y="2248856"/>
                <a:ext cx="137160" cy="137160"/>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118C75C8-1229-C44A-881D-167FF42B9485}"/>
                  </a:ext>
                </a:extLst>
              </p:cNvPr>
              <p:cNvSpPr/>
              <p:nvPr/>
            </p:nvSpPr>
            <p:spPr>
              <a:xfrm>
                <a:off x="8447278" y="2248856"/>
                <a:ext cx="137160" cy="137160"/>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3047A3DB-C26F-DD46-A339-2CE92E004D98}"/>
                  </a:ext>
                </a:extLst>
              </p:cNvPr>
              <p:cNvSpPr/>
              <p:nvPr/>
            </p:nvSpPr>
            <p:spPr>
              <a:xfrm>
                <a:off x="8092382" y="2623596"/>
                <a:ext cx="137160" cy="137160"/>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6" name="Straight Connector 15">
              <a:extLst>
                <a:ext uri="{FF2B5EF4-FFF2-40B4-BE49-F238E27FC236}">
                  <a16:creationId xmlns:a16="http://schemas.microsoft.com/office/drawing/2014/main" id="{612E8BBA-A402-624A-86E8-B4836CD6438A}"/>
                </a:ext>
              </a:extLst>
            </p:cNvPr>
            <p:cNvCxnSpPr>
              <a:cxnSpLocks/>
            </p:cNvCxnSpPr>
            <p:nvPr/>
          </p:nvCxnSpPr>
          <p:spPr>
            <a:xfrm>
              <a:off x="6583849" y="5407320"/>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383CFB0-F754-D748-BB20-0C8F2E1D80B9}"/>
                </a:ext>
              </a:extLst>
            </p:cNvPr>
            <p:cNvCxnSpPr/>
            <p:nvPr/>
          </p:nvCxnSpPr>
          <p:spPr>
            <a:xfrm>
              <a:off x="6585937" y="5046154"/>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7CC84E7-3E91-4741-AF42-4424B7768C7D}"/>
                </a:ext>
              </a:extLst>
            </p:cNvPr>
            <p:cNvCxnSpPr/>
            <p:nvPr/>
          </p:nvCxnSpPr>
          <p:spPr>
            <a:xfrm>
              <a:off x="6588025" y="4672462"/>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C82591-37F1-2748-8834-B2A77E8E6602}"/>
                </a:ext>
              </a:extLst>
            </p:cNvPr>
            <p:cNvCxnSpPr/>
            <p:nvPr/>
          </p:nvCxnSpPr>
          <p:spPr>
            <a:xfrm>
              <a:off x="6590113" y="4286244"/>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FE96C3-DE49-E645-B7E3-3F91B05CC0F7}"/>
                </a:ext>
              </a:extLst>
            </p:cNvPr>
            <p:cNvCxnSpPr>
              <a:cxnSpLocks/>
            </p:cNvCxnSpPr>
            <p:nvPr/>
          </p:nvCxnSpPr>
          <p:spPr>
            <a:xfrm>
              <a:off x="6585937" y="3568086"/>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E842FC7-8348-F94C-8C41-E1D2DEA6DF18}"/>
                </a:ext>
              </a:extLst>
            </p:cNvPr>
            <p:cNvCxnSpPr/>
            <p:nvPr/>
          </p:nvCxnSpPr>
          <p:spPr>
            <a:xfrm>
              <a:off x="6588025" y="3206920"/>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CA53266-C362-EC43-BBF1-1265A32A0675}"/>
                </a:ext>
              </a:extLst>
            </p:cNvPr>
            <p:cNvCxnSpPr/>
            <p:nvPr/>
          </p:nvCxnSpPr>
          <p:spPr>
            <a:xfrm>
              <a:off x="6590113" y="2833228"/>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B548524-A45A-D64F-AD67-BE8F4F12092D}"/>
                </a:ext>
              </a:extLst>
            </p:cNvPr>
            <p:cNvCxnSpPr/>
            <p:nvPr/>
          </p:nvCxnSpPr>
          <p:spPr>
            <a:xfrm>
              <a:off x="6604727" y="2447010"/>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E68A189-5CB4-B84E-9280-D8759D6A21B4}"/>
                </a:ext>
              </a:extLst>
            </p:cNvPr>
            <p:cNvCxnSpPr>
              <a:cxnSpLocks/>
            </p:cNvCxnSpPr>
            <p:nvPr/>
          </p:nvCxnSpPr>
          <p:spPr>
            <a:xfrm>
              <a:off x="6588025" y="3920902"/>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4DE7813-3EE5-D54E-B0B6-0A5CBF3C9169}"/>
                </a:ext>
              </a:extLst>
            </p:cNvPr>
            <p:cNvCxnSpPr>
              <a:cxnSpLocks/>
            </p:cNvCxnSpPr>
            <p:nvPr/>
          </p:nvCxnSpPr>
          <p:spPr>
            <a:xfrm>
              <a:off x="7024347" y="5785188"/>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07C6522-BD29-DC4D-8C15-FC51E6461241}"/>
                </a:ext>
              </a:extLst>
            </p:cNvPr>
            <p:cNvCxnSpPr>
              <a:cxnSpLocks/>
            </p:cNvCxnSpPr>
            <p:nvPr/>
          </p:nvCxnSpPr>
          <p:spPr>
            <a:xfrm>
              <a:off x="7765469" y="5787276"/>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5DBEEE-4B57-8F46-A661-AD0A49867B94}"/>
                </a:ext>
              </a:extLst>
            </p:cNvPr>
            <p:cNvCxnSpPr>
              <a:cxnSpLocks/>
            </p:cNvCxnSpPr>
            <p:nvPr/>
          </p:nvCxnSpPr>
          <p:spPr>
            <a:xfrm>
              <a:off x="7391777" y="5789364"/>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F6448DF-83D2-4148-8504-1736BD5A2C02}"/>
                </a:ext>
              </a:extLst>
            </p:cNvPr>
            <p:cNvCxnSpPr>
              <a:cxnSpLocks/>
            </p:cNvCxnSpPr>
            <p:nvPr/>
          </p:nvCxnSpPr>
          <p:spPr>
            <a:xfrm>
              <a:off x="8120373" y="5803978"/>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3A3D28A-F35C-C14B-90AF-293BB2645473}"/>
                </a:ext>
              </a:extLst>
            </p:cNvPr>
            <p:cNvCxnSpPr>
              <a:cxnSpLocks/>
            </p:cNvCxnSpPr>
            <p:nvPr/>
          </p:nvCxnSpPr>
          <p:spPr>
            <a:xfrm>
              <a:off x="8861495" y="5793540"/>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C54AA88-A27E-1946-AF14-618259B968AC}"/>
                </a:ext>
              </a:extLst>
            </p:cNvPr>
            <p:cNvCxnSpPr>
              <a:cxnSpLocks/>
            </p:cNvCxnSpPr>
            <p:nvPr/>
          </p:nvCxnSpPr>
          <p:spPr>
            <a:xfrm>
              <a:off x="8510767" y="5793540"/>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67789A6-95C0-9649-883F-22A142C17D7B}"/>
                </a:ext>
              </a:extLst>
            </p:cNvPr>
            <p:cNvSpPr txBox="1"/>
            <p:nvPr/>
          </p:nvSpPr>
          <p:spPr>
            <a:xfrm>
              <a:off x="6338803" y="2308978"/>
              <a:ext cx="345184" cy="3262432"/>
            </a:xfrm>
            <a:prstGeom prst="rect">
              <a:avLst/>
            </a:prstGeom>
            <a:noFill/>
          </p:spPr>
          <p:txBody>
            <a:bodyPr wrap="square" rtlCol="0">
              <a:spAutoFit/>
            </a:bodyPr>
            <a:lstStyle/>
            <a:p>
              <a:pPr>
                <a:spcBef>
                  <a:spcPts val="600"/>
                </a:spcBef>
                <a:spcAft>
                  <a:spcPts val="600"/>
                </a:spcAft>
              </a:pPr>
              <a:r>
                <a:rPr lang="en-US" sz="1400" dirty="0"/>
                <a:t>9</a:t>
              </a:r>
            </a:p>
            <a:p>
              <a:pPr>
                <a:spcBef>
                  <a:spcPts val="600"/>
                </a:spcBef>
                <a:spcAft>
                  <a:spcPts val="600"/>
                </a:spcAft>
              </a:pPr>
              <a:r>
                <a:rPr lang="en-US" sz="1400" dirty="0"/>
                <a:t>8</a:t>
              </a:r>
            </a:p>
            <a:p>
              <a:pPr>
                <a:spcBef>
                  <a:spcPts val="600"/>
                </a:spcBef>
                <a:spcAft>
                  <a:spcPts val="600"/>
                </a:spcAft>
              </a:pPr>
              <a:r>
                <a:rPr lang="en-US" sz="1400" dirty="0"/>
                <a:t>7</a:t>
              </a:r>
            </a:p>
            <a:p>
              <a:pPr>
                <a:spcBef>
                  <a:spcPts val="600"/>
                </a:spcBef>
                <a:spcAft>
                  <a:spcPts val="600"/>
                </a:spcAft>
              </a:pPr>
              <a:r>
                <a:rPr lang="en-US" sz="1400" dirty="0"/>
                <a:t>6</a:t>
              </a:r>
            </a:p>
            <a:p>
              <a:pPr>
                <a:spcBef>
                  <a:spcPts val="600"/>
                </a:spcBef>
                <a:spcAft>
                  <a:spcPts val="600"/>
                </a:spcAft>
              </a:pPr>
              <a:r>
                <a:rPr lang="en-US" sz="1400" dirty="0"/>
                <a:t>5</a:t>
              </a:r>
            </a:p>
            <a:p>
              <a:pPr>
                <a:spcBef>
                  <a:spcPts val="600"/>
                </a:spcBef>
                <a:spcAft>
                  <a:spcPts val="600"/>
                </a:spcAft>
              </a:pPr>
              <a:r>
                <a:rPr lang="en-US" sz="1400" dirty="0"/>
                <a:t>4</a:t>
              </a:r>
            </a:p>
            <a:p>
              <a:pPr>
                <a:spcBef>
                  <a:spcPts val="600"/>
                </a:spcBef>
                <a:spcAft>
                  <a:spcPts val="600"/>
                </a:spcAft>
              </a:pPr>
              <a:r>
                <a:rPr lang="en-US" sz="1400" dirty="0"/>
                <a:t>3</a:t>
              </a:r>
            </a:p>
            <a:p>
              <a:pPr>
                <a:spcBef>
                  <a:spcPts val="600"/>
                </a:spcBef>
                <a:spcAft>
                  <a:spcPts val="600"/>
                </a:spcAft>
              </a:pPr>
              <a:r>
                <a:rPr lang="en-US" sz="1400" dirty="0"/>
                <a:t>2</a:t>
              </a:r>
            </a:p>
            <a:p>
              <a:pPr>
                <a:spcBef>
                  <a:spcPts val="600"/>
                </a:spcBef>
                <a:spcAft>
                  <a:spcPts val="600"/>
                </a:spcAft>
              </a:pPr>
              <a:r>
                <a:rPr lang="en-US" sz="1400" dirty="0"/>
                <a:t>1</a:t>
              </a:r>
            </a:p>
          </p:txBody>
        </p:sp>
        <p:sp>
          <p:nvSpPr>
            <p:cNvPr id="32" name="TextBox 31">
              <a:extLst>
                <a:ext uri="{FF2B5EF4-FFF2-40B4-BE49-F238E27FC236}">
                  <a16:creationId xmlns:a16="http://schemas.microsoft.com/office/drawing/2014/main" id="{76C1B4B1-236F-7146-8030-96DA16824257}"/>
                </a:ext>
              </a:extLst>
            </p:cNvPr>
            <p:cNvSpPr txBox="1"/>
            <p:nvPr/>
          </p:nvSpPr>
          <p:spPr>
            <a:xfrm>
              <a:off x="6880930" y="5908364"/>
              <a:ext cx="2653462" cy="307777"/>
            </a:xfrm>
            <a:prstGeom prst="rect">
              <a:avLst/>
            </a:prstGeom>
            <a:noFill/>
          </p:spPr>
          <p:txBody>
            <a:bodyPr wrap="square" rtlCol="0">
              <a:spAutoFit/>
            </a:bodyPr>
            <a:lstStyle/>
            <a:p>
              <a:pPr>
                <a:spcBef>
                  <a:spcPts val="600"/>
                </a:spcBef>
                <a:spcAft>
                  <a:spcPts val="600"/>
                </a:spcAft>
              </a:pPr>
              <a:r>
                <a:rPr lang="en-US" sz="1400" dirty="0"/>
                <a:t>1      2      3     4      5      6</a:t>
              </a:r>
            </a:p>
          </p:txBody>
        </p:sp>
        <p:sp>
          <p:nvSpPr>
            <p:cNvPr id="33" name="Oval 32">
              <a:extLst>
                <a:ext uri="{FF2B5EF4-FFF2-40B4-BE49-F238E27FC236}">
                  <a16:creationId xmlns:a16="http://schemas.microsoft.com/office/drawing/2014/main" id="{E62E7F76-51C7-CC4E-97C1-FF713D278AA8}"/>
                </a:ext>
              </a:extLst>
            </p:cNvPr>
            <p:cNvSpPr/>
            <p:nvPr/>
          </p:nvSpPr>
          <p:spPr>
            <a:xfrm>
              <a:off x="8445980" y="4223285"/>
              <a:ext cx="137160" cy="137160"/>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46FE3150-CEF4-B34F-A747-65D0CC6EC611}"/>
                </a:ext>
              </a:extLst>
            </p:cNvPr>
            <p:cNvSpPr/>
            <p:nvPr/>
          </p:nvSpPr>
          <p:spPr>
            <a:xfrm>
              <a:off x="8445980" y="4799323"/>
              <a:ext cx="137160" cy="137160"/>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56CDDF9D-F212-154F-B424-ABFBA8A13875}"/>
                  </a:ext>
                </a:extLst>
              </p:cNvPr>
              <p:cNvSpPr/>
              <p:nvPr/>
            </p:nvSpPr>
            <p:spPr>
              <a:xfrm>
                <a:off x="8260931" y="1984922"/>
                <a:ext cx="1188720" cy="4572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rPr>
                            <m:t>x</m:t>
                          </m:r>
                        </m:e>
                        <m:sub>
                          <m:r>
                            <a:rPr lang="en-US" sz="2000">
                              <a:solidFill>
                                <a:schemeClr val="tx1"/>
                              </a:solidFill>
                              <a:latin typeface="Cambria Math" panose="02040503050406030204" pitchFamily="18" charset="0"/>
                            </a:rPr>
                            <m:t>2</m:t>
                          </m:r>
                        </m:sub>
                      </m:sSub>
                      <m:r>
                        <a:rPr lang="en-US" sz="2000" i="1">
                          <a:solidFill>
                            <a:schemeClr val="tx1"/>
                          </a:solidFill>
                          <a:latin typeface="Cambria Math" panose="02040503050406030204" pitchFamily="18" charset="0"/>
                          <a:ea typeface="Cambria Math" panose="02040503050406030204" pitchFamily="18" charset="0"/>
                        </a:rPr>
                        <m:t>≤5</m:t>
                      </m:r>
                    </m:oMath>
                  </m:oMathPara>
                </a14:m>
                <a:endParaRPr lang="en-US" sz="2000" dirty="0">
                  <a:solidFill>
                    <a:schemeClr val="tx1"/>
                  </a:solidFill>
                </a:endParaRPr>
              </a:p>
            </p:txBody>
          </p:sp>
        </mc:Choice>
        <mc:Fallback xmlns="">
          <p:sp>
            <p:nvSpPr>
              <p:cNvPr id="44" name="Rectangle 43">
                <a:extLst>
                  <a:ext uri="{FF2B5EF4-FFF2-40B4-BE49-F238E27FC236}">
                    <a16:creationId xmlns:a16="http://schemas.microsoft.com/office/drawing/2014/main" id="{56CDDF9D-F212-154F-B424-ABFBA8A13875}"/>
                  </a:ext>
                </a:extLst>
              </p:cNvPr>
              <p:cNvSpPr>
                <a:spLocks noRot="1" noChangeAspect="1" noMove="1" noResize="1" noEditPoints="1" noAdjustHandles="1" noChangeArrowheads="1" noChangeShapeType="1" noTextEdit="1"/>
              </p:cNvSpPr>
              <p:nvPr/>
            </p:nvSpPr>
            <p:spPr>
              <a:xfrm>
                <a:off x="8260931" y="1984922"/>
                <a:ext cx="1188720" cy="457200"/>
              </a:xfrm>
              <a:prstGeom prst="rect">
                <a:avLst/>
              </a:prstGeom>
              <a:blipFill>
                <a:blip r:embed="rId3"/>
                <a:stretch>
                  <a:fillRect/>
                </a:stretch>
              </a:blipFill>
              <a:ln w="25400">
                <a:solidFill>
                  <a:schemeClr val="tx1"/>
                </a:solidFill>
              </a:ln>
            </p:spPr>
            <p:txBody>
              <a:bodyPr/>
              <a:lstStyle/>
              <a:p>
                <a:r>
                  <a:rPr lang="en-US">
                    <a:noFill/>
                  </a:rPr>
                  <a:t> </a:t>
                </a:r>
              </a:p>
            </p:txBody>
          </p:sp>
        </mc:Fallback>
      </mc:AlternateContent>
      <p:sp>
        <p:nvSpPr>
          <p:cNvPr id="48" name="TextBox 47">
            <a:extLst>
              <a:ext uri="{FF2B5EF4-FFF2-40B4-BE49-F238E27FC236}">
                <a16:creationId xmlns:a16="http://schemas.microsoft.com/office/drawing/2014/main" id="{D47D20C7-374B-6E47-915E-8BFB3D0693C9}"/>
              </a:ext>
            </a:extLst>
          </p:cNvPr>
          <p:cNvSpPr txBox="1"/>
          <p:nvPr/>
        </p:nvSpPr>
        <p:spPr>
          <a:xfrm>
            <a:off x="773178" y="3630220"/>
            <a:ext cx="327334" cy="400110"/>
          </a:xfrm>
          <a:prstGeom prst="rect">
            <a:avLst/>
          </a:prstGeom>
          <a:solidFill>
            <a:schemeClr val="bg1"/>
          </a:solidFill>
        </p:spPr>
        <p:txBody>
          <a:bodyPr wrap="none" rtlCol="0">
            <a:spAutoFit/>
          </a:bodyPr>
          <a:lstStyle/>
          <a:p>
            <a:r>
              <a:rPr lang="en-US" sz="2000" dirty="0">
                <a:latin typeface="Cambria Math" panose="02040503050406030204" pitchFamily="18" charset="0"/>
                <a:ea typeface="Cambria Math" panose="02040503050406030204" pitchFamily="18" charset="0"/>
              </a:rPr>
              <a:t>5</a:t>
            </a:r>
            <a:endParaRPr lang="en-US" sz="2000" baseline="-25000" dirty="0">
              <a:latin typeface="Cambria Math" panose="02040503050406030204" pitchFamily="18" charset="0"/>
              <a:ea typeface="Cambria Math" panose="02040503050406030204" pitchFamily="18" charset="0"/>
            </a:endParaRPr>
          </a:p>
        </p:txBody>
      </p:sp>
      <p:sp>
        <p:nvSpPr>
          <p:cNvPr id="49" name="Oval 48">
            <a:extLst>
              <a:ext uri="{FF2B5EF4-FFF2-40B4-BE49-F238E27FC236}">
                <a16:creationId xmlns:a16="http://schemas.microsoft.com/office/drawing/2014/main" id="{8EAA2397-8593-104A-9DDE-04103170ABF1}"/>
              </a:ext>
            </a:extLst>
          </p:cNvPr>
          <p:cNvSpPr/>
          <p:nvPr/>
        </p:nvSpPr>
        <p:spPr>
          <a:xfrm>
            <a:off x="738085" y="3624343"/>
            <a:ext cx="374537" cy="40011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C80E990D-6FA0-A142-BF95-EB9C653D0F2D}"/>
              </a:ext>
            </a:extLst>
          </p:cNvPr>
          <p:cNvGrpSpPr/>
          <p:nvPr/>
        </p:nvGrpSpPr>
        <p:grpSpPr>
          <a:xfrm>
            <a:off x="5966158" y="1779335"/>
            <a:ext cx="4938000" cy="2979892"/>
            <a:chOff x="715323" y="1752924"/>
            <a:chExt cx="4938000" cy="2979892"/>
          </a:xfrm>
        </p:grpSpPr>
        <p:cxnSp>
          <p:nvCxnSpPr>
            <p:cNvPr id="52" name="Straight Connector 51">
              <a:extLst>
                <a:ext uri="{FF2B5EF4-FFF2-40B4-BE49-F238E27FC236}">
                  <a16:creationId xmlns:a16="http://schemas.microsoft.com/office/drawing/2014/main" id="{DD8F357C-FAF8-0942-8566-28ECD3ECF700}"/>
                </a:ext>
              </a:extLst>
            </p:cNvPr>
            <p:cNvCxnSpPr>
              <a:cxnSpLocks/>
            </p:cNvCxnSpPr>
            <p:nvPr/>
          </p:nvCxnSpPr>
          <p:spPr>
            <a:xfrm flipH="1">
              <a:off x="2286657" y="2425286"/>
              <a:ext cx="1320342" cy="4729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D19C96F-A2A8-464E-A3C1-818C42154804}"/>
                </a:ext>
              </a:extLst>
            </p:cNvPr>
            <p:cNvCxnSpPr>
              <a:cxnSpLocks/>
              <a:endCxn id="54" idx="0"/>
            </p:cNvCxnSpPr>
            <p:nvPr/>
          </p:nvCxnSpPr>
          <p:spPr>
            <a:xfrm>
              <a:off x="3606999" y="2425286"/>
              <a:ext cx="1386153" cy="4516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D718E76B-55FA-3A46-B57E-018150202ED4}"/>
                </a:ext>
              </a:extLst>
            </p:cNvPr>
            <p:cNvSpPr/>
            <p:nvPr/>
          </p:nvSpPr>
          <p:spPr>
            <a:xfrm>
              <a:off x="4332981" y="2876961"/>
              <a:ext cx="1320342" cy="457200"/>
            </a:xfrm>
            <a:prstGeom prst="rect">
              <a:avLst/>
            </a:prstGeom>
            <a:solidFill>
              <a:srgbClr val="02A9E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Class = 1</a:t>
              </a:r>
            </a:p>
          </p:txBody>
        </p:sp>
        <p:sp>
          <p:nvSpPr>
            <p:cNvPr id="56" name="Oval 55">
              <a:extLst>
                <a:ext uri="{FF2B5EF4-FFF2-40B4-BE49-F238E27FC236}">
                  <a16:creationId xmlns:a16="http://schemas.microsoft.com/office/drawing/2014/main" id="{E2366E34-4EF8-C74F-AAFC-438C3C364404}"/>
                </a:ext>
              </a:extLst>
            </p:cNvPr>
            <p:cNvSpPr/>
            <p:nvPr/>
          </p:nvSpPr>
          <p:spPr>
            <a:xfrm>
              <a:off x="2747776" y="1752924"/>
              <a:ext cx="1709531" cy="883019"/>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691D9B3-185F-3141-916D-3CAA66878198}"/>
                </a:ext>
              </a:extLst>
            </p:cNvPr>
            <p:cNvSpPr txBox="1"/>
            <p:nvPr/>
          </p:nvSpPr>
          <p:spPr>
            <a:xfrm>
              <a:off x="4457307" y="2369235"/>
              <a:ext cx="535845" cy="307777"/>
            </a:xfrm>
            <a:prstGeom prst="rect">
              <a:avLst/>
            </a:prstGeom>
            <a:noFill/>
          </p:spPr>
          <p:txBody>
            <a:bodyPr wrap="square" rtlCol="0">
              <a:spAutoFit/>
            </a:bodyPr>
            <a:lstStyle/>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No</a:t>
              </a:r>
            </a:p>
          </p:txBody>
        </p:sp>
        <p:sp>
          <p:nvSpPr>
            <p:cNvPr id="58" name="TextBox 57">
              <a:extLst>
                <a:ext uri="{FF2B5EF4-FFF2-40B4-BE49-F238E27FC236}">
                  <a16:creationId xmlns:a16="http://schemas.microsoft.com/office/drawing/2014/main" id="{1EECEE05-6244-7147-A5D4-A7920E432ED7}"/>
                </a:ext>
              </a:extLst>
            </p:cNvPr>
            <p:cNvSpPr txBox="1"/>
            <p:nvPr/>
          </p:nvSpPr>
          <p:spPr>
            <a:xfrm>
              <a:off x="2223412" y="2421927"/>
              <a:ext cx="535845" cy="307777"/>
            </a:xfrm>
            <a:prstGeom prst="rect">
              <a:avLst/>
            </a:prstGeom>
            <a:noFill/>
          </p:spPr>
          <p:txBody>
            <a:bodyPr wrap="square" rtlCol="0">
              <a:spAutoFit/>
            </a:bodyPr>
            <a:lstStyle/>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Yes</a:t>
              </a:r>
            </a:p>
          </p:txBody>
        </p:sp>
        <p:sp>
          <p:nvSpPr>
            <p:cNvPr id="59" name="TextBox 58">
              <a:extLst>
                <a:ext uri="{FF2B5EF4-FFF2-40B4-BE49-F238E27FC236}">
                  <a16:creationId xmlns:a16="http://schemas.microsoft.com/office/drawing/2014/main" id="{FB4DF0AD-1416-0846-A36B-21C937DEC7E9}"/>
                </a:ext>
              </a:extLst>
            </p:cNvPr>
            <p:cNvSpPr txBox="1"/>
            <p:nvPr/>
          </p:nvSpPr>
          <p:spPr>
            <a:xfrm>
              <a:off x="715323" y="3409377"/>
              <a:ext cx="3142663" cy="1323439"/>
            </a:xfrm>
            <a:prstGeom prst="rect">
              <a:avLst/>
            </a:prstGeom>
            <a:noFill/>
          </p:spPr>
          <p:txBody>
            <a:bodyPr wrap="square" rtlCol="0">
              <a:spAutoFit/>
            </a:bodyPr>
            <a:lstStyle/>
            <a:p>
              <a:pPr algn="ctr">
                <a:spcBef>
                  <a:spcPts val="600"/>
                </a:spcBef>
                <a:spcAft>
                  <a:spcPts val="600"/>
                </a:spcAft>
              </a:pPr>
              <a:r>
                <a:rPr lang="en-US" sz="2000" b="1" dirty="0">
                  <a:latin typeface="Amazon Ember Light" panose="020B0403020204020204" pitchFamily="34" charset="0"/>
                  <a:ea typeface="Amazon Ember Light" panose="020B0403020204020204" pitchFamily="34" charset="0"/>
                  <a:cs typeface="Amazon Ember Light" panose="020B0403020204020204" pitchFamily="34" charset="0"/>
                </a:rPr>
                <a:t>What feature (x</a:t>
              </a:r>
              <a:r>
                <a:rPr lang="en-US" sz="2000" b="1" baseline="-25000" dirty="0">
                  <a:latin typeface="Amazon Ember Light" panose="020B0403020204020204" pitchFamily="34" charset="0"/>
                  <a:ea typeface="Amazon Ember Light" panose="020B0403020204020204" pitchFamily="34" charset="0"/>
                  <a:cs typeface="Amazon Ember Light" panose="020B0403020204020204" pitchFamily="34" charset="0"/>
                </a:rPr>
                <a:t>1</a:t>
              </a:r>
              <a:r>
                <a:rPr lang="en-US" sz="2000" b="1" dirty="0">
                  <a:latin typeface="Amazon Ember Light" panose="020B0403020204020204" pitchFamily="34" charset="0"/>
                  <a:ea typeface="Amazon Ember Light" panose="020B0403020204020204" pitchFamily="34" charset="0"/>
                  <a:cs typeface="Amazon Ember Light" panose="020B0403020204020204" pitchFamily="34" charset="0"/>
                </a:rPr>
                <a:t> or x</a:t>
              </a:r>
              <a:r>
                <a:rPr lang="en-US" sz="2000" b="1" baseline="-25000" dirty="0">
                  <a:latin typeface="Amazon Ember Light" panose="020B0403020204020204" pitchFamily="34" charset="0"/>
                  <a:ea typeface="Amazon Ember Light" panose="020B0403020204020204" pitchFamily="34" charset="0"/>
                  <a:cs typeface="Amazon Ember Light" panose="020B0403020204020204" pitchFamily="34" charset="0"/>
                </a:rPr>
                <a:t>2</a:t>
              </a:r>
              <a:r>
                <a:rPr lang="en-US" sz="2000" b="1" dirty="0">
                  <a:latin typeface="Amazon Ember Light" panose="020B0403020204020204" pitchFamily="34" charset="0"/>
                  <a:ea typeface="Amazon Ember Light" panose="020B0403020204020204" pitchFamily="34" charset="0"/>
                  <a:cs typeface="Amazon Ember Light" panose="020B0403020204020204" pitchFamily="34" charset="0"/>
                </a:rPr>
                <a:t>) to use to split the dataset, to best separate class 1 from class 2?</a:t>
              </a:r>
            </a:p>
          </p:txBody>
        </p:sp>
      </p:grpSp>
      <p:sp>
        <p:nvSpPr>
          <p:cNvPr id="60" name="TextBox 59">
            <a:extLst>
              <a:ext uri="{FF2B5EF4-FFF2-40B4-BE49-F238E27FC236}">
                <a16:creationId xmlns:a16="http://schemas.microsoft.com/office/drawing/2014/main" id="{71394174-1D97-194E-B6C7-EBE396513A8E}"/>
              </a:ext>
            </a:extLst>
          </p:cNvPr>
          <p:cNvSpPr txBox="1"/>
          <p:nvPr/>
        </p:nvSpPr>
        <p:spPr>
          <a:xfrm>
            <a:off x="5365617" y="5699408"/>
            <a:ext cx="409086" cy="400110"/>
          </a:xfrm>
          <a:prstGeom prst="rect">
            <a:avLst/>
          </a:prstGeom>
          <a:noFill/>
        </p:spPr>
        <p:txBody>
          <a:bodyPr wrap="none" rtlCol="0">
            <a:spAutoFit/>
          </a:bodyPr>
          <a:lstStyle/>
          <a:p>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x</a:t>
            </a:r>
            <a:r>
              <a:rPr lang="en-US" sz="2000" baseline="-25000" dirty="0">
                <a:latin typeface="Amazon Ember Light" panose="020B0403020204020204" pitchFamily="34" charset="0"/>
                <a:ea typeface="Amazon Ember Light" panose="020B0403020204020204" pitchFamily="34" charset="0"/>
                <a:cs typeface="Amazon Ember Light" panose="020B0403020204020204" pitchFamily="34" charset="0"/>
              </a:rPr>
              <a:t>1</a:t>
            </a:r>
          </a:p>
        </p:txBody>
      </p:sp>
      <p:sp>
        <p:nvSpPr>
          <p:cNvPr id="61" name="TextBox 60">
            <a:extLst>
              <a:ext uri="{FF2B5EF4-FFF2-40B4-BE49-F238E27FC236}">
                <a16:creationId xmlns:a16="http://schemas.microsoft.com/office/drawing/2014/main" id="{5F0FC2B7-FDB0-E24F-B533-1491774457BE}"/>
              </a:ext>
            </a:extLst>
          </p:cNvPr>
          <p:cNvSpPr txBox="1"/>
          <p:nvPr/>
        </p:nvSpPr>
        <p:spPr>
          <a:xfrm>
            <a:off x="686261" y="1270160"/>
            <a:ext cx="409086" cy="400110"/>
          </a:xfrm>
          <a:prstGeom prst="rect">
            <a:avLst/>
          </a:prstGeom>
          <a:noFill/>
        </p:spPr>
        <p:txBody>
          <a:bodyPr wrap="none" rtlCol="0">
            <a:spAutoFit/>
          </a:bodyPr>
          <a:lstStyle/>
          <a:p>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x</a:t>
            </a:r>
            <a:r>
              <a:rPr lang="en-US" sz="2000" baseline="-25000" dirty="0">
                <a:latin typeface="Amazon Ember Light" panose="020B0403020204020204" pitchFamily="34" charset="0"/>
                <a:ea typeface="Amazon Ember Light" panose="020B0403020204020204" pitchFamily="34" charset="0"/>
                <a:cs typeface="Amazon Ember Light" panose="020B0403020204020204" pitchFamily="34" charset="0"/>
              </a:rPr>
              <a:t>2</a:t>
            </a:r>
          </a:p>
        </p:txBody>
      </p:sp>
      <p:sp>
        <p:nvSpPr>
          <p:cNvPr id="62" name="TextBox 61">
            <a:extLst>
              <a:ext uri="{FF2B5EF4-FFF2-40B4-BE49-F238E27FC236}">
                <a16:creationId xmlns:a16="http://schemas.microsoft.com/office/drawing/2014/main" id="{78C53C8A-44AF-DB4B-A04A-5535E412F0D9}"/>
              </a:ext>
            </a:extLst>
          </p:cNvPr>
          <p:cNvSpPr txBox="1"/>
          <p:nvPr/>
        </p:nvSpPr>
        <p:spPr>
          <a:xfrm>
            <a:off x="4395543" y="1159265"/>
            <a:ext cx="1372748" cy="861774"/>
          </a:xfrm>
          <a:prstGeom prst="rect">
            <a:avLst/>
          </a:prstGeom>
          <a:noFill/>
          <a:ln w="22225">
            <a:solidFill>
              <a:schemeClr val="tx1"/>
            </a:solidFill>
          </a:ln>
        </p:spPr>
        <p:txBody>
          <a:bodyPr wrap="square" rtlCol="0">
            <a:spAutoFit/>
          </a:bodyPr>
          <a:lstStyle/>
          <a:p>
            <a:pPr>
              <a:spcBef>
                <a:spcPts val="600"/>
              </a:spcBef>
              <a:spcAft>
                <a:spcPts val="600"/>
              </a:spcAft>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Class 1</a:t>
            </a:r>
          </a:p>
          <a:p>
            <a:pPr>
              <a:spcBef>
                <a:spcPts val="600"/>
              </a:spcBef>
              <a:spcAft>
                <a:spcPts val="600"/>
              </a:spcAft>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Class 2</a:t>
            </a:r>
          </a:p>
        </p:txBody>
      </p:sp>
      <p:sp>
        <p:nvSpPr>
          <p:cNvPr id="63" name="Oval 62">
            <a:extLst>
              <a:ext uri="{FF2B5EF4-FFF2-40B4-BE49-F238E27FC236}">
                <a16:creationId xmlns:a16="http://schemas.microsoft.com/office/drawing/2014/main" id="{27B2FAC1-3F5B-EB45-9C39-91C484C561FD}"/>
              </a:ext>
            </a:extLst>
          </p:cNvPr>
          <p:cNvSpPr/>
          <p:nvPr/>
        </p:nvSpPr>
        <p:spPr>
          <a:xfrm>
            <a:off x="5362854" y="1273460"/>
            <a:ext cx="164592" cy="164592"/>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64" name="Oval 63">
            <a:extLst>
              <a:ext uri="{FF2B5EF4-FFF2-40B4-BE49-F238E27FC236}">
                <a16:creationId xmlns:a16="http://schemas.microsoft.com/office/drawing/2014/main" id="{BBBDF5B2-7FC0-624A-AFFD-E0F84CA59C66}"/>
              </a:ext>
            </a:extLst>
          </p:cNvPr>
          <p:cNvSpPr/>
          <p:nvPr/>
        </p:nvSpPr>
        <p:spPr>
          <a:xfrm>
            <a:off x="5371486" y="1723523"/>
            <a:ext cx="164592" cy="164592"/>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65" name="Rectangle 64">
            <a:extLst>
              <a:ext uri="{FF2B5EF4-FFF2-40B4-BE49-F238E27FC236}">
                <a16:creationId xmlns:a16="http://schemas.microsoft.com/office/drawing/2014/main" id="{FC9A38E9-837B-654C-9FE6-E91D798CD237}"/>
              </a:ext>
            </a:extLst>
          </p:cNvPr>
          <p:cNvSpPr/>
          <p:nvPr/>
        </p:nvSpPr>
        <p:spPr>
          <a:xfrm>
            <a:off x="6851121" y="2928389"/>
            <a:ext cx="1372739" cy="4572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Class: 1, 2</a:t>
            </a:r>
          </a:p>
        </p:txBody>
      </p:sp>
    </p:spTree>
    <p:extLst>
      <p:ext uri="{BB962C8B-B14F-4D97-AF65-F5344CB8AC3E}">
        <p14:creationId xmlns:p14="http://schemas.microsoft.com/office/powerpoint/2010/main" val="255972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9FA91FB3-D362-9641-A9F6-EFD9C5E42B01}"/>
              </a:ext>
            </a:extLst>
          </p:cNvPr>
          <p:cNvSpPr/>
          <p:nvPr/>
        </p:nvSpPr>
        <p:spPr>
          <a:xfrm>
            <a:off x="1177225" y="3880255"/>
            <a:ext cx="3655156" cy="1828800"/>
          </a:xfrm>
          <a:prstGeom prst="rect">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C588B64F-D0AA-9843-8E74-0CC29D616703}"/>
              </a:ext>
            </a:extLst>
          </p:cNvPr>
          <p:cNvSpPr/>
          <p:nvPr/>
        </p:nvSpPr>
        <p:spPr>
          <a:xfrm>
            <a:off x="2781628" y="3881680"/>
            <a:ext cx="2057400" cy="18288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DCC1E04-903C-6A47-AE02-257A7C210B70}"/>
              </a:ext>
            </a:extLst>
          </p:cNvPr>
          <p:cNvSpPr/>
          <p:nvPr/>
        </p:nvSpPr>
        <p:spPr>
          <a:xfrm>
            <a:off x="1177649" y="2050108"/>
            <a:ext cx="3655156" cy="1828800"/>
          </a:xfrm>
          <a:prstGeom prst="rect">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1113227" cy="987472"/>
          </a:xfrm>
        </p:spPr>
        <p:txBody>
          <a:bodyPr/>
          <a:lstStyle/>
          <a:p>
            <a:r>
              <a:rPr lang="en-US" b="1" dirty="0">
                <a:ea typeface="Amazon Ember Light" panose="020B0403020204020204" pitchFamily="34" charset="0"/>
                <a:cs typeface="Amazon Ember Light" panose="020B0403020204020204" pitchFamily="34" charset="0"/>
              </a:rPr>
              <a:t>Decision Trees: Numerical Example</a:t>
            </a:r>
            <a:endParaRPr lang="en-US" b="1" dirty="0"/>
          </a:p>
        </p:txBody>
      </p:sp>
      <p:grpSp>
        <p:nvGrpSpPr>
          <p:cNvPr id="5" name="Group 4">
            <a:extLst>
              <a:ext uri="{FF2B5EF4-FFF2-40B4-BE49-F238E27FC236}">
                <a16:creationId xmlns:a16="http://schemas.microsoft.com/office/drawing/2014/main" id="{0C26CD7F-D46C-6A4A-87C3-4E25C9939ED4}"/>
              </a:ext>
            </a:extLst>
          </p:cNvPr>
          <p:cNvGrpSpPr/>
          <p:nvPr/>
        </p:nvGrpSpPr>
        <p:grpSpPr>
          <a:xfrm>
            <a:off x="806115" y="1173971"/>
            <a:ext cx="4962176" cy="4960394"/>
            <a:chOff x="6338803" y="1255747"/>
            <a:chExt cx="4962176" cy="4960394"/>
          </a:xfrm>
        </p:grpSpPr>
        <p:cxnSp>
          <p:nvCxnSpPr>
            <p:cNvPr id="8" name="Straight Arrow Connector 7">
              <a:extLst>
                <a:ext uri="{FF2B5EF4-FFF2-40B4-BE49-F238E27FC236}">
                  <a16:creationId xmlns:a16="http://schemas.microsoft.com/office/drawing/2014/main" id="{9C2DBDF3-89FB-CC48-B8E9-8C6EB63FE898}"/>
                </a:ext>
              </a:extLst>
            </p:cNvPr>
            <p:cNvCxnSpPr>
              <a:cxnSpLocks/>
            </p:cNvCxnSpPr>
            <p:nvPr/>
          </p:nvCxnSpPr>
          <p:spPr>
            <a:xfrm flipV="1">
              <a:off x="6714076" y="5780511"/>
              <a:ext cx="4586903" cy="200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C8751DC-825D-5D42-8D2C-33CCFE4A5C1E}"/>
                </a:ext>
              </a:extLst>
            </p:cNvPr>
            <p:cNvCxnSpPr>
              <a:cxnSpLocks/>
            </p:cNvCxnSpPr>
            <p:nvPr/>
          </p:nvCxnSpPr>
          <p:spPr>
            <a:xfrm flipV="1">
              <a:off x="6714076" y="1255747"/>
              <a:ext cx="0" cy="45537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C4221BF-1B64-574F-94FB-A7F1D9181B12}"/>
                </a:ext>
              </a:extLst>
            </p:cNvPr>
            <p:cNvGrpSpPr/>
            <p:nvPr/>
          </p:nvGrpSpPr>
          <p:grpSpPr>
            <a:xfrm>
              <a:off x="6951079" y="2369235"/>
              <a:ext cx="1978250" cy="2713883"/>
              <a:chOff x="7346939" y="2248856"/>
              <a:chExt cx="1978250" cy="2713883"/>
            </a:xfrm>
          </p:grpSpPr>
          <p:sp>
            <p:nvSpPr>
              <p:cNvPr id="35" name="Oval 34">
                <a:extLst>
                  <a:ext uri="{FF2B5EF4-FFF2-40B4-BE49-F238E27FC236}">
                    <a16:creationId xmlns:a16="http://schemas.microsoft.com/office/drawing/2014/main" id="{038DB574-BE62-5145-BEDE-2C13346E607B}"/>
                  </a:ext>
                </a:extLst>
              </p:cNvPr>
              <p:cNvSpPr/>
              <p:nvPr/>
            </p:nvSpPr>
            <p:spPr>
              <a:xfrm>
                <a:off x="8261441" y="4825579"/>
                <a:ext cx="137160" cy="137160"/>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9347344B-0086-414A-8CE3-6752A9C51025}"/>
                  </a:ext>
                </a:extLst>
              </p:cNvPr>
              <p:cNvSpPr/>
              <p:nvPr/>
            </p:nvSpPr>
            <p:spPr>
              <a:xfrm>
                <a:off x="7346939" y="4458033"/>
                <a:ext cx="137160" cy="137160"/>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4D653191-B402-3240-AA78-A9554190BAB8}"/>
                  </a:ext>
                </a:extLst>
              </p:cNvPr>
              <p:cNvSpPr/>
              <p:nvPr/>
            </p:nvSpPr>
            <p:spPr>
              <a:xfrm>
                <a:off x="7722622" y="4092273"/>
                <a:ext cx="137160" cy="137160"/>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EC648C53-9741-A74A-8120-EBBF7C9AF14B}"/>
                  </a:ext>
                </a:extLst>
              </p:cNvPr>
              <p:cNvSpPr/>
              <p:nvPr/>
            </p:nvSpPr>
            <p:spPr>
              <a:xfrm>
                <a:off x="8447278" y="4825579"/>
                <a:ext cx="137160" cy="137160"/>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739EADDE-C2D0-8C43-9A95-8BD4A7EF004E}"/>
                  </a:ext>
                </a:extLst>
              </p:cNvPr>
              <p:cNvSpPr/>
              <p:nvPr/>
            </p:nvSpPr>
            <p:spPr>
              <a:xfrm>
                <a:off x="9188029" y="3362198"/>
                <a:ext cx="137160" cy="137160"/>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1E4BBFAD-6676-C441-B56A-C4AFCD8EA344}"/>
                  </a:ext>
                </a:extLst>
              </p:cNvPr>
              <p:cNvSpPr/>
              <p:nvPr/>
            </p:nvSpPr>
            <p:spPr>
              <a:xfrm>
                <a:off x="7722622" y="2248856"/>
                <a:ext cx="137160" cy="137160"/>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118C75C8-1229-C44A-881D-167FF42B9485}"/>
                  </a:ext>
                </a:extLst>
              </p:cNvPr>
              <p:cNvSpPr/>
              <p:nvPr/>
            </p:nvSpPr>
            <p:spPr>
              <a:xfrm>
                <a:off x="8447278" y="2248856"/>
                <a:ext cx="137160" cy="137160"/>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3047A3DB-C26F-DD46-A339-2CE92E004D98}"/>
                  </a:ext>
                </a:extLst>
              </p:cNvPr>
              <p:cNvSpPr/>
              <p:nvPr/>
            </p:nvSpPr>
            <p:spPr>
              <a:xfrm>
                <a:off x="8092382" y="2623596"/>
                <a:ext cx="137160" cy="137160"/>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6" name="Straight Connector 15">
              <a:extLst>
                <a:ext uri="{FF2B5EF4-FFF2-40B4-BE49-F238E27FC236}">
                  <a16:creationId xmlns:a16="http://schemas.microsoft.com/office/drawing/2014/main" id="{612E8BBA-A402-624A-86E8-B4836CD6438A}"/>
                </a:ext>
              </a:extLst>
            </p:cNvPr>
            <p:cNvCxnSpPr>
              <a:cxnSpLocks/>
            </p:cNvCxnSpPr>
            <p:nvPr/>
          </p:nvCxnSpPr>
          <p:spPr>
            <a:xfrm>
              <a:off x="6583849" y="5407320"/>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383CFB0-F754-D748-BB20-0C8F2E1D80B9}"/>
                </a:ext>
              </a:extLst>
            </p:cNvPr>
            <p:cNvCxnSpPr/>
            <p:nvPr/>
          </p:nvCxnSpPr>
          <p:spPr>
            <a:xfrm>
              <a:off x="6585937" y="5046154"/>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7CC84E7-3E91-4741-AF42-4424B7768C7D}"/>
                </a:ext>
              </a:extLst>
            </p:cNvPr>
            <p:cNvCxnSpPr/>
            <p:nvPr/>
          </p:nvCxnSpPr>
          <p:spPr>
            <a:xfrm>
              <a:off x="6588025" y="4672462"/>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C82591-37F1-2748-8834-B2A77E8E6602}"/>
                </a:ext>
              </a:extLst>
            </p:cNvPr>
            <p:cNvCxnSpPr/>
            <p:nvPr/>
          </p:nvCxnSpPr>
          <p:spPr>
            <a:xfrm>
              <a:off x="6590113" y="4286244"/>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FE96C3-DE49-E645-B7E3-3F91B05CC0F7}"/>
                </a:ext>
              </a:extLst>
            </p:cNvPr>
            <p:cNvCxnSpPr>
              <a:cxnSpLocks/>
            </p:cNvCxnSpPr>
            <p:nvPr/>
          </p:nvCxnSpPr>
          <p:spPr>
            <a:xfrm>
              <a:off x="6585937" y="3568086"/>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E842FC7-8348-F94C-8C41-E1D2DEA6DF18}"/>
                </a:ext>
              </a:extLst>
            </p:cNvPr>
            <p:cNvCxnSpPr/>
            <p:nvPr/>
          </p:nvCxnSpPr>
          <p:spPr>
            <a:xfrm>
              <a:off x="6588025" y="3206920"/>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CA53266-C362-EC43-BBF1-1265A32A0675}"/>
                </a:ext>
              </a:extLst>
            </p:cNvPr>
            <p:cNvCxnSpPr/>
            <p:nvPr/>
          </p:nvCxnSpPr>
          <p:spPr>
            <a:xfrm>
              <a:off x="6590113" y="2833228"/>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B548524-A45A-D64F-AD67-BE8F4F12092D}"/>
                </a:ext>
              </a:extLst>
            </p:cNvPr>
            <p:cNvCxnSpPr/>
            <p:nvPr/>
          </p:nvCxnSpPr>
          <p:spPr>
            <a:xfrm>
              <a:off x="6604727" y="2447010"/>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E68A189-5CB4-B84E-9280-D8759D6A21B4}"/>
                </a:ext>
              </a:extLst>
            </p:cNvPr>
            <p:cNvCxnSpPr>
              <a:cxnSpLocks/>
            </p:cNvCxnSpPr>
            <p:nvPr/>
          </p:nvCxnSpPr>
          <p:spPr>
            <a:xfrm>
              <a:off x="6588025" y="3920902"/>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4DE7813-3EE5-D54E-B0B6-0A5CBF3C9169}"/>
                </a:ext>
              </a:extLst>
            </p:cNvPr>
            <p:cNvCxnSpPr>
              <a:cxnSpLocks/>
            </p:cNvCxnSpPr>
            <p:nvPr/>
          </p:nvCxnSpPr>
          <p:spPr>
            <a:xfrm>
              <a:off x="7024347" y="5785188"/>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07C6522-BD29-DC4D-8C15-FC51E6461241}"/>
                </a:ext>
              </a:extLst>
            </p:cNvPr>
            <p:cNvCxnSpPr>
              <a:cxnSpLocks/>
            </p:cNvCxnSpPr>
            <p:nvPr/>
          </p:nvCxnSpPr>
          <p:spPr>
            <a:xfrm>
              <a:off x="7765469" y="5787276"/>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5DBEEE-4B57-8F46-A661-AD0A49867B94}"/>
                </a:ext>
              </a:extLst>
            </p:cNvPr>
            <p:cNvCxnSpPr>
              <a:cxnSpLocks/>
            </p:cNvCxnSpPr>
            <p:nvPr/>
          </p:nvCxnSpPr>
          <p:spPr>
            <a:xfrm>
              <a:off x="7391777" y="5789364"/>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F6448DF-83D2-4148-8504-1736BD5A2C02}"/>
                </a:ext>
              </a:extLst>
            </p:cNvPr>
            <p:cNvCxnSpPr>
              <a:cxnSpLocks/>
            </p:cNvCxnSpPr>
            <p:nvPr/>
          </p:nvCxnSpPr>
          <p:spPr>
            <a:xfrm>
              <a:off x="8120373" y="5803978"/>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3A3D28A-F35C-C14B-90AF-293BB2645473}"/>
                </a:ext>
              </a:extLst>
            </p:cNvPr>
            <p:cNvCxnSpPr>
              <a:cxnSpLocks/>
            </p:cNvCxnSpPr>
            <p:nvPr/>
          </p:nvCxnSpPr>
          <p:spPr>
            <a:xfrm>
              <a:off x="8861495" y="5793540"/>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C54AA88-A27E-1946-AF14-618259B968AC}"/>
                </a:ext>
              </a:extLst>
            </p:cNvPr>
            <p:cNvCxnSpPr>
              <a:cxnSpLocks/>
            </p:cNvCxnSpPr>
            <p:nvPr/>
          </p:nvCxnSpPr>
          <p:spPr>
            <a:xfrm>
              <a:off x="8510767" y="5793540"/>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67789A6-95C0-9649-883F-22A142C17D7B}"/>
                </a:ext>
              </a:extLst>
            </p:cNvPr>
            <p:cNvSpPr txBox="1"/>
            <p:nvPr/>
          </p:nvSpPr>
          <p:spPr>
            <a:xfrm>
              <a:off x="6338803" y="2308978"/>
              <a:ext cx="345184" cy="3262432"/>
            </a:xfrm>
            <a:prstGeom prst="rect">
              <a:avLst/>
            </a:prstGeom>
            <a:noFill/>
          </p:spPr>
          <p:txBody>
            <a:bodyPr wrap="square" rtlCol="0">
              <a:spAutoFit/>
            </a:bodyPr>
            <a:lstStyle/>
            <a:p>
              <a:pPr>
                <a:spcBef>
                  <a:spcPts val="600"/>
                </a:spcBef>
                <a:spcAft>
                  <a:spcPts val="600"/>
                </a:spcAft>
              </a:pPr>
              <a:r>
                <a:rPr lang="en-US" sz="1400" dirty="0"/>
                <a:t>9</a:t>
              </a:r>
            </a:p>
            <a:p>
              <a:pPr>
                <a:spcBef>
                  <a:spcPts val="600"/>
                </a:spcBef>
                <a:spcAft>
                  <a:spcPts val="600"/>
                </a:spcAft>
              </a:pPr>
              <a:r>
                <a:rPr lang="en-US" sz="1400" dirty="0"/>
                <a:t>8</a:t>
              </a:r>
            </a:p>
            <a:p>
              <a:pPr>
                <a:spcBef>
                  <a:spcPts val="600"/>
                </a:spcBef>
                <a:spcAft>
                  <a:spcPts val="600"/>
                </a:spcAft>
              </a:pPr>
              <a:r>
                <a:rPr lang="en-US" sz="1400" dirty="0"/>
                <a:t>7</a:t>
              </a:r>
            </a:p>
            <a:p>
              <a:pPr>
                <a:spcBef>
                  <a:spcPts val="600"/>
                </a:spcBef>
                <a:spcAft>
                  <a:spcPts val="600"/>
                </a:spcAft>
              </a:pPr>
              <a:r>
                <a:rPr lang="en-US" sz="1400" dirty="0"/>
                <a:t>6</a:t>
              </a:r>
            </a:p>
            <a:p>
              <a:pPr>
                <a:spcBef>
                  <a:spcPts val="600"/>
                </a:spcBef>
                <a:spcAft>
                  <a:spcPts val="600"/>
                </a:spcAft>
              </a:pPr>
              <a:r>
                <a:rPr lang="en-US" sz="1400" dirty="0"/>
                <a:t>5</a:t>
              </a:r>
            </a:p>
            <a:p>
              <a:pPr>
                <a:spcBef>
                  <a:spcPts val="600"/>
                </a:spcBef>
                <a:spcAft>
                  <a:spcPts val="600"/>
                </a:spcAft>
              </a:pPr>
              <a:r>
                <a:rPr lang="en-US" sz="1400" dirty="0"/>
                <a:t>4</a:t>
              </a:r>
            </a:p>
            <a:p>
              <a:pPr>
                <a:spcBef>
                  <a:spcPts val="600"/>
                </a:spcBef>
                <a:spcAft>
                  <a:spcPts val="600"/>
                </a:spcAft>
              </a:pPr>
              <a:r>
                <a:rPr lang="en-US" sz="1400" dirty="0"/>
                <a:t>3</a:t>
              </a:r>
            </a:p>
            <a:p>
              <a:pPr>
                <a:spcBef>
                  <a:spcPts val="600"/>
                </a:spcBef>
                <a:spcAft>
                  <a:spcPts val="600"/>
                </a:spcAft>
              </a:pPr>
              <a:r>
                <a:rPr lang="en-US" sz="1400" dirty="0"/>
                <a:t>2</a:t>
              </a:r>
            </a:p>
            <a:p>
              <a:pPr>
                <a:spcBef>
                  <a:spcPts val="600"/>
                </a:spcBef>
                <a:spcAft>
                  <a:spcPts val="600"/>
                </a:spcAft>
              </a:pPr>
              <a:r>
                <a:rPr lang="en-US" sz="1400" dirty="0"/>
                <a:t>1</a:t>
              </a:r>
            </a:p>
          </p:txBody>
        </p:sp>
        <p:sp>
          <p:nvSpPr>
            <p:cNvPr id="32" name="TextBox 31">
              <a:extLst>
                <a:ext uri="{FF2B5EF4-FFF2-40B4-BE49-F238E27FC236}">
                  <a16:creationId xmlns:a16="http://schemas.microsoft.com/office/drawing/2014/main" id="{76C1B4B1-236F-7146-8030-96DA16824257}"/>
                </a:ext>
              </a:extLst>
            </p:cNvPr>
            <p:cNvSpPr txBox="1"/>
            <p:nvPr/>
          </p:nvSpPr>
          <p:spPr>
            <a:xfrm>
              <a:off x="6880930" y="5908364"/>
              <a:ext cx="2653462" cy="307777"/>
            </a:xfrm>
            <a:prstGeom prst="rect">
              <a:avLst/>
            </a:prstGeom>
            <a:noFill/>
          </p:spPr>
          <p:txBody>
            <a:bodyPr wrap="square" rtlCol="0">
              <a:spAutoFit/>
            </a:bodyPr>
            <a:lstStyle/>
            <a:p>
              <a:pPr>
                <a:spcBef>
                  <a:spcPts val="600"/>
                </a:spcBef>
                <a:spcAft>
                  <a:spcPts val="600"/>
                </a:spcAft>
              </a:pPr>
              <a:r>
                <a:rPr lang="en-US" sz="1400" dirty="0"/>
                <a:t>1      2      3     4      5      6</a:t>
              </a:r>
            </a:p>
          </p:txBody>
        </p:sp>
        <p:sp>
          <p:nvSpPr>
            <p:cNvPr id="33" name="Oval 32">
              <a:extLst>
                <a:ext uri="{FF2B5EF4-FFF2-40B4-BE49-F238E27FC236}">
                  <a16:creationId xmlns:a16="http://schemas.microsoft.com/office/drawing/2014/main" id="{E62E7F76-51C7-CC4E-97C1-FF713D278AA8}"/>
                </a:ext>
              </a:extLst>
            </p:cNvPr>
            <p:cNvSpPr/>
            <p:nvPr/>
          </p:nvSpPr>
          <p:spPr>
            <a:xfrm>
              <a:off x="8445980" y="4223285"/>
              <a:ext cx="137160" cy="137160"/>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46FE3150-CEF4-B34F-A747-65D0CC6EC611}"/>
                </a:ext>
              </a:extLst>
            </p:cNvPr>
            <p:cNvSpPr/>
            <p:nvPr/>
          </p:nvSpPr>
          <p:spPr>
            <a:xfrm>
              <a:off x="8445980" y="4799323"/>
              <a:ext cx="137160" cy="137160"/>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56CDDF9D-F212-154F-B424-ABFBA8A13875}"/>
                  </a:ext>
                </a:extLst>
              </p:cNvPr>
              <p:cNvSpPr/>
              <p:nvPr/>
            </p:nvSpPr>
            <p:spPr>
              <a:xfrm>
                <a:off x="8260931" y="1984922"/>
                <a:ext cx="1188720" cy="4572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rPr>
                            <m:t>x</m:t>
                          </m:r>
                        </m:e>
                        <m:sub>
                          <m:r>
                            <a:rPr lang="en-US" sz="2000">
                              <a:solidFill>
                                <a:schemeClr val="tx1"/>
                              </a:solidFill>
                              <a:latin typeface="Cambria Math" panose="02040503050406030204" pitchFamily="18" charset="0"/>
                            </a:rPr>
                            <m:t>2</m:t>
                          </m:r>
                        </m:sub>
                      </m:sSub>
                      <m:r>
                        <a:rPr lang="en-US" sz="2000" i="1">
                          <a:solidFill>
                            <a:schemeClr val="tx1"/>
                          </a:solidFill>
                          <a:latin typeface="Cambria Math" panose="02040503050406030204" pitchFamily="18" charset="0"/>
                          <a:ea typeface="Cambria Math" panose="02040503050406030204" pitchFamily="18" charset="0"/>
                        </a:rPr>
                        <m:t>≤5</m:t>
                      </m:r>
                    </m:oMath>
                  </m:oMathPara>
                </a14:m>
                <a:endParaRPr lang="en-US" sz="2000" dirty="0">
                  <a:solidFill>
                    <a:schemeClr val="tx1"/>
                  </a:solidFill>
                </a:endParaRPr>
              </a:p>
            </p:txBody>
          </p:sp>
        </mc:Choice>
        <mc:Fallback xmlns="">
          <p:sp>
            <p:nvSpPr>
              <p:cNvPr id="44" name="Rectangle 43">
                <a:extLst>
                  <a:ext uri="{FF2B5EF4-FFF2-40B4-BE49-F238E27FC236}">
                    <a16:creationId xmlns:a16="http://schemas.microsoft.com/office/drawing/2014/main" id="{56CDDF9D-F212-154F-B424-ABFBA8A13875}"/>
                  </a:ext>
                </a:extLst>
              </p:cNvPr>
              <p:cNvSpPr>
                <a:spLocks noRot="1" noChangeAspect="1" noMove="1" noResize="1" noEditPoints="1" noAdjustHandles="1" noChangeArrowheads="1" noChangeShapeType="1" noTextEdit="1"/>
              </p:cNvSpPr>
              <p:nvPr/>
            </p:nvSpPr>
            <p:spPr>
              <a:xfrm>
                <a:off x="8260931" y="1984922"/>
                <a:ext cx="1188720" cy="457200"/>
              </a:xfrm>
              <a:prstGeom prst="rect">
                <a:avLst/>
              </a:prstGeom>
              <a:blipFill>
                <a:blip r:embed="rId3"/>
                <a:stretch>
                  <a:fillRect/>
                </a:stretch>
              </a:blipFill>
              <a:ln w="25400">
                <a:solidFill>
                  <a:schemeClr val="tx1"/>
                </a:solidFill>
              </a:ln>
            </p:spPr>
            <p:txBody>
              <a:bodyPr/>
              <a:lstStyle/>
              <a:p>
                <a:r>
                  <a:rPr lang="en-US">
                    <a:noFill/>
                  </a:rPr>
                  <a:t> </a:t>
                </a:r>
              </a:p>
            </p:txBody>
          </p:sp>
        </mc:Fallback>
      </mc:AlternateContent>
      <p:sp>
        <p:nvSpPr>
          <p:cNvPr id="48" name="TextBox 47">
            <a:extLst>
              <a:ext uri="{FF2B5EF4-FFF2-40B4-BE49-F238E27FC236}">
                <a16:creationId xmlns:a16="http://schemas.microsoft.com/office/drawing/2014/main" id="{D47D20C7-374B-6E47-915E-8BFB3D0693C9}"/>
              </a:ext>
            </a:extLst>
          </p:cNvPr>
          <p:cNvSpPr txBox="1"/>
          <p:nvPr/>
        </p:nvSpPr>
        <p:spPr>
          <a:xfrm>
            <a:off x="773178" y="3630220"/>
            <a:ext cx="327334" cy="400110"/>
          </a:xfrm>
          <a:prstGeom prst="rect">
            <a:avLst/>
          </a:prstGeom>
          <a:solidFill>
            <a:schemeClr val="bg1"/>
          </a:solidFill>
        </p:spPr>
        <p:txBody>
          <a:bodyPr wrap="none" rtlCol="0">
            <a:spAutoFit/>
          </a:bodyPr>
          <a:lstStyle/>
          <a:p>
            <a:r>
              <a:rPr lang="en-US" sz="2000" dirty="0">
                <a:latin typeface="Cambria Math" panose="02040503050406030204" pitchFamily="18" charset="0"/>
                <a:ea typeface="Cambria Math" panose="02040503050406030204" pitchFamily="18" charset="0"/>
              </a:rPr>
              <a:t>5</a:t>
            </a:r>
            <a:endParaRPr lang="en-US" sz="2000" baseline="-25000" dirty="0">
              <a:latin typeface="Cambria Math" panose="02040503050406030204" pitchFamily="18" charset="0"/>
              <a:ea typeface="Cambria Math" panose="02040503050406030204" pitchFamily="18" charset="0"/>
            </a:endParaRPr>
          </a:p>
        </p:txBody>
      </p:sp>
      <p:sp>
        <p:nvSpPr>
          <p:cNvPr id="49" name="Oval 48">
            <a:extLst>
              <a:ext uri="{FF2B5EF4-FFF2-40B4-BE49-F238E27FC236}">
                <a16:creationId xmlns:a16="http://schemas.microsoft.com/office/drawing/2014/main" id="{8EAA2397-8593-104A-9DDE-04103170ABF1}"/>
              </a:ext>
            </a:extLst>
          </p:cNvPr>
          <p:cNvSpPr/>
          <p:nvPr/>
        </p:nvSpPr>
        <p:spPr>
          <a:xfrm>
            <a:off x="738085" y="3624343"/>
            <a:ext cx="374537" cy="40011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195AE9FA-8344-E146-B6A7-8DED73C87A92}"/>
              </a:ext>
            </a:extLst>
          </p:cNvPr>
          <p:cNvGrpSpPr/>
          <p:nvPr/>
        </p:nvGrpSpPr>
        <p:grpSpPr>
          <a:xfrm>
            <a:off x="5930917" y="1981543"/>
            <a:ext cx="4313070" cy="3715845"/>
            <a:chOff x="680082" y="1968086"/>
            <a:chExt cx="4313070" cy="3715845"/>
          </a:xfrm>
        </p:grpSpPr>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F1950DA6-BF33-C745-BE40-D33ECBD2974D}"/>
                    </a:ext>
                  </a:extLst>
                </p:cNvPr>
                <p:cNvSpPr/>
                <p:nvPr/>
              </p:nvSpPr>
              <p:spPr>
                <a:xfrm>
                  <a:off x="3012639" y="1968086"/>
                  <a:ext cx="1188720" cy="4572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rPr>
                              <m:t>x</m:t>
                            </m:r>
                          </m:e>
                          <m:sub>
                            <m:r>
                              <a:rPr lang="en-US" sz="2000">
                                <a:solidFill>
                                  <a:schemeClr val="tx1"/>
                                </a:solidFill>
                                <a:latin typeface="Cambria Math" panose="02040503050406030204" pitchFamily="18" charset="0"/>
                              </a:rPr>
                              <m:t>2</m:t>
                            </m:r>
                          </m:sub>
                        </m:sSub>
                        <m:r>
                          <a:rPr lang="en-US" sz="2000" i="1">
                            <a:solidFill>
                              <a:schemeClr val="tx1"/>
                            </a:solidFill>
                            <a:latin typeface="Cambria Math" panose="02040503050406030204" pitchFamily="18" charset="0"/>
                            <a:ea typeface="Cambria Math" panose="02040503050406030204" pitchFamily="18" charset="0"/>
                          </a:rPr>
                          <m:t>≤5</m:t>
                        </m:r>
                      </m:oMath>
                    </m:oMathPara>
                  </a14:m>
                  <a:endParaRPr lang="en-US" sz="2000" dirty="0">
                    <a:solidFill>
                      <a:schemeClr val="tx1"/>
                    </a:solidFill>
                  </a:endParaRPr>
                </a:p>
              </p:txBody>
            </p:sp>
          </mc:Choice>
          <mc:Fallback xmlns="">
            <p:sp>
              <p:nvSpPr>
                <p:cNvPr id="61" name="Rectangle 60">
                  <a:extLst>
                    <a:ext uri="{FF2B5EF4-FFF2-40B4-BE49-F238E27FC236}">
                      <a16:creationId xmlns:a16="http://schemas.microsoft.com/office/drawing/2014/main" id="{F1950DA6-BF33-C745-BE40-D33ECBD2974D}"/>
                    </a:ext>
                  </a:extLst>
                </p:cNvPr>
                <p:cNvSpPr>
                  <a:spLocks noRot="1" noChangeAspect="1" noMove="1" noResize="1" noEditPoints="1" noAdjustHandles="1" noChangeArrowheads="1" noChangeShapeType="1" noTextEdit="1"/>
                </p:cNvSpPr>
                <p:nvPr/>
              </p:nvSpPr>
              <p:spPr>
                <a:xfrm>
                  <a:off x="3012639" y="1968086"/>
                  <a:ext cx="1188720" cy="457200"/>
                </a:xfrm>
                <a:prstGeom prst="rect">
                  <a:avLst/>
                </a:prstGeom>
                <a:blipFill>
                  <a:blip r:embed="rId4"/>
                  <a:stretch>
                    <a:fillRect/>
                  </a:stretch>
                </a:blipFill>
                <a:ln w="25400">
                  <a:solidFill>
                    <a:schemeClr val="tx1"/>
                  </a:solidFill>
                </a:ln>
              </p:spPr>
              <p:txBody>
                <a:bodyPr/>
                <a:lstStyle/>
                <a:p>
                  <a:r>
                    <a:rPr lang="en-US">
                      <a:noFill/>
                    </a:rPr>
                    <a:t> </a:t>
                  </a:r>
                </a:p>
              </p:txBody>
            </p:sp>
          </mc:Fallback>
        </mc:AlternateContent>
        <p:cxnSp>
          <p:nvCxnSpPr>
            <p:cNvPr id="62" name="Straight Connector 61">
              <a:extLst>
                <a:ext uri="{FF2B5EF4-FFF2-40B4-BE49-F238E27FC236}">
                  <a16:creationId xmlns:a16="http://schemas.microsoft.com/office/drawing/2014/main" id="{BD00E94E-507C-BB46-8CED-33EC5EF80D08}"/>
                </a:ext>
              </a:extLst>
            </p:cNvPr>
            <p:cNvCxnSpPr>
              <a:cxnSpLocks/>
              <a:stCxn id="61" idx="2"/>
              <a:endCxn id="67" idx="0"/>
            </p:cNvCxnSpPr>
            <p:nvPr/>
          </p:nvCxnSpPr>
          <p:spPr>
            <a:xfrm flipH="1">
              <a:off x="2286657" y="2425286"/>
              <a:ext cx="1320342" cy="4729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0E6C6B3-611E-F843-906D-831025F4D08A}"/>
                </a:ext>
              </a:extLst>
            </p:cNvPr>
            <p:cNvCxnSpPr>
              <a:cxnSpLocks/>
              <a:stCxn id="61" idx="2"/>
            </p:cNvCxnSpPr>
            <p:nvPr/>
          </p:nvCxnSpPr>
          <p:spPr>
            <a:xfrm>
              <a:off x="3606999" y="2425286"/>
              <a:ext cx="1386153" cy="4516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B9AB7AC-B650-6542-A703-9F035EE7C4AE}"/>
                </a:ext>
              </a:extLst>
            </p:cNvPr>
            <p:cNvCxnSpPr>
              <a:cxnSpLocks/>
              <a:stCxn id="67" idx="2"/>
              <a:endCxn id="68" idx="0"/>
            </p:cNvCxnSpPr>
            <p:nvPr/>
          </p:nvCxnSpPr>
          <p:spPr>
            <a:xfrm flipH="1">
              <a:off x="1340253" y="3355456"/>
              <a:ext cx="946404" cy="4840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2663BFC-C55F-B14D-914B-FB03D159553C}"/>
                </a:ext>
              </a:extLst>
            </p:cNvPr>
            <p:cNvCxnSpPr>
              <a:cxnSpLocks/>
              <a:stCxn id="67" idx="2"/>
            </p:cNvCxnSpPr>
            <p:nvPr/>
          </p:nvCxnSpPr>
          <p:spPr>
            <a:xfrm>
              <a:off x="2286657" y="3355456"/>
              <a:ext cx="880593" cy="4840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9E0258DB-4E82-EF4F-952A-8CE0F060CA86}"/>
                    </a:ext>
                  </a:extLst>
                </p:cNvPr>
                <p:cNvSpPr/>
                <p:nvPr/>
              </p:nvSpPr>
              <p:spPr>
                <a:xfrm>
                  <a:off x="1692297" y="2898256"/>
                  <a:ext cx="1188720" cy="4572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rPr>
                              <m:t>x</m:t>
                            </m:r>
                          </m:e>
                          <m:sub>
                            <m:r>
                              <a:rPr lang="en-US" sz="2000">
                                <a:solidFill>
                                  <a:schemeClr val="tx1"/>
                                </a:solidFill>
                                <a:latin typeface="Cambria Math" panose="02040503050406030204" pitchFamily="18" charset="0"/>
                              </a:rPr>
                              <m:t>1</m:t>
                            </m:r>
                          </m:sub>
                        </m:sSub>
                        <m:r>
                          <a:rPr lang="en-US" sz="2000" i="1">
                            <a:solidFill>
                              <a:schemeClr val="tx1"/>
                            </a:solidFill>
                            <a:latin typeface="Cambria Math" panose="02040503050406030204" pitchFamily="18" charset="0"/>
                            <a:ea typeface="Cambria Math" panose="02040503050406030204" pitchFamily="18" charset="0"/>
                          </a:rPr>
                          <m:t>≤4.5</m:t>
                        </m:r>
                      </m:oMath>
                    </m:oMathPara>
                  </a14:m>
                  <a:endParaRPr lang="en-US" sz="2000" dirty="0">
                    <a:solidFill>
                      <a:schemeClr val="tx1"/>
                    </a:solidFill>
                  </a:endParaRPr>
                </a:p>
              </p:txBody>
            </p:sp>
          </mc:Choice>
          <mc:Fallback xmlns="">
            <p:sp>
              <p:nvSpPr>
                <p:cNvPr id="67" name="Rectangle 66">
                  <a:extLst>
                    <a:ext uri="{FF2B5EF4-FFF2-40B4-BE49-F238E27FC236}">
                      <a16:creationId xmlns:a16="http://schemas.microsoft.com/office/drawing/2014/main" id="{9E0258DB-4E82-EF4F-952A-8CE0F060CA86}"/>
                    </a:ext>
                  </a:extLst>
                </p:cNvPr>
                <p:cNvSpPr>
                  <a:spLocks noRot="1" noChangeAspect="1" noMove="1" noResize="1" noEditPoints="1" noAdjustHandles="1" noChangeArrowheads="1" noChangeShapeType="1" noTextEdit="1"/>
                </p:cNvSpPr>
                <p:nvPr/>
              </p:nvSpPr>
              <p:spPr>
                <a:xfrm>
                  <a:off x="1692297" y="2898256"/>
                  <a:ext cx="1188720" cy="457200"/>
                </a:xfrm>
                <a:prstGeom prst="rect">
                  <a:avLst/>
                </a:prstGeom>
                <a:blipFill>
                  <a:blip r:embed="rId6"/>
                  <a:stretch>
                    <a:fillRect/>
                  </a:stretch>
                </a:blipFill>
                <a:ln w="25400">
                  <a:solidFill>
                    <a:schemeClr val="tx1"/>
                  </a:solidFill>
                </a:ln>
              </p:spPr>
              <p:txBody>
                <a:bodyPr/>
                <a:lstStyle/>
                <a:p>
                  <a:r>
                    <a:rPr lang="en-US">
                      <a:noFill/>
                    </a:rPr>
                    <a:t> </a:t>
                  </a:r>
                </a:p>
              </p:txBody>
            </p:sp>
          </mc:Fallback>
        </mc:AlternateContent>
        <p:sp>
          <p:nvSpPr>
            <p:cNvPr id="68" name="Rectangle 67">
              <a:extLst>
                <a:ext uri="{FF2B5EF4-FFF2-40B4-BE49-F238E27FC236}">
                  <a16:creationId xmlns:a16="http://schemas.microsoft.com/office/drawing/2014/main" id="{31CA2791-EB75-EE49-8801-B645EC2C514E}"/>
                </a:ext>
              </a:extLst>
            </p:cNvPr>
            <p:cNvSpPr/>
            <p:nvPr/>
          </p:nvSpPr>
          <p:spPr>
            <a:xfrm>
              <a:off x="680082" y="3839497"/>
              <a:ext cx="1320342" cy="457200"/>
            </a:xfrm>
            <a:prstGeom prst="rect">
              <a:avLst/>
            </a:prstGeom>
            <a:solidFill>
              <a:srgbClr val="FFB03B"/>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Class = 2</a:t>
              </a:r>
            </a:p>
          </p:txBody>
        </p:sp>
        <p:sp>
          <p:nvSpPr>
            <p:cNvPr id="70" name="Oval 69">
              <a:extLst>
                <a:ext uri="{FF2B5EF4-FFF2-40B4-BE49-F238E27FC236}">
                  <a16:creationId xmlns:a16="http://schemas.microsoft.com/office/drawing/2014/main" id="{3D521C30-4D2C-694B-A1B9-CD5278BB2D0C}"/>
                </a:ext>
              </a:extLst>
            </p:cNvPr>
            <p:cNvSpPr/>
            <p:nvPr/>
          </p:nvSpPr>
          <p:spPr>
            <a:xfrm>
              <a:off x="1431680" y="2685347"/>
              <a:ext cx="1709531" cy="883019"/>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E61B9703-07B6-964C-A39E-DAADCB6D65D1}"/>
                </a:ext>
              </a:extLst>
            </p:cNvPr>
            <p:cNvSpPr txBox="1"/>
            <p:nvPr/>
          </p:nvSpPr>
          <p:spPr>
            <a:xfrm>
              <a:off x="4300075" y="2425286"/>
              <a:ext cx="535845" cy="307777"/>
            </a:xfrm>
            <a:prstGeom prst="rect">
              <a:avLst/>
            </a:prstGeom>
            <a:noFill/>
          </p:spPr>
          <p:txBody>
            <a:bodyPr wrap="square" rtlCol="0">
              <a:spAutoFit/>
            </a:bodyPr>
            <a:lstStyle/>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No</a:t>
              </a:r>
            </a:p>
          </p:txBody>
        </p:sp>
        <p:sp>
          <p:nvSpPr>
            <p:cNvPr id="72" name="TextBox 71">
              <a:extLst>
                <a:ext uri="{FF2B5EF4-FFF2-40B4-BE49-F238E27FC236}">
                  <a16:creationId xmlns:a16="http://schemas.microsoft.com/office/drawing/2014/main" id="{D38DB705-869E-E248-A9D0-400F1D9776D9}"/>
                </a:ext>
              </a:extLst>
            </p:cNvPr>
            <p:cNvSpPr txBox="1"/>
            <p:nvPr/>
          </p:nvSpPr>
          <p:spPr>
            <a:xfrm>
              <a:off x="2476341" y="2369219"/>
              <a:ext cx="535845" cy="307777"/>
            </a:xfrm>
            <a:prstGeom prst="rect">
              <a:avLst/>
            </a:prstGeom>
            <a:noFill/>
          </p:spPr>
          <p:txBody>
            <a:bodyPr wrap="square" rtlCol="0">
              <a:spAutoFit/>
            </a:bodyPr>
            <a:lstStyle/>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Yes</a:t>
              </a:r>
            </a:p>
          </p:txBody>
        </p:sp>
        <p:sp>
          <p:nvSpPr>
            <p:cNvPr id="73" name="TextBox 72">
              <a:extLst>
                <a:ext uri="{FF2B5EF4-FFF2-40B4-BE49-F238E27FC236}">
                  <a16:creationId xmlns:a16="http://schemas.microsoft.com/office/drawing/2014/main" id="{BA6F7151-3AC9-3449-BF57-37C01B69870A}"/>
                </a:ext>
              </a:extLst>
            </p:cNvPr>
            <p:cNvSpPr txBox="1"/>
            <p:nvPr/>
          </p:nvSpPr>
          <p:spPr>
            <a:xfrm>
              <a:off x="2913977" y="3396976"/>
              <a:ext cx="535845" cy="307777"/>
            </a:xfrm>
            <a:prstGeom prst="rect">
              <a:avLst/>
            </a:prstGeom>
            <a:noFill/>
          </p:spPr>
          <p:txBody>
            <a:bodyPr wrap="square" rtlCol="0">
              <a:spAutoFit/>
            </a:bodyPr>
            <a:lstStyle/>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No</a:t>
              </a:r>
            </a:p>
          </p:txBody>
        </p:sp>
        <p:sp>
          <p:nvSpPr>
            <p:cNvPr id="74" name="TextBox 73">
              <a:extLst>
                <a:ext uri="{FF2B5EF4-FFF2-40B4-BE49-F238E27FC236}">
                  <a16:creationId xmlns:a16="http://schemas.microsoft.com/office/drawing/2014/main" id="{F53B221C-727B-584A-95D1-BACE96D8894C}"/>
                </a:ext>
              </a:extLst>
            </p:cNvPr>
            <p:cNvSpPr txBox="1"/>
            <p:nvPr/>
          </p:nvSpPr>
          <p:spPr>
            <a:xfrm>
              <a:off x="1185710" y="3428359"/>
              <a:ext cx="535845" cy="307777"/>
            </a:xfrm>
            <a:prstGeom prst="rect">
              <a:avLst/>
            </a:prstGeom>
            <a:noFill/>
          </p:spPr>
          <p:txBody>
            <a:bodyPr wrap="square" rtlCol="0">
              <a:spAutoFit/>
            </a:bodyPr>
            <a:lstStyle/>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Yes</a:t>
              </a:r>
            </a:p>
          </p:txBody>
        </p:sp>
        <p:sp>
          <p:nvSpPr>
            <p:cNvPr id="75" name="TextBox 74">
              <a:extLst>
                <a:ext uri="{FF2B5EF4-FFF2-40B4-BE49-F238E27FC236}">
                  <a16:creationId xmlns:a16="http://schemas.microsoft.com/office/drawing/2014/main" id="{87372BDE-E558-9A41-A689-3B7E0EC422F1}"/>
                </a:ext>
              </a:extLst>
            </p:cNvPr>
            <p:cNvSpPr txBox="1"/>
            <p:nvPr/>
          </p:nvSpPr>
          <p:spPr>
            <a:xfrm>
              <a:off x="1692297" y="4360492"/>
              <a:ext cx="3143623" cy="1323439"/>
            </a:xfrm>
            <a:prstGeom prst="rect">
              <a:avLst/>
            </a:prstGeom>
            <a:noFill/>
          </p:spPr>
          <p:txBody>
            <a:bodyPr wrap="square" rtlCol="0">
              <a:spAutoFit/>
            </a:bodyPr>
            <a:lstStyle/>
            <a:p>
              <a:pPr algn="ctr">
                <a:spcBef>
                  <a:spcPts val="600"/>
                </a:spcBef>
                <a:spcAft>
                  <a:spcPts val="600"/>
                </a:spcAft>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What feature (x</a:t>
              </a:r>
              <a:r>
                <a:rPr lang="en-US" sz="2000" baseline="-25000" dirty="0">
                  <a:latin typeface="Amazon Ember Light" panose="020B0403020204020204" pitchFamily="34" charset="0"/>
                  <a:ea typeface="Amazon Ember Light" panose="020B0403020204020204" pitchFamily="34" charset="0"/>
                  <a:cs typeface="Amazon Ember Light" panose="020B0403020204020204" pitchFamily="34" charset="0"/>
                </a:rPr>
                <a:t>1</a:t>
              </a: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 or x</a:t>
              </a:r>
              <a:r>
                <a:rPr lang="en-US" sz="2000" baseline="-25000" dirty="0">
                  <a:latin typeface="Amazon Ember Light" panose="020B0403020204020204" pitchFamily="34" charset="0"/>
                  <a:ea typeface="Amazon Ember Light" panose="020B0403020204020204" pitchFamily="34" charset="0"/>
                  <a:cs typeface="Amazon Ember Light" panose="020B0403020204020204" pitchFamily="34" charset="0"/>
                </a:rPr>
                <a:t>2</a:t>
              </a: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 to use to split the dataset, to best separate class 1 from class 2?</a:t>
              </a:r>
            </a:p>
          </p:txBody>
        </p:sp>
      </p:grpSp>
      <p:sp>
        <p:nvSpPr>
          <p:cNvPr id="77" name="TextBox 76">
            <a:extLst>
              <a:ext uri="{FF2B5EF4-FFF2-40B4-BE49-F238E27FC236}">
                <a16:creationId xmlns:a16="http://schemas.microsoft.com/office/drawing/2014/main" id="{615B0371-6F0E-2E40-9B3A-D2DC37CF6F5A}"/>
              </a:ext>
            </a:extLst>
          </p:cNvPr>
          <p:cNvSpPr txBox="1"/>
          <p:nvPr/>
        </p:nvSpPr>
        <p:spPr>
          <a:xfrm>
            <a:off x="2516122" y="5753921"/>
            <a:ext cx="522900" cy="400110"/>
          </a:xfrm>
          <a:prstGeom prst="rect">
            <a:avLst/>
          </a:prstGeom>
          <a:solidFill>
            <a:schemeClr val="bg1"/>
          </a:solidFill>
        </p:spPr>
        <p:txBody>
          <a:bodyPr wrap="none" rtlCol="0">
            <a:spAutoFit/>
          </a:bodyPr>
          <a:lstStyle/>
          <a:p>
            <a:r>
              <a:rPr lang="en-US" sz="2000" dirty="0">
                <a:latin typeface="Cambria Math" panose="02040503050406030204" pitchFamily="18" charset="0"/>
                <a:ea typeface="Cambria Math" panose="02040503050406030204" pitchFamily="18" charset="0"/>
              </a:rPr>
              <a:t>4.5</a:t>
            </a:r>
            <a:endParaRPr lang="en-US" sz="2000" baseline="-25000" dirty="0">
              <a:latin typeface="Cambria Math" panose="02040503050406030204" pitchFamily="18" charset="0"/>
              <a:ea typeface="Cambria Math" panose="02040503050406030204" pitchFamily="18" charset="0"/>
            </a:endParaRPr>
          </a:p>
        </p:txBody>
      </p:sp>
      <p:sp>
        <p:nvSpPr>
          <p:cNvPr id="78" name="Oval 77">
            <a:extLst>
              <a:ext uri="{FF2B5EF4-FFF2-40B4-BE49-F238E27FC236}">
                <a16:creationId xmlns:a16="http://schemas.microsoft.com/office/drawing/2014/main" id="{EEFC5E6B-415D-2445-98B4-2A510845746C}"/>
              </a:ext>
            </a:extLst>
          </p:cNvPr>
          <p:cNvSpPr/>
          <p:nvPr/>
        </p:nvSpPr>
        <p:spPr>
          <a:xfrm>
            <a:off x="2561166" y="5730959"/>
            <a:ext cx="405006" cy="40011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071AD96E-418A-124D-94E9-E8EAC06D5076}"/>
              </a:ext>
            </a:extLst>
          </p:cNvPr>
          <p:cNvSpPr txBox="1"/>
          <p:nvPr/>
        </p:nvSpPr>
        <p:spPr>
          <a:xfrm>
            <a:off x="5365617" y="5699408"/>
            <a:ext cx="409086" cy="400110"/>
          </a:xfrm>
          <a:prstGeom prst="rect">
            <a:avLst/>
          </a:prstGeom>
          <a:noFill/>
        </p:spPr>
        <p:txBody>
          <a:bodyPr wrap="none" rtlCol="0">
            <a:spAutoFit/>
          </a:bodyPr>
          <a:lstStyle/>
          <a:p>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x</a:t>
            </a:r>
            <a:r>
              <a:rPr lang="en-US" sz="2000" baseline="-25000" dirty="0">
                <a:latin typeface="Amazon Ember Light" panose="020B0403020204020204" pitchFamily="34" charset="0"/>
                <a:ea typeface="Amazon Ember Light" panose="020B0403020204020204" pitchFamily="34" charset="0"/>
                <a:cs typeface="Amazon Ember Light" panose="020B0403020204020204" pitchFamily="34" charset="0"/>
              </a:rPr>
              <a:t>1</a:t>
            </a:r>
          </a:p>
        </p:txBody>
      </p:sp>
      <p:sp>
        <p:nvSpPr>
          <p:cNvPr id="80" name="TextBox 79">
            <a:extLst>
              <a:ext uri="{FF2B5EF4-FFF2-40B4-BE49-F238E27FC236}">
                <a16:creationId xmlns:a16="http://schemas.microsoft.com/office/drawing/2014/main" id="{CC4D4A7A-4B8E-604E-8393-FFDB7BCD78B2}"/>
              </a:ext>
            </a:extLst>
          </p:cNvPr>
          <p:cNvSpPr txBox="1"/>
          <p:nvPr/>
        </p:nvSpPr>
        <p:spPr>
          <a:xfrm>
            <a:off x="686261" y="1270160"/>
            <a:ext cx="409086" cy="400110"/>
          </a:xfrm>
          <a:prstGeom prst="rect">
            <a:avLst/>
          </a:prstGeom>
          <a:noFill/>
        </p:spPr>
        <p:txBody>
          <a:bodyPr wrap="none" rtlCol="0">
            <a:spAutoFit/>
          </a:bodyPr>
          <a:lstStyle/>
          <a:p>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x</a:t>
            </a:r>
            <a:r>
              <a:rPr lang="en-US" sz="2000" baseline="-25000" dirty="0">
                <a:latin typeface="Amazon Ember Light" panose="020B0403020204020204" pitchFamily="34" charset="0"/>
                <a:ea typeface="Amazon Ember Light" panose="020B0403020204020204" pitchFamily="34" charset="0"/>
                <a:cs typeface="Amazon Ember Light" panose="020B0403020204020204" pitchFamily="34" charset="0"/>
              </a:rPr>
              <a:t>2</a:t>
            </a:r>
          </a:p>
        </p:txBody>
      </p:sp>
      <p:sp>
        <p:nvSpPr>
          <p:cNvPr id="84" name="TextBox 83">
            <a:extLst>
              <a:ext uri="{FF2B5EF4-FFF2-40B4-BE49-F238E27FC236}">
                <a16:creationId xmlns:a16="http://schemas.microsoft.com/office/drawing/2014/main" id="{C8C2884A-BDE6-1446-85B0-7E40000C9FD3}"/>
              </a:ext>
            </a:extLst>
          </p:cNvPr>
          <p:cNvSpPr txBox="1"/>
          <p:nvPr/>
        </p:nvSpPr>
        <p:spPr>
          <a:xfrm>
            <a:off x="4395543" y="1159265"/>
            <a:ext cx="1372748" cy="861774"/>
          </a:xfrm>
          <a:prstGeom prst="rect">
            <a:avLst/>
          </a:prstGeom>
          <a:noFill/>
          <a:ln w="22225">
            <a:solidFill>
              <a:schemeClr val="tx1"/>
            </a:solidFill>
          </a:ln>
        </p:spPr>
        <p:txBody>
          <a:bodyPr wrap="square" rtlCol="0">
            <a:spAutoFit/>
          </a:bodyPr>
          <a:lstStyle/>
          <a:p>
            <a:pPr>
              <a:spcBef>
                <a:spcPts val="600"/>
              </a:spcBef>
              <a:spcAft>
                <a:spcPts val="600"/>
              </a:spcAft>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Class 1</a:t>
            </a:r>
          </a:p>
          <a:p>
            <a:pPr>
              <a:spcBef>
                <a:spcPts val="600"/>
              </a:spcBef>
              <a:spcAft>
                <a:spcPts val="600"/>
              </a:spcAft>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Class 2</a:t>
            </a:r>
          </a:p>
        </p:txBody>
      </p:sp>
      <p:sp>
        <p:nvSpPr>
          <p:cNvPr id="85" name="Oval 84">
            <a:extLst>
              <a:ext uri="{FF2B5EF4-FFF2-40B4-BE49-F238E27FC236}">
                <a16:creationId xmlns:a16="http://schemas.microsoft.com/office/drawing/2014/main" id="{6D396366-E271-054D-9C09-D95F3D37A9D4}"/>
              </a:ext>
            </a:extLst>
          </p:cNvPr>
          <p:cNvSpPr/>
          <p:nvPr/>
        </p:nvSpPr>
        <p:spPr>
          <a:xfrm>
            <a:off x="5362854" y="1273460"/>
            <a:ext cx="164592" cy="164592"/>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86" name="Oval 85">
            <a:extLst>
              <a:ext uri="{FF2B5EF4-FFF2-40B4-BE49-F238E27FC236}">
                <a16:creationId xmlns:a16="http://schemas.microsoft.com/office/drawing/2014/main" id="{2EADAE40-2A9F-4B48-A9C1-2ED8B2B76CB1}"/>
              </a:ext>
            </a:extLst>
          </p:cNvPr>
          <p:cNvSpPr/>
          <p:nvPr/>
        </p:nvSpPr>
        <p:spPr>
          <a:xfrm>
            <a:off x="5371486" y="1723523"/>
            <a:ext cx="164592" cy="164592"/>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87" name="Rectangle 86">
            <a:extLst>
              <a:ext uri="{FF2B5EF4-FFF2-40B4-BE49-F238E27FC236}">
                <a16:creationId xmlns:a16="http://schemas.microsoft.com/office/drawing/2014/main" id="{843FE6AB-87EA-0948-91C4-84A9425AFA53}"/>
              </a:ext>
            </a:extLst>
          </p:cNvPr>
          <p:cNvSpPr/>
          <p:nvPr/>
        </p:nvSpPr>
        <p:spPr>
          <a:xfrm>
            <a:off x="9583816" y="2903372"/>
            <a:ext cx="1320342" cy="457200"/>
          </a:xfrm>
          <a:prstGeom prst="rect">
            <a:avLst/>
          </a:prstGeom>
          <a:solidFill>
            <a:srgbClr val="02A9E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Class = 1</a:t>
            </a:r>
          </a:p>
        </p:txBody>
      </p:sp>
      <p:sp>
        <p:nvSpPr>
          <p:cNvPr id="88" name="Rectangle 87">
            <a:extLst>
              <a:ext uri="{FF2B5EF4-FFF2-40B4-BE49-F238E27FC236}">
                <a16:creationId xmlns:a16="http://schemas.microsoft.com/office/drawing/2014/main" id="{B1A9514D-D3AD-1D49-AF5B-1C7E890947FF}"/>
              </a:ext>
            </a:extLst>
          </p:cNvPr>
          <p:cNvSpPr/>
          <p:nvPr/>
        </p:nvSpPr>
        <p:spPr>
          <a:xfrm>
            <a:off x="7745294" y="3878908"/>
            <a:ext cx="1372739" cy="4572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Class: 1, 2</a:t>
            </a:r>
          </a:p>
        </p:txBody>
      </p:sp>
    </p:spTree>
    <p:extLst>
      <p:ext uri="{BB962C8B-B14F-4D97-AF65-F5344CB8AC3E}">
        <p14:creationId xmlns:p14="http://schemas.microsoft.com/office/powerpoint/2010/main" val="2174368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9FA91FB3-D362-9641-A9F6-EFD9C5E42B01}"/>
              </a:ext>
            </a:extLst>
          </p:cNvPr>
          <p:cNvSpPr/>
          <p:nvPr/>
        </p:nvSpPr>
        <p:spPr>
          <a:xfrm>
            <a:off x="1177225" y="3880255"/>
            <a:ext cx="3655156" cy="1828800"/>
          </a:xfrm>
          <a:prstGeom prst="rect">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C588B64F-D0AA-9843-8E74-0CC29D616703}"/>
              </a:ext>
            </a:extLst>
          </p:cNvPr>
          <p:cNvSpPr/>
          <p:nvPr/>
        </p:nvSpPr>
        <p:spPr>
          <a:xfrm>
            <a:off x="2781628" y="3881680"/>
            <a:ext cx="2057400" cy="18288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DCC1E04-903C-6A47-AE02-257A7C210B70}"/>
              </a:ext>
            </a:extLst>
          </p:cNvPr>
          <p:cNvSpPr/>
          <p:nvPr/>
        </p:nvSpPr>
        <p:spPr>
          <a:xfrm>
            <a:off x="1177649" y="2050108"/>
            <a:ext cx="3655156" cy="1828800"/>
          </a:xfrm>
          <a:prstGeom prst="rect">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1113227" cy="987472"/>
          </a:xfrm>
        </p:spPr>
        <p:txBody>
          <a:bodyPr/>
          <a:lstStyle/>
          <a:p>
            <a:r>
              <a:rPr lang="en-US" b="1" dirty="0">
                <a:ea typeface="Amazon Ember Light" panose="020B0403020204020204" pitchFamily="34" charset="0"/>
                <a:cs typeface="Amazon Ember Light" panose="020B0403020204020204" pitchFamily="34" charset="0"/>
              </a:rPr>
              <a:t>Decision Trees: Numerical Example</a:t>
            </a:r>
            <a:endParaRPr lang="en-US" b="1" dirty="0"/>
          </a:p>
        </p:txBody>
      </p:sp>
      <p:grpSp>
        <p:nvGrpSpPr>
          <p:cNvPr id="5" name="Group 4">
            <a:extLst>
              <a:ext uri="{FF2B5EF4-FFF2-40B4-BE49-F238E27FC236}">
                <a16:creationId xmlns:a16="http://schemas.microsoft.com/office/drawing/2014/main" id="{0C26CD7F-D46C-6A4A-87C3-4E25C9939ED4}"/>
              </a:ext>
            </a:extLst>
          </p:cNvPr>
          <p:cNvGrpSpPr/>
          <p:nvPr/>
        </p:nvGrpSpPr>
        <p:grpSpPr>
          <a:xfrm>
            <a:off x="806115" y="1173971"/>
            <a:ext cx="4962176" cy="4960394"/>
            <a:chOff x="6338803" y="1255747"/>
            <a:chExt cx="4962176" cy="4960394"/>
          </a:xfrm>
        </p:grpSpPr>
        <p:cxnSp>
          <p:nvCxnSpPr>
            <p:cNvPr id="8" name="Straight Arrow Connector 7">
              <a:extLst>
                <a:ext uri="{FF2B5EF4-FFF2-40B4-BE49-F238E27FC236}">
                  <a16:creationId xmlns:a16="http://schemas.microsoft.com/office/drawing/2014/main" id="{9C2DBDF3-89FB-CC48-B8E9-8C6EB63FE898}"/>
                </a:ext>
              </a:extLst>
            </p:cNvPr>
            <p:cNvCxnSpPr>
              <a:cxnSpLocks/>
            </p:cNvCxnSpPr>
            <p:nvPr/>
          </p:nvCxnSpPr>
          <p:spPr>
            <a:xfrm flipV="1">
              <a:off x="6714076" y="5780511"/>
              <a:ext cx="4586903" cy="200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C8751DC-825D-5D42-8D2C-33CCFE4A5C1E}"/>
                </a:ext>
              </a:extLst>
            </p:cNvPr>
            <p:cNvCxnSpPr>
              <a:cxnSpLocks/>
            </p:cNvCxnSpPr>
            <p:nvPr/>
          </p:nvCxnSpPr>
          <p:spPr>
            <a:xfrm flipV="1">
              <a:off x="6714076" y="1255747"/>
              <a:ext cx="0" cy="45537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C4221BF-1B64-574F-94FB-A7F1D9181B12}"/>
                </a:ext>
              </a:extLst>
            </p:cNvPr>
            <p:cNvGrpSpPr/>
            <p:nvPr/>
          </p:nvGrpSpPr>
          <p:grpSpPr>
            <a:xfrm>
              <a:off x="6951079" y="2369235"/>
              <a:ext cx="1978250" cy="2713883"/>
              <a:chOff x="7346939" y="2248856"/>
              <a:chExt cx="1978250" cy="2713883"/>
            </a:xfrm>
          </p:grpSpPr>
          <p:sp>
            <p:nvSpPr>
              <p:cNvPr id="35" name="Oval 34">
                <a:extLst>
                  <a:ext uri="{FF2B5EF4-FFF2-40B4-BE49-F238E27FC236}">
                    <a16:creationId xmlns:a16="http://schemas.microsoft.com/office/drawing/2014/main" id="{038DB574-BE62-5145-BEDE-2C13346E607B}"/>
                  </a:ext>
                </a:extLst>
              </p:cNvPr>
              <p:cNvSpPr/>
              <p:nvPr/>
            </p:nvSpPr>
            <p:spPr>
              <a:xfrm>
                <a:off x="8261441" y="4825579"/>
                <a:ext cx="137160" cy="137160"/>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9347344B-0086-414A-8CE3-6752A9C51025}"/>
                  </a:ext>
                </a:extLst>
              </p:cNvPr>
              <p:cNvSpPr/>
              <p:nvPr/>
            </p:nvSpPr>
            <p:spPr>
              <a:xfrm>
                <a:off x="7346939" y="4458033"/>
                <a:ext cx="137160" cy="137160"/>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4D653191-B402-3240-AA78-A9554190BAB8}"/>
                  </a:ext>
                </a:extLst>
              </p:cNvPr>
              <p:cNvSpPr/>
              <p:nvPr/>
            </p:nvSpPr>
            <p:spPr>
              <a:xfrm>
                <a:off x="7722622" y="4092273"/>
                <a:ext cx="137160" cy="137160"/>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EC648C53-9741-A74A-8120-EBBF7C9AF14B}"/>
                  </a:ext>
                </a:extLst>
              </p:cNvPr>
              <p:cNvSpPr/>
              <p:nvPr/>
            </p:nvSpPr>
            <p:spPr>
              <a:xfrm>
                <a:off x="8447278" y="4825579"/>
                <a:ext cx="137160" cy="137160"/>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739EADDE-C2D0-8C43-9A95-8BD4A7EF004E}"/>
                  </a:ext>
                </a:extLst>
              </p:cNvPr>
              <p:cNvSpPr/>
              <p:nvPr/>
            </p:nvSpPr>
            <p:spPr>
              <a:xfrm>
                <a:off x="9188029" y="3362198"/>
                <a:ext cx="137160" cy="137160"/>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1E4BBFAD-6676-C441-B56A-C4AFCD8EA344}"/>
                  </a:ext>
                </a:extLst>
              </p:cNvPr>
              <p:cNvSpPr/>
              <p:nvPr/>
            </p:nvSpPr>
            <p:spPr>
              <a:xfrm>
                <a:off x="7722622" y="2248856"/>
                <a:ext cx="137160" cy="137160"/>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118C75C8-1229-C44A-881D-167FF42B9485}"/>
                  </a:ext>
                </a:extLst>
              </p:cNvPr>
              <p:cNvSpPr/>
              <p:nvPr/>
            </p:nvSpPr>
            <p:spPr>
              <a:xfrm>
                <a:off x="8447278" y="2248856"/>
                <a:ext cx="137160" cy="137160"/>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3047A3DB-C26F-DD46-A339-2CE92E004D98}"/>
                  </a:ext>
                </a:extLst>
              </p:cNvPr>
              <p:cNvSpPr/>
              <p:nvPr/>
            </p:nvSpPr>
            <p:spPr>
              <a:xfrm>
                <a:off x="8092382" y="2623596"/>
                <a:ext cx="137160" cy="137160"/>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6" name="Straight Connector 15">
              <a:extLst>
                <a:ext uri="{FF2B5EF4-FFF2-40B4-BE49-F238E27FC236}">
                  <a16:creationId xmlns:a16="http://schemas.microsoft.com/office/drawing/2014/main" id="{612E8BBA-A402-624A-86E8-B4836CD6438A}"/>
                </a:ext>
              </a:extLst>
            </p:cNvPr>
            <p:cNvCxnSpPr>
              <a:cxnSpLocks/>
            </p:cNvCxnSpPr>
            <p:nvPr/>
          </p:nvCxnSpPr>
          <p:spPr>
            <a:xfrm>
              <a:off x="6583849" y="5407320"/>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383CFB0-F754-D748-BB20-0C8F2E1D80B9}"/>
                </a:ext>
              </a:extLst>
            </p:cNvPr>
            <p:cNvCxnSpPr/>
            <p:nvPr/>
          </p:nvCxnSpPr>
          <p:spPr>
            <a:xfrm>
              <a:off x="6585937" y="5046154"/>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7CC84E7-3E91-4741-AF42-4424B7768C7D}"/>
                </a:ext>
              </a:extLst>
            </p:cNvPr>
            <p:cNvCxnSpPr/>
            <p:nvPr/>
          </p:nvCxnSpPr>
          <p:spPr>
            <a:xfrm>
              <a:off x="6588025" y="4672462"/>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C82591-37F1-2748-8834-B2A77E8E6602}"/>
                </a:ext>
              </a:extLst>
            </p:cNvPr>
            <p:cNvCxnSpPr/>
            <p:nvPr/>
          </p:nvCxnSpPr>
          <p:spPr>
            <a:xfrm>
              <a:off x="6590113" y="4286244"/>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FE96C3-DE49-E645-B7E3-3F91B05CC0F7}"/>
                </a:ext>
              </a:extLst>
            </p:cNvPr>
            <p:cNvCxnSpPr>
              <a:cxnSpLocks/>
            </p:cNvCxnSpPr>
            <p:nvPr/>
          </p:nvCxnSpPr>
          <p:spPr>
            <a:xfrm>
              <a:off x="6585937" y="3568086"/>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E842FC7-8348-F94C-8C41-E1D2DEA6DF18}"/>
                </a:ext>
              </a:extLst>
            </p:cNvPr>
            <p:cNvCxnSpPr/>
            <p:nvPr/>
          </p:nvCxnSpPr>
          <p:spPr>
            <a:xfrm>
              <a:off x="6588025" y="3206920"/>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CA53266-C362-EC43-BBF1-1265A32A0675}"/>
                </a:ext>
              </a:extLst>
            </p:cNvPr>
            <p:cNvCxnSpPr/>
            <p:nvPr/>
          </p:nvCxnSpPr>
          <p:spPr>
            <a:xfrm>
              <a:off x="6590113" y="2833228"/>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B548524-A45A-D64F-AD67-BE8F4F12092D}"/>
                </a:ext>
              </a:extLst>
            </p:cNvPr>
            <p:cNvCxnSpPr/>
            <p:nvPr/>
          </p:nvCxnSpPr>
          <p:spPr>
            <a:xfrm>
              <a:off x="6604727" y="2447010"/>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E68A189-5CB4-B84E-9280-D8759D6A21B4}"/>
                </a:ext>
              </a:extLst>
            </p:cNvPr>
            <p:cNvCxnSpPr>
              <a:cxnSpLocks/>
            </p:cNvCxnSpPr>
            <p:nvPr/>
          </p:nvCxnSpPr>
          <p:spPr>
            <a:xfrm>
              <a:off x="6588025" y="3920902"/>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4DE7813-3EE5-D54E-B0B6-0A5CBF3C9169}"/>
                </a:ext>
              </a:extLst>
            </p:cNvPr>
            <p:cNvCxnSpPr>
              <a:cxnSpLocks/>
            </p:cNvCxnSpPr>
            <p:nvPr/>
          </p:nvCxnSpPr>
          <p:spPr>
            <a:xfrm>
              <a:off x="7024347" y="5785188"/>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07C6522-BD29-DC4D-8C15-FC51E6461241}"/>
                </a:ext>
              </a:extLst>
            </p:cNvPr>
            <p:cNvCxnSpPr>
              <a:cxnSpLocks/>
            </p:cNvCxnSpPr>
            <p:nvPr/>
          </p:nvCxnSpPr>
          <p:spPr>
            <a:xfrm>
              <a:off x="7765469" y="5787276"/>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5DBEEE-4B57-8F46-A661-AD0A49867B94}"/>
                </a:ext>
              </a:extLst>
            </p:cNvPr>
            <p:cNvCxnSpPr>
              <a:cxnSpLocks/>
            </p:cNvCxnSpPr>
            <p:nvPr/>
          </p:nvCxnSpPr>
          <p:spPr>
            <a:xfrm>
              <a:off x="7391777" y="5789364"/>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F6448DF-83D2-4148-8504-1736BD5A2C02}"/>
                </a:ext>
              </a:extLst>
            </p:cNvPr>
            <p:cNvCxnSpPr>
              <a:cxnSpLocks/>
            </p:cNvCxnSpPr>
            <p:nvPr/>
          </p:nvCxnSpPr>
          <p:spPr>
            <a:xfrm>
              <a:off x="8120373" y="5803978"/>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3A3D28A-F35C-C14B-90AF-293BB2645473}"/>
                </a:ext>
              </a:extLst>
            </p:cNvPr>
            <p:cNvCxnSpPr>
              <a:cxnSpLocks/>
            </p:cNvCxnSpPr>
            <p:nvPr/>
          </p:nvCxnSpPr>
          <p:spPr>
            <a:xfrm>
              <a:off x="8861495" y="5793540"/>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C54AA88-A27E-1946-AF14-618259B968AC}"/>
                </a:ext>
              </a:extLst>
            </p:cNvPr>
            <p:cNvCxnSpPr>
              <a:cxnSpLocks/>
            </p:cNvCxnSpPr>
            <p:nvPr/>
          </p:nvCxnSpPr>
          <p:spPr>
            <a:xfrm>
              <a:off x="8510767" y="5793540"/>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67789A6-95C0-9649-883F-22A142C17D7B}"/>
                </a:ext>
              </a:extLst>
            </p:cNvPr>
            <p:cNvSpPr txBox="1"/>
            <p:nvPr/>
          </p:nvSpPr>
          <p:spPr>
            <a:xfrm>
              <a:off x="6338803" y="2308978"/>
              <a:ext cx="345184" cy="3262432"/>
            </a:xfrm>
            <a:prstGeom prst="rect">
              <a:avLst/>
            </a:prstGeom>
            <a:noFill/>
          </p:spPr>
          <p:txBody>
            <a:bodyPr wrap="square" rtlCol="0">
              <a:spAutoFit/>
            </a:bodyPr>
            <a:lstStyle/>
            <a:p>
              <a:pPr>
                <a:spcBef>
                  <a:spcPts val="600"/>
                </a:spcBef>
                <a:spcAft>
                  <a:spcPts val="600"/>
                </a:spcAft>
              </a:pPr>
              <a:r>
                <a:rPr lang="en-US" sz="1400" dirty="0"/>
                <a:t>9</a:t>
              </a:r>
            </a:p>
            <a:p>
              <a:pPr>
                <a:spcBef>
                  <a:spcPts val="600"/>
                </a:spcBef>
                <a:spcAft>
                  <a:spcPts val="600"/>
                </a:spcAft>
              </a:pPr>
              <a:r>
                <a:rPr lang="en-US" sz="1400" dirty="0"/>
                <a:t>8</a:t>
              </a:r>
            </a:p>
            <a:p>
              <a:pPr>
                <a:spcBef>
                  <a:spcPts val="600"/>
                </a:spcBef>
                <a:spcAft>
                  <a:spcPts val="600"/>
                </a:spcAft>
              </a:pPr>
              <a:r>
                <a:rPr lang="en-US" sz="1400" dirty="0"/>
                <a:t>7</a:t>
              </a:r>
            </a:p>
            <a:p>
              <a:pPr>
                <a:spcBef>
                  <a:spcPts val="600"/>
                </a:spcBef>
                <a:spcAft>
                  <a:spcPts val="600"/>
                </a:spcAft>
              </a:pPr>
              <a:r>
                <a:rPr lang="en-US" sz="1400" dirty="0"/>
                <a:t>6</a:t>
              </a:r>
            </a:p>
            <a:p>
              <a:pPr>
                <a:spcBef>
                  <a:spcPts val="600"/>
                </a:spcBef>
                <a:spcAft>
                  <a:spcPts val="600"/>
                </a:spcAft>
              </a:pPr>
              <a:r>
                <a:rPr lang="en-US" sz="1400" dirty="0"/>
                <a:t>5</a:t>
              </a:r>
            </a:p>
            <a:p>
              <a:pPr>
                <a:spcBef>
                  <a:spcPts val="600"/>
                </a:spcBef>
                <a:spcAft>
                  <a:spcPts val="600"/>
                </a:spcAft>
              </a:pPr>
              <a:r>
                <a:rPr lang="en-US" sz="1400" dirty="0"/>
                <a:t>4</a:t>
              </a:r>
            </a:p>
            <a:p>
              <a:pPr>
                <a:spcBef>
                  <a:spcPts val="600"/>
                </a:spcBef>
                <a:spcAft>
                  <a:spcPts val="600"/>
                </a:spcAft>
              </a:pPr>
              <a:r>
                <a:rPr lang="en-US" sz="1400" dirty="0"/>
                <a:t>3</a:t>
              </a:r>
            </a:p>
            <a:p>
              <a:pPr>
                <a:spcBef>
                  <a:spcPts val="600"/>
                </a:spcBef>
                <a:spcAft>
                  <a:spcPts val="600"/>
                </a:spcAft>
              </a:pPr>
              <a:r>
                <a:rPr lang="en-US" sz="1400" dirty="0"/>
                <a:t>2</a:t>
              </a:r>
            </a:p>
            <a:p>
              <a:pPr>
                <a:spcBef>
                  <a:spcPts val="600"/>
                </a:spcBef>
                <a:spcAft>
                  <a:spcPts val="600"/>
                </a:spcAft>
              </a:pPr>
              <a:r>
                <a:rPr lang="en-US" sz="1400" dirty="0"/>
                <a:t>1</a:t>
              </a:r>
            </a:p>
          </p:txBody>
        </p:sp>
        <p:sp>
          <p:nvSpPr>
            <p:cNvPr id="32" name="TextBox 31">
              <a:extLst>
                <a:ext uri="{FF2B5EF4-FFF2-40B4-BE49-F238E27FC236}">
                  <a16:creationId xmlns:a16="http://schemas.microsoft.com/office/drawing/2014/main" id="{76C1B4B1-236F-7146-8030-96DA16824257}"/>
                </a:ext>
              </a:extLst>
            </p:cNvPr>
            <p:cNvSpPr txBox="1"/>
            <p:nvPr/>
          </p:nvSpPr>
          <p:spPr>
            <a:xfrm>
              <a:off x="6880930" y="5908364"/>
              <a:ext cx="2653462" cy="307777"/>
            </a:xfrm>
            <a:prstGeom prst="rect">
              <a:avLst/>
            </a:prstGeom>
            <a:noFill/>
          </p:spPr>
          <p:txBody>
            <a:bodyPr wrap="square" rtlCol="0">
              <a:spAutoFit/>
            </a:bodyPr>
            <a:lstStyle/>
            <a:p>
              <a:pPr>
                <a:spcBef>
                  <a:spcPts val="600"/>
                </a:spcBef>
                <a:spcAft>
                  <a:spcPts val="600"/>
                </a:spcAft>
              </a:pPr>
              <a:r>
                <a:rPr lang="en-US" sz="1400" dirty="0"/>
                <a:t>1      2      3     4      5      6</a:t>
              </a:r>
            </a:p>
          </p:txBody>
        </p:sp>
        <p:sp>
          <p:nvSpPr>
            <p:cNvPr id="34" name="Oval 33">
              <a:extLst>
                <a:ext uri="{FF2B5EF4-FFF2-40B4-BE49-F238E27FC236}">
                  <a16:creationId xmlns:a16="http://schemas.microsoft.com/office/drawing/2014/main" id="{46FE3150-CEF4-B34F-A747-65D0CC6EC611}"/>
                </a:ext>
              </a:extLst>
            </p:cNvPr>
            <p:cNvSpPr/>
            <p:nvPr/>
          </p:nvSpPr>
          <p:spPr>
            <a:xfrm>
              <a:off x="8445980" y="4799323"/>
              <a:ext cx="137160" cy="137160"/>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56CDDF9D-F212-154F-B424-ABFBA8A13875}"/>
                  </a:ext>
                </a:extLst>
              </p:cNvPr>
              <p:cNvSpPr/>
              <p:nvPr/>
            </p:nvSpPr>
            <p:spPr>
              <a:xfrm>
                <a:off x="8260931" y="1984922"/>
                <a:ext cx="1188720" cy="4572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rPr>
                            <m:t>x</m:t>
                          </m:r>
                        </m:e>
                        <m:sub>
                          <m:r>
                            <a:rPr lang="en-US" sz="2000">
                              <a:solidFill>
                                <a:schemeClr val="tx1"/>
                              </a:solidFill>
                              <a:latin typeface="Cambria Math" panose="02040503050406030204" pitchFamily="18" charset="0"/>
                            </a:rPr>
                            <m:t>2</m:t>
                          </m:r>
                        </m:sub>
                      </m:sSub>
                      <m:r>
                        <a:rPr lang="en-US" sz="2000" i="1">
                          <a:solidFill>
                            <a:schemeClr val="tx1"/>
                          </a:solidFill>
                          <a:latin typeface="Cambria Math" panose="02040503050406030204" pitchFamily="18" charset="0"/>
                          <a:ea typeface="Cambria Math" panose="02040503050406030204" pitchFamily="18" charset="0"/>
                        </a:rPr>
                        <m:t>≤5</m:t>
                      </m:r>
                    </m:oMath>
                  </m:oMathPara>
                </a14:m>
                <a:endParaRPr lang="en-US" sz="2000" dirty="0">
                  <a:solidFill>
                    <a:schemeClr val="tx1"/>
                  </a:solidFill>
                </a:endParaRPr>
              </a:p>
            </p:txBody>
          </p:sp>
        </mc:Choice>
        <mc:Fallback xmlns="">
          <p:sp>
            <p:nvSpPr>
              <p:cNvPr id="44" name="Rectangle 43">
                <a:extLst>
                  <a:ext uri="{FF2B5EF4-FFF2-40B4-BE49-F238E27FC236}">
                    <a16:creationId xmlns:a16="http://schemas.microsoft.com/office/drawing/2014/main" id="{56CDDF9D-F212-154F-B424-ABFBA8A13875}"/>
                  </a:ext>
                </a:extLst>
              </p:cNvPr>
              <p:cNvSpPr>
                <a:spLocks noRot="1" noChangeAspect="1" noMove="1" noResize="1" noEditPoints="1" noAdjustHandles="1" noChangeArrowheads="1" noChangeShapeType="1" noTextEdit="1"/>
              </p:cNvSpPr>
              <p:nvPr/>
            </p:nvSpPr>
            <p:spPr>
              <a:xfrm>
                <a:off x="8260931" y="1984922"/>
                <a:ext cx="1188720" cy="457200"/>
              </a:xfrm>
              <a:prstGeom prst="rect">
                <a:avLst/>
              </a:prstGeom>
              <a:blipFill>
                <a:blip r:embed="rId3"/>
                <a:stretch>
                  <a:fillRect/>
                </a:stretch>
              </a:blipFill>
              <a:ln w="25400">
                <a:solidFill>
                  <a:schemeClr val="tx1"/>
                </a:solidFill>
              </a:ln>
            </p:spPr>
            <p:txBody>
              <a:bodyPr/>
              <a:lstStyle/>
              <a:p>
                <a:r>
                  <a:rPr lang="en-US">
                    <a:noFill/>
                  </a:rPr>
                  <a:t> </a:t>
                </a:r>
              </a:p>
            </p:txBody>
          </p:sp>
        </mc:Fallback>
      </mc:AlternateContent>
      <p:sp>
        <p:nvSpPr>
          <p:cNvPr id="79" name="Rectangle 78">
            <a:extLst>
              <a:ext uri="{FF2B5EF4-FFF2-40B4-BE49-F238E27FC236}">
                <a16:creationId xmlns:a16="http://schemas.microsoft.com/office/drawing/2014/main" id="{3107208F-E12D-A148-8D7E-AA3CC29FA4E1}"/>
              </a:ext>
            </a:extLst>
          </p:cNvPr>
          <p:cNvSpPr/>
          <p:nvPr/>
        </p:nvSpPr>
        <p:spPr>
          <a:xfrm>
            <a:off x="2784636" y="3883222"/>
            <a:ext cx="2050699" cy="788968"/>
          </a:xfrm>
          <a:prstGeom prst="rect">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A4E91D68-E086-F94B-AEC3-E7EEDB1592E7}"/>
              </a:ext>
            </a:extLst>
          </p:cNvPr>
          <p:cNvSpPr/>
          <p:nvPr/>
        </p:nvSpPr>
        <p:spPr>
          <a:xfrm>
            <a:off x="4881528" y="4460835"/>
            <a:ext cx="374537" cy="40011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76321DC-F002-DA45-A8CE-D4D0508274FD}"/>
              </a:ext>
            </a:extLst>
          </p:cNvPr>
          <p:cNvSpPr/>
          <p:nvPr/>
        </p:nvSpPr>
        <p:spPr>
          <a:xfrm>
            <a:off x="2913291" y="4141509"/>
            <a:ext cx="137160" cy="137160"/>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CFFA6454-4A27-B142-AA23-7926C3003C44}"/>
              </a:ext>
            </a:extLst>
          </p:cNvPr>
          <p:cNvSpPr txBox="1"/>
          <p:nvPr/>
        </p:nvSpPr>
        <p:spPr>
          <a:xfrm>
            <a:off x="4905128" y="4460835"/>
            <a:ext cx="327334"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rPr>
              <a:t>3</a:t>
            </a:r>
            <a:endParaRPr lang="en-US" sz="2000" baseline="-25000"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C0B163DE-BB73-8B43-B759-ACFB4A7F52D2}"/>
                  </a:ext>
                </a:extLst>
              </p:cNvPr>
              <p:cNvSpPr/>
              <p:nvPr/>
            </p:nvSpPr>
            <p:spPr>
              <a:xfrm>
                <a:off x="8262687" y="1981543"/>
                <a:ext cx="1188720" cy="4572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rPr>
                            <m:t>x</m:t>
                          </m:r>
                        </m:e>
                        <m:sub>
                          <m:r>
                            <a:rPr lang="en-US" sz="2000">
                              <a:solidFill>
                                <a:schemeClr val="tx1"/>
                              </a:solidFill>
                              <a:latin typeface="Cambria Math" panose="02040503050406030204" pitchFamily="18" charset="0"/>
                            </a:rPr>
                            <m:t>2</m:t>
                          </m:r>
                        </m:sub>
                      </m:sSub>
                      <m:r>
                        <a:rPr lang="en-US" sz="2000" i="1">
                          <a:solidFill>
                            <a:schemeClr val="tx1"/>
                          </a:solidFill>
                          <a:latin typeface="Cambria Math" panose="02040503050406030204" pitchFamily="18" charset="0"/>
                          <a:ea typeface="Cambria Math" panose="02040503050406030204" pitchFamily="18" charset="0"/>
                        </a:rPr>
                        <m:t>≤5</m:t>
                      </m:r>
                    </m:oMath>
                  </m:oMathPara>
                </a14:m>
                <a:endParaRPr lang="en-US" sz="2000" dirty="0">
                  <a:solidFill>
                    <a:schemeClr val="tx1"/>
                  </a:solidFill>
                </a:endParaRPr>
              </a:p>
            </p:txBody>
          </p:sp>
        </mc:Choice>
        <mc:Fallback xmlns="">
          <p:sp>
            <p:nvSpPr>
              <p:cNvPr id="84" name="Rectangle 83">
                <a:extLst>
                  <a:ext uri="{FF2B5EF4-FFF2-40B4-BE49-F238E27FC236}">
                    <a16:creationId xmlns:a16="http://schemas.microsoft.com/office/drawing/2014/main" id="{C0B163DE-BB73-8B43-B759-ACFB4A7F52D2}"/>
                  </a:ext>
                </a:extLst>
              </p:cNvPr>
              <p:cNvSpPr>
                <a:spLocks noRot="1" noChangeAspect="1" noMove="1" noResize="1" noEditPoints="1" noAdjustHandles="1" noChangeArrowheads="1" noChangeShapeType="1" noTextEdit="1"/>
              </p:cNvSpPr>
              <p:nvPr/>
            </p:nvSpPr>
            <p:spPr>
              <a:xfrm>
                <a:off x="8262687" y="1981543"/>
                <a:ext cx="1188720" cy="457200"/>
              </a:xfrm>
              <a:prstGeom prst="rect">
                <a:avLst/>
              </a:prstGeom>
              <a:blipFill>
                <a:blip r:embed="rId4"/>
                <a:stretch>
                  <a:fillRect/>
                </a:stretch>
              </a:blipFill>
              <a:ln w="25400">
                <a:solidFill>
                  <a:schemeClr val="tx1"/>
                </a:solidFill>
              </a:ln>
            </p:spPr>
            <p:txBody>
              <a:bodyPr/>
              <a:lstStyle/>
              <a:p>
                <a:r>
                  <a:rPr lang="en-US">
                    <a:noFill/>
                  </a:rPr>
                  <a:t> </a:t>
                </a:r>
              </a:p>
            </p:txBody>
          </p:sp>
        </mc:Fallback>
      </mc:AlternateContent>
      <p:cxnSp>
        <p:nvCxnSpPr>
          <p:cNvPr id="85" name="Straight Connector 84">
            <a:extLst>
              <a:ext uri="{FF2B5EF4-FFF2-40B4-BE49-F238E27FC236}">
                <a16:creationId xmlns:a16="http://schemas.microsoft.com/office/drawing/2014/main" id="{C2C3EF07-769B-D045-A9C6-F1D9C9BF9410}"/>
              </a:ext>
            </a:extLst>
          </p:cNvPr>
          <p:cNvCxnSpPr>
            <a:cxnSpLocks/>
            <a:stCxn id="84" idx="2"/>
            <a:endCxn id="90" idx="0"/>
          </p:cNvCxnSpPr>
          <p:nvPr/>
        </p:nvCxnSpPr>
        <p:spPr>
          <a:xfrm flipH="1">
            <a:off x="7536705" y="2438743"/>
            <a:ext cx="1320342" cy="4729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BFDB22B-37B8-5A4F-B70D-F001F24921CA}"/>
              </a:ext>
            </a:extLst>
          </p:cNvPr>
          <p:cNvCxnSpPr>
            <a:cxnSpLocks/>
            <a:stCxn id="84" idx="2"/>
          </p:cNvCxnSpPr>
          <p:nvPr/>
        </p:nvCxnSpPr>
        <p:spPr>
          <a:xfrm>
            <a:off x="8857047" y="2438743"/>
            <a:ext cx="1386153" cy="4516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E5013B5-A049-0A47-BE66-A3AFE8DD55FC}"/>
              </a:ext>
            </a:extLst>
          </p:cNvPr>
          <p:cNvCxnSpPr>
            <a:cxnSpLocks/>
            <a:stCxn id="90" idx="2"/>
          </p:cNvCxnSpPr>
          <p:nvPr/>
        </p:nvCxnSpPr>
        <p:spPr>
          <a:xfrm flipH="1">
            <a:off x="6590301" y="3368913"/>
            <a:ext cx="946404" cy="4840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64F13E5-6292-F547-9E1D-5B0794C72170}"/>
              </a:ext>
            </a:extLst>
          </p:cNvPr>
          <p:cNvCxnSpPr>
            <a:cxnSpLocks/>
            <a:stCxn id="90" idx="2"/>
            <a:endCxn id="92" idx="0"/>
          </p:cNvCxnSpPr>
          <p:nvPr/>
        </p:nvCxnSpPr>
        <p:spPr>
          <a:xfrm>
            <a:off x="7536705" y="3368913"/>
            <a:ext cx="880593" cy="4840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A6CB2154-44E5-2747-9D0A-089080FA6935}"/>
                  </a:ext>
                </a:extLst>
              </p:cNvPr>
              <p:cNvSpPr/>
              <p:nvPr/>
            </p:nvSpPr>
            <p:spPr>
              <a:xfrm>
                <a:off x="6942345" y="2911713"/>
                <a:ext cx="1188720" cy="4572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rPr>
                            <m:t>x</m:t>
                          </m:r>
                        </m:e>
                        <m:sub>
                          <m:r>
                            <a:rPr lang="en-US" sz="2000">
                              <a:solidFill>
                                <a:schemeClr val="tx1"/>
                              </a:solidFill>
                              <a:latin typeface="Cambria Math" panose="02040503050406030204" pitchFamily="18" charset="0"/>
                            </a:rPr>
                            <m:t>1</m:t>
                          </m:r>
                        </m:sub>
                      </m:sSub>
                      <m:r>
                        <a:rPr lang="en-US" sz="2000" i="1">
                          <a:solidFill>
                            <a:schemeClr val="tx1"/>
                          </a:solidFill>
                          <a:latin typeface="Cambria Math" panose="02040503050406030204" pitchFamily="18" charset="0"/>
                          <a:ea typeface="Cambria Math" panose="02040503050406030204" pitchFamily="18" charset="0"/>
                        </a:rPr>
                        <m:t>≤4.5</m:t>
                      </m:r>
                    </m:oMath>
                  </m:oMathPara>
                </a14:m>
                <a:endParaRPr lang="en-US" sz="2000" dirty="0">
                  <a:solidFill>
                    <a:schemeClr val="tx1"/>
                  </a:solidFill>
                </a:endParaRPr>
              </a:p>
            </p:txBody>
          </p:sp>
        </mc:Choice>
        <mc:Fallback xmlns="">
          <p:sp>
            <p:nvSpPr>
              <p:cNvPr id="90" name="Rectangle 89">
                <a:extLst>
                  <a:ext uri="{FF2B5EF4-FFF2-40B4-BE49-F238E27FC236}">
                    <a16:creationId xmlns:a16="http://schemas.microsoft.com/office/drawing/2014/main" id="{A6CB2154-44E5-2747-9D0A-089080FA6935}"/>
                  </a:ext>
                </a:extLst>
              </p:cNvPr>
              <p:cNvSpPr>
                <a:spLocks noRot="1" noChangeAspect="1" noMove="1" noResize="1" noEditPoints="1" noAdjustHandles="1" noChangeArrowheads="1" noChangeShapeType="1" noTextEdit="1"/>
              </p:cNvSpPr>
              <p:nvPr/>
            </p:nvSpPr>
            <p:spPr>
              <a:xfrm>
                <a:off x="6942345" y="2911713"/>
                <a:ext cx="1188720" cy="457200"/>
              </a:xfrm>
              <a:prstGeom prst="rect">
                <a:avLst/>
              </a:prstGeom>
              <a:blipFill>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id="{13DF09EE-604E-2849-B076-72A2FA3E28D7}"/>
                  </a:ext>
                </a:extLst>
              </p:cNvPr>
              <p:cNvSpPr/>
              <p:nvPr/>
            </p:nvSpPr>
            <p:spPr>
              <a:xfrm>
                <a:off x="7822938" y="3852954"/>
                <a:ext cx="1188720" cy="4572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i="1">
                              <a:solidFill>
                                <a:schemeClr val="tx1"/>
                              </a:solidFill>
                              <a:latin typeface="Cambria Math" panose="02040503050406030204" pitchFamily="18" charset="0"/>
                            </a:rPr>
                          </m:ctrlPr>
                        </m:sSubPr>
                        <m:e>
                          <m:r>
                            <m:rPr>
                              <m:sty m:val="p"/>
                            </m:rPr>
                            <a:rPr lang="en-US" sz="2000">
                              <a:solidFill>
                                <a:schemeClr val="tx1"/>
                              </a:solidFill>
                              <a:latin typeface="Cambria Math" panose="02040503050406030204" pitchFamily="18" charset="0"/>
                            </a:rPr>
                            <m:t>x</m:t>
                          </m:r>
                        </m:e>
                        <m:sub>
                          <m:r>
                            <a:rPr lang="en-US" sz="2000">
                              <a:solidFill>
                                <a:schemeClr val="tx1"/>
                              </a:solidFill>
                              <a:latin typeface="Cambria Math" panose="02040503050406030204" pitchFamily="18" charset="0"/>
                            </a:rPr>
                            <m:t>2</m:t>
                          </m:r>
                        </m:sub>
                      </m:sSub>
                      <m:r>
                        <a:rPr lang="en-US" sz="2000" i="1">
                          <a:solidFill>
                            <a:schemeClr val="tx1"/>
                          </a:solidFill>
                          <a:latin typeface="Cambria Math" panose="02040503050406030204" pitchFamily="18" charset="0"/>
                          <a:ea typeface="Cambria Math" panose="02040503050406030204" pitchFamily="18" charset="0"/>
                        </a:rPr>
                        <m:t>≤3</m:t>
                      </m:r>
                    </m:oMath>
                  </m:oMathPara>
                </a14:m>
                <a:endParaRPr lang="en-US" sz="2000" dirty="0">
                  <a:solidFill>
                    <a:schemeClr val="tx1"/>
                  </a:solidFill>
                </a:endParaRPr>
              </a:p>
            </p:txBody>
          </p:sp>
        </mc:Choice>
        <mc:Fallback xmlns="">
          <p:sp>
            <p:nvSpPr>
              <p:cNvPr id="92" name="Rectangle 91">
                <a:extLst>
                  <a:ext uri="{FF2B5EF4-FFF2-40B4-BE49-F238E27FC236}">
                    <a16:creationId xmlns:a16="http://schemas.microsoft.com/office/drawing/2014/main" id="{13DF09EE-604E-2849-B076-72A2FA3E28D7}"/>
                  </a:ext>
                </a:extLst>
              </p:cNvPr>
              <p:cNvSpPr>
                <a:spLocks noRot="1" noChangeAspect="1" noMove="1" noResize="1" noEditPoints="1" noAdjustHandles="1" noChangeArrowheads="1" noChangeShapeType="1" noTextEdit="1"/>
              </p:cNvSpPr>
              <p:nvPr/>
            </p:nvSpPr>
            <p:spPr>
              <a:xfrm>
                <a:off x="7822938" y="3852954"/>
                <a:ext cx="1188720" cy="457200"/>
              </a:xfrm>
              <a:prstGeom prst="rect">
                <a:avLst/>
              </a:prstGeom>
              <a:blipFill>
                <a:blip r:embed="rId6"/>
                <a:stretch>
                  <a:fillRect/>
                </a:stretch>
              </a:blipFill>
              <a:ln w="25400">
                <a:solidFill>
                  <a:schemeClr val="tx1"/>
                </a:solidFill>
              </a:ln>
            </p:spPr>
            <p:txBody>
              <a:bodyPr/>
              <a:lstStyle/>
              <a:p>
                <a:r>
                  <a:rPr lang="en-US">
                    <a:noFill/>
                  </a:rPr>
                  <a:t> </a:t>
                </a:r>
              </a:p>
            </p:txBody>
          </p:sp>
        </mc:Fallback>
      </mc:AlternateContent>
      <p:cxnSp>
        <p:nvCxnSpPr>
          <p:cNvPr id="94" name="Straight Connector 93">
            <a:extLst>
              <a:ext uri="{FF2B5EF4-FFF2-40B4-BE49-F238E27FC236}">
                <a16:creationId xmlns:a16="http://schemas.microsoft.com/office/drawing/2014/main" id="{0467D2EF-A8FE-F242-906E-58F88AAAAF73}"/>
              </a:ext>
            </a:extLst>
          </p:cNvPr>
          <p:cNvCxnSpPr>
            <a:cxnSpLocks/>
            <a:stCxn id="92" idx="2"/>
          </p:cNvCxnSpPr>
          <p:nvPr/>
        </p:nvCxnSpPr>
        <p:spPr>
          <a:xfrm flipH="1">
            <a:off x="7470894" y="4310154"/>
            <a:ext cx="946404" cy="5031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80A0C94-56BD-C147-8BF5-BB4221855611}"/>
              </a:ext>
            </a:extLst>
          </p:cNvPr>
          <p:cNvCxnSpPr>
            <a:cxnSpLocks/>
            <a:stCxn id="92" idx="2"/>
          </p:cNvCxnSpPr>
          <p:nvPr/>
        </p:nvCxnSpPr>
        <p:spPr>
          <a:xfrm>
            <a:off x="8417298" y="4310154"/>
            <a:ext cx="937623" cy="5031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98253D45-D048-A04A-9E96-B8AF59A2DA6B}"/>
              </a:ext>
            </a:extLst>
          </p:cNvPr>
          <p:cNvSpPr/>
          <p:nvPr/>
        </p:nvSpPr>
        <p:spPr>
          <a:xfrm>
            <a:off x="7559182" y="3652115"/>
            <a:ext cx="1709531" cy="883019"/>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a:extLst>
              <a:ext uri="{FF2B5EF4-FFF2-40B4-BE49-F238E27FC236}">
                <a16:creationId xmlns:a16="http://schemas.microsoft.com/office/drawing/2014/main" id="{159BA53A-8A9A-7145-953A-01A79BDBCC89}"/>
              </a:ext>
            </a:extLst>
          </p:cNvPr>
          <p:cNvSpPr txBox="1"/>
          <p:nvPr/>
        </p:nvSpPr>
        <p:spPr>
          <a:xfrm>
            <a:off x="9550123" y="2438743"/>
            <a:ext cx="535845" cy="307777"/>
          </a:xfrm>
          <a:prstGeom prst="rect">
            <a:avLst/>
          </a:prstGeom>
          <a:noFill/>
        </p:spPr>
        <p:txBody>
          <a:bodyPr wrap="square" rtlCol="0">
            <a:spAutoFit/>
          </a:bodyPr>
          <a:lstStyle/>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No</a:t>
            </a:r>
          </a:p>
        </p:txBody>
      </p:sp>
      <p:sp>
        <p:nvSpPr>
          <p:cNvPr id="99" name="TextBox 98">
            <a:extLst>
              <a:ext uri="{FF2B5EF4-FFF2-40B4-BE49-F238E27FC236}">
                <a16:creationId xmlns:a16="http://schemas.microsoft.com/office/drawing/2014/main" id="{915C7588-05A5-CF46-9EA2-9B58167BD052}"/>
              </a:ext>
            </a:extLst>
          </p:cNvPr>
          <p:cNvSpPr txBox="1"/>
          <p:nvPr/>
        </p:nvSpPr>
        <p:spPr>
          <a:xfrm>
            <a:off x="7726389" y="2382676"/>
            <a:ext cx="535845" cy="307777"/>
          </a:xfrm>
          <a:prstGeom prst="rect">
            <a:avLst/>
          </a:prstGeom>
          <a:noFill/>
        </p:spPr>
        <p:txBody>
          <a:bodyPr wrap="square" rtlCol="0">
            <a:spAutoFit/>
          </a:bodyPr>
          <a:lstStyle/>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Yes</a:t>
            </a:r>
          </a:p>
        </p:txBody>
      </p:sp>
      <p:sp>
        <p:nvSpPr>
          <p:cNvPr id="100" name="TextBox 99">
            <a:extLst>
              <a:ext uri="{FF2B5EF4-FFF2-40B4-BE49-F238E27FC236}">
                <a16:creationId xmlns:a16="http://schemas.microsoft.com/office/drawing/2014/main" id="{175ACED4-1C46-344D-ADF4-775175ED469C}"/>
              </a:ext>
            </a:extLst>
          </p:cNvPr>
          <p:cNvSpPr txBox="1"/>
          <p:nvPr/>
        </p:nvSpPr>
        <p:spPr>
          <a:xfrm>
            <a:off x="8164025" y="3410433"/>
            <a:ext cx="535845" cy="307777"/>
          </a:xfrm>
          <a:prstGeom prst="rect">
            <a:avLst/>
          </a:prstGeom>
          <a:noFill/>
        </p:spPr>
        <p:txBody>
          <a:bodyPr wrap="square" rtlCol="0">
            <a:spAutoFit/>
          </a:bodyPr>
          <a:lstStyle/>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No</a:t>
            </a:r>
          </a:p>
        </p:txBody>
      </p:sp>
      <p:sp>
        <p:nvSpPr>
          <p:cNvPr id="101" name="TextBox 100">
            <a:extLst>
              <a:ext uri="{FF2B5EF4-FFF2-40B4-BE49-F238E27FC236}">
                <a16:creationId xmlns:a16="http://schemas.microsoft.com/office/drawing/2014/main" id="{C21EE6A9-F786-4D47-B14A-C0B61030A9C4}"/>
              </a:ext>
            </a:extLst>
          </p:cNvPr>
          <p:cNvSpPr txBox="1"/>
          <p:nvPr/>
        </p:nvSpPr>
        <p:spPr>
          <a:xfrm>
            <a:off x="6435758" y="3441816"/>
            <a:ext cx="535845" cy="307777"/>
          </a:xfrm>
          <a:prstGeom prst="rect">
            <a:avLst/>
          </a:prstGeom>
          <a:noFill/>
        </p:spPr>
        <p:txBody>
          <a:bodyPr wrap="square" rtlCol="0">
            <a:spAutoFit/>
          </a:bodyPr>
          <a:lstStyle/>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Yes</a:t>
            </a:r>
          </a:p>
        </p:txBody>
      </p:sp>
      <p:sp>
        <p:nvSpPr>
          <p:cNvPr id="102" name="TextBox 101">
            <a:extLst>
              <a:ext uri="{FF2B5EF4-FFF2-40B4-BE49-F238E27FC236}">
                <a16:creationId xmlns:a16="http://schemas.microsoft.com/office/drawing/2014/main" id="{A3816205-BB52-5340-A46D-4FB88733E3C3}"/>
              </a:ext>
            </a:extLst>
          </p:cNvPr>
          <p:cNvSpPr txBox="1"/>
          <p:nvPr/>
        </p:nvSpPr>
        <p:spPr>
          <a:xfrm>
            <a:off x="9100875" y="4366460"/>
            <a:ext cx="535845" cy="307777"/>
          </a:xfrm>
          <a:prstGeom prst="rect">
            <a:avLst/>
          </a:prstGeom>
          <a:noFill/>
        </p:spPr>
        <p:txBody>
          <a:bodyPr wrap="square" rtlCol="0">
            <a:spAutoFit/>
          </a:bodyPr>
          <a:lstStyle/>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No</a:t>
            </a:r>
          </a:p>
        </p:txBody>
      </p:sp>
      <p:sp>
        <p:nvSpPr>
          <p:cNvPr id="103" name="TextBox 102">
            <a:extLst>
              <a:ext uri="{FF2B5EF4-FFF2-40B4-BE49-F238E27FC236}">
                <a16:creationId xmlns:a16="http://schemas.microsoft.com/office/drawing/2014/main" id="{CA9F8128-6C23-4743-B745-68E96A32DB4D}"/>
              </a:ext>
            </a:extLst>
          </p:cNvPr>
          <p:cNvSpPr txBox="1"/>
          <p:nvPr/>
        </p:nvSpPr>
        <p:spPr>
          <a:xfrm>
            <a:off x="7343241" y="4378142"/>
            <a:ext cx="535845" cy="307777"/>
          </a:xfrm>
          <a:prstGeom prst="rect">
            <a:avLst/>
          </a:prstGeom>
          <a:noFill/>
        </p:spPr>
        <p:txBody>
          <a:bodyPr wrap="square" rtlCol="0">
            <a:spAutoFit/>
          </a:bodyPr>
          <a:lstStyle/>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Yes</a:t>
            </a:r>
          </a:p>
        </p:txBody>
      </p:sp>
      <p:sp>
        <p:nvSpPr>
          <p:cNvPr id="67" name="TextBox 66">
            <a:extLst>
              <a:ext uri="{FF2B5EF4-FFF2-40B4-BE49-F238E27FC236}">
                <a16:creationId xmlns:a16="http://schemas.microsoft.com/office/drawing/2014/main" id="{9285FCCF-1908-454F-B21D-FD7ECD03BD42}"/>
              </a:ext>
            </a:extLst>
          </p:cNvPr>
          <p:cNvSpPr txBox="1"/>
          <p:nvPr/>
        </p:nvSpPr>
        <p:spPr>
          <a:xfrm>
            <a:off x="5365617" y="5699408"/>
            <a:ext cx="409086" cy="400110"/>
          </a:xfrm>
          <a:prstGeom prst="rect">
            <a:avLst/>
          </a:prstGeom>
          <a:noFill/>
        </p:spPr>
        <p:txBody>
          <a:bodyPr wrap="none" rtlCol="0">
            <a:spAutoFit/>
          </a:bodyPr>
          <a:lstStyle/>
          <a:p>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x</a:t>
            </a:r>
            <a:r>
              <a:rPr lang="en-US" sz="2000" baseline="-25000" dirty="0">
                <a:latin typeface="Amazon Ember Light" panose="020B0403020204020204" pitchFamily="34" charset="0"/>
                <a:ea typeface="Amazon Ember Light" panose="020B0403020204020204" pitchFamily="34" charset="0"/>
                <a:cs typeface="Amazon Ember Light" panose="020B0403020204020204" pitchFamily="34" charset="0"/>
              </a:rPr>
              <a:t>1</a:t>
            </a:r>
          </a:p>
        </p:txBody>
      </p:sp>
      <p:sp>
        <p:nvSpPr>
          <p:cNvPr id="68" name="TextBox 67">
            <a:extLst>
              <a:ext uri="{FF2B5EF4-FFF2-40B4-BE49-F238E27FC236}">
                <a16:creationId xmlns:a16="http://schemas.microsoft.com/office/drawing/2014/main" id="{75AC3A22-7050-534F-B46B-FB93E5CF061D}"/>
              </a:ext>
            </a:extLst>
          </p:cNvPr>
          <p:cNvSpPr txBox="1"/>
          <p:nvPr/>
        </p:nvSpPr>
        <p:spPr>
          <a:xfrm>
            <a:off x="686261" y="1270160"/>
            <a:ext cx="409086" cy="400110"/>
          </a:xfrm>
          <a:prstGeom prst="rect">
            <a:avLst/>
          </a:prstGeom>
          <a:noFill/>
        </p:spPr>
        <p:txBody>
          <a:bodyPr wrap="none" rtlCol="0">
            <a:spAutoFit/>
          </a:bodyPr>
          <a:lstStyle/>
          <a:p>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x</a:t>
            </a:r>
            <a:r>
              <a:rPr lang="en-US" sz="2000" baseline="-25000" dirty="0">
                <a:latin typeface="Amazon Ember Light" panose="020B0403020204020204" pitchFamily="34" charset="0"/>
                <a:ea typeface="Amazon Ember Light" panose="020B0403020204020204" pitchFamily="34" charset="0"/>
                <a:cs typeface="Amazon Ember Light" panose="020B0403020204020204" pitchFamily="34" charset="0"/>
              </a:rPr>
              <a:t>2</a:t>
            </a:r>
          </a:p>
        </p:txBody>
      </p:sp>
      <p:sp>
        <p:nvSpPr>
          <p:cNvPr id="69" name="TextBox 68">
            <a:extLst>
              <a:ext uri="{FF2B5EF4-FFF2-40B4-BE49-F238E27FC236}">
                <a16:creationId xmlns:a16="http://schemas.microsoft.com/office/drawing/2014/main" id="{7822EC78-3161-A547-BA10-34AD71016770}"/>
              </a:ext>
            </a:extLst>
          </p:cNvPr>
          <p:cNvSpPr txBox="1"/>
          <p:nvPr/>
        </p:nvSpPr>
        <p:spPr>
          <a:xfrm>
            <a:off x="4395543" y="1159265"/>
            <a:ext cx="1372748" cy="861774"/>
          </a:xfrm>
          <a:prstGeom prst="rect">
            <a:avLst/>
          </a:prstGeom>
          <a:noFill/>
          <a:ln w="22225">
            <a:solidFill>
              <a:schemeClr val="tx1"/>
            </a:solidFill>
          </a:ln>
        </p:spPr>
        <p:txBody>
          <a:bodyPr wrap="square" rtlCol="0">
            <a:spAutoFit/>
          </a:bodyPr>
          <a:lstStyle/>
          <a:p>
            <a:pPr>
              <a:spcBef>
                <a:spcPts val="600"/>
              </a:spcBef>
              <a:spcAft>
                <a:spcPts val="600"/>
              </a:spcAft>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Class 1</a:t>
            </a:r>
          </a:p>
          <a:p>
            <a:pPr>
              <a:spcBef>
                <a:spcPts val="600"/>
              </a:spcBef>
              <a:spcAft>
                <a:spcPts val="600"/>
              </a:spcAft>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Class 2</a:t>
            </a:r>
          </a:p>
        </p:txBody>
      </p:sp>
      <p:sp>
        <p:nvSpPr>
          <p:cNvPr id="70" name="Oval 69">
            <a:extLst>
              <a:ext uri="{FF2B5EF4-FFF2-40B4-BE49-F238E27FC236}">
                <a16:creationId xmlns:a16="http://schemas.microsoft.com/office/drawing/2014/main" id="{080BF859-3288-C74B-B545-3F59E1D2A6BC}"/>
              </a:ext>
            </a:extLst>
          </p:cNvPr>
          <p:cNvSpPr/>
          <p:nvPr/>
        </p:nvSpPr>
        <p:spPr>
          <a:xfrm>
            <a:off x="5362854" y="1273460"/>
            <a:ext cx="164592" cy="164592"/>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1" name="Oval 70">
            <a:extLst>
              <a:ext uri="{FF2B5EF4-FFF2-40B4-BE49-F238E27FC236}">
                <a16:creationId xmlns:a16="http://schemas.microsoft.com/office/drawing/2014/main" id="{15ACE723-7F5B-594C-ADB3-322CDA89126C}"/>
              </a:ext>
            </a:extLst>
          </p:cNvPr>
          <p:cNvSpPr/>
          <p:nvPr/>
        </p:nvSpPr>
        <p:spPr>
          <a:xfrm>
            <a:off x="5371486" y="1723523"/>
            <a:ext cx="164592" cy="164592"/>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2" name="Rectangle 71">
            <a:extLst>
              <a:ext uri="{FF2B5EF4-FFF2-40B4-BE49-F238E27FC236}">
                <a16:creationId xmlns:a16="http://schemas.microsoft.com/office/drawing/2014/main" id="{C1E41A48-3D99-2945-B983-CC7822A427CE}"/>
              </a:ext>
            </a:extLst>
          </p:cNvPr>
          <p:cNvSpPr/>
          <p:nvPr/>
        </p:nvSpPr>
        <p:spPr>
          <a:xfrm>
            <a:off x="9583816" y="2903372"/>
            <a:ext cx="1320342" cy="457200"/>
          </a:xfrm>
          <a:prstGeom prst="rect">
            <a:avLst/>
          </a:prstGeom>
          <a:solidFill>
            <a:srgbClr val="02A9E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Class = 1</a:t>
            </a:r>
          </a:p>
        </p:txBody>
      </p:sp>
      <p:sp>
        <p:nvSpPr>
          <p:cNvPr id="74" name="Rectangle 73">
            <a:extLst>
              <a:ext uri="{FF2B5EF4-FFF2-40B4-BE49-F238E27FC236}">
                <a16:creationId xmlns:a16="http://schemas.microsoft.com/office/drawing/2014/main" id="{ED1E5423-58B2-1244-AD3F-DA5383B49C10}"/>
              </a:ext>
            </a:extLst>
          </p:cNvPr>
          <p:cNvSpPr/>
          <p:nvPr/>
        </p:nvSpPr>
        <p:spPr>
          <a:xfrm>
            <a:off x="5930917" y="3852954"/>
            <a:ext cx="1320342" cy="457200"/>
          </a:xfrm>
          <a:prstGeom prst="rect">
            <a:avLst/>
          </a:prstGeom>
          <a:solidFill>
            <a:srgbClr val="FFB03B"/>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Class = 2</a:t>
            </a:r>
          </a:p>
        </p:txBody>
      </p:sp>
      <p:sp>
        <p:nvSpPr>
          <p:cNvPr id="75" name="Rectangle 74">
            <a:extLst>
              <a:ext uri="{FF2B5EF4-FFF2-40B4-BE49-F238E27FC236}">
                <a16:creationId xmlns:a16="http://schemas.microsoft.com/office/drawing/2014/main" id="{0D599B7C-DEFA-F148-9680-CB3A707DC43D}"/>
              </a:ext>
            </a:extLst>
          </p:cNvPr>
          <p:cNvSpPr/>
          <p:nvPr/>
        </p:nvSpPr>
        <p:spPr>
          <a:xfrm>
            <a:off x="8750201" y="4813340"/>
            <a:ext cx="1320342" cy="457200"/>
          </a:xfrm>
          <a:prstGeom prst="rect">
            <a:avLst/>
          </a:prstGeom>
          <a:solidFill>
            <a:srgbClr val="FFB03B"/>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Class = 2</a:t>
            </a:r>
          </a:p>
        </p:txBody>
      </p:sp>
      <p:sp>
        <p:nvSpPr>
          <p:cNvPr id="77" name="Rectangle 76">
            <a:extLst>
              <a:ext uri="{FF2B5EF4-FFF2-40B4-BE49-F238E27FC236}">
                <a16:creationId xmlns:a16="http://schemas.microsoft.com/office/drawing/2014/main" id="{877A3117-4BFD-604D-A4D9-F9954C8FA14F}"/>
              </a:ext>
            </a:extLst>
          </p:cNvPr>
          <p:cNvSpPr/>
          <p:nvPr/>
        </p:nvSpPr>
        <p:spPr>
          <a:xfrm>
            <a:off x="6790644" y="4816549"/>
            <a:ext cx="1320342" cy="457200"/>
          </a:xfrm>
          <a:prstGeom prst="rect">
            <a:avLst/>
          </a:prstGeom>
          <a:solidFill>
            <a:srgbClr val="02A9E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Class = 1</a:t>
            </a:r>
          </a:p>
        </p:txBody>
      </p:sp>
      <p:sp>
        <p:nvSpPr>
          <p:cNvPr id="78" name="TextBox 77">
            <a:extLst>
              <a:ext uri="{FF2B5EF4-FFF2-40B4-BE49-F238E27FC236}">
                <a16:creationId xmlns:a16="http://schemas.microsoft.com/office/drawing/2014/main" id="{F993A081-8BE6-EC44-A203-1BF2B6C64013}"/>
              </a:ext>
            </a:extLst>
          </p:cNvPr>
          <p:cNvSpPr txBox="1"/>
          <p:nvPr/>
        </p:nvSpPr>
        <p:spPr>
          <a:xfrm>
            <a:off x="773178" y="3630220"/>
            <a:ext cx="327334" cy="400110"/>
          </a:xfrm>
          <a:prstGeom prst="rect">
            <a:avLst/>
          </a:prstGeom>
          <a:solidFill>
            <a:schemeClr val="bg1"/>
          </a:solidFill>
        </p:spPr>
        <p:txBody>
          <a:bodyPr wrap="none" rtlCol="0">
            <a:spAutoFit/>
          </a:bodyPr>
          <a:lstStyle/>
          <a:p>
            <a:r>
              <a:rPr lang="en-US" sz="2000" dirty="0">
                <a:latin typeface="Cambria Math" panose="02040503050406030204" pitchFamily="18" charset="0"/>
                <a:ea typeface="Cambria Math" panose="02040503050406030204" pitchFamily="18" charset="0"/>
              </a:rPr>
              <a:t>5</a:t>
            </a:r>
            <a:endParaRPr lang="en-US" sz="2000" baseline="-25000" dirty="0">
              <a:latin typeface="Cambria Math" panose="02040503050406030204" pitchFamily="18" charset="0"/>
              <a:ea typeface="Cambria Math" panose="02040503050406030204" pitchFamily="18" charset="0"/>
            </a:endParaRPr>
          </a:p>
        </p:txBody>
      </p:sp>
      <p:sp>
        <p:nvSpPr>
          <p:cNvPr id="104" name="Oval 103">
            <a:extLst>
              <a:ext uri="{FF2B5EF4-FFF2-40B4-BE49-F238E27FC236}">
                <a16:creationId xmlns:a16="http://schemas.microsoft.com/office/drawing/2014/main" id="{9D067635-4E13-294D-A0E5-7F3CE55883C9}"/>
              </a:ext>
            </a:extLst>
          </p:cNvPr>
          <p:cNvSpPr/>
          <p:nvPr/>
        </p:nvSpPr>
        <p:spPr>
          <a:xfrm>
            <a:off x="738085" y="3624343"/>
            <a:ext cx="374537" cy="40011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04">
            <a:extLst>
              <a:ext uri="{FF2B5EF4-FFF2-40B4-BE49-F238E27FC236}">
                <a16:creationId xmlns:a16="http://schemas.microsoft.com/office/drawing/2014/main" id="{D06239F6-2385-334C-BE74-18421AE8FF1B}"/>
              </a:ext>
            </a:extLst>
          </p:cNvPr>
          <p:cNvSpPr txBox="1"/>
          <p:nvPr/>
        </p:nvSpPr>
        <p:spPr>
          <a:xfrm>
            <a:off x="2516122" y="5753921"/>
            <a:ext cx="522900" cy="400110"/>
          </a:xfrm>
          <a:prstGeom prst="rect">
            <a:avLst/>
          </a:prstGeom>
          <a:solidFill>
            <a:schemeClr val="bg1"/>
          </a:solidFill>
        </p:spPr>
        <p:txBody>
          <a:bodyPr wrap="none" rtlCol="0">
            <a:spAutoFit/>
          </a:bodyPr>
          <a:lstStyle/>
          <a:p>
            <a:r>
              <a:rPr lang="en-US" sz="2000" dirty="0">
                <a:latin typeface="Cambria Math" panose="02040503050406030204" pitchFamily="18" charset="0"/>
                <a:ea typeface="Cambria Math" panose="02040503050406030204" pitchFamily="18" charset="0"/>
              </a:rPr>
              <a:t>4.5</a:t>
            </a:r>
            <a:endParaRPr lang="en-US" sz="2000" baseline="-25000" dirty="0">
              <a:latin typeface="Cambria Math" panose="02040503050406030204" pitchFamily="18" charset="0"/>
              <a:ea typeface="Cambria Math" panose="02040503050406030204" pitchFamily="18" charset="0"/>
            </a:endParaRPr>
          </a:p>
        </p:txBody>
      </p:sp>
      <p:sp>
        <p:nvSpPr>
          <p:cNvPr id="106" name="Oval 105">
            <a:extLst>
              <a:ext uri="{FF2B5EF4-FFF2-40B4-BE49-F238E27FC236}">
                <a16:creationId xmlns:a16="http://schemas.microsoft.com/office/drawing/2014/main" id="{E047E872-9FD7-9B42-98CA-BB63BAE8F90C}"/>
              </a:ext>
            </a:extLst>
          </p:cNvPr>
          <p:cNvSpPr/>
          <p:nvPr/>
        </p:nvSpPr>
        <p:spPr>
          <a:xfrm>
            <a:off x="2561166" y="5730959"/>
            <a:ext cx="405006" cy="40011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2863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
            <a:extLst>
              <a:ext uri="{FF2B5EF4-FFF2-40B4-BE49-F238E27FC236}">
                <a16:creationId xmlns:a16="http://schemas.microsoft.com/office/drawing/2014/main" id="{993BA575-2D6F-8543-8757-5C9DE88D4CA0}"/>
              </a:ext>
            </a:extLst>
          </p:cNvPr>
          <p:cNvGraphicFramePr>
            <a:graphicFrameLocks/>
          </p:cNvGraphicFramePr>
          <p:nvPr>
            <p:extLst>
              <p:ext uri="{D42A27DB-BD31-4B8C-83A1-F6EECF244321}">
                <p14:modId xmlns:p14="http://schemas.microsoft.com/office/powerpoint/2010/main" val="2871415986"/>
              </p:ext>
            </p:extLst>
          </p:nvPr>
        </p:nvGraphicFramePr>
        <p:xfrm>
          <a:off x="6647754" y="1854494"/>
          <a:ext cx="4596596" cy="4208285"/>
        </p:xfrm>
        <a:graphic>
          <a:graphicData uri="http://schemas.openxmlformats.org/drawingml/2006/table">
            <a:tbl>
              <a:tblPr firstRow="1" bandRow="1">
                <a:tableStyleId>{5C22544A-7EE6-4342-B048-85BDC9FD1C3A}</a:tableStyleId>
              </a:tblPr>
              <a:tblGrid>
                <a:gridCol w="1108814">
                  <a:extLst>
                    <a:ext uri="{9D8B030D-6E8A-4147-A177-3AD203B41FA5}">
                      <a16:colId xmlns:a16="http://schemas.microsoft.com/office/drawing/2014/main" val="4130866576"/>
                    </a:ext>
                  </a:extLst>
                </a:gridCol>
                <a:gridCol w="1085623">
                  <a:extLst>
                    <a:ext uri="{9D8B030D-6E8A-4147-A177-3AD203B41FA5}">
                      <a16:colId xmlns:a16="http://schemas.microsoft.com/office/drawing/2014/main" val="2682145629"/>
                    </a:ext>
                  </a:extLst>
                </a:gridCol>
                <a:gridCol w="1153529">
                  <a:extLst>
                    <a:ext uri="{9D8B030D-6E8A-4147-A177-3AD203B41FA5}">
                      <a16:colId xmlns:a16="http://schemas.microsoft.com/office/drawing/2014/main" val="2873927588"/>
                    </a:ext>
                  </a:extLst>
                </a:gridCol>
                <a:gridCol w="1248630">
                  <a:extLst>
                    <a:ext uri="{9D8B030D-6E8A-4147-A177-3AD203B41FA5}">
                      <a16:colId xmlns:a16="http://schemas.microsoft.com/office/drawing/2014/main" val="1104623576"/>
                    </a:ext>
                  </a:extLst>
                </a:gridCol>
              </a:tblGrid>
              <a:tr h="367805">
                <a:tc>
                  <a:txBody>
                    <a:bodyPr/>
                    <a:lstStyle/>
                    <a:p>
                      <a:pPr algn="ctr"/>
                      <a:r>
                        <a:rPr lang="en-US" b="0" i="0" dirty="0">
                          <a:latin typeface="Amazon Ember Light" panose="020B0403020204020204" pitchFamily="34" charset="0"/>
                          <a:ea typeface="Amazon Ember Light" panose="020B0403020204020204" pitchFamily="34" charset="0"/>
                          <a:cs typeface="Amazon Ember Light" panose="020B0403020204020204" pitchFamily="34" charset="0"/>
                        </a:rPr>
                        <a:t>Weather</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b="0" i="0" dirty="0">
                          <a:latin typeface="Amazon Ember Light" panose="020B0403020204020204" pitchFamily="34" charset="0"/>
                          <a:ea typeface="Amazon Ember Light" panose="020B0403020204020204" pitchFamily="34" charset="0"/>
                          <a:cs typeface="Amazon Ember Light" panose="020B0403020204020204" pitchFamily="34" charset="0"/>
                        </a:rPr>
                        <a:t>Demand</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b="0" i="0" dirty="0">
                          <a:latin typeface="Amazon Ember Light" panose="020B0403020204020204" pitchFamily="34" charset="0"/>
                          <a:ea typeface="Amazon Ember Light" panose="020B0403020204020204" pitchFamily="34" charset="0"/>
                          <a:cs typeface="Amazon Ember Light" panose="020B0403020204020204" pitchFamily="34" charset="0"/>
                        </a:rPr>
                        <a:t>Address</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b="0" i="0" dirty="0">
                          <a:latin typeface="Amazon Ember Light" panose="020B0403020204020204" pitchFamily="34" charset="0"/>
                          <a:ea typeface="Amazon Ember Light" panose="020B0403020204020204" pitchFamily="34" charset="0"/>
                          <a:cs typeface="Amazon Ember Light" panose="020B0403020204020204" pitchFamily="34" charset="0"/>
                        </a:rPr>
                        <a:t>ontime</a:t>
                      </a:r>
                    </a:p>
                  </a:txBody>
                  <a:tcPr anchor="ctr">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192264851"/>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Sunny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2903319"/>
                  </a:ext>
                </a:extLst>
              </a:tr>
              <a:tr h="26482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Sunny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5868569"/>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Overcast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6817573"/>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Rainy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017346"/>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Rainy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5579562"/>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Rainy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4608193"/>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Overcast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3411973"/>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Sunny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6211760"/>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Sunny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9092834"/>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Rainy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6625008"/>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Sunny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7780227"/>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Overcast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1129710"/>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Overcast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1050934"/>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Rainy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959331"/>
                  </a:ext>
                </a:extLst>
              </a:tr>
            </a:tbl>
          </a:graphicData>
        </a:graphic>
      </p:graphicFrame>
      <p:sp>
        <p:nvSpPr>
          <p:cNvPr id="32" name="Title 1">
            <a:extLst>
              <a:ext uri="{FF2B5EF4-FFF2-40B4-BE49-F238E27FC236}">
                <a16:creationId xmlns:a16="http://schemas.microsoft.com/office/drawing/2014/main" id="{541E3B80-815C-D14D-AC1B-8D32FF0D4558}"/>
              </a:ext>
            </a:extLst>
          </p:cNvPr>
          <p:cNvSpPr>
            <a:spLocks noGrp="1"/>
          </p:cNvSpPr>
          <p:nvPr>
            <p:ph type="title"/>
          </p:nvPr>
        </p:nvSpPr>
        <p:spPr>
          <a:xfrm>
            <a:off x="697502" y="295897"/>
            <a:ext cx="11113227" cy="987472"/>
          </a:xfrm>
        </p:spPr>
        <p:txBody>
          <a:bodyPr/>
          <a:lstStyle/>
          <a:p>
            <a:r>
              <a:rPr lang="en-US" b="1" dirty="0">
                <a:ea typeface="Amazon Ember Light" panose="020B0403020204020204" pitchFamily="34" charset="0"/>
                <a:cs typeface="Amazon Ember Light" panose="020B0403020204020204" pitchFamily="34" charset="0"/>
              </a:rPr>
              <a:t>Decision Trees: Example</a:t>
            </a:r>
            <a:endParaRPr lang="en-US" b="1" dirty="0"/>
          </a:p>
        </p:txBody>
      </p:sp>
      <p:grpSp>
        <p:nvGrpSpPr>
          <p:cNvPr id="2" name="Group 1">
            <a:extLst>
              <a:ext uri="{FF2B5EF4-FFF2-40B4-BE49-F238E27FC236}">
                <a16:creationId xmlns:a16="http://schemas.microsoft.com/office/drawing/2014/main" id="{2E34609B-F5F7-F145-AE9B-2E453D0E7E9C}"/>
              </a:ext>
            </a:extLst>
          </p:cNvPr>
          <p:cNvGrpSpPr/>
          <p:nvPr/>
        </p:nvGrpSpPr>
        <p:grpSpPr>
          <a:xfrm>
            <a:off x="1727750" y="2011746"/>
            <a:ext cx="3219290" cy="4075672"/>
            <a:chOff x="2045831" y="1870498"/>
            <a:chExt cx="3219290" cy="4075672"/>
          </a:xfrm>
        </p:grpSpPr>
        <p:sp>
          <p:nvSpPr>
            <p:cNvPr id="38" name="Rectangle 37">
              <a:extLst>
                <a:ext uri="{FF2B5EF4-FFF2-40B4-BE49-F238E27FC236}">
                  <a16:creationId xmlns:a16="http://schemas.microsoft.com/office/drawing/2014/main" id="{6593AFC2-D5D1-304D-92DD-2D0D18545C8A}"/>
                </a:ext>
              </a:extLst>
            </p:cNvPr>
            <p:cNvSpPr/>
            <p:nvPr/>
          </p:nvSpPr>
          <p:spPr>
            <a:xfrm>
              <a:off x="2763159" y="1870498"/>
              <a:ext cx="1784634" cy="4572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Class: Yes, No</a:t>
              </a:r>
            </a:p>
          </p:txBody>
        </p:sp>
        <p:sp>
          <p:nvSpPr>
            <p:cNvPr id="39" name="TextBox 38">
              <a:extLst>
                <a:ext uri="{FF2B5EF4-FFF2-40B4-BE49-F238E27FC236}">
                  <a16:creationId xmlns:a16="http://schemas.microsoft.com/office/drawing/2014/main" id="{375C3549-8BF9-F74F-9161-9F5119EE72E9}"/>
                </a:ext>
              </a:extLst>
            </p:cNvPr>
            <p:cNvSpPr txBox="1"/>
            <p:nvPr/>
          </p:nvSpPr>
          <p:spPr>
            <a:xfrm>
              <a:off x="2045831" y="2468295"/>
              <a:ext cx="3219290" cy="3477875"/>
            </a:xfrm>
            <a:prstGeom prst="rect">
              <a:avLst/>
            </a:prstGeom>
            <a:noFill/>
          </p:spPr>
          <p:txBody>
            <a:bodyPr wrap="square" rtlCol="0">
              <a:spAutoFit/>
            </a:bodyPr>
            <a:lstStyle/>
            <a:p>
              <a:pPr algn="ctr">
                <a:spcBef>
                  <a:spcPts val="600"/>
                </a:spcBef>
                <a:spcAft>
                  <a:spcPts val="600"/>
                </a:spcAft>
              </a:pPr>
              <a:r>
                <a:rPr lang="en-US" sz="2000" b="1" dirty="0">
                  <a:latin typeface="Amazon Ember Light" panose="020B0403020204020204" pitchFamily="34" charset="0"/>
                  <a:ea typeface="Amazon Ember Light" panose="020B0403020204020204" pitchFamily="34" charset="0"/>
                  <a:cs typeface="Amazon Ember Light" panose="020B0403020204020204" pitchFamily="34" charset="0"/>
                </a:rPr>
                <a:t>What feature (’Weather’, ‘Demand’ or ‘Address’) to use to split the dataset, to best separate class ‘No’ from class ‘Yes’?</a:t>
              </a:r>
            </a:p>
            <a:p>
              <a:pPr algn="ctr">
                <a:spcBef>
                  <a:spcPts val="600"/>
                </a:spcBef>
                <a:spcAft>
                  <a:spcPts val="600"/>
                </a:spcAft>
              </a:pPr>
              <a:endParaRPr lang="en-US" sz="1000" dirty="0">
                <a:solidFill>
                  <a:srgbClr val="C00000"/>
                </a:solidFill>
                <a:latin typeface="Amazon Ember Light" panose="020B0403020204020204" pitchFamily="34" charset="0"/>
                <a:ea typeface="Amazon Ember Light" panose="020B0403020204020204" pitchFamily="34" charset="0"/>
                <a:cs typeface="Amazon Ember Light" panose="020B0403020204020204" pitchFamily="34" charset="0"/>
              </a:endParaRPr>
            </a:p>
            <a:p>
              <a:pPr algn="ctr">
                <a:spcBef>
                  <a:spcPts val="600"/>
                </a:spcBef>
                <a:spcAft>
                  <a:spcPts val="600"/>
                </a:spcAft>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[select the splits such that the descendent subsets are “purer” than their parents]</a:t>
              </a:r>
            </a:p>
            <a:p>
              <a:pPr algn="ctr">
                <a:spcBef>
                  <a:spcPts val="600"/>
                </a:spcBef>
                <a:spcAft>
                  <a:spcPts val="600"/>
                </a:spcAft>
              </a:pPr>
              <a:endParaRPr lang="en-US" sz="2000" dirty="0">
                <a:solidFill>
                  <a:srgbClr val="C00000"/>
                </a:solidFill>
              </a:endParaRPr>
            </a:p>
          </p:txBody>
        </p:sp>
      </p:grpSp>
      <p:sp>
        <p:nvSpPr>
          <p:cNvPr id="7" name="Oval 6">
            <a:extLst>
              <a:ext uri="{FF2B5EF4-FFF2-40B4-BE49-F238E27FC236}">
                <a16:creationId xmlns:a16="http://schemas.microsoft.com/office/drawing/2014/main" id="{2FF1D94C-BBAE-1646-9F13-22F63393776C}"/>
              </a:ext>
            </a:extLst>
          </p:cNvPr>
          <p:cNvSpPr/>
          <p:nvPr/>
        </p:nvSpPr>
        <p:spPr>
          <a:xfrm>
            <a:off x="10004742" y="1836207"/>
            <a:ext cx="1239609" cy="404139"/>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3845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1113227" cy="987472"/>
          </a:xfrm>
        </p:spPr>
        <p:txBody>
          <a:bodyPr/>
          <a:lstStyle/>
          <a:p>
            <a:r>
              <a:rPr lang="en-US" b="1" dirty="0"/>
              <a:t>Best Feature to Split with?</a:t>
            </a:r>
          </a:p>
        </p:txBody>
      </p:sp>
      <p:sp>
        <p:nvSpPr>
          <p:cNvPr id="3" name="Text Placeholder 2">
            <a:extLst>
              <a:ext uri="{FF2B5EF4-FFF2-40B4-BE49-F238E27FC236}">
                <a16:creationId xmlns:a16="http://schemas.microsoft.com/office/drawing/2014/main" id="{EFA986EE-AA40-1B47-BD40-4247444EE8B5}"/>
              </a:ext>
            </a:extLst>
          </p:cNvPr>
          <p:cNvSpPr>
            <a:spLocks noGrp="1"/>
          </p:cNvSpPr>
          <p:nvPr>
            <p:ph type="body" sz="quarter" idx="10"/>
          </p:nvPr>
        </p:nvSpPr>
        <p:spPr>
          <a:xfrm>
            <a:off x="695796" y="1310105"/>
            <a:ext cx="11113227" cy="4599628"/>
          </a:xfrm>
        </p:spPr>
        <p:txBody>
          <a:bodyPr/>
          <a:lstStyle/>
          <a:p>
            <a:pPr marL="0" indent="0">
              <a:buNone/>
            </a:pPr>
            <a:r>
              <a:rPr lang="en-US" dirty="0"/>
              <a:t>A good split results in overall </a:t>
            </a:r>
            <a:r>
              <a:rPr lang="en-US" b="1" dirty="0">
                <a:solidFill>
                  <a:schemeClr val="accent3"/>
                </a:solidFill>
              </a:rPr>
              <a:t>less uncertainty (impurity)</a:t>
            </a:r>
            <a:r>
              <a:rPr lang="en-US" dirty="0"/>
              <a:t>.</a:t>
            </a:r>
            <a:r>
              <a:rPr lang="en-US" b="1" dirty="0">
                <a:solidFill>
                  <a:schemeClr val="accent3"/>
                </a:solidFill>
              </a:rPr>
              <a:t> </a:t>
            </a:r>
            <a:r>
              <a:rPr lang="en-US" dirty="0"/>
              <a:t>For example:</a:t>
            </a:r>
          </a:p>
          <a:p>
            <a:pPr marL="0" indent="0">
              <a:buNone/>
            </a:pPr>
            <a:endParaRPr lang="en-US" sz="2400" dirty="0"/>
          </a:p>
        </p:txBody>
      </p:sp>
      <p:sp>
        <p:nvSpPr>
          <p:cNvPr id="18" name="Rectangle 17">
            <a:extLst>
              <a:ext uri="{FF2B5EF4-FFF2-40B4-BE49-F238E27FC236}">
                <a16:creationId xmlns:a16="http://schemas.microsoft.com/office/drawing/2014/main" id="{DF97CA01-403C-8A46-B9B4-00FDCCC94844}"/>
              </a:ext>
            </a:extLst>
          </p:cNvPr>
          <p:cNvSpPr/>
          <p:nvPr/>
        </p:nvSpPr>
        <p:spPr>
          <a:xfrm>
            <a:off x="2880605" y="2864074"/>
            <a:ext cx="1349829" cy="64008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Weather</a:t>
            </a:r>
          </a:p>
        </p:txBody>
      </p:sp>
      <p:cxnSp>
        <p:nvCxnSpPr>
          <p:cNvPr id="19" name="Straight Connector 18">
            <a:extLst>
              <a:ext uri="{FF2B5EF4-FFF2-40B4-BE49-F238E27FC236}">
                <a16:creationId xmlns:a16="http://schemas.microsoft.com/office/drawing/2014/main" id="{CF111964-C9C6-0645-A124-5469BB57D63F}"/>
              </a:ext>
            </a:extLst>
          </p:cNvPr>
          <p:cNvCxnSpPr>
            <a:cxnSpLocks/>
            <a:stCxn id="18" idx="2"/>
          </p:cNvCxnSpPr>
          <p:nvPr/>
        </p:nvCxnSpPr>
        <p:spPr>
          <a:xfrm flipH="1">
            <a:off x="1547205" y="3504154"/>
            <a:ext cx="2008314" cy="627274"/>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B839A3F-98EF-444F-BDAD-E3E540A90DF3}"/>
              </a:ext>
            </a:extLst>
          </p:cNvPr>
          <p:cNvCxnSpPr>
            <a:cxnSpLocks/>
            <a:stCxn id="18" idx="2"/>
          </p:cNvCxnSpPr>
          <p:nvPr/>
        </p:nvCxnSpPr>
        <p:spPr>
          <a:xfrm>
            <a:off x="3555519" y="3504155"/>
            <a:ext cx="1420000" cy="899767"/>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409142A-F5B0-6B48-9F0A-2EE4C7EAC7E7}"/>
              </a:ext>
            </a:extLst>
          </p:cNvPr>
          <p:cNvSpPr txBox="1"/>
          <p:nvPr/>
        </p:nvSpPr>
        <p:spPr>
          <a:xfrm>
            <a:off x="1336738" y="3518170"/>
            <a:ext cx="862898"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Sunny</a:t>
            </a:r>
          </a:p>
        </p:txBody>
      </p:sp>
      <p:sp>
        <p:nvSpPr>
          <p:cNvPr id="22" name="TextBox 21">
            <a:extLst>
              <a:ext uri="{FF2B5EF4-FFF2-40B4-BE49-F238E27FC236}">
                <a16:creationId xmlns:a16="http://schemas.microsoft.com/office/drawing/2014/main" id="{70A3E3FE-A9CA-084B-9094-E6968BFC8165}"/>
              </a:ext>
            </a:extLst>
          </p:cNvPr>
          <p:cNvSpPr txBox="1"/>
          <p:nvPr/>
        </p:nvSpPr>
        <p:spPr>
          <a:xfrm>
            <a:off x="4258603" y="3603317"/>
            <a:ext cx="862898"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Rainy</a:t>
            </a:r>
          </a:p>
        </p:txBody>
      </p:sp>
      <p:cxnSp>
        <p:nvCxnSpPr>
          <p:cNvPr id="23" name="Straight Connector 22">
            <a:extLst>
              <a:ext uri="{FF2B5EF4-FFF2-40B4-BE49-F238E27FC236}">
                <a16:creationId xmlns:a16="http://schemas.microsoft.com/office/drawing/2014/main" id="{B729AF69-1C40-9143-9C13-171410BAE857}"/>
              </a:ext>
            </a:extLst>
          </p:cNvPr>
          <p:cNvCxnSpPr>
            <a:cxnSpLocks/>
            <a:stCxn id="18" idx="2"/>
          </p:cNvCxnSpPr>
          <p:nvPr/>
        </p:nvCxnSpPr>
        <p:spPr>
          <a:xfrm flipH="1">
            <a:off x="3337875" y="3504154"/>
            <a:ext cx="217644" cy="1211634"/>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BE73972-51ED-024B-8C83-CF9E13331AB9}"/>
              </a:ext>
            </a:extLst>
          </p:cNvPr>
          <p:cNvSpPr txBox="1"/>
          <p:nvPr/>
        </p:nvSpPr>
        <p:spPr>
          <a:xfrm>
            <a:off x="2346309" y="3959173"/>
            <a:ext cx="1099497"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Overcast</a:t>
            </a:r>
          </a:p>
        </p:txBody>
      </p:sp>
      <p:sp>
        <p:nvSpPr>
          <p:cNvPr id="25" name="TextBox 24">
            <a:extLst>
              <a:ext uri="{FF2B5EF4-FFF2-40B4-BE49-F238E27FC236}">
                <a16:creationId xmlns:a16="http://schemas.microsoft.com/office/drawing/2014/main" id="{CE55767C-263B-8A49-8FAC-4E73BD502F1B}"/>
              </a:ext>
            </a:extLst>
          </p:cNvPr>
          <p:cNvSpPr txBox="1"/>
          <p:nvPr/>
        </p:nvSpPr>
        <p:spPr>
          <a:xfrm>
            <a:off x="2938983" y="4737035"/>
            <a:ext cx="980845"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[4+, 0-]</a:t>
            </a:r>
          </a:p>
        </p:txBody>
      </p:sp>
      <p:sp>
        <p:nvSpPr>
          <p:cNvPr id="26" name="TextBox 25">
            <a:extLst>
              <a:ext uri="{FF2B5EF4-FFF2-40B4-BE49-F238E27FC236}">
                <a16:creationId xmlns:a16="http://schemas.microsoft.com/office/drawing/2014/main" id="{19369FBD-ADE0-4249-A89B-B39A83685D30}"/>
              </a:ext>
            </a:extLst>
          </p:cNvPr>
          <p:cNvSpPr txBox="1"/>
          <p:nvPr/>
        </p:nvSpPr>
        <p:spPr>
          <a:xfrm>
            <a:off x="4537155" y="4467634"/>
            <a:ext cx="1057350"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[3+, 2-]</a:t>
            </a:r>
          </a:p>
        </p:txBody>
      </p:sp>
      <p:sp>
        <p:nvSpPr>
          <p:cNvPr id="27" name="TextBox 26">
            <a:extLst>
              <a:ext uri="{FF2B5EF4-FFF2-40B4-BE49-F238E27FC236}">
                <a16:creationId xmlns:a16="http://schemas.microsoft.com/office/drawing/2014/main" id="{8324B6BE-C7F7-7B4A-9721-39FB4D35E856}"/>
              </a:ext>
            </a:extLst>
          </p:cNvPr>
          <p:cNvSpPr txBox="1"/>
          <p:nvPr/>
        </p:nvSpPr>
        <p:spPr>
          <a:xfrm>
            <a:off x="1088971" y="4187926"/>
            <a:ext cx="987996"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[2+, 3-]</a:t>
            </a:r>
          </a:p>
        </p:txBody>
      </p:sp>
      <p:sp>
        <p:nvSpPr>
          <p:cNvPr id="28" name="TextBox 27">
            <a:extLst>
              <a:ext uri="{FF2B5EF4-FFF2-40B4-BE49-F238E27FC236}">
                <a16:creationId xmlns:a16="http://schemas.microsoft.com/office/drawing/2014/main" id="{AFCA0544-C64D-8641-AF53-BD9AAAC56623}"/>
              </a:ext>
            </a:extLst>
          </p:cNvPr>
          <p:cNvSpPr txBox="1"/>
          <p:nvPr/>
        </p:nvSpPr>
        <p:spPr>
          <a:xfrm>
            <a:off x="2651858" y="5116839"/>
            <a:ext cx="1420000" cy="646331"/>
          </a:xfrm>
          <a:prstGeom prst="rect">
            <a:avLst/>
          </a:prstGeom>
          <a:noFill/>
        </p:spPr>
        <p:txBody>
          <a:bodyPr wrap="square" rtlCol="0">
            <a:spAutoFit/>
          </a:bodyPr>
          <a:lstStyle/>
          <a:p>
            <a:pPr algn="ctr"/>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Absolutely sure</a:t>
            </a:r>
          </a:p>
        </p:txBody>
      </p:sp>
      <p:sp>
        <p:nvSpPr>
          <p:cNvPr id="29" name="TextBox 28">
            <a:extLst>
              <a:ext uri="{FF2B5EF4-FFF2-40B4-BE49-F238E27FC236}">
                <a16:creationId xmlns:a16="http://schemas.microsoft.com/office/drawing/2014/main" id="{4B7000CE-9ECF-744C-8CE4-F366C233BDF6}"/>
              </a:ext>
            </a:extLst>
          </p:cNvPr>
          <p:cNvSpPr txBox="1"/>
          <p:nvPr/>
        </p:nvSpPr>
        <p:spPr>
          <a:xfrm>
            <a:off x="4342703" y="4849008"/>
            <a:ext cx="1251802" cy="646331"/>
          </a:xfrm>
          <a:prstGeom prst="rect">
            <a:avLst/>
          </a:prstGeom>
          <a:noFill/>
        </p:spPr>
        <p:txBody>
          <a:bodyPr wrap="square" rtlCol="0">
            <a:spAutoFit/>
          </a:bodyPr>
          <a:lstStyle/>
          <a:p>
            <a:pPr algn="ctr"/>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Not too sure</a:t>
            </a:r>
          </a:p>
        </p:txBody>
      </p:sp>
      <p:sp>
        <p:nvSpPr>
          <p:cNvPr id="30" name="TextBox 29">
            <a:extLst>
              <a:ext uri="{FF2B5EF4-FFF2-40B4-BE49-F238E27FC236}">
                <a16:creationId xmlns:a16="http://schemas.microsoft.com/office/drawing/2014/main" id="{B2885621-8E36-E540-B9E8-6940D08011C8}"/>
              </a:ext>
            </a:extLst>
          </p:cNvPr>
          <p:cNvSpPr txBox="1"/>
          <p:nvPr/>
        </p:nvSpPr>
        <p:spPr>
          <a:xfrm>
            <a:off x="825165" y="4581270"/>
            <a:ext cx="1251802" cy="646331"/>
          </a:xfrm>
          <a:prstGeom prst="rect">
            <a:avLst/>
          </a:prstGeom>
          <a:noFill/>
        </p:spPr>
        <p:txBody>
          <a:bodyPr wrap="square" rtlCol="0">
            <a:spAutoFit/>
          </a:bodyPr>
          <a:lstStyle/>
          <a:p>
            <a:pPr algn="ctr"/>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Not too sure</a:t>
            </a:r>
          </a:p>
        </p:txBody>
      </p:sp>
      <p:sp>
        <p:nvSpPr>
          <p:cNvPr id="34" name="TextBox 33">
            <a:extLst>
              <a:ext uri="{FF2B5EF4-FFF2-40B4-BE49-F238E27FC236}">
                <a16:creationId xmlns:a16="http://schemas.microsoft.com/office/drawing/2014/main" id="{73DAC2C8-4822-C242-A13C-0D7B35C14C3B}"/>
              </a:ext>
            </a:extLst>
          </p:cNvPr>
          <p:cNvSpPr txBox="1"/>
          <p:nvPr/>
        </p:nvSpPr>
        <p:spPr>
          <a:xfrm>
            <a:off x="2738623" y="2163157"/>
            <a:ext cx="1582408" cy="584775"/>
          </a:xfrm>
          <a:prstGeom prst="rect">
            <a:avLst/>
          </a:prstGeom>
          <a:noFill/>
        </p:spPr>
        <p:txBody>
          <a:bodyPr wrap="square" rtlCol="0">
            <a:spAutoFit/>
          </a:bodyPr>
          <a:lstStyle/>
          <a:p>
            <a:pPr algn="ctr"/>
            <a:endParaRPr lang="en-US" sz="1600" dirty="0">
              <a:latin typeface="Amazon Ember Light" panose="020B0403020204020204" pitchFamily="34" charset="0"/>
              <a:ea typeface="Amazon Ember Light" panose="020B0403020204020204" pitchFamily="34" charset="0"/>
              <a:cs typeface="Amazon Ember Light" panose="020B0403020204020204" pitchFamily="34" charset="0"/>
            </a:endParaRPr>
          </a:p>
          <a:p>
            <a:pPr algn="ctr"/>
            <a:r>
              <a:rPr lang="en-US" sz="1600" dirty="0">
                <a:latin typeface="Amazon Ember Light" panose="020B0403020204020204" pitchFamily="34" charset="0"/>
                <a:ea typeface="Amazon Ember Light" panose="020B0403020204020204" pitchFamily="34" charset="0"/>
                <a:cs typeface="Amazon Ember Light" panose="020B0403020204020204" pitchFamily="34" charset="0"/>
              </a:rPr>
              <a:t>[9+, 5-]</a:t>
            </a:r>
          </a:p>
        </p:txBody>
      </p:sp>
      <p:sp>
        <p:nvSpPr>
          <p:cNvPr id="35" name="TextBox 34">
            <a:extLst>
              <a:ext uri="{FF2B5EF4-FFF2-40B4-BE49-F238E27FC236}">
                <a16:creationId xmlns:a16="http://schemas.microsoft.com/office/drawing/2014/main" id="{C1B99E03-BAAA-7248-8394-0E85C226480D}"/>
              </a:ext>
            </a:extLst>
          </p:cNvPr>
          <p:cNvSpPr txBox="1"/>
          <p:nvPr/>
        </p:nvSpPr>
        <p:spPr>
          <a:xfrm>
            <a:off x="2651858" y="2101972"/>
            <a:ext cx="1691498" cy="369332"/>
          </a:xfrm>
          <a:prstGeom prst="rect">
            <a:avLst/>
          </a:prstGeom>
          <a:noFill/>
        </p:spPr>
        <p:txBody>
          <a:bodyPr wrap="square" rtlCol="0">
            <a:spAutoFit/>
          </a:bodyPr>
          <a:lstStyle/>
          <a:p>
            <a:pPr algn="ctr"/>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Not too sure</a:t>
            </a:r>
          </a:p>
        </p:txBody>
      </p:sp>
      <p:graphicFrame>
        <p:nvGraphicFramePr>
          <p:cNvPr id="32" name="Content Placeholder 1">
            <a:extLst>
              <a:ext uri="{FF2B5EF4-FFF2-40B4-BE49-F238E27FC236}">
                <a16:creationId xmlns:a16="http://schemas.microsoft.com/office/drawing/2014/main" id="{A050D3AB-DDA4-0641-B7E6-20274ABBB09E}"/>
              </a:ext>
            </a:extLst>
          </p:cNvPr>
          <p:cNvGraphicFramePr>
            <a:graphicFrameLocks/>
          </p:cNvGraphicFramePr>
          <p:nvPr>
            <p:extLst>
              <p:ext uri="{D42A27DB-BD31-4B8C-83A1-F6EECF244321}">
                <p14:modId xmlns:p14="http://schemas.microsoft.com/office/powerpoint/2010/main" val="1601023873"/>
              </p:ext>
            </p:extLst>
          </p:nvPr>
        </p:nvGraphicFramePr>
        <p:xfrm>
          <a:off x="6647754" y="1854494"/>
          <a:ext cx="4596596" cy="4208285"/>
        </p:xfrm>
        <a:graphic>
          <a:graphicData uri="http://schemas.openxmlformats.org/drawingml/2006/table">
            <a:tbl>
              <a:tblPr firstRow="1" bandRow="1">
                <a:tableStyleId>{5C22544A-7EE6-4342-B048-85BDC9FD1C3A}</a:tableStyleId>
              </a:tblPr>
              <a:tblGrid>
                <a:gridCol w="1108814">
                  <a:extLst>
                    <a:ext uri="{9D8B030D-6E8A-4147-A177-3AD203B41FA5}">
                      <a16:colId xmlns:a16="http://schemas.microsoft.com/office/drawing/2014/main" val="4130866576"/>
                    </a:ext>
                  </a:extLst>
                </a:gridCol>
                <a:gridCol w="1085623">
                  <a:extLst>
                    <a:ext uri="{9D8B030D-6E8A-4147-A177-3AD203B41FA5}">
                      <a16:colId xmlns:a16="http://schemas.microsoft.com/office/drawing/2014/main" val="2682145629"/>
                    </a:ext>
                  </a:extLst>
                </a:gridCol>
                <a:gridCol w="1153529">
                  <a:extLst>
                    <a:ext uri="{9D8B030D-6E8A-4147-A177-3AD203B41FA5}">
                      <a16:colId xmlns:a16="http://schemas.microsoft.com/office/drawing/2014/main" val="2873927588"/>
                    </a:ext>
                  </a:extLst>
                </a:gridCol>
                <a:gridCol w="1248630">
                  <a:extLst>
                    <a:ext uri="{9D8B030D-6E8A-4147-A177-3AD203B41FA5}">
                      <a16:colId xmlns:a16="http://schemas.microsoft.com/office/drawing/2014/main" val="1104623576"/>
                    </a:ext>
                  </a:extLst>
                </a:gridCol>
              </a:tblGrid>
              <a:tr h="367805">
                <a:tc>
                  <a:txBody>
                    <a:bodyPr/>
                    <a:lstStyle/>
                    <a:p>
                      <a:pPr algn="ctr"/>
                      <a:r>
                        <a:rPr lang="en-US" b="0" i="0" dirty="0">
                          <a:latin typeface="Amazon Ember Light" panose="020B0403020204020204" pitchFamily="34" charset="0"/>
                          <a:ea typeface="Amazon Ember Light" panose="020B0403020204020204" pitchFamily="34" charset="0"/>
                          <a:cs typeface="Amazon Ember Light" panose="020B0403020204020204" pitchFamily="34" charset="0"/>
                        </a:rPr>
                        <a:t>Weather</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b="0" i="0" dirty="0">
                          <a:latin typeface="Amazon Ember Light" panose="020B0403020204020204" pitchFamily="34" charset="0"/>
                          <a:ea typeface="Amazon Ember Light" panose="020B0403020204020204" pitchFamily="34" charset="0"/>
                          <a:cs typeface="Amazon Ember Light" panose="020B0403020204020204" pitchFamily="34" charset="0"/>
                        </a:rPr>
                        <a:t>Demand</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b="0" i="0" dirty="0">
                          <a:latin typeface="Amazon Ember Light" panose="020B0403020204020204" pitchFamily="34" charset="0"/>
                          <a:ea typeface="Amazon Ember Light" panose="020B0403020204020204" pitchFamily="34" charset="0"/>
                          <a:cs typeface="Amazon Ember Light" panose="020B0403020204020204" pitchFamily="34" charset="0"/>
                        </a:rPr>
                        <a:t>Address</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b="0" i="0" dirty="0">
                          <a:latin typeface="Amazon Ember Light" panose="020B0403020204020204" pitchFamily="34" charset="0"/>
                          <a:ea typeface="Amazon Ember Light" panose="020B0403020204020204" pitchFamily="34" charset="0"/>
                          <a:cs typeface="Amazon Ember Light" panose="020B0403020204020204" pitchFamily="34" charset="0"/>
                        </a:rPr>
                        <a:t>ontime</a:t>
                      </a:r>
                    </a:p>
                  </a:txBody>
                  <a:tcPr anchor="ctr">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192264851"/>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Sunny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2903319"/>
                  </a:ext>
                </a:extLst>
              </a:tr>
              <a:tr h="26482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Sunny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5868569"/>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Overcast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6817573"/>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Rainy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017346"/>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Rainy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5579562"/>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Rainy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4608193"/>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Overcast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3411973"/>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Sunny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6211760"/>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Sunny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9092834"/>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Rainy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6625008"/>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Sunny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7780227"/>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Overcast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1129710"/>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Overcast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1050934"/>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Rainy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959331"/>
                  </a:ext>
                </a:extLst>
              </a:tr>
            </a:tbl>
          </a:graphicData>
        </a:graphic>
      </p:graphicFrame>
      <p:sp>
        <p:nvSpPr>
          <p:cNvPr id="33" name="Oval 32">
            <a:extLst>
              <a:ext uri="{FF2B5EF4-FFF2-40B4-BE49-F238E27FC236}">
                <a16:creationId xmlns:a16="http://schemas.microsoft.com/office/drawing/2014/main" id="{9F33320E-13EB-6245-9C19-BAD40612C6E3}"/>
              </a:ext>
            </a:extLst>
          </p:cNvPr>
          <p:cNvSpPr/>
          <p:nvPr/>
        </p:nvSpPr>
        <p:spPr>
          <a:xfrm>
            <a:off x="10004742" y="1836207"/>
            <a:ext cx="1239609" cy="404139"/>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2682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1113227" cy="987472"/>
          </a:xfrm>
        </p:spPr>
        <p:txBody>
          <a:bodyPr/>
          <a:lstStyle/>
          <a:p>
            <a:r>
              <a:rPr lang="en-US" b="1" dirty="0"/>
              <a:t>Best Feature to Split with?</a:t>
            </a:r>
          </a:p>
        </p:txBody>
      </p:sp>
      <p:sp>
        <p:nvSpPr>
          <p:cNvPr id="3" name="Text Placeholder 2">
            <a:extLst>
              <a:ext uri="{FF2B5EF4-FFF2-40B4-BE49-F238E27FC236}">
                <a16:creationId xmlns:a16="http://schemas.microsoft.com/office/drawing/2014/main" id="{EFA986EE-AA40-1B47-BD40-4247444EE8B5}"/>
              </a:ext>
            </a:extLst>
          </p:cNvPr>
          <p:cNvSpPr>
            <a:spLocks noGrp="1"/>
          </p:cNvSpPr>
          <p:nvPr>
            <p:ph type="body" sz="quarter" idx="10"/>
          </p:nvPr>
        </p:nvSpPr>
        <p:spPr>
          <a:xfrm>
            <a:off x="695796" y="1310105"/>
            <a:ext cx="11113227" cy="4599628"/>
          </a:xfrm>
        </p:spPr>
        <p:txBody>
          <a:bodyPr/>
          <a:lstStyle/>
          <a:p>
            <a:pPr marL="0" indent="0">
              <a:buNone/>
            </a:pPr>
            <a:r>
              <a:rPr lang="en-US" dirty="0"/>
              <a:t>A good split results in overall </a:t>
            </a:r>
            <a:r>
              <a:rPr lang="en-US" b="1" dirty="0">
                <a:solidFill>
                  <a:schemeClr val="accent3"/>
                </a:solidFill>
              </a:rPr>
              <a:t>less uncertainty (impurity)</a:t>
            </a:r>
            <a:r>
              <a:rPr lang="en-US" dirty="0"/>
              <a:t>.</a:t>
            </a:r>
            <a:r>
              <a:rPr lang="en-US" b="1" dirty="0">
                <a:solidFill>
                  <a:schemeClr val="accent3"/>
                </a:solidFill>
              </a:rPr>
              <a:t> </a:t>
            </a:r>
            <a:r>
              <a:rPr lang="en-US" dirty="0"/>
              <a:t>For example:</a:t>
            </a:r>
          </a:p>
          <a:p>
            <a:pPr marL="0" indent="0">
              <a:buNone/>
            </a:pPr>
            <a:endParaRPr lang="en-US" sz="2400" dirty="0"/>
          </a:p>
        </p:txBody>
      </p:sp>
      <p:sp>
        <p:nvSpPr>
          <p:cNvPr id="31" name="TextBox 30">
            <a:extLst>
              <a:ext uri="{FF2B5EF4-FFF2-40B4-BE49-F238E27FC236}">
                <a16:creationId xmlns:a16="http://schemas.microsoft.com/office/drawing/2014/main" id="{EFAB7B96-83CC-4249-9B65-EE3490A1F79C}"/>
              </a:ext>
            </a:extLst>
          </p:cNvPr>
          <p:cNvSpPr txBox="1"/>
          <p:nvPr/>
        </p:nvSpPr>
        <p:spPr>
          <a:xfrm>
            <a:off x="707054" y="4735952"/>
            <a:ext cx="974856" cy="615553"/>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[3+, 4-]</a:t>
            </a:r>
          </a:p>
          <a:p>
            <a:endParaRPr lang="en-US" sz="16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2" name="TextBox 31">
            <a:extLst>
              <a:ext uri="{FF2B5EF4-FFF2-40B4-BE49-F238E27FC236}">
                <a16:creationId xmlns:a16="http://schemas.microsoft.com/office/drawing/2014/main" id="{1EEA0167-37CD-2741-BC3F-4AD74A7FFE93}"/>
              </a:ext>
            </a:extLst>
          </p:cNvPr>
          <p:cNvSpPr txBox="1"/>
          <p:nvPr/>
        </p:nvSpPr>
        <p:spPr>
          <a:xfrm>
            <a:off x="2242844" y="4735953"/>
            <a:ext cx="974856" cy="615553"/>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[1+, 6-]</a:t>
            </a:r>
          </a:p>
          <a:p>
            <a:endParaRPr lang="en-US" sz="16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3" name="TextBox 32">
            <a:extLst>
              <a:ext uri="{FF2B5EF4-FFF2-40B4-BE49-F238E27FC236}">
                <a16:creationId xmlns:a16="http://schemas.microsoft.com/office/drawing/2014/main" id="{D7FD6AFE-0DF3-494C-930E-CA6962864552}"/>
              </a:ext>
            </a:extLst>
          </p:cNvPr>
          <p:cNvSpPr txBox="1"/>
          <p:nvPr/>
        </p:nvSpPr>
        <p:spPr>
          <a:xfrm>
            <a:off x="3594347" y="4735952"/>
            <a:ext cx="974856" cy="615553"/>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[6+, 2-]</a:t>
            </a:r>
          </a:p>
          <a:p>
            <a:endParaRPr lang="en-US" sz="16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6" name="TextBox 35">
            <a:extLst>
              <a:ext uri="{FF2B5EF4-FFF2-40B4-BE49-F238E27FC236}">
                <a16:creationId xmlns:a16="http://schemas.microsoft.com/office/drawing/2014/main" id="{2B913CCF-B421-C449-B60F-41282FF7A725}"/>
              </a:ext>
            </a:extLst>
          </p:cNvPr>
          <p:cNvSpPr txBox="1"/>
          <p:nvPr/>
        </p:nvSpPr>
        <p:spPr>
          <a:xfrm>
            <a:off x="4978678" y="4739935"/>
            <a:ext cx="974856" cy="615553"/>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[3+, 3-]</a:t>
            </a:r>
          </a:p>
          <a:p>
            <a:endParaRPr lang="en-US" sz="16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7" name="Rectangle 36">
            <a:extLst>
              <a:ext uri="{FF2B5EF4-FFF2-40B4-BE49-F238E27FC236}">
                <a16:creationId xmlns:a16="http://schemas.microsoft.com/office/drawing/2014/main" id="{FBD9F7E4-442F-774D-81BD-C0317D8584FC}"/>
              </a:ext>
            </a:extLst>
          </p:cNvPr>
          <p:cNvSpPr>
            <a:spLocks noChangeAspect="1"/>
          </p:cNvSpPr>
          <p:nvPr/>
        </p:nvSpPr>
        <p:spPr>
          <a:xfrm>
            <a:off x="1165074" y="2938048"/>
            <a:ext cx="1156996" cy="54864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Demand</a:t>
            </a:r>
          </a:p>
        </p:txBody>
      </p:sp>
      <p:sp>
        <p:nvSpPr>
          <p:cNvPr id="38" name="Rectangle 37">
            <a:extLst>
              <a:ext uri="{FF2B5EF4-FFF2-40B4-BE49-F238E27FC236}">
                <a16:creationId xmlns:a16="http://schemas.microsoft.com/office/drawing/2014/main" id="{A271F2F4-BB25-834E-900D-9C6D42168130}"/>
              </a:ext>
            </a:extLst>
          </p:cNvPr>
          <p:cNvSpPr/>
          <p:nvPr/>
        </p:nvSpPr>
        <p:spPr>
          <a:xfrm>
            <a:off x="3935458" y="2943110"/>
            <a:ext cx="1349829" cy="54864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Address</a:t>
            </a:r>
          </a:p>
        </p:txBody>
      </p:sp>
      <p:cxnSp>
        <p:nvCxnSpPr>
          <p:cNvPr id="39" name="Straight Connector 38">
            <a:extLst>
              <a:ext uri="{FF2B5EF4-FFF2-40B4-BE49-F238E27FC236}">
                <a16:creationId xmlns:a16="http://schemas.microsoft.com/office/drawing/2014/main" id="{3E461D90-6E8B-AF44-9ACD-24F3030A1349}"/>
              </a:ext>
            </a:extLst>
          </p:cNvPr>
          <p:cNvCxnSpPr>
            <a:cxnSpLocks/>
            <a:stCxn id="37" idx="2"/>
          </p:cNvCxnSpPr>
          <p:nvPr/>
        </p:nvCxnSpPr>
        <p:spPr>
          <a:xfrm flipH="1">
            <a:off x="974282" y="3486689"/>
            <a:ext cx="769291" cy="1059783"/>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78A7002-9701-DF4B-837C-93A4B86870FD}"/>
              </a:ext>
            </a:extLst>
          </p:cNvPr>
          <p:cNvCxnSpPr>
            <a:cxnSpLocks/>
            <a:stCxn id="37" idx="2"/>
          </p:cNvCxnSpPr>
          <p:nvPr/>
        </p:nvCxnSpPr>
        <p:spPr>
          <a:xfrm>
            <a:off x="1743572" y="3486689"/>
            <a:ext cx="771330" cy="1052965"/>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D78FD70-C401-A842-A42E-663B2FDDFF7F}"/>
              </a:ext>
            </a:extLst>
          </p:cNvPr>
          <p:cNvCxnSpPr>
            <a:cxnSpLocks/>
            <a:stCxn id="38" idx="2"/>
          </p:cNvCxnSpPr>
          <p:nvPr/>
        </p:nvCxnSpPr>
        <p:spPr>
          <a:xfrm flipH="1">
            <a:off x="3860312" y="3491751"/>
            <a:ext cx="750060" cy="1052965"/>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8A4D013-B498-E24D-BA47-FEF5F3AED101}"/>
              </a:ext>
            </a:extLst>
          </p:cNvPr>
          <p:cNvCxnSpPr>
            <a:cxnSpLocks/>
            <a:stCxn id="38" idx="2"/>
          </p:cNvCxnSpPr>
          <p:nvPr/>
        </p:nvCxnSpPr>
        <p:spPr>
          <a:xfrm>
            <a:off x="4610372" y="3491751"/>
            <a:ext cx="604684" cy="1060405"/>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E357351-2238-6D4D-BDCA-7D8B920DC331}"/>
              </a:ext>
            </a:extLst>
          </p:cNvPr>
          <p:cNvSpPr txBox="1"/>
          <p:nvPr/>
        </p:nvSpPr>
        <p:spPr>
          <a:xfrm>
            <a:off x="707054" y="3867042"/>
            <a:ext cx="795478"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High</a:t>
            </a:r>
          </a:p>
        </p:txBody>
      </p:sp>
      <p:sp>
        <p:nvSpPr>
          <p:cNvPr id="44" name="TextBox 43">
            <a:extLst>
              <a:ext uri="{FF2B5EF4-FFF2-40B4-BE49-F238E27FC236}">
                <a16:creationId xmlns:a16="http://schemas.microsoft.com/office/drawing/2014/main" id="{E8C4B39F-36B4-8A49-8B51-029EACA336D1}"/>
              </a:ext>
            </a:extLst>
          </p:cNvPr>
          <p:cNvSpPr txBox="1"/>
          <p:nvPr/>
        </p:nvSpPr>
        <p:spPr>
          <a:xfrm>
            <a:off x="2201442" y="3867042"/>
            <a:ext cx="988375"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Normal</a:t>
            </a:r>
          </a:p>
        </p:txBody>
      </p:sp>
      <p:sp>
        <p:nvSpPr>
          <p:cNvPr id="45" name="TextBox 44">
            <a:extLst>
              <a:ext uri="{FF2B5EF4-FFF2-40B4-BE49-F238E27FC236}">
                <a16:creationId xmlns:a16="http://schemas.microsoft.com/office/drawing/2014/main" id="{0EFF8A7B-823C-4447-AB21-0914B8F8000B}"/>
              </a:ext>
            </a:extLst>
          </p:cNvPr>
          <p:cNvSpPr txBox="1"/>
          <p:nvPr/>
        </p:nvSpPr>
        <p:spPr>
          <a:xfrm>
            <a:off x="3224432" y="3872104"/>
            <a:ext cx="974856"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Correct</a:t>
            </a:r>
          </a:p>
        </p:txBody>
      </p:sp>
      <p:sp>
        <p:nvSpPr>
          <p:cNvPr id="46" name="TextBox 45">
            <a:extLst>
              <a:ext uri="{FF2B5EF4-FFF2-40B4-BE49-F238E27FC236}">
                <a16:creationId xmlns:a16="http://schemas.microsoft.com/office/drawing/2014/main" id="{726786D1-ABF8-2A4C-83D0-D86AD9D9F511}"/>
              </a:ext>
            </a:extLst>
          </p:cNvPr>
          <p:cNvSpPr txBox="1"/>
          <p:nvPr/>
        </p:nvSpPr>
        <p:spPr>
          <a:xfrm>
            <a:off x="4928178" y="3872104"/>
            <a:ext cx="1308492"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p:txBody>
      </p:sp>
      <p:sp>
        <p:nvSpPr>
          <p:cNvPr id="47" name="TextBox 46">
            <a:extLst>
              <a:ext uri="{FF2B5EF4-FFF2-40B4-BE49-F238E27FC236}">
                <a16:creationId xmlns:a16="http://schemas.microsoft.com/office/drawing/2014/main" id="{EDB6E111-C945-CB4B-A3AE-FE9D4CA5F0D0}"/>
              </a:ext>
            </a:extLst>
          </p:cNvPr>
          <p:cNvSpPr txBox="1"/>
          <p:nvPr/>
        </p:nvSpPr>
        <p:spPr>
          <a:xfrm>
            <a:off x="946349" y="2255124"/>
            <a:ext cx="1582408" cy="615553"/>
          </a:xfrm>
          <a:prstGeom prst="rect">
            <a:avLst/>
          </a:prstGeom>
          <a:noFill/>
        </p:spPr>
        <p:txBody>
          <a:bodyPr wrap="square" rtlCol="0">
            <a:spAutoFit/>
          </a:bodyPr>
          <a:lstStyle/>
          <a:p>
            <a:pPr algn="ctr"/>
            <a:r>
              <a:rPr lang="en-US"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Not too sure</a:t>
            </a:r>
          </a:p>
          <a:p>
            <a:pPr algn="ctr"/>
            <a:r>
              <a:rPr lang="en-US" sz="1600" dirty="0">
                <a:latin typeface="Amazon Ember Light" panose="020B0403020204020204" pitchFamily="34" charset="0"/>
                <a:ea typeface="Amazon Ember Light" panose="020B0403020204020204" pitchFamily="34" charset="0"/>
                <a:cs typeface="Amazon Ember Light" panose="020B0403020204020204" pitchFamily="34" charset="0"/>
              </a:rPr>
              <a:t>[9+, 5-]</a:t>
            </a:r>
          </a:p>
        </p:txBody>
      </p:sp>
      <p:sp>
        <p:nvSpPr>
          <p:cNvPr id="48" name="TextBox 47">
            <a:extLst>
              <a:ext uri="{FF2B5EF4-FFF2-40B4-BE49-F238E27FC236}">
                <a16:creationId xmlns:a16="http://schemas.microsoft.com/office/drawing/2014/main" id="{F40ECDFC-6725-5E4B-B7FB-A91C1D15BEAB}"/>
              </a:ext>
            </a:extLst>
          </p:cNvPr>
          <p:cNvSpPr txBox="1"/>
          <p:nvPr/>
        </p:nvSpPr>
        <p:spPr>
          <a:xfrm>
            <a:off x="3770957" y="2240346"/>
            <a:ext cx="1582407" cy="615553"/>
          </a:xfrm>
          <a:prstGeom prst="rect">
            <a:avLst/>
          </a:prstGeom>
          <a:noFill/>
        </p:spPr>
        <p:txBody>
          <a:bodyPr wrap="square" rtlCol="0">
            <a:spAutoFit/>
          </a:bodyPr>
          <a:lstStyle/>
          <a:p>
            <a:pPr algn="ctr"/>
            <a:r>
              <a:rPr lang="en-US"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Not too sure</a:t>
            </a:r>
          </a:p>
          <a:p>
            <a:pPr algn="ctr"/>
            <a:r>
              <a:rPr lang="en-US" sz="1600" dirty="0">
                <a:latin typeface="Amazon Ember Light" panose="020B0403020204020204" pitchFamily="34" charset="0"/>
                <a:ea typeface="Amazon Ember Light" panose="020B0403020204020204" pitchFamily="34" charset="0"/>
                <a:cs typeface="Amazon Ember Light" panose="020B0403020204020204" pitchFamily="34" charset="0"/>
              </a:rPr>
              <a:t>[9+, 5-]</a:t>
            </a:r>
          </a:p>
        </p:txBody>
      </p:sp>
      <p:sp>
        <p:nvSpPr>
          <p:cNvPr id="49" name="TextBox 48">
            <a:extLst>
              <a:ext uri="{FF2B5EF4-FFF2-40B4-BE49-F238E27FC236}">
                <a16:creationId xmlns:a16="http://schemas.microsoft.com/office/drawing/2014/main" id="{D76D8779-4C1A-7746-8EB9-803037921678}"/>
              </a:ext>
            </a:extLst>
          </p:cNvPr>
          <p:cNvSpPr txBox="1"/>
          <p:nvPr/>
        </p:nvSpPr>
        <p:spPr>
          <a:xfrm>
            <a:off x="495137" y="5186444"/>
            <a:ext cx="1251802" cy="646331"/>
          </a:xfrm>
          <a:prstGeom prst="rect">
            <a:avLst/>
          </a:prstGeom>
          <a:noFill/>
        </p:spPr>
        <p:txBody>
          <a:bodyPr wrap="square" rtlCol="0">
            <a:spAutoFit/>
          </a:bodyPr>
          <a:lstStyle/>
          <a:p>
            <a:pPr algn="ctr"/>
            <a:r>
              <a:rPr lang="en-US"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Not too sure</a:t>
            </a:r>
          </a:p>
        </p:txBody>
      </p:sp>
      <p:sp>
        <p:nvSpPr>
          <p:cNvPr id="50" name="TextBox 49">
            <a:extLst>
              <a:ext uri="{FF2B5EF4-FFF2-40B4-BE49-F238E27FC236}">
                <a16:creationId xmlns:a16="http://schemas.microsoft.com/office/drawing/2014/main" id="{D9EADC05-0854-924B-90D1-AE6FB0DCC45B}"/>
              </a:ext>
            </a:extLst>
          </p:cNvPr>
          <p:cNvSpPr txBox="1"/>
          <p:nvPr/>
        </p:nvSpPr>
        <p:spPr>
          <a:xfrm>
            <a:off x="4831287" y="5180527"/>
            <a:ext cx="1251802" cy="646331"/>
          </a:xfrm>
          <a:prstGeom prst="rect">
            <a:avLst/>
          </a:prstGeom>
          <a:noFill/>
        </p:spPr>
        <p:txBody>
          <a:bodyPr wrap="square" rtlCol="0">
            <a:spAutoFit/>
          </a:bodyPr>
          <a:lstStyle/>
          <a:p>
            <a:pPr algn="ctr"/>
            <a:r>
              <a:rPr lang="en-US"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Not too sure</a:t>
            </a:r>
          </a:p>
        </p:txBody>
      </p:sp>
      <p:sp>
        <p:nvSpPr>
          <p:cNvPr id="51" name="TextBox 50">
            <a:extLst>
              <a:ext uri="{FF2B5EF4-FFF2-40B4-BE49-F238E27FC236}">
                <a16:creationId xmlns:a16="http://schemas.microsoft.com/office/drawing/2014/main" id="{3C7A5305-2BDF-8445-A298-24E60442ACA6}"/>
              </a:ext>
            </a:extLst>
          </p:cNvPr>
          <p:cNvSpPr txBox="1"/>
          <p:nvPr/>
        </p:nvSpPr>
        <p:spPr>
          <a:xfrm>
            <a:off x="1941338" y="5186444"/>
            <a:ext cx="1380394" cy="646331"/>
          </a:xfrm>
          <a:prstGeom prst="rect">
            <a:avLst/>
          </a:prstGeom>
          <a:noFill/>
        </p:spPr>
        <p:txBody>
          <a:bodyPr wrap="square" rtlCol="0">
            <a:spAutoFit/>
          </a:bodyPr>
          <a:lstStyle/>
          <a:p>
            <a:pPr algn="ctr"/>
            <a:r>
              <a:rPr lang="en-US"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Somewhat sure</a:t>
            </a:r>
          </a:p>
        </p:txBody>
      </p:sp>
      <p:sp>
        <p:nvSpPr>
          <p:cNvPr id="52" name="TextBox 51">
            <a:extLst>
              <a:ext uri="{FF2B5EF4-FFF2-40B4-BE49-F238E27FC236}">
                <a16:creationId xmlns:a16="http://schemas.microsoft.com/office/drawing/2014/main" id="{EDD9C88E-F075-914C-B96B-50F90B0CA017}"/>
              </a:ext>
            </a:extLst>
          </p:cNvPr>
          <p:cNvSpPr txBox="1"/>
          <p:nvPr/>
        </p:nvSpPr>
        <p:spPr>
          <a:xfrm>
            <a:off x="3406544" y="5178366"/>
            <a:ext cx="1359714" cy="646331"/>
          </a:xfrm>
          <a:prstGeom prst="rect">
            <a:avLst/>
          </a:prstGeom>
          <a:noFill/>
        </p:spPr>
        <p:txBody>
          <a:bodyPr wrap="square" rtlCol="0">
            <a:spAutoFit/>
          </a:bodyPr>
          <a:lstStyle/>
          <a:p>
            <a:pPr algn="ctr"/>
            <a:r>
              <a:rPr lang="en-US"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Somewhat sure</a:t>
            </a:r>
          </a:p>
        </p:txBody>
      </p:sp>
      <p:graphicFrame>
        <p:nvGraphicFramePr>
          <p:cNvPr id="27" name="Content Placeholder 1">
            <a:extLst>
              <a:ext uri="{FF2B5EF4-FFF2-40B4-BE49-F238E27FC236}">
                <a16:creationId xmlns:a16="http://schemas.microsoft.com/office/drawing/2014/main" id="{39DBC884-45D3-3643-B4D7-E774AAF67349}"/>
              </a:ext>
            </a:extLst>
          </p:cNvPr>
          <p:cNvGraphicFramePr>
            <a:graphicFrameLocks/>
          </p:cNvGraphicFramePr>
          <p:nvPr>
            <p:extLst>
              <p:ext uri="{D42A27DB-BD31-4B8C-83A1-F6EECF244321}">
                <p14:modId xmlns:p14="http://schemas.microsoft.com/office/powerpoint/2010/main" val="1601023873"/>
              </p:ext>
            </p:extLst>
          </p:nvPr>
        </p:nvGraphicFramePr>
        <p:xfrm>
          <a:off x="6647754" y="1854494"/>
          <a:ext cx="4596596" cy="4208285"/>
        </p:xfrm>
        <a:graphic>
          <a:graphicData uri="http://schemas.openxmlformats.org/drawingml/2006/table">
            <a:tbl>
              <a:tblPr firstRow="1" bandRow="1">
                <a:tableStyleId>{5C22544A-7EE6-4342-B048-85BDC9FD1C3A}</a:tableStyleId>
              </a:tblPr>
              <a:tblGrid>
                <a:gridCol w="1108814">
                  <a:extLst>
                    <a:ext uri="{9D8B030D-6E8A-4147-A177-3AD203B41FA5}">
                      <a16:colId xmlns:a16="http://schemas.microsoft.com/office/drawing/2014/main" val="4130866576"/>
                    </a:ext>
                  </a:extLst>
                </a:gridCol>
                <a:gridCol w="1085623">
                  <a:extLst>
                    <a:ext uri="{9D8B030D-6E8A-4147-A177-3AD203B41FA5}">
                      <a16:colId xmlns:a16="http://schemas.microsoft.com/office/drawing/2014/main" val="2682145629"/>
                    </a:ext>
                  </a:extLst>
                </a:gridCol>
                <a:gridCol w="1153529">
                  <a:extLst>
                    <a:ext uri="{9D8B030D-6E8A-4147-A177-3AD203B41FA5}">
                      <a16:colId xmlns:a16="http://schemas.microsoft.com/office/drawing/2014/main" val="2873927588"/>
                    </a:ext>
                  </a:extLst>
                </a:gridCol>
                <a:gridCol w="1248630">
                  <a:extLst>
                    <a:ext uri="{9D8B030D-6E8A-4147-A177-3AD203B41FA5}">
                      <a16:colId xmlns:a16="http://schemas.microsoft.com/office/drawing/2014/main" val="1104623576"/>
                    </a:ext>
                  </a:extLst>
                </a:gridCol>
              </a:tblGrid>
              <a:tr h="367805">
                <a:tc>
                  <a:txBody>
                    <a:bodyPr/>
                    <a:lstStyle/>
                    <a:p>
                      <a:pPr algn="ctr"/>
                      <a:r>
                        <a:rPr lang="en-US" b="0" i="0" dirty="0">
                          <a:latin typeface="Amazon Ember Light" panose="020B0403020204020204" pitchFamily="34" charset="0"/>
                          <a:ea typeface="Amazon Ember Light" panose="020B0403020204020204" pitchFamily="34" charset="0"/>
                          <a:cs typeface="Amazon Ember Light" panose="020B0403020204020204" pitchFamily="34" charset="0"/>
                        </a:rPr>
                        <a:t>Weather</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b="0" i="0" dirty="0">
                          <a:latin typeface="Amazon Ember Light" panose="020B0403020204020204" pitchFamily="34" charset="0"/>
                          <a:ea typeface="Amazon Ember Light" panose="020B0403020204020204" pitchFamily="34" charset="0"/>
                          <a:cs typeface="Amazon Ember Light" panose="020B0403020204020204" pitchFamily="34" charset="0"/>
                        </a:rPr>
                        <a:t>Demand</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b="0" i="0" dirty="0">
                          <a:latin typeface="Amazon Ember Light" panose="020B0403020204020204" pitchFamily="34" charset="0"/>
                          <a:ea typeface="Amazon Ember Light" panose="020B0403020204020204" pitchFamily="34" charset="0"/>
                          <a:cs typeface="Amazon Ember Light" panose="020B0403020204020204" pitchFamily="34" charset="0"/>
                        </a:rPr>
                        <a:t>Address</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b="0" i="0" dirty="0">
                          <a:latin typeface="Amazon Ember Light" panose="020B0403020204020204" pitchFamily="34" charset="0"/>
                          <a:ea typeface="Amazon Ember Light" panose="020B0403020204020204" pitchFamily="34" charset="0"/>
                          <a:cs typeface="Amazon Ember Light" panose="020B0403020204020204" pitchFamily="34" charset="0"/>
                        </a:rPr>
                        <a:t>ontime</a:t>
                      </a:r>
                    </a:p>
                  </a:txBody>
                  <a:tcPr anchor="ctr">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192264851"/>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Sunny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2903319"/>
                  </a:ext>
                </a:extLst>
              </a:tr>
              <a:tr h="26482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Sunny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5868569"/>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Overcast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6817573"/>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Rainy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017346"/>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Rainy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5579562"/>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Rainy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4608193"/>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Overcast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3411973"/>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Sunny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6211760"/>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Sunny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9092834"/>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Rainy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6625008"/>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Sunny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7780227"/>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Overcast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1129710"/>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Overcast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1050934"/>
                  </a:ext>
                </a:extLst>
              </a:tr>
              <a:tr h="264820">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Rainy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959331"/>
                  </a:ext>
                </a:extLst>
              </a:tr>
            </a:tbl>
          </a:graphicData>
        </a:graphic>
      </p:graphicFrame>
      <p:sp>
        <p:nvSpPr>
          <p:cNvPr id="28" name="Oval 27">
            <a:extLst>
              <a:ext uri="{FF2B5EF4-FFF2-40B4-BE49-F238E27FC236}">
                <a16:creationId xmlns:a16="http://schemas.microsoft.com/office/drawing/2014/main" id="{2B7973D1-79D1-DF49-A861-C81F9E849AAC}"/>
              </a:ext>
            </a:extLst>
          </p:cNvPr>
          <p:cNvSpPr/>
          <p:nvPr/>
        </p:nvSpPr>
        <p:spPr>
          <a:xfrm>
            <a:off x="10004742" y="1836207"/>
            <a:ext cx="1239609" cy="404139"/>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6721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1113227" cy="987472"/>
          </a:xfrm>
        </p:spPr>
        <p:txBody>
          <a:bodyPr/>
          <a:lstStyle/>
          <a:p>
            <a:r>
              <a:rPr lang="en-US" b="1" dirty="0"/>
              <a:t>Best Feature to Split with?</a:t>
            </a:r>
          </a:p>
        </p:txBody>
      </p:sp>
      <p:sp>
        <p:nvSpPr>
          <p:cNvPr id="3" name="Text Placeholder 2">
            <a:extLst>
              <a:ext uri="{FF2B5EF4-FFF2-40B4-BE49-F238E27FC236}">
                <a16:creationId xmlns:a16="http://schemas.microsoft.com/office/drawing/2014/main" id="{EFA986EE-AA40-1B47-BD40-4247444EE8B5}"/>
              </a:ext>
            </a:extLst>
          </p:cNvPr>
          <p:cNvSpPr>
            <a:spLocks noGrp="1"/>
          </p:cNvSpPr>
          <p:nvPr>
            <p:ph type="body" sz="quarter" idx="10"/>
          </p:nvPr>
        </p:nvSpPr>
        <p:spPr>
          <a:xfrm>
            <a:off x="695796" y="1310105"/>
            <a:ext cx="11113227" cy="4599628"/>
          </a:xfrm>
        </p:spPr>
        <p:txBody>
          <a:bodyPr/>
          <a:lstStyle/>
          <a:p>
            <a:pPr marL="0" indent="0">
              <a:buNone/>
            </a:pPr>
            <a:r>
              <a:rPr lang="en-US" dirty="0"/>
              <a:t>What split will results in overall </a:t>
            </a:r>
            <a:r>
              <a:rPr lang="en-US" b="1" dirty="0">
                <a:solidFill>
                  <a:schemeClr val="accent3"/>
                </a:solidFill>
              </a:rPr>
              <a:t>less uncertainty (impurity)</a:t>
            </a:r>
            <a:r>
              <a:rPr lang="en-US" dirty="0"/>
              <a:t>?</a:t>
            </a:r>
          </a:p>
          <a:p>
            <a:pPr marL="0" indent="0">
              <a:buNone/>
            </a:pPr>
            <a:endParaRPr lang="en-US" sz="2400" dirty="0"/>
          </a:p>
        </p:txBody>
      </p:sp>
      <p:sp>
        <p:nvSpPr>
          <p:cNvPr id="31" name="TextBox 30">
            <a:extLst>
              <a:ext uri="{FF2B5EF4-FFF2-40B4-BE49-F238E27FC236}">
                <a16:creationId xmlns:a16="http://schemas.microsoft.com/office/drawing/2014/main" id="{EFAB7B96-83CC-4249-9B65-EE3490A1F79C}"/>
              </a:ext>
            </a:extLst>
          </p:cNvPr>
          <p:cNvSpPr txBox="1"/>
          <p:nvPr/>
        </p:nvSpPr>
        <p:spPr>
          <a:xfrm>
            <a:off x="5844455" y="4571704"/>
            <a:ext cx="974856" cy="615553"/>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[3+, 4-]</a:t>
            </a:r>
          </a:p>
          <a:p>
            <a:endParaRPr lang="en-US" sz="16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2" name="TextBox 31">
            <a:extLst>
              <a:ext uri="{FF2B5EF4-FFF2-40B4-BE49-F238E27FC236}">
                <a16:creationId xmlns:a16="http://schemas.microsoft.com/office/drawing/2014/main" id="{1EEA0167-37CD-2741-BC3F-4AD74A7FFE93}"/>
              </a:ext>
            </a:extLst>
          </p:cNvPr>
          <p:cNvSpPr txBox="1"/>
          <p:nvPr/>
        </p:nvSpPr>
        <p:spPr>
          <a:xfrm>
            <a:off x="7380245" y="4571705"/>
            <a:ext cx="974856" cy="615553"/>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[1+, 6-]</a:t>
            </a:r>
          </a:p>
          <a:p>
            <a:endParaRPr lang="en-US" sz="16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3" name="TextBox 32">
            <a:extLst>
              <a:ext uri="{FF2B5EF4-FFF2-40B4-BE49-F238E27FC236}">
                <a16:creationId xmlns:a16="http://schemas.microsoft.com/office/drawing/2014/main" id="{D7FD6AFE-0DF3-494C-930E-CA6962864552}"/>
              </a:ext>
            </a:extLst>
          </p:cNvPr>
          <p:cNvSpPr txBox="1"/>
          <p:nvPr/>
        </p:nvSpPr>
        <p:spPr>
          <a:xfrm>
            <a:off x="9007320" y="4571704"/>
            <a:ext cx="974856" cy="615553"/>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[6+, 2-]</a:t>
            </a:r>
          </a:p>
          <a:p>
            <a:endParaRPr lang="en-US" sz="16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6" name="TextBox 35">
            <a:extLst>
              <a:ext uri="{FF2B5EF4-FFF2-40B4-BE49-F238E27FC236}">
                <a16:creationId xmlns:a16="http://schemas.microsoft.com/office/drawing/2014/main" id="{2B913CCF-B421-C449-B60F-41282FF7A725}"/>
              </a:ext>
            </a:extLst>
          </p:cNvPr>
          <p:cNvSpPr txBox="1"/>
          <p:nvPr/>
        </p:nvSpPr>
        <p:spPr>
          <a:xfrm>
            <a:off x="10391651" y="4575687"/>
            <a:ext cx="974856" cy="615553"/>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[3+, 3-]</a:t>
            </a:r>
          </a:p>
          <a:p>
            <a:endParaRPr lang="en-US" sz="16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7" name="Rectangle 36">
            <a:extLst>
              <a:ext uri="{FF2B5EF4-FFF2-40B4-BE49-F238E27FC236}">
                <a16:creationId xmlns:a16="http://schemas.microsoft.com/office/drawing/2014/main" id="{FBD9F7E4-442F-774D-81BD-C0317D8584FC}"/>
              </a:ext>
            </a:extLst>
          </p:cNvPr>
          <p:cNvSpPr>
            <a:spLocks noChangeAspect="1"/>
          </p:cNvSpPr>
          <p:nvPr/>
        </p:nvSpPr>
        <p:spPr>
          <a:xfrm>
            <a:off x="6302475" y="2773800"/>
            <a:ext cx="1156996" cy="54864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Demand</a:t>
            </a:r>
          </a:p>
        </p:txBody>
      </p:sp>
      <p:sp>
        <p:nvSpPr>
          <p:cNvPr id="38" name="Rectangle 37">
            <a:extLst>
              <a:ext uri="{FF2B5EF4-FFF2-40B4-BE49-F238E27FC236}">
                <a16:creationId xmlns:a16="http://schemas.microsoft.com/office/drawing/2014/main" id="{A271F2F4-BB25-834E-900D-9C6D42168130}"/>
              </a:ext>
            </a:extLst>
          </p:cNvPr>
          <p:cNvSpPr/>
          <p:nvPr/>
        </p:nvSpPr>
        <p:spPr>
          <a:xfrm>
            <a:off x="9348431" y="2778862"/>
            <a:ext cx="1349829" cy="54864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Address</a:t>
            </a:r>
          </a:p>
        </p:txBody>
      </p:sp>
      <p:cxnSp>
        <p:nvCxnSpPr>
          <p:cNvPr id="39" name="Straight Connector 38">
            <a:extLst>
              <a:ext uri="{FF2B5EF4-FFF2-40B4-BE49-F238E27FC236}">
                <a16:creationId xmlns:a16="http://schemas.microsoft.com/office/drawing/2014/main" id="{3E461D90-6E8B-AF44-9ACD-24F3030A1349}"/>
              </a:ext>
            </a:extLst>
          </p:cNvPr>
          <p:cNvCxnSpPr>
            <a:cxnSpLocks/>
            <a:stCxn id="37" idx="2"/>
          </p:cNvCxnSpPr>
          <p:nvPr/>
        </p:nvCxnSpPr>
        <p:spPr>
          <a:xfrm flipH="1">
            <a:off x="6111683" y="3322441"/>
            <a:ext cx="769291" cy="1059783"/>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78A7002-9701-DF4B-837C-93A4B86870FD}"/>
              </a:ext>
            </a:extLst>
          </p:cNvPr>
          <p:cNvCxnSpPr>
            <a:cxnSpLocks/>
            <a:stCxn id="37" idx="2"/>
          </p:cNvCxnSpPr>
          <p:nvPr/>
        </p:nvCxnSpPr>
        <p:spPr>
          <a:xfrm>
            <a:off x="6880973" y="3322441"/>
            <a:ext cx="771330" cy="1052965"/>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D78FD70-C401-A842-A42E-663B2FDDFF7F}"/>
              </a:ext>
            </a:extLst>
          </p:cNvPr>
          <p:cNvCxnSpPr>
            <a:cxnSpLocks/>
            <a:stCxn id="38" idx="2"/>
          </p:cNvCxnSpPr>
          <p:nvPr/>
        </p:nvCxnSpPr>
        <p:spPr>
          <a:xfrm flipH="1">
            <a:off x="9273285" y="3327503"/>
            <a:ext cx="750060" cy="1052965"/>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8A4D013-B498-E24D-BA47-FEF5F3AED101}"/>
              </a:ext>
            </a:extLst>
          </p:cNvPr>
          <p:cNvCxnSpPr>
            <a:cxnSpLocks/>
            <a:stCxn id="38" idx="2"/>
          </p:cNvCxnSpPr>
          <p:nvPr/>
        </p:nvCxnSpPr>
        <p:spPr>
          <a:xfrm>
            <a:off x="10023345" y="3327503"/>
            <a:ext cx="604684" cy="1060405"/>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E357351-2238-6D4D-BDCA-7D8B920DC331}"/>
              </a:ext>
            </a:extLst>
          </p:cNvPr>
          <p:cNvSpPr txBox="1"/>
          <p:nvPr/>
        </p:nvSpPr>
        <p:spPr>
          <a:xfrm>
            <a:off x="5844455" y="3702794"/>
            <a:ext cx="795478"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High</a:t>
            </a:r>
          </a:p>
        </p:txBody>
      </p:sp>
      <p:sp>
        <p:nvSpPr>
          <p:cNvPr id="44" name="TextBox 43">
            <a:extLst>
              <a:ext uri="{FF2B5EF4-FFF2-40B4-BE49-F238E27FC236}">
                <a16:creationId xmlns:a16="http://schemas.microsoft.com/office/drawing/2014/main" id="{E8C4B39F-36B4-8A49-8B51-029EACA336D1}"/>
              </a:ext>
            </a:extLst>
          </p:cNvPr>
          <p:cNvSpPr txBox="1"/>
          <p:nvPr/>
        </p:nvSpPr>
        <p:spPr>
          <a:xfrm>
            <a:off x="7338843" y="3702794"/>
            <a:ext cx="988375"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Normal</a:t>
            </a:r>
          </a:p>
        </p:txBody>
      </p:sp>
      <p:sp>
        <p:nvSpPr>
          <p:cNvPr id="45" name="TextBox 44">
            <a:extLst>
              <a:ext uri="{FF2B5EF4-FFF2-40B4-BE49-F238E27FC236}">
                <a16:creationId xmlns:a16="http://schemas.microsoft.com/office/drawing/2014/main" id="{0EFF8A7B-823C-4447-AB21-0914B8F8000B}"/>
              </a:ext>
            </a:extLst>
          </p:cNvPr>
          <p:cNvSpPr txBox="1"/>
          <p:nvPr/>
        </p:nvSpPr>
        <p:spPr>
          <a:xfrm>
            <a:off x="8637405" y="3707856"/>
            <a:ext cx="974856"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Correct</a:t>
            </a:r>
          </a:p>
        </p:txBody>
      </p:sp>
      <p:sp>
        <p:nvSpPr>
          <p:cNvPr id="46" name="TextBox 45">
            <a:extLst>
              <a:ext uri="{FF2B5EF4-FFF2-40B4-BE49-F238E27FC236}">
                <a16:creationId xmlns:a16="http://schemas.microsoft.com/office/drawing/2014/main" id="{726786D1-ABF8-2A4C-83D0-D86AD9D9F511}"/>
              </a:ext>
            </a:extLst>
          </p:cNvPr>
          <p:cNvSpPr txBox="1"/>
          <p:nvPr/>
        </p:nvSpPr>
        <p:spPr>
          <a:xfrm>
            <a:off x="10341151" y="3707856"/>
            <a:ext cx="1303176"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p:txBody>
      </p:sp>
      <p:sp>
        <p:nvSpPr>
          <p:cNvPr id="49" name="TextBox 48">
            <a:extLst>
              <a:ext uri="{FF2B5EF4-FFF2-40B4-BE49-F238E27FC236}">
                <a16:creationId xmlns:a16="http://schemas.microsoft.com/office/drawing/2014/main" id="{D76D8779-4C1A-7746-8EB9-803037921678}"/>
              </a:ext>
            </a:extLst>
          </p:cNvPr>
          <p:cNvSpPr txBox="1"/>
          <p:nvPr/>
        </p:nvSpPr>
        <p:spPr>
          <a:xfrm>
            <a:off x="5666328" y="5022196"/>
            <a:ext cx="1251802" cy="646331"/>
          </a:xfrm>
          <a:prstGeom prst="rect">
            <a:avLst/>
          </a:prstGeom>
          <a:noFill/>
        </p:spPr>
        <p:txBody>
          <a:bodyPr wrap="square" rtlCol="0">
            <a:spAutoFit/>
          </a:bodyPr>
          <a:lstStyle/>
          <a:p>
            <a:pPr algn="ctr"/>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Not too sure</a:t>
            </a:r>
          </a:p>
        </p:txBody>
      </p:sp>
      <p:sp>
        <p:nvSpPr>
          <p:cNvPr id="50" name="TextBox 49">
            <a:extLst>
              <a:ext uri="{FF2B5EF4-FFF2-40B4-BE49-F238E27FC236}">
                <a16:creationId xmlns:a16="http://schemas.microsoft.com/office/drawing/2014/main" id="{D9EADC05-0854-924B-90D1-AE6FB0DCC45B}"/>
              </a:ext>
            </a:extLst>
          </p:cNvPr>
          <p:cNvSpPr txBox="1"/>
          <p:nvPr/>
        </p:nvSpPr>
        <p:spPr>
          <a:xfrm>
            <a:off x="10244260" y="5006754"/>
            <a:ext cx="1251802" cy="646331"/>
          </a:xfrm>
          <a:prstGeom prst="rect">
            <a:avLst/>
          </a:prstGeom>
          <a:noFill/>
        </p:spPr>
        <p:txBody>
          <a:bodyPr wrap="square" rtlCol="0">
            <a:spAutoFit/>
          </a:bodyPr>
          <a:lstStyle/>
          <a:p>
            <a:pPr algn="ctr"/>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Not too sure</a:t>
            </a:r>
          </a:p>
        </p:txBody>
      </p:sp>
      <p:sp>
        <p:nvSpPr>
          <p:cNvPr id="51" name="TextBox 50">
            <a:extLst>
              <a:ext uri="{FF2B5EF4-FFF2-40B4-BE49-F238E27FC236}">
                <a16:creationId xmlns:a16="http://schemas.microsoft.com/office/drawing/2014/main" id="{3C7A5305-2BDF-8445-A298-24E60442ACA6}"/>
              </a:ext>
            </a:extLst>
          </p:cNvPr>
          <p:cNvSpPr txBox="1"/>
          <p:nvPr/>
        </p:nvSpPr>
        <p:spPr>
          <a:xfrm>
            <a:off x="7065521" y="5022196"/>
            <a:ext cx="1393611" cy="646331"/>
          </a:xfrm>
          <a:prstGeom prst="rect">
            <a:avLst/>
          </a:prstGeom>
          <a:noFill/>
        </p:spPr>
        <p:txBody>
          <a:bodyPr wrap="square" rtlCol="0">
            <a:spAutoFit/>
          </a:bodyPr>
          <a:lstStyle/>
          <a:p>
            <a:pPr algn="ctr"/>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Somewhat sure</a:t>
            </a:r>
          </a:p>
        </p:txBody>
      </p:sp>
      <p:sp>
        <p:nvSpPr>
          <p:cNvPr id="52" name="TextBox 51">
            <a:extLst>
              <a:ext uri="{FF2B5EF4-FFF2-40B4-BE49-F238E27FC236}">
                <a16:creationId xmlns:a16="http://schemas.microsoft.com/office/drawing/2014/main" id="{EDD9C88E-F075-914C-B96B-50F90B0CA017}"/>
              </a:ext>
            </a:extLst>
          </p:cNvPr>
          <p:cNvSpPr txBox="1"/>
          <p:nvPr/>
        </p:nvSpPr>
        <p:spPr>
          <a:xfrm>
            <a:off x="8819517" y="5004593"/>
            <a:ext cx="1393611" cy="646331"/>
          </a:xfrm>
          <a:prstGeom prst="rect">
            <a:avLst/>
          </a:prstGeom>
          <a:noFill/>
        </p:spPr>
        <p:txBody>
          <a:bodyPr wrap="square" rtlCol="0">
            <a:spAutoFit/>
          </a:bodyPr>
          <a:lstStyle/>
          <a:p>
            <a:pPr algn="ctr"/>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Somewhat sure</a:t>
            </a:r>
          </a:p>
        </p:txBody>
      </p:sp>
      <p:sp>
        <p:nvSpPr>
          <p:cNvPr id="60" name="Rectangle 59">
            <a:extLst>
              <a:ext uri="{FF2B5EF4-FFF2-40B4-BE49-F238E27FC236}">
                <a16:creationId xmlns:a16="http://schemas.microsoft.com/office/drawing/2014/main" id="{3C16ADD7-2F26-E148-ABD6-0589288A5FA8}"/>
              </a:ext>
            </a:extLst>
          </p:cNvPr>
          <p:cNvSpPr/>
          <p:nvPr/>
        </p:nvSpPr>
        <p:spPr>
          <a:xfrm>
            <a:off x="2559972" y="2848785"/>
            <a:ext cx="1349829" cy="64008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Weather</a:t>
            </a:r>
          </a:p>
        </p:txBody>
      </p:sp>
      <p:cxnSp>
        <p:nvCxnSpPr>
          <p:cNvPr id="61" name="Straight Connector 60">
            <a:extLst>
              <a:ext uri="{FF2B5EF4-FFF2-40B4-BE49-F238E27FC236}">
                <a16:creationId xmlns:a16="http://schemas.microsoft.com/office/drawing/2014/main" id="{FDAF2230-0788-3348-8A14-F22EEDF90FE8}"/>
              </a:ext>
            </a:extLst>
          </p:cNvPr>
          <p:cNvCxnSpPr>
            <a:cxnSpLocks/>
            <a:stCxn id="60" idx="2"/>
          </p:cNvCxnSpPr>
          <p:nvPr/>
        </p:nvCxnSpPr>
        <p:spPr>
          <a:xfrm flipH="1">
            <a:off x="1226572" y="3488865"/>
            <a:ext cx="2008314" cy="627274"/>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D6ABB91-D9F0-6146-826F-3A2FF52DB950}"/>
              </a:ext>
            </a:extLst>
          </p:cNvPr>
          <p:cNvCxnSpPr>
            <a:cxnSpLocks/>
            <a:stCxn id="60" idx="2"/>
          </p:cNvCxnSpPr>
          <p:nvPr/>
        </p:nvCxnSpPr>
        <p:spPr>
          <a:xfrm>
            <a:off x="3234886" y="3488866"/>
            <a:ext cx="1420000" cy="899767"/>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A40CC528-C504-984A-82FB-1076864333C5}"/>
              </a:ext>
            </a:extLst>
          </p:cNvPr>
          <p:cNvSpPr txBox="1"/>
          <p:nvPr/>
        </p:nvSpPr>
        <p:spPr>
          <a:xfrm>
            <a:off x="1016105" y="3502881"/>
            <a:ext cx="862898"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Sunny</a:t>
            </a:r>
          </a:p>
        </p:txBody>
      </p:sp>
      <p:sp>
        <p:nvSpPr>
          <p:cNvPr id="64" name="TextBox 63">
            <a:extLst>
              <a:ext uri="{FF2B5EF4-FFF2-40B4-BE49-F238E27FC236}">
                <a16:creationId xmlns:a16="http://schemas.microsoft.com/office/drawing/2014/main" id="{1BF2DA00-DFA6-124B-9FFA-4373E8FCD0CC}"/>
              </a:ext>
            </a:extLst>
          </p:cNvPr>
          <p:cNvSpPr txBox="1"/>
          <p:nvPr/>
        </p:nvSpPr>
        <p:spPr>
          <a:xfrm>
            <a:off x="3937970" y="3588028"/>
            <a:ext cx="862898"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Rainy</a:t>
            </a:r>
          </a:p>
        </p:txBody>
      </p:sp>
      <p:cxnSp>
        <p:nvCxnSpPr>
          <p:cNvPr id="65" name="Straight Connector 64">
            <a:extLst>
              <a:ext uri="{FF2B5EF4-FFF2-40B4-BE49-F238E27FC236}">
                <a16:creationId xmlns:a16="http://schemas.microsoft.com/office/drawing/2014/main" id="{0D79CA59-1DC8-FF41-9C6E-6C003A7197A7}"/>
              </a:ext>
            </a:extLst>
          </p:cNvPr>
          <p:cNvCxnSpPr>
            <a:cxnSpLocks/>
            <a:stCxn id="60" idx="2"/>
          </p:cNvCxnSpPr>
          <p:nvPr/>
        </p:nvCxnSpPr>
        <p:spPr>
          <a:xfrm flipH="1">
            <a:off x="3017242" y="3488865"/>
            <a:ext cx="217644" cy="1211634"/>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B3B03ED9-C0CC-544A-AFD2-64D908ED9365}"/>
              </a:ext>
            </a:extLst>
          </p:cNvPr>
          <p:cNvSpPr txBox="1"/>
          <p:nvPr/>
        </p:nvSpPr>
        <p:spPr>
          <a:xfrm>
            <a:off x="1984842" y="3943884"/>
            <a:ext cx="1160249"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Overcast</a:t>
            </a:r>
          </a:p>
        </p:txBody>
      </p:sp>
      <p:sp>
        <p:nvSpPr>
          <p:cNvPr id="67" name="TextBox 66">
            <a:extLst>
              <a:ext uri="{FF2B5EF4-FFF2-40B4-BE49-F238E27FC236}">
                <a16:creationId xmlns:a16="http://schemas.microsoft.com/office/drawing/2014/main" id="{3E0823FB-9D15-3741-84F7-F3BFD8572304}"/>
              </a:ext>
            </a:extLst>
          </p:cNvPr>
          <p:cNvSpPr txBox="1"/>
          <p:nvPr/>
        </p:nvSpPr>
        <p:spPr>
          <a:xfrm>
            <a:off x="2618350" y="4721746"/>
            <a:ext cx="980845"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[4+, 0-]</a:t>
            </a:r>
          </a:p>
        </p:txBody>
      </p:sp>
      <p:sp>
        <p:nvSpPr>
          <p:cNvPr id="68" name="TextBox 67">
            <a:extLst>
              <a:ext uri="{FF2B5EF4-FFF2-40B4-BE49-F238E27FC236}">
                <a16:creationId xmlns:a16="http://schemas.microsoft.com/office/drawing/2014/main" id="{170F3706-121F-7A4A-9549-FF12849B9C53}"/>
              </a:ext>
            </a:extLst>
          </p:cNvPr>
          <p:cNvSpPr txBox="1"/>
          <p:nvPr/>
        </p:nvSpPr>
        <p:spPr>
          <a:xfrm>
            <a:off x="4216522" y="4452345"/>
            <a:ext cx="1057350"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[3+, 2-]</a:t>
            </a:r>
          </a:p>
        </p:txBody>
      </p:sp>
      <p:sp>
        <p:nvSpPr>
          <p:cNvPr id="69" name="TextBox 68">
            <a:extLst>
              <a:ext uri="{FF2B5EF4-FFF2-40B4-BE49-F238E27FC236}">
                <a16:creationId xmlns:a16="http://schemas.microsoft.com/office/drawing/2014/main" id="{0D9FE74F-6BD9-D94E-8CC9-8CECA614219D}"/>
              </a:ext>
            </a:extLst>
          </p:cNvPr>
          <p:cNvSpPr txBox="1"/>
          <p:nvPr/>
        </p:nvSpPr>
        <p:spPr>
          <a:xfrm>
            <a:off x="768338" y="4172637"/>
            <a:ext cx="987996"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[2+, 3-]</a:t>
            </a:r>
          </a:p>
        </p:txBody>
      </p:sp>
      <p:sp>
        <p:nvSpPr>
          <p:cNvPr id="70" name="TextBox 69">
            <a:extLst>
              <a:ext uri="{FF2B5EF4-FFF2-40B4-BE49-F238E27FC236}">
                <a16:creationId xmlns:a16="http://schemas.microsoft.com/office/drawing/2014/main" id="{58E415DB-C562-2642-9121-3B934CAC9571}"/>
              </a:ext>
            </a:extLst>
          </p:cNvPr>
          <p:cNvSpPr txBox="1"/>
          <p:nvPr/>
        </p:nvSpPr>
        <p:spPr>
          <a:xfrm>
            <a:off x="2311025" y="5101550"/>
            <a:ext cx="1420000" cy="646331"/>
          </a:xfrm>
          <a:prstGeom prst="rect">
            <a:avLst/>
          </a:prstGeom>
          <a:noFill/>
        </p:spPr>
        <p:txBody>
          <a:bodyPr wrap="square" rtlCol="0">
            <a:spAutoFit/>
          </a:bodyPr>
          <a:lstStyle/>
          <a:p>
            <a:pPr algn="ctr"/>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Absolutely sure</a:t>
            </a:r>
          </a:p>
        </p:txBody>
      </p:sp>
      <p:sp>
        <p:nvSpPr>
          <p:cNvPr id="71" name="TextBox 70">
            <a:extLst>
              <a:ext uri="{FF2B5EF4-FFF2-40B4-BE49-F238E27FC236}">
                <a16:creationId xmlns:a16="http://schemas.microsoft.com/office/drawing/2014/main" id="{64A3E74D-7E82-5E4F-B8E3-97E25506B7F2}"/>
              </a:ext>
            </a:extLst>
          </p:cNvPr>
          <p:cNvSpPr txBox="1"/>
          <p:nvPr/>
        </p:nvSpPr>
        <p:spPr>
          <a:xfrm>
            <a:off x="4062775" y="4833719"/>
            <a:ext cx="1251802" cy="646331"/>
          </a:xfrm>
          <a:prstGeom prst="rect">
            <a:avLst/>
          </a:prstGeom>
          <a:noFill/>
        </p:spPr>
        <p:txBody>
          <a:bodyPr wrap="square" rtlCol="0">
            <a:spAutoFit/>
          </a:bodyPr>
          <a:lstStyle/>
          <a:p>
            <a:pPr algn="ctr"/>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Not too sure</a:t>
            </a:r>
          </a:p>
        </p:txBody>
      </p:sp>
      <p:sp>
        <p:nvSpPr>
          <p:cNvPr id="72" name="TextBox 71">
            <a:extLst>
              <a:ext uri="{FF2B5EF4-FFF2-40B4-BE49-F238E27FC236}">
                <a16:creationId xmlns:a16="http://schemas.microsoft.com/office/drawing/2014/main" id="{8435B264-2692-3E4C-806C-B5CBC90FB573}"/>
              </a:ext>
            </a:extLst>
          </p:cNvPr>
          <p:cNvSpPr txBox="1"/>
          <p:nvPr/>
        </p:nvSpPr>
        <p:spPr>
          <a:xfrm>
            <a:off x="545237" y="4565981"/>
            <a:ext cx="1251802" cy="646331"/>
          </a:xfrm>
          <a:prstGeom prst="rect">
            <a:avLst/>
          </a:prstGeom>
          <a:noFill/>
        </p:spPr>
        <p:txBody>
          <a:bodyPr wrap="square" rtlCol="0">
            <a:spAutoFit/>
          </a:bodyPr>
          <a:lstStyle/>
          <a:p>
            <a:pPr algn="ctr"/>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Not too sure</a:t>
            </a:r>
          </a:p>
        </p:txBody>
      </p:sp>
      <p:grpSp>
        <p:nvGrpSpPr>
          <p:cNvPr id="4" name="Group 3">
            <a:extLst>
              <a:ext uri="{FF2B5EF4-FFF2-40B4-BE49-F238E27FC236}">
                <a16:creationId xmlns:a16="http://schemas.microsoft.com/office/drawing/2014/main" id="{94E20D29-CD0B-D244-9B3B-EFBEFC527D7D}"/>
              </a:ext>
            </a:extLst>
          </p:cNvPr>
          <p:cNvGrpSpPr/>
          <p:nvPr/>
        </p:nvGrpSpPr>
        <p:grpSpPr>
          <a:xfrm>
            <a:off x="2373412" y="2162290"/>
            <a:ext cx="1691498" cy="645959"/>
            <a:chOff x="2329637" y="2086683"/>
            <a:chExt cx="1691498" cy="645959"/>
          </a:xfrm>
        </p:grpSpPr>
        <p:sp>
          <p:nvSpPr>
            <p:cNvPr id="73" name="TextBox 72">
              <a:extLst>
                <a:ext uri="{FF2B5EF4-FFF2-40B4-BE49-F238E27FC236}">
                  <a16:creationId xmlns:a16="http://schemas.microsoft.com/office/drawing/2014/main" id="{8348C0EB-192D-7345-8FBD-DFBFDC52F898}"/>
                </a:ext>
              </a:extLst>
            </p:cNvPr>
            <p:cNvSpPr txBox="1"/>
            <p:nvPr/>
          </p:nvSpPr>
          <p:spPr>
            <a:xfrm>
              <a:off x="2416402" y="2147867"/>
              <a:ext cx="1582408" cy="584775"/>
            </a:xfrm>
            <a:prstGeom prst="rect">
              <a:avLst/>
            </a:prstGeom>
            <a:noFill/>
          </p:spPr>
          <p:txBody>
            <a:bodyPr wrap="square" rtlCol="0">
              <a:spAutoFit/>
            </a:bodyPr>
            <a:lstStyle/>
            <a:p>
              <a:pPr algn="ctr"/>
              <a:endParaRPr lang="en-US" sz="1600" dirty="0">
                <a:latin typeface="Amazon Ember Light" panose="020B0403020204020204" pitchFamily="34" charset="0"/>
                <a:ea typeface="Amazon Ember Light" panose="020B0403020204020204" pitchFamily="34" charset="0"/>
                <a:cs typeface="Amazon Ember Light" panose="020B0403020204020204" pitchFamily="34" charset="0"/>
              </a:endParaRPr>
            </a:p>
            <a:p>
              <a:pPr algn="ctr"/>
              <a:r>
                <a:rPr lang="en-US" sz="1600" dirty="0">
                  <a:latin typeface="Amazon Ember Light" panose="020B0403020204020204" pitchFamily="34" charset="0"/>
                  <a:ea typeface="Amazon Ember Light" panose="020B0403020204020204" pitchFamily="34" charset="0"/>
                  <a:cs typeface="Amazon Ember Light" panose="020B0403020204020204" pitchFamily="34" charset="0"/>
                </a:rPr>
                <a:t>[9+, 5-]</a:t>
              </a:r>
            </a:p>
          </p:txBody>
        </p:sp>
        <p:sp>
          <p:nvSpPr>
            <p:cNvPr id="74" name="TextBox 73">
              <a:extLst>
                <a:ext uri="{FF2B5EF4-FFF2-40B4-BE49-F238E27FC236}">
                  <a16:creationId xmlns:a16="http://schemas.microsoft.com/office/drawing/2014/main" id="{A3705824-7ECC-2142-B3E4-D1440AF71232}"/>
                </a:ext>
              </a:extLst>
            </p:cNvPr>
            <p:cNvSpPr txBox="1"/>
            <p:nvPr/>
          </p:nvSpPr>
          <p:spPr>
            <a:xfrm>
              <a:off x="2329637" y="2086683"/>
              <a:ext cx="1691498" cy="369332"/>
            </a:xfrm>
            <a:prstGeom prst="rect">
              <a:avLst/>
            </a:prstGeom>
            <a:noFill/>
          </p:spPr>
          <p:txBody>
            <a:bodyPr wrap="square" rtlCol="0">
              <a:spAutoFit/>
            </a:bodyPr>
            <a:lstStyle/>
            <a:p>
              <a:pPr algn="ctr"/>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Not too sure</a:t>
              </a:r>
            </a:p>
          </p:txBody>
        </p:sp>
      </p:grpSp>
      <p:grpSp>
        <p:nvGrpSpPr>
          <p:cNvPr id="55" name="Group 54">
            <a:extLst>
              <a:ext uri="{FF2B5EF4-FFF2-40B4-BE49-F238E27FC236}">
                <a16:creationId xmlns:a16="http://schemas.microsoft.com/office/drawing/2014/main" id="{CFEA45DD-53A2-AF48-B125-12613B8CC392}"/>
              </a:ext>
            </a:extLst>
          </p:cNvPr>
          <p:cNvGrpSpPr/>
          <p:nvPr/>
        </p:nvGrpSpPr>
        <p:grpSpPr>
          <a:xfrm>
            <a:off x="9136427" y="2095945"/>
            <a:ext cx="1691498" cy="645959"/>
            <a:chOff x="2329637" y="2086683"/>
            <a:chExt cx="1691498" cy="645959"/>
          </a:xfrm>
        </p:grpSpPr>
        <p:sp>
          <p:nvSpPr>
            <p:cNvPr id="56" name="TextBox 55">
              <a:extLst>
                <a:ext uri="{FF2B5EF4-FFF2-40B4-BE49-F238E27FC236}">
                  <a16:creationId xmlns:a16="http://schemas.microsoft.com/office/drawing/2014/main" id="{E02180A7-EC6A-C54C-9B5F-BB2D647E4082}"/>
                </a:ext>
              </a:extLst>
            </p:cNvPr>
            <p:cNvSpPr txBox="1"/>
            <p:nvPr/>
          </p:nvSpPr>
          <p:spPr>
            <a:xfrm>
              <a:off x="2416402" y="2147867"/>
              <a:ext cx="1582408" cy="584775"/>
            </a:xfrm>
            <a:prstGeom prst="rect">
              <a:avLst/>
            </a:prstGeom>
            <a:noFill/>
          </p:spPr>
          <p:txBody>
            <a:bodyPr wrap="square" rtlCol="0">
              <a:spAutoFit/>
            </a:bodyPr>
            <a:lstStyle/>
            <a:p>
              <a:pPr algn="ctr"/>
              <a:endParaRPr lang="en-US" sz="1600" dirty="0">
                <a:latin typeface="Amazon Ember Light" panose="020B0403020204020204" pitchFamily="34" charset="0"/>
                <a:ea typeface="Amazon Ember Light" panose="020B0403020204020204" pitchFamily="34" charset="0"/>
                <a:cs typeface="Amazon Ember Light" panose="020B0403020204020204" pitchFamily="34" charset="0"/>
              </a:endParaRPr>
            </a:p>
            <a:p>
              <a:pPr algn="ctr"/>
              <a:r>
                <a:rPr lang="en-US" sz="1600" dirty="0">
                  <a:latin typeface="Amazon Ember Light" panose="020B0403020204020204" pitchFamily="34" charset="0"/>
                  <a:ea typeface="Amazon Ember Light" panose="020B0403020204020204" pitchFamily="34" charset="0"/>
                  <a:cs typeface="Amazon Ember Light" panose="020B0403020204020204" pitchFamily="34" charset="0"/>
                </a:rPr>
                <a:t>[9+, 5-]</a:t>
              </a:r>
            </a:p>
          </p:txBody>
        </p:sp>
        <p:sp>
          <p:nvSpPr>
            <p:cNvPr id="57" name="TextBox 56">
              <a:extLst>
                <a:ext uri="{FF2B5EF4-FFF2-40B4-BE49-F238E27FC236}">
                  <a16:creationId xmlns:a16="http://schemas.microsoft.com/office/drawing/2014/main" id="{33346CCD-8401-C14F-B096-FB14A6E823B3}"/>
                </a:ext>
              </a:extLst>
            </p:cNvPr>
            <p:cNvSpPr txBox="1"/>
            <p:nvPr/>
          </p:nvSpPr>
          <p:spPr>
            <a:xfrm>
              <a:off x="2329637" y="2086683"/>
              <a:ext cx="1691498" cy="369332"/>
            </a:xfrm>
            <a:prstGeom prst="rect">
              <a:avLst/>
            </a:prstGeom>
            <a:noFill/>
          </p:spPr>
          <p:txBody>
            <a:bodyPr wrap="square" rtlCol="0">
              <a:spAutoFit/>
            </a:bodyPr>
            <a:lstStyle/>
            <a:p>
              <a:pPr algn="ctr"/>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Not too sure</a:t>
              </a:r>
            </a:p>
          </p:txBody>
        </p:sp>
      </p:grpSp>
      <p:grpSp>
        <p:nvGrpSpPr>
          <p:cNvPr id="58" name="Group 57">
            <a:extLst>
              <a:ext uri="{FF2B5EF4-FFF2-40B4-BE49-F238E27FC236}">
                <a16:creationId xmlns:a16="http://schemas.microsoft.com/office/drawing/2014/main" id="{A1C5BFAD-E4AE-194C-ACA7-E6ACD43EC843}"/>
              </a:ext>
            </a:extLst>
          </p:cNvPr>
          <p:cNvGrpSpPr/>
          <p:nvPr/>
        </p:nvGrpSpPr>
        <p:grpSpPr>
          <a:xfrm>
            <a:off x="6018763" y="2101106"/>
            <a:ext cx="1691498" cy="645959"/>
            <a:chOff x="2329637" y="2086683"/>
            <a:chExt cx="1691498" cy="645959"/>
          </a:xfrm>
        </p:grpSpPr>
        <p:sp>
          <p:nvSpPr>
            <p:cNvPr id="59" name="TextBox 58">
              <a:extLst>
                <a:ext uri="{FF2B5EF4-FFF2-40B4-BE49-F238E27FC236}">
                  <a16:creationId xmlns:a16="http://schemas.microsoft.com/office/drawing/2014/main" id="{E15B0895-7AF6-A648-A2B0-001C5EB68CC7}"/>
                </a:ext>
              </a:extLst>
            </p:cNvPr>
            <p:cNvSpPr txBox="1"/>
            <p:nvPr/>
          </p:nvSpPr>
          <p:spPr>
            <a:xfrm>
              <a:off x="2416402" y="2147867"/>
              <a:ext cx="1582408" cy="584775"/>
            </a:xfrm>
            <a:prstGeom prst="rect">
              <a:avLst/>
            </a:prstGeom>
            <a:noFill/>
          </p:spPr>
          <p:txBody>
            <a:bodyPr wrap="square" rtlCol="0">
              <a:spAutoFit/>
            </a:bodyPr>
            <a:lstStyle/>
            <a:p>
              <a:pPr algn="ctr"/>
              <a:endParaRPr lang="en-US" sz="1600" dirty="0">
                <a:latin typeface="Amazon Ember Light" panose="020B0403020204020204" pitchFamily="34" charset="0"/>
                <a:ea typeface="Amazon Ember Light" panose="020B0403020204020204" pitchFamily="34" charset="0"/>
                <a:cs typeface="Amazon Ember Light" panose="020B0403020204020204" pitchFamily="34" charset="0"/>
              </a:endParaRPr>
            </a:p>
            <a:p>
              <a:pPr algn="ctr"/>
              <a:r>
                <a:rPr lang="en-US" sz="1600" dirty="0">
                  <a:latin typeface="Amazon Ember Light" panose="020B0403020204020204" pitchFamily="34" charset="0"/>
                  <a:ea typeface="Amazon Ember Light" panose="020B0403020204020204" pitchFamily="34" charset="0"/>
                  <a:cs typeface="Amazon Ember Light" panose="020B0403020204020204" pitchFamily="34" charset="0"/>
                </a:rPr>
                <a:t>[9+, 5-]</a:t>
              </a:r>
            </a:p>
          </p:txBody>
        </p:sp>
        <p:sp>
          <p:nvSpPr>
            <p:cNvPr id="75" name="TextBox 74">
              <a:extLst>
                <a:ext uri="{FF2B5EF4-FFF2-40B4-BE49-F238E27FC236}">
                  <a16:creationId xmlns:a16="http://schemas.microsoft.com/office/drawing/2014/main" id="{1EFFDFBC-EF7D-714A-8E38-75D0AF4D7EBE}"/>
                </a:ext>
              </a:extLst>
            </p:cNvPr>
            <p:cNvSpPr txBox="1"/>
            <p:nvPr/>
          </p:nvSpPr>
          <p:spPr>
            <a:xfrm>
              <a:off x="2329637" y="2086683"/>
              <a:ext cx="1691498" cy="369332"/>
            </a:xfrm>
            <a:prstGeom prst="rect">
              <a:avLst/>
            </a:prstGeom>
            <a:noFill/>
          </p:spPr>
          <p:txBody>
            <a:bodyPr wrap="square" rtlCol="0">
              <a:spAutoFit/>
            </a:bodyPr>
            <a:lstStyle/>
            <a:p>
              <a:pPr algn="ctr"/>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Not too sure</a:t>
              </a:r>
            </a:p>
          </p:txBody>
        </p:sp>
      </p:grpSp>
    </p:spTree>
    <p:extLst>
      <p:ext uri="{BB962C8B-B14F-4D97-AF65-F5344CB8AC3E}">
        <p14:creationId xmlns:p14="http://schemas.microsoft.com/office/powerpoint/2010/main" val="2097386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E46D77E1-43C8-984D-BFB9-7C24DB386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5782" y="1680573"/>
            <a:ext cx="4927600" cy="3289300"/>
          </a:xfrm>
          <a:prstGeom prst="rect">
            <a:avLst/>
          </a:prstGeom>
        </p:spPr>
      </p:pic>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1113227" cy="987472"/>
          </a:xfrm>
        </p:spPr>
        <p:txBody>
          <a:bodyPr/>
          <a:lstStyle/>
          <a:p>
            <a:r>
              <a:rPr lang="en-US" b="1" dirty="0"/>
              <a:t>How to Measure Uncertainty</a:t>
            </a:r>
          </a:p>
        </p:txBody>
      </p:sp>
      <p:sp>
        <p:nvSpPr>
          <p:cNvPr id="3" name="Text Placeholder 2">
            <a:extLst>
              <a:ext uri="{FF2B5EF4-FFF2-40B4-BE49-F238E27FC236}">
                <a16:creationId xmlns:a16="http://schemas.microsoft.com/office/drawing/2014/main" id="{EFA986EE-AA40-1B47-BD40-4247444EE8B5}"/>
              </a:ext>
            </a:extLst>
          </p:cNvPr>
          <p:cNvSpPr>
            <a:spLocks noGrp="1"/>
          </p:cNvSpPr>
          <p:nvPr>
            <p:ph type="body" sz="quarter" idx="10"/>
          </p:nvPr>
        </p:nvSpPr>
        <p:spPr>
          <a:xfrm>
            <a:off x="695796" y="1310105"/>
            <a:ext cx="6251028" cy="4599628"/>
          </a:xfrm>
        </p:spPr>
        <p:txBody>
          <a:bodyPr/>
          <a:lstStyle/>
          <a:p>
            <a:pPr marL="0" indent="0">
              <a:buNone/>
            </a:pPr>
            <a:endParaRPr lang="en-US" sz="2400" dirty="0"/>
          </a:p>
          <a:p>
            <a:pPr marL="0" indent="0">
              <a:buNone/>
            </a:pPr>
            <a:r>
              <a:rPr lang="en-US" dirty="0"/>
              <a:t>We will use </a:t>
            </a:r>
            <a:r>
              <a:rPr lang="en-US" b="1" dirty="0"/>
              <a:t>Gini impurity</a:t>
            </a:r>
            <a:r>
              <a:rPr lang="en-US" dirty="0"/>
              <a:t>: </a:t>
            </a:r>
            <a:endParaRPr lang="en-US" i="1" dirty="0">
              <a:latin typeface="Cambria Math" panose="02040503050406030204" pitchFamily="18" charset="0"/>
            </a:endParaRPr>
          </a:p>
          <a:p>
            <a:pPr marL="0" indent="0">
              <a:buNone/>
            </a:pPr>
            <a:endParaRPr lang="en-US" dirty="0"/>
          </a:p>
          <a:p>
            <a:pPr marL="0" indent="0">
              <a:buNone/>
            </a:pPr>
            <a:endParaRPr lang="en-US" dirty="0"/>
          </a:p>
          <a:p>
            <a:pPr marL="0" indent="0">
              <a:buNone/>
            </a:pPr>
            <a:r>
              <a:rPr lang="en-US" dirty="0"/>
              <a:t>( </a:t>
            </a:r>
            <a:r>
              <a:rPr lang="en-US" i="1" dirty="0">
                <a:latin typeface="Cambria Math" panose="02040503050406030204" pitchFamily="18" charset="0"/>
                <a:ea typeface="Cambria Math" panose="02040503050406030204" pitchFamily="18" charset="0"/>
              </a:rPr>
              <a:t>   </a:t>
            </a:r>
            <a:r>
              <a:rPr lang="en-US" dirty="0"/>
              <a:t>: number of classes,      : prob. of picking a datapoint from class </a:t>
            </a:r>
            <a:r>
              <a:rPr lang="en-US" i="1" dirty="0">
                <a:latin typeface="Cambria Math" panose="02040503050406030204" pitchFamily="18" charset="0"/>
                <a:ea typeface="Cambria Math" panose="02040503050406030204" pitchFamily="18" charset="0"/>
              </a:rPr>
              <a:t>   </a:t>
            </a:r>
            <a:r>
              <a:rPr lang="en-US" dirty="0"/>
              <a:t>)</a:t>
            </a:r>
          </a:p>
          <a:p>
            <a:pPr marL="0" indent="0">
              <a:buNone/>
            </a:pPr>
            <a:endParaRPr lang="en-US" dirty="0"/>
          </a:p>
          <a:p>
            <a:pPr marL="0" indent="0">
              <a:buNone/>
            </a:pPr>
            <a:r>
              <a:rPr lang="en-US" dirty="0"/>
              <a:t>Another measure: </a:t>
            </a:r>
          </a:p>
          <a:p>
            <a:pPr marL="0" indent="0">
              <a:buNone/>
            </a:pPr>
            <a:r>
              <a:rPr lang="en-US" dirty="0"/>
              <a:t>	Entropy: </a:t>
            </a:r>
            <a:r>
              <a:rPr lang="en-US" dirty="0">
                <a:hlinkClick r:id="rId4"/>
              </a:rPr>
              <a:t>More details</a:t>
            </a:r>
            <a:endParaRPr lang="en-US" dirty="0"/>
          </a:p>
        </p:txBody>
      </p:sp>
      <p:grpSp>
        <p:nvGrpSpPr>
          <p:cNvPr id="35" name="Group 34">
            <a:extLst>
              <a:ext uri="{FF2B5EF4-FFF2-40B4-BE49-F238E27FC236}">
                <a16:creationId xmlns:a16="http://schemas.microsoft.com/office/drawing/2014/main" id="{79C176AB-C76C-534D-9B97-4A2E6DFB16B5}"/>
              </a:ext>
            </a:extLst>
          </p:cNvPr>
          <p:cNvGrpSpPr/>
          <p:nvPr/>
        </p:nvGrpSpPr>
        <p:grpSpPr>
          <a:xfrm>
            <a:off x="7395361" y="1277311"/>
            <a:ext cx="4287956" cy="4330335"/>
            <a:chOff x="7393773" y="1277310"/>
            <a:chExt cx="4287956" cy="4330335"/>
          </a:xfrm>
        </p:grpSpPr>
        <p:sp>
          <p:nvSpPr>
            <p:cNvPr id="4" name="Rectangle 3">
              <a:extLst>
                <a:ext uri="{FF2B5EF4-FFF2-40B4-BE49-F238E27FC236}">
                  <a16:creationId xmlns:a16="http://schemas.microsoft.com/office/drawing/2014/main" id="{873855A5-7332-1547-BE5E-1B501EC7AA54}"/>
                </a:ext>
              </a:extLst>
            </p:cNvPr>
            <p:cNvSpPr/>
            <p:nvPr/>
          </p:nvSpPr>
          <p:spPr>
            <a:xfrm>
              <a:off x="9338422" y="5069632"/>
              <a:ext cx="408079" cy="4080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7B6AEE2-77C2-244D-B148-D5723149930B}"/>
                </a:ext>
              </a:extLst>
            </p:cNvPr>
            <p:cNvSpPr txBox="1"/>
            <p:nvPr/>
          </p:nvSpPr>
          <p:spPr>
            <a:xfrm>
              <a:off x="9332641" y="4962926"/>
              <a:ext cx="134471" cy="369332"/>
            </a:xfrm>
            <a:prstGeom prst="rect">
              <a:avLst/>
            </a:prstGeom>
            <a:noFill/>
          </p:spPr>
          <p:txBody>
            <a:bodyPr wrap="square" rtlCol="0">
              <a:spAutoFit/>
            </a:bodyPr>
            <a:lstStyle/>
            <a:p>
              <a:r>
                <a:rPr lang="en-US" dirty="0"/>
                <a:t>-</a:t>
              </a:r>
            </a:p>
          </p:txBody>
        </p:sp>
        <p:sp>
          <p:nvSpPr>
            <p:cNvPr id="6" name="TextBox 5">
              <a:extLst>
                <a:ext uri="{FF2B5EF4-FFF2-40B4-BE49-F238E27FC236}">
                  <a16:creationId xmlns:a16="http://schemas.microsoft.com/office/drawing/2014/main" id="{BD29DA17-1D7B-BC49-8B4C-BF62B73FB02E}"/>
                </a:ext>
              </a:extLst>
            </p:cNvPr>
            <p:cNvSpPr txBox="1"/>
            <p:nvPr/>
          </p:nvSpPr>
          <p:spPr>
            <a:xfrm>
              <a:off x="9485041" y="5115326"/>
              <a:ext cx="134471" cy="369332"/>
            </a:xfrm>
            <a:prstGeom prst="rect">
              <a:avLst/>
            </a:prstGeom>
            <a:noFill/>
          </p:spPr>
          <p:txBody>
            <a:bodyPr wrap="square" rtlCol="0">
              <a:spAutoFit/>
            </a:bodyPr>
            <a:lstStyle/>
            <a:p>
              <a:r>
                <a:rPr lang="en-US" dirty="0"/>
                <a:t>-</a:t>
              </a:r>
            </a:p>
          </p:txBody>
        </p:sp>
        <p:sp>
          <p:nvSpPr>
            <p:cNvPr id="7" name="TextBox 6">
              <a:extLst>
                <a:ext uri="{FF2B5EF4-FFF2-40B4-BE49-F238E27FC236}">
                  <a16:creationId xmlns:a16="http://schemas.microsoft.com/office/drawing/2014/main" id="{A304D0AB-FC89-C54A-8C40-5289DD4FA9F3}"/>
                </a:ext>
              </a:extLst>
            </p:cNvPr>
            <p:cNvSpPr txBox="1"/>
            <p:nvPr/>
          </p:nvSpPr>
          <p:spPr>
            <a:xfrm>
              <a:off x="9558057" y="4964375"/>
              <a:ext cx="134471" cy="369332"/>
            </a:xfrm>
            <a:prstGeom prst="rect">
              <a:avLst/>
            </a:prstGeom>
            <a:noFill/>
          </p:spPr>
          <p:txBody>
            <a:bodyPr wrap="square" rtlCol="0">
              <a:spAutoFit/>
            </a:bodyPr>
            <a:lstStyle/>
            <a:p>
              <a:r>
                <a:rPr lang="en-US" dirty="0"/>
                <a:t>-</a:t>
              </a:r>
            </a:p>
          </p:txBody>
        </p:sp>
        <p:sp>
          <p:nvSpPr>
            <p:cNvPr id="8" name="TextBox 7">
              <a:extLst>
                <a:ext uri="{FF2B5EF4-FFF2-40B4-BE49-F238E27FC236}">
                  <a16:creationId xmlns:a16="http://schemas.microsoft.com/office/drawing/2014/main" id="{45C5DE5D-2A90-6147-B6CC-1C735E4BD266}"/>
                </a:ext>
              </a:extLst>
            </p:cNvPr>
            <p:cNvSpPr txBox="1"/>
            <p:nvPr/>
          </p:nvSpPr>
          <p:spPr>
            <a:xfrm>
              <a:off x="9341605" y="5161020"/>
              <a:ext cx="134471" cy="369332"/>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EEA15056-AB0E-6442-BAB4-928655F84004}"/>
                </a:ext>
              </a:extLst>
            </p:cNvPr>
            <p:cNvSpPr txBox="1"/>
            <p:nvPr/>
          </p:nvSpPr>
          <p:spPr>
            <a:xfrm>
              <a:off x="9286339" y="5078256"/>
              <a:ext cx="134471" cy="369332"/>
            </a:xfrm>
            <a:prstGeom prst="rect">
              <a:avLst/>
            </a:prstGeom>
            <a:noFill/>
          </p:spPr>
          <p:txBody>
            <a:bodyPr wrap="square" rtlCol="0">
              <a:spAutoFit/>
            </a:bodyPr>
            <a:lstStyle/>
            <a:p>
              <a:r>
                <a:rPr lang="en-US" dirty="0"/>
                <a:t>+</a:t>
              </a:r>
            </a:p>
          </p:txBody>
        </p:sp>
        <p:sp>
          <p:nvSpPr>
            <p:cNvPr id="10" name="TextBox 9">
              <a:extLst>
                <a:ext uri="{FF2B5EF4-FFF2-40B4-BE49-F238E27FC236}">
                  <a16:creationId xmlns:a16="http://schemas.microsoft.com/office/drawing/2014/main" id="{5395817E-F1C4-D241-B1A9-D49B43B6AB6E}"/>
                </a:ext>
              </a:extLst>
            </p:cNvPr>
            <p:cNvSpPr txBox="1"/>
            <p:nvPr/>
          </p:nvSpPr>
          <p:spPr>
            <a:xfrm>
              <a:off x="9414720" y="4953765"/>
              <a:ext cx="134471" cy="369332"/>
            </a:xfrm>
            <a:prstGeom prst="rect">
              <a:avLst/>
            </a:prstGeom>
            <a:noFill/>
          </p:spPr>
          <p:txBody>
            <a:bodyPr wrap="square" rtlCol="0">
              <a:spAutoFit/>
            </a:bodyPr>
            <a:lstStyle/>
            <a:p>
              <a:r>
                <a:rPr lang="en-US" dirty="0"/>
                <a:t>+</a:t>
              </a:r>
            </a:p>
          </p:txBody>
        </p:sp>
        <p:sp>
          <p:nvSpPr>
            <p:cNvPr id="11" name="TextBox 10">
              <a:extLst>
                <a:ext uri="{FF2B5EF4-FFF2-40B4-BE49-F238E27FC236}">
                  <a16:creationId xmlns:a16="http://schemas.microsoft.com/office/drawing/2014/main" id="{7C585D8B-E7F7-7F43-8048-0286F4383775}"/>
                </a:ext>
              </a:extLst>
            </p:cNvPr>
            <p:cNvSpPr txBox="1"/>
            <p:nvPr/>
          </p:nvSpPr>
          <p:spPr>
            <a:xfrm>
              <a:off x="9466803" y="5222382"/>
              <a:ext cx="134471" cy="369332"/>
            </a:xfrm>
            <a:prstGeom prst="rect">
              <a:avLst/>
            </a:prstGeom>
            <a:noFill/>
          </p:spPr>
          <p:txBody>
            <a:bodyPr wrap="square" rtlCol="0">
              <a:spAutoFit/>
            </a:bodyPr>
            <a:lstStyle/>
            <a:p>
              <a:r>
                <a:rPr lang="en-US" dirty="0"/>
                <a:t>+</a:t>
              </a:r>
            </a:p>
          </p:txBody>
        </p:sp>
        <p:sp>
          <p:nvSpPr>
            <p:cNvPr id="12" name="TextBox 11">
              <a:extLst>
                <a:ext uri="{FF2B5EF4-FFF2-40B4-BE49-F238E27FC236}">
                  <a16:creationId xmlns:a16="http://schemas.microsoft.com/office/drawing/2014/main" id="{8C78F103-30B2-6A48-B9EE-AE7639E8A216}"/>
                </a:ext>
              </a:extLst>
            </p:cNvPr>
            <p:cNvSpPr txBox="1"/>
            <p:nvPr/>
          </p:nvSpPr>
          <p:spPr>
            <a:xfrm>
              <a:off x="9557994" y="5069632"/>
              <a:ext cx="134471" cy="369332"/>
            </a:xfrm>
            <a:prstGeom prst="rect">
              <a:avLst/>
            </a:prstGeom>
            <a:noFill/>
          </p:spPr>
          <p:txBody>
            <a:bodyPr wrap="square" rtlCol="0">
              <a:spAutoFit/>
            </a:bodyPr>
            <a:lstStyle/>
            <a:p>
              <a:r>
                <a:rPr lang="en-US" dirty="0"/>
                <a:t>+</a:t>
              </a:r>
            </a:p>
          </p:txBody>
        </p:sp>
        <p:sp>
          <p:nvSpPr>
            <p:cNvPr id="13" name="Rectangle 12">
              <a:extLst>
                <a:ext uri="{FF2B5EF4-FFF2-40B4-BE49-F238E27FC236}">
                  <a16:creationId xmlns:a16="http://schemas.microsoft.com/office/drawing/2014/main" id="{25334F2C-A844-0F47-8CED-FBA7DE17B54A}"/>
                </a:ext>
              </a:extLst>
            </p:cNvPr>
            <p:cNvSpPr/>
            <p:nvPr/>
          </p:nvSpPr>
          <p:spPr>
            <a:xfrm>
              <a:off x="7403194" y="5069632"/>
              <a:ext cx="408079" cy="40807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8301E53-EB31-6640-B964-A8E226561AC1}"/>
                </a:ext>
              </a:extLst>
            </p:cNvPr>
            <p:cNvSpPr txBox="1"/>
            <p:nvPr/>
          </p:nvSpPr>
          <p:spPr>
            <a:xfrm>
              <a:off x="7403194" y="4989975"/>
              <a:ext cx="134471" cy="369332"/>
            </a:xfrm>
            <a:prstGeom prst="rect">
              <a:avLst/>
            </a:prstGeom>
            <a:noFill/>
          </p:spPr>
          <p:txBody>
            <a:bodyPr wrap="square" rtlCol="0">
              <a:spAutoFit/>
            </a:bodyPr>
            <a:lstStyle/>
            <a:p>
              <a:r>
                <a:rPr lang="en-US" dirty="0"/>
                <a:t>-</a:t>
              </a:r>
            </a:p>
          </p:txBody>
        </p:sp>
        <p:sp>
          <p:nvSpPr>
            <p:cNvPr id="15" name="TextBox 14">
              <a:extLst>
                <a:ext uri="{FF2B5EF4-FFF2-40B4-BE49-F238E27FC236}">
                  <a16:creationId xmlns:a16="http://schemas.microsoft.com/office/drawing/2014/main" id="{3F27FB7B-18DF-744C-81FF-30371106442C}"/>
                </a:ext>
              </a:extLst>
            </p:cNvPr>
            <p:cNvSpPr txBox="1"/>
            <p:nvPr/>
          </p:nvSpPr>
          <p:spPr>
            <a:xfrm>
              <a:off x="7561587" y="5077986"/>
              <a:ext cx="137257" cy="369332"/>
            </a:xfrm>
            <a:prstGeom prst="rect">
              <a:avLst/>
            </a:prstGeom>
            <a:noFill/>
          </p:spPr>
          <p:txBody>
            <a:bodyPr wrap="square" rtlCol="0">
              <a:spAutoFit/>
            </a:bodyPr>
            <a:lstStyle/>
            <a:p>
              <a:r>
                <a:rPr lang="en-US" dirty="0"/>
                <a:t>-</a:t>
              </a:r>
            </a:p>
          </p:txBody>
        </p:sp>
        <p:sp>
          <p:nvSpPr>
            <p:cNvPr id="16" name="TextBox 15">
              <a:extLst>
                <a:ext uri="{FF2B5EF4-FFF2-40B4-BE49-F238E27FC236}">
                  <a16:creationId xmlns:a16="http://schemas.microsoft.com/office/drawing/2014/main" id="{4583DE37-3E7A-834E-B92D-5C1B29EA8706}"/>
                </a:ext>
              </a:extLst>
            </p:cNvPr>
            <p:cNvSpPr txBox="1"/>
            <p:nvPr/>
          </p:nvSpPr>
          <p:spPr>
            <a:xfrm>
              <a:off x="7627677" y="4964623"/>
              <a:ext cx="134471" cy="369332"/>
            </a:xfrm>
            <a:prstGeom prst="rect">
              <a:avLst/>
            </a:prstGeom>
            <a:noFill/>
          </p:spPr>
          <p:txBody>
            <a:bodyPr wrap="square" rtlCol="0">
              <a:spAutoFit/>
            </a:bodyPr>
            <a:lstStyle/>
            <a:p>
              <a:r>
                <a:rPr lang="en-US" dirty="0"/>
                <a:t>-</a:t>
              </a:r>
            </a:p>
          </p:txBody>
        </p:sp>
        <p:sp>
          <p:nvSpPr>
            <p:cNvPr id="17" name="TextBox 16">
              <a:extLst>
                <a:ext uri="{FF2B5EF4-FFF2-40B4-BE49-F238E27FC236}">
                  <a16:creationId xmlns:a16="http://schemas.microsoft.com/office/drawing/2014/main" id="{2D28C7EA-DEE3-DE48-92C4-7A96E189A9F4}"/>
                </a:ext>
              </a:extLst>
            </p:cNvPr>
            <p:cNvSpPr txBox="1"/>
            <p:nvPr/>
          </p:nvSpPr>
          <p:spPr>
            <a:xfrm>
              <a:off x="7417006" y="5094984"/>
              <a:ext cx="134471" cy="369332"/>
            </a:xfrm>
            <a:prstGeom prst="rect">
              <a:avLst/>
            </a:prstGeom>
            <a:noFill/>
          </p:spPr>
          <p:txBody>
            <a:bodyPr wrap="square" rtlCol="0">
              <a:spAutoFit/>
            </a:bodyPr>
            <a:lstStyle/>
            <a:p>
              <a:r>
                <a:rPr lang="en-US" dirty="0"/>
                <a:t>-</a:t>
              </a:r>
            </a:p>
          </p:txBody>
        </p:sp>
        <p:sp>
          <p:nvSpPr>
            <p:cNvPr id="18" name="TextBox 17">
              <a:extLst>
                <a:ext uri="{FF2B5EF4-FFF2-40B4-BE49-F238E27FC236}">
                  <a16:creationId xmlns:a16="http://schemas.microsoft.com/office/drawing/2014/main" id="{119917AE-EFA5-8343-8491-2CB9825A9A65}"/>
                </a:ext>
              </a:extLst>
            </p:cNvPr>
            <p:cNvSpPr txBox="1"/>
            <p:nvPr/>
          </p:nvSpPr>
          <p:spPr>
            <a:xfrm>
              <a:off x="7514322" y="4981621"/>
              <a:ext cx="134471" cy="369332"/>
            </a:xfrm>
            <a:prstGeom prst="rect">
              <a:avLst/>
            </a:prstGeom>
            <a:noFill/>
          </p:spPr>
          <p:txBody>
            <a:bodyPr wrap="square" rtlCol="0">
              <a:spAutoFit/>
            </a:bodyPr>
            <a:lstStyle/>
            <a:p>
              <a:r>
                <a:rPr lang="en-US" dirty="0"/>
                <a:t>-</a:t>
              </a:r>
            </a:p>
          </p:txBody>
        </p:sp>
        <p:sp>
          <p:nvSpPr>
            <p:cNvPr id="19" name="TextBox 18">
              <a:extLst>
                <a:ext uri="{FF2B5EF4-FFF2-40B4-BE49-F238E27FC236}">
                  <a16:creationId xmlns:a16="http://schemas.microsoft.com/office/drawing/2014/main" id="{5CD18081-681B-FA4A-AF39-E2760A220B4C}"/>
                </a:ext>
              </a:extLst>
            </p:cNvPr>
            <p:cNvSpPr txBox="1"/>
            <p:nvPr/>
          </p:nvSpPr>
          <p:spPr>
            <a:xfrm>
              <a:off x="7645606" y="5061278"/>
              <a:ext cx="134471" cy="369332"/>
            </a:xfrm>
            <a:prstGeom prst="rect">
              <a:avLst/>
            </a:prstGeom>
            <a:noFill/>
          </p:spPr>
          <p:txBody>
            <a:bodyPr wrap="square" rtlCol="0">
              <a:spAutoFit/>
            </a:bodyPr>
            <a:lstStyle/>
            <a:p>
              <a:r>
                <a:rPr lang="en-US" dirty="0"/>
                <a:t>-</a:t>
              </a:r>
            </a:p>
          </p:txBody>
        </p:sp>
        <p:sp>
          <p:nvSpPr>
            <p:cNvPr id="20" name="TextBox 19">
              <a:extLst>
                <a:ext uri="{FF2B5EF4-FFF2-40B4-BE49-F238E27FC236}">
                  <a16:creationId xmlns:a16="http://schemas.microsoft.com/office/drawing/2014/main" id="{1841BC54-3C71-DB46-AB09-B78CCD195DC8}"/>
                </a:ext>
              </a:extLst>
            </p:cNvPr>
            <p:cNvSpPr txBox="1"/>
            <p:nvPr/>
          </p:nvSpPr>
          <p:spPr>
            <a:xfrm>
              <a:off x="7393773" y="5222382"/>
              <a:ext cx="134471" cy="369332"/>
            </a:xfrm>
            <a:prstGeom prst="rect">
              <a:avLst/>
            </a:prstGeom>
            <a:noFill/>
          </p:spPr>
          <p:txBody>
            <a:bodyPr wrap="square" rtlCol="0">
              <a:spAutoFit/>
            </a:bodyPr>
            <a:lstStyle/>
            <a:p>
              <a:r>
                <a:rPr lang="en-US" dirty="0"/>
                <a:t>-</a:t>
              </a:r>
            </a:p>
          </p:txBody>
        </p:sp>
        <p:sp>
          <p:nvSpPr>
            <p:cNvPr id="21" name="TextBox 20">
              <a:extLst>
                <a:ext uri="{FF2B5EF4-FFF2-40B4-BE49-F238E27FC236}">
                  <a16:creationId xmlns:a16="http://schemas.microsoft.com/office/drawing/2014/main" id="{1C23FEF7-6AC6-3A45-9442-80DBEDCF194A}"/>
                </a:ext>
              </a:extLst>
            </p:cNvPr>
            <p:cNvSpPr txBox="1"/>
            <p:nvPr/>
          </p:nvSpPr>
          <p:spPr>
            <a:xfrm>
              <a:off x="7663535" y="5228946"/>
              <a:ext cx="134471" cy="369332"/>
            </a:xfrm>
            <a:prstGeom prst="rect">
              <a:avLst/>
            </a:prstGeom>
            <a:noFill/>
          </p:spPr>
          <p:txBody>
            <a:bodyPr wrap="square" rtlCol="0">
              <a:spAutoFit/>
            </a:bodyPr>
            <a:lstStyle/>
            <a:p>
              <a:r>
                <a:rPr lang="en-US" dirty="0"/>
                <a:t>-</a:t>
              </a:r>
            </a:p>
          </p:txBody>
        </p:sp>
        <p:sp>
          <p:nvSpPr>
            <p:cNvPr id="22" name="Rectangle 21">
              <a:extLst>
                <a:ext uri="{FF2B5EF4-FFF2-40B4-BE49-F238E27FC236}">
                  <a16:creationId xmlns:a16="http://schemas.microsoft.com/office/drawing/2014/main" id="{01580329-420E-3A4B-BEF1-2F25E3C6D140}"/>
                </a:ext>
              </a:extLst>
            </p:cNvPr>
            <p:cNvSpPr/>
            <p:nvPr/>
          </p:nvSpPr>
          <p:spPr>
            <a:xfrm>
              <a:off x="11273650" y="5069632"/>
              <a:ext cx="408079" cy="40807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F321E34-E02F-7340-80AF-CDBC24E7DE01}"/>
                </a:ext>
              </a:extLst>
            </p:cNvPr>
            <p:cNvSpPr txBox="1"/>
            <p:nvPr/>
          </p:nvSpPr>
          <p:spPr>
            <a:xfrm>
              <a:off x="11222864" y="4981621"/>
              <a:ext cx="134471" cy="369332"/>
            </a:xfrm>
            <a:prstGeom prst="rect">
              <a:avLst/>
            </a:prstGeom>
            <a:noFill/>
          </p:spPr>
          <p:txBody>
            <a:bodyPr wrap="square" rtlCol="0">
              <a:spAutoFit/>
            </a:bodyPr>
            <a:lstStyle/>
            <a:p>
              <a:r>
                <a:rPr lang="en-US" dirty="0"/>
                <a:t>+</a:t>
              </a:r>
            </a:p>
          </p:txBody>
        </p:sp>
        <p:sp>
          <p:nvSpPr>
            <p:cNvPr id="24" name="TextBox 23">
              <a:extLst>
                <a:ext uri="{FF2B5EF4-FFF2-40B4-BE49-F238E27FC236}">
                  <a16:creationId xmlns:a16="http://schemas.microsoft.com/office/drawing/2014/main" id="{0CF65919-1272-E943-A408-B03E2AA001D4}"/>
                </a:ext>
              </a:extLst>
            </p:cNvPr>
            <p:cNvSpPr txBox="1"/>
            <p:nvPr/>
          </p:nvSpPr>
          <p:spPr>
            <a:xfrm>
              <a:off x="11264602" y="5117270"/>
              <a:ext cx="134471" cy="369332"/>
            </a:xfrm>
            <a:prstGeom prst="rect">
              <a:avLst/>
            </a:prstGeom>
            <a:noFill/>
          </p:spPr>
          <p:txBody>
            <a:bodyPr wrap="square" rtlCol="0">
              <a:spAutoFit/>
            </a:bodyPr>
            <a:lstStyle/>
            <a:p>
              <a:r>
                <a:rPr lang="en-US" dirty="0"/>
                <a:t>+</a:t>
              </a:r>
            </a:p>
          </p:txBody>
        </p:sp>
        <p:sp>
          <p:nvSpPr>
            <p:cNvPr id="25" name="TextBox 24">
              <a:extLst>
                <a:ext uri="{FF2B5EF4-FFF2-40B4-BE49-F238E27FC236}">
                  <a16:creationId xmlns:a16="http://schemas.microsoft.com/office/drawing/2014/main" id="{2887954C-DAB3-8C47-A13F-2A4E79440C47}"/>
                </a:ext>
              </a:extLst>
            </p:cNvPr>
            <p:cNvSpPr txBox="1"/>
            <p:nvPr/>
          </p:nvSpPr>
          <p:spPr>
            <a:xfrm>
              <a:off x="11331926" y="4952909"/>
              <a:ext cx="134471" cy="369332"/>
            </a:xfrm>
            <a:prstGeom prst="rect">
              <a:avLst/>
            </a:prstGeom>
            <a:noFill/>
          </p:spPr>
          <p:txBody>
            <a:bodyPr wrap="square" rtlCol="0">
              <a:spAutoFit/>
            </a:bodyPr>
            <a:lstStyle/>
            <a:p>
              <a:r>
                <a:rPr lang="en-US" dirty="0"/>
                <a:t>+</a:t>
              </a:r>
            </a:p>
          </p:txBody>
        </p:sp>
        <p:sp>
          <p:nvSpPr>
            <p:cNvPr id="26" name="TextBox 25">
              <a:extLst>
                <a:ext uri="{FF2B5EF4-FFF2-40B4-BE49-F238E27FC236}">
                  <a16:creationId xmlns:a16="http://schemas.microsoft.com/office/drawing/2014/main" id="{B9FE2E7D-A5D8-A341-B9B6-4CAAE160FCF7}"/>
                </a:ext>
              </a:extLst>
            </p:cNvPr>
            <p:cNvSpPr txBox="1"/>
            <p:nvPr/>
          </p:nvSpPr>
          <p:spPr>
            <a:xfrm>
              <a:off x="11467224" y="4952909"/>
              <a:ext cx="134471" cy="369332"/>
            </a:xfrm>
            <a:prstGeom prst="rect">
              <a:avLst/>
            </a:prstGeom>
            <a:noFill/>
          </p:spPr>
          <p:txBody>
            <a:bodyPr wrap="square" rtlCol="0">
              <a:spAutoFit/>
            </a:bodyPr>
            <a:lstStyle/>
            <a:p>
              <a:r>
                <a:rPr lang="en-US" dirty="0"/>
                <a:t>+</a:t>
              </a:r>
            </a:p>
          </p:txBody>
        </p:sp>
        <p:sp>
          <p:nvSpPr>
            <p:cNvPr id="27" name="TextBox 26">
              <a:extLst>
                <a:ext uri="{FF2B5EF4-FFF2-40B4-BE49-F238E27FC236}">
                  <a16:creationId xmlns:a16="http://schemas.microsoft.com/office/drawing/2014/main" id="{BB2BAE53-2838-0F4E-9244-269A91B8E612}"/>
                </a:ext>
              </a:extLst>
            </p:cNvPr>
            <p:cNvSpPr txBox="1"/>
            <p:nvPr/>
          </p:nvSpPr>
          <p:spPr>
            <a:xfrm>
              <a:off x="11360604" y="5077986"/>
              <a:ext cx="134471" cy="369332"/>
            </a:xfrm>
            <a:prstGeom prst="rect">
              <a:avLst/>
            </a:prstGeom>
            <a:noFill/>
          </p:spPr>
          <p:txBody>
            <a:bodyPr wrap="square" rtlCol="0">
              <a:spAutoFit/>
            </a:bodyPr>
            <a:lstStyle/>
            <a:p>
              <a:r>
                <a:rPr lang="en-US" dirty="0"/>
                <a:t>+</a:t>
              </a:r>
            </a:p>
          </p:txBody>
        </p:sp>
        <p:sp>
          <p:nvSpPr>
            <p:cNvPr id="28" name="TextBox 27">
              <a:extLst>
                <a:ext uri="{FF2B5EF4-FFF2-40B4-BE49-F238E27FC236}">
                  <a16:creationId xmlns:a16="http://schemas.microsoft.com/office/drawing/2014/main" id="{A514E07D-2869-2340-83C6-680534292CC7}"/>
                </a:ext>
              </a:extLst>
            </p:cNvPr>
            <p:cNvSpPr txBox="1"/>
            <p:nvPr/>
          </p:nvSpPr>
          <p:spPr>
            <a:xfrm>
              <a:off x="11511716" y="5198498"/>
              <a:ext cx="134471" cy="369332"/>
            </a:xfrm>
            <a:prstGeom prst="rect">
              <a:avLst/>
            </a:prstGeom>
            <a:noFill/>
          </p:spPr>
          <p:txBody>
            <a:bodyPr wrap="square" rtlCol="0">
              <a:spAutoFit/>
            </a:bodyPr>
            <a:lstStyle/>
            <a:p>
              <a:r>
                <a:rPr lang="en-US" dirty="0"/>
                <a:t>+</a:t>
              </a:r>
            </a:p>
          </p:txBody>
        </p:sp>
        <p:sp>
          <p:nvSpPr>
            <p:cNvPr id="29" name="TextBox 28">
              <a:extLst>
                <a:ext uri="{FF2B5EF4-FFF2-40B4-BE49-F238E27FC236}">
                  <a16:creationId xmlns:a16="http://schemas.microsoft.com/office/drawing/2014/main" id="{3D326BEA-8A9C-C048-BDF3-24E8185943CB}"/>
                </a:ext>
              </a:extLst>
            </p:cNvPr>
            <p:cNvSpPr txBox="1"/>
            <p:nvPr/>
          </p:nvSpPr>
          <p:spPr>
            <a:xfrm>
              <a:off x="11288475" y="5238313"/>
              <a:ext cx="134471" cy="369332"/>
            </a:xfrm>
            <a:prstGeom prst="rect">
              <a:avLst/>
            </a:prstGeom>
            <a:noFill/>
          </p:spPr>
          <p:txBody>
            <a:bodyPr wrap="square" rtlCol="0">
              <a:spAutoFit/>
            </a:bodyPr>
            <a:lstStyle/>
            <a:p>
              <a:r>
                <a:rPr lang="en-US" dirty="0"/>
                <a:t>+</a:t>
              </a:r>
            </a:p>
          </p:txBody>
        </p:sp>
        <p:sp>
          <p:nvSpPr>
            <p:cNvPr id="30" name="TextBox 29">
              <a:extLst>
                <a:ext uri="{FF2B5EF4-FFF2-40B4-BE49-F238E27FC236}">
                  <a16:creationId xmlns:a16="http://schemas.microsoft.com/office/drawing/2014/main" id="{AF266BC1-B39B-4447-A344-2149D5AE6D23}"/>
                </a:ext>
              </a:extLst>
            </p:cNvPr>
            <p:cNvSpPr txBox="1"/>
            <p:nvPr/>
          </p:nvSpPr>
          <p:spPr>
            <a:xfrm>
              <a:off x="11457437" y="5089005"/>
              <a:ext cx="134471" cy="369332"/>
            </a:xfrm>
            <a:prstGeom prst="rect">
              <a:avLst/>
            </a:prstGeom>
            <a:noFill/>
          </p:spPr>
          <p:txBody>
            <a:bodyPr wrap="square" rtlCol="0">
              <a:spAutoFit/>
            </a:bodyPr>
            <a:lstStyle/>
            <a:p>
              <a:r>
                <a:rPr lang="en-US" dirty="0"/>
                <a:t>+</a:t>
              </a:r>
            </a:p>
          </p:txBody>
        </p:sp>
        <p:cxnSp>
          <p:nvCxnSpPr>
            <p:cNvPr id="32" name="Straight Connector 31">
              <a:extLst>
                <a:ext uri="{FF2B5EF4-FFF2-40B4-BE49-F238E27FC236}">
                  <a16:creationId xmlns:a16="http://schemas.microsoft.com/office/drawing/2014/main" id="{7AD5F2BE-AED2-E443-B902-B0791B0BD7EC}"/>
                </a:ext>
              </a:extLst>
            </p:cNvPr>
            <p:cNvCxnSpPr>
              <a:cxnSpLocks/>
            </p:cNvCxnSpPr>
            <p:nvPr/>
          </p:nvCxnSpPr>
          <p:spPr>
            <a:xfrm>
              <a:off x="9562593" y="1730406"/>
              <a:ext cx="0" cy="316257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1775ACE-A9D2-1C4E-AF46-40218CE93065}"/>
                </a:ext>
              </a:extLst>
            </p:cNvPr>
            <p:cNvSpPr txBox="1"/>
            <p:nvPr/>
          </p:nvSpPr>
          <p:spPr>
            <a:xfrm>
              <a:off x="8259170" y="1277310"/>
              <a:ext cx="2684207" cy="400110"/>
            </a:xfrm>
            <a:prstGeom prst="rect">
              <a:avLst/>
            </a:prstGeom>
            <a:noFill/>
          </p:spPr>
          <p:txBody>
            <a:bodyPr wrap="square" rtlCol="0">
              <a:spAutoFit/>
            </a:bodyPr>
            <a:lstStyle/>
            <a:p>
              <a:pPr>
                <a:spcBef>
                  <a:spcPts val="600"/>
                </a:spcBef>
                <a:spcAft>
                  <a:spcPts val="600"/>
                </a:spcAft>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Gini Impurity curve</a:t>
              </a:r>
            </a:p>
          </p:txBody>
        </p:sp>
      </p:grpSp>
      <p:pic>
        <p:nvPicPr>
          <p:cNvPr id="34" name="Picture 33">
            <a:extLst>
              <a:ext uri="{FF2B5EF4-FFF2-40B4-BE49-F238E27FC236}">
                <a16:creationId xmlns:a16="http://schemas.microsoft.com/office/drawing/2014/main" id="{3DF4F067-BE6A-FE45-9F80-C7A8557A2F37}"/>
              </a:ext>
            </a:extLst>
          </p:cNvPr>
          <p:cNvPicPr>
            <a:picLocks noChangeAspect="1"/>
          </p:cNvPicPr>
          <p:nvPr/>
        </p:nvPicPr>
        <p:blipFill>
          <a:blip r:embed="rId5"/>
          <a:stretch>
            <a:fillRect/>
          </a:stretch>
        </p:blipFill>
        <p:spPr>
          <a:xfrm>
            <a:off x="4352919" y="3536043"/>
            <a:ext cx="371196" cy="262021"/>
          </a:xfrm>
          <a:prstGeom prst="rect">
            <a:avLst/>
          </a:prstGeom>
        </p:spPr>
      </p:pic>
      <p:pic>
        <p:nvPicPr>
          <p:cNvPr id="37" name="Picture 36">
            <a:extLst>
              <a:ext uri="{FF2B5EF4-FFF2-40B4-BE49-F238E27FC236}">
                <a16:creationId xmlns:a16="http://schemas.microsoft.com/office/drawing/2014/main" id="{9AC05C71-B541-1C4D-BE22-D2BEBFEDD7BE}"/>
              </a:ext>
            </a:extLst>
          </p:cNvPr>
          <p:cNvPicPr>
            <a:picLocks noChangeAspect="1"/>
          </p:cNvPicPr>
          <p:nvPr/>
        </p:nvPicPr>
        <p:blipFill>
          <a:blip r:embed="rId6"/>
          <a:stretch>
            <a:fillRect/>
          </a:stretch>
        </p:blipFill>
        <p:spPr>
          <a:xfrm>
            <a:off x="5508335" y="3914135"/>
            <a:ext cx="169849" cy="259769"/>
          </a:xfrm>
          <a:prstGeom prst="rect">
            <a:avLst/>
          </a:prstGeom>
        </p:spPr>
      </p:pic>
      <p:pic>
        <p:nvPicPr>
          <p:cNvPr id="38" name="Picture 37">
            <a:extLst>
              <a:ext uri="{FF2B5EF4-FFF2-40B4-BE49-F238E27FC236}">
                <a16:creationId xmlns:a16="http://schemas.microsoft.com/office/drawing/2014/main" id="{36C88470-E2A5-6048-9921-C4D52CEE9688}"/>
              </a:ext>
            </a:extLst>
          </p:cNvPr>
          <p:cNvPicPr>
            <a:picLocks noChangeAspect="1"/>
          </p:cNvPicPr>
          <p:nvPr/>
        </p:nvPicPr>
        <p:blipFill>
          <a:blip r:embed="rId7"/>
          <a:stretch>
            <a:fillRect/>
          </a:stretch>
        </p:blipFill>
        <p:spPr>
          <a:xfrm>
            <a:off x="966838" y="3552670"/>
            <a:ext cx="219587" cy="186649"/>
          </a:xfrm>
          <a:prstGeom prst="rect">
            <a:avLst/>
          </a:prstGeom>
        </p:spPr>
      </p:pic>
      <p:pic>
        <p:nvPicPr>
          <p:cNvPr id="31" name="Picture 30">
            <a:extLst>
              <a:ext uri="{FF2B5EF4-FFF2-40B4-BE49-F238E27FC236}">
                <a16:creationId xmlns:a16="http://schemas.microsoft.com/office/drawing/2014/main" id="{5A471436-7FF2-AE46-9B05-66DA70913BAB}"/>
              </a:ext>
            </a:extLst>
          </p:cNvPr>
          <p:cNvPicPr>
            <a:picLocks noChangeAspect="1"/>
          </p:cNvPicPr>
          <p:nvPr/>
        </p:nvPicPr>
        <p:blipFill>
          <a:blip r:embed="rId8"/>
          <a:stretch>
            <a:fillRect/>
          </a:stretch>
        </p:blipFill>
        <p:spPr>
          <a:xfrm>
            <a:off x="1302559" y="2380124"/>
            <a:ext cx="4205776" cy="966845"/>
          </a:xfrm>
          <a:prstGeom prst="rect">
            <a:avLst/>
          </a:prstGeom>
        </p:spPr>
      </p:pic>
    </p:spTree>
    <p:extLst>
      <p:ext uri="{BB962C8B-B14F-4D97-AF65-F5344CB8AC3E}">
        <p14:creationId xmlns:p14="http://schemas.microsoft.com/office/powerpoint/2010/main" val="437852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1C56EC3-B069-3B43-BCAB-AFD893124338}"/>
              </a:ext>
            </a:extLst>
          </p:cNvPr>
          <p:cNvSpPr/>
          <p:nvPr/>
        </p:nvSpPr>
        <p:spPr>
          <a:xfrm>
            <a:off x="10401959" y="1895708"/>
            <a:ext cx="1281358" cy="230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0F88B872-5554-D14F-8808-B482AB1DB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5782" y="1680573"/>
            <a:ext cx="4927600" cy="3289300"/>
          </a:xfrm>
          <a:prstGeom prst="rect">
            <a:avLst/>
          </a:prstGeom>
        </p:spPr>
      </p:pic>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1113227" cy="987472"/>
          </a:xfrm>
        </p:spPr>
        <p:txBody>
          <a:bodyPr/>
          <a:lstStyle/>
          <a:p>
            <a:r>
              <a:rPr lang="en-US" b="1" dirty="0"/>
              <a:t>How to Measure Uncertainty</a:t>
            </a:r>
          </a:p>
        </p:txBody>
      </p:sp>
      <p:sp>
        <p:nvSpPr>
          <p:cNvPr id="34" name="Rectangle 33">
            <a:extLst>
              <a:ext uri="{FF2B5EF4-FFF2-40B4-BE49-F238E27FC236}">
                <a16:creationId xmlns:a16="http://schemas.microsoft.com/office/drawing/2014/main" id="{6D80CAC6-258D-104B-B612-F14457E6BDE2}"/>
              </a:ext>
            </a:extLst>
          </p:cNvPr>
          <p:cNvSpPr/>
          <p:nvPr/>
        </p:nvSpPr>
        <p:spPr>
          <a:xfrm>
            <a:off x="579842" y="4436466"/>
            <a:ext cx="6114846" cy="817833"/>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If we have only + samples or only – samples: </a:t>
            </a:r>
          </a:p>
          <a:p>
            <a:pPr algn="ctr"/>
            <a:r>
              <a:rPr lang="en-US" sz="2400" b="1"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Low </a:t>
            </a:r>
            <a:r>
              <a:rPr lang="en-US" sz="24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uncertainty</a:t>
            </a:r>
            <a:endParaRPr lang="en-US" sz="20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nvGrpSpPr>
          <p:cNvPr id="36" name="Group 35">
            <a:extLst>
              <a:ext uri="{FF2B5EF4-FFF2-40B4-BE49-F238E27FC236}">
                <a16:creationId xmlns:a16="http://schemas.microsoft.com/office/drawing/2014/main" id="{CA0BB466-202C-694C-A0C0-6DAEC63F361E}"/>
              </a:ext>
            </a:extLst>
          </p:cNvPr>
          <p:cNvGrpSpPr/>
          <p:nvPr/>
        </p:nvGrpSpPr>
        <p:grpSpPr>
          <a:xfrm>
            <a:off x="6762333" y="1730407"/>
            <a:ext cx="4920985" cy="3877239"/>
            <a:chOff x="6760744" y="1730406"/>
            <a:chExt cx="4920985" cy="3877239"/>
          </a:xfrm>
        </p:grpSpPr>
        <p:sp>
          <p:nvSpPr>
            <p:cNvPr id="4" name="Rectangle 3">
              <a:extLst>
                <a:ext uri="{FF2B5EF4-FFF2-40B4-BE49-F238E27FC236}">
                  <a16:creationId xmlns:a16="http://schemas.microsoft.com/office/drawing/2014/main" id="{873855A5-7332-1547-BE5E-1B501EC7AA54}"/>
                </a:ext>
              </a:extLst>
            </p:cNvPr>
            <p:cNvSpPr/>
            <p:nvPr/>
          </p:nvSpPr>
          <p:spPr>
            <a:xfrm>
              <a:off x="9338422" y="5069632"/>
              <a:ext cx="408079" cy="4080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7B6AEE2-77C2-244D-B148-D5723149930B}"/>
                </a:ext>
              </a:extLst>
            </p:cNvPr>
            <p:cNvSpPr txBox="1"/>
            <p:nvPr/>
          </p:nvSpPr>
          <p:spPr>
            <a:xfrm>
              <a:off x="9332641" y="4962926"/>
              <a:ext cx="134471" cy="369332"/>
            </a:xfrm>
            <a:prstGeom prst="rect">
              <a:avLst/>
            </a:prstGeom>
            <a:noFill/>
          </p:spPr>
          <p:txBody>
            <a:bodyPr wrap="square" rtlCol="0">
              <a:spAutoFit/>
            </a:bodyPr>
            <a:lstStyle/>
            <a:p>
              <a:r>
                <a:rPr lang="en-US" dirty="0"/>
                <a:t>-</a:t>
              </a:r>
            </a:p>
          </p:txBody>
        </p:sp>
        <p:sp>
          <p:nvSpPr>
            <p:cNvPr id="6" name="TextBox 5">
              <a:extLst>
                <a:ext uri="{FF2B5EF4-FFF2-40B4-BE49-F238E27FC236}">
                  <a16:creationId xmlns:a16="http://schemas.microsoft.com/office/drawing/2014/main" id="{BD29DA17-1D7B-BC49-8B4C-BF62B73FB02E}"/>
                </a:ext>
              </a:extLst>
            </p:cNvPr>
            <p:cNvSpPr txBox="1"/>
            <p:nvPr/>
          </p:nvSpPr>
          <p:spPr>
            <a:xfrm>
              <a:off x="9485041" y="5115326"/>
              <a:ext cx="134471" cy="369332"/>
            </a:xfrm>
            <a:prstGeom prst="rect">
              <a:avLst/>
            </a:prstGeom>
            <a:noFill/>
          </p:spPr>
          <p:txBody>
            <a:bodyPr wrap="square" rtlCol="0">
              <a:spAutoFit/>
            </a:bodyPr>
            <a:lstStyle/>
            <a:p>
              <a:r>
                <a:rPr lang="en-US" dirty="0"/>
                <a:t>-</a:t>
              </a:r>
            </a:p>
          </p:txBody>
        </p:sp>
        <p:sp>
          <p:nvSpPr>
            <p:cNvPr id="7" name="TextBox 6">
              <a:extLst>
                <a:ext uri="{FF2B5EF4-FFF2-40B4-BE49-F238E27FC236}">
                  <a16:creationId xmlns:a16="http://schemas.microsoft.com/office/drawing/2014/main" id="{A304D0AB-FC89-C54A-8C40-5289DD4FA9F3}"/>
                </a:ext>
              </a:extLst>
            </p:cNvPr>
            <p:cNvSpPr txBox="1"/>
            <p:nvPr/>
          </p:nvSpPr>
          <p:spPr>
            <a:xfrm>
              <a:off x="9558057" y="4964375"/>
              <a:ext cx="134471" cy="369332"/>
            </a:xfrm>
            <a:prstGeom prst="rect">
              <a:avLst/>
            </a:prstGeom>
            <a:noFill/>
          </p:spPr>
          <p:txBody>
            <a:bodyPr wrap="square" rtlCol="0">
              <a:spAutoFit/>
            </a:bodyPr>
            <a:lstStyle/>
            <a:p>
              <a:r>
                <a:rPr lang="en-US" dirty="0"/>
                <a:t>-</a:t>
              </a:r>
            </a:p>
          </p:txBody>
        </p:sp>
        <p:sp>
          <p:nvSpPr>
            <p:cNvPr id="8" name="TextBox 7">
              <a:extLst>
                <a:ext uri="{FF2B5EF4-FFF2-40B4-BE49-F238E27FC236}">
                  <a16:creationId xmlns:a16="http://schemas.microsoft.com/office/drawing/2014/main" id="{45C5DE5D-2A90-6147-B6CC-1C735E4BD266}"/>
                </a:ext>
              </a:extLst>
            </p:cNvPr>
            <p:cNvSpPr txBox="1"/>
            <p:nvPr/>
          </p:nvSpPr>
          <p:spPr>
            <a:xfrm>
              <a:off x="9341605" y="5161020"/>
              <a:ext cx="134471" cy="369332"/>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EEA15056-AB0E-6442-BAB4-928655F84004}"/>
                </a:ext>
              </a:extLst>
            </p:cNvPr>
            <p:cNvSpPr txBox="1"/>
            <p:nvPr/>
          </p:nvSpPr>
          <p:spPr>
            <a:xfrm>
              <a:off x="9286339" y="5078256"/>
              <a:ext cx="134471" cy="369332"/>
            </a:xfrm>
            <a:prstGeom prst="rect">
              <a:avLst/>
            </a:prstGeom>
            <a:noFill/>
          </p:spPr>
          <p:txBody>
            <a:bodyPr wrap="square" rtlCol="0">
              <a:spAutoFit/>
            </a:bodyPr>
            <a:lstStyle/>
            <a:p>
              <a:r>
                <a:rPr lang="en-US" dirty="0"/>
                <a:t>+</a:t>
              </a:r>
            </a:p>
          </p:txBody>
        </p:sp>
        <p:sp>
          <p:nvSpPr>
            <p:cNvPr id="10" name="TextBox 9">
              <a:extLst>
                <a:ext uri="{FF2B5EF4-FFF2-40B4-BE49-F238E27FC236}">
                  <a16:creationId xmlns:a16="http://schemas.microsoft.com/office/drawing/2014/main" id="{5395817E-F1C4-D241-B1A9-D49B43B6AB6E}"/>
                </a:ext>
              </a:extLst>
            </p:cNvPr>
            <p:cNvSpPr txBox="1"/>
            <p:nvPr/>
          </p:nvSpPr>
          <p:spPr>
            <a:xfrm>
              <a:off x="9414720" y="4953765"/>
              <a:ext cx="134471" cy="369332"/>
            </a:xfrm>
            <a:prstGeom prst="rect">
              <a:avLst/>
            </a:prstGeom>
            <a:noFill/>
          </p:spPr>
          <p:txBody>
            <a:bodyPr wrap="square" rtlCol="0">
              <a:spAutoFit/>
            </a:bodyPr>
            <a:lstStyle/>
            <a:p>
              <a:r>
                <a:rPr lang="en-US" dirty="0"/>
                <a:t>+</a:t>
              </a:r>
            </a:p>
          </p:txBody>
        </p:sp>
        <p:sp>
          <p:nvSpPr>
            <p:cNvPr id="11" name="TextBox 10">
              <a:extLst>
                <a:ext uri="{FF2B5EF4-FFF2-40B4-BE49-F238E27FC236}">
                  <a16:creationId xmlns:a16="http://schemas.microsoft.com/office/drawing/2014/main" id="{7C585D8B-E7F7-7F43-8048-0286F4383775}"/>
                </a:ext>
              </a:extLst>
            </p:cNvPr>
            <p:cNvSpPr txBox="1"/>
            <p:nvPr/>
          </p:nvSpPr>
          <p:spPr>
            <a:xfrm>
              <a:off x="9466803" y="5222382"/>
              <a:ext cx="134471" cy="369332"/>
            </a:xfrm>
            <a:prstGeom prst="rect">
              <a:avLst/>
            </a:prstGeom>
            <a:noFill/>
          </p:spPr>
          <p:txBody>
            <a:bodyPr wrap="square" rtlCol="0">
              <a:spAutoFit/>
            </a:bodyPr>
            <a:lstStyle/>
            <a:p>
              <a:r>
                <a:rPr lang="en-US" dirty="0"/>
                <a:t>+</a:t>
              </a:r>
            </a:p>
          </p:txBody>
        </p:sp>
        <p:sp>
          <p:nvSpPr>
            <p:cNvPr id="12" name="TextBox 11">
              <a:extLst>
                <a:ext uri="{FF2B5EF4-FFF2-40B4-BE49-F238E27FC236}">
                  <a16:creationId xmlns:a16="http://schemas.microsoft.com/office/drawing/2014/main" id="{8C78F103-30B2-6A48-B9EE-AE7639E8A216}"/>
                </a:ext>
              </a:extLst>
            </p:cNvPr>
            <p:cNvSpPr txBox="1"/>
            <p:nvPr/>
          </p:nvSpPr>
          <p:spPr>
            <a:xfrm>
              <a:off x="9557994" y="5069632"/>
              <a:ext cx="134471" cy="369332"/>
            </a:xfrm>
            <a:prstGeom prst="rect">
              <a:avLst/>
            </a:prstGeom>
            <a:noFill/>
          </p:spPr>
          <p:txBody>
            <a:bodyPr wrap="square" rtlCol="0">
              <a:spAutoFit/>
            </a:bodyPr>
            <a:lstStyle/>
            <a:p>
              <a:r>
                <a:rPr lang="en-US" dirty="0"/>
                <a:t>+</a:t>
              </a:r>
            </a:p>
          </p:txBody>
        </p:sp>
        <p:sp>
          <p:nvSpPr>
            <p:cNvPr id="13" name="Rectangle 12">
              <a:extLst>
                <a:ext uri="{FF2B5EF4-FFF2-40B4-BE49-F238E27FC236}">
                  <a16:creationId xmlns:a16="http://schemas.microsoft.com/office/drawing/2014/main" id="{25334F2C-A844-0F47-8CED-FBA7DE17B54A}"/>
                </a:ext>
              </a:extLst>
            </p:cNvPr>
            <p:cNvSpPr/>
            <p:nvPr/>
          </p:nvSpPr>
          <p:spPr>
            <a:xfrm>
              <a:off x="7403194" y="5069632"/>
              <a:ext cx="408079" cy="40807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8301E53-EB31-6640-B964-A8E226561AC1}"/>
                </a:ext>
              </a:extLst>
            </p:cNvPr>
            <p:cNvSpPr txBox="1"/>
            <p:nvPr/>
          </p:nvSpPr>
          <p:spPr>
            <a:xfrm>
              <a:off x="7403194" y="4989975"/>
              <a:ext cx="134471" cy="369332"/>
            </a:xfrm>
            <a:prstGeom prst="rect">
              <a:avLst/>
            </a:prstGeom>
            <a:noFill/>
          </p:spPr>
          <p:txBody>
            <a:bodyPr wrap="square" rtlCol="0">
              <a:spAutoFit/>
            </a:bodyPr>
            <a:lstStyle/>
            <a:p>
              <a:r>
                <a:rPr lang="en-US" dirty="0"/>
                <a:t>-</a:t>
              </a:r>
            </a:p>
          </p:txBody>
        </p:sp>
        <p:sp>
          <p:nvSpPr>
            <p:cNvPr id="15" name="TextBox 14">
              <a:extLst>
                <a:ext uri="{FF2B5EF4-FFF2-40B4-BE49-F238E27FC236}">
                  <a16:creationId xmlns:a16="http://schemas.microsoft.com/office/drawing/2014/main" id="{3F27FB7B-18DF-744C-81FF-30371106442C}"/>
                </a:ext>
              </a:extLst>
            </p:cNvPr>
            <p:cNvSpPr txBox="1"/>
            <p:nvPr/>
          </p:nvSpPr>
          <p:spPr>
            <a:xfrm>
              <a:off x="7561587" y="5077986"/>
              <a:ext cx="137257" cy="369332"/>
            </a:xfrm>
            <a:prstGeom prst="rect">
              <a:avLst/>
            </a:prstGeom>
            <a:noFill/>
          </p:spPr>
          <p:txBody>
            <a:bodyPr wrap="square" rtlCol="0">
              <a:spAutoFit/>
            </a:bodyPr>
            <a:lstStyle/>
            <a:p>
              <a:r>
                <a:rPr lang="en-US" dirty="0"/>
                <a:t>-</a:t>
              </a:r>
            </a:p>
          </p:txBody>
        </p:sp>
        <p:sp>
          <p:nvSpPr>
            <p:cNvPr id="16" name="TextBox 15">
              <a:extLst>
                <a:ext uri="{FF2B5EF4-FFF2-40B4-BE49-F238E27FC236}">
                  <a16:creationId xmlns:a16="http://schemas.microsoft.com/office/drawing/2014/main" id="{4583DE37-3E7A-834E-B92D-5C1B29EA8706}"/>
                </a:ext>
              </a:extLst>
            </p:cNvPr>
            <p:cNvSpPr txBox="1"/>
            <p:nvPr/>
          </p:nvSpPr>
          <p:spPr>
            <a:xfrm>
              <a:off x="7627677" y="4964623"/>
              <a:ext cx="134471" cy="369332"/>
            </a:xfrm>
            <a:prstGeom prst="rect">
              <a:avLst/>
            </a:prstGeom>
            <a:noFill/>
          </p:spPr>
          <p:txBody>
            <a:bodyPr wrap="square" rtlCol="0">
              <a:spAutoFit/>
            </a:bodyPr>
            <a:lstStyle/>
            <a:p>
              <a:r>
                <a:rPr lang="en-US" dirty="0"/>
                <a:t>-</a:t>
              </a:r>
            </a:p>
          </p:txBody>
        </p:sp>
        <p:sp>
          <p:nvSpPr>
            <p:cNvPr id="17" name="TextBox 16">
              <a:extLst>
                <a:ext uri="{FF2B5EF4-FFF2-40B4-BE49-F238E27FC236}">
                  <a16:creationId xmlns:a16="http://schemas.microsoft.com/office/drawing/2014/main" id="{2D28C7EA-DEE3-DE48-92C4-7A96E189A9F4}"/>
                </a:ext>
              </a:extLst>
            </p:cNvPr>
            <p:cNvSpPr txBox="1"/>
            <p:nvPr/>
          </p:nvSpPr>
          <p:spPr>
            <a:xfrm>
              <a:off x="7417006" y="5094984"/>
              <a:ext cx="134471" cy="369332"/>
            </a:xfrm>
            <a:prstGeom prst="rect">
              <a:avLst/>
            </a:prstGeom>
            <a:noFill/>
          </p:spPr>
          <p:txBody>
            <a:bodyPr wrap="square" rtlCol="0">
              <a:spAutoFit/>
            </a:bodyPr>
            <a:lstStyle/>
            <a:p>
              <a:r>
                <a:rPr lang="en-US" dirty="0"/>
                <a:t>-</a:t>
              </a:r>
            </a:p>
          </p:txBody>
        </p:sp>
        <p:sp>
          <p:nvSpPr>
            <p:cNvPr id="18" name="TextBox 17">
              <a:extLst>
                <a:ext uri="{FF2B5EF4-FFF2-40B4-BE49-F238E27FC236}">
                  <a16:creationId xmlns:a16="http://schemas.microsoft.com/office/drawing/2014/main" id="{119917AE-EFA5-8343-8491-2CB9825A9A65}"/>
                </a:ext>
              </a:extLst>
            </p:cNvPr>
            <p:cNvSpPr txBox="1"/>
            <p:nvPr/>
          </p:nvSpPr>
          <p:spPr>
            <a:xfrm>
              <a:off x="7514322" y="4981621"/>
              <a:ext cx="134471" cy="369332"/>
            </a:xfrm>
            <a:prstGeom prst="rect">
              <a:avLst/>
            </a:prstGeom>
            <a:noFill/>
          </p:spPr>
          <p:txBody>
            <a:bodyPr wrap="square" rtlCol="0">
              <a:spAutoFit/>
            </a:bodyPr>
            <a:lstStyle/>
            <a:p>
              <a:r>
                <a:rPr lang="en-US" dirty="0"/>
                <a:t>-</a:t>
              </a:r>
            </a:p>
          </p:txBody>
        </p:sp>
        <p:sp>
          <p:nvSpPr>
            <p:cNvPr id="19" name="TextBox 18">
              <a:extLst>
                <a:ext uri="{FF2B5EF4-FFF2-40B4-BE49-F238E27FC236}">
                  <a16:creationId xmlns:a16="http://schemas.microsoft.com/office/drawing/2014/main" id="{5CD18081-681B-FA4A-AF39-E2760A220B4C}"/>
                </a:ext>
              </a:extLst>
            </p:cNvPr>
            <p:cNvSpPr txBox="1"/>
            <p:nvPr/>
          </p:nvSpPr>
          <p:spPr>
            <a:xfrm>
              <a:off x="7645606" y="5061278"/>
              <a:ext cx="134471" cy="369332"/>
            </a:xfrm>
            <a:prstGeom prst="rect">
              <a:avLst/>
            </a:prstGeom>
            <a:noFill/>
          </p:spPr>
          <p:txBody>
            <a:bodyPr wrap="square" rtlCol="0">
              <a:spAutoFit/>
            </a:bodyPr>
            <a:lstStyle/>
            <a:p>
              <a:r>
                <a:rPr lang="en-US" dirty="0"/>
                <a:t>-</a:t>
              </a:r>
            </a:p>
          </p:txBody>
        </p:sp>
        <p:sp>
          <p:nvSpPr>
            <p:cNvPr id="20" name="TextBox 19">
              <a:extLst>
                <a:ext uri="{FF2B5EF4-FFF2-40B4-BE49-F238E27FC236}">
                  <a16:creationId xmlns:a16="http://schemas.microsoft.com/office/drawing/2014/main" id="{1841BC54-3C71-DB46-AB09-B78CCD195DC8}"/>
                </a:ext>
              </a:extLst>
            </p:cNvPr>
            <p:cNvSpPr txBox="1"/>
            <p:nvPr/>
          </p:nvSpPr>
          <p:spPr>
            <a:xfrm>
              <a:off x="7393773" y="5222382"/>
              <a:ext cx="134471" cy="369332"/>
            </a:xfrm>
            <a:prstGeom prst="rect">
              <a:avLst/>
            </a:prstGeom>
            <a:noFill/>
          </p:spPr>
          <p:txBody>
            <a:bodyPr wrap="square" rtlCol="0">
              <a:spAutoFit/>
            </a:bodyPr>
            <a:lstStyle/>
            <a:p>
              <a:r>
                <a:rPr lang="en-US" dirty="0"/>
                <a:t>-</a:t>
              </a:r>
            </a:p>
          </p:txBody>
        </p:sp>
        <p:sp>
          <p:nvSpPr>
            <p:cNvPr id="21" name="TextBox 20">
              <a:extLst>
                <a:ext uri="{FF2B5EF4-FFF2-40B4-BE49-F238E27FC236}">
                  <a16:creationId xmlns:a16="http://schemas.microsoft.com/office/drawing/2014/main" id="{1C23FEF7-6AC6-3A45-9442-80DBEDCF194A}"/>
                </a:ext>
              </a:extLst>
            </p:cNvPr>
            <p:cNvSpPr txBox="1"/>
            <p:nvPr/>
          </p:nvSpPr>
          <p:spPr>
            <a:xfrm>
              <a:off x="7663535" y="5228946"/>
              <a:ext cx="134471" cy="369332"/>
            </a:xfrm>
            <a:prstGeom prst="rect">
              <a:avLst/>
            </a:prstGeom>
            <a:noFill/>
          </p:spPr>
          <p:txBody>
            <a:bodyPr wrap="square" rtlCol="0">
              <a:spAutoFit/>
            </a:bodyPr>
            <a:lstStyle/>
            <a:p>
              <a:r>
                <a:rPr lang="en-US" dirty="0"/>
                <a:t>-</a:t>
              </a:r>
            </a:p>
          </p:txBody>
        </p:sp>
        <p:sp>
          <p:nvSpPr>
            <p:cNvPr id="22" name="Rectangle 21">
              <a:extLst>
                <a:ext uri="{FF2B5EF4-FFF2-40B4-BE49-F238E27FC236}">
                  <a16:creationId xmlns:a16="http://schemas.microsoft.com/office/drawing/2014/main" id="{01580329-420E-3A4B-BEF1-2F25E3C6D140}"/>
                </a:ext>
              </a:extLst>
            </p:cNvPr>
            <p:cNvSpPr/>
            <p:nvPr/>
          </p:nvSpPr>
          <p:spPr>
            <a:xfrm>
              <a:off x="11273650" y="5069632"/>
              <a:ext cx="408079" cy="40807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F321E34-E02F-7340-80AF-CDBC24E7DE01}"/>
                </a:ext>
              </a:extLst>
            </p:cNvPr>
            <p:cNvSpPr txBox="1"/>
            <p:nvPr/>
          </p:nvSpPr>
          <p:spPr>
            <a:xfrm>
              <a:off x="11222864" y="4981621"/>
              <a:ext cx="134471" cy="369332"/>
            </a:xfrm>
            <a:prstGeom prst="rect">
              <a:avLst/>
            </a:prstGeom>
            <a:noFill/>
          </p:spPr>
          <p:txBody>
            <a:bodyPr wrap="square" rtlCol="0">
              <a:spAutoFit/>
            </a:bodyPr>
            <a:lstStyle/>
            <a:p>
              <a:r>
                <a:rPr lang="en-US" dirty="0"/>
                <a:t>+</a:t>
              </a:r>
            </a:p>
          </p:txBody>
        </p:sp>
        <p:sp>
          <p:nvSpPr>
            <p:cNvPr id="24" name="TextBox 23">
              <a:extLst>
                <a:ext uri="{FF2B5EF4-FFF2-40B4-BE49-F238E27FC236}">
                  <a16:creationId xmlns:a16="http://schemas.microsoft.com/office/drawing/2014/main" id="{0CF65919-1272-E943-A408-B03E2AA001D4}"/>
                </a:ext>
              </a:extLst>
            </p:cNvPr>
            <p:cNvSpPr txBox="1"/>
            <p:nvPr/>
          </p:nvSpPr>
          <p:spPr>
            <a:xfrm>
              <a:off x="11264602" y="5117270"/>
              <a:ext cx="134471" cy="369332"/>
            </a:xfrm>
            <a:prstGeom prst="rect">
              <a:avLst/>
            </a:prstGeom>
            <a:noFill/>
          </p:spPr>
          <p:txBody>
            <a:bodyPr wrap="square" rtlCol="0">
              <a:spAutoFit/>
            </a:bodyPr>
            <a:lstStyle/>
            <a:p>
              <a:r>
                <a:rPr lang="en-US" dirty="0"/>
                <a:t>+</a:t>
              </a:r>
            </a:p>
          </p:txBody>
        </p:sp>
        <p:sp>
          <p:nvSpPr>
            <p:cNvPr id="25" name="TextBox 24">
              <a:extLst>
                <a:ext uri="{FF2B5EF4-FFF2-40B4-BE49-F238E27FC236}">
                  <a16:creationId xmlns:a16="http://schemas.microsoft.com/office/drawing/2014/main" id="{2887954C-DAB3-8C47-A13F-2A4E79440C47}"/>
                </a:ext>
              </a:extLst>
            </p:cNvPr>
            <p:cNvSpPr txBox="1"/>
            <p:nvPr/>
          </p:nvSpPr>
          <p:spPr>
            <a:xfrm>
              <a:off x="11331926" y="4952909"/>
              <a:ext cx="134471" cy="369332"/>
            </a:xfrm>
            <a:prstGeom prst="rect">
              <a:avLst/>
            </a:prstGeom>
            <a:noFill/>
          </p:spPr>
          <p:txBody>
            <a:bodyPr wrap="square" rtlCol="0">
              <a:spAutoFit/>
            </a:bodyPr>
            <a:lstStyle/>
            <a:p>
              <a:r>
                <a:rPr lang="en-US" dirty="0"/>
                <a:t>+</a:t>
              </a:r>
            </a:p>
          </p:txBody>
        </p:sp>
        <p:sp>
          <p:nvSpPr>
            <p:cNvPr id="26" name="TextBox 25">
              <a:extLst>
                <a:ext uri="{FF2B5EF4-FFF2-40B4-BE49-F238E27FC236}">
                  <a16:creationId xmlns:a16="http://schemas.microsoft.com/office/drawing/2014/main" id="{B9FE2E7D-A5D8-A341-B9B6-4CAAE160FCF7}"/>
                </a:ext>
              </a:extLst>
            </p:cNvPr>
            <p:cNvSpPr txBox="1"/>
            <p:nvPr/>
          </p:nvSpPr>
          <p:spPr>
            <a:xfrm>
              <a:off x="11467224" y="4952909"/>
              <a:ext cx="134471" cy="369332"/>
            </a:xfrm>
            <a:prstGeom prst="rect">
              <a:avLst/>
            </a:prstGeom>
            <a:noFill/>
          </p:spPr>
          <p:txBody>
            <a:bodyPr wrap="square" rtlCol="0">
              <a:spAutoFit/>
            </a:bodyPr>
            <a:lstStyle/>
            <a:p>
              <a:r>
                <a:rPr lang="en-US" dirty="0"/>
                <a:t>+</a:t>
              </a:r>
            </a:p>
          </p:txBody>
        </p:sp>
        <p:sp>
          <p:nvSpPr>
            <p:cNvPr id="27" name="TextBox 26">
              <a:extLst>
                <a:ext uri="{FF2B5EF4-FFF2-40B4-BE49-F238E27FC236}">
                  <a16:creationId xmlns:a16="http://schemas.microsoft.com/office/drawing/2014/main" id="{BB2BAE53-2838-0F4E-9244-269A91B8E612}"/>
                </a:ext>
              </a:extLst>
            </p:cNvPr>
            <p:cNvSpPr txBox="1"/>
            <p:nvPr/>
          </p:nvSpPr>
          <p:spPr>
            <a:xfrm>
              <a:off x="11360604" y="5077986"/>
              <a:ext cx="134471" cy="369332"/>
            </a:xfrm>
            <a:prstGeom prst="rect">
              <a:avLst/>
            </a:prstGeom>
            <a:noFill/>
          </p:spPr>
          <p:txBody>
            <a:bodyPr wrap="square" rtlCol="0">
              <a:spAutoFit/>
            </a:bodyPr>
            <a:lstStyle/>
            <a:p>
              <a:r>
                <a:rPr lang="en-US" dirty="0"/>
                <a:t>+</a:t>
              </a:r>
            </a:p>
          </p:txBody>
        </p:sp>
        <p:sp>
          <p:nvSpPr>
            <p:cNvPr id="28" name="TextBox 27">
              <a:extLst>
                <a:ext uri="{FF2B5EF4-FFF2-40B4-BE49-F238E27FC236}">
                  <a16:creationId xmlns:a16="http://schemas.microsoft.com/office/drawing/2014/main" id="{A514E07D-2869-2340-83C6-680534292CC7}"/>
                </a:ext>
              </a:extLst>
            </p:cNvPr>
            <p:cNvSpPr txBox="1"/>
            <p:nvPr/>
          </p:nvSpPr>
          <p:spPr>
            <a:xfrm>
              <a:off x="11511716" y="5198498"/>
              <a:ext cx="134471" cy="369332"/>
            </a:xfrm>
            <a:prstGeom prst="rect">
              <a:avLst/>
            </a:prstGeom>
            <a:noFill/>
          </p:spPr>
          <p:txBody>
            <a:bodyPr wrap="square" rtlCol="0">
              <a:spAutoFit/>
            </a:bodyPr>
            <a:lstStyle/>
            <a:p>
              <a:r>
                <a:rPr lang="en-US" dirty="0"/>
                <a:t>+</a:t>
              </a:r>
            </a:p>
          </p:txBody>
        </p:sp>
        <p:sp>
          <p:nvSpPr>
            <p:cNvPr id="29" name="TextBox 28">
              <a:extLst>
                <a:ext uri="{FF2B5EF4-FFF2-40B4-BE49-F238E27FC236}">
                  <a16:creationId xmlns:a16="http://schemas.microsoft.com/office/drawing/2014/main" id="{3D326BEA-8A9C-C048-BDF3-24E8185943CB}"/>
                </a:ext>
              </a:extLst>
            </p:cNvPr>
            <p:cNvSpPr txBox="1"/>
            <p:nvPr/>
          </p:nvSpPr>
          <p:spPr>
            <a:xfrm>
              <a:off x="11288475" y="5238313"/>
              <a:ext cx="134471" cy="369332"/>
            </a:xfrm>
            <a:prstGeom prst="rect">
              <a:avLst/>
            </a:prstGeom>
            <a:noFill/>
          </p:spPr>
          <p:txBody>
            <a:bodyPr wrap="square" rtlCol="0">
              <a:spAutoFit/>
            </a:bodyPr>
            <a:lstStyle/>
            <a:p>
              <a:r>
                <a:rPr lang="en-US" dirty="0"/>
                <a:t>+</a:t>
              </a:r>
            </a:p>
          </p:txBody>
        </p:sp>
        <p:sp>
          <p:nvSpPr>
            <p:cNvPr id="30" name="TextBox 29">
              <a:extLst>
                <a:ext uri="{FF2B5EF4-FFF2-40B4-BE49-F238E27FC236}">
                  <a16:creationId xmlns:a16="http://schemas.microsoft.com/office/drawing/2014/main" id="{AF266BC1-B39B-4447-A344-2149D5AE6D23}"/>
                </a:ext>
              </a:extLst>
            </p:cNvPr>
            <p:cNvSpPr txBox="1"/>
            <p:nvPr/>
          </p:nvSpPr>
          <p:spPr>
            <a:xfrm>
              <a:off x="11457437" y="5089005"/>
              <a:ext cx="134471" cy="369332"/>
            </a:xfrm>
            <a:prstGeom prst="rect">
              <a:avLst/>
            </a:prstGeom>
            <a:noFill/>
          </p:spPr>
          <p:txBody>
            <a:bodyPr wrap="square" rtlCol="0">
              <a:spAutoFit/>
            </a:bodyPr>
            <a:lstStyle/>
            <a:p>
              <a:r>
                <a:rPr lang="en-US" dirty="0"/>
                <a:t>+</a:t>
              </a:r>
            </a:p>
          </p:txBody>
        </p:sp>
        <p:cxnSp>
          <p:nvCxnSpPr>
            <p:cNvPr id="32" name="Straight Connector 31">
              <a:extLst>
                <a:ext uri="{FF2B5EF4-FFF2-40B4-BE49-F238E27FC236}">
                  <a16:creationId xmlns:a16="http://schemas.microsoft.com/office/drawing/2014/main" id="{7AD5F2BE-AED2-E443-B902-B0791B0BD7EC}"/>
                </a:ext>
              </a:extLst>
            </p:cNvPr>
            <p:cNvCxnSpPr>
              <a:cxnSpLocks/>
            </p:cNvCxnSpPr>
            <p:nvPr/>
          </p:nvCxnSpPr>
          <p:spPr>
            <a:xfrm>
              <a:off x="9562593" y="1730406"/>
              <a:ext cx="0" cy="316257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48CC8D2-35E0-7047-842B-EED1EA535EE3}"/>
                </a:ext>
              </a:extLst>
            </p:cNvPr>
            <p:cNvCxnSpPr>
              <a:cxnSpLocks/>
            </p:cNvCxnSpPr>
            <p:nvPr/>
          </p:nvCxnSpPr>
          <p:spPr>
            <a:xfrm flipV="1">
              <a:off x="6760744" y="4403672"/>
              <a:ext cx="884862" cy="2908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8D6D5A3-880B-9844-9F99-5E176FDA5D49}"/>
                </a:ext>
              </a:extLst>
            </p:cNvPr>
            <p:cNvCxnSpPr>
              <a:cxnSpLocks/>
            </p:cNvCxnSpPr>
            <p:nvPr/>
          </p:nvCxnSpPr>
          <p:spPr>
            <a:xfrm flipV="1">
              <a:off x="6760744" y="4495078"/>
              <a:ext cx="4638329" cy="3323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A09485E6-8660-C04A-928B-FE03951BCFCD}"/>
              </a:ext>
            </a:extLst>
          </p:cNvPr>
          <p:cNvSpPr txBox="1"/>
          <p:nvPr/>
        </p:nvSpPr>
        <p:spPr>
          <a:xfrm>
            <a:off x="8260758" y="1277311"/>
            <a:ext cx="2684207" cy="400110"/>
          </a:xfrm>
          <a:prstGeom prst="rect">
            <a:avLst/>
          </a:prstGeom>
          <a:noFill/>
        </p:spPr>
        <p:txBody>
          <a:bodyPr wrap="square" rtlCol="0">
            <a:spAutoFit/>
          </a:bodyPr>
          <a:lstStyle/>
          <a:p>
            <a:pPr>
              <a:spcBef>
                <a:spcPts val="600"/>
              </a:spcBef>
              <a:spcAft>
                <a:spcPts val="600"/>
              </a:spcAft>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Gini Impurity curve</a:t>
            </a:r>
          </a:p>
        </p:txBody>
      </p:sp>
      <p:sp>
        <p:nvSpPr>
          <p:cNvPr id="39" name="Text Placeholder 2">
            <a:extLst>
              <a:ext uri="{FF2B5EF4-FFF2-40B4-BE49-F238E27FC236}">
                <a16:creationId xmlns:a16="http://schemas.microsoft.com/office/drawing/2014/main" id="{CCD197E9-3237-4249-A658-D46407370D8A}"/>
              </a:ext>
            </a:extLst>
          </p:cNvPr>
          <p:cNvSpPr>
            <a:spLocks noGrp="1"/>
          </p:cNvSpPr>
          <p:nvPr>
            <p:ph type="body" sz="quarter" idx="10"/>
          </p:nvPr>
        </p:nvSpPr>
        <p:spPr>
          <a:xfrm>
            <a:off x="695796" y="1310105"/>
            <a:ext cx="6251028" cy="4599628"/>
          </a:xfrm>
        </p:spPr>
        <p:txBody>
          <a:bodyPr/>
          <a:lstStyle/>
          <a:p>
            <a:pPr marL="0" indent="0">
              <a:buNone/>
            </a:pPr>
            <a:endParaRPr lang="en-US" sz="2400" dirty="0"/>
          </a:p>
          <a:p>
            <a:pPr marL="0" indent="0">
              <a:buNone/>
            </a:pPr>
            <a:r>
              <a:rPr lang="en-US" dirty="0"/>
              <a:t>We will use </a:t>
            </a:r>
            <a:r>
              <a:rPr lang="en-US" b="1" dirty="0"/>
              <a:t>Gini impurity</a:t>
            </a:r>
            <a:r>
              <a:rPr lang="en-US" dirty="0"/>
              <a:t>: </a:t>
            </a:r>
            <a:endParaRPr lang="en-US" i="1" dirty="0">
              <a:latin typeface="Cambria Math" panose="02040503050406030204" pitchFamily="18" charset="0"/>
            </a:endParaRPr>
          </a:p>
          <a:p>
            <a:pPr marL="0" indent="0">
              <a:buNone/>
            </a:pPr>
            <a:endParaRPr lang="en-US" dirty="0"/>
          </a:p>
          <a:p>
            <a:pPr marL="0" indent="0">
              <a:buNone/>
            </a:pPr>
            <a:endParaRPr lang="en-US" dirty="0"/>
          </a:p>
          <a:p>
            <a:pPr marL="0" indent="0">
              <a:buNone/>
            </a:pPr>
            <a:r>
              <a:rPr lang="en-US" dirty="0"/>
              <a:t>( </a:t>
            </a:r>
            <a:r>
              <a:rPr lang="en-US" i="1" dirty="0">
                <a:latin typeface="Cambria Math" panose="02040503050406030204" pitchFamily="18" charset="0"/>
                <a:ea typeface="Cambria Math" panose="02040503050406030204" pitchFamily="18" charset="0"/>
              </a:rPr>
              <a:t>   </a:t>
            </a:r>
            <a:r>
              <a:rPr lang="en-US" dirty="0"/>
              <a:t>: number of classes,      : prob. of picking a datapoint from class </a:t>
            </a:r>
            <a:r>
              <a:rPr lang="en-US" i="1" dirty="0">
                <a:latin typeface="Cambria Math" panose="02040503050406030204" pitchFamily="18" charset="0"/>
                <a:ea typeface="Cambria Math" panose="02040503050406030204" pitchFamily="18" charset="0"/>
              </a:rPr>
              <a:t>   </a:t>
            </a:r>
            <a:r>
              <a:rPr lang="en-US" dirty="0"/>
              <a:t>)</a:t>
            </a:r>
          </a:p>
          <a:p>
            <a:pPr marL="0" indent="0">
              <a:buNone/>
            </a:pPr>
            <a:endParaRPr lang="en-US" dirty="0"/>
          </a:p>
        </p:txBody>
      </p:sp>
      <p:pic>
        <p:nvPicPr>
          <p:cNvPr id="42" name="Picture 41">
            <a:extLst>
              <a:ext uri="{FF2B5EF4-FFF2-40B4-BE49-F238E27FC236}">
                <a16:creationId xmlns:a16="http://schemas.microsoft.com/office/drawing/2014/main" id="{481423FB-AE65-DB49-A37E-648A1AE8A467}"/>
              </a:ext>
            </a:extLst>
          </p:cNvPr>
          <p:cNvPicPr>
            <a:picLocks noChangeAspect="1"/>
          </p:cNvPicPr>
          <p:nvPr/>
        </p:nvPicPr>
        <p:blipFill>
          <a:blip r:embed="rId3"/>
          <a:stretch>
            <a:fillRect/>
          </a:stretch>
        </p:blipFill>
        <p:spPr>
          <a:xfrm>
            <a:off x="1302559" y="2380124"/>
            <a:ext cx="4205776" cy="966845"/>
          </a:xfrm>
          <a:prstGeom prst="rect">
            <a:avLst/>
          </a:prstGeom>
        </p:spPr>
      </p:pic>
      <p:pic>
        <p:nvPicPr>
          <p:cNvPr id="43" name="Picture 42">
            <a:extLst>
              <a:ext uri="{FF2B5EF4-FFF2-40B4-BE49-F238E27FC236}">
                <a16:creationId xmlns:a16="http://schemas.microsoft.com/office/drawing/2014/main" id="{27F34434-FAE1-0F47-B06F-EDD7F87E5366}"/>
              </a:ext>
            </a:extLst>
          </p:cNvPr>
          <p:cNvPicPr>
            <a:picLocks noChangeAspect="1"/>
          </p:cNvPicPr>
          <p:nvPr/>
        </p:nvPicPr>
        <p:blipFill>
          <a:blip r:embed="rId4"/>
          <a:stretch>
            <a:fillRect/>
          </a:stretch>
        </p:blipFill>
        <p:spPr>
          <a:xfrm>
            <a:off x="4352919" y="3536043"/>
            <a:ext cx="371196" cy="262021"/>
          </a:xfrm>
          <a:prstGeom prst="rect">
            <a:avLst/>
          </a:prstGeom>
        </p:spPr>
      </p:pic>
      <p:pic>
        <p:nvPicPr>
          <p:cNvPr id="44" name="Picture 43">
            <a:extLst>
              <a:ext uri="{FF2B5EF4-FFF2-40B4-BE49-F238E27FC236}">
                <a16:creationId xmlns:a16="http://schemas.microsoft.com/office/drawing/2014/main" id="{8FAF2F9A-41E6-9C46-A2EF-DEE2F2A52444}"/>
              </a:ext>
            </a:extLst>
          </p:cNvPr>
          <p:cNvPicPr>
            <a:picLocks noChangeAspect="1"/>
          </p:cNvPicPr>
          <p:nvPr/>
        </p:nvPicPr>
        <p:blipFill>
          <a:blip r:embed="rId5"/>
          <a:stretch>
            <a:fillRect/>
          </a:stretch>
        </p:blipFill>
        <p:spPr>
          <a:xfrm>
            <a:off x="5508335" y="3914135"/>
            <a:ext cx="169849" cy="259769"/>
          </a:xfrm>
          <a:prstGeom prst="rect">
            <a:avLst/>
          </a:prstGeom>
        </p:spPr>
      </p:pic>
      <p:pic>
        <p:nvPicPr>
          <p:cNvPr id="45" name="Picture 44">
            <a:extLst>
              <a:ext uri="{FF2B5EF4-FFF2-40B4-BE49-F238E27FC236}">
                <a16:creationId xmlns:a16="http://schemas.microsoft.com/office/drawing/2014/main" id="{0CD9E29D-10D0-814E-984C-F6150D5BB0DE}"/>
              </a:ext>
            </a:extLst>
          </p:cNvPr>
          <p:cNvPicPr>
            <a:picLocks noChangeAspect="1"/>
          </p:cNvPicPr>
          <p:nvPr/>
        </p:nvPicPr>
        <p:blipFill>
          <a:blip r:embed="rId6"/>
          <a:stretch>
            <a:fillRect/>
          </a:stretch>
        </p:blipFill>
        <p:spPr>
          <a:xfrm>
            <a:off x="966838" y="3552670"/>
            <a:ext cx="219587" cy="186649"/>
          </a:xfrm>
          <a:prstGeom prst="rect">
            <a:avLst/>
          </a:prstGeom>
        </p:spPr>
      </p:pic>
    </p:spTree>
    <p:extLst>
      <p:ext uri="{BB962C8B-B14F-4D97-AF65-F5344CB8AC3E}">
        <p14:creationId xmlns:p14="http://schemas.microsoft.com/office/powerpoint/2010/main" val="954393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E38E59C-D974-A24D-8358-696F0B364C1C}"/>
              </a:ext>
            </a:extLst>
          </p:cNvPr>
          <p:cNvGrpSpPr/>
          <p:nvPr/>
        </p:nvGrpSpPr>
        <p:grpSpPr>
          <a:xfrm>
            <a:off x="868709" y="1191261"/>
            <a:ext cx="11020754" cy="4731478"/>
            <a:chOff x="867120" y="1178561"/>
            <a:chExt cx="11020754" cy="4731478"/>
          </a:xfrm>
        </p:grpSpPr>
        <p:grpSp>
          <p:nvGrpSpPr>
            <p:cNvPr id="5" name="Group 4">
              <a:extLst>
                <a:ext uri="{FF2B5EF4-FFF2-40B4-BE49-F238E27FC236}">
                  <a16:creationId xmlns:a16="http://schemas.microsoft.com/office/drawing/2014/main" id="{F1621CE0-4C23-AA42-9B66-C9F8698D7F44}"/>
                </a:ext>
              </a:extLst>
            </p:cNvPr>
            <p:cNvGrpSpPr/>
            <p:nvPr/>
          </p:nvGrpSpPr>
          <p:grpSpPr>
            <a:xfrm>
              <a:off x="4626481" y="1178867"/>
              <a:ext cx="3487689" cy="4731172"/>
              <a:chOff x="6402419" y="1178561"/>
              <a:chExt cx="5051644" cy="4731172"/>
            </a:xfrm>
            <a:effectLst>
              <a:outerShdw blurRad="50800" dist="38100" algn="l" rotWithShape="0">
                <a:prstClr val="black">
                  <a:alpha val="40000"/>
                </a:prstClr>
              </a:outerShdw>
            </a:effectLst>
          </p:grpSpPr>
          <p:sp>
            <p:nvSpPr>
              <p:cNvPr id="12" name="Text Placeholder 2">
                <a:extLst>
                  <a:ext uri="{FF2B5EF4-FFF2-40B4-BE49-F238E27FC236}">
                    <a16:creationId xmlns:a16="http://schemas.microsoft.com/office/drawing/2014/main" id="{EA927A71-5442-E443-80D7-CDD09D5B140D}"/>
                  </a:ext>
                </a:extLst>
              </p:cNvPr>
              <p:cNvSpPr txBox="1">
                <a:spLocks/>
              </p:cNvSpPr>
              <p:nvPr/>
            </p:nvSpPr>
            <p:spPr>
              <a:xfrm>
                <a:off x="6402420" y="1310105"/>
                <a:ext cx="5051643" cy="4599628"/>
              </a:xfrm>
              <a:prstGeom prst="roundRect">
                <a:avLst>
                  <a:gd name="adj" fmla="val 3274"/>
                </a:avLst>
              </a:prstGeom>
              <a:solidFill>
                <a:schemeClr val="bg1"/>
              </a:solidFill>
              <a:ln w="25400">
                <a:solidFill>
                  <a:schemeClr val="tx1"/>
                </a:solidFill>
              </a:ln>
            </p:spPr>
            <p:txBody>
              <a:bodyPr vert="horz"/>
              <a:lstStyle>
                <a:lvl1pPr marL="249500" indent="-249500" algn="l" defTabSz="997999" rtl="0" eaLnBrk="1" latinLnBrk="0" hangingPunct="1">
                  <a:lnSpc>
                    <a:spcPct val="100000"/>
                  </a:lnSpc>
                  <a:spcBef>
                    <a:spcPts val="800"/>
                  </a:spcBef>
                  <a:buFont typeface="Arial" panose="020B0604020202020204" pitchFamily="34" charset="0"/>
                  <a:buChar char="•"/>
                  <a:defRPr sz="3000" kern="1200">
                    <a:solidFill>
                      <a:schemeClr val="tx1"/>
                    </a:solidFill>
                    <a:latin typeface="+mn-lt"/>
                    <a:ea typeface="+mn-ea"/>
                    <a:cs typeface="+mn-cs"/>
                  </a:defRPr>
                </a:lvl1pPr>
                <a:lvl2pPr marL="685457" indent="-228486" algn="l" defTabSz="997999" rtl="0" eaLnBrk="1" latinLnBrk="0" hangingPunct="1">
                  <a:lnSpc>
                    <a:spcPct val="100000"/>
                  </a:lnSpc>
                  <a:spcBef>
                    <a:spcPts val="800"/>
                  </a:spcBef>
                  <a:buFont typeface="Wingdings" charset="2"/>
                  <a:buChar char="§"/>
                  <a:defRPr sz="2600" kern="1200">
                    <a:solidFill>
                      <a:schemeClr val="tx1"/>
                    </a:solidFill>
                    <a:latin typeface="+mn-lt"/>
                    <a:ea typeface="+mn-ea"/>
                    <a:cs typeface="+mn-cs"/>
                  </a:defRPr>
                </a:lvl2pPr>
                <a:lvl3pPr marL="1142428" indent="-228486" algn="l" defTabSz="997999" rtl="0" eaLnBrk="1" latinLnBrk="0" hangingPunct="1">
                  <a:lnSpc>
                    <a:spcPct val="100000"/>
                  </a:lnSpc>
                  <a:spcBef>
                    <a:spcPts val="800"/>
                  </a:spcBef>
                  <a:buFont typeface="Lucida Grande"/>
                  <a:buChar char="-"/>
                  <a:defRPr sz="2200" kern="1200">
                    <a:solidFill>
                      <a:schemeClr val="tx1"/>
                    </a:solidFill>
                    <a:latin typeface="+mn-lt"/>
                    <a:ea typeface="+mn-ea"/>
                    <a:cs typeface="+mn-cs"/>
                  </a:defRPr>
                </a:lvl3pPr>
                <a:lvl4pPr marL="1599399"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4pPr>
                <a:lvl5pPr marL="2056370"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5pPr>
                <a:lvl6pPr marL="2744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6pPr>
                <a:lvl7pPr marL="3243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7pPr>
                <a:lvl8pPr marL="3742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8pPr>
                <a:lvl9pPr marL="4241498"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9pPr>
              </a:lstStyle>
              <a:p>
                <a:pPr marL="0" indent="0">
                  <a:buNone/>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Day 2: </a:t>
                </a:r>
              </a:p>
              <a:p>
                <a:pPr>
                  <a:spcBef>
                    <a:spcPts val="1800"/>
                  </a:spcBef>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Tree-based Models</a:t>
                </a:r>
              </a:p>
              <a:p>
                <a:pPr>
                  <a:spcBef>
                    <a:spcPts val="1800"/>
                  </a:spcBef>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Regression Models</a:t>
                </a:r>
              </a:p>
              <a:p>
                <a:pPr>
                  <a:spcBef>
                    <a:spcPts val="1800"/>
                  </a:spcBef>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Optimization- Regularization</a:t>
                </a:r>
              </a:p>
              <a:p>
                <a:pPr>
                  <a:spcBef>
                    <a:spcPts val="1800"/>
                  </a:spcBef>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Hyperparameter Tuning</a:t>
                </a:r>
              </a:p>
              <a:p>
                <a:pPr>
                  <a:spcBef>
                    <a:spcPts val="1800"/>
                  </a:spcBef>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AWS AI/ML Services</a:t>
                </a:r>
              </a:p>
            </p:txBody>
          </p:sp>
          <p:sp>
            <p:nvSpPr>
              <p:cNvPr id="13" name="Rectangle 12">
                <a:extLst>
                  <a:ext uri="{FF2B5EF4-FFF2-40B4-BE49-F238E27FC236}">
                    <a16:creationId xmlns:a16="http://schemas.microsoft.com/office/drawing/2014/main" id="{245D732D-522B-8C40-AE74-E0DF17698D74}"/>
                  </a:ext>
                </a:extLst>
              </p:cNvPr>
              <p:cNvSpPr/>
              <p:nvPr/>
            </p:nvSpPr>
            <p:spPr>
              <a:xfrm>
                <a:off x="6402419" y="1178561"/>
                <a:ext cx="5051643" cy="595697"/>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Lecture 2</a:t>
                </a:r>
              </a:p>
            </p:txBody>
          </p:sp>
        </p:grpSp>
        <p:grpSp>
          <p:nvGrpSpPr>
            <p:cNvPr id="6" name="Group 5">
              <a:extLst>
                <a:ext uri="{FF2B5EF4-FFF2-40B4-BE49-F238E27FC236}">
                  <a16:creationId xmlns:a16="http://schemas.microsoft.com/office/drawing/2014/main" id="{85595D7E-8142-9742-AC1B-0F155C7FCD6D}"/>
                </a:ext>
              </a:extLst>
            </p:cNvPr>
            <p:cNvGrpSpPr/>
            <p:nvPr/>
          </p:nvGrpSpPr>
          <p:grpSpPr>
            <a:xfrm>
              <a:off x="867120" y="1178561"/>
              <a:ext cx="3487692" cy="4731172"/>
              <a:chOff x="6402419" y="1178561"/>
              <a:chExt cx="5051646" cy="4731172"/>
            </a:xfrm>
            <a:effectLst>
              <a:outerShdw blurRad="50800" dist="38100" algn="l" rotWithShape="0">
                <a:prstClr val="black">
                  <a:alpha val="40000"/>
                </a:prstClr>
              </a:outerShdw>
            </a:effectLst>
          </p:grpSpPr>
          <p:sp>
            <p:nvSpPr>
              <p:cNvPr id="10" name="Text Placeholder 2">
                <a:extLst>
                  <a:ext uri="{FF2B5EF4-FFF2-40B4-BE49-F238E27FC236}">
                    <a16:creationId xmlns:a16="http://schemas.microsoft.com/office/drawing/2014/main" id="{EB18721B-1AFE-0B40-966D-D41161D2667C}"/>
                  </a:ext>
                </a:extLst>
              </p:cNvPr>
              <p:cNvSpPr txBox="1">
                <a:spLocks/>
              </p:cNvSpPr>
              <p:nvPr/>
            </p:nvSpPr>
            <p:spPr>
              <a:xfrm>
                <a:off x="6402422" y="1310105"/>
                <a:ext cx="5051643" cy="4599628"/>
              </a:xfrm>
              <a:prstGeom prst="roundRect">
                <a:avLst>
                  <a:gd name="adj" fmla="val 3274"/>
                </a:avLst>
              </a:prstGeom>
              <a:solidFill>
                <a:schemeClr val="bg1"/>
              </a:solidFill>
              <a:ln w="25400">
                <a:solidFill>
                  <a:schemeClr val="tx1"/>
                </a:solidFill>
              </a:ln>
            </p:spPr>
            <p:txBody>
              <a:bodyPr vert="horz"/>
              <a:lstStyle>
                <a:lvl1pPr marL="249500" indent="-249500" algn="l" defTabSz="997999" rtl="0" eaLnBrk="1" latinLnBrk="0" hangingPunct="1">
                  <a:lnSpc>
                    <a:spcPct val="100000"/>
                  </a:lnSpc>
                  <a:spcBef>
                    <a:spcPts val="800"/>
                  </a:spcBef>
                  <a:buFont typeface="Arial" panose="020B0604020202020204" pitchFamily="34" charset="0"/>
                  <a:buChar char="•"/>
                  <a:defRPr sz="3000" kern="1200">
                    <a:solidFill>
                      <a:schemeClr val="tx1"/>
                    </a:solidFill>
                    <a:latin typeface="+mn-lt"/>
                    <a:ea typeface="+mn-ea"/>
                    <a:cs typeface="+mn-cs"/>
                  </a:defRPr>
                </a:lvl1pPr>
                <a:lvl2pPr marL="685457" indent="-228486" algn="l" defTabSz="997999" rtl="0" eaLnBrk="1" latinLnBrk="0" hangingPunct="1">
                  <a:lnSpc>
                    <a:spcPct val="100000"/>
                  </a:lnSpc>
                  <a:spcBef>
                    <a:spcPts val="800"/>
                  </a:spcBef>
                  <a:buFont typeface="Wingdings" charset="2"/>
                  <a:buChar char="§"/>
                  <a:defRPr sz="2600" kern="1200">
                    <a:solidFill>
                      <a:schemeClr val="tx1"/>
                    </a:solidFill>
                    <a:latin typeface="+mn-lt"/>
                    <a:ea typeface="+mn-ea"/>
                    <a:cs typeface="+mn-cs"/>
                  </a:defRPr>
                </a:lvl2pPr>
                <a:lvl3pPr marL="1142428" indent="-228486" algn="l" defTabSz="997999" rtl="0" eaLnBrk="1" latinLnBrk="0" hangingPunct="1">
                  <a:lnSpc>
                    <a:spcPct val="100000"/>
                  </a:lnSpc>
                  <a:spcBef>
                    <a:spcPts val="800"/>
                  </a:spcBef>
                  <a:buFont typeface="Lucida Grande"/>
                  <a:buChar char="-"/>
                  <a:defRPr sz="2200" kern="1200">
                    <a:solidFill>
                      <a:schemeClr val="tx1"/>
                    </a:solidFill>
                    <a:latin typeface="+mn-lt"/>
                    <a:ea typeface="+mn-ea"/>
                    <a:cs typeface="+mn-cs"/>
                  </a:defRPr>
                </a:lvl3pPr>
                <a:lvl4pPr marL="1599399"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4pPr>
                <a:lvl5pPr marL="2056370"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5pPr>
                <a:lvl6pPr marL="2744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6pPr>
                <a:lvl7pPr marL="3243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7pPr>
                <a:lvl8pPr marL="3742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8pPr>
                <a:lvl9pPr marL="4241498"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9pPr>
              </a:lstStyle>
              <a:p>
                <a:pPr marL="0" indent="0">
                  <a:buNone/>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Day 2: </a:t>
                </a:r>
              </a:p>
              <a:p>
                <a:pPr>
                  <a:spcBef>
                    <a:spcPts val="1800"/>
                  </a:spcBef>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Introduction to Machine Learning</a:t>
                </a:r>
              </a:p>
              <a:p>
                <a:pPr>
                  <a:spcBef>
                    <a:spcPts val="1800"/>
                  </a:spcBef>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Introduction to NLP and Text Processing</a:t>
                </a:r>
              </a:p>
              <a:p>
                <a:pPr>
                  <a:spcBef>
                    <a:spcPts val="1800"/>
                  </a:spcBef>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Bag of Words (</a:t>
                </a:r>
                <a:r>
                  <a:rPr lang="en-US" sz="2000" dirty="0" err="1">
                    <a:latin typeface="Amazon Ember Light" panose="020B0403020204020204" pitchFamily="34" charset="0"/>
                    <a:ea typeface="Amazon Ember Light" panose="020B0403020204020204" pitchFamily="34" charset="0"/>
                    <a:cs typeface="Amazon Ember Light" panose="020B0403020204020204" pitchFamily="34" charset="0"/>
                  </a:rPr>
                  <a:t>BoW</a:t>
                </a: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a:t>
                </a:r>
              </a:p>
              <a:p>
                <a:pPr>
                  <a:spcBef>
                    <a:spcPts val="1800"/>
                  </a:spcBef>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K Nearest Neighbors (KNN)</a:t>
                </a:r>
              </a:p>
            </p:txBody>
          </p:sp>
          <p:sp>
            <p:nvSpPr>
              <p:cNvPr id="11" name="Rectangle 10">
                <a:extLst>
                  <a:ext uri="{FF2B5EF4-FFF2-40B4-BE49-F238E27FC236}">
                    <a16:creationId xmlns:a16="http://schemas.microsoft.com/office/drawing/2014/main" id="{2DC0E498-7CD7-1F41-9702-128255A27611}"/>
                  </a:ext>
                </a:extLst>
              </p:cNvPr>
              <p:cNvSpPr/>
              <p:nvPr/>
            </p:nvSpPr>
            <p:spPr>
              <a:xfrm>
                <a:off x="6402419" y="1178561"/>
                <a:ext cx="5051643" cy="595697"/>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Lecture 1</a:t>
                </a:r>
              </a:p>
            </p:txBody>
          </p:sp>
        </p:grpSp>
        <p:grpSp>
          <p:nvGrpSpPr>
            <p:cNvPr id="7" name="Group 6">
              <a:extLst>
                <a:ext uri="{FF2B5EF4-FFF2-40B4-BE49-F238E27FC236}">
                  <a16:creationId xmlns:a16="http://schemas.microsoft.com/office/drawing/2014/main" id="{C029DBB4-470B-B844-B039-05655F6A3522}"/>
                </a:ext>
              </a:extLst>
            </p:cNvPr>
            <p:cNvGrpSpPr/>
            <p:nvPr/>
          </p:nvGrpSpPr>
          <p:grpSpPr>
            <a:xfrm>
              <a:off x="8400186" y="1178561"/>
              <a:ext cx="3487688" cy="4731172"/>
              <a:chOff x="6402419" y="1178561"/>
              <a:chExt cx="5051645" cy="4731172"/>
            </a:xfrm>
            <a:effectLst>
              <a:outerShdw blurRad="50800" dist="38100" algn="l" rotWithShape="0">
                <a:prstClr val="black">
                  <a:alpha val="40000"/>
                </a:prstClr>
              </a:outerShdw>
            </a:effectLst>
          </p:grpSpPr>
          <p:sp>
            <p:nvSpPr>
              <p:cNvPr id="8" name="Text Placeholder 2">
                <a:extLst>
                  <a:ext uri="{FF2B5EF4-FFF2-40B4-BE49-F238E27FC236}">
                    <a16:creationId xmlns:a16="http://schemas.microsoft.com/office/drawing/2014/main" id="{93AA62EF-BDFB-BD47-AFC7-49BAF405D169}"/>
                  </a:ext>
                </a:extLst>
              </p:cNvPr>
              <p:cNvSpPr txBox="1">
                <a:spLocks/>
              </p:cNvSpPr>
              <p:nvPr/>
            </p:nvSpPr>
            <p:spPr>
              <a:xfrm>
                <a:off x="6402421" y="1310105"/>
                <a:ext cx="5051643" cy="4599628"/>
              </a:xfrm>
              <a:prstGeom prst="roundRect">
                <a:avLst>
                  <a:gd name="adj" fmla="val 3274"/>
                </a:avLst>
              </a:prstGeom>
              <a:solidFill>
                <a:schemeClr val="bg1"/>
              </a:solidFill>
              <a:ln w="25400">
                <a:solidFill>
                  <a:schemeClr val="tx1"/>
                </a:solidFill>
              </a:ln>
            </p:spPr>
            <p:txBody>
              <a:bodyPr vert="horz"/>
              <a:lstStyle>
                <a:lvl1pPr marL="249500" indent="-249500" algn="l" defTabSz="997999" rtl="0" eaLnBrk="1" latinLnBrk="0" hangingPunct="1">
                  <a:lnSpc>
                    <a:spcPct val="100000"/>
                  </a:lnSpc>
                  <a:spcBef>
                    <a:spcPts val="800"/>
                  </a:spcBef>
                  <a:buFont typeface="Arial" panose="020B0604020202020204" pitchFamily="34" charset="0"/>
                  <a:buChar char="•"/>
                  <a:defRPr sz="3000" kern="1200">
                    <a:solidFill>
                      <a:schemeClr val="tx1"/>
                    </a:solidFill>
                    <a:latin typeface="+mn-lt"/>
                    <a:ea typeface="+mn-ea"/>
                    <a:cs typeface="+mn-cs"/>
                  </a:defRPr>
                </a:lvl1pPr>
                <a:lvl2pPr marL="685457" indent="-228486" algn="l" defTabSz="997999" rtl="0" eaLnBrk="1" latinLnBrk="0" hangingPunct="1">
                  <a:lnSpc>
                    <a:spcPct val="100000"/>
                  </a:lnSpc>
                  <a:spcBef>
                    <a:spcPts val="800"/>
                  </a:spcBef>
                  <a:buFont typeface="Wingdings" charset="2"/>
                  <a:buChar char="§"/>
                  <a:defRPr sz="2600" kern="1200">
                    <a:solidFill>
                      <a:schemeClr val="tx1"/>
                    </a:solidFill>
                    <a:latin typeface="+mn-lt"/>
                    <a:ea typeface="+mn-ea"/>
                    <a:cs typeface="+mn-cs"/>
                  </a:defRPr>
                </a:lvl2pPr>
                <a:lvl3pPr marL="1142428" indent="-228486" algn="l" defTabSz="997999" rtl="0" eaLnBrk="1" latinLnBrk="0" hangingPunct="1">
                  <a:lnSpc>
                    <a:spcPct val="100000"/>
                  </a:lnSpc>
                  <a:spcBef>
                    <a:spcPts val="800"/>
                  </a:spcBef>
                  <a:buFont typeface="Lucida Grande"/>
                  <a:buChar char="-"/>
                  <a:defRPr sz="2200" kern="1200">
                    <a:solidFill>
                      <a:schemeClr val="tx1"/>
                    </a:solidFill>
                    <a:latin typeface="+mn-lt"/>
                    <a:ea typeface="+mn-ea"/>
                    <a:cs typeface="+mn-cs"/>
                  </a:defRPr>
                </a:lvl3pPr>
                <a:lvl4pPr marL="1599399"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4pPr>
                <a:lvl5pPr marL="2056370"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5pPr>
                <a:lvl6pPr marL="2744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6pPr>
                <a:lvl7pPr marL="3243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7pPr>
                <a:lvl8pPr marL="3742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8pPr>
                <a:lvl9pPr marL="4241498"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9pPr>
              </a:lstStyle>
              <a:p>
                <a:pPr marL="0" indent="0">
                  <a:buNone/>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Day 2: </a:t>
                </a:r>
              </a:p>
              <a:p>
                <a:pPr>
                  <a:spcBef>
                    <a:spcPts val="1800"/>
                  </a:spcBef>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Neural Networks</a:t>
                </a:r>
              </a:p>
              <a:p>
                <a:pPr>
                  <a:spcBef>
                    <a:spcPts val="1800"/>
                  </a:spcBef>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Word Embeddings</a:t>
                </a:r>
              </a:p>
              <a:p>
                <a:pPr>
                  <a:spcBef>
                    <a:spcPts val="1800"/>
                  </a:spcBef>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Recurrent Neural Networks (RNN)</a:t>
                </a:r>
              </a:p>
              <a:p>
                <a:pPr>
                  <a:spcBef>
                    <a:spcPts val="1800"/>
                  </a:spcBef>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Transformers</a:t>
                </a:r>
              </a:p>
              <a:p>
                <a:pPr>
                  <a:spcBef>
                    <a:spcPts val="1800"/>
                  </a:spcBef>
                </a:pP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9" name="Rectangle 8">
                <a:extLst>
                  <a:ext uri="{FF2B5EF4-FFF2-40B4-BE49-F238E27FC236}">
                    <a16:creationId xmlns:a16="http://schemas.microsoft.com/office/drawing/2014/main" id="{F58C10BC-5E89-8E4A-BA29-24291FF1F51C}"/>
                  </a:ext>
                </a:extLst>
              </p:cNvPr>
              <p:cNvSpPr/>
              <p:nvPr/>
            </p:nvSpPr>
            <p:spPr>
              <a:xfrm>
                <a:off x="6402419" y="1178561"/>
                <a:ext cx="5051643" cy="595697"/>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Lecture 3</a:t>
                </a:r>
              </a:p>
            </p:txBody>
          </p:sp>
        </p:grpSp>
      </p:grpSp>
      <p:sp>
        <p:nvSpPr>
          <p:cNvPr id="15" name="Title 1">
            <a:extLst>
              <a:ext uri="{FF2B5EF4-FFF2-40B4-BE49-F238E27FC236}">
                <a16:creationId xmlns:a16="http://schemas.microsoft.com/office/drawing/2014/main" id="{17BFFC8A-7979-8F4D-8368-198AB14017CD}"/>
              </a:ext>
            </a:extLst>
          </p:cNvPr>
          <p:cNvSpPr>
            <a:spLocks noGrp="1"/>
          </p:cNvSpPr>
          <p:nvPr>
            <p:ph type="title"/>
          </p:nvPr>
        </p:nvSpPr>
        <p:spPr>
          <a:xfrm>
            <a:off x="496878" y="479421"/>
            <a:ext cx="10515600" cy="992183"/>
          </a:xfrm>
        </p:spPr>
        <p:txBody>
          <a:bodyPr/>
          <a:lstStyle/>
          <a:p>
            <a:r>
              <a:rPr lang="en-US" altLang="en-US" b="1" dirty="0">
                <a:latin typeface="Amazon Ember Light" panose="020B0403020204020204" pitchFamily="34" charset="0"/>
                <a:ea typeface="Amazon Ember Light" panose="020B0403020204020204" pitchFamily="34" charset="0"/>
                <a:cs typeface="Amazon Ember Light" panose="020B0403020204020204" pitchFamily="34" charset="0"/>
              </a:rPr>
              <a:t>Course Overview</a:t>
            </a:r>
            <a:endParaRPr lang="en-US" b="1"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Tree>
    <p:extLst>
      <p:ext uri="{BB962C8B-B14F-4D97-AF65-F5344CB8AC3E}">
        <p14:creationId xmlns:p14="http://schemas.microsoft.com/office/powerpoint/2010/main" val="3567880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1C56EC3-B069-3B43-BCAB-AFD893124338}"/>
              </a:ext>
            </a:extLst>
          </p:cNvPr>
          <p:cNvSpPr/>
          <p:nvPr/>
        </p:nvSpPr>
        <p:spPr>
          <a:xfrm>
            <a:off x="10401959" y="1895708"/>
            <a:ext cx="1281358" cy="230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0F88B872-5554-D14F-8808-B482AB1DB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5782" y="1680573"/>
            <a:ext cx="4927600" cy="3289300"/>
          </a:xfrm>
          <a:prstGeom prst="rect">
            <a:avLst/>
          </a:prstGeom>
        </p:spPr>
      </p:pic>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1113227" cy="987472"/>
          </a:xfrm>
        </p:spPr>
        <p:txBody>
          <a:bodyPr/>
          <a:lstStyle/>
          <a:p>
            <a:r>
              <a:rPr lang="en-US" b="1" dirty="0"/>
              <a:t>How to Measure Uncertainty</a:t>
            </a:r>
          </a:p>
        </p:txBody>
      </p:sp>
      <p:sp>
        <p:nvSpPr>
          <p:cNvPr id="34" name="Rectangle 33">
            <a:extLst>
              <a:ext uri="{FF2B5EF4-FFF2-40B4-BE49-F238E27FC236}">
                <a16:creationId xmlns:a16="http://schemas.microsoft.com/office/drawing/2014/main" id="{6D80CAC6-258D-104B-B612-F14457E6BDE2}"/>
              </a:ext>
            </a:extLst>
          </p:cNvPr>
          <p:cNvSpPr/>
          <p:nvPr/>
        </p:nvSpPr>
        <p:spPr>
          <a:xfrm>
            <a:off x="579842" y="4436466"/>
            <a:ext cx="6114846" cy="817833"/>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If we have mix of + and - samples: </a:t>
            </a:r>
          </a:p>
          <a:p>
            <a:pPr algn="ctr"/>
            <a:r>
              <a:rPr lang="en-US" sz="2400" b="1"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High</a:t>
            </a:r>
            <a:r>
              <a:rPr lang="en-US" sz="24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 uncertainty</a:t>
            </a:r>
            <a:endParaRPr lang="en-US" sz="20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nvGrpSpPr>
          <p:cNvPr id="36" name="Group 35">
            <a:extLst>
              <a:ext uri="{FF2B5EF4-FFF2-40B4-BE49-F238E27FC236}">
                <a16:creationId xmlns:a16="http://schemas.microsoft.com/office/drawing/2014/main" id="{CA0BB466-202C-694C-A0C0-6DAEC63F361E}"/>
              </a:ext>
            </a:extLst>
          </p:cNvPr>
          <p:cNvGrpSpPr/>
          <p:nvPr/>
        </p:nvGrpSpPr>
        <p:grpSpPr>
          <a:xfrm>
            <a:off x="6762333" y="1730407"/>
            <a:ext cx="4920985" cy="3877239"/>
            <a:chOff x="6760744" y="1730406"/>
            <a:chExt cx="4920985" cy="3877239"/>
          </a:xfrm>
        </p:grpSpPr>
        <p:sp>
          <p:nvSpPr>
            <p:cNvPr id="4" name="Rectangle 3">
              <a:extLst>
                <a:ext uri="{FF2B5EF4-FFF2-40B4-BE49-F238E27FC236}">
                  <a16:creationId xmlns:a16="http://schemas.microsoft.com/office/drawing/2014/main" id="{873855A5-7332-1547-BE5E-1B501EC7AA54}"/>
                </a:ext>
              </a:extLst>
            </p:cNvPr>
            <p:cNvSpPr/>
            <p:nvPr/>
          </p:nvSpPr>
          <p:spPr>
            <a:xfrm>
              <a:off x="9338422" y="5069632"/>
              <a:ext cx="408079" cy="4080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7B6AEE2-77C2-244D-B148-D5723149930B}"/>
                </a:ext>
              </a:extLst>
            </p:cNvPr>
            <p:cNvSpPr txBox="1"/>
            <p:nvPr/>
          </p:nvSpPr>
          <p:spPr>
            <a:xfrm>
              <a:off x="9332641" y="4962926"/>
              <a:ext cx="134471" cy="369332"/>
            </a:xfrm>
            <a:prstGeom prst="rect">
              <a:avLst/>
            </a:prstGeom>
            <a:noFill/>
          </p:spPr>
          <p:txBody>
            <a:bodyPr wrap="square" rtlCol="0">
              <a:spAutoFit/>
            </a:bodyPr>
            <a:lstStyle/>
            <a:p>
              <a:r>
                <a:rPr lang="en-US" dirty="0"/>
                <a:t>-</a:t>
              </a:r>
            </a:p>
          </p:txBody>
        </p:sp>
        <p:sp>
          <p:nvSpPr>
            <p:cNvPr id="6" name="TextBox 5">
              <a:extLst>
                <a:ext uri="{FF2B5EF4-FFF2-40B4-BE49-F238E27FC236}">
                  <a16:creationId xmlns:a16="http://schemas.microsoft.com/office/drawing/2014/main" id="{BD29DA17-1D7B-BC49-8B4C-BF62B73FB02E}"/>
                </a:ext>
              </a:extLst>
            </p:cNvPr>
            <p:cNvSpPr txBox="1"/>
            <p:nvPr/>
          </p:nvSpPr>
          <p:spPr>
            <a:xfrm>
              <a:off x="9485041" y="5115326"/>
              <a:ext cx="134471" cy="369332"/>
            </a:xfrm>
            <a:prstGeom prst="rect">
              <a:avLst/>
            </a:prstGeom>
            <a:noFill/>
          </p:spPr>
          <p:txBody>
            <a:bodyPr wrap="square" rtlCol="0">
              <a:spAutoFit/>
            </a:bodyPr>
            <a:lstStyle/>
            <a:p>
              <a:r>
                <a:rPr lang="en-US" dirty="0"/>
                <a:t>-</a:t>
              </a:r>
            </a:p>
          </p:txBody>
        </p:sp>
        <p:sp>
          <p:nvSpPr>
            <p:cNvPr id="7" name="TextBox 6">
              <a:extLst>
                <a:ext uri="{FF2B5EF4-FFF2-40B4-BE49-F238E27FC236}">
                  <a16:creationId xmlns:a16="http://schemas.microsoft.com/office/drawing/2014/main" id="{A304D0AB-FC89-C54A-8C40-5289DD4FA9F3}"/>
                </a:ext>
              </a:extLst>
            </p:cNvPr>
            <p:cNvSpPr txBox="1"/>
            <p:nvPr/>
          </p:nvSpPr>
          <p:spPr>
            <a:xfrm>
              <a:off x="9558057" y="4964375"/>
              <a:ext cx="134471" cy="369332"/>
            </a:xfrm>
            <a:prstGeom prst="rect">
              <a:avLst/>
            </a:prstGeom>
            <a:noFill/>
          </p:spPr>
          <p:txBody>
            <a:bodyPr wrap="square" rtlCol="0">
              <a:spAutoFit/>
            </a:bodyPr>
            <a:lstStyle/>
            <a:p>
              <a:r>
                <a:rPr lang="en-US" dirty="0"/>
                <a:t>-</a:t>
              </a:r>
            </a:p>
          </p:txBody>
        </p:sp>
        <p:sp>
          <p:nvSpPr>
            <p:cNvPr id="8" name="TextBox 7">
              <a:extLst>
                <a:ext uri="{FF2B5EF4-FFF2-40B4-BE49-F238E27FC236}">
                  <a16:creationId xmlns:a16="http://schemas.microsoft.com/office/drawing/2014/main" id="{45C5DE5D-2A90-6147-B6CC-1C735E4BD266}"/>
                </a:ext>
              </a:extLst>
            </p:cNvPr>
            <p:cNvSpPr txBox="1"/>
            <p:nvPr/>
          </p:nvSpPr>
          <p:spPr>
            <a:xfrm>
              <a:off x="9341605" y="5161020"/>
              <a:ext cx="134471" cy="369332"/>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EEA15056-AB0E-6442-BAB4-928655F84004}"/>
                </a:ext>
              </a:extLst>
            </p:cNvPr>
            <p:cNvSpPr txBox="1"/>
            <p:nvPr/>
          </p:nvSpPr>
          <p:spPr>
            <a:xfrm>
              <a:off x="9286339" y="5078256"/>
              <a:ext cx="134471" cy="369332"/>
            </a:xfrm>
            <a:prstGeom prst="rect">
              <a:avLst/>
            </a:prstGeom>
            <a:noFill/>
          </p:spPr>
          <p:txBody>
            <a:bodyPr wrap="square" rtlCol="0">
              <a:spAutoFit/>
            </a:bodyPr>
            <a:lstStyle/>
            <a:p>
              <a:r>
                <a:rPr lang="en-US" dirty="0"/>
                <a:t>+</a:t>
              </a:r>
            </a:p>
          </p:txBody>
        </p:sp>
        <p:sp>
          <p:nvSpPr>
            <p:cNvPr id="10" name="TextBox 9">
              <a:extLst>
                <a:ext uri="{FF2B5EF4-FFF2-40B4-BE49-F238E27FC236}">
                  <a16:creationId xmlns:a16="http://schemas.microsoft.com/office/drawing/2014/main" id="{5395817E-F1C4-D241-B1A9-D49B43B6AB6E}"/>
                </a:ext>
              </a:extLst>
            </p:cNvPr>
            <p:cNvSpPr txBox="1"/>
            <p:nvPr/>
          </p:nvSpPr>
          <p:spPr>
            <a:xfrm>
              <a:off x="9414720" y="4953765"/>
              <a:ext cx="134471" cy="369332"/>
            </a:xfrm>
            <a:prstGeom prst="rect">
              <a:avLst/>
            </a:prstGeom>
            <a:noFill/>
          </p:spPr>
          <p:txBody>
            <a:bodyPr wrap="square" rtlCol="0">
              <a:spAutoFit/>
            </a:bodyPr>
            <a:lstStyle/>
            <a:p>
              <a:r>
                <a:rPr lang="en-US" dirty="0"/>
                <a:t>+</a:t>
              </a:r>
            </a:p>
          </p:txBody>
        </p:sp>
        <p:sp>
          <p:nvSpPr>
            <p:cNvPr id="11" name="TextBox 10">
              <a:extLst>
                <a:ext uri="{FF2B5EF4-FFF2-40B4-BE49-F238E27FC236}">
                  <a16:creationId xmlns:a16="http://schemas.microsoft.com/office/drawing/2014/main" id="{7C585D8B-E7F7-7F43-8048-0286F4383775}"/>
                </a:ext>
              </a:extLst>
            </p:cNvPr>
            <p:cNvSpPr txBox="1"/>
            <p:nvPr/>
          </p:nvSpPr>
          <p:spPr>
            <a:xfrm>
              <a:off x="9466803" y="5222382"/>
              <a:ext cx="134471" cy="369332"/>
            </a:xfrm>
            <a:prstGeom prst="rect">
              <a:avLst/>
            </a:prstGeom>
            <a:noFill/>
          </p:spPr>
          <p:txBody>
            <a:bodyPr wrap="square" rtlCol="0">
              <a:spAutoFit/>
            </a:bodyPr>
            <a:lstStyle/>
            <a:p>
              <a:r>
                <a:rPr lang="en-US" dirty="0"/>
                <a:t>+</a:t>
              </a:r>
            </a:p>
          </p:txBody>
        </p:sp>
        <p:sp>
          <p:nvSpPr>
            <p:cNvPr id="12" name="TextBox 11">
              <a:extLst>
                <a:ext uri="{FF2B5EF4-FFF2-40B4-BE49-F238E27FC236}">
                  <a16:creationId xmlns:a16="http://schemas.microsoft.com/office/drawing/2014/main" id="{8C78F103-30B2-6A48-B9EE-AE7639E8A216}"/>
                </a:ext>
              </a:extLst>
            </p:cNvPr>
            <p:cNvSpPr txBox="1"/>
            <p:nvPr/>
          </p:nvSpPr>
          <p:spPr>
            <a:xfrm>
              <a:off x="9557994" y="5069632"/>
              <a:ext cx="134471" cy="369332"/>
            </a:xfrm>
            <a:prstGeom prst="rect">
              <a:avLst/>
            </a:prstGeom>
            <a:noFill/>
          </p:spPr>
          <p:txBody>
            <a:bodyPr wrap="square" rtlCol="0">
              <a:spAutoFit/>
            </a:bodyPr>
            <a:lstStyle/>
            <a:p>
              <a:r>
                <a:rPr lang="en-US" dirty="0"/>
                <a:t>+</a:t>
              </a:r>
            </a:p>
          </p:txBody>
        </p:sp>
        <p:sp>
          <p:nvSpPr>
            <p:cNvPr id="13" name="Rectangle 12">
              <a:extLst>
                <a:ext uri="{FF2B5EF4-FFF2-40B4-BE49-F238E27FC236}">
                  <a16:creationId xmlns:a16="http://schemas.microsoft.com/office/drawing/2014/main" id="{25334F2C-A844-0F47-8CED-FBA7DE17B54A}"/>
                </a:ext>
              </a:extLst>
            </p:cNvPr>
            <p:cNvSpPr/>
            <p:nvPr/>
          </p:nvSpPr>
          <p:spPr>
            <a:xfrm>
              <a:off x="7403194" y="5069632"/>
              <a:ext cx="408079" cy="40807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8301E53-EB31-6640-B964-A8E226561AC1}"/>
                </a:ext>
              </a:extLst>
            </p:cNvPr>
            <p:cNvSpPr txBox="1"/>
            <p:nvPr/>
          </p:nvSpPr>
          <p:spPr>
            <a:xfrm>
              <a:off x="7403194" y="4989975"/>
              <a:ext cx="134471" cy="369332"/>
            </a:xfrm>
            <a:prstGeom prst="rect">
              <a:avLst/>
            </a:prstGeom>
            <a:noFill/>
          </p:spPr>
          <p:txBody>
            <a:bodyPr wrap="square" rtlCol="0">
              <a:spAutoFit/>
            </a:bodyPr>
            <a:lstStyle/>
            <a:p>
              <a:r>
                <a:rPr lang="en-US" dirty="0"/>
                <a:t>-</a:t>
              </a:r>
            </a:p>
          </p:txBody>
        </p:sp>
        <p:sp>
          <p:nvSpPr>
            <p:cNvPr id="15" name="TextBox 14">
              <a:extLst>
                <a:ext uri="{FF2B5EF4-FFF2-40B4-BE49-F238E27FC236}">
                  <a16:creationId xmlns:a16="http://schemas.microsoft.com/office/drawing/2014/main" id="{3F27FB7B-18DF-744C-81FF-30371106442C}"/>
                </a:ext>
              </a:extLst>
            </p:cNvPr>
            <p:cNvSpPr txBox="1"/>
            <p:nvPr/>
          </p:nvSpPr>
          <p:spPr>
            <a:xfrm>
              <a:off x="7561587" y="5077986"/>
              <a:ext cx="137257" cy="369332"/>
            </a:xfrm>
            <a:prstGeom prst="rect">
              <a:avLst/>
            </a:prstGeom>
            <a:noFill/>
          </p:spPr>
          <p:txBody>
            <a:bodyPr wrap="square" rtlCol="0">
              <a:spAutoFit/>
            </a:bodyPr>
            <a:lstStyle/>
            <a:p>
              <a:r>
                <a:rPr lang="en-US" dirty="0"/>
                <a:t>-</a:t>
              </a:r>
            </a:p>
          </p:txBody>
        </p:sp>
        <p:sp>
          <p:nvSpPr>
            <p:cNvPr id="16" name="TextBox 15">
              <a:extLst>
                <a:ext uri="{FF2B5EF4-FFF2-40B4-BE49-F238E27FC236}">
                  <a16:creationId xmlns:a16="http://schemas.microsoft.com/office/drawing/2014/main" id="{4583DE37-3E7A-834E-B92D-5C1B29EA8706}"/>
                </a:ext>
              </a:extLst>
            </p:cNvPr>
            <p:cNvSpPr txBox="1"/>
            <p:nvPr/>
          </p:nvSpPr>
          <p:spPr>
            <a:xfrm>
              <a:off x="7627677" y="4964623"/>
              <a:ext cx="134471" cy="369332"/>
            </a:xfrm>
            <a:prstGeom prst="rect">
              <a:avLst/>
            </a:prstGeom>
            <a:noFill/>
          </p:spPr>
          <p:txBody>
            <a:bodyPr wrap="square" rtlCol="0">
              <a:spAutoFit/>
            </a:bodyPr>
            <a:lstStyle/>
            <a:p>
              <a:r>
                <a:rPr lang="en-US" dirty="0"/>
                <a:t>-</a:t>
              </a:r>
            </a:p>
          </p:txBody>
        </p:sp>
        <p:sp>
          <p:nvSpPr>
            <p:cNvPr id="17" name="TextBox 16">
              <a:extLst>
                <a:ext uri="{FF2B5EF4-FFF2-40B4-BE49-F238E27FC236}">
                  <a16:creationId xmlns:a16="http://schemas.microsoft.com/office/drawing/2014/main" id="{2D28C7EA-DEE3-DE48-92C4-7A96E189A9F4}"/>
                </a:ext>
              </a:extLst>
            </p:cNvPr>
            <p:cNvSpPr txBox="1"/>
            <p:nvPr/>
          </p:nvSpPr>
          <p:spPr>
            <a:xfrm>
              <a:off x="7417006" y="5094984"/>
              <a:ext cx="134471" cy="369332"/>
            </a:xfrm>
            <a:prstGeom prst="rect">
              <a:avLst/>
            </a:prstGeom>
            <a:noFill/>
          </p:spPr>
          <p:txBody>
            <a:bodyPr wrap="square" rtlCol="0">
              <a:spAutoFit/>
            </a:bodyPr>
            <a:lstStyle/>
            <a:p>
              <a:r>
                <a:rPr lang="en-US" dirty="0"/>
                <a:t>-</a:t>
              </a:r>
            </a:p>
          </p:txBody>
        </p:sp>
        <p:sp>
          <p:nvSpPr>
            <p:cNvPr id="18" name="TextBox 17">
              <a:extLst>
                <a:ext uri="{FF2B5EF4-FFF2-40B4-BE49-F238E27FC236}">
                  <a16:creationId xmlns:a16="http://schemas.microsoft.com/office/drawing/2014/main" id="{119917AE-EFA5-8343-8491-2CB9825A9A65}"/>
                </a:ext>
              </a:extLst>
            </p:cNvPr>
            <p:cNvSpPr txBox="1"/>
            <p:nvPr/>
          </p:nvSpPr>
          <p:spPr>
            <a:xfrm>
              <a:off x="7514322" y="4981621"/>
              <a:ext cx="134471" cy="369332"/>
            </a:xfrm>
            <a:prstGeom prst="rect">
              <a:avLst/>
            </a:prstGeom>
            <a:noFill/>
          </p:spPr>
          <p:txBody>
            <a:bodyPr wrap="square" rtlCol="0">
              <a:spAutoFit/>
            </a:bodyPr>
            <a:lstStyle/>
            <a:p>
              <a:r>
                <a:rPr lang="en-US" dirty="0"/>
                <a:t>-</a:t>
              </a:r>
            </a:p>
          </p:txBody>
        </p:sp>
        <p:sp>
          <p:nvSpPr>
            <p:cNvPr id="19" name="TextBox 18">
              <a:extLst>
                <a:ext uri="{FF2B5EF4-FFF2-40B4-BE49-F238E27FC236}">
                  <a16:creationId xmlns:a16="http://schemas.microsoft.com/office/drawing/2014/main" id="{5CD18081-681B-FA4A-AF39-E2760A220B4C}"/>
                </a:ext>
              </a:extLst>
            </p:cNvPr>
            <p:cNvSpPr txBox="1"/>
            <p:nvPr/>
          </p:nvSpPr>
          <p:spPr>
            <a:xfrm>
              <a:off x="7645606" y="5061278"/>
              <a:ext cx="134471" cy="369332"/>
            </a:xfrm>
            <a:prstGeom prst="rect">
              <a:avLst/>
            </a:prstGeom>
            <a:noFill/>
          </p:spPr>
          <p:txBody>
            <a:bodyPr wrap="square" rtlCol="0">
              <a:spAutoFit/>
            </a:bodyPr>
            <a:lstStyle/>
            <a:p>
              <a:r>
                <a:rPr lang="en-US" dirty="0"/>
                <a:t>-</a:t>
              </a:r>
            </a:p>
          </p:txBody>
        </p:sp>
        <p:sp>
          <p:nvSpPr>
            <p:cNvPr id="20" name="TextBox 19">
              <a:extLst>
                <a:ext uri="{FF2B5EF4-FFF2-40B4-BE49-F238E27FC236}">
                  <a16:creationId xmlns:a16="http://schemas.microsoft.com/office/drawing/2014/main" id="{1841BC54-3C71-DB46-AB09-B78CCD195DC8}"/>
                </a:ext>
              </a:extLst>
            </p:cNvPr>
            <p:cNvSpPr txBox="1"/>
            <p:nvPr/>
          </p:nvSpPr>
          <p:spPr>
            <a:xfrm>
              <a:off x="7393773" y="5222382"/>
              <a:ext cx="134471" cy="369332"/>
            </a:xfrm>
            <a:prstGeom prst="rect">
              <a:avLst/>
            </a:prstGeom>
            <a:noFill/>
          </p:spPr>
          <p:txBody>
            <a:bodyPr wrap="square" rtlCol="0">
              <a:spAutoFit/>
            </a:bodyPr>
            <a:lstStyle/>
            <a:p>
              <a:r>
                <a:rPr lang="en-US" dirty="0"/>
                <a:t>-</a:t>
              </a:r>
            </a:p>
          </p:txBody>
        </p:sp>
        <p:sp>
          <p:nvSpPr>
            <p:cNvPr id="21" name="TextBox 20">
              <a:extLst>
                <a:ext uri="{FF2B5EF4-FFF2-40B4-BE49-F238E27FC236}">
                  <a16:creationId xmlns:a16="http://schemas.microsoft.com/office/drawing/2014/main" id="{1C23FEF7-6AC6-3A45-9442-80DBEDCF194A}"/>
                </a:ext>
              </a:extLst>
            </p:cNvPr>
            <p:cNvSpPr txBox="1"/>
            <p:nvPr/>
          </p:nvSpPr>
          <p:spPr>
            <a:xfrm>
              <a:off x="7663535" y="5228946"/>
              <a:ext cx="134471" cy="369332"/>
            </a:xfrm>
            <a:prstGeom prst="rect">
              <a:avLst/>
            </a:prstGeom>
            <a:noFill/>
          </p:spPr>
          <p:txBody>
            <a:bodyPr wrap="square" rtlCol="0">
              <a:spAutoFit/>
            </a:bodyPr>
            <a:lstStyle/>
            <a:p>
              <a:r>
                <a:rPr lang="en-US" dirty="0"/>
                <a:t>-</a:t>
              </a:r>
            </a:p>
          </p:txBody>
        </p:sp>
        <p:sp>
          <p:nvSpPr>
            <p:cNvPr id="22" name="Rectangle 21">
              <a:extLst>
                <a:ext uri="{FF2B5EF4-FFF2-40B4-BE49-F238E27FC236}">
                  <a16:creationId xmlns:a16="http://schemas.microsoft.com/office/drawing/2014/main" id="{01580329-420E-3A4B-BEF1-2F25E3C6D140}"/>
                </a:ext>
              </a:extLst>
            </p:cNvPr>
            <p:cNvSpPr/>
            <p:nvPr/>
          </p:nvSpPr>
          <p:spPr>
            <a:xfrm>
              <a:off x="11273650" y="5069632"/>
              <a:ext cx="408079" cy="40807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F321E34-E02F-7340-80AF-CDBC24E7DE01}"/>
                </a:ext>
              </a:extLst>
            </p:cNvPr>
            <p:cNvSpPr txBox="1"/>
            <p:nvPr/>
          </p:nvSpPr>
          <p:spPr>
            <a:xfrm>
              <a:off x="11222864" y="4981621"/>
              <a:ext cx="134471" cy="369332"/>
            </a:xfrm>
            <a:prstGeom prst="rect">
              <a:avLst/>
            </a:prstGeom>
            <a:noFill/>
          </p:spPr>
          <p:txBody>
            <a:bodyPr wrap="square" rtlCol="0">
              <a:spAutoFit/>
            </a:bodyPr>
            <a:lstStyle/>
            <a:p>
              <a:r>
                <a:rPr lang="en-US" dirty="0"/>
                <a:t>+</a:t>
              </a:r>
            </a:p>
          </p:txBody>
        </p:sp>
        <p:sp>
          <p:nvSpPr>
            <p:cNvPr id="24" name="TextBox 23">
              <a:extLst>
                <a:ext uri="{FF2B5EF4-FFF2-40B4-BE49-F238E27FC236}">
                  <a16:creationId xmlns:a16="http://schemas.microsoft.com/office/drawing/2014/main" id="{0CF65919-1272-E943-A408-B03E2AA001D4}"/>
                </a:ext>
              </a:extLst>
            </p:cNvPr>
            <p:cNvSpPr txBox="1"/>
            <p:nvPr/>
          </p:nvSpPr>
          <p:spPr>
            <a:xfrm>
              <a:off x="11264602" y="5117270"/>
              <a:ext cx="134471" cy="369332"/>
            </a:xfrm>
            <a:prstGeom prst="rect">
              <a:avLst/>
            </a:prstGeom>
            <a:noFill/>
          </p:spPr>
          <p:txBody>
            <a:bodyPr wrap="square" rtlCol="0">
              <a:spAutoFit/>
            </a:bodyPr>
            <a:lstStyle/>
            <a:p>
              <a:r>
                <a:rPr lang="en-US" dirty="0"/>
                <a:t>+</a:t>
              </a:r>
            </a:p>
          </p:txBody>
        </p:sp>
        <p:sp>
          <p:nvSpPr>
            <p:cNvPr id="25" name="TextBox 24">
              <a:extLst>
                <a:ext uri="{FF2B5EF4-FFF2-40B4-BE49-F238E27FC236}">
                  <a16:creationId xmlns:a16="http://schemas.microsoft.com/office/drawing/2014/main" id="{2887954C-DAB3-8C47-A13F-2A4E79440C47}"/>
                </a:ext>
              </a:extLst>
            </p:cNvPr>
            <p:cNvSpPr txBox="1"/>
            <p:nvPr/>
          </p:nvSpPr>
          <p:spPr>
            <a:xfrm>
              <a:off x="11331926" y="4952909"/>
              <a:ext cx="134471" cy="369332"/>
            </a:xfrm>
            <a:prstGeom prst="rect">
              <a:avLst/>
            </a:prstGeom>
            <a:noFill/>
          </p:spPr>
          <p:txBody>
            <a:bodyPr wrap="square" rtlCol="0">
              <a:spAutoFit/>
            </a:bodyPr>
            <a:lstStyle/>
            <a:p>
              <a:r>
                <a:rPr lang="en-US" dirty="0"/>
                <a:t>+</a:t>
              </a:r>
            </a:p>
          </p:txBody>
        </p:sp>
        <p:sp>
          <p:nvSpPr>
            <p:cNvPr id="26" name="TextBox 25">
              <a:extLst>
                <a:ext uri="{FF2B5EF4-FFF2-40B4-BE49-F238E27FC236}">
                  <a16:creationId xmlns:a16="http://schemas.microsoft.com/office/drawing/2014/main" id="{B9FE2E7D-A5D8-A341-B9B6-4CAAE160FCF7}"/>
                </a:ext>
              </a:extLst>
            </p:cNvPr>
            <p:cNvSpPr txBox="1"/>
            <p:nvPr/>
          </p:nvSpPr>
          <p:spPr>
            <a:xfrm>
              <a:off x="11467224" y="4952909"/>
              <a:ext cx="134471" cy="369332"/>
            </a:xfrm>
            <a:prstGeom prst="rect">
              <a:avLst/>
            </a:prstGeom>
            <a:noFill/>
          </p:spPr>
          <p:txBody>
            <a:bodyPr wrap="square" rtlCol="0">
              <a:spAutoFit/>
            </a:bodyPr>
            <a:lstStyle/>
            <a:p>
              <a:r>
                <a:rPr lang="en-US" dirty="0"/>
                <a:t>+</a:t>
              </a:r>
            </a:p>
          </p:txBody>
        </p:sp>
        <p:sp>
          <p:nvSpPr>
            <p:cNvPr id="27" name="TextBox 26">
              <a:extLst>
                <a:ext uri="{FF2B5EF4-FFF2-40B4-BE49-F238E27FC236}">
                  <a16:creationId xmlns:a16="http://schemas.microsoft.com/office/drawing/2014/main" id="{BB2BAE53-2838-0F4E-9244-269A91B8E612}"/>
                </a:ext>
              </a:extLst>
            </p:cNvPr>
            <p:cNvSpPr txBox="1"/>
            <p:nvPr/>
          </p:nvSpPr>
          <p:spPr>
            <a:xfrm>
              <a:off x="11360604" y="5077986"/>
              <a:ext cx="134471" cy="369332"/>
            </a:xfrm>
            <a:prstGeom prst="rect">
              <a:avLst/>
            </a:prstGeom>
            <a:noFill/>
          </p:spPr>
          <p:txBody>
            <a:bodyPr wrap="square" rtlCol="0">
              <a:spAutoFit/>
            </a:bodyPr>
            <a:lstStyle/>
            <a:p>
              <a:r>
                <a:rPr lang="en-US" dirty="0"/>
                <a:t>+</a:t>
              </a:r>
            </a:p>
          </p:txBody>
        </p:sp>
        <p:sp>
          <p:nvSpPr>
            <p:cNvPr id="28" name="TextBox 27">
              <a:extLst>
                <a:ext uri="{FF2B5EF4-FFF2-40B4-BE49-F238E27FC236}">
                  <a16:creationId xmlns:a16="http://schemas.microsoft.com/office/drawing/2014/main" id="{A514E07D-2869-2340-83C6-680534292CC7}"/>
                </a:ext>
              </a:extLst>
            </p:cNvPr>
            <p:cNvSpPr txBox="1"/>
            <p:nvPr/>
          </p:nvSpPr>
          <p:spPr>
            <a:xfrm>
              <a:off x="11511716" y="5198498"/>
              <a:ext cx="134471" cy="369332"/>
            </a:xfrm>
            <a:prstGeom prst="rect">
              <a:avLst/>
            </a:prstGeom>
            <a:noFill/>
          </p:spPr>
          <p:txBody>
            <a:bodyPr wrap="square" rtlCol="0">
              <a:spAutoFit/>
            </a:bodyPr>
            <a:lstStyle/>
            <a:p>
              <a:r>
                <a:rPr lang="en-US" dirty="0"/>
                <a:t>+</a:t>
              </a:r>
            </a:p>
          </p:txBody>
        </p:sp>
        <p:sp>
          <p:nvSpPr>
            <p:cNvPr id="29" name="TextBox 28">
              <a:extLst>
                <a:ext uri="{FF2B5EF4-FFF2-40B4-BE49-F238E27FC236}">
                  <a16:creationId xmlns:a16="http://schemas.microsoft.com/office/drawing/2014/main" id="{3D326BEA-8A9C-C048-BDF3-24E8185943CB}"/>
                </a:ext>
              </a:extLst>
            </p:cNvPr>
            <p:cNvSpPr txBox="1"/>
            <p:nvPr/>
          </p:nvSpPr>
          <p:spPr>
            <a:xfrm>
              <a:off x="11288475" y="5238313"/>
              <a:ext cx="134471" cy="369332"/>
            </a:xfrm>
            <a:prstGeom prst="rect">
              <a:avLst/>
            </a:prstGeom>
            <a:noFill/>
          </p:spPr>
          <p:txBody>
            <a:bodyPr wrap="square" rtlCol="0">
              <a:spAutoFit/>
            </a:bodyPr>
            <a:lstStyle/>
            <a:p>
              <a:r>
                <a:rPr lang="en-US" dirty="0"/>
                <a:t>+</a:t>
              </a:r>
            </a:p>
          </p:txBody>
        </p:sp>
        <p:sp>
          <p:nvSpPr>
            <p:cNvPr id="30" name="TextBox 29">
              <a:extLst>
                <a:ext uri="{FF2B5EF4-FFF2-40B4-BE49-F238E27FC236}">
                  <a16:creationId xmlns:a16="http://schemas.microsoft.com/office/drawing/2014/main" id="{AF266BC1-B39B-4447-A344-2149D5AE6D23}"/>
                </a:ext>
              </a:extLst>
            </p:cNvPr>
            <p:cNvSpPr txBox="1"/>
            <p:nvPr/>
          </p:nvSpPr>
          <p:spPr>
            <a:xfrm>
              <a:off x="11457437" y="5089005"/>
              <a:ext cx="134471" cy="369332"/>
            </a:xfrm>
            <a:prstGeom prst="rect">
              <a:avLst/>
            </a:prstGeom>
            <a:noFill/>
          </p:spPr>
          <p:txBody>
            <a:bodyPr wrap="square" rtlCol="0">
              <a:spAutoFit/>
            </a:bodyPr>
            <a:lstStyle/>
            <a:p>
              <a:r>
                <a:rPr lang="en-US" dirty="0"/>
                <a:t>+</a:t>
              </a:r>
            </a:p>
          </p:txBody>
        </p:sp>
        <p:cxnSp>
          <p:nvCxnSpPr>
            <p:cNvPr id="32" name="Straight Connector 31">
              <a:extLst>
                <a:ext uri="{FF2B5EF4-FFF2-40B4-BE49-F238E27FC236}">
                  <a16:creationId xmlns:a16="http://schemas.microsoft.com/office/drawing/2014/main" id="{7AD5F2BE-AED2-E443-B902-B0791B0BD7EC}"/>
                </a:ext>
              </a:extLst>
            </p:cNvPr>
            <p:cNvCxnSpPr>
              <a:cxnSpLocks/>
            </p:cNvCxnSpPr>
            <p:nvPr/>
          </p:nvCxnSpPr>
          <p:spPr>
            <a:xfrm>
              <a:off x="9562593" y="1730406"/>
              <a:ext cx="0" cy="316257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8D6D5A3-880B-9844-9F99-5E176FDA5D49}"/>
                </a:ext>
              </a:extLst>
            </p:cNvPr>
            <p:cNvCxnSpPr>
              <a:cxnSpLocks/>
            </p:cNvCxnSpPr>
            <p:nvPr/>
          </p:nvCxnSpPr>
          <p:spPr>
            <a:xfrm flipV="1">
              <a:off x="6760744" y="2126166"/>
              <a:ext cx="2724297" cy="27012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A09485E6-8660-C04A-928B-FE03951BCFCD}"/>
              </a:ext>
            </a:extLst>
          </p:cNvPr>
          <p:cNvSpPr txBox="1"/>
          <p:nvPr/>
        </p:nvSpPr>
        <p:spPr>
          <a:xfrm>
            <a:off x="8260758" y="1277311"/>
            <a:ext cx="2684207" cy="400110"/>
          </a:xfrm>
          <a:prstGeom prst="rect">
            <a:avLst/>
          </a:prstGeom>
          <a:noFill/>
        </p:spPr>
        <p:txBody>
          <a:bodyPr wrap="square" rtlCol="0">
            <a:spAutoFit/>
          </a:bodyPr>
          <a:lstStyle/>
          <a:p>
            <a:pPr>
              <a:spcBef>
                <a:spcPts val="600"/>
              </a:spcBef>
              <a:spcAft>
                <a:spcPts val="600"/>
              </a:spcAft>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Gini Impurity curve</a:t>
            </a:r>
          </a:p>
        </p:txBody>
      </p:sp>
      <p:sp>
        <p:nvSpPr>
          <p:cNvPr id="39" name="Text Placeholder 2">
            <a:extLst>
              <a:ext uri="{FF2B5EF4-FFF2-40B4-BE49-F238E27FC236}">
                <a16:creationId xmlns:a16="http://schemas.microsoft.com/office/drawing/2014/main" id="{CCD197E9-3237-4249-A658-D46407370D8A}"/>
              </a:ext>
            </a:extLst>
          </p:cNvPr>
          <p:cNvSpPr>
            <a:spLocks noGrp="1"/>
          </p:cNvSpPr>
          <p:nvPr>
            <p:ph type="body" sz="quarter" idx="10"/>
          </p:nvPr>
        </p:nvSpPr>
        <p:spPr>
          <a:xfrm>
            <a:off x="695796" y="1310105"/>
            <a:ext cx="6251028" cy="4599628"/>
          </a:xfrm>
        </p:spPr>
        <p:txBody>
          <a:bodyPr/>
          <a:lstStyle/>
          <a:p>
            <a:pPr marL="0" indent="0">
              <a:buNone/>
            </a:pPr>
            <a:endParaRPr lang="en-US" sz="2400" dirty="0"/>
          </a:p>
          <a:p>
            <a:pPr marL="0" indent="0">
              <a:buNone/>
            </a:pPr>
            <a:r>
              <a:rPr lang="en-US" dirty="0"/>
              <a:t>We will use </a:t>
            </a:r>
            <a:r>
              <a:rPr lang="en-US" b="1" dirty="0"/>
              <a:t>Gini impurity</a:t>
            </a:r>
            <a:r>
              <a:rPr lang="en-US" dirty="0"/>
              <a:t>: </a:t>
            </a:r>
            <a:endParaRPr lang="en-US" i="1" dirty="0">
              <a:latin typeface="Cambria Math" panose="02040503050406030204" pitchFamily="18" charset="0"/>
            </a:endParaRPr>
          </a:p>
          <a:p>
            <a:pPr marL="0" indent="0">
              <a:buNone/>
            </a:pPr>
            <a:endParaRPr lang="en-US" dirty="0"/>
          </a:p>
          <a:p>
            <a:pPr marL="0" indent="0">
              <a:buNone/>
            </a:pPr>
            <a:endParaRPr lang="en-US" dirty="0"/>
          </a:p>
          <a:p>
            <a:pPr marL="0" indent="0">
              <a:buNone/>
            </a:pPr>
            <a:r>
              <a:rPr lang="en-US" dirty="0"/>
              <a:t>( </a:t>
            </a:r>
            <a:r>
              <a:rPr lang="en-US" i="1" dirty="0">
                <a:latin typeface="Cambria Math" panose="02040503050406030204" pitchFamily="18" charset="0"/>
                <a:ea typeface="Cambria Math" panose="02040503050406030204" pitchFamily="18" charset="0"/>
              </a:rPr>
              <a:t>   </a:t>
            </a:r>
            <a:r>
              <a:rPr lang="en-US" dirty="0"/>
              <a:t>: number of classes,      : prob. of picking a datapoint from class </a:t>
            </a:r>
            <a:r>
              <a:rPr lang="en-US" i="1" dirty="0">
                <a:latin typeface="Cambria Math" panose="02040503050406030204" pitchFamily="18" charset="0"/>
                <a:ea typeface="Cambria Math" panose="02040503050406030204" pitchFamily="18" charset="0"/>
              </a:rPr>
              <a:t>   </a:t>
            </a:r>
            <a:r>
              <a:rPr lang="en-US" dirty="0"/>
              <a:t>)</a:t>
            </a:r>
          </a:p>
          <a:p>
            <a:pPr marL="0" indent="0">
              <a:buNone/>
            </a:pPr>
            <a:endParaRPr lang="en-US" dirty="0"/>
          </a:p>
        </p:txBody>
      </p:sp>
      <p:pic>
        <p:nvPicPr>
          <p:cNvPr id="42" name="Picture 41">
            <a:extLst>
              <a:ext uri="{FF2B5EF4-FFF2-40B4-BE49-F238E27FC236}">
                <a16:creationId xmlns:a16="http://schemas.microsoft.com/office/drawing/2014/main" id="{481423FB-AE65-DB49-A37E-648A1AE8A467}"/>
              </a:ext>
            </a:extLst>
          </p:cNvPr>
          <p:cNvPicPr>
            <a:picLocks noChangeAspect="1"/>
          </p:cNvPicPr>
          <p:nvPr/>
        </p:nvPicPr>
        <p:blipFill>
          <a:blip r:embed="rId3"/>
          <a:stretch>
            <a:fillRect/>
          </a:stretch>
        </p:blipFill>
        <p:spPr>
          <a:xfrm>
            <a:off x="1302559" y="2380124"/>
            <a:ext cx="4205776" cy="966845"/>
          </a:xfrm>
          <a:prstGeom prst="rect">
            <a:avLst/>
          </a:prstGeom>
        </p:spPr>
      </p:pic>
      <p:pic>
        <p:nvPicPr>
          <p:cNvPr id="43" name="Picture 42">
            <a:extLst>
              <a:ext uri="{FF2B5EF4-FFF2-40B4-BE49-F238E27FC236}">
                <a16:creationId xmlns:a16="http://schemas.microsoft.com/office/drawing/2014/main" id="{27F34434-FAE1-0F47-B06F-EDD7F87E5366}"/>
              </a:ext>
            </a:extLst>
          </p:cNvPr>
          <p:cNvPicPr>
            <a:picLocks noChangeAspect="1"/>
          </p:cNvPicPr>
          <p:nvPr/>
        </p:nvPicPr>
        <p:blipFill>
          <a:blip r:embed="rId4"/>
          <a:stretch>
            <a:fillRect/>
          </a:stretch>
        </p:blipFill>
        <p:spPr>
          <a:xfrm>
            <a:off x="4352919" y="3536043"/>
            <a:ext cx="371196" cy="262021"/>
          </a:xfrm>
          <a:prstGeom prst="rect">
            <a:avLst/>
          </a:prstGeom>
        </p:spPr>
      </p:pic>
      <p:pic>
        <p:nvPicPr>
          <p:cNvPr id="44" name="Picture 43">
            <a:extLst>
              <a:ext uri="{FF2B5EF4-FFF2-40B4-BE49-F238E27FC236}">
                <a16:creationId xmlns:a16="http://schemas.microsoft.com/office/drawing/2014/main" id="{8FAF2F9A-41E6-9C46-A2EF-DEE2F2A52444}"/>
              </a:ext>
            </a:extLst>
          </p:cNvPr>
          <p:cNvPicPr>
            <a:picLocks noChangeAspect="1"/>
          </p:cNvPicPr>
          <p:nvPr/>
        </p:nvPicPr>
        <p:blipFill>
          <a:blip r:embed="rId5"/>
          <a:stretch>
            <a:fillRect/>
          </a:stretch>
        </p:blipFill>
        <p:spPr>
          <a:xfrm>
            <a:off x="5508335" y="3914135"/>
            <a:ext cx="169849" cy="259769"/>
          </a:xfrm>
          <a:prstGeom prst="rect">
            <a:avLst/>
          </a:prstGeom>
        </p:spPr>
      </p:pic>
      <p:pic>
        <p:nvPicPr>
          <p:cNvPr id="45" name="Picture 44">
            <a:extLst>
              <a:ext uri="{FF2B5EF4-FFF2-40B4-BE49-F238E27FC236}">
                <a16:creationId xmlns:a16="http://schemas.microsoft.com/office/drawing/2014/main" id="{0CD9E29D-10D0-814E-984C-F6150D5BB0DE}"/>
              </a:ext>
            </a:extLst>
          </p:cNvPr>
          <p:cNvPicPr>
            <a:picLocks noChangeAspect="1"/>
          </p:cNvPicPr>
          <p:nvPr/>
        </p:nvPicPr>
        <p:blipFill>
          <a:blip r:embed="rId6"/>
          <a:stretch>
            <a:fillRect/>
          </a:stretch>
        </p:blipFill>
        <p:spPr>
          <a:xfrm>
            <a:off x="966838" y="3552670"/>
            <a:ext cx="219587" cy="186649"/>
          </a:xfrm>
          <a:prstGeom prst="rect">
            <a:avLst/>
          </a:prstGeom>
        </p:spPr>
      </p:pic>
    </p:spTree>
    <p:extLst>
      <p:ext uri="{BB962C8B-B14F-4D97-AF65-F5344CB8AC3E}">
        <p14:creationId xmlns:p14="http://schemas.microsoft.com/office/powerpoint/2010/main" val="1258091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1" y="295897"/>
            <a:ext cx="11368268" cy="987472"/>
          </a:xfrm>
        </p:spPr>
        <p:txBody>
          <a:bodyPr/>
          <a:lstStyle/>
          <a:p>
            <a:r>
              <a:rPr lang="en-US" b="1" dirty="0"/>
              <a:t>Information Gain &amp; Feature Selection</a:t>
            </a:r>
          </a:p>
        </p:txBody>
      </p:sp>
      <p:sp>
        <p:nvSpPr>
          <p:cNvPr id="3" name="Text Placeholder 2">
            <a:extLst>
              <a:ext uri="{FF2B5EF4-FFF2-40B4-BE49-F238E27FC236}">
                <a16:creationId xmlns:a16="http://schemas.microsoft.com/office/drawing/2014/main" id="{EFA986EE-AA40-1B47-BD40-4247444EE8B5}"/>
              </a:ext>
            </a:extLst>
          </p:cNvPr>
          <p:cNvSpPr>
            <a:spLocks noGrp="1"/>
          </p:cNvSpPr>
          <p:nvPr>
            <p:ph type="body" sz="quarter" idx="10"/>
          </p:nvPr>
        </p:nvSpPr>
        <p:spPr>
          <a:xfrm>
            <a:off x="695796" y="1310105"/>
            <a:ext cx="10883004" cy="4599628"/>
          </a:xfrm>
        </p:spPr>
        <p:txBody>
          <a:bodyPr/>
          <a:lstStyle/>
          <a:p>
            <a:pPr marL="0" indent="0">
              <a:buNone/>
            </a:pPr>
            <a:r>
              <a:rPr lang="en-US" b="1" dirty="0">
                <a:solidFill>
                  <a:schemeClr val="accent3"/>
                </a:solidFill>
              </a:rPr>
              <a:t>Information Gain</a:t>
            </a:r>
            <a:r>
              <a:rPr lang="en-US" b="1" dirty="0"/>
              <a:t>: </a:t>
            </a:r>
            <a:r>
              <a:rPr lang="en-US" dirty="0"/>
              <a:t>Expected reduction in uncertainty due to selected feature.</a:t>
            </a:r>
          </a:p>
        </p:txBody>
      </p:sp>
      <p:sp>
        <p:nvSpPr>
          <p:cNvPr id="4" name="Rectangle 3">
            <a:extLst>
              <a:ext uri="{FF2B5EF4-FFF2-40B4-BE49-F238E27FC236}">
                <a16:creationId xmlns:a16="http://schemas.microsoft.com/office/drawing/2014/main" id="{5D704F90-4979-234C-BD74-0FE33FF69D7E}"/>
              </a:ext>
            </a:extLst>
          </p:cNvPr>
          <p:cNvSpPr/>
          <p:nvPr/>
        </p:nvSpPr>
        <p:spPr>
          <a:xfrm>
            <a:off x="1753031" y="2394720"/>
            <a:ext cx="6211122" cy="523220"/>
          </a:xfrm>
          <a:prstGeom prst="rect">
            <a:avLst/>
          </a:prstGeom>
        </p:spPr>
        <p:txBody>
          <a:bodyPr wrap="square">
            <a:spAutoFit/>
          </a:bodyPr>
          <a:lstStyle/>
          <a:p>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Gain = </a:t>
            </a:r>
          </a:p>
        </p:txBody>
      </p:sp>
      <p:sp>
        <p:nvSpPr>
          <p:cNvPr id="5" name="Right Brace 4">
            <a:extLst>
              <a:ext uri="{FF2B5EF4-FFF2-40B4-BE49-F238E27FC236}">
                <a16:creationId xmlns:a16="http://schemas.microsoft.com/office/drawing/2014/main" id="{2D985C87-15FA-EB45-8A2B-7A540C19DD6D}"/>
              </a:ext>
            </a:extLst>
          </p:cNvPr>
          <p:cNvSpPr/>
          <p:nvPr/>
        </p:nvSpPr>
        <p:spPr>
          <a:xfrm rot="5400000">
            <a:off x="3611081" y="2188837"/>
            <a:ext cx="237841" cy="16525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6" name="Right Brace 5">
            <a:extLst>
              <a:ext uri="{FF2B5EF4-FFF2-40B4-BE49-F238E27FC236}">
                <a16:creationId xmlns:a16="http://schemas.microsoft.com/office/drawing/2014/main" id="{EB79ADFA-B78B-A44C-8B6A-499E8EAD2A64}"/>
              </a:ext>
            </a:extLst>
          </p:cNvPr>
          <p:cNvSpPr/>
          <p:nvPr/>
        </p:nvSpPr>
        <p:spPr>
          <a:xfrm rot="5400000">
            <a:off x="6552777" y="2190327"/>
            <a:ext cx="250685" cy="165255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 name="TextBox 6">
            <a:extLst>
              <a:ext uri="{FF2B5EF4-FFF2-40B4-BE49-F238E27FC236}">
                <a16:creationId xmlns:a16="http://schemas.microsoft.com/office/drawing/2014/main" id="{7EAEF916-51D2-944D-85E5-06ABD6075958}"/>
              </a:ext>
            </a:extLst>
          </p:cNvPr>
          <p:cNvSpPr txBox="1"/>
          <p:nvPr/>
        </p:nvSpPr>
        <p:spPr>
          <a:xfrm>
            <a:off x="2683592" y="3141944"/>
            <a:ext cx="2366420"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Impurity before split</a:t>
            </a:r>
          </a:p>
        </p:txBody>
      </p:sp>
      <p:sp>
        <p:nvSpPr>
          <p:cNvPr id="8" name="TextBox 7">
            <a:extLst>
              <a:ext uri="{FF2B5EF4-FFF2-40B4-BE49-F238E27FC236}">
                <a16:creationId xmlns:a16="http://schemas.microsoft.com/office/drawing/2014/main" id="{3F231399-0615-F64E-B4C1-4FF3F2A7D1E1}"/>
              </a:ext>
            </a:extLst>
          </p:cNvPr>
          <p:cNvSpPr txBox="1"/>
          <p:nvPr/>
        </p:nvSpPr>
        <p:spPr>
          <a:xfrm>
            <a:off x="5725496" y="3146927"/>
            <a:ext cx="2462602"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Impurity after split</a:t>
            </a:r>
          </a:p>
        </p:txBody>
      </p:sp>
      <p:sp>
        <p:nvSpPr>
          <p:cNvPr id="9" name="Rectangle 8">
            <a:extLst>
              <a:ext uri="{FF2B5EF4-FFF2-40B4-BE49-F238E27FC236}">
                <a16:creationId xmlns:a16="http://schemas.microsoft.com/office/drawing/2014/main" id="{63A73FF4-CFAC-D74F-A94A-F5853E723DDF}"/>
              </a:ext>
            </a:extLst>
          </p:cNvPr>
          <p:cNvSpPr>
            <a:spLocks noChangeAspect="1"/>
          </p:cNvSpPr>
          <p:nvPr/>
        </p:nvSpPr>
        <p:spPr>
          <a:xfrm>
            <a:off x="4663228" y="4289595"/>
            <a:ext cx="1156996" cy="54864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Demand</a:t>
            </a:r>
          </a:p>
        </p:txBody>
      </p:sp>
      <p:sp>
        <p:nvSpPr>
          <p:cNvPr id="10" name="Rectangle 9">
            <a:extLst>
              <a:ext uri="{FF2B5EF4-FFF2-40B4-BE49-F238E27FC236}">
                <a16:creationId xmlns:a16="http://schemas.microsoft.com/office/drawing/2014/main" id="{154291B0-E3C1-3A4F-B98C-0987B4A92E98}"/>
              </a:ext>
            </a:extLst>
          </p:cNvPr>
          <p:cNvSpPr/>
          <p:nvPr/>
        </p:nvSpPr>
        <p:spPr>
          <a:xfrm>
            <a:off x="7218044" y="4273344"/>
            <a:ext cx="1349829" cy="54864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Address</a:t>
            </a:r>
          </a:p>
        </p:txBody>
      </p:sp>
      <p:cxnSp>
        <p:nvCxnSpPr>
          <p:cNvPr id="11" name="Straight Connector 10">
            <a:extLst>
              <a:ext uri="{FF2B5EF4-FFF2-40B4-BE49-F238E27FC236}">
                <a16:creationId xmlns:a16="http://schemas.microsoft.com/office/drawing/2014/main" id="{E232149F-81FD-4A46-85B0-FB692285A959}"/>
              </a:ext>
            </a:extLst>
          </p:cNvPr>
          <p:cNvCxnSpPr>
            <a:cxnSpLocks/>
            <a:stCxn id="9" idx="2"/>
          </p:cNvCxnSpPr>
          <p:nvPr/>
        </p:nvCxnSpPr>
        <p:spPr>
          <a:xfrm flipH="1">
            <a:off x="4472436" y="4838236"/>
            <a:ext cx="769291" cy="1059783"/>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95D0371-9A9A-B644-BB4A-D8D5D04C7BE5}"/>
              </a:ext>
            </a:extLst>
          </p:cNvPr>
          <p:cNvCxnSpPr>
            <a:cxnSpLocks/>
            <a:stCxn id="9" idx="2"/>
          </p:cNvCxnSpPr>
          <p:nvPr/>
        </p:nvCxnSpPr>
        <p:spPr>
          <a:xfrm>
            <a:off x="5241726" y="4838236"/>
            <a:ext cx="771330" cy="1052965"/>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5B91FDC-0FC4-A048-ACF5-FD5389575F3B}"/>
              </a:ext>
            </a:extLst>
          </p:cNvPr>
          <p:cNvCxnSpPr>
            <a:cxnSpLocks/>
            <a:stCxn id="10" idx="2"/>
          </p:cNvCxnSpPr>
          <p:nvPr/>
        </p:nvCxnSpPr>
        <p:spPr>
          <a:xfrm flipH="1">
            <a:off x="7142898" y="4821985"/>
            <a:ext cx="750060" cy="1052965"/>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CF3DAC-2A86-FB4A-B9CE-5F747B2DBBE2}"/>
              </a:ext>
            </a:extLst>
          </p:cNvPr>
          <p:cNvCxnSpPr>
            <a:cxnSpLocks/>
            <a:stCxn id="10" idx="2"/>
          </p:cNvCxnSpPr>
          <p:nvPr/>
        </p:nvCxnSpPr>
        <p:spPr>
          <a:xfrm>
            <a:off x="7892958" y="4821985"/>
            <a:ext cx="604684" cy="1060405"/>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9501EAA-2FB9-9344-88A5-A8B3830D30A6}"/>
              </a:ext>
            </a:extLst>
          </p:cNvPr>
          <p:cNvSpPr txBox="1"/>
          <p:nvPr/>
        </p:nvSpPr>
        <p:spPr>
          <a:xfrm>
            <a:off x="4205208" y="5218589"/>
            <a:ext cx="795478"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High</a:t>
            </a:r>
          </a:p>
        </p:txBody>
      </p:sp>
      <p:sp>
        <p:nvSpPr>
          <p:cNvPr id="16" name="TextBox 15">
            <a:extLst>
              <a:ext uri="{FF2B5EF4-FFF2-40B4-BE49-F238E27FC236}">
                <a16:creationId xmlns:a16="http://schemas.microsoft.com/office/drawing/2014/main" id="{C9DC2128-9FB3-3442-8DC9-0E6650C012CE}"/>
              </a:ext>
            </a:extLst>
          </p:cNvPr>
          <p:cNvSpPr txBox="1"/>
          <p:nvPr/>
        </p:nvSpPr>
        <p:spPr>
          <a:xfrm>
            <a:off x="5699596" y="5218589"/>
            <a:ext cx="988375"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Normal</a:t>
            </a:r>
          </a:p>
        </p:txBody>
      </p:sp>
      <p:sp>
        <p:nvSpPr>
          <p:cNvPr id="17" name="TextBox 16">
            <a:extLst>
              <a:ext uri="{FF2B5EF4-FFF2-40B4-BE49-F238E27FC236}">
                <a16:creationId xmlns:a16="http://schemas.microsoft.com/office/drawing/2014/main" id="{6B48B248-AE77-BE42-AEE2-1672E7CE0107}"/>
              </a:ext>
            </a:extLst>
          </p:cNvPr>
          <p:cNvSpPr txBox="1"/>
          <p:nvPr/>
        </p:nvSpPr>
        <p:spPr>
          <a:xfrm>
            <a:off x="6698566" y="5034341"/>
            <a:ext cx="988375"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Correct</a:t>
            </a:r>
          </a:p>
        </p:txBody>
      </p:sp>
      <p:sp>
        <p:nvSpPr>
          <p:cNvPr id="18" name="TextBox 17">
            <a:extLst>
              <a:ext uri="{FF2B5EF4-FFF2-40B4-BE49-F238E27FC236}">
                <a16:creationId xmlns:a16="http://schemas.microsoft.com/office/drawing/2014/main" id="{817ACEA9-A31A-E44E-B7F8-55AE4520BA3D}"/>
              </a:ext>
            </a:extLst>
          </p:cNvPr>
          <p:cNvSpPr txBox="1"/>
          <p:nvPr/>
        </p:nvSpPr>
        <p:spPr>
          <a:xfrm>
            <a:off x="8059402" y="4988716"/>
            <a:ext cx="1347041"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p:txBody>
      </p:sp>
      <p:sp>
        <p:nvSpPr>
          <p:cNvPr id="19" name="TextBox 18">
            <a:extLst>
              <a:ext uri="{FF2B5EF4-FFF2-40B4-BE49-F238E27FC236}">
                <a16:creationId xmlns:a16="http://schemas.microsoft.com/office/drawing/2014/main" id="{F1B9505C-30D0-6042-B81B-14D92633B6A6}"/>
              </a:ext>
            </a:extLst>
          </p:cNvPr>
          <p:cNvSpPr txBox="1"/>
          <p:nvPr/>
        </p:nvSpPr>
        <p:spPr>
          <a:xfrm>
            <a:off x="4750941" y="3878027"/>
            <a:ext cx="1156996"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[9+, 5-]</a:t>
            </a:r>
          </a:p>
        </p:txBody>
      </p:sp>
      <p:sp>
        <p:nvSpPr>
          <p:cNvPr id="20" name="TextBox 19">
            <a:extLst>
              <a:ext uri="{FF2B5EF4-FFF2-40B4-BE49-F238E27FC236}">
                <a16:creationId xmlns:a16="http://schemas.microsoft.com/office/drawing/2014/main" id="{6EE33965-CA09-7C49-96D8-549504B9FEE9}"/>
              </a:ext>
            </a:extLst>
          </p:cNvPr>
          <p:cNvSpPr txBox="1"/>
          <p:nvPr/>
        </p:nvSpPr>
        <p:spPr>
          <a:xfrm>
            <a:off x="7404429" y="3846389"/>
            <a:ext cx="1156996"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[9+, 5-]</a:t>
            </a:r>
          </a:p>
        </p:txBody>
      </p:sp>
      <p:sp>
        <p:nvSpPr>
          <p:cNvPr id="21" name="TextBox 20">
            <a:extLst>
              <a:ext uri="{FF2B5EF4-FFF2-40B4-BE49-F238E27FC236}">
                <a16:creationId xmlns:a16="http://schemas.microsoft.com/office/drawing/2014/main" id="{548DFC33-0B18-8546-BC66-355A6F51C52C}"/>
              </a:ext>
            </a:extLst>
          </p:cNvPr>
          <p:cNvSpPr txBox="1"/>
          <p:nvPr/>
        </p:nvSpPr>
        <p:spPr>
          <a:xfrm>
            <a:off x="9517211" y="2229895"/>
            <a:ext cx="2462602" cy="3539430"/>
          </a:xfrm>
          <a:prstGeom prst="rect">
            <a:avLst/>
          </a:prstGeom>
          <a:noFill/>
        </p:spPr>
        <p:txBody>
          <a:bodyPr wrap="square" rtlCol="0">
            <a:spAutoFit/>
          </a:bodyPr>
          <a:lstStyle/>
          <a:p>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“Weather”, “Demand” or “Address”, which one should we select as feature to split?</a:t>
            </a:r>
          </a:p>
        </p:txBody>
      </p:sp>
      <p:sp>
        <p:nvSpPr>
          <p:cNvPr id="22" name="Rectangle 21">
            <a:extLst>
              <a:ext uri="{FF2B5EF4-FFF2-40B4-BE49-F238E27FC236}">
                <a16:creationId xmlns:a16="http://schemas.microsoft.com/office/drawing/2014/main" id="{42432320-6E05-1F47-89F3-B37BA5F556DF}"/>
              </a:ext>
            </a:extLst>
          </p:cNvPr>
          <p:cNvSpPr/>
          <p:nvPr/>
        </p:nvSpPr>
        <p:spPr>
          <a:xfrm>
            <a:off x="1766289" y="4262303"/>
            <a:ext cx="1349829" cy="54864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Weather</a:t>
            </a:r>
          </a:p>
        </p:txBody>
      </p:sp>
      <p:cxnSp>
        <p:nvCxnSpPr>
          <p:cNvPr id="23" name="Straight Connector 22">
            <a:extLst>
              <a:ext uri="{FF2B5EF4-FFF2-40B4-BE49-F238E27FC236}">
                <a16:creationId xmlns:a16="http://schemas.microsoft.com/office/drawing/2014/main" id="{144114CF-2106-D74C-8102-5B84C6DEEFC7}"/>
              </a:ext>
            </a:extLst>
          </p:cNvPr>
          <p:cNvCxnSpPr>
            <a:cxnSpLocks/>
            <a:stCxn id="22" idx="2"/>
          </p:cNvCxnSpPr>
          <p:nvPr/>
        </p:nvCxnSpPr>
        <p:spPr>
          <a:xfrm flipH="1">
            <a:off x="432889" y="4810943"/>
            <a:ext cx="2008314" cy="627274"/>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65AD475-89D6-0343-9445-3E50210E3FE4}"/>
              </a:ext>
            </a:extLst>
          </p:cNvPr>
          <p:cNvCxnSpPr>
            <a:cxnSpLocks/>
            <a:stCxn id="22" idx="2"/>
          </p:cNvCxnSpPr>
          <p:nvPr/>
        </p:nvCxnSpPr>
        <p:spPr>
          <a:xfrm>
            <a:off x="2441203" y="4810944"/>
            <a:ext cx="1420000" cy="899767"/>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2912DAF-0C74-014C-88DA-35B1AA04DC68}"/>
              </a:ext>
            </a:extLst>
          </p:cNvPr>
          <p:cNvSpPr txBox="1"/>
          <p:nvPr/>
        </p:nvSpPr>
        <p:spPr>
          <a:xfrm>
            <a:off x="263835" y="4865595"/>
            <a:ext cx="862898"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Sunny</a:t>
            </a:r>
          </a:p>
        </p:txBody>
      </p:sp>
      <p:sp>
        <p:nvSpPr>
          <p:cNvPr id="26" name="TextBox 25">
            <a:extLst>
              <a:ext uri="{FF2B5EF4-FFF2-40B4-BE49-F238E27FC236}">
                <a16:creationId xmlns:a16="http://schemas.microsoft.com/office/drawing/2014/main" id="{CF39F2BA-2496-A947-8972-06700BF9FCCB}"/>
              </a:ext>
            </a:extLst>
          </p:cNvPr>
          <p:cNvSpPr txBox="1"/>
          <p:nvPr/>
        </p:nvSpPr>
        <p:spPr>
          <a:xfrm>
            <a:off x="3185700" y="4950742"/>
            <a:ext cx="862898"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Rainy</a:t>
            </a:r>
          </a:p>
        </p:txBody>
      </p:sp>
      <p:cxnSp>
        <p:nvCxnSpPr>
          <p:cNvPr id="27" name="Straight Connector 26">
            <a:extLst>
              <a:ext uri="{FF2B5EF4-FFF2-40B4-BE49-F238E27FC236}">
                <a16:creationId xmlns:a16="http://schemas.microsoft.com/office/drawing/2014/main" id="{1EF42BC3-1697-9044-867B-AD6B40C09BA6}"/>
              </a:ext>
            </a:extLst>
          </p:cNvPr>
          <p:cNvCxnSpPr>
            <a:cxnSpLocks/>
            <a:stCxn id="22" idx="2"/>
          </p:cNvCxnSpPr>
          <p:nvPr/>
        </p:nvCxnSpPr>
        <p:spPr>
          <a:xfrm flipH="1">
            <a:off x="2223559" y="4810943"/>
            <a:ext cx="217644" cy="1211634"/>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C443E11-7FB3-6147-80A2-280BF20ECE77}"/>
              </a:ext>
            </a:extLst>
          </p:cNvPr>
          <p:cNvSpPr txBox="1"/>
          <p:nvPr/>
        </p:nvSpPr>
        <p:spPr>
          <a:xfrm>
            <a:off x="1273406" y="5306598"/>
            <a:ext cx="1102865"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Overcast</a:t>
            </a:r>
          </a:p>
        </p:txBody>
      </p:sp>
      <p:sp>
        <p:nvSpPr>
          <p:cNvPr id="32" name="TextBox 31">
            <a:extLst>
              <a:ext uri="{FF2B5EF4-FFF2-40B4-BE49-F238E27FC236}">
                <a16:creationId xmlns:a16="http://schemas.microsoft.com/office/drawing/2014/main" id="{02DD8DDF-829B-1348-9C1D-D3BCC99F2AC4}"/>
              </a:ext>
            </a:extLst>
          </p:cNvPr>
          <p:cNvSpPr txBox="1"/>
          <p:nvPr/>
        </p:nvSpPr>
        <p:spPr>
          <a:xfrm>
            <a:off x="1959121" y="3829810"/>
            <a:ext cx="1156996"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[9+, 5-]</a:t>
            </a:r>
          </a:p>
        </p:txBody>
      </p:sp>
      <p:pic>
        <p:nvPicPr>
          <p:cNvPr id="29" name="Picture 28">
            <a:extLst>
              <a:ext uri="{FF2B5EF4-FFF2-40B4-BE49-F238E27FC236}">
                <a16:creationId xmlns:a16="http://schemas.microsoft.com/office/drawing/2014/main" id="{B889CFCF-206B-0B41-9811-B4A53B644456}"/>
              </a:ext>
            </a:extLst>
          </p:cNvPr>
          <p:cNvPicPr>
            <a:picLocks noChangeAspect="1"/>
          </p:cNvPicPr>
          <p:nvPr/>
        </p:nvPicPr>
        <p:blipFill>
          <a:blip r:embed="rId3"/>
          <a:stretch>
            <a:fillRect/>
          </a:stretch>
        </p:blipFill>
        <p:spPr>
          <a:xfrm>
            <a:off x="2927236" y="2489983"/>
            <a:ext cx="5287279" cy="369332"/>
          </a:xfrm>
          <a:prstGeom prst="rect">
            <a:avLst/>
          </a:prstGeom>
        </p:spPr>
      </p:pic>
    </p:spTree>
    <p:extLst>
      <p:ext uri="{BB962C8B-B14F-4D97-AF65-F5344CB8AC3E}">
        <p14:creationId xmlns:p14="http://schemas.microsoft.com/office/powerpoint/2010/main" val="2277210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1113227" cy="987472"/>
          </a:xfrm>
        </p:spPr>
        <p:txBody>
          <a:bodyPr/>
          <a:lstStyle/>
          <a:p>
            <a:r>
              <a:rPr lang="en-US" b="1" dirty="0">
                <a:ea typeface="Amazon Ember Light" panose="020B0403020204020204" pitchFamily="34" charset="0"/>
                <a:cs typeface="Amazon Ember Light" panose="020B0403020204020204" pitchFamily="34" charset="0"/>
              </a:rPr>
              <a:t>Calculating Gini Impurity</a:t>
            </a:r>
            <a:endParaRPr lang="en-US" b="1" dirty="0"/>
          </a:p>
        </p:txBody>
      </p:sp>
      <p:sp>
        <p:nvSpPr>
          <p:cNvPr id="5" name="Rectangle 4">
            <a:extLst>
              <a:ext uri="{FF2B5EF4-FFF2-40B4-BE49-F238E27FC236}">
                <a16:creationId xmlns:a16="http://schemas.microsoft.com/office/drawing/2014/main" id="{45A6040F-356C-2942-A1C0-0FF3F3A2B7E8}"/>
              </a:ext>
            </a:extLst>
          </p:cNvPr>
          <p:cNvSpPr/>
          <p:nvPr/>
        </p:nvSpPr>
        <p:spPr>
          <a:xfrm>
            <a:off x="5799531" y="1649255"/>
            <a:ext cx="5278096" cy="922176"/>
          </a:xfrm>
          <a:prstGeom prst="rect">
            <a:avLst/>
          </a:prstGeom>
        </p:spPr>
        <p:txBody>
          <a:bodyPr wrap="square">
            <a:spAutoFit/>
          </a:bodyPr>
          <a:lstStyle/>
          <a:p>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Gini impurity: </a:t>
            </a:r>
          </a:p>
          <a:p>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		</a:t>
            </a:r>
          </a:p>
        </p:txBody>
      </p:sp>
      <p:pic>
        <p:nvPicPr>
          <p:cNvPr id="12" name="Picture 11">
            <a:extLst>
              <a:ext uri="{FF2B5EF4-FFF2-40B4-BE49-F238E27FC236}">
                <a16:creationId xmlns:a16="http://schemas.microsoft.com/office/drawing/2014/main" id="{5F697B77-8992-234F-B49A-DF614485358C}"/>
              </a:ext>
            </a:extLst>
          </p:cNvPr>
          <p:cNvPicPr>
            <a:picLocks noChangeAspect="1"/>
          </p:cNvPicPr>
          <p:nvPr/>
        </p:nvPicPr>
        <p:blipFill>
          <a:blip r:embed="rId3"/>
          <a:stretch>
            <a:fillRect/>
          </a:stretch>
        </p:blipFill>
        <p:spPr>
          <a:xfrm>
            <a:off x="6736806" y="3219910"/>
            <a:ext cx="4061803" cy="549495"/>
          </a:xfrm>
          <a:prstGeom prst="rect">
            <a:avLst/>
          </a:prstGeom>
        </p:spPr>
      </p:pic>
      <p:grpSp>
        <p:nvGrpSpPr>
          <p:cNvPr id="15" name="Group 14">
            <a:extLst>
              <a:ext uri="{FF2B5EF4-FFF2-40B4-BE49-F238E27FC236}">
                <a16:creationId xmlns:a16="http://schemas.microsoft.com/office/drawing/2014/main" id="{5724409F-556F-1242-8285-EB4790CFEDA6}"/>
              </a:ext>
            </a:extLst>
          </p:cNvPr>
          <p:cNvGrpSpPr/>
          <p:nvPr/>
        </p:nvGrpSpPr>
        <p:grpSpPr>
          <a:xfrm>
            <a:off x="500089" y="1649255"/>
            <a:ext cx="4769340" cy="3913652"/>
            <a:chOff x="502944" y="1366590"/>
            <a:chExt cx="4769340" cy="3913652"/>
          </a:xfrm>
        </p:grpSpPr>
        <p:sp>
          <p:nvSpPr>
            <p:cNvPr id="59" name="Rectangle 58">
              <a:extLst>
                <a:ext uri="{FF2B5EF4-FFF2-40B4-BE49-F238E27FC236}">
                  <a16:creationId xmlns:a16="http://schemas.microsoft.com/office/drawing/2014/main" id="{D8001141-651E-6345-8434-2F307404B909}"/>
                </a:ext>
              </a:extLst>
            </p:cNvPr>
            <p:cNvSpPr/>
            <p:nvPr/>
          </p:nvSpPr>
          <p:spPr>
            <a:xfrm>
              <a:off x="2558383" y="2381147"/>
              <a:ext cx="1349829" cy="64008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Weather</a:t>
              </a:r>
            </a:p>
          </p:txBody>
        </p:sp>
        <p:cxnSp>
          <p:nvCxnSpPr>
            <p:cNvPr id="60" name="Straight Connector 59">
              <a:extLst>
                <a:ext uri="{FF2B5EF4-FFF2-40B4-BE49-F238E27FC236}">
                  <a16:creationId xmlns:a16="http://schemas.microsoft.com/office/drawing/2014/main" id="{7EED4C2E-8C9F-164B-9B62-61FC9BB9EBE0}"/>
                </a:ext>
              </a:extLst>
            </p:cNvPr>
            <p:cNvCxnSpPr>
              <a:cxnSpLocks/>
              <a:stCxn id="59" idx="2"/>
            </p:cNvCxnSpPr>
            <p:nvPr/>
          </p:nvCxnSpPr>
          <p:spPr>
            <a:xfrm flipH="1">
              <a:off x="1224984" y="3021227"/>
              <a:ext cx="2008314" cy="627274"/>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7FE4059-ACF4-1A43-ADCB-4D6C3D411434}"/>
                </a:ext>
              </a:extLst>
            </p:cNvPr>
            <p:cNvCxnSpPr>
              <a:cxnSpLocks/>
              <a:stCxn id="59" idx="2"/>
            </p:cNvCxnSpPr>
            <p:nvPr/>
          </p:nvCxnSpPr>
          <p:spPr>
            <a:xfrm>
              <a:off x="3233298" y="3021227"/>
              <a:ext cx="1420000" cy="899767"/>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88C5B8C-F7E9-3C49-B5FE-61A29B53151E}"/>
                </a:ext>
              </a:extLst>
            </p:cNvPr>
            <p:cNvSpPr txBox="1"/>
            <p:nvPr/>
          </p:nvSpPr>
          <p:spPr>
            <a:xfrm>
              <a:off x="1014517" y="3035243"/>
              <a:ext cx="862898"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Sunny</a:t>
              </a:r>
            </a:p>
          </p:txBody>
        </p:sp>
        <p:sp>
          <p:nvSpPr>
            <p:cNvPr id="63" name="TextBox 62">
              <a:extLst>
                <a:ext uri="{FF2B5EF4-FFF2-40B4-BE49-F238E27FC236}">
                  <a16:creationId xmlns:a16="http://schemas.microsoft.com/office/drawing/2014/main" id="{000DE6DA-CD08-C640-A90E-2C764758EA79}"/>
                </a:ext>
              </a:extLst>
            </p:cNvPr>
            <p:cNvSpPr txBox="1"/>
            <p:nvPr/>
          </p:nvSpPr>
          <p:spPr>
            <a:xfrm>
              <a:off x="3936382" y="3120390"/>
              <a:ext cx="862898"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Rainy</a:t>
              </a:r>
            </a:p>
          </p:txBody>
        </p:sp>
        <p:cxnSp>
          <p:nvCxnSpPr>
            <p:cNvPr id="64" name="Straight Connector 63">
              <a:extLst>
                <a:ext uri="{FF2B5EF4-FFF2-40B4-BE49-F238E27FC236}">
                  <a16:creationId xmlns:a16="http://schemas.microsoft.com/office/drawing/2014/main" id="{31B6512C-BB8F-CB49-8443-CBE18FBD55D1}"/>
                </a:ext>
              </a:extLst>
            </p:cNvPr>
            <p:cNvCxnSpPr>
              <a:cxnSpLocks/>
              <a:stCxn id="59" idx="2"/>
            </p:cNvCxnSpPr>
            <p:nvPr/>
          </p:nvCxnSpPr>
          <p:spPr>
            <a:xfrm flipH="1">
              <a:off x="3015654" y="3021227"/>
              <a:ext cx="217644" cy="1211634"/>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D863DDFF-E760-4745-A4FB-0B2612FE17E6}"/>
                </a:ext>
              </a:extLst>
            </p:cNvPr>
            <p:cNvSpPr txBox="1"/>
            <p:nvPr/>
          </p:nvSpPr>
          <p:spPr>
            <a:xfrm>
              <a:off x="2616761" y="4254108"/>
              <a:ext cx="980845"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[4+, 0-]</a:t>
              </a:r>
            </a:p>
          </p:txBody>
        </p:sp>
        <p:sp>
          <p:nvSpPr>
            <p:cNvPr id="67" name="TextBox 66">
              <a:extLst>
                <a:ext uri="{FF2B5EF4-FFF2-40B4-BE49-F238E27FC236}">
                  <a16:creationId xmlns:a16="http://schemas.microsoft.com/office/drawing/2014/main" id="{AC057C5C-D1C6-304C-BC51-E125D2206397}"/>
                </a:ext>
              </a:extLst>
            </p:cNvPr>
            <p:cNvSpPr txBox="1"/>
            <p:nvPr/>
          </p:nvSpPr>
          <p:spPr>
            <a:xfrm>
              <a:off x="4214934" y="3984707"/>
              <a:ext cx="1057350"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[3+, 2-]</a:t>
              </a:r>
            </a:p>
          </p:txBody>
        </p:sp>
        <p:sp>
          <p:nvSpPr>
            <p:cNvPr id="68" name="TextBox 67">
              <a:extLst>
                <a:ext uri="{FF2B5EF4-FFF2-40B4-BE49-F238E27FC236}">
                  <a16:creationId xmlns:a16="http://schemas.microsoft.com/office/drawing/2014/main" id="{347430D2-0044-7641-A70A-603085E8D0F8}"/>
                </a:ext>
              </a:extLst>
            </p:cNvPr>
            <p:cNvSpPr txBox="1"/>
            <p:nvPr/>
          </p:nvSpPr>
          <p:spPr>
            <a:xfrm>
              <a:off x="766750" y="3704999"/>
              <a:ext cx="987996"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[2+, 3-]</a:t>
              </a:r>
            </a:p>
          </p:txBody>
        </p:sp>
        <p:sp>
          <p:nvSpPr>
            <p:cNvPr id="69" name="TextBox 68">
              <a:extLst>
                <a:ext uri="{FF2B5EF4-FFF2-40B4-BE49-F238E27FC236}">
                  <a16:creationId xmlns:a16="http://schemas.microsoft.com/office/drawing/2014/main" id="{DDDDD7BE-E7BE-2A40-96B9-9C8E9C24BCD1}"/>
                </a:ext>
              </a:extLst>
            </p:cNvPr>
            <p:cNvSpPr txBox="1"/>
            <p:nvPr/>
          </p:nvSpPr>
          <p:spPr>
            <a:xfrm>
              <a:off x="2329636" y="4633911"/>
              <a:ext cx="1340343" cy="646331"/>
            </a:xfrm>
            <a:prstGeom prst="rect">
              <a:avLst/>
            </a:prstGeom>
            <a:noFill/>
          </p:spPr>
          <p:txBody>
            <a:bodyPr wrap="square" rtlCol="0">
              <a:spAutoFit/>
            </a:bodyPr>
            <a:lstStyle/>
            <a:p>
              <a:pPr algn="ctr"/>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Absolutely sure</a:t>
              </a:r>
            </a:p>
          </p:txBody>
        </p:sp>
        <p:sp>
          <p:nvSpPr>
            <p:cNvPr id="70" name="TextBox 69">
              <a:extLst>
                <a:ext uri="{FF2B5EF4-FFF2-40B4-BE49-F238E27FC236}">
                  <a16:creationId xmlns:a16="http://schemas.microsoft.com/office/drawing/2014/main" id="{8F19A590-D5EE-964C-9203-777AC6335E61}"/>
                </a:ext>
              </a:extLst>
            </p:cNvPr>
            <p:cNvSpPr txBox="1"/>
            <p:nvPr/>
          </p:nvSpPr>
          <p:spPr>
            <a:xfrm>
              <a:off x="4020482" y="4366080"/>
              <a:ext cx="1251802" cy="646331"/>
            </a:xfrm>
            <a:prstGeom prst="rect">
              <a:avLst/>
            </a:prstGeom>
            <a:noFill/>
          </p:spPr>
          <p:txBody>
            <a:bodyPr wrap="square" rtlCol="0">
              <a:spAutoFit/>
            </a:bodyPr>
            <a:lstStyle/>
            <a:p>
              <a:pPr algn="ctr"/>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Not too sure</a:t>
              </a:r>
            </a:p>
          </p:txBody>
        </p:sp>
        <p:sp>
          <p:nvSpPr>
            <p:cNvPr id="71" name="TextBox 70">
              <a:extLst>
                <a:ext uri="{FF2B5EF4-FFF2-40B4-BE49-F238E27FC236}">
                  <a16:creationId xmlns:a16="http://schemas.microsoft.com/office/drawing/2014/main" id="{4DAE75D9-2F22-1A49-8929-04363BAB5C35}"/>
                </a:ext>
              </a:extLst>
            </p:cNvPr>
            <p:cNvSpPr txBox="1"/>
            <p:nvPr/>
          </p:nvSpPr>
          <p:spPr>
            <a:xfrm>
              <a:off x="502944" y="4098342"/>
              <a:ext cx="1251802" cy="646331"/>
            </a:xfrm>
            <a:prstGeom prst="rect">
              <a:avLst/>
            </a:prstGeom>
            <a:noFill/>
          </p:spPr>
          <p:txBody>
            <a:bodyPr wrap="square" rtlCol="0">
              <a:spAutoFit/>
            </a:bodyPr>
            <a:lstStyle/>
            <a:p>
              <a:pPr algn="ctr"/>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Not too sure</a:t>
              </a:r>
            </a:p>
          </p:txBody>
        </p:sp>
        <p:sp>
          <p:nvSpPr>
            <p:cNvPr id="75" name="TextBox 74">
              <a:extLst>
                <a:ext uri="{FF2B5EF4-FFF2-40B4-BE49-F238E27FC236}">
                  <a16:creationId xmlns:a16="http://schemas.microsoft.com/office/drawing/2014/main" id="{218FBB31-7CCF-F144-AC7E-7F5E8471DDBC}"/>
                </a:ext>
              </a:extLst>
            </p:cNvPr>
            <p:cNvSpPr txBox="1"/>
            <p:nvPr/>
          </p:nvSpPr>
          <p:spPr>
            <a:xfrm>
              <a:off x="2414924" y="1993864"/>
              <a:ext cx="1582408" cy="369332"/>
            </a:xfrm>
            <a:prstGeom prst="rect">
              <a:avLst/>
            </a:prstGeom>
            <a:noFill/>
          </p:spPr>
          <p:txBody>
            <a:bodyPr wrap="square" rtlCol="0">
              <a:spAutoFit/>
            </a:bodyPr>
            <a:lstStyle/>
            <a:p>
              <a:pPr algn="ctr"/>
              <a:endParaRPr lang="en-US" sz="200" dirty="0">
                <a:latin typeface="Amazon Ember Light" panose="020B0403020204020204" pitchFamily="34" charset="0"/>
                <a:ea typeface="Amazon Ember Light" panose="020B0403020204020204" pitchFamily="34" charset="0"/>
                <a:cs typeface="Amazon Ember Light" panose="020B0403020204020204" pitchFamily="34" charset="0"/>
              </a:endParaRPr>
            </a:p>
            <a:p>
              <a:pPr algn="ctr"/>
              <a:r>
                <a:rPr lang="en-US" sz="1600" dirty="0">
                  <a:latin typeface="Amazon Ember Light" panose="020B0403020204020204" pitchFamily="34" charset="0"/>
                  <a:ea typeface="Amazon Ember Light" panose="020B0403020204020204" pitchFamily="34" charset="0"/>
                  <a:cs typeface="Amazon Ember Light" panose="020B0403020204020204" pitchFamily="34" charset="0"/>
                </a:rPr>
                <a:t>[9+, 5-]</a:t>
              </a:r>
            </a:p>
          </p:txBody>
        </p:sp>
        <p:sp>
          <p:nvSpPr>
            <p:cNvPr id="76" name="TextBox 75">
              <a:extLst>
                <a:ext uri="{FF2B5EF4-FFF2-40B4-BE49-F238E27FC236}">
                  <a16:creationId xmlns:a16="http://schemas.microsoft.com/office/drawing/2014/main" id="{4727CFDC-A495-1241-99BE-A283B75BC740}"/>
                </a:ext>
              </a:extLst>
            </p:cNvPr>
            <p:cNvSpPr txBox="1"/>
            <p:nvPr/>
          </p:nvSpPr>
          <p:spPr>
            <a:xfrm>
              <a:off x="2414924" y="1653894"/>
              <a:ext cx="1691498" cy="369332"/>
            </a:xfrm>
            <a:prstGeom prst="rect">
              <a:avLst/>
            </a:prstGeom>
            <a:noFill/>
          </p:spPr>
          <p:txBody>
            <a:bodyPr wrap="square" rtlCol="0">
              <a:spAutoFit/>
            </a:bodyPr>
            <a:lstStyle/>
            <a:p>
              <a:pPr algn="ctr"/>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Not too sure</a:t>
              </a:r>
            </a:p>
          </p:txBody>
        </p:sp>
        <p:pic>
          <p:nvPicPr>
            <p:cNvPr id="32" name="Picture 31">
              <a:extLst>
                <a:ext uri="{FF2B5EF4-FFF2-40B4-BE49-F238E27FC236}">
                  <a16:creationId xmlns:a16="http://schemas.microsoft.com/office/drawing/2014/main" id="{FB7F2CF2-6194-A849-ACCE-28F44B97E125}"/>
                </a:ext>
              </a:extLst>
            </p:cNvPr>
            <p:cNvPicPr>
              <a:picLocks noChangeAspect="1"/>
            </p:cNvPicPr>
            <p:nvPr/>
          </p:nvPicPr>
          <p:blipFill>
            <a:blip r:embed="rId4"/>
            <a:stretch>
              <a:fillRect/>
            </a:stretch>
          </p:blipFill>
          <p:spPr>
            <a:xfrm>
              <a:off x="2516571" y="1366590"/>
              <a:ext cx="1488204" cy="256341"/>
            </a:xfrm>
            <a:prstGeom prst="rect">
              <a:avLst/>
            </a:prstGeom>
          </p:spPr>
        </p:pic>
      </p:grpSp>
      <p:pic>
        <p:nvPicPr>
          <p:cNvPr id="31" name="Picture 30">
            <a:extLst>
              <a:ext uri="{FF2B5EF4-FFF2-40B4-BE49-F238E27FC236}">
                <a16:creationId xmlns:a16="http://schemas.microsoft.com/office/drawing/2014/main" id="{29E36557-BC15-074B-B20D-73E852A0D256}"/>
              </a:ext>
            </a:extLst>
          </p:cNvPr>
          <p:cNvPicPr>
            <a:picLocks noChangeAspect="1"/>
          </p:cNvPicPr>
          <p:nvPr/>
        </p:nvPicPr>
        <p:blipFill>
          <a:blip r:embed="rId5"/>
          <a:stretch>
            <a:fillRect/>
          </a:stretch>
        </p:blipFill>
        <p:spPr>
          <a:xfrm>
            <a:off x="6286754" y="2111154"/>
            <a:ext cx="3815153" cy="877047"/>
          </a:xfrm>
          <a:prstGeom prst="rect">
            <a:avLst/>
          </a:prstGeom>
        </p:spPr>
      </p:pic>
      <p:sp>
        <p:nvSpPr>
          <p:cNvPr id="23" name="TextBox 22">
            <a:extLst>
              <a:ext uri="{FF2B5EF4-FFF2-40B4-BE49-F238E27FC236}">
                <a16:creationId xmlns:a16="http://schemas.microsoft.com/office/drawing/2014/main" id="{F4F5DE61-2EDA-E449-A2DB-306C2E9654D9}"/>
              </a:ext>
            </a:extLst>
          </p:cNvPr>
          <p:cNvSpPr txBox="1"/>
          <p:nvPr/>
        </p:nvSpPr>
        <p:spPr>
          <a:xfrm>
            <a:off x="1969536" y="3758911"/>
            <a:ext cx="1171112"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Overcast</a:t>
            </a:r>
          </a:p>
        </p:txBody>
      </p:sp>
    </p:spTree>
    <p:extLst>
      <p:ext uri="{BB962C8B-B14F-4D97-AF65-F5344CB8AC3E}">
        <p14:creationId xmlns:p14="http://schemas.microsoft.com/office/powerpoint/2010/main" val="4136118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1113227" cy="987472"/>
          </a:xfrm>
        </p:spPr>
        <p:txBody>
          <a:bodyPr/>
          <a:lstStyle/>
          <a:p>
            <a:r>
              <a:rPr lang="en-US" b="1" dirty="0">
                <a:ea typeface="Amazon Ember Light" panose="020B0403020204020204" pitchFamily="34" charset="0"/>
                <a:cs typeface="Amazon Ember Light" panose="020B0403020204020204" pitchFamily="34" charset="0"/>
              </a:rPr>
              <a:t>Calculating Gini Impurity</a:t>
            </a:r>
            <a:endParaRPr lang="en-US" b="1" dirty="0"/>
          </a:p>
        </p:txBody>
      </p:sp>
      <p:sp>
        <p:nvSpPr>
          <p:cNvPr id="5" name="Rectangle 4">
            <a:extLst>
              <a:ext uri="{FF2B5EF4-FFF2-40B4-BE49-F238E27FC236}">
                <a16:creationId xmlns:a16="http://schemas.microsoft.com/office/drawing/2014/main" id="{45A6040F-356C-2942-A1C0-0FF3F3A2B7E8}"/>
              </a:ext>
            </a:extLst>
          </p:cNvPr>
          <p:cNvSpPr/>
          <p:nvPr/>
        </p:nvSpPr>
        <p:spPr>
          <a:xfrm>
            <a:off x="5799531" y="1649255"/>
            <a:ext cx="5278096" cy="922176"/>
          </a:xfrm>
          <a:prstGeom prst="rect">
            <a:avLst/>
          </a:prstGeom>
        </p:spPr>
        <p:txBody>
          <a:bodyPr wrap="square">
            <a:spAutoFit/>
          </a:bodyPr>
          <a:lstStyle/>
          <a:p>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Gini impurity: </a:t>
            </a:r>
          </a:p>
          <a:p>
            <a:r>
              <a:rPr lang="en-US" sz="2400" dirty="0"/>
              <a:t>		</a:t>
            </a:r>
          </a:p>
        </p:txBody>
      </p:sp>
      <p:grpSp>
        <p:nvGrpSpPr>
          <p:cNvPr id="13" name="Group 12">
            <a:extLst>
              <a:ext uri="{FF2B5EF4-FFF2-40B4-BE49-F238E27FC236}">
                <a16:creationId xmlns:a16="http://schemas.microsoft.com/office/drawing/2014/main" id="{88BCA56A-D93F-1D43-8B8E-1FC90D801B8C}"/>
              </a:ext>
            </a:extLst>
          </p:cNvPr>
          <p:cNvGrpSpPr/>
          <p:nvPr/>
        </p:nvGrpSpPr>
        <p:grpSpPr>
          <a:xfrm>
            <a:off x="6668731" y="3148064"/>
            <a:ext cx="3253099" cy="1778997"/>
            <a:chOff x="6506263" y="4029192"/>
            <a:chExt cx="3623281" cy="1956786"/>
          </a:xfrm>
        </p:grpSpPr>
        <p:pic>
          <p:nvPicPr>
            <p:cNvPr id="9" name="Picture 8">
              <a:extLst>
                <a:ext uri="{FF2B5EF4-FFF2-40B4-BE49-F238E27FC236}">
                  <a16:creationId xmlns:a16="http://schemas.microsoft.com/office/drawing/2014/main" id="{710E4262-48AF-774E-86AB-C43ADCA32ADE}"/>
                </a:ext>
              </a:extLst>
            </p:cNvPr>
            <p:cNvPicPr>
              <a:picLocks noChangeAspect="1"/>
            </p:cNvPicPr>
            <p:nvPr/>
          </p:nvPicPr>
          <p:blipFill>
            <a:blip r:embed="rId3"/>
            <a:stretch>
              <a:fillRect/>
            </a:stretch>
          </p:blipFill>
          <p:spPr>
            <a:xfrm>
              <a:off x="6506263" y="4750949"/>
              <a:ext cx="3385000" cy="551740"/>
            </a:xfrm>
            <a:prstGeom prst="rect">
              <a:avLst/>
            </a:prstGeom>
          </p:spPr>
        </p:pic>
        <p:pic>
          <p:nvPicPr>
            <p:cNvPr id="10" name="Picture 9">
              <a:extLst>
                <a:ext uri="{FF2B5EF4-FFF2-40B4-BE49-F238E27FC236}">
                  <a16:creationId xmlns:a16="http://schemas.microsoft.com/office/drawing/2014/main" id="{6578FC33-A025-DE43-8043-A8B6A29957CA}"/>
                </a:ext>
              </a:extLst>
            </p:cNvPr>
            <p:cNvPicPr>
              <a:picLocks noChangeAspect="1"/>
            </p:cNvPicPr>
            <p:nvPr/>
          </p:nvPicPr>
          <p:blipFill>
            <a:blip r:embed="rId4"/>
            <a:stretch>
              <a:fillRect/>
            </a:stretch>
          </p:blipFill>
          <p:spPr>
            <a:xfrm>
              <a:off x="6506263" y="4029192"/>
              <a:ext cx="3623281" cy="569262"/>
            </a:xfrm>
            <a:prstGeom prst="rect">
              <a:avLst/>
            </a:prstGeom>
          </p:spPr>
        </p:pic>
        <p:pic>
          <p:nvPicPr>
            <p:cNvPr id="11" name="Picture 10">
              <a:extLst>
                <a:ext uri="{FF2B5EF4-FFF2-40B4-BE49-F238E27FC236}">
                  <a16:creationId xmlns:a16="http://schemas.microsoft.com/office/drawing/2014/main" id="{C1C1BC8E-0493-2643-A165-E6EA975D326B}"/>
                </a:ext>
              </a:extLst>
            </p:cNvPr>
            <p:cNvPicPr>
              <a:picLocks noChangeAspect="1"/>
            </p:cNvPicPr>
            <p:nvPr/>
          </p:nvPicPr>
          <p:blipFill>
            <a:blip r:embed="rId5"/>
            <a:stretch>
              <a:fillRect/>
            </a:stretch>
          </p:blipFill>
          <p:spPr>
            <a:xfrm>
              <a:off x="6510705" y="5448853"/>
              <a:ext cx="3360659" cy="537125"/>
            </a:xfrm>
            <a:prstGeom prst="rect">
              <a:avLst/>
            </a:prstGeom>
          </p:spPr>
        </p:pic>
      </p:grpSp>
      <p:grpSp>
        <p:nvGrpSpPr>
          <p:cNvPr id="15" name="Group 14">
            <a:extLst>
              <a:ext uri="{FF2B5EF4-FFF2-40B4-BE49-F238E27FC236}">
                <a16:creationId xmlns:a16="http://schemas.microsoft.com/office/drawing/2014/main" id="{5724409F-556F-1242-8285-EB4790CFEDA6}"/>
              </a:ext>
            </a:extLst>
          </p:cNvPr>
          <p:cNvGrpSpPr/>
          <p:nvPr/>
        </p:nvGrpSpPr>
        <p:grpSpPr>
          <a:xfrm>
            <a:off x="429936" y="1649256"/>
            <a:ext cx="5020818" cy="4155095"/>
            <a:chOff x="432791" y="1366590"/>
            <a:chExt cx="5020818" cy="4155095"/>
          </a:xfrm>
        </p:grpSpPr>
        <p:pic>
          <p:nvPicPr>
            <p:cNvPr id="4" name="Picture 3">
              <a:extLst>
                <a:ext uri="{FF2B5EF4-FFF2-40B4-BE49-F238E27FC236}">
                  <a16:creationId xmlns:a16="http://schemas.microsoft.com/office/drawing/2014/main" id="{ED008448-BE56-8349-8A2F-17FAAB52109D}"/>
                </a:ext>
              </a:extLst>
            </p:cNvPr>
            <p:cNvPicPr>
              <a:picLocks noChangeAspect="1"/>
            </p:cNvPicPr>
            <p:nvPr/>
          </p:nvPicPr>
          <p:blipFill>
            <a:blip r:embed="rId6"/>
            <a:stretch>
              <a:fillRect/>
            </a:stretch>
          </p:blipFill>
          <p:spPr>
            <a:xfrm>
              <a:off x="432791" y="4738990"/>
              <a:ext cx="1488204" cy="261343"/>
            </a:xfrm>
            <a:prstGeom prst="rect">
              <a:avLst/>
            </a:prstGeom>
          </p:spPr>
        </p:pic>
        <p:pic>
          <p:nvPicPr>
            <p:cNvPr id="6" name="Picture 5">
              <a:extLst>
                <a:ext uri="{FF2B5EF4-FFF2-40B4-BE49-F238E27FC236}">
                  <a16:creationId xmlns:a16="http://schemas.microsoft.com/office/drawing/2014/main" id="{F224031D-3452-4840-A116-7CB436CF0588}"/>
                </a:ext>
              </a:extLst>
            </p:cNvPr>
            <p:cNvPicPr>
              <a:picLocks noChangeAspect="1"/>
            </p:cNvPicPr>
            <p:nvPr/>
          </p:nvPicPr>
          <p:blipFill>
            <a:blip r:embed="rId7"/>
            <a:stretch>
              <a:fillRect/>
            </a:stretch>
          </p:blipFill>
          <p:spPr>
            <a:xfrm>
              <a:off x="4033609" y="5000333"/>
              <a:ext cx="1420000" cy="259492"/>
            </a:xfrm>
            <a:prstGeom prst="rect">
              <a:avLst/>
            </a:prstGeom>
          </p:spPr>
        </p:pic>
        <p:pic>
          <p:nvPicPr>
            <p:cNvPr id="8" name="Picture 7">
              <a:extLst>
                <a:ext uri="{FF2B5EF4-FFF2-40B4-BE49-F238E27FC236}">
                  <a16:creationId xmlns:a16="http://schemas.microsoft.com/office/drawing/2014/main" id="{1D07BFA2-A96E-2D4C-A059-5FCAC68BB8C6}"/>
                </a:ext>
              </a:extLst>
            </p:cNvPr>
            <p:cNvPicPr>
              <a:picLocks noChangeAspect="1"/>
            </p:cNvPicPr>
            <p:nvPr/>
          </p:nvPicPr>
          <p:blipFill>
            <a:blip r:embed="rId8"/>
            <a:stretch>
              <a:fillRect/>
            </a:stretch>
          </p:blipFill>
          <p:spPr>
            <a:xfrm>
              <a:off x="2297562" y="5279427"/>
              <a:ext cx="1476994" cy="242258"/>
            </a:xfrm>
            <a:prstGeom prst="rect">
              <a:avLst/>
            </a:prstGeom>
          </p:spPr>
        </p:pic>
        <p:pic>
          <p:nvPicPr>
            <p:cNvPr id="32" name="Picture 31">
              <a:extLst>
                <a:ext uri="{FF2B5EF4-FFF2-40B4-BE49-F238E27FC236}">
                  <a16:creationId xmlns:a16="http://schemas.microsoft.com/office/drawing/2014/main" id="{FB7F2CF2-6194-A849-ACCE-28F44B97E125}"/>
                </a:ext>
              </a:extLst>
            </p:cNvPr>
            <p:cNvPicPr>
              <a:picLocks noChangeAspect="1"/>
            </p:cNvPicPr>
            <p:nvPr/>
          </p:nvPicPr>
          <p:blipFill>
            <a:blip r:embed="rId9"/>
            <a:stretch>
              <a:fillRect/>
            </a:stretch>
          </p:blipFill>
          <p:spPr>
            <a:xfrm>
              <a:off x="2516571" y="1366590"/>
              <a:ext cx="1488204" cy="256341"/>
            </a:xfrm>
            <a:prstGeom prst="rect">
              <a:avLst/>
            </a:prstGeom>
          </p:spPr>
        </p:pic>
      </p:grpSp>
      <p:pic>
        <p:nvPicPr>
          <p:cNvPr id="31" name="Picture 30">
            <a:extLst>
              <a:ext uri="{FF2B5EF4-FFF2-40B4-BE49-F238E27FC236}">
                <a16:creationId xmlns:a16="http://schemas.microsoft.com/office/drawing/2014/main" id="{29E36557-BC15-074B-B20D-73E852A0D256}"/>
              </a:ext>
            </a:extLst>
          </p:cNvPr>
          <p:cNvPicPr>
            <a:picLocks noChangeAspect="1"/>
          </p:cNvPicPr>
          <p:nvPr/>
        </p:nvPicPr>
        <p:blipFill>
          <a:blip r:embed="rId10"/>
          <a:stretch>
            <a:fillRect/>
          </a:stretch>
        </p:blipFill>
        <p:spPr>
          <a:xfrm>
            <a:off x="6286754" y="2111154"/>
            <a:ext cx="3815153" cy="877047"/>
          </a:xfrm>
          <a:prstGeom prst="rect">
            <a:avLst/>
          </a:prstGeom>
        </p:spPr>
      </p:pic>
      <p:sp>
        <p:nvSpPr>
          <p:cNvPr id="30" name="TextBox 29">
            <a:extLst>
              <a:ext uri="{FF2B5EF4-FFF2-40B4-BE49-F238E27FC236}">
                <a16:creationId xmlns:a16="http://schemas.microsoft.com/office/drawing/2014/main" id="{47FFE08A-C8FA-1B4E-AB1A-A338F1A68926}"/>
              </a:ext>
            </a:extLst>
          </p:cNvPr>
          <p:cNvSpPr txBox="1"/>
          <p:nvPr/>
        </p:nvSpPr>
        <p:spPr>
          <a:xfrm>
            <a:off x="8146766" y="5662427"/>
            <a:ext cx="3697856"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(Weighted sum of impurities)</a:t>
            </a:r>
          </a:p>
        </p:txBody>
      </p:sp>
      <p:pic>
        <p:nvPicPr>
          <p:cNvPr id="33" name="Picture 32">
            <a:extLst>
              <a:ext uri="{FF2B5EF4-FFF2-40B4-BE49-F238E27FC236}">
                <a16:creationId xmlns:a16="http://schemas.microsoft.com/office/drawing/2014/main" id="{57AB52D8-C7A1-7244-AFC4-7D98AEC74149}"/>
              </a:ext>
            </a:extLst>
          </p:cNvPr>
          <p:cNvPicPr>
            <a:picLocks noChangeAspect="1"/>
          </p:cNvPicPr>
          <p:nvPr/>
        </p:nvPicPr>
        <p:blipFill>
          <a:blip r:embed="rId11"/>
          <a:stretch>
            <a:fillRect/>
          </a:stretch>
        </p:blipFill>
        <p:spPr>
          <a:xfrm>
            <a:off x="6663033" y="5073312"/>
            <a:ext cx="5034163" cy="469179"/>
          </a:xfrm>
          <a:prstGeom prst="rect">
            <a:avLst/>
          </a:prstGeom>
        </p:spPr>
      </p:pic>
      <p:pic>
        <p:nvPicPr>
          <p:cNvPr id="3" name="Picture 2">
            <a:extLst>
              <a:ext uri="{FF2B5EF4-FFF2-40B4-BE49-F238E27FC236}">
                <a16:creationId xmlns:a16="http://schemas.microsoft.com/office/drawing/2014/main" id="{82C72ABD-C32A-804D-992F-F23FFF7C20AB}"/>
              </a:ext>
            </a:extLst>
          </p:cNvPr>
          <p:cNvPicPr>
            <a:picLocks noChangeAspect="1"/>
          </p:cNvPicPr>
          <p:nvPr/>
        </p:nvPicPr>
        <p:blipFill>
          <a:blip r:embed="rId12"/>
          <a:stretch>
            <a:fillRect/>
          </a:stretch>
        </p:blipFill>
        <p:spPr>
          <a:xfrm>
            <a:off x="7487772" y="5761425"/>
            <a:ext cx="658995" cy="171339"/>
          </a:xfrm>
          <a:prstGeom prst="rect">
            <a:avLst/>
          </a:prstGeom>
        </p:spPr>
      </p:pic>
      <p:grpSp>
        <p:nvGrpSpPr>
          <p:cNvPr id="34" name="Group 33">
            <a:extLst>
              <a:ext uri="{FF2B5EF4-FFF2-40B4-BE49-F238E27FC236}">
                <a16:creationId xmlns:a16="http://schemas.microsoft.com/office/drawing/2014/main" id="{F57F3A85-2CB3-8647-8658-F807150EC14A}"/>
              </a:ext>
            </a:extLst>
          </p:cNvPr>
          <p:cNvGrpSpPr/>
          <p:nvPr/>
        </p:nvGrpSpPr>
        <p:grpSpPr>
          <a:xfrm>
            <a:off x="500089" y="1649255"/>
            <a:ext cx="4769340" cy="3913652"/>
            <a:chOff x="502944" y="1366590"/>
            <a:chExt cx="4769340" cy="3913652"/>
          </a:xfrm>
        </p:grpSpPr>
        <p:sp>
          <p:nvSpPr>
            <p:cNvPr id="35" name="Rectangle 34">
              <a:extLst>
                <a:ext uri="{FF2B5EF4-FFF2-40B4-BE49-F238E27FC236}">
                  <a16:creationId xmlns:a16="http://schemas.microsoft.com/office/drawing/2014/main" id="{408C5E67-492B-3549-96F1-0F173C674BA7}"/>
                </a:ext>
              </a:extLst>
            </p:cNvPr>
            <p:cNvSpPr/>
            <p:nvPr/>
          </p:nvSpPr>
          <p:spPr>
            <a:xfrm>
              <a:off x="2558383" y="2381147"/>
              <a:ext cx="1349829" cy="64008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Weather</a:t>
              </a:r>
            </a:p>
          </p:txBody>
        </p:sp>
        <p:cxnSp>
          <p:nvCxnSpPr>
            <p:cNvPr id="36" name="Straight Connector 35">
              <a:extLst>
                <a:ext uri="{FF2B5EF4-FFF2-40B4-BE49-F238E27FC236}">
                  <a16:creationId xmlns:a16="http://schemas.microsoft.com/office/drawing/2014/main" id="{3C290656-D759-3D4C-B6A6-1C7827B7FE95}"/>
                </a:ext>
              </a:extLst>
            </p:cNvPr>
            <p:cNvCxnSpPr>
              <a:cxnSpLocks/>
              <a:stCxn id="35" idx="2"/>
            </p:cNvCxnSpPr>
            <p:nvPr/>
          </p:nvCxnSpPr>
          <p:spPr>
            <a:xfrm flipH="1">
              <a:off x="1224984" y="3021227"/>
              <a:ext cx="2008314" cy="627274"/>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97CAA04-BEEC-9A4F-A2EA-42D2E95508C0}"/>
                </a:ext>
              </a:extLst>
            </p:cNvPr>
            <p:cNvCxnSpPr>
              <a:cxnSpLocks/>
              <a:stCxn id="35" idx="2"/>
            </p:cNvCxnSpPr>
            <p:nvPr/>
          </p:nvCxnSpPr>
          <p:spPr>
            <a:xfrm>
              <a:off x="3233298" y="3021227"/>
              <a:ext cx="1420000" cy="899767"/>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31B0483-5721-1D45-BD8D-8052ECAB1C4E}"/>
                </a:ext>
              </a:extLst>
            </p:cNvPr>
            <p:cNvSpPr txBox="1"/>
            <p:nvPr/>
          </p:nvSpPr>
          <p:spPr>
            <a:xfrm>
              <a:off x="1014517" y="3035243"/>
              <a:ext cx="862898"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Sunny</a:t>
              </a:r>
            </a:p>
          </p:txBody>
        </p:sp>
        <p:sp>
          <p:nvSpPr>
            <p:cNvPr id="39" name="TextBox 38">
              <a:extLst>
                <a:ext uri="{FF2B5EF4-FFF2-40B4-BE49-F238E27FC236}">
                  <a16:creationId xmlns:a16="http://schemas.microsoft.com/office/drawing/2014/main" id="{8B21C1B4-B33D-2549-A202-0DA9ED70A22D}"/>
                </a:ext>
              </a:extLst>
            </p:cNvPr>
            <p:cNvSpPr txBox="1"/>
            <p:nvPr/>
          </p:nvSpPr>
          <p:spPr>
            <a:xfrm>
              <a:off x="3936382" y="3120390"/>
              <a:ext cx="862898"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Rainy</a:t>
              </a:r>
            </a:p>
          </p:txBody>
        </p:sp>
        <p:cxnSp>
          <p:nvCxnSpPr>
            <p:cNvPr id="40" name="Straight Connector 39">
              <a:extLst>
                <a:ext uri="{FF2B5EF4-FFF2-40B4-BE49-F238E27FC236}">
                  <a16:creationId xmlns:a16="http://schemas.microsoft.com/office/drawing/2014/main" id="{D5D4D5A8-8CDC-9448-952F-48082E53AC06}"/>
                </a:ext>
              </a:extLst>
            </p:cNvPr>
            <p:cNvCxnSpPr>
              <a:cxnSpLocks/>
              <a:stCxn id="35" idx="2"/>
            </p:cNvCxnSpPr>
            <p:nvPr/>
          </p:nvCxnSpPr>
          <p:spPr>
            <a:xfrm flipH="1">
              <a:off x="3015654" y="3021227"/>
              <a:ext cx="217644" cy="1211634"/>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082188F-CC67-BA44-9563-A416DC34BCB7}"/>
                </a:ext>
              </a:extLst>
            </p:cNvPr>
            <p:cNvSpPr txBox="1"/>
            <p:nvPr/>
          </p:nvSpPr>
          <p:spPr>
            <a:xfrm>
              <a:off x="1972391" y="3476246"/>
              <a:ext cx="1171112"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Overcast</a:t>
              </a:r>
            </a:p>
          </p:txBody>
        </p:sp>
        <p:sp>
          <p:nvSpPr>
            <p:cNvPr id="42" name="TextBox 41">
              <a:extLst>
                <a:ext uri="{FF2B5EF4-FFF2-40B4-BE49-F238E27FC236}">
                  <a16:creationId xmlns:a16="http://schemas.microsoft.com/office/drawing/2014/main" id="{D6EBD324-2070-D44B-8217-5F032223724E}"/>
                </a:ext>
              </a:extLst>
            </p:cNvPr>
            <p:cNvSpPr txBox="1"/>
            <p:nvPr/>
          </p:nvSpPr>
          <p:spPr>
            <a:xfrm>
              <a:off x="2616761" y="4254108"/>
              <a:ext cx="980845"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[4+, 0-]</a:t>
              </a:r>
            </a:p>
          </p:txBody>
        </p:sp>
        <p:sp>
          <p:nvSpPr>
            <p:cNvPr id="43" name="TextBox 42">
              <a:extLst>
                <a:ext uri="{FF2B5EF4-FFF2-40B4-BE49-F238E27FC236}">
                  <a16:creationId xmlns:a16="http://schemas.microsoft.com/office/drawing/2014/main" id="{6D2E9840-5672-3147-930D-B69830DE902F}"/>
                </a:ext>
              </a:extLst>
            </p:cNvPr>
            <p:cNvSpPr txBox="1"/>
            <p:nvPr/>
          </p:nvSpPr>
          <p:spPr>
            <a:xfrm>
              <a:off x="4214934" y="3984707"/>
              <a:ext cx="1057350"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[3+, 2-]</a:t>
              </a:r>
            </a:p>
          </p:txBody>
        </p:sp>
        <p:sp>
          <p:nvSpPr>
            <p:cNvPr id="44" name="TextBox 43">
              <a:extLst>
                <a:ext uri="{FF2B5EF4-FFF2-40B4-BE49-F238E27FC236}">
                  <a16:creationId xmlns:a16="http://schemas.microsoft.com/office/drawing/2014/main" id="{BA4BB7F1-F03E-2D42-95E0-F32BD5164C70}"/>
                </a:ext>
              </a:extLst>
            </p:cNvPr>
            <p:cNvSpPr txBox="1"/>
            <p:nvPr/>
          </p:nvSpPr>
          <p:spPr>
            <a:xfrm>
              <a:off x="766750" y="3704999"/>
              <a:ext cx="987996"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[2+, 3-]</a:t>
              </a:r>
            </a:p>
          </p:txBody>
        </p:sp>
        <p:sp>
          <p:nvSpPr>
            <p:cNvPr id="45" name="TextBox 44">
              <a:extLst>
                <a:ext uri="{FF2B5EF4-FFF2-40B4-BE49-F238E27FC236}">
                  <a16:creationId xmlns:a16="http://schemas.microsoft.com/office/drawing/2014/main" id="{EB72354A-A913-2346-BE2C-57C4DB70D2DA}"/>
                </a:ext>
              </a:extLst>
            </p:cNvPr>
            <p:cNvSpPr txBox="1"/>
            <p:nvPr/>
          </p:nvSpPr>
          <p:spPr>
            <a:xfrm>
              <a:off x="2329636" y="4633911"/>
              <a:ext cx="1340343" cy="646331"/>
            </a:xfrm>
            <a:prstGeom prst="rect">
              <a:avLst/>
            </a:prstGeom>
            <a:noFill/>
          </p:spPr>
          <p:txBody>
            <a:bodyPr wrap="square" rtlCol="0">
              <a:spAutoFit/>
            </a:bodyPr>
            <a:lstStyle/>
            <a:p>
              <a:pPr algn="ctr"/>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Absolutely sure</a:t>
              </a:r>
            </a:p>
          </p:txBody>
        </p:sp>
        <p:sp>
          <p:nvSpPr>
            <p:cNvPr id="46" name="TextBox 45">
              <a:extLst>
                <a:ext uri="{FF2B5EF4-FFF2-40B4-BE49-F238E27FC236}">
                  <a16:creationId xmlns:a16="http://schemas.microsoft.com/office/drawing/2014/main" id="{42F33136-19A8-E74C-8CE5-96A99F055D69}"/>
                </a:ext>
              </a:extLst>
            </p:cNvPr>
            <p:cNvSpPr txBox="1"/>
            <p:nvPr/>
          </p:nvSpPr>
          <p:spPr>
            <a:xfrm>
              <a:off x="4020482" y="4366080"/>
              <a:ext cx="1251802" cy="646331"/>
            </a:xfrm>
            <a:prstGeom prst="rect">
              <a:avLst/>
            </a:prstGeom>
            <a:noFill/>
          </p:spPr>
          <p:txBody>
            <a:bodyPr wrap="square" rtlCol="0">
              <a:spAutoFit/>
            </a:bodyPr>
            <a:lstStyle/>
            <a:p>
              <a:pPr algn="ctr"/>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Not too sure</a:t>
              </a:r>
            </a:p>
          </p:txBody>
        </p:sp>
        <p:sp>
          <p:nvSpPr>
            <p:cNvPr id="47" name="TextBox 46">
              <a:extLst>
                <a:ext uri="{FF2B5EF4-FFF2-40B4-BE49-F238E27FC236}">
                  <a16:creationId xmlns:a16="http://schemas.microsoft.com/office/drawing/2014/main" id="{F915CA90-A841-EA4B-A903-56FEECB6E149}"/>
                </a:ext>
              </a:extLst>
            </p:cNvPr>
            <p:cNvSpPr txBox="1"/>
            <p:nvPr/>
          </p:nvSpPr>
          <p:spPr>
            <a:xfrm>
              <a:off x="502944" y="4098342"/>
              <a:ext cx="1251802" cy="646331"/>
            </a:xfrm>
            <a:prstGeom prst="rect">
              <a:avLst/>
            </a:prstGeom>
            <a:noFill/>
          </p:spPr>
          <p:txBody>
            <a:bodyPr wrap="square" rtlCol="0">
              <a:spAutoFit/>
            </a:bodyPr>
            <a:lstStyle/>
            <a:p>
              <a:pPr algn="ctr"/>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Not too sure</a:t>
              </a:r>
            </a:p>
          </p:txBody>
        </p:sp>
        <p:sp>
          <p:nvSpPr>
            <p:cNvPr id="48" name="TextBox 47">
              <a:extLst>
                <a:ext uri="{FF2B5EF4-FFF2-40B4-BE49-F238E27FC236}">
                  <a16:creationId xmlns:a16="http://schemas.microsoft.com/office/drawing/2014/main" id="{BBBD153E-2E45-5A45-AE0A-9D92BD8C5872}"/>
                </a:ext>
              </a:extLst>
            </p:cNvPr>
            <p:cNvSpPr txBox="1"/>
            <p:nvPr/>
          </p:nvSpPr>
          <p:spPr>
            <a:xfrm>
              <a:off x="2414924" y="1993864"/>
              <a:ext cx="1582408" cy="369332"/>
            </a:xfrm>
            <a:prstGeom prst="rect">
              <a:avLst/>
            </a:prstGeom>
            <a:noFill/>
          </p:spPr>
          <p:txBody>
            <a:bodyPr wrap="square" rtlCol="0">
              <a:spAutoFit/>
            </a:bodyPr>
            <a:lstStyle/>
            <a:p>
              <a:pPr algn="ctr"/>
              <a:endParaRPr lang="en-US" sz="200" dirty="0">
                <a:latin typeface="Amazon Ember Light" panose="020B0403020204020204" pitchFamily="34" charset="0"/>
                <a:ea typeface="Amazon Ember Light" panose="020B0403020204020204" pitchFamily="34" charset="0"/>
                <a:cs typeface="Amazon Ember Light" panose="020B0403020204020204" pitchFamily="34" charset="0"/>
              </a:endParaRPr>
            </a:p>
            <a:p>
              <a:pPr algn="ctr"/>
              <a:r>
                <a:rPr lang="en-US" sz="1600" dirty="0">
                  <a:latin typeface="Amazon Ember Light" panose="020B0403020204020204" pitchFamily="34" charset="0"/>
                  <a:ea typeface="Amazon Ember Light" panose="020B0403020204020204" pitchFamily="34" charset="0"/>
                  <a:cs typeface="Amazon Ember Light" panose="020B0403020204020204" pitchFamily="34" charset="0"/>
                </a:rPr>
                <a:t>[9+, 5-]</a:t>
              </a:r>
            </a:p>
          </p:txBody>
        </p:sp>
        <p:sp>
          <p:nvSpPr>
            <p:cNvPr id="49" name="TextBox 48">
              <a:extLst>
                <a:ext uri="{FF2B5EF4-FFF2-40B4-BE49-F238E27FC236}">
                  <a16:creationId xmlns:a16="http://schemas.microsoft.com/office/drawing/2014/main" id="{69C6B112-8232-964B-AA69-37CED3B562F6}"/>
                </a:ext>
              </a:extLst>
            </p:cNvPr>
            <p:cNvSpPr txBox="1"/>
            <p:nvPr/>
          </p:nvSpPr>
          <p:spPr>
            <a:xfrm>
              <a:off x="2414924" y="1653894"/>
              <a:ext cx="1691498" cy="369332"/>
            </a:xfrm>
            <a:prstGeom prst="rect">
              <a:avLst/>
            </a:prstGeom>
            <a:noFill/>
          </p:spPr>
          <p:txBody>
            <a:bodyPr wrap="square" rtlCol="0">
              <a:spAutoFit/>
            </a:bodyPr>
            <a:lstStyle/>
            <a:p>
              <a:pPr algn="ctr"/>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Not too sure</a:t>
              </a:r>
            </a:p>
          </p:txBody>
        </p:sp>
        <p:pic>
          <p:nvPicPr>
            <p:cNvPr id="50" name="Picture 49">
              <a:extLst>
                <a:ext uri="{FF2B5EF4-FFF2-40B4-BE49-F238E27FC236}">
                  <a16:creationId xmlns:a16="http://schemas.microsoft.com/office/drawing/2014/main" id="{0E12FB30-5394-9846-A141-ADD699F9A272}"/>
                </a:ext>
              </a:extLst>
            </p:cNvPr>
            <p:cNvPicPr>
              <a:picLocks noChangeAspect="1"/>
            </p:cNvPicPr>
            <p:nvPr/>
          </p:nvPicPr>
          <p:blipFill>
            <a:blip r:embed="rId9"/>
            <a:stretch>
              <a:fillRect/>
            </a:stretch>
          </p:blipFill>
          <p:spPr>
            <a:xfrm>
              <a:off x="2516571" y="1366590"/>
              <a:ext cx="1488204" cy="256341"/>
            </a:xfrm>
            <a:prstGeom prst="rect">
              <a:avLst/>
            </a:prstGeom>
          </p:spPr>
        </p:pic>
      </p:grpSp>
    </p:spTree>
    <p:extLst>
      <p:ext uri="{BB962C8B-B14F-4D97-AF65-F5344CB8AC3E}">
        <p14:creationId xmlns:p14="http://schemas.microsoft.com/office/powerpoint/2010/main" val="374480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80D837DA-94EA-8A4D-99DB-BCCA11D1539D}"/>
              </a:ext>
            </a:extLst>
          </p:cNvPr>
          <p:cNvSpPr>
            <a:spLocks noGrp="1"/>
          </p:cNvSpPr>
          <p:nvPr>
            <p:ph type="title"/>
          </p:nvPr>
        </p:nvSpPr>
        <p:spPr>
          <a:xfrm>
            <a:off x="697502" y="295897"/>
            <a:ext cx="11113227" cy="987472"/>
          </a:xfrm>
        </p:spPr>
        <p:txBody>
          <a:bodyPr/>
          <a:lstStyle/>
          <a:p>
            <a:r>
              <a:rPr lang="en-US" b="1" dirty="0"/>
              <a:t>Information Gain &amp; Feature Selection</a:t>
            </a:r>
          </a:p>
        </p:txBody>
      </p:sp>
      <p:sp>
        <p:nvSpPr>
          <p:cNvPr id="6" name="Rectangle 5">
            <a:extLst>
              <a:ext uri="{FF2B5EF4-FFF2-40B4-BE49-F238E27FC236}">
                <a16:creationId xmlns:a16="http://schemas.microsoft.com/office/drawing/2014/main" id="{803EF500-55E6-D449-B9BB-5C9E192518D4}"/>
              </a:ext>
            </a:extLst>
          </p:cNvPr>
          <p:cNvSpPr/>
          <p:nvPr/>
        </p:nvSpPr>
        <p:spPr>
          <a:xfrm>
            <a:off x="6366574" y="4275163"/>
            <a:ext cx="5391219" cy="523220"/>
          </a:xfrm>
          <a:prstGeom prst="rect">
            <a:avLst/>
          </a:prstGeom>
        </p:spPr>
        <p:txBody>
          <a:bodyPr wrap="none">
            <a:spAutoFit/>
          </a:bodyPr>
          <a:lstStyle/>
          <a:p>
            <a:r>
              <a:rPr lang="en-US" sz="2800" dirty="0"/>
              <a:t>Gain(“</a:t>
            </a:r>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Weather</a:t>
            </a:r>
            <a:r>
              <a:rPr lang="en-US" sz="2800" dirty="0"/>
              <a:t>”)  = 0.46-0.34=0.12</a:t>
            </a:r>
          </a:p>
        </p:txBody>
      </p:sp>
      <p:grpSp>
        <p:nvGrpSpPr>
          <p:cNvPr id="9" name="Group 8">
            <a:extLst>
              <a:ext uri="{FF2B5EF4-FFF2-40B4-BE49-F238E27FC236}">
                <a16:creationId xmlns:a16="http://schemas.microsoft.com/office/drawing/2014/main" id="{9730FFDA-E277-6C45-A8DE-B13E3B9A1EE7}"/>
              </a:ext>
            </a:extLst>
          </p:cNvPr>
          <p:cNvGrpSpPr/>
          <p:nvPr/>
        </p:nvGrpSpPr>
        <p:grpSpPr>
          <a:xfrm>
            <a:off x="5530349" y="2271419"/>
            <a:ext cx="6461483" cy="1121539"/>
            <a:chOff x="5520555" y="2271418"/>
            <a:chExt cx="6461483" cy="1121539"/>
          </a:xfrm>
        </p:grpSpPr>
        <p:sp>
          <p:nvSpPr>
            <p:cNvPr id="40" name="Rectangle 39">
              <a:extLst>
                <a:ext uri="{FF2B5EF4-FFF2-40B4-BE49-F238E27FC236}">
                  <a16:creationId xmlns:a16="http://schemas.microsoft.com/office/drawing/2014/main" id="{35645AEC-F279-D54B-B4A4-1021B9DA7202}"/>
                </a:ext>
              </a:extLst>
            </p:cNvPr>
            <p:cNvSpPr/>
            <p:nvPr/>
          </p:nvSpPr>
          <p:spPr>
            <a:xfrm>
              <a:off x="5520555" y="2271418"/>
              <a:ext cx="6211122" cy="523220"/>
            </a:xfrm>
            <a:prstGeom prst="rect">
              <a:avLst/>
            </a:prstGeom>
          </p:spPr>
          <p:txBody>
            <a:bodyPr wrap="square">
              <a:spAutoFit/>
            </a:bodyPr>
            <a:lstStyle/>
            <a:p>
              <a:r>
                <a:rPr lang="en-US" sz="2800" b="1" dirty="0">
                  <a:latin typeface="Amazon Ember Light" panose="020B0403020204020204" pitchFamily="34" charset="0"/>
                  <a:ea typeface="Amazon Ember Light" panose="020B0403020204020204" pitchFamily="34" charset="0"/>
                  <a:cs typeface="Amazon Ember Light" panose="020B0403020204020204" pitchFamily="34" charset="0"/>
                </a:rPr>
                <a:t>Gain</a:t>
              </a:r>
              <a:r>
                <a:rPr lang="en-US" sz="2800" b="1" dirty="0"/>
                <a:t> = </a:t>
              </a:r>
              <a:endParaRPr lang="en-US" sz="2800" b="1" i="1" dirty="0"/>
            </a:p>
          </p:txBody>
        </p:sp>
        <p:sp>
          <p:nvSpPr>
            <p:cNvPr id="41" name="Right Brace 40">
              <a:extLst>
                <a:ext uri="{FF2B5EF4-FFF2-40B4-BE49-F238E27FC236}">
                  <a16:creationId xmlns:a16="http://schemas.microsoft.com/office/drawing/2014/main" id="{1EA04CF0-2B16-1948-85C6-CC74687E0BBF}"/>
                </a:ext>
              </a:extLst>
            </p:cNvPr>
            <p:cNvSpPr/>
            <p:nvPr/>
          </p:nvSpPr>
          <p:spPr>
            <a:xfrm rot="5400000">
              <a:off x="7378604" y="2065535"/>
              <a:ext cx="237841" cy="16525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Right Brace 41">
              <a:extLst>
                <a:ext uri="{FF2B5EF4-FFF2-40B4-BE49-F238E27FC236}">
                  <a16:creationId xmlns:a16="http://schemas.microsoft.com/office/drawing/2014/main" id="{35D85F60-470F-6F4A-B5E2-25D32BCC5ABF}"/>
                </a:ext>
              </a:extLst>
            </p:cNvPr>
            <p:cNvSpPr/>
            <p:nvPr/>
          </p:nvSpPr>
          <p:spPr>
            <a:xfrm rot="5400000">
              <a:off x="10320300" y="2067024"/>
              <a:ext cx="250685" cy="165255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a:extLst>
                <a:ext uri="{FF2B5EF4-FFF2-40B4-BE49-F238E27FC236}">
                  <a16:creationId xmlns:a16="http://schemas.microsoft.com/office/drawing/2014/main" id="{125D7EE1-BAC9-A64C-9607-2822B63441FB}"/>
                </a:ext>
              </a:extLst>
            </p:cNvPr>
            <p:cNvSpPr txBox="1"/>
            <p:nvPr/>
          </p:nvSpPr>
          <p:spPr>
            <a:xfrm>
              <a:off x="6451116" y="3018642"/>
              <a:ext cx="2366420"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Impurity before split</a:t>
              </a:r>
            </a:p>
          </p:txBody>
        </p:sp>
        <p:sp>
          <p:nvSpPr>
            <p:cNvPr id="44" name="TextBox 43">
              <a:extLst>
                <a:ext uri="{FF2B5EF4-FFF2-40B4-BE49-F238E27FC236}">
                  <a16:creationId xmlns:a16="http://schemas.microsoft.com/office/drawing/2014/main" id="{FFFBC7A4-0665-DE45-8F50-DC8BCE3C2275}"/>
                </a:ext>
              </a:extLst>
            </p:cNvPr>
            <p:cNvSpPr txBox="1"/>
            <p:nvPr/>
          </p:nvSpPr>
          <p:spPr>
            <a:xfrm>
              <a:off x="9493020" y="3023625"/>
              <a:ext cx="2462602"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Impurity after split</a:t>
              </a:r>
            </a:p>
          </p:txBody>
        </p:sp>
        <p:pic>
          <p:nvPicPr>
            <p:cNvPr id="45" name="Picture 44">
              <a:extLst>
                <a:ext uri="{FF2B5EF4-FFF2-40B4-BE49-F238E27FC236}">
                  <a16:creationId xmlns:a16="http://schemas.microsoft.com/office/drawing/2014/main" id="{A0DCB6D1-F67F-0D47-B7CE-C140A9FFE907}"/>
                </a:ext>
              </a:extLst>
            </p:cNvPr>
            <p:cNvPicPr>
              <a:picLocks noChangeAspect="1"/>
            </p:cNvPicPr>
            <p:nvPr/>
          </p:nvPicPr>
          <p:blipFill>
            <a:blip r:embed="rId3"/>
            <a:stretch>
              <a:fillRect/>
            </a:stretch>
          </p:blipFill>
          <p:spPr>
            <a:xfrm>
              <a:off x="6694759" y="2366681"/>
              <a:ext cx="5287279" cy="369332"/>
            </a:xfrm>
            <a:prstGeom prst="rect">
              <a:avLst/>
            </a:prstGeom>
          </p:spPr>
        </p:pic>
      </p:grpSp>
      <p:pic>
        <p:nvPicPr>
          <p:cNvPr id="46" name="Picture 45">
            <a:extLst>
              <a:ext uri="{FF2B5EF4-FFF2-40B4-BE49-F238E27FC236}">
                <a16:creationId xmlns:a16="http://schemas.microsoft.com/office/drawing/2014/main" id="{F937029A-C600-124B-A1B4-61E503378E69}"/>
              </a:ext>
            </a:extLst>
          </p:cNvPr>
          <p:cNvPicPr>
            <a:picLocks noChangeAspect="1"/>
          </p:cNvPicPr>
          <p:nvPr/>
        </p:nvPicPr>
        <p:blipFill>
          <a:blip r:embed="rId4"/>
          <a:stretch>
            <a:fillRect/>
          </a:stretch>
        </p:blipFill>
        <p:spPr>
          <a:xfrm>
            <a:off x="6752159" y="3621610"/>
            <a:ext cx="1488204" cy="256341"/>
          </a:xfrm>
          <a:prstGeom prst="rect">
            <a:avLst/>
          </a:prstGeom>
        </p:spPr>
      </p:pic>
      <p:pic>
        <p:nvPicPr>
          <p:cNvPr id="8" name="Picture 7">
            <a:extLst>
              <a:ext uri="{FF2B5EF4-FFF2-40B4-BE49-F238E27FC236}">
                <a16:creationId xmlns:a16="http://schemas.microsoft.com/office/drawing/2014/main" id="{2D61983A-442F-A54C-9BAE-5AEDC3C32354}"/>
              </a:ext>
            </a:extLst>
          </p:cNvPr>
          <p:cNvPicPr>
            <a:picLocks noChangeAspect="1"/>
          </p:cNvPicPr>
          <p:nvPr/>
        </p:nvPicPr>
        <p:blipFill>
          <a:blip r:embed="rId5"/>
          <a:stretch>
            <a:fillRect/>
          </a:stretch>
        </p:blipFill>
        <p:spPr>
          <a:xfrm>
            <a:off x="9629160" y="3629042"/>
            <a:ext cx="1655426" cy="222157"/>
          </a:xfrm>
          <a:prstGeom prst="rect">
            <a:avLst/>
          </a:prstGeom>
        </p:spPr>
      </p:pic>
      <p:grpSp>
        <p:nvGrpSpPr>
          <p:cNvPr id="33" name="Group 32">
            <a:extLst>
              <a:ext uri="{FF2B5EF4-FFF2-40B4-BE49-F238E27FC236}">
                <a16:creationId xmlns:a16="http://schemas.microsoft.com/office/drawing/2014/main" id="{761EF347-9470-D343-BC5E-EF07B4411AEF}"/>
              </a:ext>
            </a:extLst>
          </p:cNvPr>
          <p:cNvGrpSpPr/>
          <p:nvPr/>
        </p:nvGrpSpPr>
        <p:grpSpPr>
          <a:xfrm>
            <a:off x="429936" y="1649256"/>
            <a:ext cx="5020818" cy="4155095"/>
            <a:chOff x="432791" y="1366590"/>
            <a:chExt cx="5020818" cy="4155095"/>
          </a:xfrm>
        </p:grpSpPr>
        <p:pic>
          <p:nvPicPr>
            <p:cNvPr id="34" name="Picture 33">
              <a:extLst>
                <a:ext uri="{FF2B5EF4-FFF2-40B4-BE49-F238E27FC236}">
                  <a16:creationId xmlns:a16="http://schemas.microsoft.com/office/drawing/2014/main" id="{C3486D32-7757-9943-9B29-E31435957C26}"/>
                </a:ext>
              </a:extLst>
            </p:cNvPr>
            <p:cNvPicPr>
              <a:picLocks noChangeAspect="1"/>
            </p:cNvPicPr>
            <p:nvPr/>
          </p:nvPicPr>
          <p:blipFill>
            <a:blip r:embed="rId6"/>
            <a:stretch>
              <a:fillRect/>
            </a:stretch>
          </p:blipFill>
          <p:spPr>
            <a:xfrm>
              <a:off x="432791" y="4738990"/>
              <a:ext cx="1488204" cy="261343"/>
            </a:xfrm>
            <a:prstGeom prst="rect">
              <a:avLst/>
            </a:prstGeom>
          </p:spPr>
        </p:pic>
        <p:pic>
          <p:nvPicPr>
            <p:cNvPr id="35" name="Picture 34">
              <a:extLst>
                <a:ext uri="{FF2B5EF4-FFF2-40B4-BE49-F238E27FC236}">
                  <a16:creationId xmlns:a16="http://schemas.microsoft.com/office/drawing/2014/main" id="{8D8A6F07-899A-724B-AD34-3D7DE2CCB6D2}"/>
                </a:ext>
              </a:extLst>
            </p:cNvPr>
            <p:cNvPicPr>
              <a:picLocks noChangeAspect="1"/>
            </p:cNvPicPr>
            <p:nvPr/>
          </p:nvPicPr>
          <p:blipFill>
            <a:blip r:embed="rId7"/>
            <a:stretch>
              <a:fillRect/>
            </a:stretch>
          </p:blipFill>
          <p:spPr>
            <a:xfrm>
              <a:off x="4033609" y="5000333"/>
              <a:ext cx="1420000" cy="259492"/>
            </a:xfrm>
            <a:prstGeom prst="rect">
              <a:avLst/>
            </a:prstGeom>
          </p:spPr>
        </p:pic>
        <p:pic>
          <p:nvPicPr>
            <p:cNvPr id="36" name="Picture 35">
              <a:extLst>
                <a:ext uri="{FF2B5EF4-FFF2-40B4-BE49-F238E27FC236}">
                  <a16:creationId xmlns:a16="http://schemas.microsoft.com/office/drawing/2014/main" id="{B1A0EEAF-EC6D-E646-B286-9F81CAEE4CE9}"/>
                </a:ext>
              </a:extLst>
            </p:cNvPr>
            <p:cNvPicPr>
              <a:picLocks noChangeAspect="1"/>
            </p:cNvPicPr>
            <p:nvPr/>
          </p:nvPicPr>
          <p:blipFill>
            <a:blip r:embed="rId8"/>
            <a:stretch>
              <a:fillRect/>
            </a:stretch>
          </p:blipFill>
          <p:spPr>
            <a:xfrm>
              <a:off x="2297562" y="5279427"/>
              <a:ext cx="1476994" cy="242258"/>
            </a:xfrm>
            <a:prstGeom prst="rect">
              <a:avLst/>
            </a:prstGeom>
          </p:spPr>
        </p:pic>
        <p:pic>
          <p:nvPicPr>
            <p:cNvPr id="37" name="Picture 36">
              <a:extLst>
                <a:ext uri="{FF2B5EF4-FFF2-40B4-BE49-F238E27FC236}">
                  <a16:creationId xmlns:a16="http://schemas.microsoft.com/office/drawing/2014/main" id="{4F5F11C2-0252-9041-91BA-2E2B75B15018}"/>
                </a:ext>
              </a:extLst>
            </p:cNvPr>
            <p:cNvPicPr>
              <a:picLocks noChangeAspect="1"/>
            </p:cNvPicPr>
            <p:nvPr/>
          </p:nvPicPr>
          <p:blipFill>
            <a:blip r:embed="rId4"/>
            <a:stretch>
              <a:fillRect/>
            </a:stretch>
          </p:blipFill>
          <p:spPr>
            <a:xfrm>
              <a:off x="2516571" y="1366590"/>
              <a:ext cx="1488204" cy="256341"/>
            </a:xfrm>
            <a:prstGeom prst="rect">
              <a:avLst/>
            </a:prstGeom>
          </p:spPr>
        </p:pic>
      </p:grpSp>
      <p:grpSp>
        <p:nvGrpSpPr>
          <p:cNvPr id="38" name="Group 37">
            <a:extLst>
              <a:ext uri="{FF2B5EF4-FFF2-40B4-BE49-F238E27FC236}">
                <a16:creationId xmlns:a16="http://schemas.microsoft.com/office/drawing/2014/main" id="{A7ECE6FA-B227-E443-912A-07C9D92F0954}"/>
              </a:ext>
            </a:extLst>
          </p:cNvPr>
          <p:cNvGrpSpPr/>
          <p:nvPr/>
        </p:nvGrpSpPr>
        <p:grpSpPr>
          <a:xfrm>
            <a:off x="500089" y="1649255"/>
            <a:ext cx="4769340" cy="3913652"/>
            <a:chOff x="502944" y="1366590"/>
            <a:chExt cx="4769340" cy="3913652"/>
          </a:xfrm>
        </p:grpSpPr>
        <p:sp>
          <p:nvSpPr>
            <p:cNvPr id="39" name="Rectangle 38">
              <a:extLst>
                <a:ext uri="{FF2B5EF4-FFF2-40B4-BE49-F238E27FC236}">
                  <a16:creationId xmlns:a16="http://schemas.microsoft.com/office/drawing/2014/main" id="{5BBA4B34-FF6E-5547-9740-FBC856F55D5D}"/>
                </a:ext>
              </a:extLst>
            </p:cNvPr>
            <p:cNvSpPr/>
            <p:nvPr/>
          </p:nvSpPr>
          <p:spPr>
            <a:xfrm>
              <a:off x="2558383" y="2381147"/>
              <a:ext cx="1349829" cy="64008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Weather</a:t>
              </a:r>
            </a:p>
          </p:txBody>
        </p:sp>
        <p:cxnSp>
          <p:nvCxnSpPr>
            <p:cNvPr id="47" name="Straight Connector 46">
              <a:extLst>
                <a:ext uri="{FF2B5EF4-FFF2-40B4-BE49-F238E27FC236}">
                  <a16:creationId xmlns:a16="http://schemas.microsoft.com/office/drawing/2014/main" id="{FA79D1B9-B687-4749-B331-5408288B5781}"/>
                </a:ext>
              </a:extLst>
            </p:cNvPr>
            <p:cNvCxnSpPr>
              <a:cxnSpLocks/>
              <a:stCxn id="39" idx="2"/>
            </p:cNvCxnSpPr>
            <p:nvPr/>
          </p:nvCxnSpPr>
          <p:spPr>
            <a:xfrm flipH="1">
              <a:off x="1224984" y="3021227"/>
              <a:ext cx="2008314" cy="627274"/>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3DB1921-97ED-6A4F-9843-08BF386B65A7}"/>
                </a:ext>
              </a:extLst>
            </p:cNvPr>
            <p:cNvCxnSpPr>
              <a:cxnSpLocks/>
              <a:stCxn id="39" idx="2"/>
            </p:cNvCxnSpPr>
            <p:nvPr/>
          </p:nvCxnSpPr>
          <p:spPr>
            <a:xfrm>
              <a:off x="3233298" y="3021227"/>
              <a:ext cx="1420000" cy="899767"/>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35C958E-77DF-D94D-B220-1F6608DCAA68}"/>
                </a:ext>
              </a:extLst>
            </p:cNvPr>
            <p:cNvSpPr txBox="1"/>
            <p:nvPr/>
          </p:nvSpPr>
          <p:spPr>
            <a:xfrm>
              <a:off x="1014517" y="3035243"/>
              <a:ext cx="862898"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Sunny</a:t>
              </a:r>
            </a:p>
          </p:txBody>
        </p:sp>
        <p:sp>
          <p:nvSpPr>
            <p:cNvPr id="50" name="TextBox 49">
              <a:extLst>
                <a:ext uri="{FF2B5EF4-FFF2-40B4-BE49-F238E27FC236}">
                  <a16:creationId xmlns:a16="http://schemas.microsoft.com/office/drawing/2014/main" id="{E2911A4E-56EB-0B4E-A8B2-8D314D9B932F}"/>
                </a:ext>
              </a:extLst>
            </p:cNvPr>
            <p:cNvSpPr txBox="1"/>
            <p:nvPr/>
          </p:nvSpPr>
          <p:spPr>
            <a:xfrm>
              <a:off x="3936382" y="3120390"/>
              <a:ext cx="862898"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Rainy</a:t>
              </a:r>
            </a:p>
          </p:txBody>
        </p:sp>
        <p:cxnSp>
          <p:nvCxnSpPr>
            <p:cNvPr id="51" name="Straight Connector 50">
              <a:extLst>
                <a:ext uri="{FF2B5EF4-FFF2-40B4-BE49-F238E27FC236}">
                  <a16:creationId xmlns:a16="http://schemas.microsoft.com/office/drawing/2014/main" id="{66542DF5-B035-EB42-A2EE-B68687C9C32C}"/>
                </a:ext>
              </a:extLst>
            </p:cNvPr>
            <p:cNvCxnSpPr>
              <a:cxnSpLocks/>
              <a:stCxn id="39" idx="2"/>
            </p:cNvCxnSpPr>
            <p:nvPr/>
          </p:nvCxnSpPr>
          <p:spPr>
            <a:xfrm flipH="1">
              <a:off x="3015654" y="3021227"/>
              <a:ext cx="217644" cy="1211634"/>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C3CF6B2-7DD1-D247-80CE-1132FF8ABBF3}"/>
                </a:ext>
              </a:extLst>
            </p:cNvPr>
            <p:cNvSpPr txBox="1"/>
            <p:nvPr/>
          </p:nvSpPr>
          <p:spPr>
            <a:xfrm>
              <a:off x="1972391" y="3476246"/>
              <a:ext cx="1171112"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Overcast</a:t>
              </a:r>
            </a:p>
          </p:txBody>
        </p:sp>
        <p:sp>
          <p:nvSpPr>
            <p:cNvPr id="53" name="TextBox 52">
              <a:extLst>
                <a:ext uri="{FF2B5EF4-FFF2-40B4-BE49-F238E27FC236}">
                  <a16:creationId xmlns:a16="http://schemas.microsoft.com/office/drawing/2014/main" id="{403962A1-E3A2-5A40-92B5-56E04EF22BB0}"/>
                </a:ext>
              </a:extLst>
            </p:cNvPr>
            <p:cNvSpPr txBox="1"/>
            <p:nvPr/>
          </p:nvSpPr>
          <p:spPr>
            <a:xfrm>
              <a:off x="2616761" y="4254108"/>
              <a:ext cx="980845"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[4+, 0-]</a:t>
              </a:r>
            </a:p>
          </p:txBody>
        </p:sp>
        <p:sp>
          <p:nvSpPr>
            <p:cNvPr id="59" name="TextBox 58">
              <a:extLst>
                <a:ext uri="{FF2B5EF4-FFF2-40B4-BE49-F238E27FC236}">
                  <a16:creationId xmlns:a16="http://schemas.microsoft.com/office/drawing/2014/main" id="{6613101C-AD8C-3547-9FAE-A040938DEC74}"/>
                </a:ext>
              </a:extLst>
            </p:cNvPr>
            <p:cNvSpPr txBox="1"/>
            <p:nvPr/>
          </p:nvSpPr>
          <p:spPr>
            <a:xfrm>
              <a:off x="4214934" y="3984707"/>
              <a:ext cx="1057350"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[3+, 2-]</a:t>
              </a:r>
            </a:p>
          </p:txBody>
        </p:sp>
        <p:sp>
          <p:nvSpPr>
            <p:cNvPr id="60" name="TextBox 59">
              <a:extLst>
                <a:ext uri="{FF2B5EF4-FFF2-40B4-BE49-F238E27FC236}">
                  <a16:creationId xmlns:a16="http://schemas.microsoft.com/office/drawing/2014/main" id="{7C9C7E4D-442E-5944-8215-3AA58C09894E}"/>
                </a:ext>
              </a:extLst>
            </p:cNvPr>
            <p:cNvSpPr txBox="1"/>
            <p:nvPr/>
          </p:nvSpPr>
          <p:spPr>
            <a:xfrm>
              <a:off x="766750" y="3704999"/>
              <a:ext cx="987996"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[2+, 3-]</a:t>
              </a:r>
            </a:p>
          </p:txBody>
        </p:sp>
        <p:sp>
          <p:nvSpPr>
            <p:cNvPr id="61" name="TextBox 60">
              <a:extLst>
                <a:ext uri="{FF2B5EF4-FFF2-40B4-BE49-F238E27FC236}">
                  <a16:creationId xmlns:a16="http://schemas.microsoft.com/office/drawing/2014/main" id="{0A07E803-0141-4D49-8D2A-FD0E9E50628F}"/>
                </a:ext>
              </a:extLst>
            </p:cNvPr>
            <p:cNvSpPr txBox="1"/>
            <p:nvPr/>
          </p:nvSpPr>
          <p:spPr>
            <a:xfrm>
              <a:off x="2329636" y="4633911"/>
              <a:ext cx="1340343" cy="646331"/>
            </a:xfrm>
            <a:prstGeom prst="rect">
              <a:avLst/>
            </a:prstGeom>
            <a:noFill/>
          </p:spPr>
          <p:txBody>
            <a:bodyPr wrap="square" rtlCol="0">
              <a:spAutoFit/>
            </a:bodyPr>
            <a:lstStyle/>
            <a:p>
              <a:pPr algn="ctr"/>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Absolutely sure</a:t>
              </a:r>
            </a:p>
          </p:txBody>
        </p:sp>
        <p:sp>
          <p:nvSpPr>
            <p:cNvPr id="62" name="TextBox 61">
              <a:extLst>
                <a:ext uri="{FF2B5EF4-FFF2-40B4-BE49-F238E27FC236}">
                  <a16:creationId xmlns:a16="http://schemas.microsoft.com/office/drawing/2014/main" id="{423C146D-B111-8A44-847C-A0BF98F8A752}"/>
                </a:ext>
              </a:extLst>
            </p:cNvPr>
            <p:cNvSpPr txBox="1"/>
            <p:nvPr/>
          </p:nvSpPr>
          <p:spPr>
            <a:xfrm>
              <a:off x="4020482" y="4366080"/>
              <a:ext cx="1251802" cy="646331"/>
            </a:xfrm>
            <a:prstGeom prst="rect">
              <a:avLst/>
            </a:prstGeom>
            <a:noFill/>
          </p:spPr>
          <p:txBody>
            <a:bodyPr wrap="square" rtlCol="0">
              <a:spAutoFit/>
            </a:bodyPr>
            <a:lstStyle/>
            <a:p>
              <a:pPr algn="ctr"/>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Not too sure</a:t>
              </a:r>
            </a:p>
          </p:txBody>
        </p:sp>
        <p:sp>
          <p:nvSpPr>
            <p:cNvPr id="63" name="TextBox 62">
              <a:extLst>
                <a:ext uri="{FF2B5EF4-FFF2-40B4-BE49-F238E27FC236}">
                  <a16:creationId xmlns:a16="http://schemas.microsoft.com/office/drawing/2014/main" id="{8048609A-A354-6947-9B24-C8FC237CA48D}"/>
                </a:ext>
              </a:extLst>
            </p:cNvPr>
            <p:cNvSpPr txBox="1"/>
            <p:nvPr/>
          </p:nvSpPr>
          <p:spPr>
            <a:xfrm>
              <a:off x="502944" y="4098342"/>
              <a:ext cx="1251802" cy="646331"/>
            </a:xfrm>
            <a:prstGeom prst="rect">
              <a:avLst/>
            </a:prstGeom>
            <a:noFill/>
          </p:spPr>
          <p:txBody>
            <a:bodyPr wrap="square" rtlCol="0">
              <a:spAutoFit/>
            </a:bodyPr>
            <a:lstStyle/>
            <a:p>
              <a:pPr algn="ctr"/>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Not too sure</a:t>
              </a:r>
            </a:p>
          </p:txBody>
        </p:sp>
        <p:sp>
          <p:nvSpPr>
            <p:cNvPr id="64" name="TextBox 63">
              <a:extLst>
                <a:ext uri="{FF2B5EF4-FFF2-40B4-BE49-F238E27FC236}">
                  <a16:creationId xmlns:a16="http://schemas.microsoft.com/office/drawing/2014/main" id="{A7B08F2A-242B-6E40-AB36-D4F3DE783793}"/>
                </a:ext>
              </a:extLst>
            </p:cNvPr>
            <p:cNvSpPr txBox="1"/>
            <p:nvPr/>
          </p:nvSpPr>
          <p:spPr>
            <a:xfrm>
              <a:off x="2414924" y="1993864"/>
              <a:ext cx="1582408" cy="369332"/>
            </a:xfrm>
            <a:prstGeom prst="rect">
              <a:avLst/>
            </a:prstGeom>
            <a:noFill/>
          </p:spPr>
          <p:txBody>
            <a:bodyPr wrap="square" rtlCol="0">
              <a:spAutoFit/>
            </a:bodyPr>
            <a:lstStyle/>
            <a:p>
              <a:pPr algn="ctr"/>
              <a:endParaRPr lang="en-US" sz="200" dirty="0">
                <a:latin typeface="Amazon Ember Light" panose="020B0403020204020204" pitchFamily="34" charset="0"/>
                <a:ea typeface="Amazon Ember Light" panose="020B0403020204020204" pitchFamily="34" charset="0"/>
                <a:cs typeface="Amazon Ember Light" panose="020B0403020204020204" pitchFamily="34" charset="0"/>
              </a:endParaRPr>
            </a:p>
            <a:p>
              <a:pPr algn="ctr"/>
              <a:r>
                <a:rPr lang="en-US" sz="1600" dirty="0">
                  <a:latin typeface="Amazon Ember Light" panose="020B0403020204020204" pitchFamily="34" charset="0"/>
                  <a:ea typeface="Amazon Ember Light" panose="020B0403020204020204" pitchFamily="34" charset="0"/>
                  <a:cs typeface="Amazon Ember Light" panose="020B0403020204020204" pitchFamily="34" charset="0"/>
                </a:rPr>
                <a:t>[9+, 5-]</a:t>
              </a:r>
            </a:p>
          </p:txBody>
        </p:sp>
        <p:sp>
          <p:nvSpPr>
            <p:cNvPr id="65" name="TextBox 64">
              <a:extLst>
                <a:ext uri="{FF2B5EF4-FFF2-40B4-BE49-F238E27FC236}">
                  <a16:creationId xmlns:a16="http://schemas.microsoft.com/office/drawing/2014/main" id="{2DC72BAA-67D4-E540-ADF9-9F3CDA7357E6}"/>
                </a:ext>
              </a:extLst>
            </p:cNvPr>
            <p:cNvSpPr txBox="1"/>
            <p:nvPr/>
          </p:nvSpPr>
          <p:spPr>
            <a:xfrm>
              <a:off x="2414924" y="1653894"/>
              <a:ext cx="1691498" cy="369332"/>
            </a:xfrm>
            <a:prstGeom prst="rect">
              <a:avLst/>
            </a:prstGeom>
            <a:noFill/>
          </p:spPr>
          <p:txBody>
            <a:bodyPr wrap="square" rtlCol="0">
              <a:spAutoFit/>
            </a:bodyPr>
            <a:lstStyle/>
            <a:p>
              <a:pPr algn="ctr"/>
              <a:r>
                <a:rPr lang="en-US"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Not too sure</a:t>
              </a:r>
            </a:p>
          </p:txBody>
        </p:sp>
        <p:pic>
          <p:nvPicPr>
            <p:cNvPr id="66" name="Picture 65">
              <a:extLst>
                <a:ext uri="{FF2B5EF4-FFF2-40B4-BE49-F238E27FC236}">
                  <a16:creationId xmlns:a16="http://schemas.microsoft.com/office/drawing/2014/main" id="{01374EEF-0040-8F43-AF91-1801C47365F4}"/>
                </a:ext>
              </a:extLst>
            </p:cNvPr>
            <p:cNvPicPr>
              <a:picLocks noChangeAspect="1"/>
            </p:cNvPicPr>
            <p:nvPr/>
          </p:nvPicPr>
          <p:blipFill>
            <a:blip r:embed="rId4"/>
            <a:stretch>
              <a:fillRect/>
            </a:stretch>
          </p:blipFill>
          <p:spPr>
            <a:xfrm>
              <a:off x="2516571" y="1366590"/>
              <a:ext cx="1488204" cy="256341"/>
            </a:xfrm>
            <a:prstGeom prst="rect">
              <a:avLst/>
            </a:prstGeom>
          </p:spPr>
        </p:pic>
      </p:grpSp>
    </p:spTree>
    <p:extLst>
      <p:ext uri="{BB962C8B-B14F-4D97-AF65-F5344CB8AC3E}">
        <p14:creationId xmlns:p14="http://schemas.microsoft.com/office/powerpoint/2010/main" val="20474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1113227" cy="987472"/>
          </a:xfrm>
        </p:spPr>
        <p:txBody>
          <a:bodyPr/>
          <a:lstStyle/>
          <a:p>
            <a:r>
              <a:rPr lang="en-US" b="1" dirty="0"/>
              <a:t>Information Gain &amp; Feature Selection</a:t>
            </a:r>
          </a:p>
        </p:txBody>
      </p:sp>
      <p:grpSp>
        <p:nvGrpSpPr>
          <p:cNvPr id="15" name="Group 14">
            <a:extLst>
              <a:ext uri="{FF2B5EF4-FFF2-40B4-BE49-F238E27FC236}">
                <a16:creationId xmlns:a16="http://schemas.microsoft.com/office/drawing/2014/main" id="{49E32860-854B-BC4F-B4A0-907EA60A35A5}"/>
              </a:ext>
            </a:extLst>
          </p:cNvPr>
          <p:cNvGrpSpPr/>
          <p:nvPr/>
        </p:nvGrpSpPr>
        <p:grpSpPr>
          <a:xfrm>
            <a:off x="6557864" y="1616831"/>
            <a:ext cx="5579396" cy="3570208"/>
            <a:chOff x="6556276" y="1616830"/>
            <a:chExt cx="5579396" cy="3570208"/>
          </a:xfrm>
        </p:grpSpPr>
        <p:sp>
          <p:nvSpPr>
            <p:cNvPr id="3" name="Rectangle 2">
              <a:extLst>
                <a:ext uri="{FF2B5EF4-FFF2-40B4-BE49-F238E27FC236}">
                  <a16:creationId xmlns:a16="http://schemas.microsoft.com/office/drawing/2014/main" id="{3E04D6A0-6B09-D648-8E98-1846B7F2C9B6}"/>
                </a:ext>
              </a:extLst>
            </p:cNvPr>
            <p:cNvSpPr/>
            <p:nvPr/>
          </p:nvSpPr>
          <p:spPr>
            <a:xfrm>
              <a:off x="6583698" y="1616830"/>
              <a:ext cx="5551974" cy="3570208"/>
            </a:xfrm>
            <a:prstGeom prst="rect">
              <a:avLst/>
            </a:prstGeom>
          </p:spPr>
          <p:txBody>
            <a:bodyPr wrap="square">
              <a:spAutoFit/>
            </a:bodyPr>
            <a:lstStyle/>
            <a:p>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Comparing gains for each feature:</a:t>
              </a:r>
            </a:p>
            <a:p>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a:p>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Gain(“Weather”) = 0.46-0.34 = 0.12</a:t>
              </a:r>
            </a:p>
            <a:p>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Gain(“Demand”) = 0.46-0.37 = 0.09</a:t>
              </a:r>
            </a:p>
            <a:p>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Gain(“Address”)  = 0.46-0.43 = 0.03</a:t>
              </a:r>
            </a:p>
            <a:p>
              <a:endParaRPr lang="en-US" sz="2800" dirty="0">
                <a:latin typeface="Amazon Ember Light" panose="020B0403020204020204" pitchFamily="34" charset="0"/>
                <a:ea typeface="Amazon Ember Light" panose="020B0403020204020204" pitchFamily="34" charset="0"/>
                <a:cs typeface="Amazon Ember Light" panose="020B0403020204020204" pitchFamily="34" charset="0"/>
              </a:endParaRPr>
            </a:p>
            <a:p>
              <a:pPr algn="ctr"/>
              <a:r>
                <a:rPr lang="en-US" sz="2600" dirty="0">
                  <a:latin typeface="Amazon Ember Light" panose="020B0403020204020204" pitchFamily="34" charset="0"/>
                  <a:ea typeface="Amazon Ember Light" panose="020B0403020204020204" pitchFamily="34" charset="0"/>
                  <a:cs typeface="Amazon Ember Light" panose="020B0403020204020204" pitchFamily="34" charset="0"/>
                </a:rPr>
                <a:t>“Weather” has the highest gain of all, so we start the tree with the “Weather” feature as the root node!</a:t>
              </a:r>
            </a:p>
          </p:txBody>
        </p:sp>
        <p:sp>
          <p:nvSpPr>
            <p:cNvPr id="42" name="Rectangle 41">
              <a:extLst>
                <a:ext uri="{FF2B5EF4-FFF2-40B4-BE49-F238E27FC236}">
                  <a16:creationId xmlns:a16="http://schemas.microsoft.com/office/drawing/2014/main" id="{EE06F415-9FCA-AD4E-9F2B-EB022F8E8EB0}"/>
                </a:ext>
              </a:extLst>
            </p:cNvPr>
            <p:cNvSpPr/>
            <p:nvPr/>
          </p:nvSpPr>
          <p:spPr>
            <a:xfrm>
              <a:off x="6556276" y="2330164"/>
              <a:ext cx="5163938" cy="468057"/>
            </a:xfrm>
            <a:prstGeom prst="rect">
              <a:avLst/>
            </a:prstGeom>
            <a:noFill/>
            <a:ln w="38100">
              <a:solidFill>
                <a:srgbClr val="FFB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grpSp>
        <p:nvGrpSpPr>
          <p:cNvPr id="14" name="Group 13">
            <a:extLst>
              <a:ext uri="{FF2B5EF4-FFF2-40B4-BE49-F238E27FC236}">
                <a16:creationId xmlns:a16="http://schemas.microsoft.com/office/drawing/2014/main" id="{10A6786F-729D-864A-ABAB-393C3BAE39E5}"/>
              </a:ext>
            </a:extLst>
          </p:cNvPr>
          <p:cNvGrpSpPr/>
          <p:nvPr/>
        </p:nvGrpSpPr>
        <p:grpSpPr>
          <a:xfrm>
            <a:off x="396334" y="1629250"/>
            <a:ext cx="6237331" cy="4071056"/>
            <a:chOff x="394745" y="1629250"/>
            <a:chExt cx="6237331" cy="4071056"/>
          </a:xfrm>
        </p:grpSpPr>
        <p:sp>
          <p:nvSpPr>
            <p:cNvPr id="24" name="TextBox 23">
              <a:extLst>
                <a:ext uri="{FF2B5EF4-FFF2-40B4-BE49-F238E27FC236}">
                  <a16:creationId xmlns:a16="http://schemas.microsoft.com/office/drawing/2014/main" id="{991892C9-26EA-724F-BEE2-F0636C1C1D38}"/>
                </a:ext>
              </a:extLst>
            </p:cNvPr>
            <p:cNvSpPr txBox="1"/>
            <p:nvPr/>
          </p:nvSpPr>
          <p:spPr>
            <a:xfrm>
              <a:off x="484909" y="4078252"/>
              <a:ext cx="1413552" cy="635559"/>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[3+, 4-]</a:t>
              </a:r>
            </a:p>
            <a:p>
              <a:endParaRPr lang="en-US" sz="16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5" name="TextBox 24">
              <a:extLst>
                <a:ext uri="{FF2B5EF4-FFF2-40B4-BE49-F238E27FC236}">
                  <a16:creationId xmlns:a16="http://schemas.microsoft.com/office/drawing/2014/main" id="{F6ABE41A-405D-3E42-BB48-9AA241C41BAA}"/>
                </a:ext>
              </a:extLst>
            </p:cNvPr>
            <p:cNvSpPr txBox="1"/>
            <p:nvPr/>
          </p:nvSpPr>
          <p:spPr>
            <a:xfrm>
              <a:off x="1898461" y="4078253"/>
              <a:ext cx="1531976" cy="615553"/>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[1+, 6-]</a:t>
              </a:r>
            </a:p>
            <a:p>
              <a:endParaRPr lang="en-US" sz="16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6" name="TextBox 25">
              <a:extLst>
                <a:ext uri="{FF2B5EF4-FFF2-40B4-BE49-F238E27FC236}">
                  <a16:creationId xmlns:a16="http://schemas.microsoft.com/office/drawing/2014/main" id="{56112F72-EE6D-ED4C-BDD1-414FEF00ED10}"/>
                </a:ext>
              </a:extLst>
            </p:cNvPr>
            <p:cNvSpPr txBox="1"/>
            <p:nvPr/>
          </p:nvSpPr>
          <p:spPr>
            <a:xfrm>
              <a:off x="3430437" y="4078252"/>
              <a:ext cx="1413552" cy="615553"/>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[6+, 2-]</a:t>
              </a:r>
            </a:p>
            <a:p>
              <a:endParaRPr lang="en-US" sz="16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7" name="TextBox 26">
              <a:extLst>
                <a:ext uri="{FF2B5EF4-FFF2-40B4-BE49-F238E27FC236}">
                  <a16:creationId xmlns:a16="http://schemas.microsoft.com/office/drawing/2014/main" id="{F0B9D651-54A3-AE4C-BEB0-AA508081F2C0}"/>
                </a:ext>
              </a:extLst>
            </p:cNvPr>
            <p:cNvSpPr txBox="1"/>
            <p:nvPr/>
          </p:nvSpPr>
          <p:spPr>
            <a:xfrm>
              <a:off x="4878455" y="4082235"/>
              <a:ext cx="1753621" cy="634533"/>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[3+, 3-]</a:t>
              </a:r>
            </a:p>
            <a:p>
              <a:endParaRPr lang="en-US" sz="16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9" name="Rectangle 28">
              <a:extLst>
                <a:ext uri="{FF2B5EF4-FFF2-40B4-BE49-F238E27FC236}">
                  <a16:creationId xmlns:a16="http://schemas.microsoft.com/office/drawing/2014/main" id="{A9162B66-B55B-2C47-A2AB-C735FA9B4B57}"/>
                </a:ext>
              </a:extLst>
            </p:cNvPr>
            <p:cNvSpPr>
              <a:spLocks noChangeAspect="1"/>
            </p:cNvSpPr>
            <p:nvPr/>
          </p:nvSpPr>
          <p:spPr>
            <a:xfrm>
              <a:off x="1230166" y="2280349"/>
              <a:ext cx="1156996" cy="54864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Demand</a:t>
              </a:r>
            </a:p>
          </p:txBody>
        </p:sp>
        <p:sp>
          <p:nvSpPr>
            <p:cNvPr id="30" name="Rectangle 29">
              <a:extLst>
                <a:ext uri="{FF2B5EF4-FFF2-40B4-BE49-F238E27FC236}">
                  <a16:creationId xmlns:a16="http://schemas.microsoft.com/office/drawing/2014/main" id="{922C205B-0B77-114A-A2A6-634E66FA8EFF}"/>
                </a:ext>
              </a:extLst>
            </p:cNvPr>
            <p:cNvSpPr/>
            <p:nvPr/>
          </p:nvSpPr>
          <p:spPr>
            <a:xfrm>
              <a:off x="4000549" y="2285411"/>
              <a:ext cx="1349829" cy="54864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Address</a:t>
              </a:r>
            </a:p>
          </p:txBody>
        </p:sp>
        <p:cxnSp>
          <p:nvCxnSpPr>
            <p:cNvPr id="31" name="Straight Connector 30">
              <a:extLst>
                <a:ext uri="{FF2B5EF4-FFF2-40B4-BE49-F238E27FC236}">
                  <a16:creationId xmlns:a16="http://schemas.microsoft.com/office/drawing/2014/main" id="{EC03BBEF-5B3D-584E-9657-6AB8AB411162}"/>
                </a:ext>
              </a:extLst>
            </p:cNvPr>
            <p:cNvCxnSpPr>
              <a:cxnSpLocks/>
              <a:stCxn id="29" idx="2"/>
            </p:cNvCxnSpPr>
            <p:nvPr/>
          </p:nvCxnSpPr>
          <p:spPr>
            <a:xfrm flipH="1">
              <a:off x="1039373" y="2828989"/>
              <a:ext cx="769291" cy="1059783"/>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2F0C664-7C86-7446-A2CA-2EBDE39ABD29}"/>
                </a:ext>
              </a:extLst>
            </p:cNvPr>
            <p:cNvCxnSpPr>
              <a:cxnSpLocks/>
              <a:stCxn id="29" idx="2"/>
            </p:cNvCxnSpPr>
            <p:nvPr/>
          </p:nvCxnSpPr>
          <p:spPr>
            <a:xfrm>
              <a:off x="1808664" y="2828989"/>
              <a:ext cx="771330" cy="1052965"/>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FEF4F28-5586-AA42-9F78-E0C66D1DD138}"/>
                </a:ext>
              </a:extLst>
            </p:cNvPr>
            <p:cNvCxnSpPr>
              <a:cxnSpLocks/>
              <a:stCxn id="30" idx="2"/>
            </p:cNvCxnSpPr>
            <p:nvPr/>
          </p:nvCxnSpPr>
          <p:spPr>
            <a:xfrm flipH="1">
              <a:off x="3925404" y="2834051"/>
              <a:ext cx="750060" cy="1052965"/>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2EB9A3D-6B2E-104C-A2DD-BD33355E165B}"/>
                </a:ext>
              </a:extLst>
            </p:cNvPr>
            <p:cNvCxnSpPr>
              <a:cxnSpLocks/>
              <a:stCxn id="30" idx="2"/>
            </p:cNvCxnSpPr>
            <p:nvPr/>
          </p:nvCxnSpPr>
          <p:spPr>
            <a:xfrm>
              <a:off x="4675464" y="2834051"/>
              <a:ext cx="604684" cy="1060405"/>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177D651-0CEC-1840-ACA8-94821DE56338}"/>
                </a:ext>
              </a:extLst>
            </p:cNvPr>
            <p:cNvSpPr txBox="1"/>
            <p:nvPr/>
          </p:nvSpPr>
          <p:spPr>
            <a:xfrm>
              <a:off x="772146" y="3209343"/>
              <a:ext cx="795478"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High</a:t>
              </a:r>
            </a:p>
          </p:txBody>
        </p:sp>
        <p:sp>
          <p:nvSpPr>
            <p:cNvPr id="36" name="TextBox 35">
              <a:extLst>
                <a:ext uri="{FF2B5EF4-FFF2-40B4-BE49-F238E27FC236}">
                  <a16:creationId xmlns:a16="http://schemas.microsoft.com/office/drawing/2014/main" id="{E9C9959B-746F-BF4E-81E9-036AE446CAA8}"/>
                </a:ext>
              </a:extLst>
            </p:cNvPr>
            <p:cNvSpPr txBox="1"/>
            <p:nvPr/>
          </p:nvSpPr>
          <p:spPr>
            <a:xfrm>
              <a:off x="2266533" y="3209343"/>
              <a:ext cx="988375"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Normal</a:t>
              </a:r>
            </a:p>
          </p:txBody>
        </p:sp>
        <p:sp>
          <p:nvSpPr>
            <p:cNvPr id="37" name="TextBox 36">
              <a:extLst>
                <a:ext uri="{FF2B5EF4-FFF2-40B4-BE49-F238E27FC236}">
                  <a16:creationId xmlns:a16="http://schemas.microsoft.com/office/drawing/2014/main" id="{262FB45E-454B-9F4D-A826-1E0A56482293}"/>
                </a:ext>
              </a:extLst>
            </p:cNvPr>
            <p:cNvSpPr txBox="1"/>
            <p:nvPr/>
          </p:nvSpPr>
          <p:spPr>
            <a:xfrm>
              <a:off x="3289524" y="3214405"/>
              <a:ext cx="974856"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Correct</a:t>
              </a:r>
            </a:p>
          </p:txBody>
        </p:sp>
        <p:sp>
          <p:nvSpPr>
            <p:cNvPr id="38" name="TextBox 37">
              <a:extLst>
                <a:ext uri="{FF2B5EF4-FFF2-40B4-BE49-F238E27FC236}">
                  <a16:creationId xmlns:a16="http://schemas.microsoft.com/office/drawing/2014/main" id="{1F569A80-6BC6-E943-B9A9-1AAB0ED9FE35}"/>
                </a:ext>
              </a:extLst>
            </p:cNvPr>
            <p:cNvSpPr txBox="1"/>
            <p:nvPr/>
          </p:nvSpPr>
          <p:spPr>
            <a:xfrm>
              <a:off x="4993269" y="3214405"/>
              <a:ext cx="1289837"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p:txBody>
        </p:sp>
        <p:sp>
          <p:nvSpPr>
            <p:cNvPr id="22" name="TextBox 21">
              <a:extLst>
                <a:ext uri="{FF2B5EF4-FFF2-40B4-BE49-F238E27FC236}">
                  <a16:creationId xmlns:a16="http://schemas.microsoft.com/office/drawing/2014/main" id="{A3568B86-C321-0647-B3DF-113538CC05B9}"/>
                </a:ext>
              </a:extLst>
            </p:cNvPr>
            <p:cNvSpPr txBox="1"/>
            <p:nvPr/>
          </p:nvSpPr>
          <p:spPr>
            <a:xfrm>
              <a:off x="3795392" y="1898568"/>
              <a:ext cx="1582408" cy="369332"/>
            </a:xfrm>
            <a:prstGeom prst="rect">
              <a:avLst/>
            </a:prstGeom>
            <a:noFill/>
          </p:spPr>
          <p:txBody>
            <a:bodyPr wrap="square" rtlCol="0">
              <a:spAutoFit/>
            </a:bodyPr>
            <a:lstStyle/>
            <a:p>
              <a:pPr algn="ctr"/>
              <a:endParaRPr lang="en-US" sz="200" dirty="0">
                <a:latin typeface="Amazon Ember Light" panose="020B0403020204020204" pitchFamily="34" charset="0"/>
                <a:ea typeface="Amazon Ember Light" panose="020B0403020204020204" pitchFamily="34" charset="0"/>
                <a:cs typeface="Amazon Ember Light" panose="020B0403020204020204" pitchFamily="34" charset="0"/>
              </a:endParaRPr>
            </a:p>
            <a:p>
              <a:pPr algn="ctr"/>
              <a:r>
                <a:rPr lang="en-US" sz="1600" dirty="0">
                  <a:latin typeface="Amazon Ember Light" panose="020B0403020204020204" pitchFamily="34" charset="0"/>
                  <a:ea typeface="Amazon Ember Light" panose="020B0403020204020204" pitchFamily="34" charset="0"/>
                  <a:cs typeface="Amazon Ember Light" panose="020B0403020204020204" pitchFamily="34" charset="0"/>
                </a:rPr>
                <a:t>[9+, 5-]</a:t>
              </a:r>
            </a:p>
          </p:txBody>
        </p:sp>
        <p:sp>
          <p:nvSpPr>
            <p:cNvPr id="41" name="TextBox 40">
              <a:extLst>
                <a:ext uri="{FF2B5EF4-FFF2-40B4-BE49-F238E27FC236}">
                  <a16:creationId xmlns:a16="http://schemas.microsoft.com/office/drawing/2014/main" id="{9D91BB46-DB9C-9043-856C-3F8D56344B78}"/>
                </a:ext>
              </a:extLst>
            </p:cNvPr>
            <p:cNvSpPr txBox="1"/>
            <p:nvPr/>
          </p:nvSpPr>
          <p:spPr>
            <a:xfrm>
              <a:off x="979664" y="1879555"/>
              <a:ext cx="1582408" cy="369332"/>
            </a:xfrm>
            <a:prstGeom prst="rect">
              <a:avLst/>
            </a:prstGeom>
            <a:noFill/>
          </p:spPr>
          <p:txBody>
            <a:bodyPr wrap="square" rtlCol="0">
              <a:spAutoFit/>
            </a:bodyPr>
            <a:lstStyle/>
            <a:p>
              <a:pPr algn="ctr"/>
              <a:endParaRPr lang="en-US" sz="200" dirty="0">
                <a:latin typeface="Amazon Ember Light" panose="020B0403020204020204" pitchFamily="34" charset="0"/>
                <a:ea typeface="Amazon Ember Light" panose="020B0403020204020204" pitchFamily="34" charset="0"/>
                <a:cs typeface="Amazon Ember Light" panose="020B0403020204020204" pitchFamily="34" charset="0"/>
              </a:endParaRPr>
            </a:p>
            <a:p>
              <a:pPr algn="ctr"/>
              <a:r>
                <a:rPr lang="en-US" sz="1600" dirty="0">
                  <a:latin typeface="Amazon Ember Light" panose="020B0403020204020204" pitchFamily="34" charset="0"/>
                  <a:ea typeface="Amazon Ember Light" panose="020B0403020204020204" pitchFamily="34" charset="0"/>
                  <a:cs typeface="Amazon Ember Light" panose="020B0403020204020204" pitchFamily="34" charset="0"/>
                </a:rPr>
                <a:t>[9+, 5-]</a:t>
              </a:r>
            </a:p>
          </p:txBody>
        </p:sp>
        <p:pic>
          <p:nvPicPr>
            <p:cNvPr id="6" name="Picture 5">
              <a:extLst>
                <a:ext uri="{FF2B5EF4-FFF2-40B4-BE49-F238E27FC236}">
                  <a16:creationId xmlns:a16="http://schemas.microsoft.com/office/drawing/2014/main" id="{E7222009-19E2-D64C-9A1C-0848DC53CE82}"/>
                </a:ext>
              </a:extLst>
            </p:cNvPr>
            <p:cNvPicPr>
              <a:picLocks noChangeAspect="1"/>
            </p:cNvPicPr>
            <p:nvPr/>
          </p:nvPicPr>
          <p:blipFill>
            <a:blip r:embed="rId3"/>
            <a:stretch>
              <a:fillRect/>
            </a:stretch>
          </p:blipFill>
          <p:spPr>
            <a:xfrm>
              <a:off x="3521078" y="4904547"/>
              <a:ext cx="2957484" cy="465646"/>
            </a:xfrm>
            <a:prstGeom prst="rect">
              <a:avLst/>
            </a:prstGeom>
          </p:spPr>
        </p:pic>
        <p:pic>
          <p:nvPicPr>
            <p:cNvPr id="7" name="Picture 6">
              <a:extLst>
                <a:ext uri="{FF2B5EF4-FFF2-40B4-BE49-F238E27FC236}">
                  <a16:creationId xmlns:a16="http://schemas.microsoft.com/office/drawing/2014/main" id="{D9A90CDE-EE90-FE4D-9426-57BC3CFEABF1}"/>
                </a:ext>
              </a:extLst>
            </p:cNvPr>
            <p:cNvPicPr>
              <a:picLocks noChangeAspect="1"/>
            </p:cNvPicPr>
            <p:nvPr/>
          </p:nvPicPr>
          <p:blipFill>
            <a:blip r:embed="rId4"/>
            <a:stretch>
              <a:fillRect/>
            </a:stretch>
          </p:blipFill>
          <p:spPr>
            <a:xfrm>
              <a:off x="3517583" y="5486254"/>
              <a:ext cx="1458471" cy="200945"/>
            </a:xfrm>
            <a:prstGeom prst="rect">
              <a:avLst/>
            </a:prstGeom>
          </p:spPr>
        </p:pic>
        <p:pic>
          <p:nvPicPr>
            <p:cNvPr id="8" name="Picture 7">
              <a:extLst>
                <a:ext uri="{FF2B5EF4-FFF2-40B4-BE49-F238E27FC236}">
                  <a16:creationId xmlns:a16="http://schemas.microsoft.com/office/drawing/2014/main" id="{6C40B78D-797E-2D44-9390-9133EDC014AC}"/>
                </a:ext>
              </a:extLst>
            </p:cNvPr>
            <p:cNvPicPr>
              <a:picLocks noChangeAspect="1"/>
            </p:cNvPicPr>
            <p:nvPr/>
          </p:nvPicPr>
          <p:blipFill>
            <a:blip r:embed="rId5"/>
            <a:stretch>
              <a:fillRect/>
            </a:stretch>
          </p:blipFill>
          <p:spPr>
            <a:xfrm>
              <a:off x="394745" y="4879665"/>
              <a:ext cx="2957484" cy="430814"/>
            </a:xfrm>
            <a:prstGeom prst="rect">
              <a:avLst/>
            </a:prstGeom>
          </p:spPr>
        </p:pic>
        <p:pic>
          <p:nvPicPr>
            <p:cNvPr id="9" name="Picture 8">
              <a:extLst>
                <a:ext uri="{FF2B5EF4-FFF2-40B4-BE49-F238E27FC236}">
                  <a16:creationId xmlns:a16="http://schemas.microsoft.com/office/drawing/2014/main" id="{7DEEE748-8F67-FE45-BED4-7915B155B4D8}"/>
                </a:ext>
              </a:extLst>
            </p:cNvPr>
            <p:cNvPicPr>
              <a:picLocks noChangeAspect="1"/>
            </p:cNvPicPr>
            <p:nvPr/>
          </p:nvPicPr>
          <p:blipFill>
            <a:blip r:embed="rId6"/>
            <a:stretch>
              <a:fillRect/>
            </a:stretch>
          </p:blipFill>
          <p:spPr>
            <a:xfrm>
              <a:off x="394745" y="5514552"/>
              <a:ext cx="1366192" cy="185754"/>
            </a:xfrm>
            <a:prstGeom prst="rect">
              <a:avLst/>
            </a:prstGeom>
          </p:spPr>
        </p:pic>
        <p:pic>
          <p:nvPicPr>
            <p:cNvPr id="10" name="Picture 9">
              <a:extLst>
                <a:ext uri="{FF2B5EF4-FFF2-40B4-BE49-F238E27FC236}">
                  <a16:creationId xmlns:a16="http://schemas.microsoft.com/office/drawing/2014/main" id="{4AEC0BE5-6AC4-D942-B179-EBDE70B46167}"/>
                </a:ext>
              </a:extLst>
            </p:cNvPr>
            <p:cNvPicPr>
              <a:picLocks noChangeAspect="1"/>
            </p:cNvPicPr>
            <p:nvPr/>
          </p:nvPicPr>
          <p:blipFill>
            <a:blip r:embed="rId7"/>
            <a:stretch>
              <a:fillRect/>
            </a:stretch>
          </p:blipFill>
          <p:spPr>
            <a:xfrm>
              <a:off x="431198" y="4471629"/>
              <a:ext cx="1031150" cy="203963"/>
            </a:xfrm>
            <a:prstGeom prst="rect">
              <a:avLst/>
            </a:prstGeom>
          </p:spPr>
        </p:pic>
        <p:pic>
          <p:nvPicPr>
            <p:cNvPr id="11" name="Picture 10">
              <a:extLst>
                <a:ext uri="{FF2B5EF4-FFF2-40B4-BE49-F238E27FC236}">
                  <a16:creationId xmlns:a16="http://schemas.microsoft.com/office/drawing/2014/main" id="{EBA482AE-D993-5644-932F-99D1D52BFCD1}"/>
                </a:ext>
              </a:extLst>
            </p:cNvPr>
            <p:cNvPicPr>
              <a:picLocks noChangeAspect="1"/>
            </p:cNvPicPr>
            <p:nvPr/>
          </p:nvPicPr>
          <p:blipFill>
            <a:blip r:embed="rId8"/>
            <a:stretch>
              <a:fillRect/>
            </a:stretch>
          </p:blipFill>
          <p:spPr>
            <a:xfrm>
              <a:off x="1800433" y="4472809"/>
              <a:ext cx="1467263" cy="191114"/>
            </a:xfrm>
            <a:prstGeom prst="rect">
              <a:avLst/>
            </a:prstGeom>
          </p:spPr>
        </p:pic>
        <p:pic>
          <p:nvPicPr>
            <p:cNvPr id="12" name="Picture 11">
              <a:extLst>
                <a:ext uri="{FF2B5EF4-FFF2-40B4-BE49-F238E27FC236}">
                  <a16:creationId xmlns:a16="http://schemas.microsoft.com/office/drawing/2014/main" id="{E8105B3C-3841-D549-8E70-E8C360D28B8F}"/>
                </a:ext>
              </a:extLst>
            </p:cNvPr>
            <p:cNvPicPr>
              <a:picLocks noChangeAspect="1"/>
            </p:cNvPicPr>
            <p:nvPr/>
          </p:nvPicPr>
          <p:blipFill>
            <a:blip r:embed="rId9"/>
            <a:stretch>
              <a:fillRect/>
            </a:stretch>
          </p:blipFill>
          <p:spPr>
            <a:xfrm>
              <a:off x="3521078" y="4484089"/>
              <a:ext cx="1197413" cy="171851"/>
            </a:xfrm>
            <a:prstGeom prst="rect">
              <a:avLst/>
            </a:prstGeom>
          </p:spPr>
        </p:pic>
        <p:pic>
          <p:nvPicPr>
            <p:cNvPr id="13" name="Picture 12">
              <a:extLst>
                <a:ext uri="{FF2B5EF4-FFF2-40B4-BE49-F238E27FC236}">
                  <a16:creationId xmlns:a16="http://schemas.microsoft.com/office/drawing/2014/main" id="{348774D1-C631-5544-A5B5-44168ABDD940}"/>
                </a:ext>
              </a:extLst>
            </p:cNvPr>
            <p:cNvPicPr>
              <a:picLocks noChangeAspect="1"/>
            </p:cNvPicPr>
            <p:nvPr/>
          </p:nvPicPr>
          <p:blipFill>
            <a:blip r:embed="rId10"/>
            <a:stretch>
              <a:fillRect/>
            </a:stretch>
          </p:blipFill>
          <p:spPr>
            <a:xfrm>
              <a:off x="4934630" y="4452402"/>
              <a:ext cx="1566522" cy="224706"/>
            </a:xfrm>
            <a:prstGeom prst="rect">
              <a:avLst/>
            </a:prstGeom>
          </p:spPr>
        </p:pic>
        <p:pic>
          <p:nvPicPr>
            <p:cNvPr id="39" name="Picture 38">
              <a:extLst>
                <a:ext uri="{FF2B5EF4-FFF2-40B4-BE49-F238E27FC236}">
                  <a16:creationId xmlns:a16="http://schemas.microsoft.com/office/drawing/2014/main" id="{BCDC9B69-46CF-5541-A267-435BFCD058B5}"/>
                </a:ext>
              </a:extLst>
            </p:cNvPr>
            <p:cNvPicPr>
              <a:picLocks noChangeAspect="1"/>
            </p:cNvPicPr>
            <p:nvPr/>
          </p:nvPicPr>
          <p:blipFill>
            <a:blip r:embed="rId11"/>
            <a:stretch>
              <a:fillRect/>
            </a:stretch>
          </p:blipFill>
          <p:spPr>
            <a:xfrm>
              <a:off x="3862174" y="1648716"/>
              <a:ext cx="1488204" cy="256341"/>
            </a:xfrm>
            <a:prstGeom prst="rect">
              <a:avLst/>
            </a:prstGeom>
          </p:spPr>
        </p:pic>
        <p:pic>
          <p:nvPicPr>
            <p:cNvPr id="40" name="Picture 39">
              <a:extLst>
                <a:ext uri="{FF2B5EF4-FFF2-40B4-BE49-F238E27FC236}">
                  <a16:creationId xmlns:a16="http://schemas.microsoft.com/office/drawing/2014/main" id="{8CEC826A-A58E-1D41-9B83-4BB1497789BC}"/>
                </a:ext>
              </a:extLst>
            </p:cNvPr>
            <p:cNvPicPr>
              <a:picLocks noChangeAspect="1"/>
            </p:cNvPicPr>
            <p:nvPr/>
          </p:nvPicPr>
          <p:blipFill>
            <a:blip r:embed="rId11"/>
            <a:stretch>
              <a:fillRect/>
            </a:stretch>
          </p:blipFill>
          <p:spPr>
            <a:xfrm>
              <a:off x="1073868" y="1629250"/>
              <a:ext cx="1488204" cy="256341"/>
            </a:xfrm>
            <a:prstGeom prst="rect">
              <a:avLst/>
            </a:prstGeom>
          </p:spPr>
        </p:pic>
      </p:grpSp>
    </p:spTree>
    <p:extLst>
      <p:ext uri="{BB962C8B-B14F-4D97-AF65-F5344CB8AC3E}">
        <p14:creationId xmlns:p14="http://schemas.microsoft.com/office/powerpoint/2010/main" val="1264429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1113227" cy="987472"/>
          </a:xfrm>
        </p:spPr>
        <p:txBody>
          <a:bodyPr/>
          <a:lstStyle/>
          <a:p>
            <a:r>
              <a:rPr lang="en-US" b="1" dirty="0">
                <a:ea typeface="Amazon Ember Light" panose="020B0403020204020204" pitchFamily="34" charset="0"/>
                <a:cs typeface="Amazon Ember Light" panose="020B0403020204020204" pitchFamily="34" charset="0"/>
              </a:rPr>
              <a:t>Recap ID3 Algorithm</a:t>
            </a:r>
          </a:p>
        </p:txBody>
      </p:sp>
      <p:sp>
        <p:nvSpPr>
          <p:cNvPr id="4" name="Content Placeholder 2">
            <a:extLst>
              <a:ext uri="{FF2B5EF4-FFF2-40B4-BE49-F238E27FC236}">
                <a16:creationId xmlns:a16="http://schemas.microsoft.com/office/drawing/2014/main" id="{071311B4-D745-F64B-ACF5-30F5E1B61596}"/>
              </a:ext>
            </a:extLst>
          </p:cNvPr>
          <p:cNvSpPr txBox="1">
            <a:spLocks/>
          </p:cNvSpPr>
          <p:nvPr/>
        </p:nvSpPr>
        <p:spPr>
          <a:xfrm>
            <a:off x="5810363" y="1346474"/>
            <a:ext cx="6370823" cy="4082776"/>
          </a:xfrm>
          <a:prstGeom prst="rect">
            <a:avLst/>
          </a:prstGeom>
        </p:spPr>
        <p:txBody>
          <a:bodyPr>
            <a:noAutofit/>
          </a:bodyPr>
          <a:lstStyle>
            <a:lvl1pPr marL="249500" indent="-249500" algn="l" defTabSz="997999" rtl="0" eaLnBrk="1" latinLnBrk="0" hangingPunct="1">
              <a:lnSpc>
                <a:spcPct val="90000"/>
              </a:lnSpc>
              <a:spcBef>
                <a:spcPts val="1092"/>
              </a:spcBef>
              <a:buFont typeface="Arial" panose="020B0604020202020204" pitchFamily="34" charset="0"/>
              <a:buChar char="•"/>
              <a:defRPr sz="3000" kern="1200">
                <a:solidFill>
                  <a:schemeClr val="tx1"/>
                </a:solidFill>
                <a:latin typeface="+mn-lt"/>
                <a:ea typeface="+mn-ea"/>
                <a:cs typeface="+mn-cs"/>
              </a:defRPr>
            </a:lvl1pPr>
            <a:lvl2pPr marL="748500" indent="-249500" algn="l" defTabSz="997999" rtl="0" eaLnBrk="1" latinLnBrk="0" hangingPunct="1">
              <a:lnSpc>
                <a:spcPct val="90000"/>
              </a:lnSpc>
              <a:spcBef>
                <a:spcPts val="545"/>
              </a:spcBef>
              <a:buFont typeface="Arial" panose="020B0604020202020204" pitchFamily="34" charset="0"/>
              <a:buChar char="•"/>
              <a:defRPr sz="2600" kern="1200">
                <a:solidFill>
                  <a:schemeClr val="tx1"/>
                </a:solidFill>
                <a:latin typeface="+mn-lt"/>
                <a:ea typeface="+mn-ea"/>
                <a:cs typeface="+mn-cs"/>
              </a:defRPr>
            </a:lvl2pPr>
            <a:lvl3pPr marL="1247500" indent="-249500" algn="l" defTabSz="997999" rtl="0" eaLnBrk="1" latinLnBrk="0" hangingPunct="1">
              <a:lnSpc>
                <a:spcPct val="90000"/>
              </a:lnSpc>
              <a:spcBef>
                <a:spcPts val="545"/>
              </a:spcBef>
              <a:buFont typeface="Arial" panose="020B0604020202020204" pitchFamily="34" charset="0"/>
              <a:buChar char="•"/>
              <a:defRPr sz="2200" kern="1200">
                <a:solidFill>
                  <a:schemeClr val="tx1"/>
                </a:solidFill>
                <a:latin typeface="+mn-lt"/>
                <a:ea typeface="+mn-ea"/>
                <a:cs typeface="+mn-cs"/>
              </a:defRPr>
            </a:lvl3pPr>
            <a:lvl4pPr marL="1746500"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4pPr>
            <a:lvl5pPr marL="2245500"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5pPr>
            <a:lvl6pPr marL="2744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6pPr>
            <a:lvl7pPr marL="3243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7pPr>
            <a:lvl8pPr marL="3742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8pPr>
            <a:lvl9pPr marL="4241498"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9pPr>
          </a:lstStyle>
          <a:p>
            <a:pPr marL="0" indent="0">
              <a:buNone/>
            </a:pPr>
            <a:r>
              <a:rPr lang="en-US" sz="2800" b="1" dirty="0">
                <a:latin typeface="Amazon Ember Light" panose="020B0403020204020204" pitchFamily="34" charset="0"/>
                <a:ea typeface="Amazon Ember Light" panose="020B0403020204020204" pitchFamily="34" charset="0"/>
                <a:cs typeface="Amazon Ember Light" panose="020B0403020204020204" pitchFamily="34" charset="0"/>
              </a:rPr>
              <a:t>ID3 Algorithm</a:t>
            </a:r>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 </a:t>
            </a: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Repeat</a:t>
            </a:r>
          </a:p>
          <a:p>
            <a:pPr marL="514350" indent="-514350">
              <a:buFont typeface="+mj-lt"/>
              <a:buAutoNum type="arabicPeriod"/>
            </a:pPr>
            <a:r>
              <a:rPr lang="en-US" sz="2400" b="1" dirty="0">
                <a:latin typeface="Amazon Ember Light" panose="020B0403020204020204" pitchFamily="34" charset="0"/>
                <a:ea typeface="Amazon Ember Light" panose="020B0403020204020204" pitchFamily="34" charset="0"/>
                <a:cs typeface="Amazon Ember Light" panose="020B0403020204020204" pitchFamily="34" charset="0"/>
              </a:rPr>
              <a:t>Select</a:t>
            </a: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 “the best feature” to split using Information Gain.</a:t>
            </a:r>
          </a:p>
          <a:p>
            <a:pPr marL="514350" indent="-514350">
              <a:buFont typeface="+mj-lt"/>
              <a:buAutoNum type="arabicPeriod"/>
            </a:pPr>
            <a:r>
              <a:rPr lang="en-US" sz="2400" b="1" dirty="0">
                <a:latin typeface="Amazon Ember Light" panose="020B0403020204020204" pitchFamily="34" charset="0"/>
                <a:ea typeface="Amazon Ember Light" panose="020B0403020204020204" pitchFamily="34" charset="0"/>
                <a:cs typeface="Amazon Ember Light" panose="020B0403020204020204" pitchFamily="34" charset="0"/>
              </a:rPr>
              <a:t>Separate</a:t>
            </a: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 the training samples according to the selected feature.</a:t>
            </a:r>
          </a:p>
          <a:p>
            <a:pPr marL="514350" indent="-514350">
              <a:buFont typeface="+mj-lt"/>
              <a:buAutoNum type="arabicPeriod"/>
            </a:pPr>
            <a:r>
              <a:rPr lang="en-US" sz="2400" b="1" dirty="0">
                <a:latin typeface="Amazon Ember Light" panose="020B0403020204020204" pitchFamily="34" charset="0"/>
                <a:ea typeface="Amazon Ember Light" panose="020B0403020204020204" pitchFamily="34" charset="0"/>
                <a:cs typeface="Amazon Ember Light" panose="020B0403020204020204" pitchFamily="34" charset="0"/>
              </a:rPr>
              <a:t>Stop</a:t>
            </a: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 if have samples from a single class or if all features used, and note a leaf node.</a:t>
            </a:r>
          </a:p>
          <a:p>
            <a:pPr marL="514350" indent="-514350">
              <a:buFont typeface="+mj-lt"/>
              <a:buAutoNum type="arabicPeriod"/>
            </a:pPr>
            <a:r>
              <a:rPr lang="en-US" sz="2400" b="1" dirty="0">
                <a:latin typeface="Amazon Ember Light" panose="020B0403020204020204" pitchFamily="34" charset="0"/>
                <a:ea typeface="Amazon Ember Light" panose="020B0403020204020204" pitchFamily="34" charset="0"/>
                <a:cs typeface="Amazon Ember Light" panose="020B0403020204020204" pitchFamily="34" charset="0"/>
              </a:rPr>
              <a:t>Assign</a:t>
            </a: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 the leaf node the majority class of the samples in it.</a:t>
            </a:r>
          </a:p>
        </p:txBody>
      </p:sp>
      <p:sp>
        <p:nvSpPr>
          <p:cNvPr id="5" name="Rectangle 4">
            <a:extLst>
              <a:ext uri="{FF2B5EF4-FFF2-40B4-BE49-F238E27FC236}">
                <a16:creationId xmlns:a16="http://schemas.microsoft.com/office/drawing/2014/main" id="{8F985826-2C76-2B44-BF67-F4DE8F5A9B36}"/>
              </a:ext>
            </a:extLst>
          </p:cNvPr>
          <p:cNvSpPr/>
          <p:nvPr/>
        </p:nvSpPr>
        <p:spPr>
          <a:xfrm>
            <a:off x="1565049" y="1606525"/>
            <a:ext cx="2108820" cy="64008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Feature with highest Information Gain</a:t>
            </a:r>
          </a:p>
        </p:txBody>
      </p:sp>
      <p:sp>
        <p:nvSpPr>
          <p:cNvPr id="6" name="Rectangle 5">
            <a:extLst>
              <a:ext uri="{FF2B5EF4-FFF2-40B4-BE49-F238E27FC236}">
                <a16:creationId xmlns:a16="http://schemas.microsoft.com/office/drawing/2014/main" id="{49480D06-A577-1B4B-831A-57C02FFE5796}"/>
              </a:ext>
            </a:extLst>
          </p:cNvPr>
          <p:cNvSpPr/>
          <p:nvPr/>
        </p:nvSpPr>
        <p:spPr>
          <a:xfrm>
            <a:off x="201316" y="3227466"/>
            <a:ext cx="2460322" cy="64008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Feature with highest Information Gain given A</a:t>
            </a:r>
          </a:p>
        </p:txBody>
      </p:sp>
      <p:sp>
        <p:nvSpPr>
          <p:cNvPr id="7" name="Rectangle 6">
            <a:extLst>
              <a:ext uri="{FF2B5EF4-FFF2-40B4-BE49-F238E27FC236}">
                <a16:creationId xmlns:a16="http://schemas.microsoft.com/office/drawing/2014/main" id="{F7437738-073E-184A-9915-807558B6FCC1}"/>
              </a:ext>
            </a:extLst>
          </p:cNvPr>
          <p:cNvSpPr/>
          <p:nvPr/>
        </p:nvSpPr>
        <p:spPr>
          <a:xfrm>
            <a:off x="3272393" y="3223515"/>
            <a:ext cx="2471387" cy="64008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Feature with highest Information Gain given C</a:t>
            </a:r>
          </a:p>
        </p:txBody>
      </p:sp>
      <p:cxnSp>
        <p:nvCxnSpPr>
          <p:cNvPr id="8" name="Straight Connector 7">
            <a:extLst>
              <a:ext uri="{FF2B5EF4-FFF2-40B4-BE49-F238E27FC236}">
                <a16:creationId xmlns:a16="http://schemas.microsoft.com/office/drawing/2014/main" id="{AA67D669-B5C1-9546-BEF3-71EB99C6736B}"/>
              </a:ext>
            </a:extLst>
          </p:cNvPr>
          <p:cNvCxnSpPr>
            <a:cxnSpLocks/>
            <a:stCxn id="5" idx="2"/>
            <a:endCxn id="6" idx="0"/>
          </p:cNvCxnSpPr>
          <p:nvPr/>
        </p:nvCxnSpPr>
        <p:spPr>
          <a:xfrm flipH="1">
            <a:off x="1431477" y="2246606"/>
            <a:ext cx="1187982" cy="9808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9DA4FDE-9D6E-ED48-885D-9215E8EC5A3F}"/>
              </a:ext>
            </a:extLst>
          </p:cNvPr>
          <p:cNvCxnSpPr>
            <a:cxnSpLocks/>
            <a:stCxn id="5" idx="2"/>
            <a:endCxn id="7" idx="0"/>
          </p:cNvCxnSpPr>
          <p:nvPr/>
        </p:nvCxnSpPr>
        <p:spPr>
          <a:xfrm>
            <a:off x="2619460" y="2246605"/>
            <a:ext cx="1888627" cy="9769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2FB3C05-A95A-2541-AC38-16190DD4A72C}"/>
              </a:ext>
            </a:extLst>
          </p:cNvPr>
          <p:cNvSpPr txBox="1"/>
          <p:nvPr/>
        </p:nvSpPr>
        <p:spPr>
          <a:xfrm>
            <a:off x="1305077" y="2515204"/>
            <a:ext cx="862898" cy="338554"/>
          </a:xfrm>
          <a:prstGeom prst="rect">
            <a:avLst/>
          </a:prstGeom>
          <a:noFill/>
        </p:spPr>
        <p:txBody>
          <a:bodyPr wrap="square" rtlCol="0">
            <a:spAutoFit/>
          </a:bodyPr>
          <a:lstStyle/>
          <a:p>
            <a:pPr algn="ctr"/>
            <a:r>
              <a:rPr lang="en-US" sz="1600" dirty="0">
                <a:latin typeface="Amazon Ember Light" panose="020B0403020204020204" pitchFamily="34" charset="0"/>
                <a:ea typeface="Amazon Ember Light" panose="020B0403020204020204" pitchFamily="34" charset="0"/>
                <a:cs typeface="Amazon Ember Light" panose="020B0403020204020204" pitchFamily="34" charset="0"/>
              </a:rPr>
              <a:t>A</a:t>
            </a:r>
          </a:p>
        </p:txBody>
      </p:sp>
      <p:sp>
        <p:nvSpPr>
          <p:cNvPr id="11" name="TextBox 10">
            <a:extLst>
              <a:ext uri="{FF2B5EF4-FFF2-40B4-BE49-F238E27FC236}">
                <a16:creationId xmlns:a16="http://schemas.microsoft.com/office/drawing/2014/main" id="{939AEAFF-26C3-B04B-AD9B-FA9C6BFDA4B5}"/>
              </a:ext>
            </a:extLst>
          </p:cNvPr>
          <p:cNvSpPr txBox="1"/>
          <p:nvPr/>
        </p:nvSpPr>
        <p:spPr>
          <a:xfrm>
            <a:off x="3398136" y="2503014"/>
            <a:ext cx="862898" cy="338554"/>
          </a:xfrm>
          <a:prstGeom prst="rect">
            <a:avLst/>
          </a:prstGeom>
          <a:noFill/>
        </p:spPr>
        <p:txBody>
          <a:bodyPr wrap="square" rtlCol="0">
            <a:spAutoFit/>
          </a:bodyPr>
          <a:lstStyle/>
          <a:p>
            <a:pPr algn="ctr"/>
            <a:r>
              <a:rPr lang="en-US" sz="1600" dirty="0">
                <a:latin typeface="Amazon Ember Light" panose="020B0403020204020204" pitchFamily="34" charset="0"/>
                <a:ea typeface="Amazon Ember Light" panose="020B0403020204020204" pitchFamily="34" charset="0"/>
                <a:cs typeface="Amazon Ember Light" panose="020B0403020204020204" pitchFamily="34" charset="0"/>
              </a:rPr>
              <a:t>C</a:t>
            </a:r>
          </a:p>
        </p:txBody>
      </p:sp>
      <p:cxnSp>
        <p:nvCxnSpPr>
          <p:cNvPr id="12" name="Straight Connector 11">
            <a:extLst>
              <a:ext uri="{FF2B5EF4-FFF2-40B4-BE49-F238E27FC236}">
                <a16:creationId xmlns:a16="http://schemas.microsoft.com/office/drawing/2014/main" id="{0012E0A3-B36E-D64B-A4C4-F933E3A03C6B}"/>
              </a:ext>
            </a:extLst>
          </p:cNvPr>
          <p:cNvCxnSpPr>
            <a:cxnSpLocks/>
            <a:stCxn id="5" idx="2"/>
            <a:endCxn id="14" idx="0"/>
          </p:cNvCxnSpPr>
          <p:nvPr/>
        </p:nvCxnSpPr>
        <p:spPr>
          <a:xfrm>
            <a:off x="2619459" y="2246605"/>
            <a:ext cx="320263" cy="18643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2BA4E64-E67D-B847-AC33-7A3B351EE97C}"/>
              </a:ext>
            </a:extLst>
          </p:cNvPr>
          <p:cNvSpPr txBox="1"/>
          <p:nvPr/>
        </p:nvSpPr>
        <p:spPr>
          <a:xfrm>
            <a:off x="2299529" y="2505232"/>
            <a:ext cx="1081315" cy="338554"/>
          </a:xfrm>
          <a:prstGeom prst="rect">
            <a:avLst/>
          </a:prstGeom>
          <a:noFill/>
        </p:spPr>
        <p:txBody>
          <a:bodyPr wrap="square" rtlCol="0">
            <a:spAutoFit/>
          </a:bodyPr>
          <a:lstStyle/>
          <a:p>
            <a:pPr algn="ctr"/>
            <a:r>
              <a:rPr lang="en-US" sz="1600" dirty="0">
                <a:latin typeface="Amazon Ember Light" panose="020B0403020204020204" pitchFamily="34" charset="0"/>
                <a:ea typeface="Amazon Ember Light" panose="020B0403020204020204" pitchFamily="34" charset="0"/>
                <a:cs typeface="Amazon Ember Light" panose="020B0403020204020204" pitchFamily="34" charset="0"/>
              </a:rPr>
              <a:t>B</a:t>
            </a:r>
          </a:p>
        </p:txBody>
      </p:sp>
      <p:sp>
        <p:nvSpPr>
          <p:cNvPr id="14" name="TextBox 13">
            <a:extLst>
              <a:ext uri="{FF2B5EF4-FFF2-40B4-BE49-F238E27FC236}">
                <a16:creationId xmlns:a16="http://schemas.microsoft.com/office/drawing/2014/main" id="{8EE3DFA6-9E45-DC44-A537-9C86E15369AB}"/>
              </a:ext>
            </a:extLst>
          </p:cNvPr>
          <p:cNvSpPr txBox="1"/>
          <p:nvPr/>
        </p:nvSpPr>
        <p:spPr>
          <a:xfrm>
            <a:off x="2524467" y="4110911"/>
            <a:ext cx="830510" cy="307777"/>
          </a:xfrm>
          <a:prstGeom prst="rect">
            <a:avLst/>
          </a:prstGeom>
          <a:noFill/>
          <a:ln w="25400">
            <a:solidFill>
              <a:schemeClr val="tx1"/>
            </a:solidFill>
          </a:ln>
        </p:spPr>
        <p:txBody>
          <a:bodyPr wrap="square" rtlCol="0">
            <a:spAutoFit/>
          </a:bodyPr>
          <a:lstStyle/>
          <a:p>
            <a:pPr algn="ct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Class 1</a:t>
            </a:r>
          </a:p>
        </p:txBody>
      </p:sp>
      <p:cxnSp>
        <p:nvCxnSpPr>
          <p:cNvPr id="15" name="Straight Connector 14">
            <a:extLst>
              <a:ext uri="{FF2B5EF4-FFF2-40B4-BE49-F238E27FC236}">
                <a16:creationId xmlns:a16="http://schemas.microsoft.com/office/drawing/2014/main" id="{68473469-6E53-0B40-82CE-F8E0DF29DBF6}"/>
              </a:ext>
            </a:extLst>
          </p:cNvPr>
          <p:cNvCxnSpPr>
            <a:cxnSpLocks/>
            <a:stCxn id="6" idx="2"/>
            <a:endCxn id="21" idx="0"/>
          </p:cNvCxnSpPr>
          <p:nvPr/>
        </p:nvCxnSpPr>
        <p:spPr>
          <a:xfrm flipH="1">
            <a:off x="727540" y="3867546"/>
            <a:ext cx="703937" cy="9558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BD218D-0792-9947-B1F9-CB2D629BDFE6}"/>
              </a:ext>
            </a:extLst>
          </p:cNvPr>
          <p:cNvCxnSpPr>
            <a:cxnSpLocks/>
            <a:stCxn id="6" idx="2"/>
            <a:endCxn id="19" idx="0"/>
          </p:cNvCxnSpPr>
          <p:nvPr/>
        </p:nvCxnSpPr>
        <p:spPr>
          <a:xfrm>
            <a:off x="1431477" y="3867546"/>
            <a:ext cx="665715" cy="9558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789C63C-55AB-B949-ABFA-C8DC2D9EF1D9}"/>
              </a:ext>
            </a:extLst>
          </p:cNvPr>
          <p:cNvCxnSpPr>
            <a:cxnSpLocks/>
            <a:stCxn id="7" idx="2"/>
            <a:endCxn id="20" idx="0"/>
          </p:cNvCxnSpPr>
          <p:nvPr/>
        </p:nvCxnSpPr>
        <p:spPr>
          <a:xfrm>
            <a:off x="4508087" y="3863595"/>
            <a:ext cx="677560" cy="9654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73A01-EB22-9F41-A399-BF5B0FAA0387}"/>
              </a:ext>
            </a:extLst>
          </p:cNvPr>
          <p:cNvCxnSpPr>
            <a:cxnSpLocks/>
            <a:stCxn id="7" idx="2"/>
            <a:endCxn id="22" idx="0"/>
          </p:cNvCxnSpPr>
          <p:nvPr/>
        </p:nvCxnSpPr>
        <p:spPr>
          <a:xfrm flipH="1">
            <a:off x="3826912" y="3863595"/>
            <a:ext cx="681175" cy="9598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6A9FF5C-8E78-5C4C-95FA-814FC1F70887}"/>
              </a:ext>
            </a:extLst>
          </p:cNvPr>
          <p:cNvSpPr txBox="1"/>
          <p:nvPr/>
        </p:nvSpPr>
        <p:spPr>
          <a:xfrm>
            <a:off x="1682541" y="4823397"/>
            <a:ext cx="829301" cy="307777"/>
          </a:xfrm>
          <a:prstGeom prst="rect">
            <a:avLst/>
          </a:prstGeom>
          <a:noFill/>
          <a:ln w="25400">
            <a:solidFill>
              <a:schemeClr val="tx1"/>
            </a:solidFill>
          </a:ln>
        </p:spPr>
        <p:txBody>
          <a:bodyPr wrap="square" rtlCol="0">
            <a:spAutoFit/>
          </a:bodyPr>
          <a:lstStyle/>
          <a:p>
            <a:pPr algn="ct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Class 1</a:t>
            </a:r>
          </a:p>
        </p:txBody>
      </p:sp>
      <p:sp>
        <p:nvSpPr>
          <p:cNvPr id="20" name="TextBox 19">
            <a:extLst>
              <a:ext uri="{FF2B5EF4-FFF2-40B4-BE49-F238E27FC236}">
                <a16:creationId xmlns:a16="http://schemas.microsoft.com/office/drawing/2014/main" id="{13E5E60B-C61E-2E4C-842D-F6CA0617EA11}"/>
              </a:ext>
            </a:extLst>
          </p:cNvPr>
          <p:cNvSpPr txBox="1"/>
          <p:nvPr/>
        </p:nvSpPr>
        <p:spPr>
          <a:xfrm>
            <a:off x="4763963" y="4829071"/>
            <a:ext cx="843368" cy="307777"/>
          </a:xfrm>
          <a:prstGeom prst="rect">
            <a:avLst/>
          </a:prstGeom>
          <a:noFill/>
          <a:ln w="25400">
            <a:solidFill>
              <a:schemeClr val="tx1"/>
            </a:solidFill>
          </a:ln>
        </p:spPr>
        <p:txBody>
          <a:bodyPr wrap="square" rtlCol="0">
            <a:spAutoFit/>
          </a:bodyPr>
          <a:lstStyle/>
          <a:p>
            <a:pPr algn="ct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Class 1</a:t>
            </a:r>
          </a:p>
        </p:txBody>
      </p:sp>
      <p:sp>
        <p:nvSpPr>
          <p:cNvPr id="21" name="TextBox 20">
            <a:extLst>
              <a:ext uri="{FF2B5EF4-FFF2-40B4-BE49-F238E27FC236}">
                <a16:creationId xmlns:a16="http://schemas.microsoft.com/office/drawing/2014/main" id="{7C3B004F-5DAC-4640-AF4E-85E863FFD675}"/>
              </a:ext>
            </a:extLst>
          </p:cNvPr>
          <p:cNvSpPr txBox="1"/>
          <p:nvPr/>
        </p:nvSpPr>
        <p:spPr>
          <a:xfrm>
            <a:off x="298764" y="4823397"/>
            <a:ext cx="857552" cy="307777"/>
          </a:xfrm>
          <a:prstGeom prst="rect">
            <a:avLst/>
          </a:prstGeom>
          <a:noFill/>
          <a:ln w="25400">
            <a:solidFill>
              <a:schemeClr val="tx1"/>
            </a:solidFill>
          </a:ln>
        </p:spPr>
        <p:txBody>
          <a:bodyPr wrap="square" rtlCol="0">
            <a:spAutoFit/>
          </a:bodyPr>
          <a:lstStyle/>
          <a:p>
            <a:pPr algn="ct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Class 2</a:t>
            </a:r>
          </a:p>
        </p:txBody>
      </p:sp>
      <p:sp>
        <p:nvSpPr>
          <p:cNvPr id="22" name="TextBox 21">
            <a:extLst>
              <a:ext uri="{FF2B5EF4-FFF2-40B4-BE49-F238E27FC236}">
                <a16:creationId xmlns:a16="http://schemas.microsoft.com/office/drawing/2014/main" id="{5AA0CBF1-636A-CA42-9620-DAF8969BFBDA}"/>
              </a:ext>
            </a:extLst>
          </p:cNvPr>
          <p:cNvSpPr txBox="1"/>
          <p:nvPr/>
        </p:nvSpPr>
        <p:spPr>
          <a:xfrm>
            <a:off x="3398136" y="4823397"/>
            <a:ext cx="857552" cy="307777"/>
          </a:xfrm>
          <a:prstGeom prst="rect">
            <a:avLst/>
          </a:prstGeom>
          <a:noFill/>
          <a:ln w="25400">
            <a:solidFill>
              <a:schemeClr val="tx1"/>
            </a:solidFill>
          </a:ln>
        </p:spPr>
        <p:txBody>
          <a:bodyPr wrap="square" rtlCol="0">
            <a:spAutoFit/>
          </a:bodyPr>
          <a:lstStyle/>
          <a:p>
            <a:pPr algn="ct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Class 2</a:t>
            </a:r>
          </a:p>
        </p:txBody>
      </p:sp>
      <p:sp>
        <p:nvSpPr>
          <p:cNvPr id="23" name="TextBox 22">
            <a:extLst>
              <a:ext uri="{FF2B5EF4-FFF2-40B4-BE49-F238E27FC236}">
                <a16:creationId xmlns:a16="http://schemas.microsoft.com/office/drawing/2014/main" id="{D58DC1E1-6CDE-0746-A24D-1A0AE5BAC8EF}"/>
              </a:ext>
            </a:extLst>
          </p:cNvPr>
          <p:cNvSpPr txBox="1"/>
          <p:nvPr/>
        </p:nvSpPr>
        <p:spPr>
          <a:xfrm>
            <a:off x="506533" y="4096136"/>
            <a:ext cx="795478" cy="338554"/>
          </a:xfrm>
          <a:prstGeom prst="rect">
            <a:avLst/>
          </a:prstGeom>
          <a:noFill/>
        </p:spPr>
        <p:txBody>
          <a:bodyPr wrap="square" rtlCol="0">
            <a:spAutoFit/>
          </a:bodyPr>
          <a:lstStyle/>
          <a:p>
            <a:pPr algn="ctr"/>
            <a:r>
              <a:rPr lang="en-US" sz="1600" dirty="0">
                <a:latin typeface="Amazon Ember Light" panose="020B0403020204020204" pitchFamily="34" charset="0"/>
                <a:ea typeface="Amazon Ember Light" panose="020B0403020204020204" pitchFamily="34" charset="0"/>
                <a:cs typeface="Amazon Ember Light" panose="020B0403020204020204" pitchFamily="34" charset="0"/>
              </a:rPr>
              <a:t>D</a:t>
            </a:r>
          </a:p>
        </p:txBody>
      </p:sp>
      <p:sp>
        <p:nvSpPr>
          <p:cNvPr id="24" name="TextBox 23">
            <a:extLst>
              <a:ext uri="{FF2B5EF4-FFF2-40B4-BE49-F238E27FC236}">
                <a16:creationId xmlns:a16="http://schemas.microsoft.com/office/drawing/2014/main" id="{AAFE70FF-6D4C-0648-A8AB-7C7CE5567331}"/>
              </a:ext>
            </a:extLst>
          </p:cNvPr>
          <p:cNvSpPr txBox="1"/>
          <p:nvPr/>
        </p:nvSpPr>
        <p:spPr>
          <a:xfrm>
            <a:off x="1415054" y="4085593"/>
            <a:ext cx="988375" cy="338554"/>
          </a:xfrm>
          <a:prstGeom prst="rect">
            <a:avLst/>
          </a:prstGeom>
          <a:noFill/>
        </p:spPr>
        <p:txBody>
          <a:bodyPr wrap="square" rtlCol="0">
            <a:spAutoFit/>
          </a:bodyPr>
          <a:lstStyle/>
          <a:p>
            <a:pPr algn="ctr"/>
            <a:r>
              <a:rPr lang="en-US" sz="1600" dirty="0">
                <a:latin typeface="Amazon Ember Light" panose="020B0403020204020204" pitchFamily="34" charset="0"/>
                <a:ea typeface="Amazon Ember Light" panose="020B0403020204020204" pitchFamily="34" charset="0"/>
                <a:cs typeface="Amazon Ember Light" panose="020B0403020204020204" pitchFamily="34" charset="0"/>
              </a:rPr>
              <a:t>E</a:t>
            </a:r>
          </a:p>
        </p:txBody>
      </p:sp>
      <p:sp>
        <p:nvSpPr>
          <p:cNvPr id="25" name="TextBox 24">
            <a:extLst>
              <a:ext uri="{FF2B5EF4-FFF2-40B4-BE49-F238E27FC236}">
                <a16:creationId xmlns:a16="http://schemas.microsoft.com/office/drawing/2014/main" id="{F5F0A299-7E1E-5149-9E2C-3AC2490DDF32}"/>
              </a:ext>
            </a:extLst>
          </p:cNvPr>
          <p:cNvSpPr txBox="1"/>
          <p:nvPr/>
        </p:nvSpPr>
        <p:spPr>
          <a:xfrm>
            <a:off x="3342945" y="4095970"/>
            <a:ext cx="1302374" cy="338554"/>
          </a:xfrm>
          <a:prstGeom prst="rect">
            <a:avLst/>
          </a:prstGeom>
          <a:noFill/>
        </p:spPr>
        <p:txBody>
          <a:bodyPr wrap="square" rtlCol="0">
            <a:spAutoFit/>
          </a:bodyPr>
          <a:lstStyle/>
          <a:p>
            <a:pPr algn="ctr"/>
            <a:r>
              <a:rPr lang="en-US" sz="1600" dirty="0">
                <a:latin typeface="Amazon Ember Light" panose="020B0403020204020204" pitchFamily="34" charset="0"/>
                <a:ea typeface="Amazon Ember Light" panose="020B0403020204020204" pitchFamily="34" charset="0"/>
                <a:cs typeface="Amazon Ember Light" panose="020B0403020204020204" pitchFamily="34" charset="0"/>
              </a:rPr>
              <a:t>F</a:t>
            </a:r>
          </a:p>
        </p:txBody>
      </p:sp>
      <p:sp>
        <p:nvSpPr>
          <p:cNvPr id="26" name="TextBox 25">
            <a:extLst>
              <a:ext uri="{FF2B5EF4-FFF2-40B4-BE49-F238E27FC236}">
                <a16:creationId xmlns:a16="http://schemas.microsoft.com/office/drawing/2014/main" id="{A68D2BD4-CB02-3F4D-A8D0-4CDEA9D95B46}"/>
              </a:ext>
            </a:extLst>
          </p:cNvPr>
          <p:cNvSpPr txBox="1"/>
          <p:nvPr/>
        </p:nvSpPr>
        <p:spPr>
          <a:xfrm>
            <a:off x="4537879" y="4095970"/>
            <a:ext cx="952557" cy="338554"/>
          </a:xfrm>
          <a:prstGeom prst="rect">
            <a:avLst/>
          </a:prstGeom>
          <a:noFill/>
        </p:spPr>
        <p:txBody>
          <a:bodyPr wrap="square" rtlCol="0">
            <a:spAutoFit/>
          </a:bodyPr>
          <a:lstStyle/>
          <a:p>
            <a:pPr algn="ctr"/>
            <a:r>
              <a:rPr lang="en-US" sz="1600" dirty="0">
                <a:latin typeface="Amazon Ember Light" panose="020B0403020204020204" pitchFamily="34" charset="0"/>
                <a:ea typeface="Amazon Ember Light" panose="020B0403020204020204" pitchFamily="34" charset="0"/>
                <a:cs typeface="Amazon Ember Light" panose="020B0403020204020204" pitchFamily="34" charset="0"/>
              </a:rPr>
              <a:t>G</a:t>
            </a:r>
          </a:p>
        </p:txBody>
      </p:sp>
      <p:sp>
        <p:nvSpPr>
          <p:cNvPr id="3" name="TextBox 2">
            <a:extLst>
              <a:ext uri="{FF2B5EF4-FFF2-40B4-BE49-F238E27FC236}">
                <a16:creationId xmlns:a16="http://schemas.microsoft.com/office/drawing/2014/main" id="{58D5B105-E304-C647-8685-5B7289EA5F36}"/>
              </a:ext>
            </a:extLst>
          </p:cNvPr>
          <p:cNvSpPr txBox="1"/>
          <p:nvPr/>
        </p:nvSpPr>
        <p:spPr>
          <a:xfrm>
            <a:off x="332101" y="5584128"/>
            <a:ext cx="11859899" cy="892552"/>
          </a:xfrm>
          <a:prstGeom prst="rect">
            <a:avLst/>
          </a:prstGeom>
          <a:noFill/>
        </p:spPr>
        <p:txBody>
          <a:bodyPr wrap="square" rtlCol="0">
            <a:spAutoFit/>
          </a:bodyPr>
          <a:lstStyle/>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*To build a Decision Tree Regressor: 1. Replace the Information Gain with Standard Deviation Reduction. 3. Stop when numerical values are homogeneous (standard deviation is zero) or if used all features, and note it as a leaf node. 4. Assign the leaf node the average value of its samples.</a:t>
            </a:r>
          </a:p>
          <a:p>
            <a:pPr algn="ctr">
              <a:spcBef>
                <a:spcPts val="600"/>
              </a:spcBef>
              <a:spcAft>
                <a:spcPts val="600"/>
              </a:spcAft>
            </a:pPr>
            <a:endParaRPr lang="en-US" sz="14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Tree>
    <p:extLst>
      <p:ext uri="{BB962C8B-B14F-4D97-AF65-F5344CB8AC3E}">
        <p14:creationId xmlns:p14="http://schemas.microsoft.com/office/powerpoint/2010/main" val="1817136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AD5F91-F97A-5F41-A21E-3EB716E0788F}"/>
              </a:ext>
            </a:extLst>
          </p:cNvPr>
          <p:cNvSpPr>
            <a:spLocks noGrp="1"/>
          </p:cNvSpPr>
          <p:nvPr>
            <p:ph type="body" sz="quarter" idx="10"/>
          </p:nvPr>
        </p:nvSpPr>
        <p:spPr>
          <a:xfrm>
            <a:off x="1336964" y="1836544"/>
            <a:ext cx="9518073" cy="2735457"/>
          </a:xfrm>
        </p:spPr>
        <p:txBody>
          <a:bodyPr/>
          <a:lstStyle/>
          <a:p>
            <a:r>
              <a:rPr lang="en-US" sz="4800" b="1"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Ensemble Methods</a:t>
            </a:r>
          </a:p>
        </p:txBody>
      </p:sp>
    </p:spTree>
    <p:extLst>
      <p:ext uri="{BB962C8B-B14F-4D97-AF65-F5344CB8AC3E}">
        <p14:creationId xmlns:p14="http://schemas.microsoft.com/office/powerpoint/2010/main" val="408845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1113227" cy="987472"/>
          </a:xfrm>
        </p:spPr>
        <p:txBody>
          <a:bodyPr/>
          <a:lstStyle/>
          <a:p>
            <a:r>
              <a:rPr lang="en-US" b="1" dirty="0"/>
              <a:t>Ensemble Learning</a:t>
            </a:r>
          </a:p>
        </p:txBody>
      </p:sp>
      <p:sp>
        <p:nvSpPr>
          <p:cNvPr id="3" name="Text Placeholder 2">
            <a:extLst>
              <a:ext uri="{FF2B5EF4-FFF2-40B4-BE49-F238E27FC236}">
                <a16:creationId xmlns:a16="http://schemas.microsoft.com/office/drawing/2014/main" id="{EFA986EE-AA40-1B47-BD40-4247444EE8B5}"/>
              </a:ext>
            </a:extLst>
          </p:cNvPr>
          <p:cNvSpPr>
            <a:spLocks noGrp="1"/>
          </p:cNvSpPr>
          <p:nvPr>
            <p:ph type="body" sz="quarter" idx="10"/>
          </p:nvPr>
        </p:nvSpPr>
        <p:spPr/>
        <p:txBody>
          <a:bodyPr/>
          <a:lstStyle/>
          <a:p>
            <a:pPr marL="0" indent="0">
              <a:buNone/>
            </a:pPr>
            <a:r>
              <a:rPr lang="en-US" b="1" dirty="0">
                <a:solidFill>
                  <a:schemeClr val="accent3"/>
                </a:solidFill>
              </a:rPr>
              <a:t>Ensemble</a:t>
            </a:r>
            <a:r>
              <a:rPr lang="en-US" dirty="0"/>
              <a:t> methods create a </a:t>
            </a:r>
            <a:r>
              <a:rPr lang="en-US" b="1" dirty="0">
                <a:solidFill>
                  <a:schemeClr val="accent3"/>
                </a:solidFill>
              </a:rPr>
              <a:t>strong model </a:t>
            </a:r>
            <a:r>
              <a:rPr lang="en-US" dirty="0"/>
              <a:t>by combining the predictions of </a:t>
            </a:r>
            <a:r>
              <a:rPr lang="en-US" b="1" dirty="0">
                <a:solidFill>
                  <a:schemeClr val="accent3"/>
                </a:solidFill>
              </a:rPr>
              <a:t>multiple weak models </a:t>
            </a:r>
            <a:r>
              <a:rPr lang="en-US" dirty="0"/>
              <a:t>(aka </a:t>
            </a:r>
            <a:r>
              <a:rPr lang="en-US" b="1" dirty="0"/>
              <a:t>weak learners </a:t>
            </a:r>
            <a:r>
              <a:rPr lang="en-US" dirty="0"/>
              <a:t>or</a:t>
            </a:r>
            <a:r>
              <a:rPr lang="en-US" b="1" dirty="0"/>
              <a:t> base estimators) </a:t>
            </a:r>
            <a:r>
              <a:rPr lang="en-US" dirty="0"/>
              <a:t>built with a given dataset and a given learning algorithm.</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We discuss </a:t>
            </a:r>
            <a:r>
              <a:rPr lang="en-US" b="1" dirty="0">
                <a:solidFill>
                  <a:schemeClr val="accent3"/>
                </a:solidFill>
              </a:rPr>
              <a:t>Bagging</a:t>
            </a:r>
            <a:r>
              <a:rPr lang="en-US" b="1" dirty="0">
                <a:solidFill>
                  <a:schemeClr val="accent6"/>
                </a:solidFill>
              </a:rPr>
              <a:t> </a:t>
            </a:r>
            <a:r>
              <a:rPr lang="en-US" dirty="0"/>
              <a:t>and </a:t>
            </a:r>
            <a:r>
              <a:rPr lang="en-US" b="1" dirty="0">
                <a:solidFill>
                  <a:schemeClr val="accent3"/>
                </a:solidFill>
              </a:rPr>
              <a:t>Boosting</a:t>
            </a:r>
            <a:r>
              <a:rPr lang="en-US" dirty="0"/>
              <a:t> ensemble models.</a:t>
            </a:r>
          </a:p>
          <a:p>
            <a:pPr marL="0" indent="0">
              <a:buNone/>
            </a:pPr>
            <a:endParaRPr lang="en-US" dirty="0"/>
          </a:p>
        </p:txBody>
      </p:sp>
      <p:grpSp>
        <p:nvGrpSpPr>
          <p:cNvPr id="21" name="Group 20">
            <a:extLst>
              <a:ext uri="{FF2B5EF4-FFF2-40B4-BE49-F238E27FC236}">
                <a16:creationId xmlns:a16="http://schemas.microsoft.com/office/drawing/2014/main" id="{CCD6C070-4795-E445-9DC8-8CFFE4793DD3}"/>
              </a:ext>
            </a:extLst>
          </p:cNvPr>
          <p:cNvGrpSpPr/>
          <p:nvPr/>
        </p:nvGrpSpPr>
        <p:grpSpPr>
          <a:xfrm>
            <a:off x="2486349" y="2998879"/>
            <a:ext cx="7725121" cy="1986912"/>
            <a:chOff x="1944200" y="3044599"/>
            <a:chExt cx="7725121" cy="1986912"/>
          </a:xfrm>
        </p:grpSpPr>
        <p:sp>
          <p:nvSpPr>
            <p:cNvPr id="4" name="Rectangle 3">
              <a:extLst>
                <a:ext uri="{FF2B5EF4-FFF2-40B4-BE49-F238E27FC236}">
                  <a16:creationId xmlns:a16="http://schemas.microsoft.com/office/drawing/2014/main" id="{34AE9C73-06C9-3C40-9EB8-F9F97E625E23}"/>
                </a:ext>
              </a:extLst>
            </p:cNvPr>
            <p:cNvSpPr/>
            <p:nvPr/>
          </p:nvSpPr>
          <p:spPr>
            <a:xfrm>
              <a:off x="1944200" y="3829917"/>
              <a:ext cx="1247922" cy="44846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Data</a:t>
              </a:r>
            </a:p>
          </p:txBody>
        </p:sp>
        <p:sp>
          <p:nvSpPr>
            <p:cNvPr id="6" name="Rectangle 5">
              <a:extLst>
                <a:ext uri="{FF2B5EF4-FFF2-40B4-BE49-F238E27FC236}">
                  <a16:creationId xmlns:a16="http://schemas.microsoft.com/office/drawing/2014/main" id="{33A843A3-FA12-9C40-8C86-F57A4D8519B2}"/>
                </a:ext>
              </a:extLst>
            </p:cNvPr>
            <p:cNvSpPr/>
            <p:nvPr/>
          </p:nvSpPr>
          <p:spPr>
            <a:xfrm>
              <a:off x="4308824" y="3044599"/>
              <a:ext cx="2498065" cy="44846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Weak Model 1</a:t>
              </a:r>
            </a:p>
          </p:txBody>
        </p:sp>
        <p:sp>
          <p:nvSpPr>
            <p:cNvPr id="7" name="Rectangle 6">
              <a:extLst>
                <a:ext uri="{FF2B5EF4-FFF2-40B4-BE49-F238E27FC236}">
                  <a16:creationId xmlns:a16="http://schemas.microsoft.com/office/drawing/2014/main" id="{31BD2072-D004-8342-B936-0A1B306B35EA}"/>
                </a:ext>
              </a:extLst>
            </p:cNvPr>
            <p:cNvSpPr/>
            <p:nvPr/>
          </p:nvSpPr>
          <p:spPr>
            <a:xfrm>
              <a:off x="4315173" y="3655785"/>
              <a:ext cx="2475571" cy="44846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Weak Model 2</a:t>
              </a:r>
            </a:p>
          </p:txBody>
        </p:sp>
        <p:sp>
          <p:nvSpPr>
            <p:cNvPr id="8" name="Rectangle 7">
              <a:extLst>
                <a:ext uri="{FF2B5EF4-FFF2-40B4-BE49-F238E27FC236}">
                  <a16:creationId xmlns:a16="http://schemas.microsoft.com/office/drawing/2014/main" id="{884D2BF3-114F-DC46-AD5B-DE0CA1F1AFAC}"/>
                </a:ext>
              </a:extLst>
            </p:cNvPr>
            <p:cNvSpPr/>
            <p:nvPr/>
          </p:nvSpPr>
          <p:spPr>
            <a:xfrm>
              <a:off x="4308824" y="4583043"/>
              <a:ext cx="2498064" cy="44846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Weak Model N</a:t>
              </a:r>
            </a:p>
          </p:txBody>
        </p:sp>
        <p:sp>
          <p:nvSpPr>
            <p:cNvPr id="16" name="TextBox 15">
              <a:extLst>
                <a:ext uri="{FF2B5EF4-FFF2-40B4-BE49-F238E27FC236}">
                  <a16:creationId xmlns:a16="http://schemas.microsoft.com/office/drawing/2014/main" id="{63A93EF7-9F39-DA4D-A6EB-A88384ACEE9A}"/>
                </a:ext>
              </a:extLst>
            </p:cNvPr>
            <p:cNvSpPr txBox="1"/>
            <p:nvPr/>
          </p:nvSpPr>
          <p:spPr>
            <a:xfrm>
              <a:off x="7937319" y="3688754"/>
              <a:ext cx="1732002" cy="830997"/>
            </a:xfrm>
            <a:prstGeom prst="rect">
              <a:avLst/>
            </a:prstGeom>
            <a:noFill/>
          </p:spPr>
          <p:txBody>
            <a:bodyPr wrap="square" rtlCol="0">
              <a:spAutoFit/>
            </a:bodyPr>
            <a:lstStyle/>
            <a:p>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Ensemble Prediction</a:t>
              </a:r>
            </a:p>
          </p:txBody>
        </p:sp>
        <p:sp>
          <p:nvSpPr>
            <p:cNvPr id="17" name="TextBox 16">
              <a:extLst>
                <a:ext uri="{FF2B5EF4-FFF2-40B4-BE49-F238E27FC236}">
                  <a16:creationId xmlns:a16="http://schemas.microsoft.com/office/drawing/2014/main" id="{A54AB2B5-41FB-544B-B2D7-67B15BDA196E}"/>
                </a:ext>
              </a:extLst>
            </p:cNvPr>
            <p:cNvSpPr txBox="1"/>
            <p:nvPr/>
          </p:nvSpPr>
          <p:spPr>
            <a:xfrm>
              <a:off x="5072782" y="3875475"/>
              <a:ext cx="522515" cy="646331"/>
            </a:xfrm>
            <a:prstGeom prst="rect">
              <a:avLst/>
            </a:prstGeom>
            <a:noFill/>
          </p:spPr>
          <p:txBody>
            <a:bodyPr wrap="square" rtlCol="0">
              <a:spAutoFit/>
            </a:bodyPr>
            <a:lstStyle/>
            <a:p>
              <a:r>
                <a:rPr lang="en-US" sz="3600" dirty="0"/>
                <a:t>…</a:t>
              </a:r>
            </a:p>
          </p:txBody>
        </p:sp>
        <p:sp>
          <p:nvSpPr>
            <p:cNvPr id="19" name="Left Brace 18">
              <a:extLst>
                <a:ext uri="{FF2B5EF4-FFF2-40B4-BE49-F238E27FC236}">
                  <a16:creationId xmlns:a16="http://schemas.microsoft.com/office/drawing/2014/main" id="{0C8DC8AA-22C3-2A4B-BE5E-E6732CD193AF}"/>
                </a:ext>
              </a:extLst>
            </p:cNvPr>
            <p:cNvSpPr/>
            <p:nvPr/>
          </p:nvSpPr>
          <p:spPr>
            <a:xfrm>
              <a:off x="3589453" y="3335853"/>
              <a:ext cx="332509" cy="1436596"/>
            </a:xfrm>
            <a:prstGeom prst="leftBrac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Left Brace 19">
              <a:extLst>
                <a:ext uri="{FF2B5EF4-FFF2-40B4-BE49-F238E27FC236}">
                  <a16:creationId xmlns:a16="http://schemas.microsoft.com/office/drawing/2014/main" id="{D00A58E2-D469-074A-8451-683D0F487D81}"/>
                </a:ext>
              </a:extLst>
            </p:cNvPr>
            <p:cNvSpPr/>
            <p:nvPr/>
          </p:nvSpPr>
          <p:spPr>
            <a:xfrm rot="10800000">
              <a:off x="7193750" y="3336455"/>
              <a:ext cx="332509" cy="1436596"/>
            </a:xfrm>
            <a:prstGeom prst="leftBrace">
              <a:avLst>
                <a:gd name="adj1" fmla="val 8333"/>
                <a:gd name="adj2" fmla="val 49204"/>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1842252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1113227" cy="987472"/>
          </a:xfrm>
        </p:spPr>
        <p:txBody>
          <a:bodyPr/>
          <a:lstStyle/>
          <a:p>
            <a:r>
              <a:rPr lang="en-US" b="1" dirty="0"/>
              <a:t>Bagging (Bootstrap Aggregating)</a:t>
            </a:r>
          </a:p>
        </p:txBody>
      </p:sp>
      <p:sp>
        <p:nvSpPr>
          <p:cNvPr id="3" name="Text Placeholder 2">
            <a:extLst>
              <a:ext uri="{FF2B5EF4-FFF2-40B4-BE49-F238E27FC236}">
                <a16:creationId xmlns:a16="http://schemas.microsoft.com/office/drawing/2014/main" id="{EFA986EE-AA40-1B47-BD40-4247444EE8B5}"/>
              </a:ext>
            </a:extLst>
          </p:cNvPr>
          <p:cNvSpPr>
            <a:spLocks noGrp="1"/>
          </p:cNvSpPr>
          <p:nvPr>
            <p:ph type="body" sz="quarter" idx="10"/>
          </p:nvPr>
        </p:nvSpPr>
        <p:spPr>
          <a:xfrm>
            <a:off x="695796" y="1310105"/>
            <a:ext cx="11282844" cy="4599628"/>
          </a:xfrm>
        </p:spPr>
        <p:txBody>
          <a:bodyPr/>
          <a:lstStyle/>
          <a:p>
            <a:pPr marL="0" indent="0">
              <a:buNone/>
            </a:pPr>
            <a:r>
              <a:rPr lang="en-US" b="1" dirty="0">
                <a:solidFill>
                  <a:schemeClr val="accent3"/>
                </a:solidFill>
              </a:rPr>
              <a:t>Bagging</a:t>
            </a:r>
            <a:r>
              <a:rPr lang="en-US" b="1" dirty="0"/>
              <a:t> (</a:t>
            </a:r>
            <a:r>
              <a:rPr lang="en-US" b="1" dirty="0">
                <a:solidFill>
                  <a:schemeClr val="accent3"/>
                </a:solidFill>
              </a:rPr>
              <a:t>B</a:t>
            </a:r>
            <a:r>
              <a:rPr lang="en-US" dirty="0"/>
              <a:t>ootstrap </a:t>
            </a:r>
            <a:r>
              <a:rPr lang="en-US" b="1" dirty="0">
                <a:solidFill>
                  <a:schemeClr val="accent3"/>
                </a:solidFill>
              </a:rPr>
              <a:t>Agg</a:t>
            </a:r>
            <a:r>
              <a:rPr lang="en-US" dirty="0"/>
              <a:t>regat</a:t>
            </a:r>
            <a:r>
              <a:rPr lang="en-US" b="1" dirty="0">
                <a:solidFill>
                  <a:schemeClr val="accent3"/>
                </a:solidFill>
              </a:rPr>
              <a:t>ing</a:t>
            </a:r>
            <a:r>
              <a:rPr lang="en-US" dirty="0"/>
              <a:t>) </a:t>
            </a:r>
            <a:r>
              <a:rPr lang="en-US" b="1" dirty="0"/>
              <a:t>method:</a:t>
            </a:r>
            <a:endParaRPr lang="en-US" dirty="0"/>
          </a:p>
          <a:p>
            <a:r>
              <a:rPr lang="en-US" dirty="0"/>
              <a:t>Randomly draw N samples of a fix size from the training set (with replacement)</a:t>
            </a:r>
            <a:r>
              <a:rPr lang="en-US" b="1" dirty="0">
                <a:solidFill>
                  <a:srgbClr val="00B0F0"/>
                </a:solidFill>
              </a:rPr>
              <a:t> </a:t>
            </a:r>
            <a:r>
              <a:rPr lang="en-US" b="1" dirty="0"/>
              <a:t>- bootstrap technique</a:t>
            </a:r>
          </a:p>
          <a:p>
            <a:pPr marL="456971" lvl="1" indent="0">
              <a:buNone/>
            </a:pPr>
            <a:r>
              <a:rPr lang="en-US" sz="2800" b="1" dirty="0"/>
              <a:t>Example</a:t>
            </a:r>
            <a:r>
              <a:rPr lang="en-US" sz="2800" dirty="0"/>
              <a:t>: given data </a:t>
            </a:r>
            <a:r>
              <a:rPr lang="en-US" sz="2800" dirty="0">
                <a:cs typeface="Consolas" panose="020B0609020204030204" pitchFamily="49" charset="0"/>
              </a:rPr>
              <a:t>[1, 2, 3, 4, 5, 6, 7, 8, 9], </a:t>
            </a:r>
            <a:r>
              <a:rPr lang="en-US" sz="2800" dirty="0"/>
              <a:t>samples of size 6 are: </a:t>
            </a:r>
          </a:p>
          <a:p>
            <a:pPr marL="456971" lvl="1" indent="0">
              <a:buNone/>
            </a:pPr>
            <a:r>
              <a:rPr lang="en-US" sz="2800" dirty="0">
                <a:cs typeface="Consolas" panose="020B0609020204030204" pitchFamily="49" charset="0"/>
              </a:rPr>
              <a:t>[ 1, 1, 2, 4, 9, 9]; [ 2, 4, 5, 5, 7, 7]; [ 1, 1, 1, 1, 1, 1]; [ 1, 2, 4, 5, 7,9]</a:t>
            </a:r>
            <a:endParaRPr lang="en-US" sz="2800" dirty="0"/>
          </a:p>
          <a:p>
            <a:r>
              <a:rPr lang="en-US" dirty="0"/>
              <a:t>Build </a:t>
            </a:r>
            <a:r>
              <a:rPr lang="en-US" b="1" dirty="0"/>
              <a:t>independent</a:t>
            </a:r>
            <a:r>
              <a:rPr lang="en-US" dirty="0"/>
              <a:t> estimators of same type on each subset</a:t>
            </a:r>
          </a:p>
          <a:p>
            <a:r>
              <a:rPr lang="en-US" dirty="0"/>
              <a:t>Majority vote or average the predictions from all estimators</a:t>
            </a:r>
          </a:p>
          <a:p>
            <a:pPr marL="0" indent="0">
              <a:buNone/>
            </a:pPr>
            <a:endParaRPr lang="en-US" dirty="0"/>
          </a:p>
          <a:p>
            <a:pPr marL="0" indent="0">
              <a:buNone/>
            </a:pPr>
            <a:r>
              <a:rPr lang="en-US" dirty="0"/>
              <a:t>Bagging Decision Trees: </a:t>
            </a:r>
            <a:r>
              <a:rPr lang="en-US" b="1" dirty="0">
                <a:solidFill>
                  <a:schemeClr val="accent3"/>
                </a:solidFill>
              </a:rPr>
              <a:t>Random Forest</a:t>
            </a:r>
          </a:p>
        </p:txBody>
      </p:sp>
    </p:spTree>
    <p:extLst>
      <p:ext uri="{BB962C8B-B14F-4D97-AF65-F5344CB8AC3E}">
        <p14:creationId xmlns:p14="http://schemas.microsoft.com/office/powerpoint/2010/main" val="2973504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AD5F91-F97A-5F41-A21E-3EB716E0788F}"/>
              </a:ext>
            </a:extLst>
          </p:cNvPr>
          <p:cNvSpPr>
            <a:spLocks noGrp="1"/>
          </p:cNvSpPr>
          <p:nvPr>
            <p:ph type="body" sz="quarter" idx="10"/>
          </p:nvPr>
        </p:nvSpPr>
        <p:spPr>
          <a:xfrm>
            <a:off x="1336964" y="1836544"/>
            <a:ext cx="9518073" cy="2735457"/>
          </a:xfrm>
        </p:spPr>
        <p:txBody>
          <a:bodyPr/>
          <a:lstStyle/>
          <a:p>
            <a:r>
              <a:rPr lang="en-US" sz="4800" b="1"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Tree-based Models</a:t>
            </a:r>
          </a:p>
        </p:txBody>
      </p:sp>
    </p:spTree>
    <p:extLst>
      <p:ext uri="{BB962C8B-B14F-4D97-AF65-F5344CB8AC3E}">
        <p14:creationId xmlns:p14="http://schemas.microsoft.com/office/powerpoint/2010/main" val="1034703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1113227" cy="987472"/>
          </a:xfrm>
        </p:spPr>
        <p:txBody>
          <a:bodyPr/>
          <a:lstStyle/>
          <a:p>
            <a:r>
              <a:rPr lang="en-US" b="1" dirty="0"/>
              <a:t>Bagging trees: Random Forest</a:t>
            </a:r>
          </a:p>
        </p:txBody>
      </p:sp>
      <p:sp>
        <p:nvSpPr>
          <p:cNvPr id="3" name="Text Placeholder 2">
            <a:extLst>
              <a:ext uri="{FF2B5EF4-FFF2-40B4-BE49-F238E27FC236}">
                <a16:creationId xmlns:a16="http://schemas.microsoft.com/office/drawing/2014/main" id="{EFA986EE-AA40-1B47-BD40-4247444EE8B5}"/>
              </a:ext>
            </a:extLst>
          </p:cNvPr>
          <p:cNvSpPr>
            <a:spLocks noGrp="1"/>
          </p:cNvSpPr>
          <p:nvPr>
            <p:ph type="body" sz="quarter" idx="10"/>
          </p:nvPr>
        </p:nvSpPr>
        <p:spPr/>
        <p:txBody>
          <a:bodyPr/>
          <a:lstStyle/>
          <a:p>
            <a:pPr marL="0" indent="0">
              <a:buNone/>
            </a:pPr>
            <a:r>
              <a:rPr lang="en-US" b="1" dirty="0">
                <a:solidFill>
                  <a:schemeClr val="accent3"/>
                </a:solidFill>
                <a:ea typeface="Amazon Ember Light" panose="020B0403020204020204" pitchFamily="34" charset="0"/>
                <a:cs typeface="Amazon Ember Light" panose="020B0403020204020204" pitchFamily="34" charset="0"/>
              </a:rPr>
              <a:t>Random Forest</a:t>
            </a:r>
            <a:r>
              <a:rPr lang="en-US" dirty="0">
                <a:ea typeface="Amazon Ember Light" panose="020B0403020204020204" pitchFamily="34" charset="0"/>
                <a:cs typeface="Amazon Ember Light" panose="020B0403020204020204" pitchFamily="34" charset="0"/>
              </a:rPr>
              <a:t>: Bagging Decision Trees</a:t>
            </a:r>
          </a:p>
          <a:p>
            <a:r>
              <a:rPr lang="en-US" dirty="0">
                <a:ea typeface="Amazon Ember Light" panose="020B0403020204020204" pitchFamily="34" charset="0"/>
                <a:cs typeface="Amazon Ember Light" panose="020B0403020204020204" pitchFamily="34" charset="0"/>
              </a:rPr>
              <a:t>Draw random subsets (with replacement) from the original dataset</a:t>
            </a:r>
          </a:p>
          <a:p>
            <a:r>
              <a:rPr lang="en-US" dirty="0">
                <a:ea typeface="Amazon Ember Light" panose="020B0403020204020204" pitchFamily="34" charset="0"/>
                <a:cs typeface="Amazon Ember Light" panose="020B0403020204020204" pitchFamily="34" charset="0"/>
              </a:rPr>
              <a:t>Build a </a:t>
            </a:r>
            <a:r>
              <a:rPr lang="en-US" b="1" dirty="0">
                <a:ea typeface="Amazon Ember Light" panose="020B0403020204020204" pitchFamily="34" charset="0"/>
                <a:cs typeface="Amazon Ember Light" panose="020B0403020204020204" pitchFamily="34" charset="0"/>
              </a:rPr>
              <a:t>decision tree </a:t>
            </a:r>
            <a:r>
              <a:rPr lang="en-US" dirty="0">
                <a:ea typeface="Amazon Ember Light" panose="020B0403020204020204" pitchFamily="34" charset="0"/>
                <a:cs typeface="Amazon Ember Light" panose="020B0403020204020204" pitchFamily="34" charset="0"/>
              </a:rPr>
              <a:t>on each bootstrapped subset</a:t>
            </a:r>
          </a:p>
          <a:p>
            <a:r>
              <a:rPr lang="en-US" dirty="0">
                <a:ea typeface="Amazon Ember Light" panose="020B0403020204020204" pitchFamily="34" charset="0"/>
                <a:cs typeface="Amazon Ember Light" panose="020B0403020204020204" pitchFamily="34" charset="0"/>
              </a:rPr>
              <a:t>Combine predictions from each tree for final prediction</a:t>
            </a:r>
          </a:p>
          <a:p>
            <a:pPr marL="0" indent="0">
              <a:buNone/>
            </a:pPr>
            <a:endParaRPr lang="en-US" dirty="0">
              <a:ea typeface="Amazon Ember Light" panose="020B0403020204020204" pitchFamily="34" charset="0"/>
              <a:cs typeface="Amazon Ember Light" panose="020B0403020204020204" pitchFamily="34" charset="0"/>
            </a:endParaRPr>
          </a:p>
        </p:txBody>
      </p:sp>
      <p:grpSp>
        <p:nvGrpSpPr>
          <p:cNvPr id="33" name="Group 32">
            <a:extLst>
              <a:ext uri="{FF2B5EF4-FFF2-40B4-BE49-F238E27FC236}">
                <a16:creationId xmlns:a16="http://schemas.microsoft.com/office/drawing/2014/main" id="{7179E0AD-1149-6B49-8365-988CEE28DB3E}"/>
              </a:ext>
            </a:extLst>
          </p:cNvPr>
          <p:cNvGrpSpPr/>
          <p:nvPr/>
        </p:nvGrpSpPr>
        <p:grpSpPr>
          <a:xfrm>
            <a:off x="1034220" y="3826992"/>
            <a:ext cx="10463391" cy="1809576"/>
            <a:chOff x="1034220" y="3189038"/>
            <a:chExt cx="10463391" cy="1809576"/>
          </a:xfrm>
        </p:grpSpPr>
        <p:sp>
          <p:nvSpPr>
            <p:cNvPr id="48" name="Rectangle 47">
              <a:extLst>
                <a:ext uri="{FF2B5EF4-FFF2-40B4-BE49-F238E27FC236}">
                  <a16:creationId xmlns:a16="http://schemas.microsoft.com/office/drawing/2014/main" id="{B77E62DB-77FD-354A-9AC2-8E211C31819E}"/>
                </a:ext>
              </a:extLst>
            </p:cNvPr>
            <p:cNvSpPr/>
            <p:nvPr/>
          </p:nvSpPr>
          <p:spPr>
            <a:xfrm>
              <a:off x="3133673" y="3217443"/>
              <a:ext cx="1509957" cy="42703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Data 1</a:t>
              </a:r>
            </a:p>
          </p:txBody>
        </p:sp>
        <p:sp>
          <p:nvSpPr>
            <p:cNvPr id="50" name="Rectangle 49">
              <a:extLst>
                <a:ext uri="{FF2B5EF4-FFF2-40B4-BE49-F238E27FC236}">
                  <a16:creationId xmlns:a16="http://schemas.microsoft.com/office/drawing/2014/main" id="{343841B6-CEF0-F04A-8F63-05628B6517D8}"/>
                </a:ext>
              </a:extLst>
            </p:cNvPr>
            <p:cNvSpPr/>
            <p:nvPr/>
          </p:nvSpPr>
          <p:spPr>
            <a:xfrm>
              <a:off x="3140023" y="3771479"/>
              <a:ext cx="1496361" cy="42703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Data 2</a:t>
              </a:r>
            </a:p>
          </p:txBody>
        </p:sp>
        <p:sp>
          <p:nvSpPr>
            <p:cNvPr id="51" name="Rectangle 50">
              <a:extLst>
                <a:ext uri="{FF2B5EF4-FFF2-40B4-BE49-F238E27FC236}">
                  <a16:creationId xmlns:a16="http://schemas.microsoft.com/office/drawing/2014/main" id="{2814764A-8CDA-124A-8485-9BE9A3AFAF91}"/>
                </a:ext>
              </a:extLst>
            </p:cNvPr>
            <p:cNvSpPr/>
            <p:nvPr/>
          </p:nvSpPr>
          <p:spPr>
            <a:xfrm>
              <a:off x="3133673" y="4570525"/>
              <a:ext cx="1509957" cy="42808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Data N</a:t>
              </a:r>
            </a:p>
          </p:txBody>
        </p:sp>
        <p:cxnSp>
          <p:nvCxnSpPr>
            <p:cNvPr id="52" name="Straight Arrow Connector 51">
              <a:extLst>
                <a:ext uri="{FF2B5EF4-FFF2-40B4-BE49-F238E27FC236}">
                  <a16:creationId xmlns:a16="http://schemas.microsoft.com/office/drawing/2014/main" id="{98FA0F42-FD55-584A-9762-50F69736A0E2}"/>
                </a:ext>
              </a:extLst>
            </p:cNvPr>
            <p:cNvCxnSpPr>
              <a:cxnSpLocks/>
              <a:stCxn id="48" idx="3"/>
              <a:endCxn id="56" idx="1"/>
            </p:cNvCxnSpPr>
            <p:nvPr/>
          </p:nvCxnSpPr>
          <p:spPr>
            <a:xfrm flipV="1">
              <a:off x="4643630" y="3420677"/>
              <a:ext cx="709872" cy="10284"/>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B8BF399-035B-A842-92D0-61D2B0A69C98}"/>
                </a:ext>
              </a:extLst>
            </p:cNvPr>
            <p:cNvCxnSpPr>
              <a:cxnSpLocks/>
              <a:stCxn id="50" idx="3"/>
              <a:endCxn id="57" idx="1"/>
            </p:cNvCxnSpPr>
            <p:nvPr/>
          </p:nvCxnSpPr>
          <p:spPr>
            <a:xfrm flipV="1">
              <a:off x="4636384" y="3976996"/>
              <a:ext cx="723467" cy="8001"/>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C68F979-0054-2948-8FAC-11283143021C}"/>
                </a:ext>
              </a:extLst>
            </p:cNvPr>
            <p:cNvCxnSpPr>
              <a:cxnSpLocks/>
              <a:stCxn id="51" idx="3"/>
              <a:endCxn id="58" idx="1"/>
            </p:cNvCxnSpPr>
            <p:nvPr/>
          </p:nvCxnSpPr>
          <p:spPr>
            <a:xfrm flipV="1">
              <a:off x="4643630" y="4776700"/>
              <a:ext cx="709872" cy="787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FCC44545-D2EA-1249-A9E1-578FB228A3AB}"/>
                </a:ext>
              </a:extLst>
            </p:cNvPr>
            <p:cNvSpPr txBox="1"/>
            <p:nvPr/>
          </p:nvSpPr>
          <p:spPr>
            <a:xfrm>
              <a:off x="3601513" y="3945477"/>
              <a:ext cx="522515" cy="646331"/>
            </a:xfrm>
            <a:prstGeom prst="rect">
              <a:avLst/>
            </a:prstGeom>
            <a:noFill/>
          </p:spPr>
          <p:txBody>
            <a:bodyPr wrap="square" rtlCol="0">
              <a:spAutoFit/>
            </a:bodyPr>
            <a:lstStyle/>
            <a:p>
              <a:r>
                <a:rPr lang="en-US" sz="3600" dirty="0"/>
                <a:t>…</a:t>
              </a:r>
            </a:p>
          </p:txBody>
        </p:sp>
        <p:sp>
          <p:nvSpPr>
            <p:cNvPr id="56" name="Rectangle 55">
              <a:extLst>
                <a:ext uri="{FF2B5EF4-FFF2-40B4-BE49-F238E27FC236}">
                  <a16:creationId xmlns:a16="http://schemas.microsoft.com/office/drawing/2014/main" id="{B9C1579C-9D99-8F49-8144-0C5C73EDFCDE}"/>
                </a:ext>
              </a:extLst>
            </p:cNvPr>
            <p:cNvSpPr/>
            <p:nvPr/>
          </p:nvSpPr>
          <p:spPr>
            <a:xfrm>
              <a:off x="5353502" y="3204876"/>
              <a:ext cx="1294763" cy="43160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Tree 1</a:t>
              </a:r>
            </a:p>
          </p:txBody>
        </p:sp>
        <p:sp>
          <p:nvSpPr>
            <p:cNvPr id="57" name="Rectangle 56">
              <a:extLst>
                <a:ext uri="{FF2B5EF4-FFF2-40B4-BE49-F238E27FC236}">
                  <a16:creationId xmlns:a16="http://schemas.microsoft.com/office/drawing/2014/main" id="{6B60685A-332C-9740-A67A-3297B6D9DFA1}"/>
                </a:ext>
              </a:extLst>
            </p:cNvPr>
            <p:cNvSpPr/>
            <p:nvPr/>
          </p:nvSpPr>
          <p:spPr>
            <a:xfrm>
              <a:off x="5359851" y="3763478"/>
              <a:ext cx="1344969" cy="42703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Tree 2</a:t>
              </a:r>
            </a:p>
          </p:txBody>
        </p:sp>
        <p:sp>
          <p:nvSpPr>
            <p:cNvPr id="58" name="Rectangle 57">
              <a:extLst>
                <a:ext uri="{FF2B5EF4-FFF2-40B4-BE49-F238E27FC236}">
                  <a16:creationId xmlns:a16="http://schemas.microsoft.com/office/drawing/2014/main" id="{6086E507-192C-924B-B6A1-E9C3E65FEEF8}"/>
                </a:ext>
              </a:extLst>
            </p:cNvPr>
            <p:cNvSpPr/>
            <p:nvPr/>
          </p:nvSpPr>
          <p:spPr>
            <a:xfrm>
              <a:off x="5353502" y="4562655"/>
              <a:ext cx="1328660" cy="42808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Tree N</a:t>
              </a:r>
            </a:p>
          </p:txBody>
        </p:sp>
        <p:sp>
          <p:nvSpPr>
            <p:cNvPr id="59" name="TextBox 58">
              <a:extLst>
                <a:ext uri="{FF2B5EF4-FFF2-40B4-BE49-F238E27FC236}">
                  <a16:creationId xmlns:a16="http://schemas.microsoft.com/office/drawing/2014/main" id="{27634690-7546-CA42-BC66-50CC99943E30}"/>
                </a:ext>
              </a:extLst>
            </p:cNvPr>
            <p:cNvSpPr txBox="1"/>
            <p:nvPr/>
          </p:nvSpPr>
          <p:spPr>
            <a:xfrm>
              <a:off x="5740146" y="3926676"/>
              <a:ext cx="522515" cy="646331"/>
            </a:xfrm>
            <a:prstGeom prst="rect">
              <a:avLst/>
            </a:prstGeom>
            <a:noFill/>
          </p:spPr>
          <p:txBody>
            <a:bodyPr wrap="square" rtlCol="0">
              <a:spAutoFit/>
            </a:bodyPr>
            <a:lstStyle/>
            <a:p>
              <a:r>
                <a:rPr lang="en-US" sz="3600" dirty="0"/>
                <a:t>…</a:t>
              </a:r>
            </a:p>
          </p:txBody>
        </p:sp>
        <p:cxnSp>
          <p:nvCxnSpPr>
            <p:cNvPr id="60" name="Straight Arrow Connector 59">
              <a:extLst>
                <a:ext uri="{FF2B5EF4-FFF2-40B4-BE49-F238E27FC236}">
                  <a16:creationId xmlns:a16="http://schemas.microsoft.com/office/drawing/2014/main" id="{7833FC25-729D-7445-94E3-E96D3F0391F9}"/>
                </a:ext>
              </a:extLst>
            </p:cNvPr>
            <p:cNvCxnSpPr>
              <a:cxnSpLocks/>
              <a:stCxn id="56" idx="3"/>
              <a:endCxn id="66" idx="1"/>
            </p:cNvCxnSpPr>
            <p:nvPr/>
          </p:nvCxnSpPr>
          <p:spPr>
            <a:xfrm flipV="1">
              <a:off x="6648265" y="3419871"/>
              <a:ext cx="709871" cy="806"/>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B619879-DCF9-B347-99BB-551DCFC2E1E0}"/>
                </a:ext>
              </a:extLst>
            </p:cNvPr>
            <p:cNvCxnSpPr>
              <a:cxnSpLocks/>
              <a:stCxn id="57" idx="3"/>
              <a:endCxn id="68" idx="1"/>
            </p:cNvCxnSpPr>
            <p:nvPr/>
          </p:nvCxnSpPr>
          <p:spPr>
            <a:xfrm flipV="1">
              <a:off x="6704820" y="3971005"/>
              <a:ext cx="653316" cy="5991"/>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5AD455E-F9E2-FC4C-B4F9-B56518358A07}"/>
                </a:ext>
              </a:extLst>
            </p:cNvPr>
            <p:cNvCxnSpPr>
              <a:cxnSpLocks/>
              <a:stCxn id="58" idx="3"/>
              <a:endCxn id="65" idx="1"/>
            </p:cNvCxnSpPr>
            <p:nvPr/>
          </p:nvCxnSpPr>
          <p:spPr>
            <a:xfrm flipV="1">
              <a:off x="6682162" y="4767068"/>
              <a:ext cx="715181" cy="9632"/>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0D72E27-DE73-674C-A8FB-0229EBA06AA8}"/>
                </a:ext>
              </a:extLst>
            </p:cNvPr>
            <p:cNvSpPr txBox="1"/>
            <p:nvPr/>
          </p:nvSpPr>
          <p:spPr>
            <a:xfrm>
              <a:off x="9900274" y="3747754"/>
              <a:ext cx="1597337" cy="461665"/>
            </a:xfrm>
            <a:prstGeom prst="rect">
              <a:avLst/>
            </a:prstGeom>
            <a:noFill/>
          </p:spPr>
          <p:txBody>
            <a:bodyPr wrap="square" rtlCol="0">
              <a:spAutoFit/>
            </a:bodyPr>
            <a:lstStyle/>
            <a:p>
              <a:pPr algn="ct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Prediction</a:t>
              </a:r>
            </a:p>
          </p:txBody>
        </p:sp>
        <p:sp>
          <p:nvSpPr>
            <p:cNvPr id="64" name="Left Brace 63">
              <a:extLst>
                <a:ext uri="{FF2B5EF4-FFF2-40B4-BE49-F238E27FC236}">
                  <a16:creationId xmlns:a16="http://schemas.microsoft.com/office/drawing/2014/main" id="{19042D0E-50C4-194A-8B36-8AEF4093E99B}"/>
                </a:ext>
              </a:extLst>
            </p:cNvPr>
            <p:cNvSpPr/>
            <p:nvPr/>
          </p:nvSpPr>
          <p:spPr>
            <a:xfrm>
              <a:off x="2602948" y="3427366"/>
              <a:ext cx="332509" cy="1436596"/>
            </a:xfrm>
            <a:prstGeom prst="leftBrac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a:extLst>
                <a:ext uri="{FF2B5EF4-FFF2-40B4-BE49-F238E27FC236}">
                  <a16:creationId xmlns:a16="http://schemas.microsoft.com/office/drawing/2014/main" id="{030442DC-752C-934D-BF36-51212B7BCC70}"/>
                </a:ext>
              </a:extLst>
            </p:cNvPr>
            <p:cNvSpPr txBox="1"/>
            <p:nvPr/>
          </p:nvSpPr>
          <p:spPr>
            <a:xfrm>
              <a:off x="7397343" y="4536235"/>
              <a:ext cx="1851294" cy="461665"/>
            </a:xfrm>
            <a:prstGeom prst="rect">
              <a:avLst/>
            </a:prstGeom>
            <a:noFill/>
          </p:spPr>
          <p:txBody>
            <a:bodyPr wrap="square" rtlCol="0">
              <a:spAutoFit/>
            </a:bodyPr>
            <a:lstStyle/>
            <a:p>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Prediction N</a:t>
              </a:r>
            </a:p>
          </p:txBody>
        </p:sp>
        <p:sp>
          <p:nvSpPr>
            <p:cNvPr id="66" name="TextBox 65">
              <a:extLst>
                <a:ext uri="{FF2B5EF4-FFF2-40B4-BE49-F238E27FC236}">
                  <a16:creationId xmlns:a16="http://schemas.microsoft.com/office/drawing/2014/main" id="{36AB8DD2-B3CC-DD49-B65F-9A19E6D8D606}"/>
                </a:ext>
              </a:extLst>
            </p:cNvPr>
            <p:cNvSpPr txBox="1"/>
            <p:nvPr/>
          </p:nvSpPr>
          <p:spPr>
            <a:xfrm>
              <a:off x="7358136" y="3189038"/>
              <a:ext cx="1793762" cy="461665"/>
            </a:xfrm>
            <a:prstGeom prst="rect">
              <a:avLst/>
            </a:prstGeom>
            <a:noFill/>
          </p:spPr>
          <p:txBody>
            <a:bodyPr wrap="square" rtlCol="0">
              <a:spAutoFit/>
            </a:bodyPr>
            <a:lstStyle/>
            <a:p>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Prediction 1</a:t>
              </a:r>
            </a:p>
          </p:txBody>
        </p:sp>
        <p:sp>
          <p:nvSpPr>
            <p:cNvPr id="68" name="TextBox 67">
              <a:extLst>
                <a:ext uri="{FF2B5EF4-FFF2-40B4-BE49-F238E27FC236}">
                  <a16:creationId xmlns:a16="http://schemas.microsoft.com/office/drawing/2014/main" id="{739E1278-FBD8-A84F-A124-F011A9080ED3}"/>
                </a:ext>
              </a:extLst>
            </p:cNvPr>
            <p:cNvSpPr txBox="1"/>
            <p:nvPr/>
          </p:nvSpPr>
          <p:spPr>
            <a:xfrm>
              <a:off x="7358136" y="3740172"/>
              <a:ext cx="1793762" cy="461665"/>
            </a:xfrm>
            <a:prstGeom prst="rect">
              <a:avLst/>
            </a:prstGeom>
            <a:noFill/>
          </p:spPr>
          <p:txBody>
            <a:bodyPr wrap="square" rtlCol="0">
              <a:spAutoFit/>
            </a:bodyPr>
            <a:lstStyle/>
            <a:p>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Prediction 2</a:t>
              </a:r>
            </a:p>
          </p:txBody>
        </p:sp>
        <p:cxnSp>
          <p:nvCxnSpPr>
            <p:cNvPr id="69" name="Straight Arrow Connector 68">
              <a:extLst>
                <a:ext uri="{FF2B5EF4-FFF2-40B4-BE49-F238E27FC236}">
                  <a16:creationId xmlns:a16="http://schemas.microsoft.com/office/drawing/2014/main" id="{153BD70B-95AC-A647-9631-4C73DD53241D}"/>
                </a:ext>
              </a:extLst>
            </p:cNvPr>
            <p:cNvCxnSpPr>
              <a:cxnSpLocks/>
              <a:stCxn id="66" idx="3"/>
              <a:endCxn id="63" idx="1"/>
            </p:cNvCxnSpPr>
            <p:nvPr/>
          </p:nvCxnSpPr>
          <p:spPr>
            <a:xfrm>
              <a:off x="9151898" y="3419871"/>
              <a:ext cx="748376" cy="558716"/>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9E8F870C-9535-EC4F-81E7-7D49B21B42B2}"/>
                </a:ext>
              </a:extLst>
            </p:cNvPr>
            <p:cNvCxnSpPr>
              <a:cxnSpLocks/>
              <a:stCxn id="68" idx="3"/>
              <a:endCxn id="63" idx="1"/>
            </p:cNvCxnSpPr>
            <p:nvPr/>
          </p:nvCxnSpPr>
          <p:spPr>
            <a:xfrm>
              <a:off x="9151898" y="3971005"/>
              <a:ext cx="748376" cy="7582"/>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A08D4753-9565-F14B-A690-EDC056B7B713}"/>
                </a:ext>
              </a:extLst>
            </p:cNvPr>
            <p:cNvCxnSpPr>
              <a:cxnSpLocks/>
              <a:stCxn id="65" idx="3"/>
              <a:endCxn id="63" idx="1"/>
            </p:cNvCxnSpPr>
            <p:nvPr/>
          </p:nvCxnSpPr>
          <p:spPr>
            <a:xfrm flipV="1">
              <a:off x="9248637" y="3978587"/>
              <a:ext cx="651637" cy="788481"/>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E0DACF96-151B-E840-B052-A9D24628367A}"/>
                </a:ext>
              </a:extLst>
            </p:cNvPr>
            <p:cNvSpPr txBox="1"/>
            <p:nvPr/>
          </p:nvSpPr>
          <p:spPr>
            <a:xfrm>
              <a:off x="7914202" y="3924195"/>
              <a:ext cx="522515" cy="646331"/>
            </a:xfrm>
            <a:prstGeom prst="rect">
              <a:avLst/>
            </a:prstGeom>
            <a:noFill/>
          </p:spPr>
          <p:txBody>
            <a:bodyPr wrap="square" rtlCol="0">
              <a:spAutoFit/>
            </a:bodyPr>
            <a:lstStyle/>
            <a:p>
              <a:r>
                <a:rPr lang="en-US" sz="3600" dirty="0"/>
                <a:t>…</a:t>
              </a:r>
            </a:p>
          </p:txBody>
        </p:sp>
        <p:sp>
          <p:nvSpPr>
            <p:cNvPr id="73" name="Rectangle 72">
              <a:extLst>
                <a:ext uri="{FF2B5EF4-FFF2-40B4-BE49-F238E27FC236}">
                  <a16:creationId xmlns:a16="http://schemas.microsoft.com/office/drawing/2014/main" id="{81E55624-63AA-4644-B932-090B5F7EB2F5}"/>
                </a:ext>
              </a:extLst>
            </p:cNvPr>
            <p:cNvSpPr/>
            <p:nvPr/>
          </p:nvSpPr>
          <p:spPr>
            <a:xfrm>
              <a:off x="1034220" y="3924316"/>
              <a:ext cx="1247922" cy="44846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Data</a:t>
              </a:r>
            </a:p>
          </p:txBody>
        </p:sp>
      </p:grpSp>
    </p:spTree>
    <p:extLst>
      <p:ext uri="{BB962C8B-B14F-4D97-AF65-F5344CB8AC3E}">
        <p14:creationId xmlns:p14="http://schemas.microsoft.com/office/powerpoint/2010/main" val="2467686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A986EE-AA40-1B47-BD40-4247444EE8B5}"/>
              </a:ext>
            </a:extLst>
          </p:cNvPr>
          <p:cNvSpPr>
            <a:spLocks noGrp="1"/>
          </p:cNvSpPr>
          <p:nvPr>
            <p:ph type="body" sz="quarter" idx="10"/>
          </p:nvPr>
        </p:nvSpPr>
        <p:spPr>
          <a:xfrm>
            <a:off x="695796" y="1310105"/>
            <a:ext cx="10883004" cy="4825224"/>
          </a:xfrm>
        </p:spPr>
        <p:txBody>
          <a:bodyPr/>
          <a:lstStyle/>
          <a:p>
            <a:pPr marL="0" indent="0">
              <a:buNone/>
            </a:pPr>
            <a:r>
              <a:rPr lang="en-US" b="1" dirty="0">
                <a:solidFill>
                  <a:schemeClr val="accent3"/>
                </a:solidFill>
                <a:cs typeface="Consolas" panose="020B0609020204030204" pitchFamily="49" charset="0"/>
              </a:rPr>
              <a:t>RandomForestClassifier</a:t>
            </a:r>
            <a:r>
              <a:rPr lang="en-US" dirty="0"/>
              <a:t>:</a:t>
            </a:r>
            <a:r>
              <a:rPr lang="en-US" b="1" dirty="0"/>
              <a:t> sklearn </a:t>
            </a:r>
            <a:r>
              <a:rPr lang="en-US" dirty="0"/>
              <a:t>Random Forest classifier (there is also a Regressor version) - </a:t>
            </a:r>
          </a:p>
          <a:p>
            <a:endParaRPr lang="en-US" sz="800" dirty="0"/>
          </a:p>
          <a:p>
            <a:pPr marL="435957" lvl="1" indent="0">
              <a:buNone/>
            </a:pPr>
            <a:r>
              <a:rPr lang="en-US" sz="2800" b="1" dirty="0"/>
              <a:t>RandomForestClassifier</a:t>
            </a:r>
            <a:r>
              <a:rPr lang="en-US" dirty="0"/>
              <a:t>(</a:t>
            </a:r>
            <a:r>
              <a:rPr lang="en-US" i="1" dirty="0" err="1"/>
              <a:t>n_estimators</a:t>
            </a:r>
            <a:r>
              <a:rPr lang="en-US" i="1" dirty="0"/>
              <a:t>=100</a:t>
            </a:r>
            <a:r>
              <a:rPr lang="en-US" dirty="0"/>
              <a:t>, </a:t>
            </a:r>
            <a:r>
              <a:rPr lang="en-US" i="1" dirty="0" err="1"/>
              <a:t>max_samples</a:t>
            </a:r>
            <a:r>
              <a:rPr lang="en-US" i="1" dirty="0"/>
              <a:t> =None 	criterion='</a:t>
            </a:r>
            <a:r>
              <a:rPr lang="en-US" i="1" dirty="0" err="1"/>
              <a:t>gini</a:t>
            </a:r>
            <a:r>
              <a:rPr lang="en-US" i="1" dirty="0"/>
              <a:t>’</a:t>
            </a:r>
            <a:r>
              <a:rPr lang="en-US" dirty="0"/>
              <a:t>, </a:t>
            </a:r>
            <a:r>
              <a:rPr lang="en-US" i="1" dirty="0" err="1"/>
              <a:t>max_depth</a:t>
            </a:r>
            <a:r>
              <a:rPr lang="en-US" i="1" dirty="0"/>
              <a:t>=None</a:t>
            </a:r>
            <a:r>
              <a:rPr lang="en-US" dirty="0"/>
              <a:t>, </a:t>
            </a:r>
            <a:r>
              <a:rPr lang="en-US" i="1" dirty="0" err="1"/>
              <a:t>min_samples_split</a:t>
            </a:r>
            <a:r>
              <a:rPr lang="en-US" i="1" dirty="0"/>
              <a:t>=2</a:t>
            </a:r>
            <a:r>
              <a:rPr lang="en-US" dirty="0"/>
              <a:t>, </a:t>
            </a:r>
          </a:p>
          <a:p>
            <a:pPr marL="435957" lvl="1" indent="0">
              <a:buNone/>
            </a:pPr>
            <a:r>
              <a:rPr lang="en-US" i="1" dirty="0"/>
              <a:t>	</a:t>
            </a:r>
            <a:r>
              <a:rPr lang="en-US" i="1" dirty="0" err="1"/>
              <a:t>min_samples_leaf</a:t>
            </a:r>
            <a:r>
              <a:rPr lang="en-US" i="1" dirty="0"/>
              <a:t>=1</a:t>
            </a:r>
            <a:r>
              <a:rPr lang="en-US" dirty="0"/>
              <a:t>, </a:t>
            </a:r>
            <a:r>
              <a:rPr lang="en-US" i="1" dirty="0" err="1"/>
              <a:t>class_weight</a:t>
            </a:r>
            <a:r>
              <a:rPr lang="en-US" i="1" dirty="0"/>
              <a:t>=None</a:t>
            </a:r>
            <a:r>
              <a:rPr lang="en-US" dirty="0"/>
              <a:t>)</a:t>
            </a:r>
          </a:p>
          <a:p>
            <a:pPr marL="435957" lvl="1" indent="0">
              <a:buNone/>
            </a:pPr>
            <a:endParaRPr lang="en-US" sz="2800" dirty="0">
              <a:cs typeface="Consolas" panose="020B0609020204030204" pitchFamily="49" charset="0"/>
            </a:endParaRPr>
          </a:p>
          <a:p>
            <a:pPr marL="0" indent="0">
              <a:buNone/>
            </a:pPr>
            <a:r>
              <a:rPr lang="en-US" dirty="0">
                <a:cs typeface="Consolas" panose="020B0609020204030204" pitchFamily="49" charset="0"/>
              </a:rPr>
              <a:t>The full interface is larger.</a:t>
            </a:r>
          </a:p>
        </p:txBody>
      </p:sp>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b="1" dirty="0">
                <a:ea typeface="Amazon Ember Light" panose="020B0403020204020204" pitchFamily="34" charset="0"/>
              </a:rPr>
              <a:t>Random Forest in sklearn</a:t>
            </a:r>
            <a:endParaRPr lang="en-US" b="1" dirty="0"/>
          </a:p>
        </p:txBody>
      </p:sp>
      <p:sp>
        <p:nvSpPr>
          <p:cNvPr id="5" name="Rectangle 4">
            <a:extLst>
              <a:ext uri="{FF2B5EF4-FFF2-40B4-BE49-F238E27FC236}">
                <a16:creationId xmlns:a16="http://schemas.microsoft.com/office/drawing/2014/main" id="{A2D6DF8B-5DB1-8641-8E1A-D6FC7DDBDAB0}"/>
              </a:ext>
            </a:extLst>
          </p:cNvPr>
          <p:cNvSpPr/>
          <p:nvPr/>
        </p:nvSpPr>
        <p:spPr>
          <a:xfrm>
            <a:off x="4891123" y="1784590"/>
            <a:ext cx="2492350" cy="435407"/>
          </a:xfrm>
          <a:prstGeom prst="rect">
            <a:avLst/>
          </a:prstGeom>
          <a:solidFill>
            <a:schemeClr val="accent5">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.fit(), .predict()</a:t>
            </a:r>
          </a:p>
        </p:txBody>
      </p:sp>
    </p:spTree>
    <p:extLst>
      <p:ext uri="{BB962C8B-B14F-4D97-AF65-F5344CB8AC3E}">
        <p14:creationId xmlns:p14="http://schemas.microsoft.com/office/powerpoint/2010/main" val="2962226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A986EE-AA40-1B47-BD40-4247444EE8B5}"/>
              </a:ext>
            </a:extLst>
          </p:cNvPr>
          <p:cNvSpPr>
            <a:spLocks noGrp="1"/>
          </p:cNvSpPr>
          <p:nvPr>
            <p:ph type="body" sz="quarter" idx="10"/>
          </p:nvPr>
        </p:nvSpPr>
        <p:spPr>
          <a:xfrm>
            <a:off x="695796" y="1310105"/>
            <a:ext cx="10883004" cy="4825224"/>
          </a:xfrm>
        </p:spPr>
        <p:txBody>
          <a:bodyPr/>
          <a:lstStyle/>
          <a:p>
            <a:pPr marL="0" indent="0">
              <a:buNone/>
            </a:pPr>
            <a:r>
              <a:rPr lang="en-US" b="1" dirty="0">
                <a:solidFill>
                  <a:schemeClr val="accent3"/>
                </a:solidFill>
                <a:cs typeface="Consolas" panose="020B0609020204030204" pitchFamily="49" charset="0"/>
              </a:rPr>
              <a:t>BaggingClassifier</a:t>
            </a:r>
            <a:r>
              <a:rPr lang="en-US" b="1" dirty="0"/>
              <a:t>: sklearn </a:t>
            </a:r>
            <a:r>
              <a:rPr lang="en-US" dirty="0"/>
              <a:t>very general interface for bagging which can be provided </a:t>
            </a:r>
            <a:r>
              <a:rPr lang="en-US" b="1" dirty="0">
                <a:solidFill>
                  <a:schemeClr val="accent3"/>
                </a:solidFill>
              </a:rPr>
              <a:t>any </a:t>
            </a:r>
            <a:r>
              <a:rPr lang="en-US" b="1" i="1" dirty="0" err="1">
                <a:solidFill>
                  <a:schemeClr val="accent3"/>
                </a:solidFill>
                <a:cs typeface="Consolas" panose="020B0609020204030204" pitchFamily="49" charset="0"/>
              </a:rPr>
              <a:t>base_estimator</a:t>
            </a:r>
            <a:r>
              <a:rPr lang="en-US" b="1" i="1" dirty="0">
                <a:solidFill>
                  <a:schemeClr val="accent3"/>
                </a:solidFill>
                <a:cs typeface="Consolas" panose="020B0609020204030204" pitchFamily="49" charset="0"/>
              </a:rPr>
              <a:t> </a:t>
            </a:r>
            <a:r>
              <a:rPr lang="en-US" dirty="0"/>
              <a:t>- </a:t>
            </a:r>
          </a:p>
          <a:p>
            <a:endParaRPr lang="en-US" sz="800" dirty="0"/>
          </a:p>
          <a:p>
            <a:pPr marL="435957" lvl="1" indent="0">
              <a:buNone/>
            </a:pPr>
            <a:r>
              <a:rPr lang="en-US" sz="2800" b="1" dirty="0">
                <a:cs typeface="Consolas" panose="020B0609020204030204" pitchFamily="49" charset="0"/>
              </a:rPr>
              <a:t>BaggingClassifier</a:t>
            </a:r>
            <a:r>
              <a:rPr lang="en-US" sz="2800" dirty="0">
                <a:cs typeface="Consolas" panose="020B0609020204030204" pitchFamily="49" charset="0"/>
              </a:rPr>
              <a:t>(</a:t>
            </a:r>
            <a:r>
              <a:rPr lang="en-US" sz="2800" i="1" dirty="0" err="1">
                <a:cs typeface="Consolas" panose="020B0609020204030204" pitchFamily="49" charset="0"/>
              </a:rPr>
              <a:t>base_estimator</a:t>
            </a:r>
            <a:r>
              <a:rPr lang="en-US" sz="2800" i="1" dirty="0">
                <a:cs typeface="Consolas" panose="020B0609020204030204" pitchFamily="49" charset="0"/>
              </a:rPr>
              <a:t>=None</a:t>
            </a:r>
            <a:r>
              <a:rPr lang="en-US" sz="2800" dirty="0">
                <a:cs typeface="Consolas" panose="020B0609020204030204" pitchFamily="49" charset="0"/>
              </a:rPr>
              <a:t>, </a:t>
            </a:r>
            <a:r>
              <a:rPr lang="en-US" sz="2800" i="1" dirty="0" err="1">
                <a:cs typeface="Consolas" panose="020B0609020204030204" pitchFamily="49" charset="0"/>
              </a:rPr>
              <a:t>n_estimators</a:t>
            </a:r>
            <a:r>
              <a:rPr lang="en-US" sz="2800" i="1" dirty="0">
                <a:cs typeface="Consolas" panose="020B0609020204030204" pitchFamily="49" charset="0"/>
              </a:rPr>
              <a:t>=10</a:t>
            </a:r>
            <a:r>
              <a:rPr lang="en-US" sz="2800" dirty="0">
                <a:cs typeface="Consolas" panose="020B0609020204030204" pitchFamily="49" charset="0"/>
              </a:rPr>
              <a:t>, </a:t>
            </a:r>
          </a:p>
          <a:p>
            <a:pPr marL="435957" lvl="1" indent="0">
              <a:buNone/>
            </a:pPr>
            <a:r>
              <a:rPr lang="en-US" sz="2800" i="1" dirty="0">
                <a:cs typeface="Consolas" panose="020B0609020204030204" pitchFamily="49" charset="0"/>
              </a:rPr>
              <a:t>		</a:t>
            </a:r>
            <a:r>
              <a:rPr lang="en-US" sz="2800" i="1" dirty="0" err="1">
                <a:cs typeface="Consolas" panose="020B0609020204030204" pitchFamily="49" charset="0"/>
              </a:rPr>
              <a:t>max_samples</a:t>
            </a:r>
            <a:r>
              <a:rPr lang="en-US" sz="2800" i="1" dirty="0">
                <a:cs typeface="Consolas" panose="020B0609020204030204" pitchFamily="49" charset="0"/>
              </a:rPr>
              <a:t>=1.0</a:t>
            </a:r>
            <a:r>
              <a:rPr lang="en-US" sz="2800" dirty="0">
                <a:cs typeface="Consolas" panose="020B0609020204030204" pitchFamily="49" charset="0"/>
              </a:rPr>
              <a:t>, </a:t>
            </a:r>
            <a:r>
              <a:rPr lang="en-US" sz="2800" i="1" dirty="0">
                <a:cs typeface="Consolas" panose="020B0609020204030204" pitchFamily="49" charset="0"/>
              </a:rPr>
              <a:t>bootstrap=True</a:t>
            </a:r>
            <a:r>
              <a:rPr lang="en-US" sz="2800" dirty="0">
                <a:cs typeface="Consolas" panose="020B0609020204030204" pitchFamily="49" charset="0"/>
              </a:rPr>
              <a:t>)</a:t>
            </a:r>
          </a:p>
          <a:p>
            <a:pPr marL="0" indent="0">
              <a:buNone/>
            </a:pPr>
            <a:endParaRPr lang="en-US" dirty="0">
              <a:cs typeface="Consolas" panose="020B0609020204030204" pitchFamily="49" charset="0"/>
            </a:endParaRPr>
          </a:p>
          <a:p>
            <a:pPr marL="0" indent="0">
              <a:buNone/>
            </a:pPr>
            <a:r>
              <a:rPr lang="en-US" dirty="0">
                <a:cs typeface="Consolas" panose="020B0609020204030204" pitchFamily="49" charset="0"/>
              </a:rPr>
              <a:t>The full interface is larger.</a:t>
            </a:r>
          </a:p>
        </p:txBody>
      </p:sp>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b="1" dirty="0">
                <a:ea typeface="Amazon Ember Light" panose="020B0403020204020204" pitchFamily="34" charset="0"/>
              </a:rPr>
              <a:t>Bagging in sklearn</a:t>
            </a:r>
            <a:endParaRPr lang="en-US" b="1" dirty="0"/>
          </a:p>
        </p:txBody>
      </p:sp>
      <p:sp>
        <p:nvSpPr>
          <p:cNvPr id="5" name="Rectangle 4">
            <a:extLst>
              <a:ext uri="{FF2B5EF4-FFF2-40B4-BE49-F238E27FC236}">
                <a16:creationId xmlns:a16="http://schemas.microsoft.com/office/drawing/2014/main" id="{A2D6DF8B-5DB1-8641-8E1A-D6FC7DDBDAB0}"/>
              </a:ext>
            </a:extLst>
          </p:cNvPr>
          <p:cNvSpPr/>
          <p:nvPr/>
        </p:nvSpPr>
        <p:spPr>
          <a:xfrm>
            <a:off x="6674234" y="1780463"/>
            <a:ext cx="2492350" cy="435407"/>
          </a:xfrm>
          <a:prstGeom prst="rect">
            <a:avLst/>
          </a:prstGeom>
          <a:solidFill>
            <a:schemeClr val="accent5">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.fit(), .predict()</a:t>
            </a:r>
          </a:p>
        </p:txBody>
      </p:sp>
    </p:spTree>
    <p:extLst>
      <p:ext uri="{BB962C8B-B14F-4D97-AF65-F5344CB8AC3E}">
        <p14:creationId xmlns:p14="http://schemas.microsoft.com/office/powerpoint/2010/main" val="4198929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AD5F91-F97A-5F41-A21E-3EB716E0788F}"/>
              </a:ext>
            </a:extLst>
          </p:cNvPr>
          <p:cNvSpPr>
            <a:spLocks noGrp="1"/>
          </p:cNvSpPr>
          <p:nvPr>
            <p:ph type="body" sz="quarter" idx="10"/>
          </p:nvPr>
        </p:nvSpPr>
        <p:spPr>
          <a:xfrm>
            <a:off x="1336964" y="1836544"/>
            <a:ext cx="9518073" cy="2735457"/>
          </a:xfrm>
        </p:spPr>
        <p:txBody>
          <a:bodyPr/>
          <a:lstStyle/>
          <a:p>
            <a:r>
              <a:rPr lang="en-US" sz="4800" b="1"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Regression Models</a:t>
            </a:r>
          </a:p>
        </p:txBody>
      </p:sp>
    </p:spTree>
    <p:extLst>
      <p:ext uri="{BB962C8B-B14F-4D97-AF65-F5344CB8AC3E}">
        <p14:creationId xmlns:p14="http://schemas.microsoft.com/office/powerpoint/2010/main" val="2189470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6B43-E930-714F-9059-8A7B8C31269C}"/>
              </a:ext>
            </a:extLst>
          </p:cNvPr>
          <p:cNvSpPr>
            <a:spLocks noGrp="1"/>
          </p:cNvSpPr>
          <p:nvPr>
            <p:ph type="title"/>
          </p:nvPr>
        </p:nvSpPr>
        <p:spPr/>
        <p:txBody>
          <a:bodyPr/>
          <a:lstStyle/>
          <a:p>
            <a:r>
              <a:rPr lang="en-US" dirty="0">
                <a:latin typeface="Amazon Ember" panose="02000000000000000000" pitchFamily="2" charset="0"/>
                <a:ea typeface="Amazon Ember" panose="02000000000000000000" pitchFamily="2" charset="0"/>
              </a:rPr>
              <a:t>Linear Regression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D5E11B-F947-D649-910D-42CE349E9A66}"/>
                  </a:ext>
                </a:extLst>
              </p:cNvPr>
              <p:cNvSpPr>
                <a:spLocks noGrp="1"/>
              </p:cNvSpPr>
              <p:nvPr>
                <p:ph sz="half" idx="10"/>
              </p:nvPr>
            </p:nvSpPr>
            <p:spPr/>
            <p:txBody>
              <a:bodyPr/>
              <a:lstStyle/>
              <a:p>
                <a:r>
                  <a:rPr lang="en-US" sz="2400" dirty="0"/>
                  <a:t>It models the relationship between two variables x and y with a “</a:t>
                </a:r>
                <a:r>
                  <a:rPr lang="en-US" sz="2400" b="1" dirty="0">
                    <a:solidFill>
                      <a:schemeClr val="accent3"/>
                    </a:solidFill>
                  </a:rPr>
                  <a:t>line</a:t>
                </a:r>
                <a:r>
                  <a:rPr lang="en-US" sz="2400" dirty="0"/>
                  <a:t>”. </a:t>
                </a:r>
              </a:p>
              <a:p>
                <a:r>
                  <a:rPr lang="en-US" sz="2400" dirty="0"/>
                  <a:t>Linear regression formula: </a:t>
                </a:r>
                <a14:m>
                  <m:oMath xmlns:m="http://schemas.openxmlformats.org/officeDocument/2006/math">
                    <m:r>
                      <m:rPr>
                        <m:sty m:val="p"/>
                      </m:rPr>
                      <a:rPr lang="en-US" sz="2400">
                        <a:latin typeface="Cambria Math" panose="02040503050406030204" pitchFamily="18" charset="0"/>
                      </a:rPr>
                      <m:t>y</m:t>
                    </m:r>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w</m:t>
                        </m:r>
                      </m:e>
                      <m:sub>
                        <m:r>
                          <a:rPr lang="en-US" sz="2400">
                            <a:latin typeface="Cambria Math" panose="02040503050406030204" pitchFamily="18" charset="0"/>
                          </a:rPr>
                          <m:t>0</m:t>
                        </m:r>
                      </m:sub>
                    </m:sSub>
                    <m:r>
                      <a:rPr lang="en-US" sz="240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w</m:t>
                        </m:r>
                      </m:e>
                      <m:sub>
                        <m:r>
                          <a:rPr lang="en-US" sz="2400">
                            <a:latin typeface="Cambria Math" panose="02040503050406030204" pitchFamily="18" charset="0"/>
                          </a:rPr>
                          <m:t>1</m:t>
                        </m:r>
                      </m:sub>
                    </m:sSub>
                    <m:r>
                      <m:rPr>
                        <m:sty m:val="p"/>
                      </m:rPr>
                      <a:rPr lang="en-US" sz="2400">
                        <a:latin typeface="Cambria Math" panose="02040503050406030204" pitchFamily="18" charset="0"/>
                      </a:rPr>
                      <m:t>x</m:t>
                    </m:r>
                    <m:r>
                      <a:rPr lang="en-US" sz="2400">
                        <a:latin typeface="Cambria Math" panose="02040503050406030204" pitchFamily="18" charset="0"/>
                      </a:rPr>
                      <m:t>,</m:t>
                    </m:r>
                  </m:oMath>
                </a14:m>
                <a:r>
                  <a:rPr lang="en-US" sz="2400" dirty="0"/>
                  <a:t> where </a:t>
                </a:r>
              </a:p>
              <a:p>
                <a:pPr marL="0" indent="0">
                  <a:buNone/>
                </a:pPr>
                <a:r>
                  <a:rPr lang="en-US" sz="2400" dirty="0"/>
                  <a:t>	x: feature, attribute; y: target, outcome; w</a:t>
                </a:r>
                <a:r>
                  <a:rPr lang="en-US" sz="2400" baseline="-25000" dirty="0"/>
                  <a:t>0</a:t>
                </a:r>
                <a:r>
                  <a:rPr lang="en-US" sz="2400" dirty="0"/>
                  <a:t>: intercept; w</a:t>
                </a:r>
                <a:r>
                  <a:rPr lang="en-US" sz="2400" baseline="-25000" dirty="0"/>
                  <a:t>1</a:t>
                </a:r>
                <a:r>
                  <a:rPr lang="en-US" sz="2400" dirty="0"/>
                  <a:t>: slope</a:t>
                </a:r>
              </a:p>
              <a:p>
                <a:pPr marL="0" indent="0">
                  <a:buNone/>
                </a:pPr>
                <a:endParaRPr lang="en-US" altLang="zh-CN" sz="2400" dirty="0"/>
              </a:p>
            </p:txBody>
          </p:sp>
        </mc:Choice>
        <mc:Fallback xmlns="">
          <p:sp>
            <p:nvSpPr>
              <p:cNvPr id="3" name="Content Placeholder 2">
                <a:extLst>
                  <a:ext uri="{FF2B5EF4-FFF2-40B4-BE49-F238E27FC236}">
                    <a16:creationId xmlns:a16="http://schemas.microsoft.com/office/drawing/2014/main" id="{E4D5E11B-F947-D649-910D-42CE349E9A66}"/>
                  </a:ext>
                </a:extLst>
              </p:cNvPr>
              <p:cNvSpPr>
                <a:spLocks noGrp="1" noRot="1" noChangeAspect="1" noMove="1" noResize="1" noEditPoints="1" noAdjustHandles="1" noChangeArrowheads="1" noChangeShapeType="1" noTextEdit="1"/>
              </p:cNvSpPr>
              <p:nvPr>
                <p:ph sz="half" idx="10"/>
              </p:nvPr>
            </p:nvSpPr>
            <p:spPr>
              <a:blipFill>
                <a:blip r:embed="rId3"/>
                <a:stretch>
                  <a:fillRect l="-702" t="-1828"/>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ABFBBF45-6EB9-CC43-B33D-ECF4F7C459C4}"/>
              </a:ext>
            </a:extLst>
          </p:cNvPr>
          <p:cNvSpPr/>
          <p:nvPr/>
        </p:nvSpPr>
        <p:spPr>
          <a:xfrm>
            <a:off x="1004175" y="2901687"/>
            <a:ext cx="10277439" cy="31925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9FECF61-01CD-3944-8A22-7CC74C5E6D9E}"/>
              </a:ext>
            </a:extLst>
          </p:cNvPr>
          <p:cNvSpPr txBox="1"/>
          <p:nvPr/>
        </p:nvSpPr>
        <p:spPr>
          <a:xfrm>
            <a:off x="1212021" y="3244514"/>
            <a:ext cx="4876686" cy="1200329"/>
          </a:xfrm>
          <a:prstGeom prst="rect">
            <a:avLst/>
          </a:prstGeom>
          <a:noFill/>
        </p:spPr>
        <p:txBody>
          <a:bodyPr wrap="square" rtlCol="0">
            <a:spAutoFit/>
          </a:bodyPr>
          <a:lstStyle/>
          <a:p>
            <a:r>
              <a:rPr lang="en-US" sz="2400" b="1" dirty="0"/>
              <a:t>Example</a:t>
            </a:r>
            <a:r>
              <a:rPr lang="en-US" sz="2400" dirty="0"/>
              <a:t>: How does the price of a house (</a:t>
            </a:r>
            <a:r>
              <a:rPr lang="en-US" sz="2400" dirty="0">
                <a:latin typeface="Cambria Math" panose="02040503050406030204" pitchFamily="18" charset="0"/>
                <a:ea typeface="Cambria Math" panose="02040503050406030204" pitchFamily="18" charset="0"/>
              </a:rPr>
              <a:t>y</a:t>
            </a:r>
            <a:r>
              <a:rPr lang="en-US" sz="2400" dirty="0"/>
              <a:t>) change relate to its living square footage (</a:t>
            </a:r>
            <a:r>
              <a:rPr lang="en-US" sz="2400" dirty="0">
                <a:latin typeface="Cambria Math" panose="02040503050406030204" pitchFamily="18" charset="0"/>
                <a:ea typeface="Cambria Math" panose="02040503050406030204" pitchFamily="18" charset="0"/>
              </a:rPr>
              <a:t>x</a:t>
            </a:r>
            <a:r>
              <a:rPr lang="en-US" sz="2400" dirty="0"/>
              <a:t>)?</a:t>
            </a:r>
          </a:p>
        </p:txBody>
      </p:sp>
      <p:sp>
        <p:nvSpPr>
          <p:cNvPr id="13" name="TextBox 12">
            <a:extLst>
              <a:ext uri="{FF2B5EF4-FFF2-40B4-BE49-F238E27FC236}">
                <a16:creationId xmlns:a16="http://schemas.microsoft.com/office/drawing/2014/main" id="{7767F7C0-2578-1748-B3DE-4C32664AB9B2}"/>
              </a:ext>
            </a:extLst>
          </p:cNvPr>
          <p:cNvSpPr txBox="1"/>
          <p:nvPr/>
        </p:nvSpPr>
        <p:spPr>
          <a:xfrm>
            <a:off x="1088270" y="5374623"/>
            <a:ext cx="5034796" cy="369332"/>
          </a:xfrm>
          <a:prstGeom prst="rect">
            <a:avLst/>
          </a:prstGeom>
          <a:noFill/>
        </p:spPr>
        <p:txBody>
          <a:bodyPr wrap="square" rtlCol="0">
            <a:spAutoFit/>
          </a:bodyPr>
          <a:lstStyle/>
          <a:p>
            <a:r>
              <a:rPr lang="en-US" sz="1800" dirty="0"/>
              <a:t>* Data source: King County, WA Housing Info.  </a:t>
            </a:r>
          </a:p>
        </p:txBody>
      </p:sp>
      <p:pic>
        <p:nvPicPr>
          <p:cNvPr id="14" name="Picture 13">
            <a:extLst>
              <a:ext uri="{FF2B5EF4-FFF2-40B4-BE49-F238E27FC236}">
                <a16:creationId xmlns:a16="http://schemas.microsoft.com/office/drawing/2014/main" id="{7FE2B4B1-14B5-194C-ADD3-CA9F4AC48A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4724" y="2925616"/>
            <a:ext cx="5040867" cy="3163824"/>
          </a:xfrm>
          <a:prstGeom prst="rect">
            <a:avLst/>
          </a:prstGeom>
        </p:spPr>
      </p:pic>
      <p:cxnSp>
        <p:nvCxnSpPr>
          <p:cNvPr id="15" name="Straight Connector 14">
            <a:extLst>
              <a:ext uri="{FF2B5EF4-FFF2-40B4-BE49-F238E27FC236}">
                <a16:creationId xmlns:a16="http://schemas.microsoft.com/office/drawing/2014/main" id="{2E586BFA-9B73-4C46-A468-C818B798D89D}"/>
              </a:ext>
            </a:extLst>
          </p:cNvPr>
          <p:cNvCxnSpPr>
            <a:cxnSpLocks/>
            <a:stCxn id="11" idx="0"/>
            <a:endCxn id="11" idx="2"/>
          </p:cNvCxnSpPr>
          <p:nvPr/>
        </p:nvCxnSpPr>
        <p:spPr>
          <a:xfrm>
            <a:off x="6142895" y="2901687"/>
            <a:ext cx="0" cy="3192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984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6B43-E930-714F-9059-8A7B8C31269C}"/>
              </a:ext>
            </a:extLst>
          </p:cNvPr>
          <p:cNvSpPr>
            <a:spLocks noGrp="1"/>
          </p:cNvSpPr>
          <p:nvPr>
            <p:ph type="title"/>
          </p:nvPr>
        </p:nvSpPr>
        <p:spPr/>
        <p:txBody>
          <a:bodyPr/>
          <a:lstStyle/>
          <a:p>
            <a:r>
              <a:rPr lang="en-US" dirty="0">
                <a:latin typeface="Amazon Ember" panose="02000000000000000000" pitchFamily="2" charset="0"/>
                <a:ea typeface="Amazon Ember" panose="02000000000000000000" pitchFamily="2" charset="0"/>
              </a:rPr>
              <a:t>Linear Regression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D5E11B-F947-D649-910D-42CE349E9A66}"/>
                  </a:ext>
                </a:extLst>
              </p:cNvPr>
              <p:cNvSpPr>
                <a:spLocks noGrp="1"/>
              </p:cNvSpPr>
              <p:nvPr>
                <p:ph sz="half" idx="10"/>
              </p:nvPr>
            </p:nvSpPr>
            <p:spPr>
              <a:xfrm>
                <a:off x="5910537" y="1291120"/>
                <a:ext cx="5784585" cy="4858631"/>
              </a:xfrm>
            </p:spPr>
            <p:txBody>
              <a:bodyPr/>
              <a:lstStyle/>
              <a:p>
                <a:pPr>
                  <a:lnSpc>
                    <a:spcPct val="100000"/>
                  </a:lnSpc>
                  <a:spcBef>
                    <a:spcPts val="600"/>
                  </a:spcBef>
                  <a:spcAft>
                    <a:spcPts val="1200"/>
                  </a:spcAft>
                </a:pPr>
                <a:r>
                  <a:rPr lang="en-US" sz="2200" dirty="0"/>
                  <a:t>Given data (</a:t>
                </a:r>
                <a:r>
                  <a:rPr lang="en-US" sz="2200" dirty="0">
                    <a:latin typeface="Cambria Math" panose="02040503050406030204" pitchFamily="18" charset="0"/>
                    <a:ea typeface="Cambria Math" panose="02040503050406030204" pitchFamily="18" charset="0"/>
                  </a:rPr>
                  <a:t>x, y</a:t>
                </a:r>
                <a:r>
                  <a:rPr lang="en-US" sz="2200" dirty="0"/>
                  <a:t>), the regression line </a:t>
                </a:r>
              </a:p>
              <a:p>
                <a:pPr marL="0" indent="0" algn="ctr">
                  <a:lnSpc>
                    <a:spcPct val="100000"/>
                  </a:lnSpc>
                  <a:spcBef>
                    <a:spcPts val="600"/>
                  </a:spcBef>
                  <a:spcAft>
                    <a:spcPts val="1200"/>
                  </a:spcAft>
                  <a:buNone/>
                </a:pPr>
                <a14:m>
                  <m:oMathPara xmlns:m="http://schemas.openxmlformats.org/officeDocument/2006/math">
                    <m:oMathParaPr>
                      <m:jc m:val="centerGroup"/>
                    </m:oMathParaPr>
                    <m:oMath xmlns:m="http://schemas.openxmlformats.org/officeDocument/2006/math">
                      <m:r>
                        <m:rPr>
                          <m:sty m:val="p"/>
                        </m:rPr>
                        <a:rPr lang="en-US" sz="2200" i="1">
                          <a:latin typeface="Cambria Math" panose="02040503050406030204" pitchFamily="18" charset="0"/>
                        </a:rPr>
                        <m:t>y</m:t>
                      </m:r>
                      <m:r>
                        <a:rPr lang="en-US" sz="2200">
                          <a:latin typeface="Cambria Math" panose="02040503050406030204" pitchFamily="18" charset="0"/>
                        </a:rPr>
                        <m:t>=</m:t>
                      </m:r>
                      <m:sSub>
                        <m:sSubPr>
                          <m:ctrlPr>
                            <a:rPr lang="en-US" sz="2200" i="1">
                              <a:latin typeface="Cambria Math" panose="02040503050406030204" pitchFamily="18" charset="0"/>
                            </a:rPr>
                          </m:ctrlPr>
                        </m:sSubPr>
                        <m:e>
                          <m:r>
                            <m:rPr>
                              <m:sty m:val="p"/>
                            </m:rPr>
                            <a:rPr lang="en-US" sz="2200" i="1">
                              <a:latin typeface="Cambria Math" panose="02040503050406030204" pitchFamily="18" charset="0"/>
                            </a:rPr>
                            <m:t>w</m:t>
                          </m:r>
                        </m:e>
                        <m:sub>
                          <m:r>
                            <a:rPr lang="en-US" sz="2200" i="1">
                              <a:latin typeface="Cambria Math" panose="02040503050406030204" pitchFamily="18" charset="0"/>
                            </a:rPr>
                            <m:t>0</m:t>
                          </m:r>
                        </m:sub>
                      </m:sSub>
                      <m:r>
                        <a:rPr lang="en-US" sz="2200">
                          <a:latin typeface="Cambria Math" panose="02040503050406030204" pitchFamily="18" charset="0"/>
                        </a:rPr>
                        <m:t>+</m:t>
                      </m:r>
                      <m:sSub>
                        <m:sSubPr>
                          <m:ctrlPr>
                            <a:rPr lang="en-US" sz="2200" i="1">
                              <a:latin typeface="Cambria Math" panose="02040503050406030204" pitchFamily="18" charset="0"/>
                            </a:rPr>
                          </m:ctrlPr>
                        </m:sSubPr>
                        <m:e>
                          <m:r>
                            <m:rPr>
                              <m:sty m:val="p"/>
                            </m:rPr>
                            <a:rPr lang="en-US" sz="2200" i="1">
                              <a:latin typeface="Cambria Math" panose="02040503050406030204" pitchFamily="18" charset="0"/>
                            </a:rPr>
                            <m:t>w</m:t>
                          </m:r>
                        </m:e>
                        <m:sub>
                          <m:r>
                            <a:rPr lang="en-US" sz="2200" i="1">
                              <a:latin typeface="Cambria Math" panose="02040503050406030204" pitchFamily="18" charset="0"/>
                            </a:rPr>
                            <m:t>1</m:t>
                          </m:r>
                        </m:sub>
                      </m:sSub>
                      <m:r>
                        <m:rPr>
                          <m:sty m:val="p"/>
                        </m:rPr>
                        <a:rPr lang="en-US" sz="2200" i="1">
                          <a:latin typeface="Cambria Math" panose="02040503050406030204" pitchFamily="18" charset="0"/>
                        </a:rPr>
                        <m:t>x</m:t>
                      </m:r>
                    </m:oMath>
                  </m:oMathPara>
                </a14:m>
                <a:endParaRPr lang="en-US" sz="2200" dirty="0"/>
              </a:p>
              <a:p>
                <a:pPr marL="0" indent="0" algn="ctr">
                  <a:lnSpc>
                    <a:spcPct val="100000"/>
                  </a:lnSpc>
                  <a:spcBef>
                    <a:spcPts val="600"/>
                  </a:spcBef>
                  <a:spcAft>
                    <a:spcPts val="1200"/>
                  </a:spcAft>
                  <a:buNone/>
                </a:pPr>
                <a:r>
                  <a:rPr lang="en-US" sz="2200" dirty="0"/>
                  <a:t>  is defined by </a:t>
                </a:r>
                <a14:m>
                  <m:oMath xmlns:m="http://schemas.openxmlformats.org/officeDocument/2006/math">
                    <m:sSub>
                      <m:sSubPr>
                        <m:ctrlPr>
                          <a:rPr lang="en-US" sz="2200" i="1">
                            <a:latin typeface="Cambria Math" panose="02040503050406030204" pitchFamily="18" charset="0"/>
                          </a:rPr>
                        </m:ctrlPr>
                      </m:sSubPr>
                      <m:e>
                        <m:r>
                          <m:rPr>
                            <m:sty m:val="p"/>
                          </m:rPr>
                          <a:rPr lang="en-US" sz="2200">
                            <a:latin typeface="Cambria Math" panose="02040503050406030204" pitchFamily="18" charset="0"/>
                          </a:rPr>
                          <m:t>w</m:t>
                        </m:r>
                      </m:e>
                      <m:sub>
                        <m:r>
                          <a:rPr lang="en-US" sz="2200">
                            <a:latin typeface="Cambria Math" panose="02040503050406030204" pitchFamily="18" charset="0"/>
                          </a:rPr>
                          <m:t>0</m:t>
                        </m:r>
                      </m:sub>
                    </m:sSub>
                    <m:r>
                      <a:rPr lang="en-US" sz="2200">
                        <a:latin typeface="Cambria Math" panose="02040503050406030204" pitchFamily="18" charset="0"/>
                      </a:rPr>
                      <m:t> </m:t>
                    </m:r>
                  </m:oMath>
                </a14:m>
                <a:r>
                  <a:rPr lang="en-US" sz="2200" dirty="0"/>
                  <a:t>(intercept) and </a:t>
                </a:r>
                <a14:m>
                  <m:oMath xmlns:m="http://schemas.openxmlformats.org/officeDocument/2006/math">
                    <m:sSub>
                      <m:sSubPr>
                        <m:ctrlPr>
                          <a:rPr lang="en-US" sz="2200" i="1">
                            <a:latin typeface="Cambria Math" panose="02040503050406030204" pitchFamily="18" charset="0"/>
                          </a:rPr>
                        </m:ctrlPr>
                      </m:sSubPr>
                      <m:e>
                        <m:r>
                          <m:rPr>
                            <m:sty m:val="p"/>
                          </m:rPr>
                          <a:rPr lang="en-US" sz="2200">
                            <a:latin typeface="Cambria Math" panose="02040503050406030204" pitchFamily="18" charset="0"/>
                          </a:rPr>
                          <m:t>w</m:t>
                        </m:r>
                      </m:e>
                      <m:sub>
                        <m:r>
                          <a:rPr lang="en-US" sz="2200">
                            <a:latin typeface="Cambria Math" panose="02040503050406030204" pitchFamily="18" charset="0"/>
                          </a:rPr>
                          <m:t>1</m:t>
                        </m:r>
                      </m:sub>
                    </m:sSub>
                  </m:oMath>
                </a14:m>
                <a:r>
                  <a:rPr lang="en-US" sz="2200" dirty="0"/>
                  <a:t> (slope)</a:t>
                </a:r>
              </a:p>
              <a:p>
                <a:pPr>
                  <a:lnSpc>
                    <a:spcPct val="100000"/>
                  </a:lnSpc>
                  <a:spcBef>
                    <a:spcPts val="600"/>
                  </a:spcBef>
                  <a:spcAft>
                    <a:spcPts val="1200"/>
                  </a:spcAft>
                </a:pPr>
                <a:r>
                  <a:rPr lang="en-US" sz="2200" dirty="0"/>
                  <a:t>The vertical offset for each data point from the regression line is the </a:t>
                </a:r>
                <a:r>
                  <a:rPr lang="en-US" sz="2200" b="1" dirty="0">
                    <a:solidFill>
                      <a:schemeClr val="accent3"/>
                    </a:solidFill>
                  </a:rPr>
                  <a:t>error</a:t>
                </a:r>
                <a:r>
                  <a:rPr lang="en-US" sz="2200" dirty="0"/>
                  <a:t> between the true label </a:t>
                </a:r>
                <a:r>
                  <a:rPr lang="en-US" sz="2200" dirty="0">
                    <a:latin typeface="Cambria Math" panose="02040503050406030204" pitchFamily="18" charset="0"/>
                    <a:ea typeface="Cambria Math" panose="02040503050406030204" pitchFamily="18" charset="0"/>
                  </a:rPr>
                  <a:t>y</a:t>
                </a:r>
                <a:r>
                  <a:rPr lang="en-US" sz="2200" dirty="0"/>
                  <a:t> and the prediction based on </a:t>
                </a:r>
                <a:r>
                  <a:rPr lang="en-US" sz="2200" dirty="0">
                    <a:latin typeface="Cambria Math" panose="02040503050406030204" pitchFamily="18" charset="0"/>
                    <a:ea typeface="Cambria Math" panose="02040503050406030204" pitchFamily="18" charset="0"/>
                  </a:rPr>
                  <a:t>x</a:t>
                </a:r>
                <a:endParaRPr lang="en-US" sz="2200" dirty="0"/>
              </a:p>
              <a:p>
                <a:pPr>
                  <a:spcBef>
                    <a:spcPts val="600"/>
                  </a:spcBef>
                  <a:spcAft>
                    <a:spcPts val="1200"/>
                  </a:spcAft>
                </a:pPr>
                <a:r>
                  <a:rPr lang="en-US" sz="2200" b="1" dirty="0"/>
                  <a:t>The “</a:t>
                </a:r>
                <a:r>
                  <a:rPr lang="en-US" sz="2200" b="1" dirty="0">
                    <a:solidFill>
                      <a:schemeClr val="accent3"/>
                    </a:solidFill>
                  </a:rPr>
                  <a:t>best</a:t>
                </a:r>
                <a:r>
                  <a:rPr lang="en-US" sz="2200" b="1" dirty="0"/>
                  <a:t>” line minimizes the sum of the squared errors (SSE):  </a:t>
                </a:r>
                <a14:m>
                  <m:oMath xmlns:m="http://schemas.openxmlformats.org/officeDocument/2006/math">
                    <m:nary>
                      <m:naryPr>
                        <m:chr m:val="∑"/>
                        <m:subHide m:val="on"/>
                        <m:supHide m:val="on"/>
                        <m:ctrlPr>
                          <a:rPr lang="en-US" sz="2200" i="1">
                            <a:latin typeface="Cambria Math" panose="02040503050406030204" pitchFamily="18" charset="0"/>
                          </a:rPr>
                        </m:ctrlPr>
                      </m:naryPr>
                      <m:sub/>
                      <m:sup/>
                      <m:e>
                        <m:sSup>
                          <m:sSupPr>
                            <m:ctrlPr>
                              <a:rPr lang="en-US" sz="2200" i="1">
                                <a:latin typeface="Cambria Math" panose="02040503050406030204" pitchFamily="18" charset="0"/>
                              </a:rPr>
                            </m:ctrlPr>
                          </m:sSupPr>
                          <m:e>
                            <m:d>
                              <m:dPr>
                                <m:ctrlPr>
                                  <a:rPr lang="en-US" sz="2200" i="1">
                                    <a:latin typeface="Cambria Math" panose="02040503050406030204" pitchFamily="18" charset="0"/>
                                  </a:rPr>
                                </m:ctrlPr>
                              </m:dPr>
                              <m:e>
                                <m:sSub>
                                  <m:sSubPr>
                                    <m:ctrlPr>
                                      <a:rPr lang="en-US" sz="2200" i="1">
                                        <a:latin typeface="Cambria Math" panose="02040503050406030204" pitchFamily="18" charset="0"/>
                                        <a:ea typeface="Cambria Math" panose="02040503050406030204" pitchFamily="18" charset="0"/>
                                      </a:rPr>
                                    </m:ctrlPr>
                                  </m:sSubPr>
                                  <m:e>
                                    <m:r>
                                      <m:rPr>
                                        <m:sty m:val="p"/>
                                      </m:rPr>
                                      <a:rPr lang="en-US" sz="2200">
                                        <a:latin typeface="Cambria Math" panose="02040503050406030204" pitchFamily="18" charset="0"/>
                                        <a:ea typeface="Cambria Math" panose="02040503050406030204" pitchFamily="18" charset="0"/>
                                      </a:rPr>
                                      <m:t>y</m:t>
                                    </m:r>
                                  </m:e>
                                  <m:sub>
                                    <m:r>
                                      <m:rPr>
                                        <m:sty m:val="p"/>
                                      </m:rPr>
                                      <a:rPr lang="en-US" sz="2200">
                                        <a:latin typeface="Cambria Math" panose="02040503050406030204" pitchFamily="18" charset="0"/>
                                        <a:ea typeface="Cambria Math" panose="02040503050406030204" pitchFamily="18" charset="0"/>
                                      </a:rPr>
                                      <m:t>i</m:t>
                                    </m:r>
                                  </m:sub>
                                </m:sSub>
                                <m:r>
                                  <a:rPr lang="en-US" sz="2200">
                                    <a:latin typeface="Cambria Math" panose="02040503050406030204" pitchFamily="18" charset="0"/>
                                    <a:ea typeface="Cambria Math" panose="02040503050406030204" pitchFamily="18" charset="0"/>
                                  </a:rPr>
                                  <m:t>−</m:t>
                                </m:r>
                                <m:sSub>
                                  <m:sSubPr>
                                    <m:ctrlPr>
                                      <a:rPr lang="en-US" sz="2200" i="1">
                                        <a:latin typeface="Cambria Math" panose="02040503050406030204" pitchFamily="18" charset="0"/>
                                        <a:ea typeface="Cambria Math" panose="02040503050406030204" pitchFamily="18" charset="0"/>
                                      </a:rPr>
                                    </m:ctrlPr>
                                  </m:sSubPr>
                                  <m:e>
                                    <m:acc>
                                      <m:accPr>
                                        <m:chr m:val="̂"/>
                                        <m:ctrlPr>
                                          <a:rPr lang="en-US" sz="2200" i="1">
                                            <a:latin typeface="Cambria Math" panose="02040503050406030204" pitchFamily="18" charset="0"/>
                                            <a:ea typeface="Cambria Math" panose="02040503050406030204" pitchFamily="18" charset="0"/>
                                          </a:rPr>
                                        </m:ctrlPr>
                                      </m:accPr>
                                      <m:e>
                                        <m:r>
                                          <m:rPr>
                                            <m:sty m:val="p"/>
                                          </m:rPr>
                                          <a:rPr lang="en-US" sz="2200">
                                            <a:latin typeface="Cambria Math" panose="02040503050406030204" pitchFamily="18" charset="0"/>
                                            <a:ea typeface="Cambria Math" panose="02040503050406030204" pitchFamily="18" charset="0"/>
                                          </a:rPr>
                                          <m:t>y</m:t>
                                        </m:r>
                                      </m:e>
                                    </m:acc>
                                  </m:e>
                                  <m:sub>
                                    <m:r>
                                      <m:rPr>
                                        <m:sty m:val="p"/>
                                      </m:rPr>
                                      <a:rPr lang="en-US" sz="2200">
                                        <a:latin typeface="Cambria Math" panose="02040503050406030204" pitchFamily="18" charset="0"/>
                                        <a:ea typeface="Cambria Math" panose="02040503050406030204" pitchFamily="18" charset="0"/>
                                      </a:rPr>
                                      <m:t>i</m:t>
                                    </m:r>
                                  </m:sub>
                                </m:sSub>
                              </m:e>
                            </m:d>
                          </m:e>
                          <m:sup>
                            <m:r>
                              <a:rPr lang="en-US" sz="2200" i="1">
                                <a:latin typeface="Cambria Math" panose="02040503050406030204" pitchFamily="18" charset="0"/>
                              </a:rPr>
                              <m:t>2</m:t>
                            </m:r>
                          </m:sup>
                        </m:sSup>
                      </m:e>
                    </m:nary>
                  </m:oMath>
                </a14:m>
                <a:endParaRPr lang="en-US" sz="2200" dirty="0"/>
              </a:p>
            </p:txBody>
          </p:sp>
        </mc:Choice>
        <mc:Fallback xmlns="">
          <p:sp>
            <p:nvSpPr>
              <p:cNvPr id="3" name="Content Placeholder 2">
                <a:extLst>
                  <a:ext uri="{FF2B5EF4-FFF2-40B4-BE49-F238E27FC236}">
                    <a16:creationId xmlns:a16="http://schemas.microsoft.com/office/drawing/2014/main" id="{E4D5E11B-F947-D649-910D-42CE349E9A66}"/>
                  </a:ext>
                </a:extLst>
              </p:cNvPr>
              <p:cNvSpPr>
                <a:spLocks noGrp="1" noRot="1" noChangeAspect="1" noMove="1" noResize="1" noEditPoints="1" noAdjustHandles="1" noChangeArrowheads="1" noChangeShapeType="1" noTextEdit="1"/>
              </p:cNvSpPr>
              <p:nvPr>
                <p:ph sz="half" idx="10"/>
              </p:nvPr>
            </p:nvSpPr>
            <p:spPr>
              <a:xfrm>
                <a:off x="5910537" y="1291120"/>
                <a:ext cx="5784585" cy="4858631"/>
              </a:xfrm>
              <a:blipFill>
                <a:blip r:embed="rId3"/>
                <a:stretch>
                  <a:fillRect l="-1094" t="-1044" r="-2188"/>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5B455A48-97B6-3F4B-8897-F6CFED5E86FD}"/>
              </a:ext>
            </a:extLst>
          </p:cNvPr>
          <p:cNvCxnSpPr>
            <a:cxnSpLocks/>
          </p:cNvCxnSpPr>
          <p:nvPr/>
        </p:nvCxnSpPr>
        <p:spPr>
          <a:xfrm>
            <a:off x="705302" y="5030559"/>
            <a:ext cx="347472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A8E54E1-B8E1-504A-9B4D-8B34FE28B1E8}"/>
              </a:ext>
            </a:extLst>
          </p:cNvPr>
          <p:cNvCxnSpPr>
            <a:cxnSpLocks/>
          </p:cNvCxnSpPr>
          <p:nvPr/>
        </p:nvCxnSpPr>
        <p:spPr>
          <a:xfrm flipV="1">
            <a:off x="705302" y="1910169"/>
            <a:ext cx="0" cy="313182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3389528-CC9F-D24D-8E95-D6EC329133D3}"/>
              </a:ext>
            </a:extLst>
          </p:cNvPr>
          <p:cNvCxnSpPr/>
          <p:nvPr/>
        </p:nvCxnSpPr>
        <p:spPr>
          <a:xfrm>
            <a:off x="3461969" y="2859911"/>
            <a:ext cx="0" cy="59436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3BC71B9-CB46-7746-90B8-5E31A628AAAA}"/>
              </a:ext>
            </a:extLst>
          </p:cNvPr>
          <p:cNvCxnSpPr/>
          <p:nvPr/>
        </p:nvCxnSpPr>
        <p:spPr>
          <a:xfrm>
            <a:off x="2827830" y="2533521"/>
            <a:ext cx="0" cy="6858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B334F11-F4BB-3848-A862-7CB71E83F48D}"/>
              </a:ext>
            </a:extLst>
          </p:cNvPr>
          <p:cNvCxnSpPr>
            <a:cxnSpLocks/>
          </p:cNvCxnSpPr>
          <p:nvPr/>
        </p:nvCxnSpPr>
        <p:spPr>
          <a:xfrm>
            <a:off x="2155157" y="3609306"/>
            <a:ext cx="0" cy="40713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257C9EA-3AC1-CC46-BAC1-16B4A873CEE5}"/>
              </a:ext>
            </a:extLst>
          </p:cNvPr>
          <p:cNvCxnSpPr>
            <a:cxnSpLocks/>
          </p:cNvCxnSpPr>
          <p:nvPr/>
        </p:nvCxnSpPr>
        <p:spPr>
          <a:xfrm>
            <a:off x="1585789" y="3942029"/>
            <a:ext cx="0" cy="27105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DFD18AD-D30E-E64E-B8B9-DE2153236F2E}"/>
              </a:ext>
            </a:extLst>
          </p:cNvPr>
          <p:cNvCxnSpPr/>
          <p:nvPr/>
        </p:nvCxnSpPr>
        <p:spPr>
          <a:xfrm>
            <a:off x="1355402" y="3438501"/>
            <a:ext cx="0" cy="64008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FDD8B2B-1E8D-9040-A832-54962439D6FD}"/>
              </a:ext>
            </a:extLst>
          </p:cNvPr>
          <p:cNvCxnSpPr/>
          <p:nvPr/>
        </p:nvCxnSpPr>
        <p:spPr>
          <a:xfrm>
            <a:off x="2352139" y="3186367"/>
            <a:ext cx="0" cy="29260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8EFAEBD-97BC-3C44-8F0D-0451B86F42B1}"/>
              </a:ext>
            </a:extLst>
          </p:cNvPr>
          <p:cNvCxnSpPr/>
          <p:nvPr/>
        </p:nvCxnSpPr>
        <p:spPr>
          <a:xfrm>
            <a:off x="1907731" y="3613239"/>
            <a:ext cx="0" cy="13716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56D8D56-E242-B04E-AA80-2F14542292C5}"/>
              </a:ext>
            </a:extLst>
          </p:cNvPr>
          <p:cNvSpPr txBox="1"/>
          <p:nvPr/>
        </p:nvSpPr>
        <p:spPr>
          <a:xfrm>
            <a:off x="3798779" y="5041990"/>
            <a:ext cx="368265" cy="400110"/>
          </a:xfrm>
          <a:prstGeom prst="rect">
            <a:avLst/>
          </a:prstGeom>
          <a:noFill/>
        </p:spPr>
        <p:txBody>
          <a:bodyPr wrap="square" rtlCol="0">
            <a:spAutoFit/>
          </a:bodyPr>
          <a:lstStyle/>
          <a:p>
            <a:pPr>
              <a:spcBef>
                <a:spcPts val="600"/>
              </a:spcBef>
              <a:spcAft>
                <a:spcPts val="600"/>
              </a:spcAft>
            </a:pPr>
            <a:r>
              <a:rPr lang="en-US" sz="2000" b="1" dirty="0"/>
              <a:t>x</a:t>
            </a:r>
          </a:p>
        </p:txBody>
      </p:sp>
      <p:sp>
        <p:nvSpPr>
          <p:cNvPr id="24" name="TextBox 23">
            <a:extLst>
              <a:ext uri="{FF2B5EF4-FFF2-40B4-BE49-F238E27FC236}">
                <a16:creationId xmlns:a16="http://schemas.microsoft.com/office/drawing/2014/main" id="{9FF4DBF7-11A6-C849-A664-3EA38316A962}"/>
              </a:ext>
            </a:extLst>
          </p:cNvPr>
          <p:cNvSpPr txBox="1"/>
          <p:nvPr/>
        </p:nvSpPr>
        <p:spPr>
          <a:xfrm>
            <a:off x="337037" y="1738629"/>
            <a:ext cx="368265" cy="400110"/>
          </a:xfrm>
          <a:prstGeom prst="rect">
            <a:avLst/>
          </a:prstGeom>
          <a:noFill/>
        </p:spPr>
        <p:txBody>
          <a:bodyPr wrap="square" rtlCol="0">
            <a:spAutoFit/>
          </a:bodyPr>
          <a:lstStyle/>
          <a:p>
            <a:pPr>
              <a:spcBef>
                <a:spcPts val="600"/>
              </a:spcBef>
              <a:spcAft>
                <a:spcPts val="600"/>
              </a:spcAft>
            </a:pPr>
            <a:r>
              <a:rPr lang="en-US" sz="2000" b="1" dirty="0"/>
              <a:t>y</a:t>
            </a:r>
          </a:p>
        </p:txBody>
      </p:sp>
      <p:sp>
        <p:nvSpPr>
          <p:cNvPr id="25" name="TextBox 24">
            <a:extLst>
              <a:ext uri="{FF2B5EF4-FFF2-40B4-BE49-F238E27FC236}">
                <a16:creationId xmlns:a16="http://schemas.microsoft.com/office/drawing/2014/main" id="{804E4843-991F-E147-9340-D9928B4D439B}"/>
              </a:ext>
            </a:extLst>
          </p:cNvPr>
          <p:cNvSpPr txBox="1"/>
          <p:nvPr/>
        </p:nvSpPr>
        <p:spPr>
          <a:xfrm>
            <a:off x="1077640" y="4648070"/>
            <a:ext cx="1851008" cy="369332"/>
          </a:xfrm>
          <a:prstGeom prst="rect">
            <a:avLst/>
          </a:prstGeom>
          <a:noFill/>
        </p:spPr>
        <p:txBody>
          <a:bodyPr wrap="square" rtlCol="0">
            <a:spAutoFit/>
          </a:bodyPr>
          <a:lstStyle/>
          <a:p>
            <a:pPr>
              <a:spcBef>
                <a:spcPts val="600"/>
              </a:spcBef>
              <a:spcAft>
                <a:spcPts val="600"/>
              </a:spcAft>
            </a:pPr>
            <a:r>
              <a:rPr lang="en-US" sz="1800" b="1" dirty="0"/>
              <a:t>w</a:t>
            </a:r>
            <a:r>
              <a:rPr lang="en-US" sz="1800" b="1" baseline="-25000" dirty="0"/>
              <a:t>0</a:t>
            </a:r>
            <a:r>
              <a:rPr lang="en-US" sz="1800" b="1" dirty="0"/>
              <a:t> (Intercept)</a:t>
            </a:r>
          </a:p>
        </p:txBody>
      </p:sp>
      <p:cxnSp>
        <p:nvCxnSpPr>
          <p:cNvPr id="26" name="Straight Arrow Connector 25">
            <a:extLst>
              <a:ext uri="{FF2B5EF4-FFF2-40B4-BE49-F238E27FC236}">
                <a16:creationId xmlns:a16="http://schemas.microsoft.com/office/drawing/2014/main" id="{A1E2A4E4-354C-2748-B66D-1FEDBC994B9F}"/>
              </a:ext>
            </a:extLst>
          </p:cNvPr>
          <p:cNvCxnSpPr>
            <a:cxnSpLocks/>
          </p:cNvCxnSpPr>
          <p:nvPr/>
        </p:nvCxnSpPr>
        <p:spPr>
          <a:xfrm flipH="1" flipV="1">
            <a:off x="730972" y="4441634"/>
            <a:ext cx="378667" cy="3466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9BB2DAB-C267-9C46-B48E-16B0958A69FA}"/>
              </a:ext>
            </a:extLst>
          </p:cNvPr>
          <p:cNvCxnSpPr/>
          <p:nvPr/>
        </p:nvCxnSpPr>
        <p:spPr>
          <a:xfrm>
            <a:off x="2240305" y="3549231"/>
            <a:ext cx="7474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A4DD42F-B66C-EC4C-B8D6-90C2DFB9352E}"/>
              </a:ext>
            </a:extLst>
          </p:cNvPr>
          <p:cNvCxnSpPr>
            <a:cxnSpLocks/>
          </p:cNvCxnSpPr>
          <p:nvPr/>
        </p:nvCxnSpPr>
        <p:spPr>
          <a:xfrm flipV="1">
            <a:off x="2989189" y="3112824"/>
            <a:ext cx="0" cy="4389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61146CE-49D8-5A4A-9171-0F6DD175C4F8}"/>
                  </a:ext>
                </a:extLst>
              </p:cNvPr>
              <p:cNvSpPr txBox="1"/>
              <p:nvPr/>
            </p:nvSpPr>
            <p:spPr>
              <a:xfrm>
                <a:off x="2520291" y="3538884"/>
                <a:ext cx="240450" cy="292388"/>
              </a:xfrm>
              <a:prstGeom prst="rect">
                <a:avLst/>
              </a:prstGeom>
              <a:noFill/>
            </p:spPr>
            <p:txBody>
              <a:bodyPr wrap="none" lIns="0" tIns="0" rIns="0" bIns="0" rtlCol="0">
                <a:spAutoFit/>
              </a:bodyPr>
              <a:lstStyle/>
              <a:p>
                <a:pPr>
                  <a:spcBef>
                    <a:spcPts val="600"/>
                  </a:spcBef>
                  <a:spcAft>
                    <a:spcPts val="600"/>
                  </a:spcAft>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ea typeface="Cambria Math" panose="02040503050406030204" pitchFamily="18" charset="0"/>
                        </a:rPr>
                        <m:t>∆</m:t>
                      </m:r>
                      <m:r>
                        <m:rPr>
                          <m:sty m:val="p"/>
                        </m:rPr>
                        <a:rPr lang="en-US" sz="1400" b="0" i="0" smtClean="0">
                          <a:latin typeface="Cambria Math" panose="02040503050406030204" pitchFamily="18" charset="0"/>
                          <a:ea typeface="Cambria Math" panose="02040503050406030204" pitchFamily="18" charset="0"/>
                        </a:rPr>
                        <m:t>x</m:t>
                      </m:r>
                    </m:oMath>
                  </m:oMathPara>
                </a14:m>
                <a:endParaRPr lang="en-US" sz="1400" dirty="0" err="1"/>
              </a:p>
            </p:txBody>
          </p:sp>
        </mc:Choice>
        <mc:Fallback xmlns="">
          <p:sp>
            <p:nvSpPr>
              <p:cNvPr id="29" name="TextBox 28">
                <a:extLst>
                  <a:ext uri="{FF2B5EF4-FFF2-40B4-BE49-F238E27FC236}">
                    <a16:creationId xmlns:a16="http://schemas.microsoft.com/office/drawing/2014/main" id="{861146CE-49D8-5A4A-9171-0F6DD175C4F8}"/>
                  </a:ext>
                </a:extLst>
              </p:cNvPr>
              <p:cNvSpPr txBox="1">
                <a:spLocks noRot="1" noChangeAspect="1" noMove="1" noResize="1" noEditPoints="1" noAdjustHandles="1" noChangeArrowheads="1" noChangeShapeType="1" noTextEdit="1"/>
              </p:cNvSpPr>
              <p:nvPr/>
            </p:nvSpPr>
            <p:spPr>
              <a:xfrm>
                <a:off x="2520291" y="3538884"/>
                <a:ext cx="240450" cy="292388"/>
              </a:xfrm>
              <a:prstGeom prst="rect">
                <a:avLst/>
              </a:prstGeom>
              <a:blipFill>
                <a:blip r:embed="rId4"/>
                <a:stretch>
                  <a:fillRect l="-10000" r="-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CA6015B-DC60-BE43-B757-4001825BC29D}"/>
                  </a:ext>
                </a:extLst>
              </p:cNvPr>
              <p:cNvSpPr txBox="1"/>
              <p:nvPr/>
            </p:nvSpPr>
            <p:spPr>
              <a:xfrm>
                <a:off x="3016623" y="3225477"/>
                <a:ext cx="243656" cy="292388"/>
              </a:xfrm>
              <a:prstGeom prst="rect">
                <a:avLst/>
              </a:prstGeom>
              <a:noFill/>
            </p:spPr>
            <p:txBody>
              <a:bodyPr wrap="none" lIns="0" tIns="0" rIns="0" bIns="0" rtlCol="0">
                <a:spAutoFit/>
              </a:bodyPr>
              <a:lstStyle/>
              <a:p>
                <a:pPr>
                  <a:spcBef>
                    <a:spcPts val="600"/>
                  </a:spcBef>
                  <a:spcAft>
                    <a:spcPts val="600"/>
                  </a:spcAft>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ea typeface="Cambria Math" panose="02040503050406030204" pitchFamily="18" charset="0"/>
                        </a:rPr>
                        <m:t>∆</m:t>
                      </m:r>
                      <m:r>
                        <m:rPr>
                          <m:sty m:val="p"/>
                        </m:rPr>
                        <a:rPr lang="en-US" sz="1400" b="0" i="0" smtClean="0">
                          <a:latin typeface="Cambria Math" panose="02040503050406030204" pitchFamily="18" charset="0"/>
                          <a:ea typeface="Cambria Math" panose="02040503050406030204" pitchFamily="18" charset="0"/>
                        </a:rPr>
                        <m:t>y</m:t>
                      </m:r>
                    </m:oMath>
                  </m:oMathPara>
                </a14:m>
                <a:endParaRPr lang="en-US" sz="1400" dirty="0" err="1"/>
              </a:p>
            </p:txBody>
          </p:sp>
        </mc:Choice>
        <mc:Fallback xmlns="">
          <p:sp>
            <p:nvSpPr>
              <p:cNvPr id="30" name="TextBox 29">
                <a:extLst>
                  <a:ext uri="{FF2B5EF4-FFF2-40B4-BE49-F238E27FC236}">
                    <a16:creationId xmlns:a16="http://schemas.microsoft.com/office/drawing/2014/main" id="{1CA6015B-DC60-BE43-B757-4001825BC29D}"/>
                  </a:ext>
                </a:extLst>
              </p:cNvPr>
              <p:cNvSpPr txBox="1">
                <a:spLocks noRot="1" noChangeAspect="1" noMove="1" noResize="1" noEditPoints="1" noAdjustHandles="1" noChangeArrowheads="1" noChangeShapeType="1" noTextEdit="1"/>
              </p:cNvSpPr>
              <p:nvPr/>
            </p:nvSpPr>
            <p:spPr>
              <a:xfrm>
                <a:off x="3016623" y="3225477"/>
                <a:ext cx="243656" cy="292388"/>
              </a:xfrm>
              <a:prstGeom prst="rect">
                <a:avLst/>
              </a:prstGeom>
              <a:blipFill>
                <a:blip r:embed="rId5"/>
                <a:stretch>
                  <a:fillRect l="-15000" r="-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128BFE6-4A3A-6A44-BE3A-3F3BCAB5A79F}"/>
                  </a:ext>
                </a:extLst>
              </p:cNvPr>
              <p:cNvSpPr txBox="1"/>
              <p:nvPr/>
            </p:nvSpPr>
            <p:spPr>
              <a:xfrm>
                <a:off x="3174316" y="3971805"/>
                <a:ext cx="2595829" cy="369332"/>
              </a:xfrm>
              <a:prstGeom prst="rect">
                <a:avLst/>
              </a:prstGeom>
              <a:noFill/>
            </p:spPr>
            <p:txBody>
              <a:bodyPr wrap="square" rtlCol="0">
                <a:spAutoFit/>
              </a:bodyPr>
              <a:lstStyle/>
              <a:p>
                <a:pPr>
                  <a:spcBef>
                    <a:spcPts val="600"/>
                  </a:spcBef>
                  <a:spcAft>
                    <a:spcPts val="600"/>
                  </a:spcAft>
                </a:pPr>
                <a:r>
                  <a:rPr lang="en-US" sz="1800" b="1" dirty="0"/>
                  <a:t>w</a:t>
                </a:r>
                <a:r>
                  <a:rPr lang="en-US" sz="1800" b="1" baseline="-25000" dirty="0"/>
                  <a:t>1</a:t>
                </a:r>
                <a:r>
                  <a:rPr lang="en-US" sz="1800" b="1" dirty="0"/>
                  <a:t>(slope) = </a:t>
                </a:r>
                <a14:m>
                  <m:oMath xmlns:m="http://schemas.openxmlformats.org/officeDocument/2006/math">
                    <m:r>
                      <a:rPr lang="en-US" sz="1800" b="1" i="0">
                        <a:latin typeface="Cambria Math" panose="02040503050406030204" pitchFamily="18" charset="0"/>
                        <a:ea typeface="Cambria Math" panose="02040503050406030204" pitchFamily="18" charset="0"/>
                      </a:rPr>
                      <m:t>∆</m:t>
                    </m:r>
                    <m:r>
                      <a:rPr lang="en-US" sz="1800" b="1" i="0">
                        <a:latin typeface="Cambria Math" panose="02040503050406030204" pitchFamily="18" charset="0"/>
                        <a:ea typeface="Cambria Math" panose="02040503050406030204" pitchFamily="18" charset="0"/>
                      </a:rPr>
                      <m:t>𝐲</m:t>
                    </m:r>
                  </m:oMath>
                </a14:m>
                <a:r>
                  <a:rPr lang="en-US" sz="1800" b="1" dirty="0"/>
                  <a:t>/</a:t>
                </a:r>
                <a14:m>
                  <m:oMath xmlns:m="http://schemas.openxmlformats.org/officeDocument/2006/math">
                    <m:r>
                      <a:rPr lang="en-US" sz="1800" b="1" i="0">
                        <a:latin typeface="Cambria Math" panose="02040503050406030204" pitchFamily="18" charset="0"/>
                        <a:ea typeface="Cambria Math" panose="02040503050406030204" pitchFamily="18" charset="0"/>
                      </a:rPr>
                      <m:t>∆</m:t>
                    </m:r>
                    <m:r>
                      <a:rPr lang="en-US" sz="1800" b="1" i="0">
                        <a:latin typeface="Cambria Math" panose="02040503050406030204" pitchFamily="18" charset="0"/>
                        <a:ea typeface="Cambria Math" panose="02040503050406030204" pitchFamily="18" charset="0"/>
                      </a:rPr>
                      <m:t>𝐱</m:t>
                    </m:r>
                  </m:oMath>
                </a14:m>
                <a:endParaRPr lang="en-US" sz="1800" b="1" dirty="0" err="1"/>
              </a:p>
            </p:txBody>
          </p:sp>
        </mc:Choice>
        <mc:Fallback xmlns="">
          <p:sp>
            <p:nvSpPr>
              <p:cNvPr id="31" name="TextBox 30">
                <a:extLst>
                  <a:ext uri="{FF2B5EF4-FFF2-40B4-BE49-F238E27FC236}">
                    <a16:creationId xmlns:a16="http://schemas.microsoft.com/office/drawing/2014/main" id="{4128BFE6-4A3A-6A44-BE3A-3F3BCAB5A79F}"/>
                  </a:ext>
                </a:extLst>
              </p:cNvPr>
              <p:cNvSpPr txBox="1">
                <a:spLocks noRot="1" noChangeAspect="1" noMove="1" noResize="1" noEditPoints="1" noAdjustHandles="1" noChangeArrowheads="1" noChangeShapeType="1" noTextEdit="1"/>
              </p:cNvSpPr>
              <p:nvPr/>
            </p:nvSpPr>
            <p:spPr>
              <a:xfrm>
                <a:off x="3174316" y="3971805"/>
                <a:ext cx="2595829" cy="369332"/>
              </a:xfrm>
              <a:prstGeom prst="rect">
                <a:avLst/>
              </a:prstGeom>
              <a:blipFill>
                <a:blip r:embed="rId6"/>
                <a:stretch>
                  <a:fillRect l="-1951" t="-6667" b="-23333"/>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9C7E6C98-0BC5-AA4A-A097-8066D6F86DCF}"/>
              </a:ext>
            </a:extLst>
          </p:cNvPr>
          <p:cNvCxnSpPr>
            <a:cxnSpLocks/>
          </p:cNvCxnSpPr>
          <p:nvPr/>
        </p:nvCxnSpPr>
        <p:spPr>
          <a:xfrm flipH="1" flipV="1">
            <a:off x="2991835" y="3630384"/>
            <a:ext cx="268444" cy="3687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0A09B6A-CDA1-604D-9DB6-C1BCA77E624C}"/>
                  </a:ext>
                </a:extLst>
              </p:cNvPr>
              <p:cNvSpPr txBox="1"/>
              <p:nvPr/>
            </p:nvSpPr>
            <p:spPr>
              <a:xfrm>
                <a:off x="3702723" y="2609322"/>
                <a:ext cx="1990794" cy="353943"/>
              </a:xfrm>
              <a:prstGeom prst="rect">
                <a:avLst/>
              </a:prstGeom>
              <a:noFill/>
            </p:spPr>
            <p:txBody>
              <a:bodyPr wrap="square" lIns="0" tIns="0" rIns="0" bIns="0" rtlCol="0">
                <a:spAutoFit/>
              </a:bodyPr>
              <a:lstStyle/>
              <a:p>
                <a:pPr>
                  <a:spcBef>
                    <a:spcPts val="600"/>
                  </a:spcBef>
                  <a:spcAft>
                    <a:spcPts val="600"/>
                  </a:spcAft>
                </a:pPr>
                <a14:m>
                  <m:oMathPara xmlns:m="http://schemas.openxmlformats.org/officeDocument/2006/math">
                    <m:oMathParaPr>
                      <m:jc m:val="centerGroup"/>
                    </m:oMathParaPr>
                    <m:oMath xmlns:m="http://schemas.openxmlformats.org/officeDocument/2006/math">
                      <m:acc>
                        <m:accPr>
                          <m:chr m:val="̂"/>
                          <m:ctrlPr>
                            <a:rPr lang="en-US" sz="1800" b="1" i="1" smtClean="0">
                              <a:latin typeface="Cambria Math" panose="02040503050406030204" pitchFamily="18" charset="0"/>
                            </a:rPr>
                          </m:ctrlPr>
                        </m:accPr>
                        <m:e>
                          <m:r>
                            <a:rPr lang="en-US" sz="1800" b="1" i="0" smtClean="0">
                              <a:latin typeface="Cambria Math" panose="02040503050406030204" pitchFamily="18" charset="0"/>
                            </a:rPr>
                            <m:t>𝐲</m:t>
                          </m:r>
                        </m:e>
                      </m:acc>
                      <m:r>
                        <a:rPr lang="en-US" sz="1800" b="1" i="0" smtClean="0">
                          <a:latin typeface="Cambria Math" panose="02040503050406030204" pitchFamily="18" charset="0"/>
                        </a:rPr>
                        <m:t>=</m:t>
                      </m:r>
                      <m:sSub>
                        <m:sSubPr>
                          <m:ctrlPr>
                            <a:rPr lang="en-US" sz="1800" b="1" i="1" smtClean="0">
                              <a:latin typeface="Cambria Math" panose="02040503050406030204" pitchFamily="18" charset="0"/>
                            </a:rPr>
                          </m:ctrlPr>
                        </m:sSubPr>
                        <m:e>
                          <m:r>
                            <a:rPr lang="en-US" sz="1800" b="1" i="0" smtClean="0">
                              <a:latin typeface="Cambria Math" panose="02040503050406030204" pitchFamily="18" charset="0"/>
                            </a:rPr>
                            <m:t>𝐰</m:t>
                          </m:r>
                        </m:e>
                        <m:sub>
                          <m:r>
                            <a:rPr lang="en-US" sz="1800" b="1" i="0" smtClean="0">
                              <a:latin typeface="Cambria Math" panose="02040503050406030204" pitchFamily="18" charset="0"/>
                            </a:rPr>
                            <m:t>𝟎</m:t>
                          </m:r>
                        </m:sub>
                      </m:sSub>
                      <m:r>
                        <a:rPr lang="en-US" sz="1800" b="1" i="0" smtClean="0">
                          <a:latin typeface="Cambria Math" panose="02040503050406030204" pitchFamily="18" charset="0"/>
                        </a:rPr>
                        <m:t>+</m:t>
                      </m:r>
                      <m:sSub>
                        <m:sSubPr>
                          <m:ctrlPr>
                            <a:rPr lang="en-US" sz="1800" b="1" i="1" smtClean="0">
                              <a:latin typeface="Cambria Math" panose="02040503050406030204" pitchFamily="18" charset="0"/>
                            </a:rPr>
                          </m:ctrlPr>
                        </m:sSubPr>
                        <m:e>
                          <m:r>
                            <a:rPr lang="en-US" sz="1800" b="1" i="0" smtClean="0">
                              <a:latin typeface="Cambria Math" panose="02040503050406030204" pitchFamily="18" charset="0"/>
                            </a:rPr>
                            <m:t>𝐰</m:t>
                          </m:r>
                        </m:e>
                        <m:sub>
                          <m:r>
                            <a:rPr lang="en-US" sz="1800" b="1" i="0" smtClean="0">
                              <a:latin typeface="Cambria Math" panose="02040503050406030204" pitchFamily="18" charset="0"/>
                            </a:rPr>
                            <m:t>𝟏</m:t>
                          </m:r>
                        </m:sub>
                      </m:sSub>
                      <m:r>
                        <a:rPr lang="en-US" sz="1800" b="1" i="0" smtClean="0">
                          <a:latin typeface="Cambria Math" panose="02040503050406030204" pitchFamily="18" charset="0"/>
                        </a:rPr>
                        <m:t>𝐱</m:t>
                      </m:r>
                    </m:oMath>
                  </m:oMathPara>
                </a14:m>
                <a:endParaRPr lang="en-US" sz="1800" b="1" dirty="0" err="1"/>
              </a:p>
            </p:txBody>
          </p:sp>
        </mc:Choice>
        <mc:Fallback xmlns="">
          <p:sp>
            <p:nvSpPr>
              <p:cNvPr id="33" name="TextBox 32">
                <a:extLst>
                  <a:ext uri="{FF2B5EF4-FFF2-40B4-BE49-F238E27FC236}">
                    <a16:creationId xmlns:a16="http://schemas.microsoft.com/office/drawing/2014/main" id="{20A09B6A-CDA1-604D-9DB6-C1BCA77E624C}"/>
                  </a:ext>
                </a:extLst>
              </p:cNvPr>
              <p:cNvSpPr txBox="1">
                <a:spLocks noRot="1" noChangeAspect="1" noMove="1" noResize="1" noEditPoints="1" noAdjustHandles="1" noChangeArrowheads="1" noChangeShapeType="1" noTextEdit="1"/>
              </p:cNvSpPr>
              <p:nvPr/>
            </p:nvSpPr>
            <p:spPr>
              <a:xfrm>
                <a:off x="3702723" y="2609322"/>
                <a:ext cx="1990794" cy="353943"/>
              </a:xfrm>
              <a:prstGeom prst="rect">
                <a:avLst/>
              </a:prstGeom>
              <a:blipFill>
                <a:blip r:embed="rId7"/>
                <a:stretch>
                  <a:fillRect t="-6897"/>
                </a:stretch>
              </a:blipFill>
            </p:spPr>
            <p:txBody>
              <a:bodyPr/>
              <a:lstStyle/>
              <a:p>
                <a:r>
                  <a:rPr lang="en-US">
                    <a:noFill/>
                  </a:rPr>
                  <a:t> </a:t>
                </a:r>
              </a:p>
            </p:txBody>
          </p:sp>
        </mc:Fallback>
      </mc:AlternateContent>
      <p:cxnSp>
        <p:nvCxnSpPr>
          <p:cNvPr id="34" name="Straight Arrow Connector 33">
            <a:extLst>
              <a:ext uri="{FF2B5EF4-FFF2-40B4-BE49-F238E27FC236}">
                <a16:creationId xmlns:a16="http://schemas.microsoft.com/office/drawing/2014/main" id="{AC954C7B-6CA3-5F45-8D9B-0308FF420B1F}"/>
              </a:ext>
            </a:extLst>
          </p:cNvPr>
          <p:cNvCxnSpPr>
            <a:cxnSpLocks/>
            <a:stCxn id="35" idx="2"/>
          </p:cNvCxnSpPr>
          <p:nvPr/>
        </p:nvCxnSpPr>
        <p:spPr>
          <a:xfrm>
            <a:off x="2418605" y="2247142"/>
            <a:ext cx="364273" cy="5873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AFF329A-C326-274A-8CED-FC1E43D9C9FF}"/>
                  </a:ext>
                </a:extLst>
              </p:cNvPr>
              <p:cNvSpPr txBox="1"/>
              <p:nvPr/>
            </p:nvSpPr>
            <p:spPr>
              <a:xfrm>
                <a:off x="1169779" y="1877810"/>
                <a:ext cx="2497651" cy="369332"/>
              </a:xfrm>
              <a:prstGeom prst="rect">
                <a:avLst/>
              </a:prstGeom>
              <a:noFill/>
            </p:spPr>
            <p:txBody>
              <a:bodyPr wrap="square" rtlCol="0">
                <a:spAutoFit/>
              </a:bodyPr>
              <a:lstStyle/>
              <a:p>
                <a:pPr>
                  <a:spcBef>
                    <a:spcPts val="600"/>
                  </a:spcBef>
                  <a:spcAft>
                    <a:spcPts val="600"/>
                  </a:spcAft>
                </a:pPr>
                <a:r>
                  <a:rPr lang="en-US" sz="1800" b="1" dirty="0"/>
                  <a:t>vertical offset = | </a:t>
                </a:r>
                <a14:m>
                  <m:oMath xmlns:m="http://schemas.openxmlformats.org/officeDocument/2006/math">
                    <m:acc>
                      <m:accPr>
                        <m:chr m:val="̂"/>
                        <m:ctrlPr>
                          <a:rPr lang="en-US" sz="1800" i="1">
                            <a:latin typeface="Cambria Math" panose="02040503050406030204" pitchFamily="18" charset="0"/>
                          </a:rPr>
                        </m:ctrlPr>
                      </m:accPr>
                      <m:e>
                        <m:r>
                          <m:rPr>
                            <m:sty m:val="p"/>
                          </m:rPr>
                          <a:rPr lang="en-US" sz="1800" b="0" i="0">
                            <a:latin typeface="Cambria Math" panose="02040503050406030204" pitchFamily="18" charset="0"/>
                          </a:rPr>
                          <m:t>y</m:t>
                        </m:r>
                      </m:e>
                    </m:acc>
                    <m:r>
                      <a:rPr lang="en-US" sz="1800" b="1" i="1">
                        <a:latin typeface="Cambria Math" panose="02040503050406030204" pitchFamily="18" charset="0"/>
                      </a:rPr>
                      <m:t> </m:t>
                    </m:r>
                  </m:oMath>
                </a14:m>
                <a:r>
                  <a:rPr lang="en-US" sz="1800" b="1" dirty="0"/>
                  <a:t>- y |</a:t>
                </a:r>
                <a:endParaRPr lang="en-US" sz="1800" dirty="0"/>
              </a:p>
            </p:txBody>
          </p:sp>
        </mc:Choice>
        <mc:Fallback xmlns="">
          <p:sp>
            <p:nvSpPr>
              <p:cNvPr id="35" name="TextBox 34">
                <a:extLst>
                  <a:ext uri="{FF2B5EF4-FFF2-40B4-BE49-F238E27FC236}">
                    <a16:creationId xmlns:a16="http://schemas.microsoft.com/office/drawing/2014/main" id="{8AFF329A-C326-274A-8CED-FC1E43D9C9FF}"/>
                  </a:ext>
                </a:extLst>
              </p:cNvPr>
              <p:cNvSpPr txBox="1">
                <a:spLocks noRot="1" noChangeAspect="1" noMove="1" noResize="1" noEditPoints="1" noAdjustHandles="1" noChangeArrowheads="1" noChangeShapeType="1" noTextEdit="1"/>
              </p:cNvSpPr>
              <p:nvPr/>
            </p:nvSpPr>
            <p:spPr>
              <a:xfrm>
                <a:off x="1169779" y="1877810"/>
                <a:ext cx="2497651" cy="369332"/>
              </a:xfrm>
              <a:prstGeom prst="rect">
                <a:avLst/>
              </a:prstGeom>
              <a:blipFill>
                <a:blip r:embed="rId8"/>
                <a:stretch>
                  <a:fillRect l="-2020" t="-6667" b="-23333"/>
                </a:stretch>
              </a:blipFill>
            </p:spPr>
            <p:txBody>
              <a:bodyPr/>
              <a:lstStyle/>
              <a:p>
                <a:r>
                  <a:rPr lang="en-US">
                    <a:noFill/>
                  </a:rPr>
                  <a:t> </a:t>
                </a:r>
              </a:p>
            </p:txBody>
          </p:sp>
        </mc:Fallback>
      </mc:AlternateContent>
      <p:sp>
        <p:nvSpPr>
          <p:cNvPr id="36" name="Oval 35">
            <a:extLst>
              <a:ext uri="{FF2B5EF4-FFF2-40B4-BE49-F238E27FC236}">
                <a16:creationId xmlns:a16="http://schemas.microsoft.com/office/drawing/2014/main" id="{166E4FDB-C4D2-8941-BF09-6D0F9A46D2C6}"/>
              </a:ext>
            </a:extLst>
          </p:cNvPr>
          <p:cNvSpPr/>
          <p:nvPr/>
        </p:nvSpPr>
        <p:spPr>
          <a:xfrm rot="10800000">
            <a:off x="1268930" y="3258993"/>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3FBA343D-7DF5-E84E-84F6-764B5223CF2B}"/>
              </a:ext>
            </a:extLst>
          </p:cNvPr>
          <p:cNvSpPr/>
          <p:nvPr/>
        </p:nvSpPr>
        <p:spPr>
          <a:xfrm>
            <a:off x="1498772" y="4150776"/>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A9FBBB-C6D7-9845-B01E-208F462E2144}"/>
              </a:ext>
            </a:extLst>
          </p:cNvPr>
          <p:cNvSpPr/>
          <p:nvPr/>
        </p:nvSpPr>
        <p:spPr>
          <a:xfrm rot="10800000">
            <a:off x="1821334" y="3426425"/>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41AF38F-43C5-2F4D-BB5C-FF7C87F9BDFD}"/>
              </a:ext>
            </a:extLst>
          </p:cNvPr>
          <p:cNvSpPr/>
          <p:nvPr/>
        </p:nvSpPr>
        <p:spPr>
          <a:xfrm>
            <a:off x="2070975" y="3976697"/>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BE2A983-BC80-E048-903E-C78035D2DE5C}"/>
              </a:ext>
            </a:extLst>
          </p:cNvPr>
          <p:cNvSpPr/>
          <p:nvPr/>
        </p:nvSpPr>
        <p:spPr>
          <a:xfrm>
            <a:off x="2261363" y="2998314"/>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87B3B80-20A0-9B4D-93C0-12751D01F1D3}"/>
              </a:ext>
            </a:extLst>
          </p:cNvPr>
          <p:cNvSpPr/>
          <p:nvPr/>
        </p:nvSpPr>
        <p:spPr>
          <a:xfrm rot="10800000">
            <a:off x="2745771" y="2359132"/>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4C8AE1A-C648-2C4D-9315-35CF450025B7}"/>
              </a:ext>
            </a:extLst>
          </p:cNvPr>
          <p:cNvSpPr/>
          <p:nvPr/>
        </p:nvSpPr>
        <p:spPr>
          <a:xfrm>
            <a:off x="3375476" y="3450029"/>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6E09FCEB-B2CD-7A43-B11D-F9F9E47591F6}"/>
              </a:ext>
            </a:extLst>
          </p:cNvPr>
          <p:cNvCxnSpPr>
            <a:cxnSpLocks/>
          </p:cNvCxnSpPr>
          <p:nvPr/>
        </p:nvCxnSpPr>
        <p:spPr>
          <a:xfrm flipH="1">
            <a:off x="441096" y="2470239"/>
            <a:ext cx="3686426" cy="21259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744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6B43-E930-714F-9059-8A7B8C31269C}"/>
              </a:ext>
            </a:extLst>
          </p:cNvPr>
          <p:cNvSpPr>
            <a:spLocks noGrp="1"/>
          </p:cNvSpPr>
          <p:nvPr>
            <p:ph type="title"/>
          </p:nvPr>
        </p:nvSpPr>
        <p:spPr/>
        <p:txBody>
          <a:bodyPr/>
          <a:lstStyle/>
          <a:p>
            <a:r>
              <a:rPr lang="en-US" dirty="0">
                <a:latin typeface="Amazon Ember" panose="02000000000000000000" pitchFamily="2" charset="0"/>
                <a:ea typeface="Amazon Ember" panose="02000000000000000000" pitchFamily="2" charset="0"/>
              </a:rPr>
              <a:t>Linear Regression</a:t>
            </a:r>
            <a:endParaRPr lang="en-US" dirty="0"/>
          </a:p>
        </p:txBody>
      </p:sp>
      <p:sp>
        <p:nvSpPr>
          <p:cNvPr id="3" name="Content Placeholder 2">
            <a:extLst>
              <a:ext uri="{FF2B5EF4-FFF2-40B4-BE49-F238E27FC236}">
                <a16:creationId xmlns:a16="http://schemas.microsoft.com/office/drawing/2014/main" id="{E4D5E11B-F947-D649-910D-42CE349E9A66}"/>
              </a:ext>
            </a:extLst>
          </p:cNvPr>
          <p:cNvSpPr>
            <a:spLocks noGrp="1"/>
          </p:cNvSpPr>
          <p:nvPr>
            <p:ph sz="half" idx="10"/>
          </p:nvPr>
        </p:nvSpPr>
        <p:spPr/>
        <p:txBody>
          <a:bodyPr/>
          <a:lstStyle/>
          <a:p>
            <a:r>
              <a:rPr lang="en-US" sz="2400" dirty="0"/>
              <a:t>Linear regression fits the “</a:t>
            </a:r>
            <a:r>
              <a:rPr lang="en-US" sz="2400" b="1" dirty="0">
                <a:solidFill>
                  <a:schemeClr val="accent3"/>
                </a:solidFill>
              </a:rPr>
              <a:t>best</a:t>
            </a:r>
            <a:r>
              <a:rPr lang="en-US" sz="2400" dirty="0"/>
              <a:t>” line to fit:</a:t>
            </a:r>
          </a:p>
          <a:p>
            <a:pPr marL="0" indent="0">
              <a:buNone/>
            </a:pPr>
            <a:r>
              <a:rPr lang="en-US" sz="2400" dirty="0">
                <a:latin typeface="Cambria Math" panose="02040503050406030204" pitchFamily="18" charset="0"/>
                <a:ea typeface="Cambria Math" panose="02040503050406030204" pitchFamily="18" charset="0"/>
              </a:rPr>
              <a:t>	x</a:t>
            </a:r>
            <a:r>
              <a:rPr lang="en-US" sz="2400" dirty="0"/>
              <a:t>: </a:t>
            </a:r>
            <a:r>
              <a:rPr lang="en-US" sz="2400" dirty="0" err="1"/>
              <a:t>sqft_living</a:t>
            </a:r>
            <a:r>
              <a:rPr lang="en-US" sz="2400" dirty="0"/>
              <a:t>; </a:t>
            </a:r>
            <a:r>
              <a:rPr lang="en-US" sz="2400" dirty="0">
                <a:latin typeface="Cambria Math" panose="02040503050406030204" pitchFamily="18" charset="0"/>
                <a:ea typeface="Cambria Math" panose="02040503050406030204" pitchFamily="18" charset="0"/>
              </a:rPr>
              <a:t>y</a:t>
            </a:r>
            <a:r>
              <a:rPr lang="en-US" sz="2400" dirty="0"/>
              <a:t>: price; </a:t>
            </a:r>
            <a:r>
              <a:rPr lang="en-US" sz="2400" dirty="0">
                <a:latin typeface="Cambria Math" panose="02040503050406030204" pitchFamily="18" charset="0"/>
                <a:ea typeface="Cambria Math" panose="02040503050406030204" pitchFamily="18" charset="0"/>
              </a:rPr>
              <a:t>w</a:t>
            </a:r>
            <a:r>
              <a:rPr lang="en-US" sz="2400" baseline="-25000" dirty="0">
                <a:latin typeface="Cambria Math" panose="02040503050406030204" pitchFamily="18" charset="0"/>
                <a:ea typeface="Cambria Math" panose="02040503050406030204" pitchFamily="18" charset="0"/>
              </a:rPr>
              <a:t>0</a:t>
            </a:r>
            <a:r>
              <a:rPr lang="en-US" sz="2400" dirty="0"/>
              <a:t>: intercept; </a:t>
            </a:r>
            <a:r>
              <a:rPr lang="en-US" sz="2400" dirty="0">
                <a:latin typeface="Cambria Math" panose="02040503050406030204" pitchFamily="18" charset="0"/>
                <a:ea typeface="Cambria Math" panose="02040503050406030204" pitchFamily="18" charset="0"/>
              </a:rPr>
              <a:t>w</a:t>
            </a:r>
            <a:r>
              <a:rPr lang="en-US" sz="2400" baseline="-25000" dirty="0">
                <a:latin typeface="Cambria Math" panose="02040503050406030204" pitchFamily="18" charset="0"/>
                <a:ea typeface="Cambria Math" panose="02040503050406030204" pitchFamily="18" charset="0"/>
              </a:rPr>
              <a:t>1</a:t>
            </a:r>
            <a:r>
              <a:rPr lang="en-US" sz="2400" dirty="0"/>
              <a:t>: slope</a:t>
            </a:r>
          </a:p>
        </p:txBody>
      </p:sp>
      <p:sp>
        <p:nvSpPr>
          <p:cNvPr id="9" name="Rectangle 8">
            <a:extLst>
              <a:ext uri="{FF2B5EF4-FFF2-40B4-BE49-F238E27FC236}">
                <a16:creationId xmlns:a16="http://schemas.microsoft.com/office/drawing/2014/main" id="{66E19959-3129-5D4B-AD49-13B5B09F4D7C}"/>
              </a:ext>
            </a:extLst>
          </p:cNvPr>
          <p:cNvSpPr/>
          <p:nvPr/>
        </p:nvSpPr>
        <p:spPr>
          <a:xfrm>
            <a:off x="1004175" y="2580847"/>
            <a:ext cx="10277439" cy="31925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785C4CD7-1064-594B-B98A-EC1C7E251F25}"/>
              </a:ext>
            </a:extLst>
          </p:cNvPr>
          <p:cNvCxnSpPr>
            <a:cxnSpLocks/>
            <a:stCxn id="9" idx="0"/>
            <a:endCxn id="9" idx="2"/>
          </p:cNvCxnSpPr>
          <p:nvPr/>
        </p:nvCxnSpPr>
        <p:spPr>
          <a:xfrm>
            <a:off x="6142895" y="2580847"/>
            <a:ext cx="0" cy="3192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5C8C6AE-0EBE-CC43-AE83-C90922671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4583" y="2628365"/>
            <a:ext cx="5035344" cy="3145076"/>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178ED82-ECCB-B945-83A8-7E54D3F53FC7}"/>
                  </a:ext>
                </a:extLst>
              </p:cNvPr>
              <p:cNvSpPr txBox="1"/>
              <p:nvPr/>
            </p:nvSpPr>
            <p:spPr>
              <a:xfrm>
                <a:off x="1211344" y="2902484"/>
                <a:ext cx="4876686" cy="267765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US" sz="2400" b="0" i="0">
                          <a:latin typeface="Cambria Math" panose="02040503050406030204" pitchFamily="18" charset="0"/>
                          <a:ea typeface="Cambria Math" panose="02040503050406030204" pitchFamily="18" charset="0"/>
                        </a:rPr>
                        <m:t>price</m:t>
                      </m:r>
                      <m:r>
                        <a:rPr lang="en-US" sz="2400" b="0" i="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m:rPr>
                              <m:sty m:val="p"/>
                            </m:rPr>
                            <a:rPr lang="en-US" sz="2400" b="0" i="0">
                              <a:latin typeface="Cambria Math" panose="02040503050406030204" pitchFamily="18" charset="0"/>
                              <a:ea typeface="Cambria Math" panose="02040503050406030204" pitchFamily="18" charset="0"/>
                            </a:rPr>
                            <m:t>w</m:t>
                          </m:r>
                        </m:e>
                        <m:sub>
                          <m:r>
                            <a:rPr lang="en-US" sz="2400" b="0" i="0">
                              <a:latin typeface="Cambria Math" panose="02040503050406030204" pitchFamily="18" charset="0"/>
                              <a:ea typeface="Cambria Math" panose="02040503050406030204" pitchFamily="18" charset="0"/>
                            </a:rPr>
                            <m:t>0</m:t>
                          </m:r>
                        </m:sub>
                      </m:sSub>
                      <m:r>
                        <a:rPr lang="en-US" sz="2400" b="0" i="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m:rPr>
                              <m:sty m:val="p"/>
                            </m:rPr>
                            <a:rPr lang="en-US" sz="2400" b="0" i="0">
                              <a:latin typeface="Cambria Math" panose="02040503050406030204" pitchFamily="18" charset="0"/>
                              <a:ea typeface="Cambria Math" panose="02040503050406030204" pitchFamily="18" charset="0"/>
                            </a:rPr>
                            <m:t>w</m:t>
                          </m:r>
                        </m:e>
                        <m:sub>
                          <m:r>
                            <a:rPr lang="en-US" sz="2400" b="0" i="0">
                              <a:latin typeface="Cambria Math" panose="02040503050406030204" pitchFamily="18" charset="0"/>
                              <a:ea typeface="Cambria Math" panose="02040503050406030204" pitchFamily="18" charset="0"/>
                            </a:rPr>
                            <m:t>1</m:t>
                          </m:r>
                        </m:sub>
                      </m:sSub>
                      <m:r>
                        <a:rPr lang="en-US" sz="2400" b="0" i="0">
                          <a:latin typeface="Cambria Math" panose="02040503050406030204" pitchFamily="18" charset="0"/>
                          <a:ea typeface="Cambria Math" panose="02040503050406030204" pitchFamily="18" charset="0"/>
                        </a:rPr>
                        <m:t>∗</m:t>
                      </m:r>
                      <m:r>
                        <m:rPr>
                          <m:sty m:val="p"/>
                        </m:rPr>
                        <a:rPr lang="en-US" sz="2400" b="0" i="0">
                          <a:latin typeface="Cambria Math" panose="02040503050406030204" pitchFamily="18" charset="0"/>
                          <a:ea typeface="Cambria Math" panose="02040503050406030204" pitchFamily="18" charset="0"/>
                        </a:rPr>
                        <m:t>sqft</m:t>
                      </m:r>
                      <m:r>
                        <a:rPr lang="en-US" sz="2400" b="0" i="0">
                          <a:latin typeface="Cambria Math" panose="02040503050406030204" pitchFamily="18" charset="0"/>
                          <a:ea typeface="Cambria Math" panose="02040503050406030204" pitchFamily="18" charset="0"/>
                        </a:rPr>
                        <m:t>_</m:t>
                      </m:r>
                      <m:r>
                        <m:rPr>
                          <m:sty m:val="p"/>
                        </m:rPr>
                        <a:rPr lang="en-US" sz="2400" b="0" i="0">
                          <a:latin typeface="Cambria Math" panose="02040503050406030204" pitchFamily="18" charset="0"/>
                          <a:ea typeface="Cambria Math" panose="02040503050406030204" pitchFamily="18" charset="0"/>
                        </a:rPr>
                        <m:t>living</m:t>
                      </m:r>
                    </m:oMath>
                  </m:oMathPara>
                </a14:m>
                <a:endParaRPr lang="en-US" sz="2400" dirty="0">
                  <a:latin typeface="Cambria Math" panose="02040503050406030204" pitchFamily="18" charset="0"/>
                  <a:ea typeface="Cambria Math" panose="02040503050406030204" pitchFamily="18" charset="0"/>
                </a:endParaRPr>
              </a:p>
              <a:p>
                <a:r>
                  <a:rPr lang="en-US" sz="2400" dirty="0">
                    <a:latin typeface="Cambria Math" panose="02040503050406030204" pitchFamily="18" charset="0"/>
                    <a:ea typeface="Cambria Math" panose="02040503050406030204" pitchFamily="18" charset="0"/>
                  </a:rPr>
                  <a:t>w</a:t>
                </a:r>
                <a:r>
                  <a:rPr lang="en-US" sz="2400" baseline="-25000" dirty="0">
                    <a:latin typeface="Cambria Math" panose="02040503050406030204" pitchFamily="18" charset="0"/>
                    <a:ea typeface="Cambria Math" panose="02040503050406030204" pitchFamily="18" charset="0"/>
                  </a:rPr>
                  <a:t>0</a:t>
                </a:r>
                <a:r>
                  <a:rPr lang="en-US" sz="2400" baseline="-25000" dirty="0"/>
                  <a:t>:</a:t>
                </a:r>
                <a:r>
                  <a:rPr lang="en-US" sz="2400" dirty="0"/>
                  <a:t> Intercept = -43580.74</a:t>
                </a:r>
              </a:p>
              <a:p>
                <a:r>
                  <a:rPr lang="en-US" sz="2400" dirty="0">
                    <a:latin typeface="Cambria Math" panose="02040503050406030204" pitchFamily="18" charset="0"/>
                    <a:ea typeface="Cambria Math" panose="02040503050406030204" pitchFamily="18" charset="0"/>
                  </a:rPr>
                  <a:t>w</a:t>
                </a:r>
                <a:r>
                  <a:rPr lang="en-US" sz="2400" baseline="-25000" dirty="0">
                    <a:latin typeface="Cambria Math" panose="02040503050406030204" pitchFamily="18" charset="0"/>
                    <a:ea typeface="Cambria Math" panose="02040503050406030204" pitchFamily="18" charset="0"/>
                  </a:rPr>
                  <a:t>1</a:t>
                </a:r>
                <a:r>
                  <a:rPr lang="en-US" sz="2400" baseline="-25000" dirty="0"/>
                  <a:t>:</a:t>
                </a:r>
                <a:r>
                  <a:rPr lang="en-US" sz="2400" dirty="0"/>
                  <a:t> Slope = 280.62</a:t>
                </a:r>
              </a:p>
              <a:p>
                <a:endParaRPr lang="en-US" sz="2400" dirty="0"/>
              </a:p>
              <a:p>
                <a:r>
                  <a:rPr lang="en-US" sz="2400" dirty="0"/>
                  <a:t>For </a:t>
                </a:r>
                <a14:m>
                  <m:oMath xmlns:m="http://schemas.openxmlformats.org/officeDocument/2006/math">
                    <m:r>
                      <m:rPr>
                        <m:sty m:val="p"/>
                      </m:rPr>
                      <a:rPr lang="en-US" sz="2400" b="0" i="1">
                        <a:latin typeface="Cambria Math" panose="02040503050406030204" pitchFamily="18" charset="0"/>
                        <a:ea typeface="Cambria Math" panose="02040503050406030204" pitchFamily="18" charset="0"/>
                      </a:rPr>
                      <m:t>sqft</m:t>
                    </m:r>
                    <m:r>
                      <a:rPr lang="en-US" sz="2400" b="0">
                        <a:latin typeface="Cambria Math" panose="02040503050406030204" pitchFamily="18" charset="0"/>
                        <a:ea typeface="Cambria Math" panose="02040503050406030204" pitchFamily="18" charset="0"/>
                      </a:rPr>
                      <m:t>_</m:t>
                    </m:r>
                    <m:r>
                      <m:rPr>
                        <m:sty m:val="p"/>
                      </m:rPr>
                      <a:rPr lang="en-US" sz="2400" b="0" i="1">
                        <a:latin typeface="Cambria Math" panose="02040503050406030204" pitchFamily="18" charset="0"/>
                        <a:ea typeface="Cambria Math" panose="02040503050406030204" pitchFamily="18" charset="0"/>
                      </a:rPr>
                      <m:t>living</m:t>
                    </m:r>
                    <m:r>
                      <a:rPr lang="en-US" sz="2400" b="0" i="1">
                        <a:latin typeface="Cambria Math" panose="02040503050406030204" pitchFamily="18" charset="0"/>
                        <a:ea typeface="Cambria Math" panose="02040503050406030204" pitchFamily="18" charset="0"/>
                      </a:rPr>
                      <m:t> </m:t>
                    </m:r>
                  </m:oMath>
                </a14:m>
                <a:r>
                  <a:rPr lang="en-US" sz="2400" dirty="0"/>
                  <a:t>= 6000,</a:t>
                </a:r>
              </a:p>
              <a:p>
                <a14:m>
                  <m:oMath xmlns:m="http://schemas.openxmlformats.org/officeDocument/2006/math">
                    <m:r>
                      <m:rPr>
                        <m:sty m:val="p"/>
                      </m:rPr>
                      <a:rPr lang="en-US" sz="2400" b="0" i="1">
                        <a:latin typeface="Cambria Math" panose="02040503050406030204" pitchFamily="18" charset="0"/>
                        <a:ea typeface="Cambria Math" panose="02040503050406030204" pitchFamily="18" charset="0"/>
                      </a:rPr>
                      <m:t>price</m:t>
                    </m:r>
                  </m:oMath>
                </a14:m>
                <a:r>
                  <a:rPr lang="en-US" sz="2400" dirty="0"/>
                  <a:t> = -43580.74 + 280.62*6000</a:t>
                </a:r>
              </a:p>
              <a:p>
                <a:r>
                  <a:rPr lang="en-US" sz="2400" dirty="0"/>
                  <a:t>         = $1,640,139.26</a:t>
                </a:r>
              </a:p>
            </p:txBody>
          </p:sp>
        </mc:Choice>
        <mc:Fallback xmlns="">
          <p:sp>
            <p:nvSpPr>
              <p:cNvPr id="17" name="TextBox 16">
                <a:extLst>
                  <a:ext uri="{FF2B5EF4-FFF2-40B4-BE49-F238E27FC236}">
                    <a16:creationId xmlns:a16="http://schemas.microsoft.com/office/drawing/2014/main" id="{8178ED82-ECCB-B945-83A8-7E54D3F53FC7}"/>
                  </a:ext>
                </a:extLst>
              </p:cNvPr>
              <p:cNvSpPr txBox="1">
                <a:spLocks noRot="1" noChangeAspect="1" noMove="1" noResize="1" noEditPoints="1" noAdjustHandles="1" noChangeArrowheads="1" noChangeShapeType="1" noTextEdit="1"/>
              </p:cNvSpPr>
              <p:nvPr/>
            </p:nvSpPr>
            <p:spPr>
              <a:xfrm>
                <a:off x="1211344" y="2902484"/>
                <a:ext cx="4876686" cy="2677656"/>
              </a:xfrm>
              <a:prstGeom prst="rect">
                <a:avLst/>
              </a:prstGeom>
              <a:blipFill>
                <a:blip r:embed="rId4"/>
                <a:stretch>
                  <a:fillRect l="-1818" b="-3791"/>
                </a:stretch>
              </a:blipFill>
            </p:spPr>
            <p:txBody>
              <a:bodyPr/>
              <a:lstStyle/>
              <a:p>
                <a:r>
                  <a:rPr lang="en-US">
                    <a:noFill/>
                  </a:rPr>
                  <a:t> </a:t>
                </a:r>
              </a:p>
            </p:txBody>
          </p:sp>
        </mc:Fallback>
      </mc:AlternateContent>
    </p:spTree>
    <p:extLst>
      <p:ext uri="{BB962C8B-B14F-4D97-AF65-F5344CB8AC3E}">
        <p14:creationId xmlns:p14="http://schemas.microsoft.com/office/powerpoint/2010/main" val="244816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6B43-E930-714F-9059-8A7B8C31269C}"/>
              </a:ext>
            </a:extLst>
          </p:cNvPr>
          <p:cNvSpPr>
            <a:spLocks noGrp="1"/>
          </p:cNvSpPr>
          <p:nvPr>
            <p:ph type="title"/>
          </p:nvPr>
        </p:nvSpPr>
        <p:spPr/>
        <p:txBody>
          <a:bodyPr/>
          <a:lstStyle/>
          <a:p>
            <a:r>
              <a:rPr lang="en-US" dirty="0">
                <a:latin typeface="Amazon Ember" panose="02000000000000000000" pitchFamily="2" charset="0"/>
                <a:ea typeface="Amazon Ember" panose="02000000000000000000" pitchFamily="2" charset="0"/>
              </a:rPr>
              <a:t>Linear Regression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D5E11B-F947-D649-910D-42CE349E9A66}"/>
                  </a:ext>
                </a:extLst>
              </p:cNvPr>
              <p:cNvSpPr>
                <a:spLocks noGrp="1"/>
              </p:cNvSpPr>
              <p:nvPr>
                <p:ph sz="half" idx="10"/>
              </p:nvPr>
            </p:nvSpPr>
            <p:spPr/>
            <p:txBody>
              <a:bodyPr/>
              <a:lstStyle/>
              <a:p>
                <a:pPr marL="0" indent="0">
                  <a:buNone/>
                </a:pPr>
                <a:r>
                  <a:rPr lang="en-US" sz="2400" dirty="0"/>
                  <a:t>For multiple features (</a:t>
                </a: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m:rPr>
                            <m:sty m:val="p"/>
                          </m:rPr>
                          <a:rPr lang="en-US" sz="2400">
                            <a:latin typeface="Cambria Math" panose="02040503050406030204" pitchFamily="18" charset="0"/>
                            <a:ea typeface="Cambria Math" panose="02040503050406030204" pitchFamily="18" charset="0"/>
                          </a:rPr>
                          <m:t>x</m:t>
                        </m:r>
                      </m:e>
                      <m:sub>
                        <m:r>
                          <a:rPr lang="en-US" sz="2400">
                            <a:latin typeface="Cambria Math" panose="02040503050406030204" pitchFamily="18" charset="0"/>
                            <a:ea typeface="Cambria Math" panose="02040503050406030204" pitchFamily="18" charset="0"/>
                          </a:rPr>
                          <m:t>1</m:t>
                        </m:r>
                      </m:sub>
                    </m:sSub>
                    <m:r>
                      <a:rPr lang="en-US" sz="240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m:rPr>
                            <m:sty m:val="p"/>
                          </m:rPr>
                          <a:rPr lang="en-US" sz="2400">
                            <a:latin typeface="Cambria Math" panose="02040503050406030204" pitchFamily="18" charset="0"/>
                            <a:ea typeface="Cambria Math" panose="02040503050406030204" pitchFamily="18" charset="0"/>
                          </a:rPr>
                          <m:t>x</m:t>
                        </m:r>
                      </m:e>
                      <m:sub>
                        <m:r>
                          <a:rPr lang="en-US" sz="2400">
                            <a:latin typeface="Cambria Math" panose="02040503050406030204" pitchFamily="18" charset="0"/>
                            <a:ea typeface="Cambria Math" panose="02040503050406030204" pitchFamily="18" charset="0"/>
                          </a:rPr>
                          <m:t>2</m:t>
                        </m:r>
                      </m:sub>
                    </m:sSub>
                    <m:r>
                      <a:rPr lang="en-US" sz="2400">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m:rPr>
                            <m:sty m:val="p"/>
                          </m:rPr>
                          <a:rPr lang="en-US" sz="2400">
                            <a:latin typeface="Cambria Math" panose="02040503050406030204" pitchFamily="18" charset="0"/>
                            <a:ea typeface="Cambria Math" panose="02040503050406030204" pitchFamily="18" charset="0"/>
                          </a:rPr>
                          <m:t>x</m:t>
                        </m:r>
                      </m:e>
                      <m:sub>
                        <m:r>
                          <m:rPr>
                            <m:sty m:val="p"/>
                          </m:rPr>
                          <a:rPr lang="en-US" sz="2400">
                            <a:latin typeface="Cambria Math" panose="02040503050406030204" pitchFamily="18" charset="0"/>
                            <a:ea typeface="Cambria Math" panose="02040503050406030204" pitchFamily="18" charset="0"/>
                          </a:rPr>
                          <m:t>m</m:t>
                        </m:r>
                      </m:sub>
                    </m:sSub>
                  </m:oMath>
                </a14:m>
                <a:r>
                  <a:rPr lang="en-US" sz="2400" dirty="0"/>
                  <a:t>), the equation extends to:</a:t>
                </a:r>
              </a:p>
              <a:p>
                <a:pPr marL="0" indent="0">
                  <a:buNone/>
                </a:pPr>
                <a:endParaRPr lang="en-US" sz="100" dirty="0"/>
              </a:p>
              <a:p>
                <a:pPr marL="0" indent="0">
                  <a:buNone/>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ea typeface="Cambria Math" panose="02040503050406030204" pitchFamily="18" charset="0"/>
                        </a:rPr>
                        <m:t>y</m:t>
                      </m:r>
                      <m:r>
                        <a:rPr lang="en-US" sz="240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m:rPr>
                              <m:sty m:val="p"/>
                            </m:rPr>
                            <a:rPr lang="en-US" sz="2400">
                              <a:latin typeface="Cambria Math" panose="02040503050406030204" pitchFamily="18" charset="0"/>
                              <a:ea typeface="Cambria Math" panose="02040503050406030204" pitchFamily="18" charset="0"/>
                            </a:rPr>
                            <m:t>w</m:t>
                          </m:r>
                        </m:e>
                        <m:sub>
                          <m:r>
                            <a:rPr lang="en-US" sz="2400">
                              <a:latin typeface="Cambria Math" panose="02040503050406030204" pitchFamily="18" charset="0"/>
                              <a:ea typeface="Cambria Math" panose="02040503050406030204" pitchFamily="18" charset="0"/>
                            </a:rPr>
                            <m:t>0</m:t>
                          </m:r>
                        </m:sub>
                      </m:sSub>
                      <m:r>
                        <a:rPr lang="en-US" sz="240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m:rPr>
                              <m:sty m:val="p"/>
                            </m:rPr>
                            <a:rPr lang="en-US" sz="2400">
                              <a:latin typeface="Cambria Math" panose="02040503050406030204" pitchFamily="18" charset="0"/>
                              <a:ea typeface="Cambria Math" panose="02040503050406030204" pitchFamily="18" charset="0"/>
                            </a:rPr>
                            <m:t>w</m:t>
                          </m:r>
                        </m:e>
                        <m:sub>
                          <m:r>
                            <a:rPr lang="en-US" sz="2400">
                              <a:latin typeface="Cambria Math" panose="02040503050406030204" pitchFamily="18" charset="0"/>
                              <a:ea typeface="Cambria Math" panose="02040503050406030204" pitchFamily="18" charset="0"/>
                            </a:rPr>
                            <m:t>1</m:t>
                          </m:r>
                        </m:sub>
                      </m:sSub>
                      <m:sSub>
                        <m:sSubPr>
                          <m:ctrlPr>
                            <a:rPr lang="en-US" sz="2400" i="1">
                              <a:latin typeface="Cambria Math" panose="02040503050406030204" pitchFamily="18" charset="0"/>
                              <a:ea typeface="Cambria Math" panose="02040503050406030204" pitchFamily="18" charset="0"/>
                            </a:rPr>
                          </m:ctrlPr>
                        </m:sSubPr>
                        <m:e>
                          <m:r>
                            <m:rPr>
                              <m:sty m:val="p"/>
                            </m:rPr>
                            <a:rPr lang="en-US" sz="2400">
                              <a:latin typeface="Cambria Math" panose="02040503050406030204" pitchFamily="18" charset="0"/>
                              <a:ea typeface="Cambria Math" panose="02040503050406030204" pitchFamily="18" charset="0"/>
                            </a:rPr>
                            <m:t>x</m:t>
                          </m:r>
                        </m:e>
                        <m:sub>
                          <m:r>
                            <a:rPr lang="en-US" sz="2400">
                              <a:latin typeface="Cambria Math" panose="02040503050406030204" pitchFamily="18" charset="0"/>
                              <a:ea typeface="Cambria Math" panose="02040503050406030204" pitchFamily="18" charset="0"/>
                            </a:rPr>
                            <m:t>1</m:t>
                          </m:r>
                        </m:sub>
                      </m:sSub>
                      <m:r>
                        <a:rPr lang="en-US" sz="2400">
                          <a:latin typeface="Cambria Math" panose="02040503050406030204" pitchFamily="18" charset="0"/>
                          <a:ea typeface="Cambria Math" panose="02040503050406030204" pitchFamily="18" charset="0"/>
                        </a:rPr>
                        <m:t>+ … +</m:t>
                      </m:r>
                      <m:sSub>
                        <m:sSubPr>
                          <m:ctrlPr>
                            <a:rPr lang="en-US" sz="2400" i="1">
                              <a:latin typeface="Cambria Math" panose="02040503050406030204" pitchFamily="18" charset="0"/>
                              <a:ea typeface="Cambria Math" panose="02040503050406030204" pitchFamily="18" charset="0"/>
                            </a:rPr>
                          </m:ctrlPr>
                        </m:sSubPr>
                        <m:e>
                          <m:r>
                            <m:rPr>
                              <m:sty m:val="p"/>
                            </m:rPr>
                            <a:rPr lang="en-US" sz="2400">
                              <a:latin typeface="Cambria Math" panose="02040503050406030204" pitchFamily="18" charset="0"/>
                              <a:ea typeface="Cambria Math" panose="02040503050406030204" pitchFamily="18" charset="0"/>
                            </a:rPr>
                            <m:t>w</m:t>
                          </m:r>
                        </m:e>
                        <m:sub>
                          <m:r>
                            <m:rPr>
                              <m:sty m:val="p"/>
                            </m:rPr>
                            <a:rPr lang="en-US" sz="2400">
                              <a:latin typeface="Cambria Math" panose="02040503050406030204" pitchFamily="18" charset="0"/>
                              <a:ea typeface="Cambria Math" panose="02040503050406030204" pitchFamily="18" charset="0"/>
                            </a:rPr>
                            <m:t>m</m:t>
                          </m:r>
                        </m:sub>
                      </m:sSub>
                      <m:sSub>
                        <m:sSubPr>
                          <m:ctrlPr>
                            <a:rPr lang="en-US" sz="2400" i="1">
                              <a:latin typeface="Cambria Math" panose="02040503050406030204" pitchFamily="18" charset="0"/>
                              <a:ea typeface="Cambria Math" panose="02040503050406030204" pitchFamily="18" charset="0"/>
                            </a:rPr>
                          </m:ctrlPr>
                        </m:sSubPr>
                        <m:e>
                          <m:r>
                            <m:rPr>
                              <m:sty m:val="p"/>
                            </m:rPr>
                            <a:rPr lang="en-US" sz="2400">
                              <a:latin typeface="Cambria Math" panose="02040503050406030204" pitchFamily="18" charset="0"/>
                              <a:ea typeface="Cambria Math" panose="02040503050406030204" pitchFamily="18" charset="0"/>
                            </a:rPr>
                            <m:t>x</m:t>
                          </m:r>
                        </m:e>
                        <m:sub>
                          <m:r>
                            <m:rPr>
                              <m:sty m:val="p"/>
                            </m:rPr>
                            <a:rPr lang="en-US" sz="2400">
                              <a:latin typeface="Cambria Math" panose="02040503050406030204" pitchFamily="18" charset="0"/>
                              <a:ea typeface="Cambria Math" panose="02040503050406030204" pitchFamily="18" charset="0"/>
                            </a:rPr>
                            <m:t>m</m:t>
                          </m:r>
                        </m:sub>
                      </m:sSub>
                    </m:oMath>
                  </m:oMathPara>
                </a14:m>
                <a:endParaRPr lang="en-US" sz="2400" dirty="0">
                  <a:latin typeface="Cambria Math" panose="02040503050406030204" pitchFamily="18" charset="0"/>
                  <a:ea typeface="Cambria Math" panose="02040503050406030204" pitchFamily="18" charset="0"/>
                </a:endParaRPr>
              </a:p>
              <a:p>
                <a:pPr marL="0" indent="0">
                  <a:buNone/>
                </a:pPr>
                <a:endParaRPr lang="en-US" sz="100" dirty="0">
                  <a:latin typeface="Cambria Math" panose="02040503050406030204" pitchFamily="18" charset="0"/>
                  <a:ea typeface="Cambria Math" panose="02040503050406030204" pitchFamily="18" charset="0"/>
                </a:endParaRPr>
              </a:p>
              <a:p>
                <a:pPr marL="0" indent="0">
                  <a:buNone/>
                </a:pPr>
                <a:r>
                  <a:rPr lang="en-US" sz="2200" b="1" dirty="0"/>
                  <a:t>Example:</a:t>
                </a:r>
                <a:r>
                  <a:rPr lang="en-US" sz="2200" dirty="0"/>
                  <a:t> Predict </a:t>
                </a:r>
                <a:r>
                  <a:rPr lang="en-US" sz="2200" dirty="0">
                    <a:solidFill>
                      <a:schemeClr val="accent3"/>
                    </a:solidFill>
                  </a:rPr>
                  <a:t>house prices </a:t>
                </a:r>
                <a:r>
                  <a:rPr lang="en-US" sz="2200" dirty="0"/>
                  <a:t>(</a:t>
                </a:r>
                <a14:m>
                  <m:oMath xmlns:m="http://schemas.openxmlformats.org/officeDocument/2006/math">
                    <m:r>
                      <m:rPr>
                        <m:sty m:val="p"/>
                      </m:rPr>
                      <a:rPr lang="en-US" sz="2200" i="1">
                        <a:latin typeface="Cambria Math" panose="02040503050406030204" pitchFamily="18" charset="0"/>
                        <a:ea typeface="Cambria Math" panose="02040503050406030204" pitchFamily="18" charset="0"/>
                      </a:rPr>
                      <m:t>y</m:t>
                    </m:r>
                  </m:oMath>
                </a14:m>
                <a:r>
                  <a:rPr lang="en-US" sz="2200" dirty="0"/>
                  <a:t>) using multiple features: </a:t>
                </a:r>
                <a:r>
                  <a:rPr lang="en-US" sz="2200" dirty="0">
                    <a:solidFill>
                      <a:schemeClr val="accent3"/>
                    </a:solidFill>
                  </a:rPr>
                  <a:t>number of bedrooms </a:t>
                </a:r>
                <a:r>
                  <a:rPr lang="en-US" sz="2200" dirty="0"/>
                  <a:t>(</a:t>
                </a:r>
                <a14:m>
                  <m:oMath xmlns:m="http://schemas.openxmlformats.org/officeDocument/2006/math">
                    <m:sSub>
                      <m:sSubPr>
                        <m:ctrlPr>
                          <a:rPr lang="en-US" sz="2200" i="1">
                            <a:latin typeface="Cambria Math" panose="02040503050406030204" pitchFamily="18" charset="0"/>
                            <a:ea typeface="Cambria Math" panose="02040503050406030204" pitchFamily="18" charset="0"/>
                          </a:rPr>
                        </m:ctrlPr>
                      </m:sSubPr>
                      <m:e>
                        <m:r>
                          <m:rPr>
                            <m:sty m:val="p"/>
                          </m:rPr>
                          <a:rPr lang="en-US" sz="2200" i="1">
                            <a:latin typeface="Cambria Math" panose="02040503050406030204" pitchFamily="18" charset="0"/>
                            <a:ea typeface="Cambria Math" panose="02040503050406030204" pitchFamily="18" charset="0"/>
                          </a:rPr>
                          <m:t>x</m:t>
                        </m:r>
                      </m:e>
                      <m:sub>
                        <m:r>
                          <a:rPr lang="en-US" sz="2200" i="1">
                            <a:latin typeface="Cambria Math" panose="02040503050406030204" pitchFamily="18" charset="0"/>
                            <a:ea typeface="Cambria Math" panose="02040503050406030204" pitchFamily="18" charset="0"/>
                          </a:rPr>
                          <m:t>1</m:t>
                        </m:r>
                      </m:sub>
                    </m:sSub>
                  </m:oMath>
                </a14:m>
                <a:r>
                  <a:rPr lang="en-US" sz="2200" dirty="0"/>
                  <a:t>), </a:t>
                </a:r>
                <a:r>
                  <a:rPr lang="en-US" sz="2200" dirty="0">
                    <a:solidFill>
                      <a:schemeClr val="accent3"/>
                    </a:solidFill>
                  </a:rPr>
                  <a:t>square feet living space </a:t>
                </a:r>
                <a:r>
                  <a:rPr lang="en-US" sz="2200" dirty="0"/>
                  <a:t>(</a:t>
                </a:r>
                <a14:m>
                  <m:oMath xmlns:m="http://schemas.openxmlformats.org/officeDocument/2006/math">
                    <m:sSub>
                      <m:sSubPr>
                        <m:ctrlPr>
                          <a:rPr lang="en-US" sz="2200" i="1">
                            <a:latin typeface="Cambria Math" panose="02040503050406030204" pitchFamily="18" charset="0"/>
                            <a:ea typeface="Cambria Math" panose="02040503050406030204" pitchFamily="18" charset="0"/>
                          </a:rPr>
                        </m:ctrlPr>
                      </m:sSubPr>
                      <m:e>
                        <m:r>
                          <m:rPr>
                            <m:sty m:val="p"/>
                          </m:rPr>
                          <a:rPr lang="en-US" sz="2200" i="1">
                            <a:latin typeface="Cambria Math" panose="02040503050406030204" pitchFamily="18" charset="0"/>
                            <a:ea typeface="Cambria Math" panose="02040503050406030204" pitchFamily="18" charset="0"/>
                          </a:rPr>
                          <m:t>x</m:t>
                        </m:r>
                      </m:e>
                      <m:sub>
                        <m:r>
                          <a:rPr lang="en-US" sz="2200" i="1">
                            <a:latin typeface="Cambria Math" panose="02040503050406030204" pitchFamily="18" charset="0"/>
                            <a:ea typeface="Cambria Math" panose="02040503050406030204" pitchFamily="18" charset="0"/>
                          </a:rPr>
                          <m:t>2</m:t>
                        </m:r>
                      </m:sub>
                    </m:sSub>
                  </m:oMath>
                </a14:m>
                <a:r>
                  <a:rPr lang="en-US" sz="2200" dirty="0"/>
                  <a:t>), </a:t>
                </a:r>
                <a:r>
                  <a:rPr lang="en-US" sz="2200" dirty="0">
                    <a:solidFill>
                      <a:schemeClr val="accent3"/>
                    </a:solidFill>
                  </a:rPr>
                  <a:t>number of bathrooms</a:t>
                </a:r>
                <a:r>
                  <a:rPr lang="en-US" sz="2200" dirty="0">
                    <a:solidFill>
                      <a:srgbClr val="00B050"/>
                    </a:solidFill>
                  </a:rPr>
                  <a:t> </a:t>
                </a:r>
                <a:r>
                  <a:rPr lang="en-US" sz="2200" dirty="0"/>
                  <a:t>(</a:t>
                </a:r>
                <a14:m>
                  <m:oMath xmlns:m="http://schemas.openxmlformats.org/officeDocument/2006/math">
                    <m:sSub>
                      <m:sSubPr>
                        <m:ctrlPr>
                          <a:rPr lang="en-US" sz="2200" i="1">
                            <a:latin typeface="Cambria Math" panose="02040503050406030204" pitchFamily="18" charset="0"/>
                            <a:ea typeface="Cambria Math" panose="02040503050406030204" pitchFamily="18" charset="0"/>
                          </a:rPr>
                        </m:ctrlPr>
                      </m:sSubPr>
                      <m:e>
                        <m:r>
                          <m:rPr>
                            <m:sty m:val="p"/>
                          </m:rPr>
                          <a:rPr lang="en-US" sz="2200" i="1">
                            <a:latin typeface="Cambria Math" panose="02040503050406030204" pitchFamily="18" charset="0"/>
                            <a:ea typeface="Cambria Math" panose="02040503050406030204" pitchFamily="18" charset="0"/>
                          </a:rPr>
                          <m:t>x</m:t>
                        </m:r>
                      </m:e>
                      <m:sub>
                        <m:r>
                          <a:rPr lang="en-US" sz="2200" i="1">
                            <a:latin typeface="Cambria Math" panose="02040503050406030204" pitchFamily="18" charset="0"/>
                            <a:ea typeface="Cambria Math" panose="02040503050406030204" pitchFamily="18" charset="0"/>
                          </a:rPr>
                          <m:t>3</m:t>
                        </m:r>
                      </m:sub>
                    </m:sSub>
                  </m:oMath>
                </a14:m>
                <a:r>
                  <a:rPr lang="en-US" sz="2200" dirty="0"/>
                  <a:t>), and </a:t>
                </a:r>
                <a:r>
                  <a:rPr lang="en-US" sz="2200" dirty="0">
                    <a:solidFill>
                      <a:schemeClr val="accent3"/>
                    </a:solidFill>
                  </a:rPr>
                  <a:t>number of floors </a:t>
                </a:r>
                <a:r>
                  <a:rPr lang="en-US" sz="2200" dirty="0"/>
                  <a:t>(</a:t>
                </a:r>
                <a14:m>
                  <m:oMath xmlns:m="http://schemas.openxmlformats.org/officeDocument/2006/math">
                    <m:sSub>
                      <m:sSubPr>
                        <m:ctrlPr>
                          <a:rPr lang="en-US" sz="2200" i="1">
                            <a:latin typeface="Cambria Math" panose="02040503050406030204" pitchFamily="18" charset="0"/>
                            <a:ea typeface="Cambria Math" panose="02040503050406030204" pitchFamily="18" charset="0"/>
                          </a:rPr>
                        </m:ctrlPr>
                      </m:sSubPr>
                      <m:e>
                        <m:r>
                          <m:rPr>
                            <m:sty m:val="p"/>
                          </m:rPr>
                          <a:rPr lang="en-US" sz="2200" i="1">
                            <a:latin typeface="Cambria Math" panose="02040503050406030204" pitchFamily="18" charset="0"/>
                            <a:ea typeface="Cambria Math" panose="02040503050406030204" pitchFamily="18" charset="0"/>
                          </a:rPr>
                          <m:t>x</m:t>
                        </m:r>
                      </m:e>
                      <m:sub>
                        <m:r>
                          <a:rPr lang="en-US" sz="2200" i="1">
                            <a:latin typeface="Cambria Math" panose="02040503050406030204" pitchFamily="18" charset="0"/>
                            <a:ea typeface="Cambria Math" panose="02040503050406030204" pitchFamily="18" charset="0"/>
                          </a:rPr>
                          <m:t>4</m:t>
                        </m:r>
                      </m:sub>
                    </m:sSub>
                  </m:oMath>
                </a14:m>
                <a:r>
                  <a:rPr lang="en-US" sz="2200" dirty="0"/>
                  <a:t>)</a:t>
                </a:r>
              </a:p>
              <a:p>
                <a:pPr marL="0" indent="0">
                  <a:buNone/>
                </a:pPr>
                <a:endParaRPr lang="en-US" sz="2000" dirty="0"/>
              </a:p>
              <a:p>
                <a:pPr marL="0" indent="0">
                  <a:buNone/>
                </a:pPr>
                <a:endParaRPr lang="en-US" sz="2000" dirty="0"/>
              </a:p>
              <a:p>
                <a:pPr marL="0" indent="0">
                  <a:buNone/>
                </a:pPr>
                <a:endParaRPr lang="en-US" sz="2400" dirty="0"/>
              </a:p>
            </p:txBody>
          </p:sp>
        </mc:Choice>
        <mc:Fallback xmlns="">
          <p:sp>
            <p:nvSpPr>
              <p:cNvPr id="3" name="Content Placeholder 2">
                <a:extLst>
                  <a:ext uri="{FF2B5EF4-FFF2-40B4-BE49-F238E27FC236}">
                    <a16:creationId xmlns:a16="http://schemas.microsoft.com/office/drawing/2014/main" id="{E4D5E11B-F947-D649-910D-42CE349E9A66}"/>
                  </a:ext>
                </a:extLst>
              </p:cNvPr>
              <p:cNvSpPr>
                <a:spLocks noGrp="1" noRot="1" noChangeAspect="1" noMove="1" noResize="1" noEditPoints="1" noAdjustHandles="1" noChangeArrowheads="1" noChangeShapeType="1" noTextEdit="1"/>
              </p:cNvSpPr>
              <p:nvPr>
                <p:ph sz="half" idx="10"/>
              </p:nvPr>
            </p:nvSpPr>
            <p:spPr>
              <a:blipFill>
                <a:blip r:embed="rId3"/>
                <a:stretch>
                  <a:fillRect l="-819" t="-1305" r="-702"/>
                </a:stretch>
              </a:blipFill>
            </p:spPr>
            <p:txBody>
              <a:bodyPr/>
              <a:lstStyle/>
              <a:p>
                <a:r>
                  <a:rPr lang="en-US">
                    <a:noFill/>
                  </a:rPr>
                  <a:t> </a:t>
                </a:r>
              </a:p>
            </p:txBody>
          </p:sp>
        </mc:Fallback>
      </mc:AlternateContent>
      <p:graphicFrame>
        <p:nvGraphicFramePr>
          <p:cNvPr id="8" name="Table 7">
            <a:extLst>
              <a:ext uri="{FF2B5EF4-FFF2-40B4-BE49-F238E27FC236}">
                <a16:creationId xmlns:a16="http://schemas.microsoft.com/office/drawing/2014/main" id="{65D72928-300C-1946-A308-DF97635AC271}"/>
              </a:ext>
            </a:extLst>
          </p:cNvPr>
          <p:cNvGraphicFramePr>
            <a:graphicFrameLocks noGrp="1"/>
          </p:cNvGraphicFramePr>
          <p:nvPr/>
        </p:nvGraphicFramePr>
        <p:xfrm>
          <a:off x="1691735" y="3333285"/>
          <a:ext cx="8125885" cy="2233595"/>
        </p:xfrm>
        <a:graphic>
          <a:graphicData uri="http://schemas.openxmlformats.org/drawingml/2006/table">
            <a:tbl>
              <a:tblPr firstRow="1" bandRow="1">
                <a:tableStyleId>{5940675A-B579-460E-94D1-54222C63F5DA}</a:tableStyleId>
              </a:tblPr>
              <a:tblGrid>
                <a:gridCol w="1625177">
                  <a:extLst>
                    <a:ext uri="{9D8B030D-6E8A-4147-A177-3AD203B41FA5}">
                      <a16:colId xmlns:a16="http://schemas.microsoft.com/office/drawing/2014/main" val="2220535262"/>
                    </a:ext>
                  </a:extLst>
                </a:gridCol>
                <a:gridCol w="1625177">
                  <a:extLst>
                    <a:ext uri="{9D8B030D-6E8A-4147-A177-3AD203B41FA5}">
                      <a16:colId xmlns:a16="http://schemas.microsoft.com/office/drawing/2014/main" val="1517270432"/>
                    </a:ext>
                  </a:extLst>
                </a:gridCol>
                <a:gridCol w="1625177">
                  <a:extLst>
                    <a:ext uri="{9D8B030D-6E8A-4147-A177-3AD203B41FA5}">
                      <a16:colId xmlns:a16="http://schemas.microsoft.com/office/drawing/2014/main" val="2378314832"/>
                    </a:ext>
                  </a:extLst>
                </a:gridCol>
                <a:gridCol w="1625177">
                  <a:extLst>
                    <a:ext uri="{9D8B030D-6E8A-4147-A177-3AD203B41FA5}">
                      <a16:colId xmlns:a16="http://schemas.microsoft.com/office/drawing/2014/main" val="65579469"/>
                    </a:ext>
                  </a:extLst>
                </a:gridCol>
                <a:gridCol w="1625177">
                  <a:extLst>
                    <a:ext uri="{9D8B030D-6E8A-4147-A177-3AD203B41FA5}">
                      <a16:colId xmlns:a16="http://schemas.microsoft.com/office/drawing/2014/main" val="1661153567"/>
                    </a:ext>
                  </a:extLst>
                </a:gridCol>
              </a:tblGrid>
              <a:tr h="370519">
                <a:tc>
                  <a:txBody>
                    <a:bodyPr/>
                    <a:lstStyle/>
                    <a:p>
                      <a:pPr algn="ctr"/>
                      <a:r>
                        <a:rPr lang="en-US" b="0" dirty="0"/>
                        <a:t>bedrooms</a:t>
                      </a:r>
                    </a:p>
                  </a:txBody>
                  <a:tcPr/>
                </a:tc>
                <a:tc>
                  <a:txBody>
                    <a:bodyPr/>
                    <a:lstStyle/>
                    <a:p>
                      <a:pPr algn="ctr"/>
                      <a:r>
                        <a:rPr lang="en-US" sz="1900" b="0" i="0" u="none" strike="noStrike" kern="1200" dirty="0" err="1">
                          <a:solidFill>
                            <a:schemeClr val="tx1"/>
                          </a:solidFill>
                          <a:effectLst/>
                          <a:latin typeface="+mn-lt"/>
                          <a:ea typeface="+mn-ea"/>
                          <a:cs typeface="+mn-cs"/>
                        </a:rPr>
                        <a:t>sqft_living</a:t>
                      </a:r>
                      <a:endParaRPr lang="en-US" b="0" dirty="0"/>
                    </a:p>
                  </a:txBody>
                  <a:tcPr/>
                </a:tc>
                <a:tc>
                  <a:txBody>
                    <a:bodyPr/>
                    <a:lstStyle/>
                    <a:p>
                      <a:pPr algn="ctr"/>
                      <a:r>
                        <a:rPr lang="en-US" sz="1900" b="0" i="0" u="none" strike="noStrike" kern="1200" dirty="0">
                          <a:solidFill>
                            <a:schemeClr val="tx1"/>
                          </a:solidFill>
                          <a:effectLst/>
                          <a:latin typeface="+mn-lt"/>
                          <a:ea typeface="+mn-ea"/>
                          <a:cs typeface="+mn-cs"/>
                        </a:rPr>
                        <a:t>bathrooms</a:t>
                      </a:r>
                      <a:endParaRPr lang="en-US" b="0" dirty="0"/>
                    </a:p>
                  </a:txBody>
                  <a:tcPr/>
                </a:tc>
                <a:tc>
                  <a:txBody>
                    <a:bodyPr/>
                    <a:lstStyle/>
                    <a:p>
                      <a:pPr algn="ctr"/>
                      <a:r>
                        <a:rPr lang="en-US" sz="1900" b="0" i="0" u="none" strike="noStrike" kern="1200" dirty="0">
                          <a:solidFill>
                            <a:schemeClr val="tx1"/>
                          </a:solidFill>
                          <a:effectLst/>
                          <a:latin typeface="+mn-lt"/>
                          <a:ea typeface="+mn-ea"/>
                          <a:cs typeface="+mn-cs"/>
                        </a:rPr>
                        <a:t>floors</a:t>
                      </a:r>
                      <a:endParaRPr lang="en-US" b="0" dirty="0"/>
                    </a:p>
                  </a:txBody>
                  <a:tcPr/>
                </a:tc>
                <a:tc>
                  <a:txBody>
                    <a:bodyPr/>
                    <a:lstStyle/>
                    <a:p>
                      <a:pPr algn="ctr"/>
                      <a:r>
                        <a:rPr lang="en-US" sz="1900" b="0" i="0" u="none" strike="noStrike" kern="1200" dirty="0">
                          <a:solidFill>
                            <a:schemeClr val="tx1"/>
                          </a:solidFill>
                          <a:effectLst/>
                          <a:latin typeface="+mn-lt"/>
                          <a:ea typeface="+mn-ea"/>
                          <a:cs typeface="+mn-cs"/>
                        </a:rPr>
                        <a:t>price ($)</a:t>
                      </a:r>
                      <a:endParaRPr lang="en-US" b="0" dirty="0"/>
                    </a:p>
                  </a:txBody>
                  <a:tcPr/>
                </a:tc>
                <a:extLst>
                  <a:ext uri="{0D108BD9-81ED-4DB2-BD59-A6C34878D82A}">
                    <a16:rowId xmlns:a16="http://schemas.microsoft.com/office/drawing/2014/main" val="2272230010"/>
                  </a:ext>
                </a:extLst>
              </a:tr>
              <a:tr h="370519">
                <a:tc>
                  <a:txBody>
                    <a:bodyPr/>
                    <a:lstStyle/>
                    <a:p>
                      <a:pPr algn="ctr" fontAlgn="ctr"/>
                      <a:r>
                        <a:rPr lang="en-US">
                          <a:effectLst/>
                        </a:rPr>
                        <a:t>3</a:t>
                      </a:r>
                    </a:p>
                  </a:txBody>
                  <a:tcPr anchor="ctr"/>
                </a:tc>
                <a:tc>
                  <a:txBody>
                    <a:bodyPr/>
                    <a:lstStyle/>
                    <a:p>
                      <a:pPr algn="ctr" fontAlgn="ctr"/>
                      <a:r>
                        <a:rPr lang="en-US">
                          <a:effectLst/>
                        </a:rPr>
                        <a:t>1180</a:t>
                      </a:r>
                    </a:p>
                  </a:txBody>
                  <a:tcPr anchor="ctr"/>
                </a:tc>
                <a:tc>
                  <a:txBody>
                    <a:bodyPr/>
                    <a:lstStyle/>
                    <a:p>
                      <a:pPr algn="ctr" fontAlgn="ctr"/>
                      <a:r>
                        <a:rPr lang="en-US">
                          <a:effectLst/>
                        </a:rPr>
                        <a:t>1.00</a:t>
                      </a:r>
                    </a:p>
                  </a:txBody>
                  <a:tcPr anchor="ctr"/>
                </a:tc>
                <a:tc>
                  <a:txBody>
                    <a:bodyPr/>
                    <a:lstStyle/>
                    <a:p>
                      <a:pPr algn="ctr" fontAlgn="ctr"/>
                      <a:r>
                        <a:rPr lang="en-US">
                          <a:effectLst/>
                        </a:rPr>
                        <a:t>1.0</a:t>
                      </a:r>
                    </a:p>
                  </a:txBody>
                  <a:tcPr anchor="ctr"/>
                </a:tc>
                <a:tc>
                  <a:txBody>
                    <a:bodyPr/>
                    <a:lstStyle/>
                    <a:p>
                      <a:pPr algn="ctr" fontAlgn="ctr"/>
                      <a:r>
                        <a:rPr lang="en-US" dirty="0">
                          <a:effectLst/>
                        </a:rPr>
                        <a:t>221900.0</a:t>
                      </a:r>
                    </a:p>
                  </a:txBody>
                  <a:tcPr anchor="ctr"/>
                </a:tc>
                <a:extLst>
                  <a:ext uri="{0D108BD9-81ED-4DB2-BD59-A6C34878D82A}">
                    <a16:rowId xmlns:a16="http://schemas.microsoft.com/office/drawing/2014/main" val="4060063126"/>
                  </a:ext>
                </a:extLst>
              </a:tr>
              <a:tr h="370519">
                <a:tc>
                  <a:txBody>
                    <a:bodyPr/>
                    <a:lstStyle/>
                    <a:p>
                      <a:pPr algn="ctr" fontAlgn="ctr"/>
                      <a:r>
                        <a:rPr lang="en-US" dirty="0">
                          <a:effectLst/>
                        </a:rPr>
                        <a:t>3</a:t>
                      </a:r>
                    </a:p>
                  </a:txBody>
                  <a:tcPr anchor="ctr"/>
                </a:tc>
                <a:tc>
                  <a:txBody>
                    <a:bodyPr/>
                    <a:lstStyle/>
                    <a:p>
                      <a:pPr algn="ctr" fontAlgn="ctr"/>
                      <a:r>
                        <a:rPr lang="en-US">
                          <a:effectLst/>
                        </a:rPr>
                        <a:t>2570</a:t>
                      </a:r>
                    </a:p>
                  </a:txBody>
                  <a:tcPr anchor="ctr"/>
                </a:tc>
                <a:tc>
                  <a:txBody>
                    <a:bodyPr/>
                    <a:lstStyle/>
                    <a:p>
                      <a:pPr algn="ctr" fontAlgn="ctr"/>
                      <a:r>
                        <a:rPr lang="en-US">
                          <a:effectLst/>
                        </a:rPr>
                        <a:t>2.25</a:t>
                      </a:r>
                    </a:p>
                  </a:txBody>
                  <a:tcPr anchor="ctr"/>
                </a:tc>
                <a:tc>
                  <a:txBody>
                    <a:bodyPr/>
                    <a:lstStyle/>
                    <a:p>
                      <a:pPr algn="ctr" fontAlgn="ctr"/>
                      <a:r>
                        <a:rPr lang="en-US">
                          <a:effectLst/>
                        </a:rPr>
                        <a:t>2.0</a:t>
                      </a:r>
                    </a:p>
                  </a:txBody>
                  <a:tcPr anchor="ctr"/>
                </a:tc>
                <a:tc>
                  <a:txBody>
                    <a:bodyPr/>
                    <a:lstStyle/>
                    <a:p>
                      <a:pPr algn="ctr" fontAlgn="ctr"/>
                      <a:r>
                        <a:rPr lang="en-US" dirty="0">
                          <a:effectLst/>
                        </a:rPr>
                        <a:t>538000.0</a:t>
                      </a:r>
                    </a:p>
                  </a:txBody>
                  <a:tcPr anchor="ctr"/>
                </a:tc>
                <a:extLst>
                  <a:ext uri="{0D108BD9-81ED-4DB2-BD59-A6C34878D82A}">
                    <a16:rowId xmlns:a16="http://schemas.microsoft.com/office/drawing/2014/main" val="2650034459"/>
                  </a:ext>
                </a:extLst>
              </a:tr>
              <a:tr h="370519">
                <a:tc>
                  <a:txBody>
                    <a:bodyPr/>
                    <a:lstStyle/>
                    <a:p>
                      <a:pPr algn="ctr" fontAlgn="ctr"/>
                      <a:r>
                        <a:rPr lang="en-US">
                          <a:effectLst/>
                        </a:rPr>
                        <a:t>2</a:t>
                      </a:r>
                    </a:p>
                  </a:txBody>
                  <a:tcPr anchor="ctr"/>
                </a:tc>
                <a:tc>
                  <a:txBody>
                    <a:bodyPr/>
                    <a:lstStyle/>
                    <a:p>
                      <a:pPr algn="ctr" fontAlgn="ctr"/>
                      <a:r>
                        <a:rPr lang="en-US">
                          <a:effectLst/>
                        </a:rPr>
                        <a:t>770</a:t>
                      </a:r>
                    </a:p>
                  </a:txBody>
                  <a:tcPr anchor="ctr"/>
                </a:tc>
                <a:tc>
                  <a:txBody>
                    <a:bodyPr/>
                    <a:lstStyle/>
                    <a:p>
                      <a:pPr algn="ctr" fontAlgn="ctr"/>
                      <a:r>
                        <a:rPr lang="en-US" dirty="0">
                          <a:effectLst/>
                        </a:rPr>
                        <a:t>1.00</a:t>
                      </a:r>
                    </a:p>
                  </a:txBody>
                  <a:tcPr anchor="ctr"/>
                </a:tc>
                <a:tc>
                  <a:txBody>
                    <a:bodyPr/>
                    <a:lstStyle/>
                    <a:p>
                      <a:pPr algn="ctr" fontAlgn="ctr"/>
                      <a:r>
                        <a:rPr lang="en-US">
                          <a:effectLst/>
                        </a:rPr>
                        <a:t>1.0</a:t>
                      </a:r>
                    </a:p>
                  </a:txBody>
                  <a:tcPr anchor="ctr"/>
                </a:tc>
                <a:tc>
                  <a:txBody>
                    <a:bodyPr/>
                    <a:lstStyle/>
                    <a:p>
                      <a:pPr algn="ctr" fontAlgn="ctr"/>
                      <a:r>
                        <a:rPr lang="en-US" dirty="0">
                          <a:effectLst/>
                        </a:rPr>
                        <a:t>180000.0</a:t>
                      </a:r>
                    </a:p>
                  </a:txBody>
                  <a:tcPr anchor="ctr"/>
                </a:tc>
                <a:extLst>
                  <a:ext uri="{0D108BD9-81ED-4DB2-BD59-A6C34878D82A}">
                    <a16:rowId xmlns:a16="http://schemas.microsoft.com/office/drawing/2014/main" val="3165393923"/>
                  </a:ext>
                </a:extLst>
              </a:tr>
              <a:tr h="370519">
                <a:tc>
                  <a:txBody>
                    <a:bodyPr/>
                    <a:lstStyle/>
                    <a:p>
                      <a:pPr algn="ctr" fontAlgn="ctr"/>
                      <a:r>
                        <a:rPr lang="en-US" dirty="0">
                          <a:effectLst/>
                        </a:rPr>
                        <a:t>4</a:t>
                      </a:r>
                    </a:p>
                  </a:txBody>
                  <a:tcPr anchor="ctr"/>
                </a:tc>
                <a:tc>
                  <a:txBody>
                    <a:bodyPr/>
                    <a:lstStyle/>
                    <a:p>
                      <a:pPr algn="ctr" fontAlgn="ctr"/>
                      <a:r>
                        <a:rPr lang="en-US" dirty="0">
                          <a:effectLst/>
                        </a:rPr>
                        <a:t>1960</a:t>
                      </a:r>
                    </a:p>
                  </a:txBody>
                  <a:tcPr anchor="ctr"/>
                </a:tc>
                <a:tc>
                  <a:txBody>
                    <a:bodyPr/>
                    <a:lstStyle/>
                    <a:p>
                      <a:pPr algn="ctr" fontAlgn="ctr"/>
                      <a:r>
                        <a:rPr lang="en-US" dirty="0">
                          <a:effectLst/>
                        </a:rPr>
                        <a:t>3.00</a:t>
                      </a:r>
                    </a:p>
                  </a:txBody>
                  <a:tcPr anchor="ctr"/>
                </a:tc>
                <a:tc>
                  <a:txBody>
                    <a:bodyPr/>
                    <a:lstStyle/>
                    <a:p>
                      <a:pPr algn="ctr" fontAlgn="ctr"/>
                      <a:r>
                        <a:rPr lang="en-US" dirty="0">
                          <a:effectLst/>
                        </a:rPr>
                        <a:t>1.0</a:t>
                      </a:r>
                    </a:p>
                  </a:txBody>
                  <a:tcPr anchor="ctr"/>
                </a:tc>
                <a:tc>
                  <a:txBody>
                    <a:bodyPr/>
                    <a:lstStyle/>
                    <a:p>
                      <a:pPr algn="ctr" fontAlgn="ctr"/>
                      <a:r>
                        <a:rPr lang="en-US" dirty="0">
                          <a:effectLst/>
                        </a:rPr>
                        <a:t>604000.0</a:t>
                      </a:r>
                    </a:p>
                  </a:txBody>
                  <a:tcPr anchor="ctr"/>
                </a:tc>
                <a:extLst>
                  <a:ext uri="{0D108BD9-81ED-4DB2-BD59-A6C34878D82A}">
                    <a16:rowId xmlns:a16="http://schemas.microsoft.com/office/drawing/2014/main" val="4069943214"/>
                  </a:ext>
                </a:extLst>
              </a:tr>
              <a:tr h="370519">
                <a:tc>
                  <a:txBody>
                    <a:bodyPr/>
                    <a:lstStyle/>
                    <a:p>
                      <a:pPr algn="ctr" fontAlgn="ctr"/>
                      <a:r>
                        <a:rPr lang="en-US" dirty="0">
                          <a:effectLst/>
                        </a:rPr>
                        <a:t>..</a:t>
                      </a:r>
                    </a:p>
                  </a:txBody>
                  <a:tcPr anchor="ctr"/>
                </a:tc>
                <a:tc>
                  <a:txBody>
                    <a:bodyPr/>
                    <a:lstStyle/>
                    <a:p>
                      <a:pPr algn="ctr" fontAlgn="ctr"/>
                      <a:r>
                        <a:rPr lang="en-US" dirty="0">
                          <a:effectLst/>
                        </a:rPr>
                        <a:t>..</a:t>
                      </a:r>
                    </a:p>
                  </a:txBody>
                  <a:tcPr anchor="ctr"/>
                </a:tc>
                <a:tc>
                  <a:txBody>
                    <a:bodyPr/>
                    <a:lstStyle/>
                    <a:p>
                      <a:pPr algn="ctr" fontAlgn="ctr"/>
                      <a:r>
                        <a:rPr lang="en-US" dirty="0">
                          <a:effectLst/>
                        </a:rPr>
                        <a:t>..</a:t>
                      </a:r>
                    </a:p>
                  </a:txBody>
                  <a:tcPr anchor="ctr"/>
                </a:tc>
                <a:tc>
                  <a:txBody>
                    <a:bodyPr/>
                    <a:lstStyle/>
                    <a:p>
                      <a:pPr algn="ctr" fontAlgn="ctr"/>
                      <a:r>
                        <a:rPr lang="en-US" dirty="0">
                          <a:effectLst/>
                        </a:rPr>
                        <a:t>..</a:t>
                      </a:r>
                    </a:p>
                  </a:txBody>
                  <a:tcPr anchor="ctr"/>
                </a:tc>
                <a:tc>
                  <a:txBody>
                    <a:bodyPr/>
                    <a:lstStyle/>
                    <a:p>
                      <a:pPr algn="ctr" fontAlgn="ctr"/>
                      <a:r>
                        <a:rPr lang="en-US" dirty="0">
                          <a:effectLst/>
                        </a:rPr>
                        <a:t>..</a:t>
                      </a:r>
                    </a:p>
                  </a:txBody>
                  <a:tcPr anchor="ctr"/>
                </a:tc>
                <a:extLst>
                  <a:ext uri="{0D108BD9-81ED-4DB2-BD59-A6C34878D82A}">
                    <a16:rowId xmlns:a16="http://schemas.microsoft.com/office/drawing/2014/main" val="4256801260"/>
                  </a:ext>
                </a:extLst>
              </a:tr>
            </a:tbl>
          </a:graphicData>
        </a:graphic>
      </p:graphicFrame>
    </p:spTree>
    <p:extLst>
      <p:ext uri="{BB962C8B-B14F-4D97-AF65-F5344CB8AC3E}">
        <p14:creationId xmlns:p14="http://schemas.microsoft.com/office/powerpoint/2010/main" val="417071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6B43-E930-714F-9059-8A7B8C31269C}"/>
              </a:ext>
            </a:extLst>
          </p:cNvPr>
          <p:cNvSpPr>
            <a:spLocks noGrp="1"/>
          </p:cNvSpPr>
          <p:nvPr>
            <p:ph type="title"/>
          </p:nvPr>
        </p:nvSpPr>
        <p:spPr/>
        <p:txBody>
          <a:bodyPr/>
          <a:lstStyle/>
          <a:p>
            <a:r>
              <a:rPr lang="en-US" dirty="0">
                <a:latin typeface="Amazon Ember" panose="02000000000000000000" pitchFamily="2" charset="0"/>
                <a:ea typeface="Amazon Ember" panose="02000000000000000000" pitchFamily="2" charset="0"/>
              </a:rPr>
              <a:t>Linear Regression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D5E11B-F947-D649-910D-42CE349E9A66}"/>
                  </a:ext>
                </a:extLst>
              </p:cNvPr>
              <p:cNvSpPr>
                <a:spLocks noGrp="1"/>
              </p:cNvSpPr>
              <p:nvPr>
                <p:ph sz="half" idx="10"/>
              </p:nvPr>
            </p:nvSpPr>
            <p:spPr/>
            <p:txBody>
              <a:bodyPr/>
              <a:lstStyle/>
              <a:p>
                <a:pPr marL="0" indent="0">
                  <a:buNone/>
                </a:pPr>
                <a:r>
                  <a:rPr lang="en-US" sz="2400" b="1" dirty="0"/>
                  <a:t>Example (continued):</a:t>
                </a:r>
                <a:endParaRPr lang="en-US" sz="2400" dirty="0"/>
              </a:p>
              <a:p>
                <a:pPr marL="0" indent="0">
                  <a:buNone/>
                </a:pPr>
                <a:r>
                  <a:rPr lang="en-US" sz="2400" dirty="0"/>
                  <a:t>Calculated regression coefficients:</a:t>
                </a:r>
              </a:p>
              <a:p>
                <a:pPr marL="0" indent="0">
                  <a:buNone/>
                </a:pPr>
                <a:endParaRPr lang="en-US" sz="2400" dirty="0"/>
              </a:p>
              <a:p>
                <a:pPr marL="0" indent="0">
                  <a:buNone/>
                </a:pPr>
                <a:endParaRPr lang="en-US" sz="2400" dirty="0"/>
              </a:p>
              <a:p>
                <a:pPr marL="0" indent="0">
                  <a:buNone/>
                </a:pPr>
                <a:r>
                  <a:rPr lang="en-US" sz="2400" dirty="0"/>
                  <a:t>Regression equation:</a:t>
                </a:r>
              </a:p>
              <a:p>
                <a:pPr marL="0" indent="0">
                  <a:buNone/>
                </a:pPr>
                <a:endParaRPr lang="en-US" sz="300" dirty="0"/>
              </a:p>
              <a:p>
                <a:pPr marL="0" indent="0">
                  <a:buNone/>
                </a:pPr>
                <a:endParaRPr lang="en-US" sz="2400" dirty="0"/>
              </a:p>
              <a:p>
                <a:pPr marL="0" indent="0">
                  <a:buNone/>
                </a:pPr>
                <a:r>
                  <a:rPr lang="en-US" sz="2400" dirty="0"/>
                  <a:t>Using the regression equation: </a:t>
                </a:r>
                <a:r>
                  <a:rPr lang="en-US" sz="2400" b="1" dirty="0"/>
                  <a:t>Assuming all other variables stay the same</a:t>
                </a:r>
                <a:r>
                  <a:rPr lang="en-US" sz="2400" dirty="0"/>
                  <a:t>, increasing </a:t>
                </a:r>
                <a14:m>
                  <m:oMath xmlns:m="http://schemas.openxmlformats.org/officeDocument/2006/math">
                    <m:r>
                      <m:rPr>
                        <m:sty m:val="p"/>
                      </m:rPr>
                      <a:rPr lang="en-US" sz="2400" i="1">
                        <a:latin typeface="Cambria Math" panose="02040503050406030204" pitchFamily="18" charset="0"/>
                        <a:ea typeface="Cambria Math" panose="02040503050406030204" pitchFamily="18" charset="0"/>
                      </a:rPr>
                      <m:t>sqft</m:t>
                    </m:r>
                    <m:r>
                      <a:rPr lang="en-US" sz="2400">
                        <a:latin typeface="Cambria Math" panose="02040503050406030204" pitchFamily="18" charset="0"/>
                        <a:ea typeface="Cambria Math" panose="02040503050406030204" pitchFamily="18" charset="0"/>
                      </a:rPr>
                      <m:t>_</m:t>
                    </m:r>
                    <m:r>
                      <m:rPr>
                        <m:sty m:val="p"/>
                      </m:rPr>
                      <a:rPr lang="en-US" sz="2400" i="1">
                        <a:latin typeface="Cambria Math" panose="02040503050406030204" pitchFamily="18" charset="0"/>
                        <a:ea typeface="Cambria Math" panose="02040503050406030204" pitchFamily="18" charset="0"/>
                      </a:rPr>
                      <m:t>living</m:t>
                    </m:r>
                    <m:r>
                      <a:rPr lang="en-US" sz="2400" i="1">
                        <a:latin typeface="Cambria Math" panose="02040503050406030204" pitchFamily="18" charset="0"/>
                        <a:ea typeface="Cambria Math" panose="02040503050406030204" pitchFamily="18" charset="0"/>
                      </a:rPr>
                      <m:t> </m:t>
                    </m:r>
                  </m:oMath>
                </a14:m>
                <a:r>
                  <a:rPr lang="en-US" sz="2400" dirty="0"/>
                  <a:t> by 1 foot square, increases the </a:t>
                </a:r>
                <a14:m>
                  <m:oMath xmlns:m="http://schemas.openxmlformats.org/officeDocument/2006/math">
                    <m:r>
                      <m:rPr>
                        <m:sty m:val="p"/>
                      </m:rPr>
                      <a:rPr lang="en-US" sz="2400" i="1">
                        <a:latin typeface="Cambria Math" panose="02040503050406030204" pitchFamily="18" charset="0"/>
                        <a:ea typeface="Cambria Math" panose="02040503050406030204" pitchFamily="18" charset="0"/>
                      </a:rPr>
                      <m:t>price</m:t>
                    </m:r>
                  </m:oMath>
                </a14:m>
                <a:r>
                  <a:rPr lang="en-US" sz="2400" dirty="0"/>
                  <a:t> by $</a:t>
                </a:r>
                <a14:m>
                  <m:oMath xmlns:m="http://schemas.openxmlformats.org/officeDocument/2006/math">
                    <m:r>
                      <m:rPr>
                        <m:nor/>
                      </m:rPr>
                      <a:rPr lang="en-US" sz="2400" dirty="0"/>
                      <m:t>309.39</m:t>
                    </m:r>
                  </m:oMath>
                </a14:m>
                <a:r>
                  <a:rPr lang="en-US" sz="2400" dirty="0"/>
                  <a:t>. </a:t>
                </a:r>
              </a:p>
              <a:p>
                <a:pPr marL="0" indent="0">
                  <a:buNone/>
                </a:pPr>
                <a:endParaRPr lang="en-US" sz="2400" dirty="0"/>
              </a:p>
            </p:txBody>
          </p:sp>
        </mc:Choice>
        <mc:Fallback xmlns="">
          <p:sp>
            <p:nvSpPr>
              <p:cNvPr id="3" name="Content Placeholder 2">
                <a:extLst>
                  <a:ext uri="{FF2B5EF4-FFF2-40B4-BE49-F238E27FC236}">
                    <a16:creationId xmlns:a16="http://schemas.microsoft.com/office/drawing/2014/main" id="{E4D5E11B-F947-D649-910D-42CE349E9A66}"/>
                  </a:ext>
                </a:extLst>
              </p:cNvPr>
              <p:cNvSpPr>
                <a:spLocks noGrp="1" noRot="1" noChangeAspect="1" noMove="1" noResize="1" noEditPoints="1" noAdjustHandles="1" noChangeArrowheads="1" noChangeShapeType="1" noTextEdit="1"/>
              </p:cNvSpPr>
              <p:nvPr>
                <p:ph sz="half" idx="10"/>
              </p:nvPr>
            </p:nvSpPr>
            <p:spPr>
              <a:blipFill>
                <a:blip r:embed="rId3"/>
                <a:stretch>
                  <a:fillRect l="-819" t="-1828"/>
                </a:stretch>
              </a:blipFill>
            </p:spPr>
            <p:txBody>
              <a:bodyPr/>
              <a:lstStyle/>
              <a:p>
                <a:r>
                  <a:rPr lang="en-US">
                    <a:noFill/>
                  </a:rPr>
                  <a:t> </a:t>
                </a:r>
              </a:p>
            </p:txBody>
          </p:sp>
        </mc:Fallback>
      </mc:AlternateContent>
      <p:graphicFrame>
        <p:nvGraphicFramePr>
          <p:cNvPr id="5" name="Table 4">
            <a:extLst>
              <a:ext uri="{FF2B5EF4-FFF2-40B4-BE49-F238E27FC236}">
                <a16:creationId xmlns:a16="http://schemas.microsoft.com/office/drawing/2014/main" id="{E36BBDED-0F55-B144-89CC-F9BFCF8ABEF0}"/>
              </a:ext>
            </a:extLst>
          </p:cNvPr>
          <p:cNvGraphicFramePr>
            <a:graphicFrameLocks noGrp="1"/>
          </p:cNvGraphicFramePr>
          <p:nvPr/>
        </p:nvGraphicFramePr>
        <p:xfrm>
          <a:off x="1265968" y="2283303"/>
          <a:ext cx="9855730" cy="751840"/>
        </p:xfrm>
        <a:graphic>
          <a:graphicData uri="http://schemas.openxmlformats.org/drawingml/2006/table">
            <a:tbl>
              <a:tblPr firstRow="1" bandRow="1">
                <a:tableStyleId>{5940675A-B579-460E-94D1-54222C63F5DA}</a:tableStyleId>
              </a:tblPr>
              <a:tblGrid>
                <a:gridCol w="2124796">
                  <a:extLst>
                    <a:ext uri="{9D8B030D-6E8A-4147-A177-3AD203B41FA5}">
                      <a16:colId xmlns:a16="http://schemas.microsoft.com/office/drawing/2014/main" val="2220535262"/>
                    </a:ext>
                  </a:extLst>
                </a:gridCol>
                <a:gridCol w="2051758">
                  <a:extLst>
                    <a:ext uri="{9D8B030D-6E8A-4147-A177-3AD203B41FA5}">
                      <a16:colId xmlns:a16="http://schemas.microsoft.com/office/drawing/2014/main" val="1517270432"/>
                    </a:ext>
                  </a:extLst>
                </a:gridCol>
                <a:gridCol w="1941566">
                  <a:extLst>
                    <a:ext uri="{9D8B030D-6E8A-4147-A177-3AD203B41FA5}">
                      <a16:colId xmlns:a16="http://schemas.microsoft.com/office/drawing/2014/main" val="2378314832"/>
                    </a:ext>
                  </a:extLst>
                </a:gridCol>
                <a:gridCol w="1875790">
                  <a:extLst>
                    <a:ext uri="{9D8B030D-6E8A-4147-A177-3AD203B41FA5}">
                      <a16:colId xmlns:a16="http://schemas.microsoft.com/office/drawing/2014/main" val="65579469"/>
                    </a:ext>
                  </a:extLst>
                </a:gridCol>
                <a:gridCol w="1861820">
                  <a:extLst>
                    <a:ext uri="{9D8B030D-6E8A-4147-A177-3AD203B41FA5}">
                      <a16:colId xmlns:a16="http://schemas.microsoft.com/office/drawing/2014/main" val="1661153567"/>
                    </a:ext>
                  </a:extLst>
                </a:gridCol>
              </a:tblGrid>
              <a:tr h="370840">
                <a:tc>
                  <a:txBody>
                    <a:bodyPr/>
                    <a:lstStyle/>
                    <a:p>
                      <a:pPr algn="ctr"/>
                      <a:r>
                        <a:rPr lang="en-US" b="0" i="0" baseline="0" dirty="0">
                          <a:latin typeface="Cambria Math" panose="02040503050406030204" pitchFamily="18" charset="0"/>
                          <a:ea typeface="Cambria Math" panose="02040503050406030204" pitchFamily="18" charset="0"/>
                        </a:rPr>
                        <a:t>w</a:t>
                      </a:r>
                      <a:r>
                        <a:rPr lang="en-US" b="0" i="0" baseline="-25000" dirty="0">
                          <a:latin typeface="Cambria Math" panose="02040503050406030204" pitchFamily="18" charset="0"/>
                          <a:ea typeface="Cambria Math" panose="02040503050406030204" pitchFamily="18" charset="0"/>
                        </a:rPr>
                        <a:t>0</a:t>
                      </a:r>
                      <a:r>
                        <a:rPr lang="en-US" b="0" baseline="-25000" dirty="0"/>
                        <a:t> </a:t>
                      </a:r>
                      <a:r>
                        <a:rPr lang="en-US" b="0" baseline="0" dirty="0"/>
                        <a:t>(intercept)</a:t>
                      </a:r>
                    </a:p>
                  </a:txBody>
                  <a:tcPr/>
                </a:tc>
                <a:tc>
                  <a:txBody>
                    <a:bodyPr/>
                    <a:lstStyle/>
                    <a:p>
                      <a:pPr algn="ctr"/>
                      <a:r>
                        <a:rPr lang="en-US" b="0" baseline="0" dirty="0">
                          <a:latin typeface="Cambria Math" panose="02040503050406030204" pitchFamily="18" charset="0"/>
                          <a:ea typeface="Cambria Math" panose="02040503050406030204" pitchFamily="18" charset="0"/>
                        </a:rPr>
                        <a:t>w</a:t>
                      </a:r>
                      <a:r>
                        <a:rPr lang="en-US" b="0" baseline="-25000" dirty="0">
                          <a:latin typeface="Cambria Math" panose="02040503050406030204" pitchFamily="18" charset="0"/>
                          <a:ea typeface="Cambria Math" panose="02040503050406030204" pitchFamily="18" charset="0"/>
                        </a:rPr>
                        <a:t>1 </a:t>
                      </a:r>
                      <a:r>
                        <a:rPr lang="en-US" b="0" baseline="0" dirty="0"/>
                        <a:t>(bedrooms)</a:t>
                      </a:r>
                    </a:p>
                  </a:txBody>
                  <a:tcPr/>
                </a:tc>
                <a:tc>
                  <a:txBody>
                    <a:bodyPr/>
                    <a:lstStyle/>
                    <a:p>
                      <a:pPr algn="ctr"/>
                      <a:r>
                        <a:rPr lang="en-US" sz="1900" b="0" i="0" u="none" strike="noStrike" kern="1200" baseline="0" dirty="0">
                          <a:solidFill>
                            <a:schemeClr val="tx1"/>
                          </a:solidFill>
                          <a:effectLst/>
                          <a:latin typeface="Cambria Math" panose="02040503050406030204" pitchFamily="18" charset="0"/>
                          <a:ea typeface="Cambria Math" panose="02040503050406030204" pitchFamily="18" charset="0"/>
                          <a:cs typeface="+mn-cs"/>
                        </a:rPr>
                        <a:t>w</a:t>
                      </a:r>
                      <a:r>
                        <a:rPr lang="en-US" sz="1900" b="0" i="0" u="none" strike="noStrike" kern="1200" baseline="-25000" dirty="0">
                          <a:solidFill>
                            <a:schemeClr val="tx1"/>
                          </a:solidFill>
                          <a:effectLst/>
                          <a:latin typeface="Cambria Math" panose="02040503050406030204" pitchFamily="18" charset="0"/>
                          <a:ea typeface="Cambria Math" panose="02040503050406030204" pitchFamily="18" charset="0"/>
                          <a:cs typeface="+mn-cs"/>
                        </a:rPr>
                        <a:t>2 </a:t>
                      </a:r>
                      <a:r>
                        <a:rPr lang="en-US" sz="1900" b="0" i="0" u="none" strike="noStrike" kern="1200" baseline="0" dirty="0">
                          <a:solidFill>
                            <a:schemeClr val="tx1"/>
                          </a:solidFill>
                          <a:effectLst/>
                          <a:latin typeface="+mn-lt"/>
                          <a:ea typeface="+mn-ea"/>
                          <a:cs typeface="+mn-cs"/>
                        </a:rPr>
                        <a:t>(</a:t>
                      </a:r>
                      <a:r>
                        <a:rPr lang="en-US" sz="1900" b="0" i="0" u="none" strike="noStrike" kern="1200" baseline="0" dirty="0" err="1">
                          <a:solidFill>
                            <a:schemeClr val="tx1"/>
                          </a:solidFill>
                          <a:effectLst/>
                          <a:latin typeface="+mn-lt"/>
                          <a:ea typeface="+mn-ea"/>
                          <a:cs typeface="+mn-cs"/>
                        </a:rPr>
                        <a:t>sqft</a:t>
                      </a:r>
                      <a:r>
                        <a:rPr lang="en-US" sz="1900" b="0" i="0" u="none" strike="noStrike" kern="1200" dirty="0" err="1">
                          <a:solidFill>
                            <a:schemeClr val="tx1"/>
                          </a:solidFill>
                          <a:effectLst/>
                          <a:latin typeface="+mn-lt"/>
                          <a:ea typeface="+mn-ea"/>
                          <a:cs typeface="+mn-cs"/>
                        </a:rPr>
                        <a:t>_living</a:t>
                      </a:r>
                      <a:r>
                        <a:rPr lang="en-US" sz="1900" b="0" i="0" u="none" strike="noStrike" kern="1200" dirty="0">
                          <a:solidFill>
                            <a:schemeClr val="tx1"/>
                          </a:solidFill>
                          <a:effectLst/>
                          <a:latin typeface="+mn-lt"/>
                          <a:ea typeface="+mn-ea"/>
                          <a:cs typeface="+mn-cs"/>
                        </a:rPr>
                        <a:t>)</a:t>
                      </a:r>
                      <a:endParaRPr lang="en-US" b="0" dirty="0"/>
                    </a:p>
                  </a:txBody>
                  <a:tcPr/>
                </a:tc>
                <a:tc>
                  <a:txBody>
                    <a:bodyPr/>
                    <a:lstStyle/>
                    <a:p>
                      <a:pPr algn="ctr"/>
                      <a:r>
                        <a:rPr lang="en-US" sz="1900" b="0" i="0" u="none" strike="noStrike" kern="1200" baseline="0" dirty="0">
                          <a:solidFill>
                            <a:schemeClr val="tx1"/>
                          </a:solidFill>
                          <a:effectLst/>
                          <a:latin typeface="Cambria Math" panose="02040503050406030204" pitchFamily="18" charset="0"/>
                          <a:ea typeface="Cambria Math" panose="02040503050406030204" pitchFamily="18" charset="0"/>
                          <a:cs typeface="+mn-cs"/>
                        </a:rPr>
                        <a:t>w</a:t>
                      </a:r>
                      <a:r>
                        <a:rPr lang="en-US" sz="1900" b="0" i="0" u="none" strike="noStrike" kern="1200" baseline="-25000" dirty="0">
                          <a:solidFill>
                            <a:schemeClr val="tx1"/>
                          </a:solidFill>
                          <a:effectLst/>
                          <a:latin typeface="Cambria Math" panose="02040503050406030204" pitchFamily="18" charset="0"/>
                          <a:ea typeface="Cambria Math" panose="02040503050406030204" pitchFamily="18" charset="0"/>
                          <a:cs typeface="+mn-cs"/>
                        </a:rPr>
                        <a:t>3</a:t>
                      </a:r>
                      <a:r>
                        <a:rPr lang="en-US" sz="1900" b="0" i="0" u="none" strike="noStrike" kern="1200" baseline="-25000" dirty="0">
                          <a:solidFill>
                            <a:schemeClr val="tx1"/>
                          </a:solidFill>
                          <a:effectLst/>
                          <a:latin typeface="+mn-lt"/>
                          <a:ea typeface="+mn-ea"/>
                          <a:cs typeface="+mn-cs"/>
                        </a:rPr>
                        <a:t> </a:t>
                      </a:r>
                      <a:r>
                        <a:rPr lang="en-US" sz="1900" b="0" i="0" u="none" strike="noStrike" kern="1200" baseline="0" dirty="0">
                          <a:solidFill>
                            <a:schemeClr val="tx1"/>
                          </a:solidFill>
                          <a:effectLst/>
                          <a:latin typeface="+mn-lt"/>
                          <a:ea typeface="+mn-ea"/>
                          <a:cs typeface="+mn-cs"/>
                        </a:rPr>
                        <a:t>(bathrooms)</a:t>
                      </a:r>
                      <a:endParaRPr lang="en-US" b="0" baseline="0" dirty="0"/>
                    </a:p>
                  </a:txBody>
                  <a:tcPr/>
                </a:tc>
                <a:tc>
                  <a:txBody>
                    <a:bodyPr/>
                    <a:lstStyle/>
                    <a:p>
                      <a:pPr algn="ctr"/>
                      <a:r>
                        <a:rPr lang="en-US" sz="1900" b="0" i="0" u="none" strike="noStrike" kern="1200" baseline="0" dirty="0">
                          <a:solidFill>
                            <a:schemeClr val="tx1"/>
                          </a:solidFill>
                          <a:effectLst/>
                          <a:latin typeface="Cambria Math" panose="02040503050406030204" pitchFamily="18" charset="0"/>
                          <a:ea typeface="Cambria Math" panose="02040503050406030204" pitchFamily="18" charset="0"/>
                          <a:cs typeface="+mn-cs"/>
                        </a:rPr>
                        <a:t>w</a:t>
                      </a:r>
                      <a:r>
                        <a:rPr lang="en-US" sz="1900" b="0" i="0" u="none" strike="noStrike" kern="1200" baseline="-25000" dirty="0">
                          <a:solidFill>
                            <a:schemeClr val="tx1"/>
                          </a:solidFill>
                          <a:effectLst/>
                          <a:latin typeface="Cambria Math" panose="02040503050406030204" pitchFamily="18" charset="0"/>
                          <a:ea typeface="Cambria Math" panose="02040503050406030204" pitchFamily="18" charset="0"/>
                          <a:cs typeface="+mn-cs"/>
                        </a:rPr>
                        <a:t>4</a:t>
                      </a:r>
                      <a:r>
                        <a:rPr lang="en-US" sz="1900" b="0" i="0" u="none" strike="noStrike" kern="1200" baseline="-25000" dirty="0">
                          <a:solidFill>
                            <a:schemeClr val="tx1"/>
                          </a:solidFill>
                          <a:effectLst/>
                          <a:latin typeface="+mn-lt"/>
                          <a:ea typeface="+mn-ea"/>
                          <a:cs typeface="+mn-cs"/>
                        </a:rPr>
                        <a:t> </a:t>
                      </a:r>
                      <a:r>
                        <a:rPr lang="en-US" sz="1900" b="0" i="0" u="none" strike="noStrike" kern="1200" baseline="0" dirty="0">
                          <a:solidFill>
                            <a:schemeClr val="tx1"/>
                          </a:solidFill>
                          <a:effectLst/>
                          <a:latin typeface="+mn-lt"/>
                          <a:ea typeface="+mn-ea"/>
                          <a:cs typeface="+mn-cs"/>
                        </a:rPr>
                        <a:t>(</a:t>
                      </a:r>
                      <a:r>
                        <a:rPr lang="en-US" sz="1900" b="0" i="0" u="none" strike="noStrike" kern="1200" dirty="0">
                          <a:solidFill>
                            <a:schemeClr val="tx1"/>
                          </a:solidFill>
                          <a:effectLst/>
                          <a:latin typeface="+mn-lt"/>
                          <a:ea typeface="+mn-ea"/>
                          <a:cs typeface="+mn-cs"/>
                        </a:rPr>
                        <a:t>floors)</a:t>
                      </a:r>
                      <a:endParaRPr lang="en-US" b="0" dirty="0"/>
                    </a:p>
                  </a:txBody>
                  <a:tcPr/>
                </a:tc>
                <a:extLst>
                  <a:ext uri="{0D108BD9-81ED-4DB2-BD59-A6C34878D82A}">
                    <a16:rowId xmlns:a16="http://schemas.microsoft.com/office/drawing/2014/main" val="2272230010"/>
                  </a:ext>
                </a:extLst>
              </a:tr>
              <a:tr h="370840">
                <a:tc>
                  <a:txBody>
                    <a:bodyPr/>
                    <a:lstStyle/>
                    <a:p>
                      <a:pPr algn="ctr" fontAlgn="ctr"/>
                      <a:r>
                        <a:rPr lang="en-US" b="0" dirty="0"/>
                        <a:t>74669.67</a:t>
                      </a:r>
                      <a:endParaRPr lang="en-US" b="0" dirty="0">
                        <a:effectLst/>
                      </a:endParaRPr>
                    </a:p>
                  </a:txBody>
                  <a:tcPr anchor="ctr"/>
                </a:tc>
                <a:tc>
                  <a:txBody>
                    <a:bodyPr/>
                    <a:lstStyle/>
                    <a:p>
                      <a:pPr algn="ctr" fontAlgn="ctr"/>
                      <a:r>
                        <a:rPr lang="en-US" b="0" dirty="0"/>
                        <a:t>-57847.96</a:t>
                      </a:r>
                      <a:endParaRPr lang="en-US" b="0" dirty="0">
                        <a:effectLst/>
                      </a:endParaRPr>
                    </a:p>
                  </a:txBody>
                  <a:tcPr anchor="ctr"/>
                </a:tc>
                <a:tc>
                  <a:txBody>
                    <a:bodyPr/>
                    <a:lstStyle/>
                    <a:p>
                      <a:pPr algn="ctr" fontAlgn="ctr"/>
                      <a:r>
                        <a:rPr lang="en-US" b="0" dirty="0"/>
                        <a:t>309.39</a:t>
                      </a:r>
                      <a:endParaRPr lang="en-US" b="0" dirty="0">
                        <a:effectLst/>
                      </a:endParaRPr>
                    </a:p>
                  </a:txBody>
                  <a:tcPr anchor="ctr"/>
                </a:tc>
                <a:tc>
                  <a:txBody>
                    <a:bodyPr/>
                    <a:lstStyle/>
                    <a:p>
                      <a:pPr algn="ctr" fontAlgn="ctr"/>
                      <a:r>
                        <a:rPr lang="en-US" b="0" dirty="0"/>
                        <a:t>7853.52</a:t>
                      </a:r>
                      <a:endParaRPr lang="en-US" b="0" dirty="0">
                        <a:effectLst/>
                      </a:endParaRPr>
                    </a:p>
                  </a:txBody>
                  <a:tcPr anchor="ctr"/>
                </a:tc>
                <a:tc>
                  <a:txBody>
                    <a:bodyPr/>
                    <a:lstStyle/>
                    <a:p>
                      <a:pPr algn="ctr" fontAlgn="ctr"/>
                      <a:r>
                        <a:rPr lang="en-US" b="0" dirty="0"/>
                        <a:t>200.497</a:t>
                      </a:r>
                      <a:endParaRPr lang="en-US" b="0" dirty="0">
                        <a:effectLst/>
                      </a:endParaRPr>
                    </a:p>
                  </a:txBody>
                  <a:tcPr anchor="ctr"/>
                </a:tc>
                <a:extLst>
                  <a:ext uri="{0D108BD9-81ED-4DB2-BD59-A6C34878D82A}">
                    <a16:rowId xmlns:a16="http://schemas.microsoft.com/office/drawing/2014/main" val="4060063126"/>
                  </a:ext>
                </a:extLst>
              </a:tr>
            </a:tbl>
          </a:graphicData>
        </a:graphic>
      </p:graphicFrame>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A18E1B6-F97A-184F-BCAC-53C41DCDAA33}"/>
                  </a:ext>
                </a:extLst>
              </p:cNvPr>
              <p:cNvSpPr/>
              <p:nvPr/>
            </p:nvSpPr>
            <p:spPr>
              <a:xfrm>
                <a:off x="1051295" y="3616009"/>
                <a:ext cx="10089410" cy="461665"/>
              </a:xfrm>
              <a:prstGeom prst="rect">
                <a:avLst/>
              </a:prstGeom>
            </p:spPr>
            <p:txBody>
              <a:bodyPr wrap="square">
                <a:spAutoFit/>
              </a:bodyPr>
              <a:lstStyle/>
              <a:p>
                <a14:m>
                  <m:oMath xmlns:m="http://schemas.openxmlformats.org/officeDocument/2006/math">
                    <m:r>
                      <m:rPr>
                        <m:sty m:val="p"/>
                      </m:rPr>
                      <a:rPr lang="en-US" sz="2400" b="0" i="0" smtClean="0">
                        <a:latin typeface="Cambria Math" panose="02040503050406030204" pitchFamily="18" charset="0"/>
                      </a:rPr>
                      <m:t>y</m:t>
                    </m:r>
                    <m:r>
                      <a:rPr lang="en-US" sz="2400" b="0" i="0" smtClean="0">
                        <a:latin typeface="Cambria Math" panose="02040503050406030204" pitchFamily="18" charset="0"/>
                      </a:rPr>
                      <m:t>=</m:t>
                    </m:r>
                    <m:r>
                      <m:rPr>
                        <m:nor/>
                      </m:rPr>
                      <a:rPr lang="en-US" sz="2400" dirty="0"/>
                      <m:t>74669.67</m:t>
                    </m:r>
                    <m:r>
                      <m:rPr>
                        <m:nor/>
                      </m:rPr>
                      <a:rPr lang="en-US" sz="2400" b="0" i="0" dirty="0" smtClean="0"/>
                      <m:t> </m:t>
                    </m:r>
                    <m:r>
                      <m:rPr>
                        <m:nor/>
                      </m:rPr>
                      <a:rPr lang="en-US" sz="2400" dirty="0"/>
                      <m:t>−</m:t>
                    </m:r>
                    <m:r>
                      <m:rPr>
                        <m:nor/>
                      </m:rPr>
                      <a:rPr lang="en-US" sz="2400" b="0" i="0" dirty="0" smtClean="0"/>
                      <m:t> </m:t>
                    </m:r>
                    <m:r>
                      <m:rPr>
                        <m:nor/>
                      </m:rPr>
                      <a:rPr lang="en-US" sz="2400" dirty="0"/>
                      <m:t>57847.96</m:t>
                    </m:r>
                    <m:r>
                      <a:rPr lang="en-US" sz="2400" b="0" i="0" dirty="0" smtClean="0">
                        <a:latin typeface="Cambria Math" panose="02040503050406030204" pitchFamily="18" charset="0"/>
                      </a:rPr>
                      <m:t> </m:t>
                    </m:r>
                    <m:sSub>
                      <m:sSubPr>
                        <m:ctrlPr>
                          <a:rPr lang="en-US" sz="2400" i="1">
                            <a:latin typeface="Cambria Math" panose="02040503050406030204" pitchFamily="18" charset="0"/>
                          </a:rPr>
                        </m:ctrlPr>
                      </m:sSubPr>
                      <m:e>
                        <m:r>
                          <m:rPr>
                            <m:sty m:val="p"/>
                          </m:rPr>
                          <a:rPr lang="en-US" sz="2400" b="0" i="0">
                            <a:latin typeface="Cambria Math" panose="02040503050406030204" pitchFamily="18" charset="0"/>
                          </a:rPr>
                          <m:t>x</m:t>
                        </m:r>
                      </m:e>
                      <m:sub>
                        <m:r>
                          <a:rPr lang="en-US" sz="2400" b="0" i="0">
                            <a:latin typeface="Cambria Math" panose="02040503050406030204" pitchFamily="18" charset="0"/>
                          </a:rPr>
                          <m:t>1</m:t>
                        </m:r>
                      </m:sub>
                    </m:sSub>
                    <m:r>
                      <a:rPr lang="en-US" sz="2400" b="0" i="0">
                        <a:latin typeface="Cambria Math" panose="02040503050406030204" pitchFamily="18" charset="0"/>
                      </a:rPr>
                      <m:t>+</m:t>
                    </m:r>
                    <m:r>
                      <m:rPr>
                        <m:nor/>
                      </m:rPr>
                      <a:rPr lang="en-US" sz="2400" dirty="0"/>
                      <m:t>309.39</m:t>
                    </m:r>
                    <m:r>
                      <a:rPr lang="en-US" sz="2400" b="0" i="0" dirty="0" smtClean="0">
                        <a:latin typeface="Cambria Math" panose="02040503050406030204" pitchFamily="18" charset="0"/>
                      </a:rPr>
                      <m:t> </m:t>
                    </m:r>
                    <m:sSub>
                      <m:sSubPr>
                        <m:ctrlPr>
                          <a:rPr lang="en-US" sz="2400" i="1">
                            <a:latin typeface="Cambria Math" panose="02040503050406030204" pitchFamily="18" charset="0"/>
                          </a:rPr>
                        </m:ctrlPr>
                      </m:sSubPr>
                      <m:e>
                        <m:r>
                          <m:rPr>
                            <m:sty m:val="p"/>
                          </m:rPr>
                          <a:rPr lang="en-US" sz="2400" b="0" i="0">
                            <a:latin typeface="Cambria Math" panose="02040503050406030204" pitchFamily="18" charset="0"/>
                          </a:rPr>
                          <m:t>x</m:t>
                        </m:r>
                      </m:e>
                      <m:sub>
                        <m:r>
                          <a:rPr lang="en-US" sz="2400" b="0" i="0" smtClean="0">
                            <a:latin typeface="Cambria Math" panose="02040503050406030204" pitchFamily="18" charset="0"/>
                          </a:rPr>
                          <m:t>2</m:t>
                        </m:r>
                      </m:sub>
                    </m:sSub>
                  </m:oMath>
                </a14:m>
                <a:r>
                  <a:rPr lang="en-US" sz="2400" dirty="0"/>
                  <a:t> </a:t>
                </a:r>
                <a14:m>
                  <m:oMath xmlns:m="http://schemas.openxmlformats.org/officeDocument/2006/math">
                    <m:r>
                      <a:rPr lang="en-US" sz="2400" b="0" i="0">
                        <a:latin typeface="Cambria Math" panose="02040503050406030204" pitchFamily="18" charset="0"/>
                      </a:rPr>
                      <m:t>+</m:t>
                    </m:r>
                    <m:r>
                      <m:rPr>
                        <m:nor/>
                      </m:rPr>
                      <a:rPr lang="en-US" sz="2400" dirty="0"/>
                      <m:t>7853.52</m:t>
                    </m:r>
                    <m:r>
                      <a:rPr lang="en-US" sz="2400" b="0" i="0" dirty="0" smtClean="0">
                        <a:latin typeface="Cambria Math" panose="02040503050406030204" pitchFamily="18" charset="0"/>
                      </a:rPr>
                      <m:t> </m:t>
                    </m:r>
                    <m:sSub>
                      <m:sSubPr>
                        <m:ctrlPr>
                          <a:rPr lang="en-US" sz="2400" i="1">
                            <a:latin typeface="Cambria Math" panose="02040503050406030204" pitchFamily="18" charset="0"/>
                          </a:rPr>
                        </m:ctrlPr>
                      </m:sSubPr>
                      <m:e>
                        <m:r>
                          <m:rPr>
                            <m:sty m:val="p"/>
                          </m:rPr>
                          <a:rPr lang="en-US" sz="2400" b="0" i="0">
                            <a:latin typeface="Cambria Math" panose="02040503050406030204" pitchFamily="18" charset="0"/>
                          </a:rPr>
                          <m:t>x</m:t>
                        </m:r>
                      </m:e>
                      <m:sub>
                        <m:r>
                          <a:rPr lang="en-US" sz="2400" b="0" i="0" smtClean="0">
                            <a:latin typeface="Cambria Math" panose="02040503050406030204" pitchFamily="18" charset="0"/>
                          </a:rPr>
                          <m:t>3</m:t>
                        </m:r>
                      </m:sub>
                    </m:sSub>
                    <m:r>
                      <a:rPr lang="en-US" sz="2400" b="0" i="0">
                        <a:latin typeface="Cambria Math" panose="02040503050406030204" pitchFamily="18" charset="0"/>
                      </a:rPr>
                      <m:t>+</m:t>
                    </m:r>
                    <m:r>
                      <m:rPr>
                        <m:nor/>
                      </m:rPr>
                      <a:rPr lang="en-US" sz="2400" dirty="0"/>
                      <m:t>200.497</m:t>
                    </m:r>
                    <m:sSub>
                      <m:sSubPr>
                        <m:ctrlPr>
                          <a:rPr lang="en-US" sz="2400" i="1">
                            <a:latin typeface="Cambria Math" panose="02040503050406030204" pitchFamily="18" charset="0"/>
                          </a:rPr>
                        </m:ctrlPr>
                      </m:sSubPr>
                      <m:e>
                        <m:r>
                          <a:rPr lang="en-US" sz="2400" b="0" i="0" smtClean="0">
                            <a:latin typeface="Cambria Math" panose="02040503050406030204" pitchFamily="18" charset="0"/>
                          </a:rPr>
                          <m:t> </m:t>
                        </m:r>
                        <m:r>
                          <m:rPr>
                            <m:sty m:val="p"/>
                          </m:rPr>
                          <a:rPr lang="en-US" sz="2400" b="0" i="0">
                            <a:latin typeface="Cambria Math" panose="02040503050406030204" pitchFamily="18" charset="0"/>
                          </a:rPr>
                          <m:t>x</m:t>
                        </m:r>
                      </m:e>
                      <m:sub>
                        <m:r>
                          <a:rPr lang="en-US" sz="2400" b="0" i="0" smtClean="0">
                            <a:latin typeface="Cambria Math" panose="02040503050406030204" pitchFamily="18" charset="0"/>
                          </a:rPr>
                          <m:t>4</m:t>
                        </m:r>
                      </m:sub>
                    </m:sSub>
                  </m:oMath>
                </a14:m>
                <a:endParaRPr lang="en-US" sz="2400" dirty="0"/>
              </a:p>
            </p:txBody>
          </p:sp>
        </mc:Choice>
        <mc:Fallback xmlns="">
          <p:sp>
            <p:nvSpPr>
              <p:cNvPr id="6" name="Rectangle 5">
                <a:extLst>
                  <a:ext uri="{FF2B5EF4-FFF2-40B4-BE49-F238E27FC236}">
                    <a16:creationId xmlns:a16="http://schemas.microsoft.com/office/drawing/2014/main" id="{AA18E1B6-F97A-184F-BCAC-53C41DCDAA33}"/>
                  </a:ext>
                </a:extLst>
              </p:cNvPr>
              <p:cNvSpPr>
                <a:spLocks noRot="1" noChangeAspect="1" noMove="1" noResize="1" noEditPoints="1" noAdjustHandles="1" noChangeArrowheads="1" noChangeShapeType="1" noTextEdit="1"/>
              </p:cNvSpPr>
              <p:nvPr/>
            </p:nvSpPr>
            <p:spPr>
              <a:xfrm>
                <a:off x="1051295" y="3616009"/>
                <a:ext cx="10089410" cy="461665"/>
              </a:xfrm>
              <a:prstGeom prst="rect">
                <a:avLst/>
              </a:prstGeom>
              <a:blipFill>
                <a:blip r:embed="rId4"/>
                <a:stretch>
                  <a:fillRect l="-126" t="-5405" b="-24324"/>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8D31F9F8-1845-0547-84FD-4FFB9FFE0794}"/>
              </a:ext>
            </a:extLst>
          </p:cNvPr>
          <p:cNvSpPr/>
          <p:nvPr/>
        </p:nvSpPr>
        <p:spPr>
          <a:xfrm>
            <a:off x="4862711" y="3500959"/>
            <a:ext cx="1463135" cy="691763"/>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19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F24-6594-2640-9499-B31D9BF78188}"/>
              </a:ext>
            </a:extLst>
          </p:cNvPr>
          <p:cNvSpPr>
            <a:spLocks noGrp="1"/>
          </p:cNvSpPr>
          <p:nvPr>
            <p:ph type="title"/>
          </p:nvPr>
        </p:nvSpPr>
        <p:spPr/>
        <p:txBody>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4658B2-479F-3E4D-96E7-D0B5BE71E2F2}"/>
                  </a:ext>
                </a:extLst>
              </p:cNvPr>
              <p:cNvSpPr>
                <a:spLocks noGrp="1"/>
              </p:cNvSpPr>
              <p:nvPr>
                <p:ph sz="half" idx="10"/>
              </p:nvPr>
            </p:nvSpPr>
            <p:spPr/>
            <p:txBody>
              <a:bodyPr/>
              <a:lstStyle/>
              <a:p>
                <a:r>
                  <a:rPr lang="en-US" sz="2800" dirty="0"/>
                  <a:t>Linear regression was useful when predicting continuous values</a:t>
                </a:r>
              </a:p>
              <a:p>
                <a:endParaRPr lang="en-US" sz="400" dirty="0"/>
              </a:p>
              <a:p>
                <a:pPr/>
                <a14:m>
                  <m:oMathPara xmlns:m="http://schemas.openxmlformats.org/officeDocument/2006/math">
                    <m:oMathParaPr>
                      <m:jc m:val="centerGroup"/>
                    </m:oMathParaPr>
                    <m:oMath xmlns:m="http://schemas.openxmlformats.org/officeDocument/2006/math">
                      <m:r>
                        <m:rPr>
                          <m:sty m:val="p"/>
                        </m:rPr>
                        <a:rPr lang="en-US" sz="2800" i="1">
                          <a:latin typeface="Cambria Math" panose="02040503050406030204" pitchFamily="18" charset="0"/>
                          <a:ea typeface="Cambria Math" panose="02040503050406030204" pitchFamily="18" charset="0"/>
                        </a:rPr>
                        <m:t>y</m:t>
                      </m:r>
                      <m:r>
                        <a:rPr lang="en-US" sz="280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m:rPr>
                              <m:sty m:val="p"/>
                            </m:rPr>
                            <a:rPr lang="en-US" sz="2800" i="1">
                              <a:latin typeface="Cambria Math" panose="02040503050406030204" pitchFamily="18" charset="0"/>
                              <a:ea typeface="Cambria Math" panose="02040503050406030204" pitchFamily="18" charset="0"/>
                            </a:rPr>
                            <m:t>w</m:t>
                          </m:r>
                        </m:e>
                        <m:sub>
                          <m:r>
                            <a:rPr lang="en-US" sz="2800" i="1">
                              <a:latin typeface="Cambria Math" panose="02040503050406030204" pitchFamily="18" charset="0"/>
                              <a:ea typeface="Cambria Math" panose="02040503050406030204" pitchFamily="18" charset="0"/>
                            </a:rPr>
                            <m:t>0</m:t>
                          </m:r>
                        </m:sub>
                      </m:sSub>
                      <m:r>
                        <a:rPr lang="en-US" sz="2800">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m:rPr>
                              <m:sty m:val="p"/>
                            </m:rPr>
                            <a:rPr lang="en-US" sz="2800" i="1">
                              <a:latin typeface="Cambria Math" panose="02040503050406030204" pitchFamily="18" charset="0"/>
                              <a:ea typeface="Cambria Math" panose="02040503050406030204" pitchFamily="18" charset="0"/>
                            </a:rPr>
                            <m:t>w</m:t>
                          </m:r>
                        </m:e>
                        <m:sub>
                          <m:r>
                            <a:rPr lang="en-US" sz="2800" i="1">
                              <a:latin typeface="Cambria Math" panose="02040503050406030204" pitchFamily="18" charset="0"/>
                              <a:ea typeface="Cambria Math" panose="02040503050406030204" pitchFamily="18" charset="0"/>
                            </a:rPr>
                            <m:t>1</m:t>
                          </m:r>
                        </m:sub>
                      </m:sSub>
                      <m:sSub>
                        <m:sSubPr>
                          <m:ctrlPr>
                            <a:rPr lang="en-US" sz="2800" i="1">
                              <a:latin typeface="Cambria Math" panose="02040503050406030204" pitchFamily="18" charset="0"/>
                              <a:ea typeface="Cambria Math" panose="02040503050406030204" pitchFamily="18" charset="0"/>
                            </a:rPr>
                          </m:ctrlPr>
                        </m:sSubPr>
                        <m:e>
                          <m:r>
                            <m:rPr>
                              <m:sty m:val="p"/>
                            </m:rPr>
                            <a:rPr lang="en-US" sz="2800" i="1">
                              <a:latin typeface="Cambria Math" panose="02040503050406030204" pitchFamily="18" charset="0"/>
                              <a:ea typeface="Cambria Math" panose="02040503050406030204" pitchFamily="18" charset="0"/>
                            </a:rPr>
                            <m:t>x</m:t>
                          </m:r>
                        </m:e>
                        <m:sub>
                          <m:r>
                            <a:rPr lang="en-US" sz="2800" i="1">
                              <a:latin typeface="Cambria Math" panose="02040503050406030204" pitchFamily="18" charset="0"/>
                              <a:ea typeface="Cambria Math" panose="02040503050406030204" pitchFamily="18" charset="0"/>
                            </a:rPr>
                            <m:t>1</m:t>
                          </m:r>
                        </m:sub>
                      </m:sSub>
                      <m:r>
                        <a:rPr lang="en-US" sz="2800">
                          <a:latin typeface="Cambria Math" panose="02040503050406030204" pitchFamily="18" charset="0"/>
                          <a:ea typeface="Cambria Math" panose="02040503050406030204" pitchFamily="18" charset="0"/>
                        </a:rPr>
                        <m:t>+ … +</m:t>
                      </m:r>
                      <m:sSub>
                        <m:sSubPr>
                          <m:ctrlPr>
                            <a:rPr lang="en-US" sz="2800" i="1">
                              <a:latin typeface="Cambria Math" panose="02040503050406030204" pitchFamily="18" charset="0"/>
                              <a:ea typeface="Cambria Math" panose="02040503050406030204" pitchFamily="18" charset="0"/>
                            </a:rPr>
                          </m:ctrlPr>
                        </m:sSubPr>
                        <m:e>
                          <m:r>
                            <m:rPr>
                              <m:sty m:val="p"/>
                            </m:rPr>
                            <a:rPr lang="en-US" sz="2800" i="1">
                              <a:latin typeface="Cambria Math" panose="02040503050406030204" pitchFamily="18" charset="0"/>
                              <a:ea typeface="Cambria Math" panose="02040503050406030204" pitchFamily="18" charset="0"/>
                            </a:rPr>
                            <m:t>w</m:t>
                          </m:r>
                        </m:e>
                        <m:sub>
                          <m:r>
                            <m:rPr>
                              <m:sty m:val="p"/>
                            </m:rPr>
                            <a:rPr lang="en-US" sz="2800" i="1">
                              <a:latin typeface="Cambria Math" panose="02040503050406030204" pitchFamily="18" charset="0"/>
                              <a:ea typeface="Cambria Math" panose="02040503050406030204" pitchFamily="18" charset="0"/>
                            </a:rPr>
                            <m:t>m</m:t>
                          </m:r>
                        </m:sub>
                      </m:sSub>
                      <m:sSub>
                        <m:sSubPr>
                          <m:ctrlPr>
                            <a:rPr lang="en-US" sz="2800" i="1">
                              <a:latin typeface="Cambria Math" panose="02040503050406030204" pitchFamily="18" charset="0"/>
                              <a:ea typeface="Cambria Math" panose="02040503050406030204" pitchFamily="18" charset="0"/>
                            </a:rPr>
                          </m:ctrlPr>
                        </m:sSubPr>
                        <m:e>
                          <m:r>
                            <m:rPr>
                              <m:sty m:val="p"/>
                            </m:rPr>
                            <a:rPr lang="en-US" sz="2800" i="1">
                              <a:latin typeface="Cambria Math" panose="02040503050406030204" pitchFamily="18" charset="0"/>
                              <a:ea typeface="Cambria Math" panose="02040503050406030204" pitchFamily="18" charset="0"/>
                            </a:rPr>
                            <m:t>x</m:t>
                          </m:r>
                        </m:e>
                        <m:sub>
                          <m:r>
                            <m:rPr>
                              <m:sty m:val="p"/>
                            </m:rPr>
                            <a:rPr lang="en-US" sz="2800" i="1">
                              <a:latin typeface="Cambria Math" panose="02040503050406030204" pitchFamily="18" charset="0"/>
                              <a:ea typeface="Cambria Math" panose="02040503050406030204" pitchFamily="18" charset="0"/>
                            </a:rPr>
                            <m:t>m</m:t>
                          </m:r>
                        </m:sub>
                      </m:sSub>
                    </m:oMath>
                  </m:oMathPara>
                </a14:m>
                <a:endParaRPr lang="en-US" sz="2800" dirty="0">
                  <a:latin typeface="Cambria Math" panose="02040503050406030204" pitchFamily="18" charset="0"/>
                  <a:ea typeface="Cambria Math" panose="02040503050406030204" pitchFamily="18" charset="0"/>
                </a:endParaRPr>
              </a:p>
              <a:p>
                <a:endParaRPr lang="en-US" sz="400" b="1" dirty="0">
                  <a:latin typeface="Cambria Math" panose="02040503050406030204" pitchFamily="18" charset="0"/>
                  <a:ea typeface="Cambria Math" panose="02040503050406030204" pitchFamily="18" charset="0"/>
                </a:endParaRPr>
              </a:p>
              <a:p>
                <a:endParaRPr lang="en-US" sz="2800" b="1" dirty="0"/>
              </a:p>
              <a:p>
                <a:r>
                  <a:rPr lang="en-US" sz="2800" b="1" dirty="0"/>
                  <a:t>Can we use a similar approach to solve </a:t>
                </a:r>
                <a:r>
                  <a:rPr lang="en-US" sz="2800" b="1" dirty="0">
                    <a:solidFill>
                      <a:schemeClr val="accent3"/>
                    </a:solidFill>
                  </a:rPr>
                  <a:t>classification</a:t>
                </a:r>
                <a:r>
                  <a:rPr lang="en-US" sz="2800" b="1" dirty="0"/>
                  <a:t> problems?</a:t>
                </a:r>
              </a:p>
              <a:p>
                <a:endParaRPr lang="en-US" sz="2400" dirty="0"/>
              </a:p>
              <a:p>
                <a:r>
                  <a:rPr lang="en-US" sz="2400" dirty="0"/>
                  <a:t>Binary classification </a:t>
                </a:r>
                <a:r>
                  <a:rPr lang="en-US" sz="2400" b="1" dirty="0"/>
                  <a:t>examples </a:t>
                </a:r>
                <a:r>
                  <a:rPr lang="en-US" sz="2400" dirty="0"/>
                  <a:t>(</a:t>
                </a:r>
                <a:r>
                  <a:rPr lang="en-US" sz="2400" dirty="0">
                    <a:latin typeface="Cambria Math" panose="02040503050406030204" pitchFamily="18" charset="0"/>
                    <a:ea typeface="Cambria Math" panose="02040503050406030204" pitchFamily="18" charset="0"/>
                  </a:rPr>
                  <a:t>y</a:t>
                </a:r>
                <a:r>
                  <a:rPr lang="en-US" sz="2400" dirty="0"/>
                  <a:t> </a:t>
                </a:r>
                <a14:m>
                  <m:oMath xmlns:m="http://schemas.openxmlformats.org/officeDocument/2006/math">
                    <m:r>
                      <a:rPr lang="en-US" sz="2400" i="1">
                        <a:latin typeface="Cambria Math" panose="02040503050406030204" pitchFamily="18" charset="0"/>
                        <a:ea typeface="Cambria Math" panose="02040503050406030204" pitchFamily="18" charset="0"/>
                      </a:rPr>
                      <m:t>∈ </m:t>
                    </m:r>
                  </m:oMath>
                </a14:m>
                <a:r>
                  <a:rPr lang="en-US" sz="2400" dirty="0"/>
                  <a:t>{0, 1}):</a:t>
                </a:r>
              </a:p>
              <a:p>
                <a:pPr marL="456971" lvl="1"/>
                <a:r>
                  <a:rPr lang="en-US" dirty="0"/>
                  <a:t>Email: Spam or Not Spam</a:t>
                </a:r>
              </a:p>
              <a:p>
                <a:pPr marL="456971" lvl="1"/>
                <a:r>
                  <a:rPr lang="en-US" dirty="0"/>
                  <a:t>Text: Positive or Negative product review</a:t>
                </a:r>
              </a:p>
              <a:p>
                <a:pPr marL="456971" lvl="1"/>
                <a:r>
                  <a:rPr lang="en-US" dirty="0"/>
                  <a:t>Image: Cat or Not Cat</a:t>
                </a:r>
              </a:p>
              <a:p>
                <a:endParaRPr lang="en-US" sz="2800" dirty="0"/>
              </a:p>
            </p:txBody>
          </p:sp>
        </mc:Choice>
        <mc:Fallback xmlns="">
          <p:sp>
            <p:nvSpPr>
              <p:cNvPr id="3" name="Content Placeholder 2">
                <a:extLst>
                  <a:ext uri="{FF2B5EF4-FFF2-40B4-BE49-F238E27FC236}">
                    <a16:creationId xmlns:a16="http://schemas.microsoft.com/office/drawing/2014/main" id="{A34658B2-479F-3E4D-96E7-D0B5BE71E2F2}"/>
                  </a:ext>
                </a:extLst>
              </p:cNvPr>
              <p:cNvSpPr>
                <a:spLocks noGrp="1" noRot="1" noChangeAspect="1" noMove="1" noResize="1" noEditPoints="1" noAdjustHandles="1" noChangeArrowheads="1" noChangeShapeType="1" noTextEdit="1"/>
              </p:cNvSpPr>
              <p:nvPr>
                <p:ph sz="half" idx="10"/>
              </p:nvPr>
            </p:nvSpPr>
            <p:spPr>
              <a:blipFill>
                <a:blip r:embed="rId2"/>
                <a:stretch>
                  <a:fillRect l="-1053" t="-2083" r="-234"/>
                </a:stretch>
              </a:blipFill>
            </p:spPr>
            <p:txBody>
              <a:bodyPr/>
              <a:lstStyle/>
              <a:p>
                <a:r>
                  <a:rPr lang="en-US">
                    <a:noFill/>
                  </a:rPr>
                  <a:t> </a:t>
                </a:r>
              </a:p>
            </p:txBody>
          </p:sp>
        </mc:Fallback>
      </mc:AlternateContent>
    </p:spTree>
    <p:extLst>
      <p:ext uri="{BB962C8B-B14F-4D97-AF65-F5344CB8AC3E}">
        <p14:creationId xmlns:p14="http://schemas.microsoft.com/office/powerpoint/2010/main" val="180361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1113227" cy="987472"/>
          </a:xfrm>
        </p:spPr>
        <p:txBody>
          <a:bodyPr/>
          <a:lstStyle/>
          <a:p>
            <a:r>
              <a:rPr lang="en-US" b="1" dirty="0">
                <a:ea typeface="Amazon Ember Light" panose="020B0403020204020204" pitchFamily="34" charset="0"/>
                <a:cs typeface="Amazon Ember Light" panose="020B0403020204020204" pitchFamily="34" charset="0"/>
              </a:rPr>
              <a:t>Problem: Package Delivery Prediction</a:t>
            </a:r>
            <a:endParaRPr lang="en-US" b="1" dirty="0"/>
          </a:p>
        </p:txBody>
      </p:sp>
      <p:sp>
        <p:nvSpPr>
          <p:cNvPr id="7" name="Rectangle 6">
            <a:extLst>
              <a:ext uri="{FF2B5EF4-FFF2-40B4-BE49-F238E27FC236}">
                <a16:creationId xmlns:a16="http://schemas.microsoft.com/office/drawing/2014/main" id="{479920E1-9D4B-204B-BF63-D2167162BF1F}"/>
              </a:ext>
            </a:extLst>
          </p:cNvPr>
          <p:cNvSpPr/>
          <p:nvPr/>
        </p:nvSpPr>
        <p:spPr>
          <a:xfrm>
            <a:off x="697502" y="1434795"/>
            <a:ext cx="4643347" cy="4401205"/>
          </a:xfrm>
          <a:prstGeom prst="rect">
            <a:avLst/>
          </a:prstGeom>
        </p:spPr>
        <p:txBody>
          <a:bodyPr wrap="square">
            <a:spAutoFit/>
          </a:bodyPr>
          <a:lstStyle/>
          <a:p>
            <a:pPr marL="285750" indent="-285750" algn="just">
              <a:buFont typeface="Arial" panose="020B0604020202020204" pitchFamily="34" charset="0"/>
              <a:buChar char="•"/>
            </a:pPr>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Given this dataset, let’s predict package on time delivery (yes/no) using a </a:t>
            </a:r>
            <a:r>
              <a:rPr lang="en-US" sz="28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Decision Tree</a:t>
            </a:r>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a:t>
            </a:r>
          </a:p>
          <a:p>
            <a:pPr marL="285750" indent="-285750" algn="just">
              <a:buFont typeface="Arial" panose="020B0604020202020204" pitchFamily="34" charset="0"/>
              <a:buChar char="•"/>
            </a:pPr>
            <a:endParaRPr lang="en-US" sz="2800" dirty="0">
              <a:solidFill>
                <a:srgbClr val="00B050"/>
              </a:solidFill>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indent="-285750" algn="just">
              <a:buFont typeface="Arial" panose="020B0604020202020204" pitchFamily="34" charset="0"/>
              <a:buChar char="•"/>
            </a:pPr>
            <a:r>
              <a:rPr lang="en-US" sz="2800" b="1" dirty="0">
                <a:latin typeface="Amazon Ember Light" panose="020B0403020204020204" pitchFamily="34" charset="0"/>
                <a:ea typeface="Amazon Ember Light" panose="020B0403020204020204" pitchFamily="34" charset="0"/>
                <a:cs typeface="Amazon Ember Light" panose="020B0403020204020204" pitchFamily="34" charset="0"/>
              </a:rPr>
              <a:t>Iteratively split </a:t>
            </a:r>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the dataset into subsets (branches), such that the final subsets (leaves) contain mostly one class.</a:t>
            </a:r>
          </a:p>
        </p:txBody>
      </p:sp>
      <p:graphicFrame>
        <p:nvGraphicFramePr>
          <p:cNvPr id="5" name="Content Placeholder 1">
            <a:extLst>
              <a:ext uri="{FF2B5EF4-FFF2-40B4-BE49-F238E27FC236}">
                <a16:creationId xmlns:a16="http://schemas.microsoft.com/office/drawing/2014/main" id="{807E2C6E-9467-3147-9D24-516421B83BDA}"/>
              </a:ext>
            </a:extLst>
          </p:cNvPr>
          <p:cNvGraphicFramePr>
            <a:graphicFrameLocks/>
          </p:cNvGraphicFramePr>
          <p:nvPr>
            <p:extLst>
              <p:ext uri="{D42A27DB-BD31-4B8C-83A1-F6EECF244321}">
                <p14:modId xmlns:p14="http://schemas.microsoft.com/office/powerpoint/2010/main" val="3571804151"/>
              </p:ext>
            </p:extLst>
          </p:nvPr>
        </p:nvGraphicFramePr>
        <p:xfrm>
          <a:off x="5955456" y="1434794"/>
          <a:ext cx="5749036" cy="4206240"/>
        </p:xfrm>
        <a:graphic>
          <a:graphicData uri="http://schemas.openxmlformats.org/drawingml/2006/table">
            <a:tbl>
              <a:tblPr firstRow="1" bandRow="1">
                <a:tableStyleId>{5C22544A-7EE6-4342-B048-85BDC9FD1C3A}</a:tableStyleId>
              </a:tblPr>
              <a:tblGrid>
                <a:gridCol w="1317756">
                  <a:extLst>
                    <a:ext uri="{9D8B030D-6E8A-4147-A177-3AD203B41FA5}">
                      <a16:colId xmlns:a16="http://schemas.microsoft.com/office/drawing/2014/main" val="4130866576"/>
                    </a:ext>
                  </a:extLst>
                </a:gridCol>
                <a:gridCol w="1556762">
                  <a:extLst>
                    <a:ext uri="{9D8B030D-6E8A-4147-A177-3AD203B41FA5}">
                      <a16:colId xmlns:a16="http://schemas.microsoft.com/office/drawing/2014/main" val="2682145629"/>
                    </a:ext>
                  </a:extLst>
                </a:gridCol>
                <a:gridCol w="1556762">
                  <a:extLst>
                    <a:ext uri="{9D8B030D-6E8A-4147-A177-3AD203B41FA5}">
                      <a16:colId xmlns:a16="http://schemas.microsoft.com/office/drawing/2014/main" val="2873927588"/>
                    </a:ext>
                  </a:extLst>
                </a:gridCol>
                <a:gridCol w="1317756">
                  <a:extLst>
                    <a:ext uri="{9D8B030D-6E8A-4147-A177-3AD203B41FA5}">
                      <a16:colId xmlns:a16="http://schemas.microsoft.com/office/drawing/2014/main" val="1104623576"/>
                    </a:ext>
                  </a:extLst>
                </a:gridCol>
              </a:tblGrid>
              <a:tr h="345231">
                <a:tc>
                  <a:txBody>
                    <a:bodyPr/>
                    <a:lstStyle/>
                    <a:p>
                      <a:pPr algn="ctr"/>
                      <a:r>
                        <a:rPr lang="en-US" b="0" i="0" dirty="0">
                          <a:latin typeface="Amazon Ember Light" panose="020B0403020204020204" pitchFamily="34" charset="0"/>
                          <a:ea typeface="Amazon Ember Light" panose="020B0403020204020204" pitchFamily="34" charset="0"/>
                          <a:cs typeface="Amazon Ember Light" panose="020B0403020204020204" pitchFamily="34" charset="0"/>
                        </a:rPr>
                        <a:t>Weather</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b="0" i="0" dirty="0">
                          <a:latin typeface="Amazon Ember Light" panose="020B0403020204020204" pitchFamily="34" charset="0"/>
                          <a:ea typeface="Amazon Ember Light" panose="020B0403020204020204" pitchFamily="34" charset="0"/>
                          <a:cs typeface="Amazon Ember Light" panose="020B0403020204020204" pitchFamily="34" charset="0"/>
                        </a:rPr>
                        <a:t>Demand</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b="0" i="0" dirty="0">
                          <a:latin typeface="Amazon Ember Light" panose="020B0403020204020204" pitchFamily="34" charset="0"/>
                          <a:ea typeface="Amazon Ember Light" panose="020B0403020204020204" pitchFamily="34" charset="0"/>
                          <a:cs typeface="Amazon Ember Light" panose="020B0403020204020204" pitchFamily="34" charset="0"/>
                        </a:rPr>
                        <a:t>Address</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b="0" i="0" dirty="0">
                          <a:latin typeface="Amazon Ember Light" panose="020B0403020204020204" pitchFamily="34" charset="0"/>
                          <a:ea typeface="Amazon Ember Light" panose="020B0403020204020204" pitchFamily="34" charset="0"/>
                          <a:cs typeface="Amazon Ember Light" panose="020B0403020204020204" pitchFamily="34" charset="0"/>
                        </a:rPr>
                        <a:t>ontime</a:t>
                      </a:r>
                    </a:p>
                  </a:txBody>
                  <a:tcPr anchor="ctr">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192264851"/>
                  </a:ext>
                </a:extLst>
              </a:tr>
              <a:tr h="265102">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Sunny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2903319"/>
                  </a:ext>
                </a:extLst>
              </a:tr>
              <a:tr h="2651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Sunny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5868569"/>
                  </a:ext>
                </a:extLst>
              </a:tr>
              <a:tr h="265102">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Overcast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6817573"/>
                  </a:ext>
                </a:extLst>
              </a:tr>
              <a:tr h="265102">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Rainy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017346"/>
                  </a:ext>
                </a:extLst>
              </a:tr>
              <a:tr h="265102">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Rainy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5579562"/>
                  </a:ext>
                </a:extLst>
              </a:tr>
              <a:tr h="265102">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Rainy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4608193"/>
                  </a:ext>
                </a:extLst>
              </a:tr>
              <a:tr h="265102">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Overcast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3411973"/>
                  </a:ext>
                </a:extLst>
              </a:tr>
              <a:tr h="265102">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Sunny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6211760"/>
                  </a:ext>
                </a:extLst>
              </a:tr>
              <a:tr h="265102">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Sunny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9092834"/>
                  </a:ext>
                </a:extLst>
              </a:tr>
              <a:tr h="265102">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Rainy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6625008"/>
                  </a:ext>
                </a:extLst>
              </a:tr>
              <a:tr h="265102">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Sunny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7780227"/>
                  </a:ext>
                </a:extLst>
              </a:tr>
              <a:tr h="265102">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Overcast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1129710"/>
                  </a:ext>
                </a:extLst>
              </a:tr>
              <a:tr h="265102">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Overcast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1050934"/>
                  </a:ext>
                </a:extLst>
              </a:tr>
              <a:tr h="265102">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Rainy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959331"/>
                  </a:ext>
                </a:extLst>
              </a:tr>
            </a:tbl>
          </a:graphicData>
        </a:graphic>
      </p:graphicFrame>
      <p:sp>
        <p:nvSpPr>
          <p:cNvPr id="6" name="Oval 5">
            <a:extLst>
              <a:ext uri="{FF2B5EF4-FFF2-40B4-BE49-F238E27FC236}">
                <a16:creationId xmlns:a16="http://schemas.microsoft.com/office/drawing/2014/main" id="{378B8A1F-085D-E143-93F9-5ACA1F1DBA4A}"/>
              </a:ext>
            </a:extLst>
          </p:cNvPr>
          <p:cNvSpPr/>
          <p:nvPr/>
        </p:nvSpPr>
        <p:spPr>
          <a:xfrm>
            <a:off x="10428308" y="1416507"/>
            <a:ext cx="1239609" cy="404139"/>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Tree>
    <p:extLst>
      <p:ext uri="{BB962C8B-B14F-4D97-AF65-F5344CB8AC3E}">
        <p14:creationId xmlns:p14="http://schemas.microsoft.com/office/powerpoint/2010/main" val="2339259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F24-6594-2640-9499-B31D9BF78188}"/>
              </a:ext>
            </a:extLst>
          </p:cNvPr>
          <p:cNvSpPr>
            <a:spLocks noGrp="1"/>
          </p:cNvSpPr>
          <p:nvPr>
            <p:ph type="title"/>
          </p:nvPr>
        </p:nvSpPr>
        <p:spPr/>
        <p:txBody>
          <a:bodyPr/>
          <a:lstStyle/>
          <a:p>
            <a:r>
              <a:rPr lang="en-US" dirty="0"/>
              <a:t>Logistic Regression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4658B2-479F-3E4D-96E7-D0B5BE71E2F2}"/>
                  </a:ext>
                </a:extLst>
              </p:cNvPr>
              <p:cNvSpPr>
                <a:spLocks noGrp="1"/>
              </p:cNvSpPr>
              <p:nvPr>
                <p:ph sz="half" idx="10"/>
              </p:nvPr>
            </p:nvSpPr>
            <p:spPr>
              <a:xfrm>
                <a:off x="852492" y="1291120"/>
                <a:ext cx="11126148" cy="4874129"/>
              </a:xfrm>
            </p:spPr>
            <p:txBody>
              <a:bodyPr/>
              <a:lstStyle/>
              <a:p>
                <a:r>
                  <a:rPr lang="en-US" sz="2800" b="1" dirty="0"/>
                  <a:t>Idea: </a:t>
                </a:r>
                <a:r>
                  <a:rPr lang="en-US" sz="2800" dirty="0"/>
                  <a:t>We can apply the </a:t>
                </a:r>
                <a:r>
                  <a:rPr lang="en-US" sz="2800" dirty="0">
                    <a:solidFill>
                      <a:schemeClr val="accent3"/>
                    </a:solidFill>
                  </a:rPr>
                  <a:t>Sigmoid function </a:t>
                </a:r>
                <a:r>
                  <a:rPr lang="en-US" sz="2800" dirty="0"/>
                  <a:t>to </a:t>
                </a:r>
                <a14:m>
                  <m:oMath xmlns:m="http://schemas.openxmlformats.org/officeDocument/2006/math">
                    <m:r>
                      <m:rPr>
                        <m:sty m:val="p"/>
                      </m:rPr>
                      <a:rPr lang="en-US" sz="2400" i="1">
                        <a:latin typeface="Cambria Math" panose="02040503050406030204" pitchFamily="18" charset="0"/>
                        <a:ea typeface="Cambria Math" panose="02040503050406030204" pitchFamily="18" charset="0"/>
                      </a:rPr>
                      <m:t>y</m:t>
                    </m:r>
                    <m:r>
                      <a:rPr lang="en-US" sz="240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m:rPr>
                            <m:sty m:val="p"/>
                          </m:rPr>
                          <a:rPr lang="en-US" sz="2400" i="1">
                            <a:latin typeface="Cambria Math" panose="02040503050406030204" pitchFamily="18" charset="0"/>
                            <a:ea typeface="Cambria Math" panose="02040503050406030204" pitchFamily="18" charset="0"/>
                          </a:rPr>
                          <m:t>w</m:t>
                        </m:r>
                      </m:e>
                      <m:sub>
                        <m:r>
                          <a:rPr lang="en-US" sz="2400" i="1">
                            <a:latin typeface="Cambria Math" panose="02040503050406030204" pitchFamily="18" charset="0"/>
                            <a:ea typeface="Cambria Math" panose="02040503050406030204" pitchFamily="18" charset="0"/>
                          </a:rPr>
                          <m:t>0</m:t>
                        </m:r>
                      </m:sub>
                    </m:sSub>
                    <m:r>
                      <a:rPr lang="en-US" sz="240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m:rPr>
                            <m:sty m:val="p"/>
                          </m:rPr>
                          <a:rPr lang="en-US" sz="2400" i="1">
                            <a:latin typeface="Cambria Math" panose="02040503050406030204" pitchFamily="18" charset="0"/>
                            <a:ea typeface="Cambria Math" panose="02040503050406030204" pitchFamily="18" charset="0"/>
                          </a:rPr>
                          <m:t>w</m:t>
                        </m:r>
                      </m:e>
                      <m:sub>
                        <m:r>
                          <a:rPr lang="en-US" sz="2400" i="1">
                            <a:latin typeface="Cambria Math" panose="02040503050406030204" pitchFamily="18" charset="0"/>
                            <a:ea typeface="Cambria Math" panose="02040503050406030204" pitchFamily="18" charset="0"/>
                          </a:rPr>
                          <m:t>1</m:t>
                        </m:r>
                      </m:sub>
                    </m:sSub>
                    <m:sSub>
                      <m:sSubPr>
                        <m:ctrlPr>
                          <a:rPr lang="en-US" sz="2400" i="1">
                            <a:latin typeface="Cambria Math" panose="02040503050406030204" pitchFamily="18" charset="0"/>
                            <a:ea typeface="Cambria Math" panose="02040503050406030204" pitchFamily="18" charset="0"/>
                          </a:rPr>
                        </m:ctrlPr>
                      </m:sSubPr>
                      <m:e>
                        <m:r>
                          <m:rPr>
                            <m:sty m:val="p"/>
                          </m:rPr>
                          <a:rPr lang="en-US" sz="2400" i="1">
                            <a:latin typeface="Cambria Math" panose="02040503050406030204" pitchFamily="18" charset="0"/>
                            <a:ea typeface="Cambria Math" panose="02040503050406030204" pitchFamily="18" charset="0"/>
                          </a:rPr>
                          <m:t>x</m:t>
                        </m:r>
                      </m:e>
                      <m:sub>
                        <m:r>
                          <a:rPr lang="en-US" sz="2400" i="1">
                            <a:latin typeface="Cambria Math" panose="02040503050406030204" pitchFamily="18" charset="0"/>
                            <a:ea typeface="Cambria Math" panose="02040503050406030204" pitchFamily="18" charset="0"/>
                          </a:rPr>
                          <m:t>1</m:t>
                        </m:r>
                      </m:sub>
                    </m:sSub>
                    <m:r>
                      <a:rPr lang="en-US" sz="2400">
                        <a:latin typeface="Cambria Math" panose="02040503050406030204" pitchFamily="18" charset="0"/>
                        <a:ea typeface="Cambria Math" panose="02040503050406030204" pitchFamily="18" charset="0"/>
                      </a:rPr>
                      <m:t>+ … +</m:t>
                    </m:r>
                    <m:sSub>
                      <m:sSubPr>
                        <m:ctrlPr>
                          <a:rPr lang="en-US" sz="2400" i="1">
                            <a:latin typeface="Cambria Math" panose="02040503050406030204" pitchFamily="18" charset="0"/>
                            <a:ea typeface="Cambria Math" panose="02040503050406030204" pitchFamily="18" charset="0"/>
                          </a:rPr>
                        </m:ctrlPr>
                      </m:sSubPr>
                      <m:e>
                        <m:r>
                          <m:rPr>
                            <m:sty m:val="p"/>
                          </m:rPr>
                          <a:rPr lang="en-US" sz="2400" i="1">
                            <a:latin typeface="Cambria Math" panose="02040503050406030204" pitchFamily="18" charset="0"/>
                            <a:ea typeface="Cambria Math" panose="02040503050406030204" pitchFamily="18" charset="0"/>
                          </a:rPr>
                          <m:t>w</m:t>
                        </m:r>
                      </m:e>
                      <m:sub>
                        <m:r>
                          <m:rPr>
                            <m:sty m:val="p"/>
                          </m:rPr>
                          <a:rPr lang="en-US" sz="2400" i="1">
                            <a:latin typeface="Cambria Math" panose="02040503050406030204" pitchFamily="18" charset="0"/>
                            <a:ea typeface="Cambria Math" panose="02040503050406030204" pitchFamily="18" charset="0"/>
                          </a:rPr>
                          <m:t>m</m:t>
                        </m:r>
                      </m:sub>
                    </m:sSub>
                    <m:sSub>
                      <m:sSubPr>
                        <m:ctrlPr>
                          <a:rPr lang="en-US" sz="2400" i="1">
                            <a:latin typeface="Cambria Math" panose="02040503050406030204" pitchFamily="18" charset="0"/>
                            <a:ea typeface="Cambria Math" panose="02040503050406030204" pitchFamily="18" charset="0"/>
                          </a:rPr>
                        </m:ctrlPr>
                      </m:sSubPr>
                      <m:e>
                        <m:r>
                          <m:rPr>
                            <m:sty m:val="p"/>
                          </m:rPr>
                          <a:rPr lang="en-US" sz="2400" i="1">
                            <a:latin typeface="Cambria Math" panose="02040503050406030204" pitchFamily="18" charset="0"/>
                            <a:ea typeface="Cambria Math" panose="02040503050406030204" pitchFamily="18" charset="0"/>
                          </a:rPr>
                          <m:t>x</m:t>
                        </m:r>
                      </m:e>
                      <m:sub>
                        <m:r>
                          <m:rPr>
                            <m:sty m:val="p"/>
                          </m:rPr>
                          <a:rPr lang="en-US" sz="2400" i="1">
                            <a:latin typeface="Cambria Math" panose="02040503050406030204" pitchFamily="18" charset="0"/>
                            <a:ea typeface="Cambria Math" panose="02040503050406030204" pitchFamily="18" charset="0"/>
                          </a:rPr>
                          <m:t>m</m:t>
                        </m:r>
                      </m:sub>
                    </m:sSub>
                  </m:oMath>
                </a14:m>
                <a:endParaRPr lang="en-US" sz="2400" dirty="0">
                  <a:latin typeface="Cambria Math" panose="02040503050406030204" pitchFamily="18" charset="0"/>
                  <a:ea typeface="Cambria Math" panose="02040503050406030204" pitchFamily="18" charset="0"/>
                </a:endParaRPr>
              </a:p>
              <a:p>
                <a:endParaRPr lang="en-US" sz="2400" dirty="0">
                  <a:latin typeface="Cambria Math" panose="02040503050406030204" pitchFamily="18" charset="0"/>
                  <a:ea typeface="Cambria Math" panose="02040503050406030204" pitchFamily="18" charset="0"/>
                </a:endParaRPr>
              </a:p>
              <a:p>
                <a:endParaRPr lang="en-US" sz="2400" dirty="0">
                  <a:latin typeface="Cambria Math" panose="02040503050406030204" pitchFamily="18" charset="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A34658B2-479F-3E4D-96E7-D0B5BE71E2F2}"/>
                  </a:ext>
                </a:extLst>
              </p:cNvPr>
              <p:cNvSpPr>
                <a:spLocks noGrp="1" noRot="1" noChangeAspect="1" noMove="1" noResize="1" noEditPoints="1" noAdjustHandles="1" noChangeArrowheads="1" noChangeShapeType="1" noTextEdit="1"/>
              </p:cNvSpPr>
              <p:nvPr>
                <p:ph sz="half" idx="10"/>
              </p:nvPr>
            </p:nvSpPr>
            <p:spPr>
              <a:xfrm>
                <a:off x="852492" y="1291120"/>
                <a:ext cx="11126148" cy="4874129"/>
              </a:xfrm>
              <a:blipFill>
                <a:blip r:embed="rId2"/>
                <a:stretch>
                  <a:fillRect l="-1026" t="-2083"/>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93AF8C7-2336-5C44-B7A0-BDE460440D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78" y="2039084"/>
            <a:ext cx="4940300" cy="33782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6400A68-F7E9-1D46-8894-F3E847718375}"/>
                  </a:ext>
                </a:extLst>
              </p:cNvPr>
              <p:cNvSpPr txBox="1"/>
              <p:nvPr/>
            </p:nvSpPr>
            <p:spPr>
              <a:xfrm>
                <a:off x="5754679" y="1898734"/>
                <a:ext cx="6223962" cy="3839384"/>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400" dirty="0">
                    <a:latin typeface="Amazon Ember" panose="020B0603020204020204" pitchFamily="34" charset="0"/>
                    <a:ea typeface="Amazon Ember" panose="020B0603020204020204" pitchFamily="34" charset="0"/>
                    <a:cs typeface="Amazon Ember" panose="020B0603020204020204" pitchFamily="34" charset="0"/>
                  </a:rPr>
                  <a:t>The Sigmoid (Logistic) function</a:t>
                </a:r>
              </a:p>
              <a:p>
                <a:pPr>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US" sz="2400" i="1">
                          <a:latin typeface="Cambria Math" panose="02040503050406030204" pitchFamily="18" charset="0"/>
                          <a:ea typeface="Cambria Math" panose="02040503050406030204" pitchFamily="18" charset="0"/>
                        </a:rPr>
                        <m:t>sigmoid</m:t>
                      </m:r>
                      <m:d>
                        <m:dPr>
                          <m:ctrlPr>
                            <a:rPr lang="en-US" sz="2400" i="1">
                              <a:latin typeface="Cambria Math" panose="02040503050406030204" pitchFamily="18" charset="0"/>
                              <a:ea typeface="Cambria Math" panose="02040503050406030204" pitchFamily="18" charset="0"/>
                            </a:rPr>
                          </m:ctrlPr>
                        </m:dPr>
                        <m:e>
                          <m:r>
                            <m:rPr>
                              <m:sty m:val="p"/>
                            </m:rPr>
                            <a:rPr lang="en-US" sz="2400">
                              <a:latin typeface="Cambria Math" panose="02040503050406030204" pitchFamily="18" charset="0"/>
                              <a:ea typeface="Cambria Math" panose="02040503050406030204" pitchFamily="18" charset="0"/>
                            </a:rPr>
                            <m:t>y</m:t>
                          </m:r>
                        </m:e>
                      </m:d>
                      <m:r>
                        <a:rPr lang="en-US" sz="2400">
                          <a:latin typeface="Cambria Math" panose="02040503050406030204" pitchFamily="18" charset="0"/>
                          <a:ea typeface="Cambria Math" panose="02040503050406030204" pitchFamily="18" charset="0"/>
                        </a:rPr>
                        <m:t>= </m:t>
                      </m:r>
                      <m:f>
                        <m:fPr>
                          <m:ctrlPr>
                            <a:rPr lang="en-US" sz="2400" i="1">
                              <a:latin typeface="Cambria Math" panose="02040503050406030204" pitchFamily="18" charset="0"/>
                              <a:ea typeface="Cambria Math" panose="02040503050406030204" pitchFamily="18" charset="0"/>
                            </a:rPr>
                          </m:ctrlPr>
                        </m:fPr>
                        <m:num>
                          <m:r>
                            <a:rPr lang="en-US" sz="2400">
                              <a:latin typeface="Cambria Math" panose="02040503050406030204" pitchFamily="18" charset="0"/>
                              <a:ea typeface="Cambria Math" panose="02040503050406030204" pitchFamily="18" charset="0"/>
                            </a:rPr>
                            <m:t>1</m:t>
                          </m:r>
                        </m:num>
                        <m:den>
                          <m:r>
                            <a:rPr lang="en-US" sz="2400">
                              <a:latin typeface="Cambria Math" panose="02040503050406030204" pitchFamily="18" charset="0"/>
                              <a:ea typeface="Cambria Math" panose="02040503050406030204" pitchFamily="18" charset="0"/>
                            </a:rPr>
                            <m:t>1+</m:t>
                          </m:r>
                          <m:sSup>
                            <m:sSupPr>
                              <m:ctrlPr>
                                <a:rPr lang="en-US" sz="2400" i="1">
                                  <a:latin typeface="Cambria Math" panose="02040503050406030204" pitchFamily="18" charset="0"/>
                                  <a:ea typeface="Cambria Math" panose="02040503050406030204" pitchFamily="18" charset="0"/>
                                </a:rPr>
                              </m:ctrlPr>
                            </m:sSupPr>
                            <m:e>
                              <m:r>
                                <m:rPr>
                                  <m:sty m:val="p"/>
                                </m:rPr>
                                <a:rPr lang="en-US" sz="2400">
                                  <a:latin typeface="Cambria Math" panose="02040503050406030204" pitchFamily="18" charset="0"/>
                                  <a:ea typeface="Cambria Math" panose="02040503050406030204" pitchFamily="18" charset="0"/>
                                </a:rPr>
                                <m:t>e</m:t>
                              </m:r>
                            </m:e>
                            <m:sup>
                              <m:r>
                                <a:rPr lang="en-US" sz="240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y</m:t>
                              </m:r>
                            </m:sup>
                          </m:sSup>
                        </m:den>
                      </m:f>
                    </m:oMath>
                  </m:oMathPara>
                </a14:m>
                <a:endParaRPr lang="en-US" sz="2400" dirty="0"/>
              </a:p>
              <a:p>
                <a:pPr>
                  <a:spcBef>
                    <a:spcPts val="600"/>
                  </a:spcBef>
                  <a:spcAft>
                    <a:spcPts val="600"/>
                  </a:spcAft>
                </a:pPr>
                <a:r>
                  <a:rPr lang="en-US" sz="2400" dirty="0">
                    <a:latin typeface="Amazon Ember" panose="020B0603020204020204" pitchFamily="34" charset="0"/>
                    <a:ea typeface="Amazon Ember" panose="020B0603020204020204" pitchFamily="34" charset="0"/>
                    <a:cs typeface="Amazon Ember" panose="020B0603020204020204" pitchFamily="34" charset="0"/>
                  </a:rPr>
                  <a:t>“squishes” </a:t>
                </a:r>
                <a14:m>
                  <m:oMath xmlns:m="http://schemas.openxmlformats.org/officeDocument/2006/math">
                    <m:r>
                      <m:rPr>
                        <m:sty m:val="p"/>
                      </m:rPr>
                      <a:rPr lang="en-US" sz="2400" i="1">
                        <a:latin typeface="Cambria Math" panose="02040503050406030204" pitchFamily="18" charset="0"/>
                        <a:ea typeface="Cambria Math" panose="02040503050406030204" pitchFamily="18" charset="0"/>
                      </a:rPr>
                      <m:t>y</m:t>
                    </m:r>
                    <m:r>
                      <a:rPr lang="en-US" sz="2400" i="1">
                        <a:latin typeface="Cambria Math" panose="02040503050406030204" pitchFamily="18" charset="0"/>
                        <a:ea typeface="Cambria Math" panose="02040503050406030204" pitchFamily="18" charset="0"/>
                      </a:rPr>
                      <m:t> </m:t>
                    </m:r>
                  </m:oMath>
                </a14:m>
                <a:r>
                  <a:rPr lang="en-US" sz="2400" dirty="0">
                    <a:latin typeface="Amazon Ember" panose="020B0603020204020204" pitchFamily="34" charset="0"/>
                    <a:ea typeface="Amazon Ember" panose="020B0603020204020204" pitchFamily="34" charset="0"/>
                    <a:cs typeface="Amazon Ember" panose="020B0603020204020204" pitchFamily="34" charset="0"/>
                  </a:rPr>
                  <a:t>values to the 0 – 1 range.</a:t>
                </a:r>
                <a:r>
                  <a:rPr lang="en-US" sz="2400" b="1" dirty="0">
                    <a:latin typeface="Amazon Ember" panose="020B0603020204020204" pitchFamily="34" charset="0"/>
                    <a:ea typeface="Amazon Ember" panose="020B0603020204020204" pitchFamily="34" charset="0"/>
                    <a:cs typeface="Amazon Ember" panose="020B0603020204020204" pitchFamily="34" charset="0"/>
                  </a:rPr>
                  <a:t> </a:t>
                </a:r>
              </a:p>
              <a:p>
                <a:pPr marL="342900" indent="-342900">
                  <a:spcBef>
                    <a:spcPts val="600"/>
                  </a:spcBef>
                  <a:spcAft>
                    <a:spcPts val="600"/>
                  </a:spcAft>
                  <a:buFont typeface="Arial" panose="020B0604020202020204" pitchFamily="34" charset="0"/>
                  <a:buChar char="•"/>
                </a:pPr>
                <a:r>
                  <a:rPr lang="en-US" sz="2400" dirty="0">
                    <a:latin typeface="Amazon Ember" panose="020B0603020204020204" pitchFamily="34" charset="0"/>
                    <a:ea typeface="Amazon Ember" panose="020B0603020204020204" pitchFamily="34" charset="0"/>
                    <a:cs typeface="Amazon Ember" panose="020B0603020204020204" pitchFamily="34" charset="0"/>
                  </a:rPr>
                  <a:t>Can define a “threshold” at 0.5</a:t>
                </a:r>
              </a:p>
              <a:p>
                <a:pPr marL="683119" lvl="1" indent="-342900">
                  <a:buFontTx/>
                  <a:buChar char="-"/>
                </a:pPr>
                <a:r>
                  <a:rPr lang="en-US" sz="2400" dirty="0">
                    <a:latin typeface="Amazon Ember" panose="020B0603020204020204" pitchFamily="34" charset="0"/>
                    <a:ea typeface="Amazon Ember" panose="020B0603020204020204" pitchFamily="34" charset="0"/>
                    <a:cs typeface="Amazon Ember" panose="020B0603020204020204" pitchFamily="34" charset="0"/>
                  </a:rPr>
                  <a:t>if </a:t>
                </a:r>
                <a14:m>
                  <m:oMath xmlns:m="http://schemas.openxmlformats.org/officeDocument/2006/math">
                    <m:r>
                      <m:rPr>
                        <m:sty m:val="p"/>
                      </m:rPr>
                      <a:rPr lang="en-US" sz="2400" b="0" i="0">
                        <a:latin typeface="Cambria Math" panose="02040503050406030204" pitchFamily="18" charset="0"/>
                        <a:ea typeface="Cambria Math" panose="02040503050406030204" pitchFamily="18" charset="0"/>
                      </a:rPr>
                      <m:t>sigmoid</m:t>
                    </m:r>
                    <m:d>
                      <m:dPr>
                        <m:ctrlPr>
                          <a:rPr lang="en-US" sz="2400" i="1">
                            <a:latin typeface="Cambria Math" panose="02040503050406030204" pitchFamily="18" charset="0"/>
                            <a:ea typeface="Cambria Math" panose="02040503050406030204" pitchFamily="18" charset="0"/>
                          </a:rPr>
                        </m:ctrlPr>
                      </m:dPr>
                      <m:e>
                        <m:r>
                          <m:rPr>
                            <m:sty m:val="p"/>
                          </m:rPr>
                          <a:rPr lang="en-US" sz="2400" b="0" i="0" smtClean="0">
                            <a:latin typeface="Cambria Math" panose="02040503050406030204" pitchFamily="18" charset="0"/>
                            <a:ea typeface="Cambria Math" panose="02040503050406030204" pitchFamily="18" charset="0"/>
                          </a:rPr>
                          <m:t>y</m:t>
                        </m:r>
                      </m:e>
                    </m:d>
                    <m:r>
                      <a:rPr lang="en-US" sz="2400" b="0" i="0" smtClean="0">
                        <a:latin typeface="Cambria Math" panose="02040503050406030204" pitchFamily="18" charset="0"/>
                        <a:ea typeface="Cambria Math" panose="02040503050406030204" pitchFamily="18" charset="0"/>
                      </a:rPr>
                      <m:t>&lt;</m:t>
                    </m:r>
                  </m:oMath>
                </a14:m>
                <a:r>
                  <a:rPr lang="en-US" sz="2400" dirty="0">
                    <a:latin typeface="Amazon Ember" panose="020B0603020204020204" pitchFamily="34" charset="0"/>
                    <a:ea typeface="Amazon Ember" panose="020B0603020204020204" pitchFamily="34" charset="0"/>
                    <a:cs typeface="Amazon Ember" panose="020B0603020204020204" pitchFamily="34" charset="0"/>
                  </a:rPr>
                  <a:t> 0.5, class 0</a:t>
                </a:r>
              </a:p>
              <a:p>
                <a:pPr marL="683119" lvl="1" indent="-342900">
                  <a:buFontTx/>
                  <a:buChar char="-"/>
                </a:pPr>
                <a:r>
                  <a:rPr lang="en-US" sz="2400" dirty="0">
                    <a:latin typeface="Amazon Ember" panose="020B0603020204020204" pitchFamily="34" charset="0"/>
                    <a:ea typeface="Amazon Ember" panose="020B0603020204020204" pitchFamily="34" charset="0"/>
                    <a:cs typeface="Amazon Ember" panose="020B0603020204020204" pitchFamily="34" charset="0"/>
                  </a:rPr>
                  <a:t>if </a:t>
                </a:r>
                <a14:m>
                  <m:oMath xmlns:m="http://schemas.openxmlformats.org/officeDocument/2006/math">
                    <m:r>
                      <m:rPr>
                        <m:sty m:val="p"/>
                      </m:rPr>
                      <a:rPr lang="en-US" sz="2400" b="0" i="0">
                        <a:latin typeface="Cambria Math" panose="02040503050406030204" pitchFamily="18" charset="0"/>
                        <a:ea typeface="Cambria Math" panose="02040503050406030204" pitchFamily="18" charset="0"/>
                      </a:rPr>
                      <m:t>sigmoid</m:t>
                    </m:r>
                    <m:d>
                      <m:dPr>
                        <m:ctrlPr>
                          <a:rPr lang="en-US" sz="2400" i="1">
                            <a:latin typeface="Cambria Math" panose="02040503050406030204" pitchFamily="18" charset="0"/>
                            <a:ea typeface="Cambria Math" panose="02040503050406030204" pitchFamily="18" charset="0"/>
                          </a:rPr>
                        </m:ctrlPr>
                      </m:dPr>
                      <m:e>
                        <m:r>
                          <m:rPr>
                            <m:sty m:val="p"/>
                          </m:rPr>
                          <a:rPr lang="en-US" sz="2400" b="0" i="0" smtClean="0">
                            <a:latin typeface="Cambria Math" panose="02040503050406030204" pitchFamily="18" charset="0"/>
                            <a:ea typeface="Cambria Math" panose="02040503050406030204" pitchFamily="18" charset="0"/>
                          </a:rPr>
                          <m:t>y</m:t>
                        </m:r>
                      </m:e>
                    </m:d>
                    <m:r>
                      <a:rPr lang="en-US" sz="2400" b="0" i="0" dirty="0">
                        <a:latin typeface="Cambria Math" panose="02040503050406030204" pitchFamily="18" charset="0"/>
                      </a:rPr>
                      <m:t>≥</m:t>
                    </m:r>
                  </m:oMath>
                </a14:m>
                <a:r>
                  <a:rPr lang="en-US" sz="2400" dirty="0">
                    <a:latin typeface="Amazon Ember" panose="020B0603020204020204" pitchFamily="34" charset="0"/>
                    <a:ea typeface="Amazon Ember" panose="020B0603020204020204" pitchFamily="34" charset="0"/>
                    <a:cs typeface="Amazon Ember" panose="020B0603020204020204" pitchFamily="34" charset="0"/>
                  </a:rPr>
                  <a:t> 0.5, class 1</a:t>
                </a:r>
              </a:p>
              <a:p>
                <a:pPr marL="342900" indent="-342900">
                  <a:buFont typeface="Arial" panose="020B0604020202020204" pitchFamily="34" charset="0"/>
                  <a:buChar char="•"/>
                </a:pPr>
                <a:r>
                  <a:rPr lang="en-US" sz="2400" dirty="0">
                    <a:latin typeface="Amazon Ember" panose="020B0603020204020204" pitchFamily="34" charset="0"/>
                    <a:ea typeface="Amazon Ember" panose="020B0603020204020204" pitchFamily="34" charset="0"/>
                    <a:cs typeface="Amazon Ember" panose="020B0603020204020204" pitchFamily="34" charset="0"/>
                  </a:rPr>
                  <a:t>Our </a:t>
                </a:r>
                <a:r>
                  <a:rPr lang="en-US" sz="2400" b="1" dirty="0">
                    <a:solidFill>
                      <a:schemeClr val="accent3"/>
                    </a:solidFill>
                    <a:latin typeface="Amazon Ember" panose="020B0603020204020204" pitchFamily="34" charset="0"/>
                    <a:ea typeface="Amazon Ember" panose="020B0603020204020204" pitchFamily="34" charset="0"/>
                    <a:cs typeface="Amazon Ember" panose="020B0603020204020204" pitchFamily="34" charset="0"/>
                  </a:rPr>
                  <a:t>regression equation </a:t>
                </a:r>
                <a:r>
                  <a:rPr lang="en-US" sz="2400" dirty="0">
                    <a:latin typeface="Amazon Ember" panose="020B0603020204020204" pitchFamily="34" charset="0"/>
                    <a:ea typeface="Amazon Ember" panose="020B0603020204020204" pitchFamily="34" charset="0"/>
                    <a:cs typeface="Amazon Ember" panose="020B0603020204020204" pitchFamily="34" charset="0"/>
                  </a:rPr>
                  <a:t>becomes:</a:t>
                </a:r>
              </a:p>
              <a:p>
                <a:pPr/>
                <a14:m>
                  <m:oMathPara xmlns:m="http://schemas.openxmlformats.org/officeDocument/2006/math">
                    <m:oMathParaPr>
                      <m:jc m:val="centerGroup"/>
                    </m:oMathParaPr>
                    <m:oMath xmlns:m="http://schemas.openxmlformats.org/officeDocument/2006/math">
                      <m:r>
                        <m:rPr>
                          <m:sty m:val="p"/>
                        </m:rPr>
                        <a:rPr lang="en-US" sz="2400" b="0" i="0" smtClean="0">
                          <a:solidFill>
                            <a:schemeClr val="accent3"/>
                          </a:solidFill>
                          <a:latin typeface="Cambria Math" panose="02040503050406030204" pitchFamily="18" charset="0"/>
                          <a:ea typeface="Cambria Math" panose="02040503050406030204" pitchFamily="18" charset="0"/>
                        </a:rPr>
                        <m:t>y</m:t>
                      </m:r>
                      <m:r>
                        <a:rPr lang="en-US" sz="2400" b="0" i="0" smtClean="0">
                          <a:solidFill>
                            <a:schemeClr val="accent3"/>
                          </a:solidFill>
                          <a:latin typeface="Cambria Math" panose="02040503050406030204" pitchFamily="18" charset="0"/>
                          <a:ea typeface="Cambria Math" panose="02040503050406030204" pitchFamily="18" charset="0"/>
                        </a:rPr>
                        <m:t>=</m:t>
                      </m:r>
                      <m:r>
                        <m:rPr>
                          <m:sty m:val="p"/>
                        </m:rPr>
                        <a:rPr lang="en-US" sz="2400" b="0" i="0" smtClean="0">
                          <a:solidFill>
                            <a:schemeClr val="accent3"/>
                          </a:solidFill>
                          <a:latin typeface="Cambria Math" panose="02040503050406030204" pitchFamily="18" charset="0"/>
                          <a:ea typeface="Cambria Math" panose="02040503050406030204" pitchFamily="18" charset="0"/>
                        </a:rPr>
                        <m:t>sigmoid</m:t>
                      </m:r>
                      <m:r>
                        <a:rPr lang="en-US" sz="2400" b="0" i="0" smtClean="0">
                          <a:solidFill>
                            <a:schemeClr val="accent3"/>
                          </a:solidFill>
                          <a:latin typeface="Cambria Math" panose="02040503050406030204" pitchFamily="18" charset="0"/>
                          <a:ea typeface="Cambria Math" panose="02040503050406030204" pitchFamily="18" charset="0"/>
                        </a:rPr>
                        <m:t>(</m:t>
                      </m:r>
                      <m:sSub>
                        <m:sSubPr>
                          <m:ctrlPr>
                            <a:rPr lang="en-US" sz="2400" i="1">
                              <a:solidFill>
                                <a:schemeClr val="accent3"/>
                              </a:solidFill>
                              <a:latin typeface="Cambria Math" panose="02040503050406030204" pitchFamily="18" charset="0"/>
                              <a:ea typeface="Cambria Math" panose="02040503050406030204" pitchFamily="18" charset="0"/>
                            </a:rPr>
                          </m:ctrlPr>
                        </m:sSubPr>
                        <m:e>
                          <m:r>
                            <m:rPr>
                              <m:sty m:val="p"/>
                            </m:rPr>
                            <a:rPr lang="en-US" sz="2400" b="0" i="0">
                              <a:solidFill>
                                <a:schemeClr val="accent3"/>
                              </a:solidFill>
                              <a:latin typeface="Cambria Math" panose="02040503050406030204" pitchFamily="18" charset="0"/>
                              <a:ea typeface="Cambria Math" panose="02040503050406030204" pitchFamily="18" charset="0"/>
                            </a:rPr>
                            <m:t>w</m:t>
                          </m:r>
                        </m:e>
                        <m:sub>
                          <m:r>
                            <a:rPr lang="en-US" sz="2400" b="0" i="0">
                              <a:solidFill>
                                <a:schemeClr val="accent3"/>
                              </a:solidFill>
                              <a:latin typeface="Cambria Math" panose="02040503050406030204" pitchFamily="18" charset="0"/>
                              <a:ea typeface="Cambria Math" panose="02040503050406030204" pitchFamily="18" charset="0"/>
                            </a:rPr>
                            <m:t>0</m:t>
                          </m:r>
                        </m:sub>
                      </m:sSub>
                      <m:r>
                        <a:rPr lang="en-US" sz="2400" b="0" i="0">
                          <a:solidFill>
                            <a:schemeClr val="accent3"/>
                          </a:solidFill>
                          <a:latin typeface="Cambria Math" panose="02040503050406030204" pitchFamily="18" charset="0"/>
                          <a:ea typeface="Cambria Math" panose="02040503050406030204" pitchFamily="18" charset="0"/>
                        </a:rPr>
                        <m:t>+</m:t>
                      </m:r>
                      <m:sSub>
                        <m:sSubPr>
                          <m:ctrlPr>
                            <a:rPr lang="en-US" sz="2400" i="1">
                              <a:solidFill>
                                <a:schemeClr val="accent3"/>
                              </a:solidFill>
                              <a:latin typeface="Cambria Math" panose="02040503050406030204" pitchFamily="18" charset="0"/>
                              <a:ea typeface="Cambria Math" panose="02040503050406030204" pitchFamily="18" charset="0"/>
                            </a:rPr>
                          </m:ctrlPr>
                        </m:sSubPr>
                        <m:e>
                          <m:r>
                            <m:rPr>
                              <m:sty m:val="p"/>
                            </m:rPr>
                            <a:rPr lang="en-US" sz="2400" b="0" i="0">
                              <a:solidFill>
                                <a:schemeClr val="accent3"/>
                              </a:solidFill>
                              <a:latin typeface="Cambria Math" panose="02040503050406030204" pitchFamily="18" charset="0"/>
                              <a:ea typeface="Cambria Math" panose="02040503050406030204" pitchFamily="18" charset="0"/>
                            </a:rPr>
                            <m:t>w</m:t>
                          </m:r>
                        </m:e>
                        <m:sub>
                          <m:r>
                            <a:rPr lang="en-US" sz="2400" b="0" i="0">
                              <a:solidFill>
                                <a:schemeClr val="accent3"/>
                              </a:solidFill>
                              <a:latin typeface="Cambria Math" panose="02040503050406030204" pitchFamily="18" charset="0"/>
                              <a:ea typeface="Cambria Math" panose="02040503050406030204" pitchFamily="18" charset="0"/>
                            </a:rPr>
                            <m:t>1</m:t>
                          </m:r>
                        </m:sub>
                      </m:sSub>
                      <m:sSub>
                        <m:sSubPr>
                          <m:ctrlPr>
                            <a:rPr lang="en-US" sz="2400" i="1">
                              <a:solidFill>
                                <a:schemeClr val="accent3"/>
                              </a:solidFill>
                              <a:latin typeface="Cambria Math" panose="02040503050406030204" pitchFamily="18" charset="0"/>
                              <a:ea typeface="Cambria Math" panose="02040503050406030204" pitchFamily="18" charset="0"/>
                            </a:rPr>
                          </m:ctrlPr>
                        </m:sSubPr>
                        <m:e>
                          <m:r>
                            <m:rPr>
                              <m:sty m:val="p"/>
                            </m:rPr>
                            <a:rPr lang="en-US" sz="2400" b="0" i="0">
                              <a:solidFill>
                                <a:schemeClr val="accent3"/>
                              </a:solidFill>
                              <a:latin typeface="Cambria Math" panose="02040503050406030204" pitchFamily="18" charset="0"/>
                              <a:ea typeface="Cambria Math" panose="02040503050406030204" pitchFamily="18" charset="0"/>
                            </a:rPr>
                            <m:t>x</m:t>
                          </m:r>
                        </m:e>
                        <m:sub>
                          <m:r>
                            <a:rPr lang="en-US" sz="2400" b="0" i="0">
                              <a:solidFill>
                                <a:schemeClr val="accent3"/>
                              </a:solidFill>
                              <a:latin typeface="Cambria Math" panose="02040503050406030204" pitchFamily="18" charset="0"/>
                              <a:ea typeface="Cambria Math" panose="02040503050406030204" pitchFamily="18" charset="0"/>
                            </a:rPr>
                            <m:t>1</m:t>
                          </m:r>
                        </m:sub>
                      </m:sSub>
                      <m:r>
                        <a:rPr lang="en-US" sz="2400" b="0" i="0">
                          <a:solidFill>
                            <a:schemeClr val="accent3"/>
                          </a:solidFill>
                          <a:latin typeface="Cambria Math" panose="02040503050406030204" pitchFamily="18" charset="0"/>
                          <a:ea typeface="Cambria Math" panose="02040503050406030204" pitchFamily="18" charset="0"/>
                        </a:rPr>
                        <m:t>+ … +</m:t>
                      </m:r>
                      <m:sSub>
                        <m:sSubPr>
                          <m:ctrlPr>
                            <a:rPr lang="en-US" sz="2400" i="1">
                              <a:solidFill>
                                <a:schemeClr val="accent3"/>
                              </a:solidFill>
                              <a:latin typeface="Cambria Math" panose="02040503050406030204" pitchFamily="18" charset="0"/>
                              <a:ea typeface="Cambria Math" panose="02040503050406030204" pitchFamily="18" charset="0"/>
                            </a:rPr>
                          </m:ctrlPr>
                        </m:sSubPr>
                        <m:e>
                          <m:r>
                            <m:rPr>
                              <m:sty m:val="p"/>
                            </m:rPr>
                            <a:rPr lang="en-US" sz="2400" b="0" i="0">
                              <a:solidFill>
                                <a:schemeClr val="accent3"/>
                              </a:solidFill>
                              <a:latin typeface="Cambria Math" panose="02040503050406030204" pitchFamily="18" charset="0"/>
                              <a:ea typeface="Cambria Math" panose="02040503050406030204" pitchFamily="18" charset="0"/>
                            </a:rPr>
                            <m:t>w</m:t>
                          </m:r>
                        </m:e>
                        <m:sub>
                          <m:r>
                            <m:rPr>
                              <m:sty m:val="p"/>
                            </m:rPr>
                            <a:rPr lang="en-US" sz="2400" b="0" i="0">
                              <a:solidFill>
                                <a:schemeClr val="accent3"/>
                              </a:solidFill>
                              <a:latin typeface="Cambria Math" panose="02040503050406030204" pitchFamily="18" charset="0"/>
                              <a:ea typeface="Cambria Math" panose="02040503050406030204" pitchFamily="18" charset="0"/>
                            </a:rPr>
                            <m:t>m</m:t>
                          </m:r>
                        </m:sub>
                      </m:sSub>
                      <m:sSub>
                        <m:sSubPr>
                          <m:ctrlPr>
                            <a:rPr lang="en-US" sz="2400" i="1">
                              <a:solidFill>
                                <a:schemeClr val="accent3"/>
                              </a:solidFill>
                              <a:latin typeface="Cambria Math" panose="02040503050406030204" pitchFamily="18" charset="0"/>
                              <a:ea typeface="Cambria Math" panose="02040503050406030204" pitchFamily="18" charset="0"/>
                            </a:rPr>
                          </m:ctrlPr>
                        </m:sSubPr>
                        <m:e>
                          <m:r>
                            <m:rPr>
                              <m:sty m:val="p"/>
                            </m:rPr>
                            <a:rPr lang="en-US" sz="2400" b="0" i="0">
                              <a:solidFill>
                                <a:schemeClr val="accent3"/>
                              </a:solidFill>
                              <a:latin typeface="Cambria Math" panose="02040503050406030204" pitchFamily="18" charset="0"/>
                              <a:ea typeface="Cambria Math" panose="02040503050406030204" pitchFamily="18" charset="0"/>
                            </a:rPr>
                            <m:t>x</m:t>
                          </m:r>
                        </m:e>
                        <m:sub>
                          <m:r>
                            <m:rPr>
                              <m:sty m:val="p"/>
                            </m:rPr>
                            <a:rPr lang="en-US" sz="2400" b="0" i="0">
                              <a:solidFill>
                                <a:schemeClr val="accent3"/>
                              </a:solidFill>
                              <a:latin typeface="Cambria Math" panose="02040503050406030204" pitchFamily="18" charset="0"/>
                              <a:ea typeface="Cambria Math" panose="02040503050406030204" pitchFamily="18" charset="0"/>
                            </a:rPr>
                            <m:t>m</m:t>
                          </m:r>
                        </m:sub>
                      </m:sSub>
                      <m:r>
                        <a:rPr lang="en-US" sz="2400" b="0" i="0" smtClean="0">
                          <a:solidFill>
                            <a:schemeClr val="accent3"/>
                          </a:solidFill>
                          <a:latin typeface="Cambria Math" panose="02040503050406030204" pitchFamily="18" charset="0"/>
                          <a:ea typeface="Cambria Math" panose="02040503050406030204" pitchFamily="18" charset="0"/>
                        </a:rPr>
                        <m:t>)</m:t>
                      </m:r>
                    </m:oMath>
                  </m:oMathPara>
                </a14:m>
                <a:endParaRPr lang="en-US" sz="2400" dirty="0">
                  <a:solidFill>
                    <a:schemeClr val="accent3"/>
                  </a:solidFill>
                  <a:latin typeface="Cambria Math" panose="02040503050406030204" pitchFamily="18" charset="0"/>
                  <a:ea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F6400A68-F7E9-1D46-8894-F3E847718375}"/>
                  </a:ext>
                </a:extLst>
              </p:cNvPr>
              <p:cNvSpPr txBox="1">
                <a:spLocks noRot="1" noChangeAspect="1" noMove="1" noResize="1" noEditPoints="1" noAdjustHandles="1" noChangeArrowheads="1" noChangeShapeType="1" noTextEdit="1"/>
              </p:cNvSpPr>
              <p:nvPr/>
            </p:nvSpPr>
            <p:spPr>
              <a:xfrm>
                <a:off x="5754679" y="1898734"/>
                <a:ext cx="6223962" cy="3839384"/>
              </a:xfrm>
              <a:prstGeom prst="rect">
                <a:avLst/>
              </a:prstGeom>
              <a:blipFill>
                <a:blip r:embed="rId4"/>
                <a:stretch>
                  <a:fillRect l="-1426" t="-1320" b="-1320"/>
                </a:stretch>
              </a:blipFill>
            </p:spPr>
            <p:txBody>
              <a:bodyPr/>
              <a:lstStyle/>
              <a:p>
                <a:r>
                  <a:rPr lang="en-US">
                    <a:noFill/>
                  </a:rPr>
                  <a:t> </a:t>
                </a:r>
              </a:p>
            </p:txBody>
          </p:sp>
        </mc:Fallback>
      </mc:AlternateContent>
    </p:spTree>
    <p:extLst>
      <p:ext uri="{BB962C8B-B14F-4D97-AF65-F5344CB8AC3E}">
        <p14:creationId xmlns:p14="http://schemas.microsoft.com/office/powerpoint/2010/main" val="4023520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F24-6594-2640-9499-B31D9BF78188}"/>
              </a:ext>
            </a:extLst>
          </p:cNvPr>
          <p:cNvSpPr>
            <a:spLocks noGrp="1"/>
          </p:cNvSpPr>
          <p:nvPr>
            <p:ph type="title"/>
          </p:nvPr>
        </p:nvSpPr>
        <p:spPr/>
        <p:txBody>
          <a:bodyPr/>
          <a:lstStyle/>
          <a:p>
            <a:r>
              <a:rPr lang="en-US" dirty="0">
                <a:latin typeface="Amazon Ember" panose="020B0603020204020204" pitchFamily="34" charset="0"/>
                <a:ea typeface="Amazon Ember" panose="020B0603020204020204" pitchFamily="34" charset="0"/>
                <a:cs typeface="Amazon Ember" panose="020B0603020204020204" pitchFamily="34" charset="0"/>
              </a:rPr>
              <a:t>Log-loss (Binary Cross-Entropy)</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4658B2-479F-3E4D-96E7-D0B5BE71E2F2}"/>
                  </a:ext>
                </a:extLst>
              </p:cNvPr>
              <p:cNvSpPr>
                <a:spLocks noGrp="1"/>
              </p:cNvSpPr>
              <p:nvPr>
                <p:ph sz="half" idx="10"/>
              </p:nvPr>
            </p:nvSpPr>
            <p:spPr/>
            <p:txBody>
              <a:bodyPr/>
              <a:lstStyle/>
              <a:p>
                <a:r>
                  <a:rPr lang="en-US" sz="2800" b="1" dirty="0"/>
                  <a:t>Log-Loss: </a:t>
                </a:r>
                <a:r>
                  <a:rPr lang="en-US" sz="2800" dirty="0"/>
                  <a:t>A numeric value that measures the </a:t>
                </a:r>
                <a:r>
                  <a:rPr lang="en-US" sz="2800" b="1" dirty="0"/>
                  <a:t>performance of a binary classifier</a:t>
                </a:r>
                <a:r>
                  <a:rPr lang="en-US" sz="2800" dirty="0"/>
                  <a:t> when model output is a probability between 0 and 1.</a:t>
                </a:r>
              </a:p>
              <a:p>
                <a:pPr marL="457200" indent="-457200">
                  <a:buFont typeface="Arial" panose="020B0604020202020204" pitchFamily="34" charset="0"/>
                  <a:buChar char="•"/>
                </a:pPr>
                <a:r>
                  <a:rPr lang="en-US" dirty="0"/>
                  <a:t>A suitable loss function for the Logistic Regression.</a:t>
                </a:r>
              </a:p>
              <a:p>
                <a:pPr marL="457200" indent="-457200">
                  <a:buFont typeface="Arial" panose="020B0604020202020204" pitchFamily="34" charset="0"/>
                  <a:buChar char="•"/>
                </a:pPr>
                <a:r>
                  <a:rPr lang="en-US" dirty="0"/>
                  <a:t>To improve model learning from the data, we want to </a:t>
                </a:r>
                <a:r>
                  <a:rPr lang="en-US" b="1" dirty="0"/>
                  <a:t>minimize it</a:t>
                </a:r>
                <a:r>
                  <a:rPr lang="en-US" dirty="0"/>
                  <a:t>.</a:t>
                </a:r>
              </a:p>
              <a:p>
                <a:pPr lvl="1"/>
                <a:endParaRPr lang="en-US" sz="400" dirty="0"/>
              </a:p>
              <a:p>
                <a:pPr marL="21014"/>
                <a:r>
                  <a:rPr lang="en-US" sz="2400" dirty="0"/>
                  <a:t>In mathematical terms,</a:t>
                </a:r>
              </a:p>
              <a:p>
                <a:pPr marL="456971" lvl="1"/>
                <a:endParaRPr lang="en-US" sz="1400" dirty="0"/>
              </a:p>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LogLoss</m:t>
                      </m:r>
                      <m:r>
                        <a:rPr lang="en-US">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m:rPr>
                              <m:sty m:val="p"/>
                            </m:rPr>
                            <a:rPr lang="en-US">
                              <a:latin typeface="Cambria Math" panose="02040503050406030204" pitchFamily="18" charset="0"/>
                              <a:ea typeface="Cambria Math" panose="02040503050406030204" pitchFamily="18" charset="0"/>
                            </a:rPr>
                            <m:t>y</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log</m:t>
                          </m:r>
                          <m:d>
                            <m:dPr>
                              <m:ctrlPr>
                                <a:rPr lang="en-US" i="1">
                                  <a:latin typeface="Cambria Math" panose="02040503050406030204" pitchFamily="18" charset="0"/>
                                  <a:ea typeface="Cambria Math" panose="02040503050406030204" pitchFamily="18" charset="0"/>
                                </a:rPr>
                              </m:ctrlPr>
                            </m:dPr>
                            <m:e>
                              <m:r>
                                <m:rPr>
                                  <m:sty m:val="p"/>
                                </m:rPr>
                                <a:rPr lang="en-US">
                                  <a:latin typeface="Cambria Math" panose="02040503050406030204" pitchFamily="18" charset="0"/>
                                  <a:ea typeface="Cambria Math" panose="02040503050406030204" pitchFamily="18" charset="0"/>
                                </a:rPr>
                                <m:t>p</m:t>
                              </m:r>
                            </m:e>
                          </m:d>
                          <m:r>
                            <a:rPr lang="en-US">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a:rPr lang="en-US">
                                  <a:latin typeface="Cambria Math" panose="02040503050406030204" pitchFamily="18" charset="0"/>
                                  <a:ea typeface="Cambria Math" panose="02040503050406030204" pitchFamily="18" charset="0"/>
                                </a:rPr>
                                <m:t>1−</m:t>
                              </m:r>
                              <m:r>
                                <m:rPr>
                                  <m:sty m:val="p"/>
                                </m:rPr>
                                <a:rPr lang="en-US">
                                  <a:latin typeface="Cambria Math" panose="02040503050406030204" pitchFamily="18" charset="0"/>
                                  <a:ea typeface="Cambria Math" panose="02040503050406030204" pitchFamily="18" charset="0"/>
                                </a:rPr>
                                <m:t>y</m:t>
                              </m:r>
                            </m:e>
                          </m:d>
                          <m:r>
                            <a:rPr lang="en-US">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log</m:t>
                              </m:r>
                            </m:fName>
                            <m:e>
                              <m:d>
                                <m:dPr>
                                  <m:ctrlPr>
                                    <a:rPr lang="en-US" i="1">
                                      <a:latin typeface="Cambria Math" panose="02040503050406030204" pitchFamily="18" charset="0"/>
                                      <a:ea typeface="Cambria Math" panose="02040503050406030204" pitchFamily="18" charset="0"/>
                                    </a:rPr>
                                  </m:ctrlPr>
                                </m:dPr>
                                <m:e>
                                  <m:r>
                                    <a:rPr lang="en-US">
                                      <a:latin typeface="Cambria Math" panose="02040503050406030204" pitchFamily="18" charset="0"/>
                                      <a:ea typeface="Cambria Math" panose="02040503050406030204" pitchFamily="18" charset="0"/>
                                    </a:rPr>
                                    <m:t>1−</m:t>
                                  </m:r>
                                  <m:r>
                                    <m:rPr>
                                      <m:sty m:val="p"/>
                                    </m:rPr>
                                    <a:rPr lang="en-US">
                                      <a:latin typeface="Cambria Math" panose="02040503050406030204" pitchFamily="18" charset="0"/>
                                      <a:ea typeface="Cambria Math" panose="02040503050406030204" pitchFamily="18" charset="0"/>
                                    </a:rPr>
                                    <m:t>p</m:t>
                                  </m:r>
                                </m:e>
                              </m:d>
                            </m:e>
                          </m:func>
                        </m:e>
                      </m:d>
                    </m:oMath>
                  </m:oMathPara>
                </a14:m>
                <a:endParaRPr lang="en-US" dirty="0">
                  <a:latin typeface="Cambria Math" panose="02040503050406030204" pitchFamily="18" charset="0"/>
                  <a:ea typeface="Cambria Math" panose="02040503050406030204" pitchFamily="18" charset="0"/>
                </a:endParaRPr>
              </a:p>
              <a:p>
                <a:r>
                  <a:rPr lang="en-US" sz="2400" dirty="0"/>
                  <a:t>where</a:t>
                </a:r>
              </a:p>
              <a:p>
                <a:pPr algn="ctr"/>
                <a14:m>
                  <m:oMath xmlns:m="http://schemas.openxmlformats.org/officeDocument/2006/math">
                    <m:r>
                      <a:rPr lang="en-US" sz="2400" i="1">
                        <a:latin typeface="Cambria Math" panose="02040503050406030204" pitchFamily="18" charset="0"/>
                        <a:ea typeface="Cambria Math" panose="02040503050406030204" pitchFamily="18" charset="0"/>
                      </a:rPr>
                      <m:t>𝑦</m:t>
                    </m:r>
                  </m:oMath>
                </a14:m>
                <a:r>
                  <a:rPr lang="en-US" sz="2400" dirty="0"/>
                  <a:t>: true class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t>{0, 1}, </a:t>
                </a:r>
                <a:r>
                  <a:rPr lang="en-US" sz="2400" dirty="0">
                    <a:latin typeface="Cambria Math" panose="02040503050406030204" pitchFamily="18" charset="0"/>
                    <a:ea typeface="Cambria Math" panose="02040503050406030204" pitchFamily="18" charset="0"/>
                  </a:rPr>
                  <a:t>p</a:t>
                </a:r>
                <a:r>
                  <a:rPr lang="en-US" sz="2400" dirty="0"/>
                  <a:t>: probability of class (i.e.</a:t>
                </a:r>
                <a:r>
                  <a:rPr lang="en-US" sz="2400" dirty="0">
                    <a:ea typeface="Cambria Math" panose="02040503050406030204" pitchFamily="18" charset="0"/>
                  </a:rPr>
                  <a:t> </a:t>
                </a:r>
                <a14:m>
                  <m:oMath xmlns:m="http://schemas.openxmlformats.org/officeDocument/2006/math">
                    <m:r>
                      <m:rPr>
                        <m:sty m:val="p"/>
                      </m:rPr>
                      <a:rPr lang="en-US" sz="2400">
                        <a:latin typeface="Cambria Math" panose="02040503050406030204" pitchFamily="18" charset="0"/>
                        <a:ea typeface="Cambria Math" panose="02040503050406030204" pitchFamily="18" charset="0"/>
                      </a:rPr>
                      <m:t>sigmoid</m:t>
                    </m:r>
                    <m:d>
                      <m:dPr>
                        <m:ctrlPr>
                          <a:rPr lang="en-US" sz="2400" i="1">
                            <a:latin typeface="Cambria Math" panose="02040503050406030204" pitchFamily="18" charset="0"/>
                            <a:ea typeface="Cambria Math" panose="02040503050406030204" pitchFamily="18" charset="0"/>
                          </a:rPr>
                        </m:ctrlPr>
                      </m:dPr>
                      <m:e>
                        <m:r>
                          <m:rPr>
                            <m:sty m:val="p"/>
                          </m:rPr>
                          <a:rPr lang="en-US" sz="2400">
                            <a:latin typeface="Cambria Math" panose="02040503050406030204" pitchFamily="18" charset="0"/>
                            <a:ea typeface="Cambria Math" panose="02040503050406030204" pitchFamily="18" charset="0"/>
                          </a:rPr>
                          <m:t>y</m:t>
                        </m:r>
                      </m:e>
                    </m:d>
                  </m:oMath>
                </a14:m>
                <a:r>
                  <a:rPr lang="en-US" sz="2400" dirty="0"/>
                  <a:t>), </a:t>
                </a:r>
                <a:r>
                  <a:rPr lang="en-US" sz="2400" dirty="0">
                    <a:latin typeface="Cambria Math" panose="02040503050406030204" pitchFamily="18" charset="0"/>
                    <a:ea typeface="Cambria Math" panose="02040503050406030204" pitchFamily="18" charset="0"/>
                  </a:rPr>
                  <a:t>log</a:t>
                </a:r>
                <a:r>
                  <a:rPr lang="en-US" sz="2400" dirty="0"/>
                  <a:t>: logarithm</a:t>
                </a:r>
              </a:p>
            </p:txBody>
          </p:sp>
        </mc:Choice>
        <mc:Fallback xmlns="">
          <p:sp>
            <p:nvSpPr>
              <p:cNvPr id="3" name="Content Placeholder 2">
                <a:extLst>
                  <a:ext uri="{FF2B5EF4-FFF2-40B4-BE49-F238E27FC236}">
                    <a16:creationId xmlns:a16="http://schemas.microsoft.com/office/drawing/2014/main" id="{A34658B2-479F-3E4D-96E7-D0B5BE71E2F2}"/>
                  </a:ext>
                </a:extLst>
              </p:cNvPr>
              <p:cNvSpPr>
                <a:spLocks noGrp="1" noRot="1" noChangeAspect="1" noMove="1" noResize="1" noEditPoints="1" noAdjustHandles="1" noChangeArrowheads="1" noChangeShapeType="1" noTextEdit="1"/>
              </p:cNvSpPr>
              <p:nvPr>
                <p:ph sz="half" idx="10"/>
              </p:nvPr>
            </p:nvSpPr>
            <p:spPr>
              <a:blipFill>
                <a:blip r:embed="rId2"/>
                <a:stretch>
                  <a:fillRect l="-1053" t="-2083"/>
                </a:stretch>
              </a:blipFill>
            </p:spPr>
            <p:txBody>
              <a:bodyPr/>
              <a:lstStyle/>
              <a:p>
                <a:r>
                  <a:rPr lang="en-US">
                    <a:noFill/>
                  </a:rPr>
                  <a:t> </a:t>
                </a:r>
              </a:p>
            </p:txBody>
          </p:sp>
        </mc:Fallback>
      </mc:AlternateContent>
    </p:spTree>
    <p:extLst>
      <p:ext uri="{BB962C8B-B14F-4D97-AF65-F5344CB8AC3E}">
        <p14:creationId xmlns:p14="http://schemas.microsoft.com/office/powerpoint/2010/main" val="429257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F24-6594-2640-9499-B31D9BF78188}"/>
              </a:ext>
            </a:extLst>
          </p:cNvPr>
          <p:cNvSpPr>
            <a:spLocks noGrp="1"/>
          </p:cNvSpPr>
          <p:nvPr>
            <p:ph type="title"/>
          </p:nvPr>
        </p:nvSpPr>
        <p:spPr/>
        <p:txBody>
          <a:bodyPr/>
          <a:lstStyle/>
          <a:p>
            <a:r>
              <a:rPr lang="en-US" dirty="0">
                <a:latin typeface="Amazon Ember" panose="020B0603020204020204" pitchFamily="34" charset="0"/>
                <a:ea typeface="Amazon Ember" panose="020B0603020204020204" pitchFamily="34" charset="0"/>
                <a:cs typeface="Amazon Ember" panose="020B0603020204020204" pitchFamily="34" charset="0"/>
              </a:rPr>
              <a:t>Log-loss (Binary Cross-Entropy)</a:t>
            </a:r>
            <a:endParaRPr lang="en-US"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E141905-8841-7A47-A683-FA09D695DE50}"/>
                  </a:ext>
                </a:extLst>
              </p:cNvPr>
              <p:cNvSpPr>
                <a:spLocks noGrp="1"/>
              </p:cNvSpPr>
              <p:nvPr>
                <p:ph sz="half" idx="10"/>
              </p:nvPr>
            </p:nvSpPr>
            <p:spPr/>
            <p:txBody>
              <a:bodyPr/>
              <a:lstStyle/>
              <a:p>
                <a:r>
                  <a:rPr lang="en-US" sz="2800" b="1" dirty="0">
                    <a:cs typeface="Calibri" panose="020F0502020204030204" pitchFamily="34" charset="0"/>
                  </a:rPr>
                  <a:t>Example: </a:t>
                </a:r>
                <a:r>
                  <a:rPr lang="en-US" sz="2800" dirty="0">
                    <a:cs typeface="Calibri" panose="020F0502020204030204" pitchFamily="34" charset="0"/>
                  </a:rPr>
                  <a:t>Let’s calculate the Log-Loss </a:t>
                </a:r>
              </a:p>
              <a:p>
                <a:r>
                  <a:rPr lang="en-US" sz="2800" dirty="0">
                    <a:cs typeface="Calibri" panose="020F0502020204030204" pitchFamily="34" charset="0"/>
                  </a:rPr>
                  <a:t>for the following scenarios:</a:t>
                </a:r>
              </a:p>
              <a:p>
                <a:endParaRPr lang="en-US" sz="900" dirty="0"/>
              </a:p>
              <a:p>
                <a14:m>
                  <m:oMath xmlns:m="http://schemas.openxmlformats.org/officeDocument/2006/math">
                    <m:r>
                      <m:rPr>
                        <m:sty m:val="p"/>
                      </m:rPr>
                      <a:rPr lang="en-US" sz="2800" i="1">
                        <a:latin typeface="Cambria Math" panose="02040503050406030204" pitchFamily="18" charset="0"/>
                        <a:ea typeface="Cambria Math" panose="02040503050406030204" pitchFamily="18" charset="0"/>
                      </a:rPr>
                      <m:t>y</m:t>
                    </m:r>
                  </m:oMath>
                </a14:m>
                <a:r>
                  <a:rPr lang="en-US" sz="2800" dirty="0"/>
                  <a:t>: true class </a:t>
                </a:r>
                <a14:m>
                  <m:oMath xmlns:m="http://schemas.openxmlformats.org/officeDocument/2006/math">
                    <m:r>
                      <a:rPr lang="en-US" sz="2800" i="1">
                        <a:latin typeface="Cambria Math" panose="02040503050406030204" pitchFamily="18" charset="0"/>
                        <a:ea typeface="Cambria Math" panose="02040503050406030204" pitchFamily="18" charset="0"/>
                      </a:rPr>
                      <m:t>=1, </m:t>
                    </m:r>
                  </m:oMath>
                </a14:m>
                <a:r>
                  <a:rPr lang="en-US" sz="2800" dirty="0">
                    <a:latin typeface="Cambria Math" panose="02040503050406030204" pitchFamily="18" charset="0"/>
                    <a:ea typeface="Cambria Math" panose="02040503050406030204" pitchFamily="18" charset="0"/>
                  </a:rPr>
                  <a:t>p</a:t>
                </a:r>
                <a:r>
                  <a:rPr lang="en-US" sz="2800" dirty="0"/>
                  <a:t> = 0.3</a:t>
                </a:r>
              </a:p>
              <a:p>
                <a:endParaRPr lang="en-US" sz="2800" dirty="0"/>
              </a:p>
              <a:p>
                <a:endParaRPr lang="en-US" sz="1400" dirty="0"/>
              </a:p>
              <a:p>
                <a14:m>
                  <m:oMath xmlns:m="http://schemas.openxmlformats.org/officeDocument/2006/math">
                    <m:r>
                      <m:rPr>
                        <m:sty m:val="p"/>
                      </m:rPr>
                      <a:rPr lang="en-US" sz="2800" i="1">
                        <a:latin typeface="Cambria Math" panose="02040503050406030204" pitchFamily="18" charset="0"/>
                        <a:ea typeface="Cambria Math" panose="02040503050406030204" pitchFamily="18" charset="0"/>
                      </a:rPr>
                      <m:t>y</m:t>
                    </m:r>
                  </m:oMath>
                </a14:m>
                <a:r>
                  <a:rPr lang="en-US" sz="2800" dirty="0"/>
                  <a:t>: true class </a:t>
                </a:r>
                <a14:m>
                  <m:oMath xmlns:m="http://schemas.openxmlformats.org/officeDocument/2006/math">
                    <m:r>
                      <a:rPr lang="en-US" sz="2800" i="1">
                        <a:latin typeface="Cambria Math" panose="02040503050406030204" pitchFamily="18" charset="0"/>
                        <a:ea typeface="Cambria Math" panose="02040503050406030204" pitchFamily="18" charset="0"/>
                      </a:rPr>
                      <m:t>=1, </m:t>
                    </m:r>
                  </m:oMath>
                </a14:m>
                <a:r>
                  <a:rPr lang="en-US" sz="2800" dirty="0">
                    <a:latin typeface="Cambria Math" panose="02040503050406030204" pitchFamily="18" charset="0"/>
                    <a:ea typeface="Cambria Math" panose="02040503050406030204" pitchFamily="18" charset="0"/>
                  </a:rPr>
                  <a:t>p</a:t>
                </a:r>
                <a:r>
                  <a:rPr lang="en-US" sz="2800" dirty="0"/>
                  <a:t> = 0.8</a:t>
                </a:r>
              </a:p>
              <a:p>
                <a:endParaRPr lang="en-US" sz="2800" dirty="0"/>
              </a:p>
            </p:txBody>
          </p:sp>
        </mc:Choice>
        <mc:Fallback xmlns="">
          <p:sp>
            <p:nvSpPr>
              <p:cNvPr id="5" name="Content Placeholder 4">
                <a:extLst>
                  <a:ext uri="{FF2B5EF4-FFF2-40B4-BE49-F238E27FC236}">
                    <a16:creationId xmlns:a16="http://schemas.microsoft.com/office/drawing/2014/main" id="{2E141905-8841-7A47-A683-FA09D695DE50}"/>
                  </a:ext>
                </a:extLst>
              </p:cNvPr>
              <p:cNvSpPr>
                <a:spLocks noGrp="1" noRot="1" noChangeAspect="1" noMove="1" noResize="1" noEditPoints="1" noAdjustHandles="1" noChangeArrowheads="1" noChangeShapeType="1" noTextEdit="1"/>
              </p:cNvSpPr>
              <p:nvPr>
                <p:ph sz="half" idx="10"/>
              </p:nvPr>
            </p:nvSpPr>
            <p:spPr>
              <a:blipFill>
                <a:blip r:embed="rId2"/>
                <a:stretch>
                  <a:fillRect l="-1053" t="-2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FDBBA92-D4DC-6742-A104-CAF55BCBDA32}"/>
                  </a:ext>
                </a:extLst>
              </p:cNvPr>
              <p:cNvSpPr/>
              <p:nvPr/>
            </p:nvSpPr>
            <p:spPr>
              <a:xfrm>
                <a:off x="852492" y="3050198"/>
                <a:ext cx="589321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0" smtClean="0">
                          <a:latin typeface="Cambria Math" panose="02040503050406030204" pitchFamily="18" charset="0"/>
                        </a:rPr>
                        <m:t>−(1∗</m:t>
                      </m:r>
                      <m:r>
                        <m:rPr>
                          <m:sty m:val="p"/>
                        </m:rPr>
                        <a:rPr lang="en-US" sz="2400" b="0" i="0" smtClean="0">
                          <a:latin typeface="Cambria Math" panose="02040503050406030204" pitchFamily="18" charset="0"/>
                        </a:rPr>
                        <m:t>log</m:t>
                      </m:r>
                      <m:d>
                        <m:dPr>
                          <m:ctrlPr>
                            <a:rPr lang="en-US" sz="2400" i="1">
                              <a:latin typeface="Cambria Math" panose="02040503050406030204" pitchFamily="18" charset="0"/>
                            </a:rPr>
                          </m:ctrlPr>
                        </m:dPr>
                        <m:e>
                          <m:r>
                            <a:rPr lang="en-US" sz="2400" b="0" i="0">
                              <a:latin typeface="Cambria Math" panose="02040503050406030204" pitchFamily="18" charset="0"/>
                            </a:rPr>
                            <m:t>0.</m:t>
                          </m:r>
                          <m:r>
                            <a:rPr lang="en-US" sz="2400" b="0" i="0" smtClean="0">
                              <a:latin typeface="Cambria Math" panose="02040503050406030204" pitchFamily="18" charset="0"/>
                            </a:rPr>
                            <m:t>3</m:t>
                          </m:r>
                        </m:e>
                      </m:d>
                      <m:r>
                        <a:rPr lang="en-US" sz="2400" b="0" i="0">
                          <a:latin typeface="Cambria Math" panose="02040503050406030204" pitchFamily="18" charset="0"/>
                        </a:rPr>
                        <m:t>+</m:t>
                      </m:r>
                      <m:d>
                        <m:dPr>
                          <m:ctrlPr>
                            <a:rPr lang="en-US" sz="2400" i="1">
                              <a:latin typeface="Cambria Math" panose="02040503050406030204" pitchFamily="18" charset="0"/>
                            </a:rPr>
                          </m:ctrlPr>
                        </m:dPr>
                        <m:e>
                          <m:r>
                            <a:rPr lang="en-US" sz="2400" b="0" i="0">
                              <a:latin typeface="Cambria Math" panose="02040503050406030204" pitchFamily="18" charset="0"/>
                            </a:rPr>
                            <m:t>1−1</m:t>
                          </m:r>
                        </m:e>
                      </m:d>
                      <m:r>
                        <a:rPr lang="en-US" sz="2400" b="0" i="0">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b="0" i="0">
                              <a:latin typeface="Cambria Math" panose="02040503050406030204" pitchFamily="18" charset="0"/>
                            </a:rPr>
                            <m:t>log</m:t>
                          </m:r>
                        </m:fName>
                        <m:e>
                          <m:d>
                            <m:dPr>
                              <m:ctrlPr>
                                <a:rPr lang="en-US" sz="2400" i="1">
                                  <a:latin typeface="Cambria Math" panose="02040503050406030204" pitchFamily="18" charset="0"/>
                                </a:rPr>
                              </m:ctrlPr>
                            </m:dPr>
                            <m:e>
                              <m:r>
                                <a:rPr lang="en-US" sz="2400" b="0" i="0">
                                  <a:latin typeface="Cambria Math" panose="02040503050406030204" pitchFamily="18" charset="0"/>
                                </a:rPr>
                                <m:t>0.</m:t>
                              </m:r>
                              <m:r>
                                <a:rPr lang="en-US" sz="2400" b="0" i="0" smtClean="0">
                                  <a:latin typeface="Cambria Math" panose="02040503050406030204" pitchFamily="18" charset="0"/>
                                </a:rPr>
                                <m:t>7</m:t>
                              </m:r>
                            </m:e>
                          </m:d>
                          <m:r>
                            <a:rPr lang="en-US" sz="2400" b="0" i="0">
                              <a:latin typeface="Cambria Math" panose="02040503050406030204" pitchFamily="18" charset="0"/>
                            </a:rPr>
                            <m:t>)=0.</m:t>
                          </m:r>
                          <m:r>
                            <a:rPr lang="en-US" sz="2400" b="0" i="0" smtClean="0">
                              <a:latin typeface="Cambria Math" panose="02040503050406030204" pitchFamily="18" charset="0"/>
                            </a:rPr>
                            <m:t>52</m:t>
                          </m:r>
                        </m:e>
                      </m:func>
                    </m:oMath>
                  </m:oMathPara>
                </a14:m>
                <a:endParaRPr lang="en-US" sz="2400" dirty="0">
                  <a:latin typeface="Cambria Math" panose="02040503050406030204" pitchFamily="18" charset="0"/>
                </a:endParaRPr>
              </a:p>
            </p:txBody>
          </p:sp>
        </mc:Choice>
        <mc:Fallback xmlns="">
          <p:sp>
            <p:nvSpPr>
              <p:cNvPr id="7" name="Rectangle 6">
                <a:extLst>
                  <a:ext uri="{FF2B5EF4-FFF2-40B4-BE49-F238E27FC236}">
                    <a16:creationId xmlns:a16="http://schemas.microsoft.com/office/drawing/2014/main" id="{6FDBBA92-D4DC-6742-A104-CAF55BCBDA32}"/>
                  </a:ext>
                </a:extLst>
              </p:cNvPr>
              <p:cNvSpPr>
                <a:spLocks noRot="1" noChangeAspect="1" noMove="1" noResize="1" noEditPoints="1" noAdjustHandles="1" noChangeArrowheads="1" noChangeShapeType="1" noTextEdit="1"/>
              </p:cNvSpPr>
              <p:nvPr/>
            </p:nvSpPr>
            <p:spPr>
              <a:xfrm>
                <a:off x="852492" y="3050198"/>
                <a:ext cx="5893216" cy="461665"/>
              </a:xfrm>
              <a:prstGeom prst="rect">
                <a:avLst/>
              </a:prstGeom>
              <a:blipFill>
                <a:blip r:embed="rId3"/>
                <a:stretch>
                  <a:fillRect b="-13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0C35035-F5E1-524E-9FA0-1C98020D2F56}"/>
                  </a:ext>
                </a:extLst>
              </p:cNvPr>
              <p:cNvSpPr/>
              <p:nvPr/>
            </p:nvSpPr>
            <p:spPr>
              <a:xfrm>
                <a:off x="866780" y="4323337"/>
                <a:ext cx="573612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0">
                          <a:latin typeface="Cambria Math" panose="02040503050406030204" pitchFamily="18" charset="0"/>
                        </a:rPr>
                        <m:t>−(1∗</m:t>
                      </m:r>
                      <m:r>
                        <m:rPr>
                          <m:sty m:val="p"/>
                        </m:rPr>
                        <a:rPr lang="en-US" sz="2400" b="0" i="0">
                          <a:latin typeface="Cambria Math" panose="02040503050406030204" pitchFamily="18" charset="0"/>
                        </a:rPr>
                        <m:t>log</m:t>
                      </m:r>
                      <m:d>
                        <m:dPr>
                          <m:ctrlPr>
                            <a:rPr lang="en-US" sz="2400" i="1">
                              <a:latin typeface="Cambria Math" panose="02040503050406030204" pitchFamily="18" charset="0"/>
                            </a:rPr>
                          </m:ctrlPr>
                        </m:dPr>
                        <m:e>
                          <m:r>
                            <a:rPr lang="en-US" sz="2400" b="0" i="0">
                              <a:latin typeface="Cambria Math" panose="02040503050406030204" pitchFamily="18" charset="0"/>
                            </a:rPr>
                            <m:t>0.8</m:t>
                          </m:r>
                        </m:e>
                      </m:d>
                      <m:r>
                        <a:rPr lang="en-US" sz="2400" b="0" i="0">
                          <a:latin typeface="Cambria Math" panose="02040503050406030204" pitchFamily="18" charset="0"/>
                        </a:rPr>
                        <m:t>+</m:t>
                      </m:r>
                      <m:d>
                        <m:dPr>
                          <m:ctrlPr>
                            <a:rPr lang="en-US" sz="2400" i="1">
                              <a:latin typeface="Cambria Math" panose="02040503050406030204" pitchFamily="18" charset="0"/>
                            </a:rPr>
                          </m:ctrlPr>
                        </m:dPr>
                        <m:e>
                          <m:r>
                            <a:rPr lang="en-US" sz="2400" b="0" i="0">
                              <a:latin typeface="Cambria Math" panose="02040503050406030204" pitchFamily="18" charset="0"/>
                            </a:rPr>
                            <m:t>1−1</m:t>
                          </m:r>
                        </m:e>
                      </m:d>
                      <m:r>
                        <a:rPr lang="en-US" sz="2400" b="0" i="0">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b="0" i="0">
                              <a:latin typeface="Cambria Math" panose="02040503050406030204" pitchFamily="18" charset="0"/>
                            </a:rPr>
                            <m:t>log</m:t>
                          </m:r>
                        </m:fName>
                        <m:e>
                          <m:d>
                            <m:dPr>
                              <m:ctrlPr>
                                <a:rPr lang="en-US" sz="2400" i="1">
                                  <a:latin typeface="Cambria Math" panose="02040503050406030204" pitchFamily="18" charset="0"/>
                                </a:rPr>
                              </m:ctrlPr>
                            </m:dPr>
                            <m:e>
                              <m:r>
                                <a:rPr lang="en-US" sz="2400" b="0" i="0">
                                  <a:latin typeface="Cambria Math" panose="02040503050406030204" pitchFamily="18" charset="0"/>
                                </a:rPr>
                                <m:t>0.2</m:t>
                              </m:r>
                            </m:e>
                          </m:d>
                          <m:r>
                            <a:rPr lang="en-US" sz="2400" b="0" i="0">
                              <a:latin typeface="Cambria Math" panose="02040503050406030204" pitchFamily="18" charset="0"/>
                            </a:rPr>
                            <m:t>)=0.1</m:t>
                          </m:r>
                        </m:e>
                      </m:func>
                    </m:oMath>
                  </m:oMathPara>
                </a14:m>
                <a:endParaRPr lang="en-US" sz="2400" dirty="0"/>
              </a:p>
            </p:txBody>
          </p:sp>
        </mc:Choice>
        <mc:Fallback xmlns="">
          <p:sp>
            <p:nvSpPr>
              <p:cNvPr id="8" name="Rectangle 7">
                <a:extLst>
                  <a:ext uri="{FF2B5EF4-FFF2-40B4-BE49-F238E27FC236}">
                    <a16:creationId xmlns:a16="http://schemas.microsoft.com/office/drawing/2014/main" id="{00C35035-F5E1-524E-9FA0-1C98020D2F56}"/>
                  </a:ext>
                </a:extLst>
              </p:cNvPr>
              <p:cNvSpPr>
                <a:spLocks noRot="1" noChangeAspect="1" noMove="1" noResize="1" noEditPoints="1" noAdjustHandles="1" noChangeArrowheads="1" noChangeShapeType="1" noTextEdit="1"/>
              </p:cNvSpPr>
              <p:nvPr/>
            </p:nvSpPr>
            <p:spPr>
              <a:xfrm>
                <a:off x="866780" y="4323337"/>
                <a:ext cx="5736122" cy="461665"/>
              </a:xfrm>
              <a:prstGeom prst="rect">
                <a:avLst/>
              </a:prstGeom>
              <a:blipFill>
                <a:blip r:embed="rId4"/>
                <a:stretch>
                  <a:fillRect b="-15789"/>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932321C5-8AED-1740-9B7B-5CC94D6D2C43}"/>
              </a:ext>
            </a:extLst>
          </p:cNvPr>
          <p:cNvSpPr/>
          <p:nvPr/>
        </p:nvSpPr>
        <p:spPr>
          <a:xfrm>
            <a:off x="5962155" y="3107807"/>
            <a:ext cx="700755" cy="34582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4FF663-9254-1F4F-B344-0EE8F287CC22}"/>
              </a:ext>
            </a:extLst>
          </p:cNvPr>
          <p:cNvSpPr/>
          <p:nvPr/>
        </p:nvSpPr>
        <p:spPr>
          <a:xfrm>
            <a:off x="5972137" y="4394877"/>
            <a:ext cx="543059" cy="33100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7E68E18-5E39-794C-9809-53CC7E23DA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977" y="2061368"/>
            <a:ext cx="4889500" cy="3327400"/>
          </a:xfrm>
          <a:prstGeom prst="rect">
            <a:avLst/>
          </a:prstGeom>
        </p:spPr>
      </p:pic>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6CD0206-6348-C44B-998B-74B01B56D7F4}"/>
                  </a:ext>
                </a:extLst>
              </p:cNvPr>
              <p:cNvSpPr/>
              <p:nvPr/>
            </p:nvSpPr>
            <p:spPr>
              <a:xfrm>
                <a:off x="5448689" y="5397664"/>
                <a:ext cx="6602048"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400" b="0" i="1" smtClean="0">
                          <a:solidFill>
                            <a:schemeClr val="tx1"/>
                          </a:solidFill>
                          <a:latin typeface="Cambria Math" panose="02040503050406030204" pitchFamily="18" charset="0"/>
                          <a:ea typeface="Cambria Math" panose="02040503050406030204" pitchFamily="18" charset="0"/>
                        </a:rPr>
                        <m:t>LogLoss</m:t>
                      </m:r>
                      <m:r>
                        <a:rPr lang="en-US" sz="2400" b="0">
                          <a:solidFill>
                            <a:schemeClr val="tx1"/>
                          </a:solidFill>
                          <a:latin typeface="Cambria Math" panose="02040503050406030204" pitchFamily="18" charset="0"/>
                          <a:ea typeface="Cambria Math" panose="02040503050406030204" pitchFamily="18" charset="0"/>
                        </a:rPr>
                        <m:t>=−</m:t>
                      </m:r>
                      <m:d>
                        <m:dPr>
                          <m:ctrlPr>
                            <a:rPr lang="en-US" sz="2400" i="1">
                              <a:solidFill>
                                <a:schemeClr val="tx1"/>
                              </a:solidFill>
                              <a:latin typeface="Cambria Math" panose="02040503050406030204" pitchFamily="18" charset="0"/>
                              <a:ea typeface="Cambria Math" panose="02040503050406030204" pitchFamily="18" charset="0"/>
                            </a:rPr>
                          </m:ctrlPr>
                        </m:dPr>
                        <m:e>
                          <m:r>
                            <m:rPr>
                              <m:sty m:val="p"/>
                            </m:rPr>
                            <a:rPr lang="en-US" sz="2400" b="0" i="1">
                              <a:solidFill>
                                <a:schemeClr val="tx1"/>
                              </a:solidFill>
                              <a:latin typeface="Cambria Math" panose="02040503050406030204" pitchFamily="18" charset="0"/>
                              <a:ea typeface="Cambria Math" panose="02040503050406030204" pitchFamily="18" charset="0"/>
                            </a:rPr>
                            <m:t>y</m:t>
                          </m:r>
                          <m:r>
                            <a:rPr lang="en-US" sz="2400" b="0">
                              <a:solidFill>
                                <a:schemeClr val="tx1"/>
                              </a:solidFill>
                              <a:latin typeface="Cambria Math" panose="02040503050406030204" pitchFamily="18" charset="0"/>
                              <a:ea typeface="Cambria Math" panose="02040503050406030204" pitchFamily="18" charset="0"/>
                            </a:rPr>
                            <m:t>∗</m:t>
                          </m:r>
                          <m:r>
                            <m:rPr>
                              <m:sty m:val="p"/>
                            </m:rPr>
                            <a:rPr lang="en-US" sz="2400" b="0" i="1">
                              <a:solidFill>
                                <a:schemeClr val="tx1"/>
                              </a:solidFill>
                              <a:latin typeface="Cambria Math" panose="02040503050406030204" pitchFamily="18" charset="0"/>
                              <a:ea typeface="Cambria Math" panose="02040503050406030204" pitchFamily="18" charset="0"/>
                            </a:rPr>
                            <m:t>log</m:t>
                          </m:r>
                          <m:d>
                            <m:dPr>
                              <m:ctrlPr>
                                <a:rPr lang="en-US" sz="2400" i="1">
                                  <a:solidFill>
                                    <a:schemeClr val="tx1"/>
                                  </a:solidFill>
                                  <a:latin typeface="Cambria Math" panose="02040503050406030204" pitchFamily="18" charset="0"/>
                                  <a:ea typeface="Cambria Math" panose="02040503050406030204" pitchFamily="18" charset="0"/>
                                </a:rPr>
                              </m:ctrlPr>
                            </m:dPr>
                            <m:e>
                              <m:r>
                                <m:rPr>
                                  <m:sty m:val="p"/>
                                </m:rPr>
                                <a:rPr lang="en-US" sz="2400" b="0" i="1">
                                  <a:solidFill>
                                    <a:schemeClr val="tx1"/>
                                  </a:solidFill>
                                  <a:latin typeface="Cambria Math" panose="02040503050406030204" pitchFamily="18" charset="0"/>
                                  <a:ea typeface="Cambria Math" panose="02040503050406030204" pitchFamily="18" charset="0"/>
                                </a:rPr>
                                <m:t>p</m:t>
                              </m:r>
                            </m:e>
                          </m:d>
                          <m:r>
                            <a:rPr lang="en-US" sz="2400" b="0">
                              <a:solidFill>
                                <a:schemeClr val="tx1"/>
                              </a:solidFill>
                              <a:latin typeface="Cambria Math" panose="02040503050406030204" pitchFamily="18" charset="0"/>
                              <a:ea typeface="Cambria Math" panose="02040503050406030204" pitchFamily="18" charset="0"/>
                            </a:rPr>
                            <m:t>+</m:t>
                          </m:r>
                          <m:d>
                            <m:dPr>
                              <m:ctrlPr>
                                <a:rPr lang="en-US" sz="2400" i="1">
                                  <a:solidFill>
                                    <a:schemeClr val="tx1"/>
                                  </a:solidFill>
                                  <a:latin typeface="Cambria Math" panose="02040503050406030204" pitchFamily="18" charset="0"/>
                                  <a:ea typeface="Cambria Math" panose="02040503050406030204" pitchFamily="18" charset="0"/>
                                </a:rPr>
                              </m:ctrlPr>
                            </m:dPr>
                            <m:e>
                              <m:r>
                                <a:rPr lang="en-US" sz="2400" b="0" i="1">
                                  <a:solidFill>
                                    <a:schemeClr val="tx1"/>
                                  </a:solidFill>
                                  <a:latin typeface="Cambria Math" panose="02040503050406030204" pitchFamily="18" charset="0"/>
                                  <a:ea typeface="Cambria Math" panose="02040503050406030204" pitchFamily="18" charset="0"/>
                                </a:rPr>
                                <m:t>1</m:t>
                              </m:r>
                              <m:r>
                                <a:rPr lang="en-US" sz="2400" b="0">
                                  <a:solidFill>
                                    <a:schemeClr val="tx1"/>
                                  </a:solidFill>
                                  <a:latin typeface="Cambria Math" panose="02040503050406030204" pitchFamily="18" charset="0"/>
                                  <a:ea typeface="Cambria Math" panose="02040503050406030204" pitchFamily="18" charset="0"/>
                                </a:rPr>
                                <m:t>−</m:t>
                              </m:r>
                              <m:r>
                                <m:rPr>
                                  <m:sty m:val="p"/>
                                </m:rPr>
                                <a:rPr lang="en-US" sz="2400" b="0" i="1">
                                  <a:solidFill>
                                    <a:schemeClr val="tx1"/>
                                  </a:solidFill>
                                  <a:latin typeface="Cambria Math" panose="02040503050406030204" pitchFamily="18" charset="0"/>
                                  <a:ea typeface="Cambria Math" panose="02040503050406030204" pitchFamily="18" charset="0"/>
                                </a:rPr>
                                <m:t>y</m:t>
                              </m:r>
                            </m:e>
                          </m:d>
                          <m:r>
                            <a:rPr lang="en-US" sz="2400" b="0">
                              <a:solidFill>
                                <a:schemeClr val="tx1"/>
                              </a:solidFill>
                              <a:latin typeface="Cambria Math" panose="02040503050406030204" pitchFamily="18" charset="0"/>
                              <a:ea typeface="Cambria Math" panose="02040503050406030204" pitchFamily="18" charset="0"/>
                            </a:rPr>
                            <m:t>∗</m:t>
                          </m:r>
                          <m:func>
                            <m:funcPr>
                              <m:ctrlPr>
                                <a:rPr lang="en-US" sz="2400" i="1">
                                  <a:solidFill>
                                    <a:schemeClr val="tx1"/>
                                  </a:solidFill>
                                  <a:latin typeface="Cambria Math" panose="02040503050406030204" pitchFamily="18" charset="0"/>
                                  <a:ea typeface="Cambria Math" panose="02040503050406030204" pitchFamily="18" charset="0"/>
                                </a:rPr>
                              </m:ctrlPr>
                            </m:funcPr>
                            <m:fName>
                              <m:r>
                                <m:rPr>
                                  <m:sty m:val="p"/>
                                </m:rPr>
                                <a:rPr lang="en-US" sz="2400" b="0" i="1">
                                  <a:solidFill>
                                    <a:schemeClr val="tx1"/>
                                  </a:solidFill>
                                  <a:latin typeface="Cambria Math" panose="02040503050406030204" pitchFamily="18" charset="0"/>
                                  <a:ea typeface="Cambria Math" panose="02040503050406030204" pitchFamily="18" charset="0"/>
                                </a:rPr>
                                <m:t>log</m:t>
                              </m:r>
                            </m:fName>
                            <m:e>
                              <m:d>
                                <m:dPr>
                                  <m:ctrlPr>
                                    <a:rPr lang="en-US" sz="2400" i="1">
                                      <a:solidFill>
                                        <a:schemeClr val="tx1"/>
                                      </a:solidFill>
                                      <a:latin typeface="Cambria Math" panose="02040503050406030204" pitchFamily="18" charset="0"/>
                                      <a:ea typeface="Cambria Math" panose="02040503050406030204" pitchFamily="18" charset="0"/>
                                    </a:rPr>
                                  </m:ctrlPr>
                                </m:dPr>
                                <m:e>
                                  <m:r>
                                    <a:rPr lang="en-US" sz="2400" b="0" i="1">
                                      <a:solidFill>
                                        <a:schemeClr val="tx1"/>
                                      </a:solidFill>
                                      <a:latin typeface="Cambria Math" panose="02040503050406030204" pitchFamily="18" charset="0"/>
                                      <a:ea typeface="Cambria Math" panose="02040503050406030204" pitchFamily="18" charset="0"/>
                                    </a:rPr>
                                    <m:t>1</m:t>
                                  </m:r>
                                  <m:r>
                                    <a:rPr lang="en-US" sz="2400" b="0">
                                      <a:solidFill>
                                        <a:schemeClr val="tx1"/>
                                      </a:solidFill>
                                      <a:latin typeface="Cambria Math" panose="02040503050406030204" pitchFamily="18" charset="0"/>
                                      <a:ea typeface="Cambria Math" panose="02040503050406030204" pitchFamily="18" charset="0"/>
                                    </a:rPr>
                                    <m:t>−</m:t>
                                  </m:r>
                                  <m:r>
                                    <m:rPr>
                                      <m:sty m:val="p"/>
                                    </m:rPr>
                                    <a:rPr lang="en-US" sz="2400" b="0" i="1">
                                      <a:solidFill>
                                        <a:schemeClr val="tx1"/>
                                      </a:solidFill>
                                      <a:latin typeface="Cambria Math" panose="02040503050406030204" pitchFamily="18" charset="0"/>
                                      <a:ea typeface="Cambria Math" panose="02040503050406030204" pitchFamily="18" charset="0"/>
                                    </a:rPr>
                                    <m:t>p</m:t>
                                  </m:r>
                                </m:e>
                              </m:d>
                            </m:e>
                          </m:func>
                        </m:e>
                      </m:d>
                    </m:oMath>
                  </m:oMathPara>
                </a14:m>
                <a:endParaRPr lang="en-US" sz="2400" dirty="0">
                  <a:solidFill>
                    <a:schemeClr val="tx1"/>
                  </a:solidFill>
                </a:endParaRPr>
              </a:p>
            </p:txBody>
          </p:sp>
        </mc:Choice>
        <mc:Fallback xmlns="">
          <p:sp>
            <p:nvSpPr>
              <p:cNvPr id="12" name="Rectangle 11">
                <a:extLst>
                  <a:ext uri="{FF2B5EF4-FFF2-40B4-BE49-F238E27FC236}">
                    <a16:creationId xmlns:a16="http://schemas.microsoft.com/office/drawing/2014/main" id="{E6CD0206-6348-C44B-998B-74B01B56D7F4}"/>
                  </a:ext>
                </a:extLst>
              </p:cNvPr>
              <p:cNvSpPr>
                <a:spLocks noRot="1" noChangeAspect="1" noMove="1" noResize="1" noEditPoints="1" noAdjustHandles="1" noChangeArrowheads="1" noChangeShapeType="1" noTextEdit="1"/>
              </p:cNvSpPr>
              <p:nvPr/>
            </p:nvSpPr>
            <p:spPr>
              <a:xfrm>
                <a:off x="5448689" y="5397664"/>
                <a:ext cx="6602048" cy="461665"/>
              </a:xfrm>
              <a:prstGeom prst="rect">
                <a:avLst/>
              </a:prstGeom>
              <a:blipFill>
                <a:blip r:embed="rId6"/>
                <a:stretch>
                  <a:fillRect b="-18919"/>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3BE942DF-2188-D84A-8D5D-047A72FE2628}"/>
              </a:ext>
            </a:extLst>
          </p:cNvPr>
          <p:cNvSpPr txBox="1"/>
          <p:nvPr/>
        </p:nvSpPr>
        <p:spPr>
          <a:xfrm>
            <a:off x="8863216" y="1841299"/>
            <a:ext cx="1754901" cy="307777"/>
          </a:xfrm>
          <a:prstGeom prst="rect">
            <a:avLst/>
          </a:prstGeom>
          <a:noFill/>
        </p:spPr>
        <p:txBody>
          <a:bodyPr wrap="square" rtlCol="0">
            <a:spAutoFit/>
          </a:bodyPr>
          <a:lstStyle/>
          <a:p>
            <a:pPr>
              <a:spcBef>
                <a:spcPts val="600"/>
              </a:spcBef>
              <a:spcAft>
                <a:spcPts val="600"/>
              </a:spcAft>
            </a:pPr>
            <a:r>
              <a:rPr lang="en-US" sz="1400" dirty="0" err="1"/>
              <a:t>LogLoss</a:t>
            </a:r>
            <a:r>
              <a:rPr lang="en-US" sz="1400" dirty="0"/>
              <a:t> when </a:t>
            </a:r>
            <a:r>
              <a:rPr lang="en-US" sz="1400" b="1" dirty="0">
                <a:latin typeface="Cambria Math" panose="02040503050406030204" pitchFamily="18" charset="0"/>
                <a:ea typeface="Cambria Math" panose="02040503050406030204" pitchFamily="18" charset="0"/>
              </a:rPr>
              <a:t>y</a:t>
            </a:r>
            <a:r>
              <a:rPr lang="en-US" sz="1400" dirty="0"/>
              <a:t>=1</a:t>
            </a:r>
          </a:p>
        </p:txBody>
      </p:sp>
      <p:sp>
        <p:nvSpPr>
          <p:cNvPr id="14" name="TextBox 13">
            <a:extLst>
              <a:ext uri="{FF2B5EF4-FFF2-40B4-BE49-F238E27FC236}">
                <a16:creationId xmlns:a16="http://schemas.microsoft.com/office/drawing/2014/main" id="{E4E23D2B-B4F0-8D49-A14C-5CF53C487B99}"/>
              </a:ext>
            </a:extLst>
          </p:cNvPr>
          <p:cNvSpPr txBox="1"/>
          <p:nvPr/>
        </p:nvSpPr>
        <p:spPr>
          <a:xfrm>
            <a:off x="1181960" y="5181609"/>
            <a:ext cx="4206882" cy="400110"/>
          </a:xfrm>
          <a:prstGeom prst="rect">
            <a:avLst/>
          </a:prstGeom>
          <a:noFill/>
        </p:spPr>
        <p:txBody>
          <a:bodyPr wrap="square" rtlCol="0">
            <a:spAutoFit/>
          </a:bodyPr>
          <a:lstStyle/>
          <a:p>
            <a:r>
              <a:rPr lang="en-US" sz="2000" b="1" dirty="0">
                <a:solidFill>
                  <a:srgbClr val="FF0000"/>
                </a:solidFill>
              </a:rPr>
              <a:t>Better prediction gives smaller loss</a:t>
            </a:r>
          </a:p>
        </p:txBody>
      </p:sp>
      <p:cxnSp>
        <p:nvCxnSpPr>
          <p:cNvPr id="15" name="Straight Arrow Connector 14">
            <a:extLst>
              <a:ext uri="{FF2B5EF4-FFF2-40B4-BE49-F238E27FC236}">
                <a16:creationId xmlns:a16="http://schemas.microsoft.com/office/drawing/2014/main" id="{59C2FD57-F643-D842-A5B3-7E708FC0457F}"/>
              </a:ext>
            </a:extLst>
          </p:cNvPr>
          <p:cNvCxnSpPr>
            <a:cxnSpLocks/>
          </p:cNvCxnSpPr>
          <p:nvPr/>
        </p:nvCxnSpPr>
        <p:spPr>
          <a:xfrm flipV="1">
            <a:off x="5105024" y="4764902"/>
            <a:ext cx="1065492" cy="6124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75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F24-6594-2640-9499-B31D9BF78188}"/>
              </a:ext>
            </a:extLst>
          </p:cNvPr>
          <p:cNvSpPr>
            <a:spLocks noGrp="1"/>
          </p:cNvSpPr>
          <p:nvPr>
            <p:ph type="title"/>
          </p:nvPr>
        </p:nvSpPr>
        <p:spPr/>
        <p:txBody>
          <a:bodyPr/>
          <a:lstStyle/>
          <a:p>
            <a:r>
              <a:rPr lang="en-US" dirty="0">
                <a:latin typeface="Amazon Ember" panose="020B0603020204020204" pitchFamily="34" charset="0"/>
                <a:ea typeface="Amazon Ember" panose="020B0603020204020204" pitchFamily="34" charset="0"/>
                <a:cs typeface="Amazon Ember" panose="020B0603020204020204" pitchFamily="34" charset="0"/>
              </a:rPr>
              <a:t>Logistic Regression – Hands-on</a:t>
            </a:r>
            <a:endParaRPr lang="en-US" dirty="0"/>
          </a:p>
        </p:txBody>
      </p:sp>
      <p:sp>
        <p:nvSpPr>
          <p:cNvPr id="3" name="Content Placeholder 2">
            <a:extLst>
              <a:ext uri="{FF2B5EF4-FFF2-40B4-BE49-F238E27FC236}">
                <a16:creationId xmlns:a16="http://schemas.microsoft.com/office/drawing/2014/main" id="{A34658B2-479F-3E4D-96E7-D0B5BE71E2F2}"/>
              </a:ext>
            </a:extLst>
          </p:cNvPr>
          <p:cNvSpPr>
            <a:spLocks noGrp="1"/>
          </p:cNvSpPr>
          <p:nvPr>
            <p:ph sz="half" idx="10"/>
          </p:nvPr>
        </p:nvSpPr>
        <p:spPr/>
        <p:txBody>
          <a:bodyPr/>
          <a:lstStyle/>
          <a:p>
            <a:r>
              <a:rPr lang="en-US" sz="2800" b="1" dirty="0"/>
              <a:t>Exercise: </a:t>
            </a:r>
            <a:r>
              <a:rPr lang="en-US" sz="2800" dirty="0"/>
              <a:t>Training a classifier to predict the </a:t>
            </a:r>
            <a:r>
              <a:rPr lang="en-US" sz="2800" b="1" dirty="0" err="1"/>
              <a:t>isPositive</a:t>
            </a:r>
            <a:r>
              <a:rPr lang="en-US" sz="2800" b="1" dirty="0"/>
              <a:t> </a:t>
            </a:r>
            <a:r>
              <a:rPr lang="en-US" sz="2800" dirty="0"/>
              <a:t>field for the review dataset:</a:t>
            </a:r>
          </a:p>
          <a:p>
            <a:r>
              <a:rPr lang="en-US" sz="2800" dirty="0"/>
              <a:t>The exercise covers the following topics:</a:t>
            </a:r>
          </a:p>
          <a:p>
            <a:pPr marL="914400" lvl="1" indent="-457200">
              <a:buFont typeface="Arial" panose="020B0604020202020204" pitchFamily="34" charset="0"/>
              <a:buChar char="•"/>
            </a:pPr>
            <a:r>
              <a:rPr lang="en-US" sz="2800" dirty="0"/>
              <a:t>ML Model: Logistic Regression</a:t>
            </a:r>
          </a:p>
          <a:p>
            <a:pPr marL="914400" lvl="1" indent="-457200">
              <a:buFont typeface="Arial" panose="020B0604020202020204" pitchFamily="34" charset="0"/>
              <a:buChar char="•"/>
            </a:pPr>
            <a:r>
              <a:rPr lang="en-US" sz="2800" dirty="0"/>
              <a:t>Model Evaluation: Probability Threshold Calibration</a:t>
            </a:r>
          </a:p>
          <a:p>
            <a:endParaRPr lang="en-US" sz="2400" dirty="0"/>
          </a:p>
        </p:txBody>
      </p:sp>
      <p:pic>
        <p:nvPicPr>
          <p:cNvPr id="4" name="Picture">
            <a:hlinkClick r:id="rId2"/>
            <a:extLst>
              <a:ext uri="{FF2B5EF4-FFF2-40B4-BE49-F238E27FC236}">
                <a16:creationId xmlns:a16="http://schemas.microsoft.com/office/drawing/2014/main" id="{F73284A8-5096-BA47-8A06-D7DFBEE55320}"/>
              </a:ext>
            </a:extLst>
          </p:cNvPr>
          <p:cNvPicPr/>
          <p:nvPr/>
        </p:nvPicPr>
        <p:blipFill>
          <a:blip r:embed="rId3"/>
          <a:srcRect t="14249" b="17540"/>
          <a:stretch>
            <a:fillRect/>
          </a:stretch>
        </p:blipFill>
        <p:spPr>
          <a:xfrm>
            <a:off x="852492" y="4149672"/>
            <a:ext cx="2834640" cy="820420"/>
          </a:xfrm>
          <a:prstGeom prst="rect">
            <a:avLst/>
          </a:prstGeom>
        </p:spPr>
      </p:pic>
      <p:sp>
        <p:nvSpPr>
          <p:cNvPr id="5" name="Rectangle 4">
            <a:extLst>
              <a:ext uri="{FF2B5EF4-FFF2-40B4-BE49-F238E27FC236}">
                <a16:creationId xmlns:a16="http://schemas.microsoft.com/office/drawing/2014/main" id="{DBD5F3BD-DC82-9C4D-8EF2-839FABACE5C4}"/>
              </a:ext>
            </a:extLst>
          </p:cNvPr>
          <p:cNvSpPr/>
          <p:nvPr/>
        </p:nvSpPr>
        <p:spPr>
          <a:xfrm>
            <a:off x="2940349" y="4442606"/>
            <a:ext cx="7752443" cy="523220"/>
          </a:xfrm>
          <a:prstGeom prst="rect">
            <a:avLst/>
          </a:prstGeom>
        </p:spPr>
        <p:txBody>
          <a:bodyPr wrap="none">
            <a:spAutoFit/>
          </a:bodyPr>
          <a:lstStyle/>
          <a:p>
            <a:pPr lvl="1"/>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MLA-NLP-Lecture2-Logistic-Regression.ipynb</a:t>
            </a:r>
          </a:p>
        </p:txBody>
      </p:sp>
    </p:spTree>
    <p:extLst>
      <p:ext uri="{BB962C8B-B14F-4D97-AF65-F5344CB8AC3E}">
        <p14:creationId xmlns:p14="http://schemas.microsoft.com/office/powerpoint/2010/main" val="29975172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AD5F91-F97A-5F41-A21E-3EB716E0788F}"/>
              </a:ext>
            </a:extLst>
          </p:cNvPr>
          <p:cNvSpPr>
            <a:spLocks noGrp="1"/>
          </p:cNvSpPr>
          <p:nvPr>
            <p:ph type="body" sz="quarter" idx="10"/>
          </p:nvPr>
        </p:nvSpPr>
        <p:spPr>
          <a:xfrm>
            <a:off x="1336964" y="1836544"/>
            <a:ext cx="9518073" cy="2735457"/>
          </a:xfrm>
        </p:spPr>
        <p:txBody>
          <a:bodyPr/>
          <a:lstStyle/>
          <a:p>
            <a:r>
              <a:rPr lang="en-US" sz="4800" b="1"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Optimization</a:t>
            </a:r>
          </a:p>
        </p:txBody>
      </p:sp>
    </p:spTree>
    <p:extLst>
      <p:ext uri="{BB962C8B-B14F-4D97-AF65-F5344CB8AC3E}">
        <p14:creationId xmlns:p14="http://schemas.microsoft.com/office/powerpoint/2010/main" val="2255088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b="1" dirty="0"/>
              <a:t>Optimization in Machine Learning</a:t>
            </a:r>
          </a:p>
        </p:txBody>
      </p:sp>
      <p:sp>
        <p:nvSpPr>
          <p:cNvPr id="3" name="Text Placeholder 2">
            <a:extLst>
              <a:ext uri="{FF2B5EF4-FFF2-40B4-BE49-F238E27FC236}">
                <a16:creationId xmlns:a16="http://schemas.microsoft.com/office/drawing/2014/main" id="{EFA986EE-AA40-1B47-BD40-4247444EE8B5}"/>
              </a:ext>
            </a:extLst>
          </p:cNvPr>
          <p:cNvSpPr>
            <a:spLocks noGrp="1"/>
          </p:cNvSpPr>
          <p:nvPr>
            <p:ph type="body" sz="quarter" idx="10"/>
          </p:nvPr>
        </p:nvSpPr>
        <p:spPr>
          <a:xfrm>
            <a:off x="695795" y="1310105"/>
            <a:ext cx="11494618" cy="4830813"/>
          </a:xfrm>
        </p:spPr>
        <p:txBody>
          <a:bodyPr/>
          <a:lstStyle/>
          <a:p>
            <a:r>
              <a:rPr lang="en-US" dirty="0"/>
              <a:t>We build and train ML models, hoping for:</a:t>
            </a:r>
          </a:p>
          <a:p>
            <a:endParaRPr lang="en-US" dirty="0"/>
          </a:p>
          <a:p>
            <a:pPr marL="0" indent="0">
              <a:buNone/>
            </a:pPr>
            <a:endParaRPr lang="en-US" dirty="0"/>
          </a:p>
          <a:p>
            <a:r>
              <a:rPr lang="en-US" dirty="0"/>
              <a:t>In reality …</a:t>
            </a:r>
          </a:p>
          <a:p>
            <a:pPr marL="0" indent="0">
              <a:buNone/>
            </a:pPr>
            <a:endParaRPr lang="en-US" dirty="0"/>
          </a:p>
          <a:p>
            <a:pPr marL="0" indent="0">
              <a:buNone/>
            </a:pPr>
            <a:endParaRPr lang="en-US" dirty="0"/>
          </a:p>
          <a:p>
            <a:r>
              <a:rPr lang="en-US" b="1" dirty="0">
                <a:solidFill>
                  <a:schemeClr val="accent3"/>
                </a:solidFill>
              </a:rPr>
              <a:t>Learn</a:t>
            </a:r>
            <a:r>
              <a:rPr lang="en-US" dirty="0"/>
              <a:t> </a:t>
            </a:r>
            <a:r>
              <a:rPr lang="en-US" b="1" dirty="0">
                <a:solidFill>
                  <a:schemeClr val="accent3"/>
                </a:solidFill>
              </a:rPr>
              <a:t>better and better </a:t>
            </a:r>
            <a:r>
              <a:rPr lang="en-US" dirty="0"/>
              <a:t>models, such that overall model </a:t>
            </a:r>
            <a:r>
              <a:rPr lang="en-US" b="1" dirty="0">
                <a:solidFill>
                  <a:schemeClr val="accent6"/>
                </a:solidFill>
              </a:rPr>
              <a:t>error</a:t>
            </a:r>
            <a:r>
              <a:rPr lang="en-US" dirty="0"/>
              <a:t> gets smaller and smaller … ideally, </a:t>
            </a:r>
            <a:r>
              <a:rPr lang="en-US" b="1" dirty="0">
                <a:solidFill>
                  <a:schemeClr val="accent6"/>
                </a:solidFill>
              </a:rPr>
              <a:t>as small as possible</a:t>
            </a:r>
            <a:r>
              <a:rPr lang="en-US" dirty="0"/>
              <a:t>!</a:t>
            </a:r>
          </a:p>
        </p:txBody>
      </p:sp>
      <p:grpSp>
        <p:nvGrpSpPr>
          <p:cNvPr id="26" name="Group 25">
            <a:extLst>
              <a:ext uri="{FF2B5EF4-FFF2-40B4-BE49-F238E27FC236}">
                <a16:creationId xmlns:a16="http://schemas.microsoft.com/office/drawing/2014/main" id="{DE6A2DA8-8B75-834C-A3EA-6A98E561F11F}"/>
              </a:ext>
            </a:extLst>
          </p:cNvPr>
          <p:cNvGrpSpPr/>
          <p:nvPr/>
        </p:nvGrpSpPr>
        <p:grpSpPr>
          <a:xfrm>
            <a:off x="727525" y="2077988"/>
            <a:ext cx="10736950" cy="589547"/>
            <a:chOff x="537367" y="1717445"/>
            <a:chExt cx="10736950" cy="653525"/>
          </a:xfrm>
        </p:grpSpPr>
        <p:grpSp>
          <p:nvGrpSpPr>
            <p:cNvPr id="29" name="Group 28">
              <a:extLst>
                <a:ext uri="{FF2B5EF4-FFF2-40B4-BE49-F238E27FC236}">
                  <a16:creationId xmlns:a16="http://schemas.microsoft.com/office/drawing/2014/main" id="{B899FBC1-E7F4-9540-815A-8B6D6873A1E0}"/>
                </a:ext>
              </a:extLst>
            </p:cNvPr>
            <p:cNvGrpSpPr/>
            <p:nvPr/>
          </p:nvGrpSpPr>
          <p:grpSpPr>
            <a:xfrm>
              <a:off x="3446136" y="1718227"/>
              <a:ext cx="5875262" cy="634251"/>
              <a:chOff x="4226387" y="1708178"/>
              <a:chExt cx="5875262" cy="634251"/>
            </a:xfrm>
          </p:grpSpPr>
          <p:grpSp>
            <p:nvGrpSpPr>
              <p:cNvPr id="32" name="Group 31">
                <a:extLst>
                  <a:ext uri="{FF2B5EF4-FFF2-40B4-BE49-F238E27FC236}">
                    <a16:creationId xmlns:a16="http://schemas.microsoft.com/office/drawing/2014/main" id="{74CC8FF5-7EA0-E04A-8DC6-00856C23F35B}"/>
                  </a:ext>
                </a:extLst>
              </p:cNvPr>
              <p:cNvGrpSpPr/>
              <p:nvPr/>
            </p:nvGrpSpPr>
            <p:grpSpPr>
              <a:xfrm>
                <a:off x="4226387" y="1810749"/>
                <a:ext cx="5875262" cy="388034"/>
                <a:chOff x="5461349" y="2974301"/>
                <a:chExt cx="5875262" cy="388034"/>
              </a:xfrm>
            </p:grpSpPr>
            <p:sp>
              <p:nvSpPr>
                <p:cNvPr id="35" name="Text Placeholder 4">
                  <a:extLst>
                    <a:ext uri="{FF2B5EF4-FFF2-40B4-BE49-F238E27FC236}">
                      <a16:creationId xmlns:a16="http://schemas.microsoft.com/office/drawing/2014/main" id="{A39FA73A-F446-754A-852A-7F92B4ED7892}"/>
                    </a:ext>
                  </a:extLst>
                </p:cNvPr>
                <p:cNvSpPr txBox="1">
                  <a:spLocks/>
                </p:cNvSpPr>
                <p:nvPr/>
              </p:nvSpPr>
              <p:spPr>
                <a:xfrm>
                  <a:off x="9886450" y="2974301"/>
                  <a:ext cx="1450161" cy="388034"/>
                </a:xfrm>
                <a:prstGeom prst="rect">
                  <a:avLst/>
                </a:prstGeom>
              </p:spPr>
              <p:txBody>
                <a:bodyPr vert="horz"/>
                <a:lstStyle>
                  <a:lvl1pPr marL="249500" indent="-249500" algn="l" defTabSz="997999" rtl="0" eaLnBrk="1" latinLnBrk="0" hangingPunct="1">
                    <a:lnSpc>
                      <a:spcPct val="100000"/>
                    </a:lnSpc>
                    <a:spcBef>
                      <a:spcPts val="800"/>
                    </a:spcBef>
                    <a:buFont typeface="Arial" panose="020B0604020202020204" pitchFamily="34" charset="0"/>
                    <a:buChar char="•"/>
                    <a:defRPr sz="3000" kern="1200">
                      <a:solidFill>
                        <a:schemeClr val="tx1"/>
                      </a:solidFill>
                      <a:latin typeface="+mn-lt"/>
                      <a:ea typeface="+mn-ea"/>
                      <a:cs typeface="+mn-cs"/>
                    </a:defRPr>
                  </a:lvl1pPr>
                  <a:lvl2pPr marL="685457" indent="-228486" algn="l" defTabSz="997999" rtl="0" eaLnBrk="1" latinLnBrk="0" hangingPunct="1">
                    <a:lnSpc>
                      <a:spcPct val="100000"/>
                    </a:lnSpc>
                    <a:spcBef>
                      <a:spcPts val="800"/>
                    </a:spcBef>
                    <a:buFont typeface="Wingdings" charset="2"/>
                    <a:buChar char="§"/>
                    <a:defRPr sz="2600" kern="1200">
                      <a:solidFill>
                        <a:schemeClr val="tx1"/>
                      </a:solidFill>
                      <a:latin typeface="+mn-lt"/>
                      <a:ea typeface="+mn-ea"/>
                      <a:cs typeface="+mn-cs"/>
                    </a:defRPr>
                  </a:lvl2pPr>
                  <a:lvl3pPr marL="1142428" indent="-228486" algn="l" defTabSz="997999" rtl="0" eaLnBrk="1" latinLnBrk="0" hangingPunct="1">
                    <a:lnSpc>
                      <a:spcPct val="100000"/>
                    </a:lnSpc>
                    <a:spcBef>
                      <a:spcPts val="800"/>
                    </a:spcBef>
                    <a:buFont typeface="Lucida Grande"/>
                    <a:buChar char="-"/>
                    <a:defRPr sz="2200" kern="1200">
                      <a:solidFill>
                        <a:schemeClr val="tx1"/>
                      </a:solidFill>
                      <a:latin typeface="+mn-lt"/>
                      <a:ea typeface="+mn-ea"/>
                      <a:cs typeface="+mn-cs"/>
                    </a:defRPr>
                  </a:lvl3pPr>
                  <a:lvl4pPr marL="1599399"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4pPr>
                  <a:lvl5pPr marL="2056370"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5pPr>
                  <a:lvl6pPr marL="2744500"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6pPr>
                  <a:lvl7pPr marL="3243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7pPr>
                  <a:lvl8pPr marL="3742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8pPr>
                  <a:lvl9pPr marL="4241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9pPr>
                </a:lstStyle>
                <a:p>
                  <a:pPr marL="0" indent="0">
                    <a:buNone/>
                  </a:pPr>
                  <a:endParaRPr lang="en-US" sz="1999" b="1"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6" name="Chevron 35">
                  <a:extLst>
                    <a:ext uri="{FF2B5EF4-FFF2-40B4-BE49-F238E27FC236}">
                      <a16:creationId xmlns:a16="http://schemas.microsoft.com/office/drawing/2014/main" id="{C4263784-C797-F14E-B0FB-38A9004ECC30}"/>
                    </a:ext>
                  </a:extLst>
                </p:cNvPr>
                <p:cNvSpPr/>
                <p:nvPr/>
              </p:nvSpPr>
              <p:spPr>
                <a:xfrm>
                  <a:off x="5461349" y="3115520"/>
                  <a:ext cx="383059" cy="244243"/>
                </a:xfrm>
                <a:prstGeom prst="chevron">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0117"/>
                  <a:endParaRPr lang="en-US" dirty="0">
                    <a:solidFill>
                      <a:srgbClr val="303942"/>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sp>
            <p:nvSpPr>
              <p:cNvPr id="33" name="Rounded Rectangle 32">
                <a:extLst>
                  <a:ext uri="{FF2B5EF4-FFF2-40B4-BE49-F238E27FC236}">
                    <a16:creationId xmlns:a16="http://schemas.microsoft.com/office/drawing/2014/main" id="{975132BD-249D-BE4C-87F7-8BF1ED5D460B}"/>
                  </a:ext>
                </a:extLst>
              </p:cNvPr>
              <p:cNvSpPr/>
              <p:nvPr/>
            </p:nvSpPr>
            <p:spPr>
              <a:xfrm>
                <a:off x="4742568" y="1708178"/>
                <a:ext cx="3260212" cy="634251"/>
              </a:xfrm>
              <a:prstGeom prst="roundRect">
                <a:avLst/>
              </a:prstGeom>
              <a:solidFill>
                <a:schemeClr val="accent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40117"/>
                <a:r>
                  <a:rPr lang="en-US" sz="1999" b="1"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ML Model (Rules)</a:t>
                </a:r>
              </a:p>
            </p:txBody>
          </p:sp>
          <p:sp>
            <p:nvSpPr>
              <p:cNvPr id="34" name="Chevron 33">
                <a:extLst>
                  <a:ext uri="{FF2B5EF4-FFF2-40B4-BE49-F238E27FC236}">
                    <a16:creationId xmlns:a16="http://schemas.microsoft.com/office/drawing/2014/main" id="{AD2BDFA1-BBFC-464D-9CD4-B3B03A6C90F8}"/>
                  </a:ext>
                </a:extLst>
              </p:cNvPr>
              <p:cNvSpPr/>
              <p:nvPr/>
            </p:nvSpPr>
            <p:spPr>
              <a:xfrm>
                <a:off x="8135902" y="1903181"/>
                <a:ext cx="383059" cy="244243"/>
              </a:xfrm>
              <a:prstGeom prst="chevron">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0117"/>
                <a:endParaRPr lang="en-US" dirty="0">
                  <a:solidFill>
                    <a:srgbClr val="303942"/>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sp>
          <p:nvSpPr>
            <p:cNvPr id="30" name="Rounded Rectangle 29">
              <a:extLst>
                <a:ext uri="{FF2B5EF4-FFF2-40B4-BE49-F238E27FC236}">
                  <a16:creationId xmlns:a16="http://schemas.microsoft.com/office/drawing/2014/main" id="{BC688F59-A648-C442-AD8C-BD1ECAF825A2}"/>
                </a:ext>
              </a:extLst>
            </p:cNvPr>
            <p:cNvSpPr/>
            <p:nvPr/>
          </p:nvSpPr>
          <p:spPr>
            <a:xfrm>
              <a:off x="537367" y="1736719"/>
              <a:ext cx="2775648" cy="634251"/>
            </a:xfrm>
            <a:prstGeom prst="roundRect">
              <a:avLst/>
            </a:prstGeom>
            <a:no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40117"/>
              <a:r>
                <a:rPr lang="en-US" sz="1999" b="1"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ML Model Features</a:t>
              </a:r>
            </a:p>
          </p:txBody>
        </p:sp>
        <p:sp>
          <p:nvSpPr>
            <p:cNvPr id="31" name="Rounded Rectangle 30">
              <a:extLst>
                <a:ext uri="{FF2B5EF4-FFF2-40B4-BE49-F238E27FC236}">
                  <a16:creationId xmlns:a16="http://schemas.microsoft.com/office/drawing/2014/main" id="{912DBEE2-7BEE-6349-B6DE-3C547AC09F23}"/>
                </a:ext>
              </a:extLst>
            </p:cNvPr>
            <p:cNvSpPr/>
            <p:nvPr/>
          </p:nvSpPr>
          <p:spPr>
            <a:xfrm>
              <a:off x="7871236" y="1717445"/>
              <a:ext cx="3403081" cy="634251"/>
            </a:xfrm>
            <a:prstGeom prst="roundRect">
              <a:avLst/>
            </a:prstGeom>
            <a:no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999" b="1"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ML Model Target</a:t>
              </a:r>
            </a:p>
          </p:txBody>
        </p:sp>
      </p:grpSp>
      <p:sp>
        <p:nvSpPr>
          <p:cNvPr id="4" name="Up-Down Arrow 3">
            <a:extLst>
              <a:ext uri="{FF2B5EF4-FFF2-40B4-BE49-F238E27FC236}">
                <a16:creationId xmlns:a16="http://schemas.microsoft.com/office/drawing/2014/main" id="{7D9C29B4-CA37-584E-BA4C-4BD5125C7DA4}"/>
              </a:ext>
            </a:extLst>
          </p:cNvPr>
          <p:cNvSpPr/>
          <p:nvPr/>
        </p:nvSpPr>
        <p:spPr>
          <a:xfrm>
            <a:off x="9186879" y="2849636"/>
            <a:ext cx="251378" cy="589547"/>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DD7F0E0-591A-8545-9FB9-882EFFCEBA77}"/>
              </a:ext>
            </a:extLst>
          </p:cNvPr>
          <p:cNvSpPr txBox="1"/>
          <p:nvPr/>
        </p:nvSpPr>
        <p:spPr>
          <a:xfrm>
            <a:off x="9650842" y="2932339"/>
            <a:ext cx="2079057" cy="400110"/>
          </a:xfrm>
          <a:prstGeom prst="rect">
            <a:avLst/>
          </a:prstGeom>
          <a:noFill/>
        </p:spPr>
        <p:txBody>
          <a:bodyPr wrap="square" rtlCol="0">
            <a:spAutoFit/>
          </a:bodyPr>
          <a:lstStyle/>
          <a:p>
            <a:r>
              <a:rPr lang="en-US" sz="2000" b="1" dirty="0">
                <a:solidFill>
                  <a:schemeClr val="accent6"/>
                </a:solidFill>
                <a:latin typeface="Amazon Ember Light" panose="020B0403020204020204" pitchFamily="34" charset="0"/>
                <a:ea typeface="Amazon Ember Light" panose="020B0403020204020204" pitchFamily="34" charset="0"/>
                <a:cs typeface="Amazon Ember Light" panose="020B0403020204020204" pitchFamily="34" charset="0"/>
              </a:rPr>
              <a:t>error</a:t>
            </a:r>
          </a:p>
        </p:txBody>
      </p:sp>
      <p:grpSp>
        <p:nvGrpSpPr>
          <p:cNvPr id="57" name="Group 56">
            <a:extLst>
              <a:ext uri="{FF2B5EF4-FFF2-40B4-BE49-F238E27FC236}">
                <a16:creationId xmlns:a16="http://schemas.microsoft.com/office/drawing/2014/main" id="{92A0F25C-3083-944D-BE11-5A8C5860B48C}"/>
              </a:ext>
            </a:extLst>
          </p:cNvPr>
          <p:cNvGrpSpPr/>
          <p:nvPr/>
        </p:nvGrpSpPr>
        <p:grpSpPr>
          <a:xfrm>
            <a:off x="727525" y="3660417"/>
            <a:ext cx="10736950" cy="589547"/>
            <a:chOff x="537367" y="1717445"/>
            <a:chExt cx="10736950" cy="653525"/>
          </a:xfrm>
        </p:grpSpPr>
        <p:grpSp>
          <p:nvGrpSpPr>
            <p:cNvPr id="58" name="Group 57">
              <a:extLst>
                <a:ext uri="{FF2B5EF4-FFF2-40B4-BE49-F238E27FC236}">
                  <a16:creationId xmlns:a16="http://schemas.microsoft.com/office/drawing/2014/main" id="{484A39B8-A39E-1149-A9D0-6E253F1CB894}"/>
                </a:ext>
              </a:extLst>
            </p:cNvPr>
            <p:cNvGrpSpPr/>
            <p:nvPr/>
          </p:nvGrpSpPr>
          <p:grpSpPr>
            <a:xfrm>
              <a:off x="3446136" y="1718227"/>
              <a:ext cx="5875262" cy="634251"/>
              <a:chOff x="4226387" y="1708178"/>
              <a:chExt cx="5875262" cy="634251"/>
            </a:xfrm>
          </p:grpSpPr>
          <p:grpSp>
            <p:nvGrpSpPr>
              <p:cNvPr id="61" name="Group 60">
                <a:extLst>
                  <a:ext uri="{FF2B5EF4-FFF2-40B4-BE49-F238E27FC236}">
                    <a16:creationId xmlns:a16="http://schemas.microsoft.com/office/drawing/2014/main" id="{5CF902CB-292E-0E44-ABCD-14571854B559}"/>
                  </a:ext>
                </a:extLst>
              </p:cNvPr>
              <p:cNvGrpSpPr/>
              <p:nvPr/>
            </p:nvGrpSpPr>
            <p:grpSpPr>
              <a:xfrm>
                <a:off x="4226387" y="1810749"/>
                <a:ext cx="5875262" cy="388034"/>
                <a:chOff x="5461349" y="2974301"/>
                <a:chExt cx="5875262" cy="388034"/>
              </a:xfrm>
            </p:grpSpPr>
            <p:sp>
              <p:nvSpPr>
                <p:cNvPr id="64" name="Text Placeholder 4">
                  <a:extLst>
                    <a:ext uri="{FF2B5EF4-FFF2-40B4-BE49-F238E27FC236}">
                      <a16:creationId xmlns:a16="http://schemas.microsoft.com/office/drawing/2014/main" id="{9F504495-FB19-CB4D-8628-A4A92C95AA06}"/>
                    </a:ext>
                  </a:extLst>
                </p:cNvPr>
                <p:cNvSpPr txBox="1">
                  <a:spLocks/>
                </p:cNvSpPr>
                <p:nvPr/>
              </p:nvSpPr>
              <p:spPr>
                <a:xfrm>
                  <a:off x="9886450" y="2974301"/>
                  <a:ext cx="1450161" cy="388034"/>
                </a:xfrm>
                <a:prstGeom prst="rect">
                  <a:avLst/>
                </a:prstGeom>
              </p:spPr>
              <p:txBody>
                <a:bodyPr vert="horz"/>
                <a:lstStyle>
                  <a:lvl1pPr marL="249500" indent="-249500" algn="l" defTabSz="997999" rtl="0" eaLnBrk="1" latinLnBrk="0" hangingPunct="1">
                    <a:lnSpc>
                      <a:spcPct val="100000"/>
                    </a:lnSpc>
                    <a:spcBef>
                      <a:spcPts val="800"/>
                    </a:spcBef>
                    <a:buFont typeface="Arial" panose="020B0604020202020204" pitchFamily="34" charset="0"/>
                    <a:buChar char="•"/>
                    <a:defRPr sz="3000" kern="1200">
                      <a:solidFill>
                        <a:schemeClr val="tx1"/>
                      </a:solidFill>
                      <a:latin typeface="+mn-lt"/>
                      <a:ea typeface="+mn-ea"/>
                      <a:cs typeface="+mn-cs"/>
                    </a:defRPr>
                  </a:lvl1pPr>
                  <a:lvl2pPr marL="685457" indent="-228486" algn="l" defTabSz="997999" rtl="0" eaLnBrk="1" latinLnBrk="0" hangingPunct="1">
                    <a:lnSpc>
                      <a:spcPct val="100000"/>
                    </a:lnSpc>
                    <a:spcBef>
                      <a:spcPts val="800"/>
                    </a:spcBef>
                    <a:buFont typeface="Wingdings" charset="2"/>
                    <a:buChar char="§"/>
                    <a:defRPr sz="2600" kern="1200">
                      <a:solidFill>
                        <a:schemeClr val="tx1"/>
                      </a:solidFill>
                      <a:latin typeface="+mn-lt"/>
                      <a:ea typeface="+mn-ea"/>
                      <a:cs typeface="+mn-cs"/>
                    </a:defRPr>
                  </a:lvl2pPr>
                  <a:lvl3pPr marL="1142428" indent="-228486" algn="l" defTabSz="997999" rtl="0" eaLnBrk="1" latinLnBrk="0" hangingPunct="1">
                    <a:lnSpc>
                      <a:spcPct val="100000"/>
                    </a:lnSpc>
                    <a:spcBef>
                      <a:spcPts val="800"/>
                    </a:spcBef>
                    <a:buFont typeface="Lucida Grande"/>
                    <a:buChar char="-"/>
                    <a:defRPr sz="2200" kern="1200">
                      <a:solidFill>
                        <a:schemeClr val="tx1"/>
                      </a:solidFill>
                      <a:latin typeface="+mn-lt"/>
                      <a:ea typeface="+mn-ea"/>
                      <a:cs typeface="+mn-cs"/>
                    </a:defRPr>
                  </a:lvl3pPr>
                  <a:lvl4pPr marL="1599399"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4pPr>
                  <a:lvl5pPr marL="2056370"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5pPr>
                  <a:lvl6pPr marL="2744500"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6pPr>
                  <a:lvl7pPr marL="3243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7pPr>
                  <a:lvl8pPr marL="3742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8pPr>
                  <a:lvl9pPr marL="4241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9pPr>
                </a:lstStyle>
                <a:p>
                  <a:pPr marL="0" indent="0">
                    <a:buNone/>
                  </a:pPr>
                  <a:endParaRPr lang="en-US" sz="1999" b="1"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65" name="Chevron 64">
                  <a:extLst>
                    <a:ext uri="{FF2B5EF4-FFF2-40B4-BE49-F238E27FC236}">
                      <a16:creationId xmlns:a16="http://schemas.microsoft.com/office/drawing/2014/main" id="{8A2B386B-746B-B244-8EB2-988C3DEDCAC2}"/>
                    </a:ext>
                  </a:extLst>
                </p:cNvPr>
                <p:cNvSpPr/>
                <p:nvPr/>
              </p:nvSpPr>
              <p:spPr>
                <a:xfrm>
                  <a:off x="5461349" y="3115520"/>
                  <a:ext cx="383059" cy="244243"/>
                </a:xfrm>
                <a:prstGeom prst="chevron">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0117"/>
                  <a:endParaRPr lang="en-US" dirty="0">
                    <a:solidFill>
                      <a:srgbClr val="303942"/>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sp>
            <p:nvSpPr>
              <p:cNvPr id="62" name="Rounded Rectangle 61">
                <a:extLst>
                  <a:ext uri="{FF2B5EF4-FFF2-40B4-BE49-F238E27FC236}">
                    <a16:creationId xmlns:a16="http://schemas.microsoft.com/office/drawing/2014/main" id="{74D14FF5-9790-CE4F-83C1-A6CED015D86D}"/>
                  </a:ext>
                </a:extLst>
              </p:cNvPr>
              <p:cNvSpPr/>
              <p:nvPr/>
            </p:nvSpPr>
            <p:spPr>
              <a:xfrm>
                <a:off x="4742568" y="1708178"/>
                <a:ext cx="3260212" cy="634251"/>
              </a:xfrm>
              <a:prstGeom prst="roundRect">
                <a:avLst/>
              </a:prstGeom>
              <a:solidFill>
                <a:schemeClr val="accent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40117"/>
                <a:r>
                  <a:rPr lang="en-US" sz="1999" b="1"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ML Model (Rules)</a:t>
                </a:r>
              </a:p>
            </p:txBody>
          </p:sp>
          <p:sp>
            <p:nvSpPr>
              <p:cNvPr id="63" name="Chevron 62">
                <a:extLst>
                  <a:ext uri="{FF2B5EF4-FFF2-40B4-BE49-F238E27FC236}">
                    <a16:creationId xmlns:a16="http://schemas.microsoft.com/office/drawing/2014/main" id="{E0110F3E-A2C4-5545-B55C-312FEADDDB67}"/>
                  </a:ext>
                </a:extLst>
              </p:cNvPr>
              <p:cNvSpPr/>
              <p:nvPr/>
            </p:nvSpPr>
            <p:spPr>
              <a:xfrm>
                <a:off x="8135902" y="1903181"/>
                <a:ext cx="383059" cy="244243"/>
              </a:xfrm>
              <a:prstGeom prst="chevron">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0117"/>
                <a:endParaRPr lang="en-US" dirty="0">
                  <a:solidFill>
                    <a:srgbClr val="303942"/>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sp>
          <p:nvSpPr>
            <p:cNvPr id="59" name="Rounded Rectangle 58">
              <a:extLst>
                <a:ext uri="{FF2B5EF4-FFF2-40B4-BE49-F238E27FC236}">
                  <a16:creationId xmlns:a16="http://schemas.microsoft.com/office/drawing/2014/main" id="{90FA6179-6A99-1246-856E-4CD9448DD5F7}"/>
                </a:ext>
              </a:extLst>
            </p:cNvPr>
            <p:cNvSpPr/>
            <p:nvPr/>
          </p:nvSpPr>
          <p:spPr>
            <a:xfrm>
              <a:off x="537367" y="1736719"/>
              <a:ext cx="2775648" cy="634251"/>
            </a:xfrm>
            <a:prstGeom prst="roundRect">
              <a:avLst/>
            </a:prstGeom>
            <a:no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40117"/>
              <a:r>
                <a:rPr lang="en-US" sz="1999" b="1"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ML Model Features</a:t>
              </a:r>
            </a:p>
          </p:txBody>
        </p:sp>
        <p:sp>
          <p:nvSpPr>
            <p:cNvPr id="60" name="Rounded Rectangle 59">
              <a:extLst>
                <a:ext uri="{FF2B5EF4-FFF2-40B4-BE49-F238E27FC236}">
                  <a16:creationId xmlns:a16="http://schemas.microsoft.com/office/drawing/2014/main" id="{86020461-F650-5A41-9DB1-F50377F66C82}"/>
                </a:ext>
              </a:extLst>
            </p:cNvPr>
            <p:cNvSpPr/>
            <p:nvPr/>
          </p:nvSpPr>
          <p:spPr>
            <a:xfrm>
              <a:off x="7871236" y="1717445"/>
              <a:ext cx="3403081" cy="634251"/>
            </a:xfrm>
            <a:prstGeom prst="roundRect">
              <a:avLst/>
            </a:prstGeom>
            <a:no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999" b="1"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ML Model Prediction</a:t>
              </a:r>
            </a:p>
          </p:txBody>
        </p:sp>
      </p:grpSp>
    </p:spTree>
    <p:extLst>
      <p:ext uri="{BB962C8B-B14F-4D97-AF65-F5344CB8AC3E}">
        <p14:creationId xmlns:p14="http://schemas.microsoft.com/office/powerpoint/2010/main" val="30399413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b="1" dirty="0"/>
              <a:t>Optimization</a:t>
            </a:r>
          </a:p>
        </p:txBody>
      </p:sp>
      <p:sp>
        <p:nvSpPr>
          <p:cNvPr id="3" name="Text Placeholder 2">
            <a:extLst>
              <a:ext uri="{FF2B5EF4-FFF2-40B4-BE49-F238E27FC236}">
                <a16:creationId xmlns:a16="http://schemas.microsoft.com/office/drawing/2014/main" id="{EFA986EE-AA40-1B47-BD40-4247444EE8B5}"/>
              </a:ext>
            </a:extLst>
          </p:cNvPr>
          <p:cNvSpPr>
            <a:spLocks noGrp="1"/>
          </p:cNvSpPr>
          <p:nvPr>
            <p:ph type="body" sz="quarter" idx="10"/>
          </p:nvPr>
        </p:nvSpPr>
        <p:spPr>
          <a:xfrm>
            <a:off x="695795" y="1310105"/>
            <a:ext cx="11494618" cy="4830813"/>
          </a:xfrm>
        </p:spPr>
        <p:txBody>
          <a:bodyPr/>
          <a:lstStyle/>
          <a:p>
            <a:r>
              <a:rPr lang="en-US" dirty="0"/>
              <a:t>In ML, use </a:t>
            </a:r>
            <a:r>
              <a:rPr lang="en-US" b="1" dirty="0"/>
              <a:t>optimization</a:t>
            </a:r>
            <a:r>
              <a:rPr lang="en-US" dirty="0"/>
              <a:t> to </a:t>
            </a:r>
            <a:r>
              <a:rPr lang="en-US" b="1" dirty="0">
                <a:solidFill>
                  <a:schemeClr val="accent3"/>
                </a:solidFill>
              </a:rPr>
              <a:t>minimize </a:t>
            </a:r>
            <a:r>
              <a:rPr lang="en-US" dirty="0"/>
              <a:t>an</a:t>
            </a:r>
            <a:r>
              <a:rPr lang="en-US" b="1" dirty="0">
                <a:solidFill>
                  <a:schemeClr val="accent3"/>
                </a:solidFill>
              </a:rPr>
              <a:t> </a:t>
            </a:r>
            <a:r>
              <a:rPr lang="en-US" b="1" dirty="0">
                <a:solidFill>
                  <a:schemeClr val="accent6"/>
                </a:solidFill>
              </a:rPr>
              <a:t>error function </a:t>
            </a:r>
            <a:r>
              <a:rPr lang="en-US" b="1" dirty="0"/>
              <a:t>of the ML model</a:t>
            </a:r>
            <a:endParaRPr lang="en-US" dirty="0"/>
          </a:p>
          <a:p>
            <a:pPr lvl="1"/>
            <a:r>
              <a:rPr lang="en-US" b="1" dirty="0">
                <a:solidFill>
                  <a:schemeClr val="accent6"/>
                </a:solidFill>
              </a:rPr>
              <a:t>Error function</a:t>
            </a:r>
            <a:r>
              <a:rPr lang="en-US" b="1" dirty="0"/>
              <a:t>:                        , </a:t>
            </a:r>
            <a:r>
              <a:rPr lang="en-US" dirty="0"/>
              <a:t>where     = input,   = function,           = output</a:t>
            </a:r>
          </a:p>
          <a:p>
            <a:pPr lvl="1"/>
            <a:r>
              <a:rPr lang="en-US" b="1" dirty="0">
                <a:solidFill>
                  <a:schemeClr val="accent3"/>
                </a:solidFill>
              </a:rPr>
              <a:t>Optimizing</a:t>
            </a:r>
            <a:r>
              <a:rPr lang="en-US" b="1" dirty="0"/>
              <a:t> the </a:t>
            </a:r>
            <a:r>
              <a:rPr lang="en-US" b="1" dirty="0">
                <a:solidFill>
                  <a:schemeClr val="accent6"/>
                </a:solidFill>
              </a:rPr>
              <a:t>error function</a:t>
            </a:r>
            <a:r>
              <a:rPr lang="en-US" b="1" dirty="0"/>
              <a:t>:</a:t>
            </a:r>
          </a:p>
          <a:p>
            <a:pPr lvl="2"/>
            <a:r>
              <a:rPr lang="en-US" b="1" dirty="0">
                <a:solidFill>
                  <a:schemeClr val="accent3"/>
                </a:solidFill>
              </a:rPr>
              <a:t>Minimizing</a:t>
            </a:r>
            <a:r>
              <a:rPr lang="en-US" dirty="0"/>
              <a:t>    means </a:t>
            </a:r>
            <a:r>
              <a:rPr lang="en-US" b="1" dirty="0"/>
              <a:t>finding</a:t>
            </a:r>
            <a:r>
              <a:rPr lang="en-US" dirty="0"/>
              <a:t> the input     that results in </a:t>
            </a:r>
            <a:r>
              <a:rPr lang="en-US" b="1" dirty="0"/>
              <a:t>the lowest              </a:t>
            </a:r>
            <a:r>
              <a:rPr lang="en-US" dirty="0"/>
              <a:t>value    </a:t>
            </a:r>
          </a:p>
          <a:p>
            <a:pPr lvl="2"/>
            <a:r>
              <a:rPr lang="en-US" b="1" dirty="0"/>
              <a:t>Maximizing,</a:t>
            </a:r>
            <a:r>
              <a:rPr lang="en-US" dirty="0"/>
              <a:t> means finding     that gives the largest    </a:t>
            </a:r>
          </a:p>
        </p:txBody>
      </p:sp>
      <p:pic>
        <p:nvPicPr>
          <p:cNvPr id="8" name="Picture 7">
            <a:extLst>
              <a:ext uri="{FF2B5EF4-FFF2-40B4-BE49-F238E27FC236}">
                <a16:creationId xmlns:a16="http://schemas.microsoft.com/office/drawing/2014/main" id="{46157709-CF8E-7F4C-B8D9-60F4EEFE96DF}"/>
              </a:ext>
            </a:extLst>
          </p:cNvPr>
          <p:cNvPicPr>
            <a:picLocks noChangeAspect="1"/>
          </p:cNvPicPr>
          <p:nvPr/>
        </p:nvPicPr>
        <p:blipFill>
          <a:blip r:embed="rId3"/>
          <a:stretch>
            <a:fillRect/>
          </a:stretch>
        </p:blipFill>
        <p:spPr>
          <a:xfrm>
            <a:off x="3180561" y="2841504"/>
            <a:ext cx="173640" cy="310724"/>
          </a:xfrm>
          <a:prstGeom prst="rect">
            <a:avLst/>
          </a:prstGeom>
        </p:spPr>
      </p:pic>
      <p:pic>
        <p:nvPicPr>
          <p:cNvPr id="59" name="Picture 58">
            <a:extLst>
              <a:ext uri="{FF2B5EF4-FFF2-40B4-BE49-F238E27FC236}">
                <a16:creationId xmlns:a16="http://schemas.microsoft.com/office/drawing/2014/main" id="{C6BDA8F9-98AD-344D-9C01-F514FB6BAD45}"/>
              </a:ext>
            </a:extLst>
          </p:cNvPr>
          <p:cNvPicPr>
            <a:picLocks noChangeAspect="1"/>
          </p:cNvPicPr>
          <p:nvPr/>
        </p:nvPicPr>
        <p:blipFill>
          <a:blip r:embed="rId4"/>
          <a:stretch>
            <a:fillRect/>
          </a:stretch>
        </p:blipFill>
        <p:spPr>
          <a:xfrm>
            <a:off x="4923066" y="3305762"/>
            <a:ext cx="226326" cy="153902"/>
          </a:xfrm>
          <a:prstGeom prst="rect">
            <a:avLst/>
          </a:prstGeom>
        </p:spPr>
      </p:pic>
      <p:pic>
        <p:nvPicPr>
          <p:cNvPr id="60" name="Picture 59">
            <a:extLst>
              <a:ext uri="{FF2B5EF4-FFF2-40B4-BE49-F238E27FC236}">
                <a16:creationId xmlns:a16="http://schemas.microsoft.com/office/drawing/2014/main" id="{C1BE1B8A-5A09-F84D-A7E0-66F59E4D7527}"/>
              </a:ext>
            </a:extLst>
          </p:cNvPr>
          <p:cNvPicPr>
            <a:picLocks noChangeAspect="1"/>
          </p:cNvPicPr>
          <p:nvPr/>
        </p:nvPicPr>
        <p:blipFill>
          <a:blip r:embed="rId4"/>
          <a:stretch>
            <a:fillRect/>
          </a:stretch>
        </p:blipFill>
        <p:spPr>
          <a:xfrm>
            <a:off x="6118422" y="2911220"/>
            <a:ext cx="226326" cy="153902"/>
          </a:xfrm>
          <a:prstGeom prst="rect">
            <a:avLst/>
          </a:prstGeom>
        </p:spPr>
      </p:pic>
      <p:pic>
        <p:nvPicPr>
          <p:cNvPr id="61" name="Picture 60">
            <a:extLst>
              <a:ext uri="{FF2B5EF4-FFF2-40B4-BE49-F238E27FC236}">
                <a16:creationId xmlns:a16="http://schemas.microsoft.com/office/drawing/2014/main" id="{35CF2505-F1E9-504E-B7E4-2795B487D9AA}"/>
              </a:ext>
            </a:extLst>
          </p:cNvPr>
          <p:cNvPicPr>
            <a:picLocks noChangeAspect="1"/>
          </p:cNvPicPr>
          <p:nvPr/>
        </p:nvPicPr>
        <p:blipFill>
          <a:blip r:embed="rId4"/>
          <a:stretch>
            <a:fillRect/>
          </a:stretch>
        </p:blipFill>
        <p:spPr>
          <a:xfrm>
            <a:off x="6312663" y="1990476"/>
            <a:ext cx="255552" cy="173776"/>
          </a:xfrm>
          <a:prstGeom prst="rect">
            <a:avLst/>
          </a:prstGeom>
        </p:spPr>
      </p:pic>
      <p:pic>
        <p:nvPicPr>
          <p:cNvPr id="63" name="Picture 62">
            <a:extLst>
              <a:ext uri="{FF2B5EF4-FFF2-40B4-BE49-F238E27FC236}">
                <a16:creationId xmlns:a16="http://schemas.microsoft.com/office/drawing/2014/main" id="{891288B3-8697-874A-A487-720DBCFFE88F}"/>
              </a:ext>
            </a:extLst>
          </p:cNvPr>
          <p:cNvPicPr>
            <a:picLocks noChangeAspect="1"/>
          </p:cNvPicPr>
          <p:nvPr/>
        </p:nvPicPr>
        <p:blipFill>
          <a:blip r:embed="rId3"/>
          <a:stretch>
            <a:fillRect/>
          </a:stretch>
        </p:blipFill>
        <p:spPr>
          <a:xfrm>
            <a:off x="7682584" y="1923631"/>
            <a:ext cx="173640" cy="310724"/>
          </a:xfrm>
          <a:prstGeom prst="rect">
            <a:avLst/>
          </a:prstGeom>
        </p:spPr>
      </p:pic>
      <p:pic>
        <p:nvPicPr>
          <p:cNvPr id="5" name="Picture 4">
            <a:extLst>
              <a:ext uri="{FF2B5EF4-FFF2-40B4-BE49-F238E27FC236}">
                <a16:creationId xmlns:a16="http://schemas.microsoft.com/office/drawing/2014/main" id="{FF360BD0-E07A-8B4C-9EA3-E0B52264F09A}"/>
              </a:ext>
            </a:extLst>
          </p:cNvPr>
          <p:cNvPicPr>
            <a:picLocks noChangeAspect="1"/>
          </p:cNvPicPr>
          <p:nvPr/>
        </p:nvPicPr>
        <p:blipFill>
          <a:blip r:embed="rId5"/>
          <a:stretch>
            <a:fillRect/>
          </a:stretch>
        </p:blipFill>
        <p:spPr>
          <a:xfrm>
            <a:off x="3460260" y="1917498"/>
            <a:ext cx="1789542" cy="322991"/>
          </a:xfrm>
          <a:prstGeom prst="rect">
            <a:avLst/>
          </a:prstGeom>
        </p:spPr>
      </p:pic>
      <p:pic>
        <p:nvPicPr>
          <p:cNvPr id="49" name="Picture 48">
            <a:extLst>
              <a:ext uri="{FF2B5EF4-FFF2-40B4-BE49-F238E27FC236}">
                <a16:creationId xmlns:a16="http://schemas.microsoft.com/office/drawing/2014/main" id="{0726A705-8FB6-CE4D-96F6-6D007854F2EE}"/>
              </a:ext>
            </a:extLst>
          </p:cNvPr>
          <p:cNvPicPr>
            <a:picLocks noChangeAspect="1"/>
          </p:cNvPicPr>
          <p:nvPr/>
        </p:nvPicPr>
        <p:blipFill>
          <a:blip r:embed="rId6"/>
          <a:stretch>
            <a:fillRect/>
          </a:stretch>
        </p:blipFill>
        <p:spPr>
          <a:xfrm>
            <a:off x="9395035" y="2009120"/>
            <a:ext cx="766533" cy="155132"/>
          </a:xfrm>
          <a:prstGeom prst="rect">
            <a:avLst/>
          </a:prstGeom>
        </p:spPr>
      </p:pic>
      <p:pic>
        <p:nvPicPr>
          <p:cNvPr id="50" name="Picture 49">
            <a:extLst>
              <a:ext uri="{FF2B5EF4-FFF2-40B4-BE49-F238E27FC236}">
                <a16:creationId xmlns:a16="http://schemas.microsoft.com/office/drawing/2014/main" id="{33DB56F9-FE0B-B74F-908D-46EA72D58601}"/>
              </a:ext>
            </a:extLst>
          </p:cNvPr>
          <p:cNvPicPr>
            <a:picLocks noChangeAspect="1"/>
          </p:cNvPicPr>
          <p:nvPr/>
        </p:nvPicPr>
        <p:blipFill>
          <a:blip r:embed="rId6"/>
          <a:stretch>
            <a:fillRect/>
          </a:stretch>
        </p:blipFill>
        <p:spPr>
          <a:xfrm>
            <a:off x="9224059" y="2909990"/>
            <a:ext cx="766533" cy="155132"/>
          </a:xfrm>
          <a:prstGeom prst="rect">
            <a:avLst/>
          </a:prstGeom>
        </p:spPr>
      </p:pic>
      <p:pic>
        <p:nvPicPr>
          <p:cNvPr id="53" name="Picture 52">
            <a:extLst>
              <a:ext uri="{FF2B5EF4-FFF2-40B4-BE49-F238E27FC236}">
                <a16:creationId xmlns:a16="http://schemas.microsoft.com/office/drawing/2014/main" id="{8E4F8820-F757-384C-9484-A54855583295}"/>
              </a:ext>
            </a:extLst>
          </p:cNvPr>
          <p:cNvPicPr>
            <a:picLocks noChangeAspect="1"/>
          </p:cNvPicPr>
          <p:nvPr/>
        </p:nvPicPr>
        <p:blipFill>
          <a:blip r:embed="rId6"/>
          <a:stretch>
            <a:fillRect/>
          </a:stretch>
        </p:blipFill>
        <p:spPr>
          <a:xfrm>
            <a:off x="7614676" y="3298293"/>
            <a:ext cx="766533" cy="155132"/>
          </a:xfrm>
          <a:prstGeom prst="rect">
            <a:avLst/>
          </a:prstGeom>
        </p:spPr>
      </p:pic>
      <p:grpSp>
        <p:nvGrpSpPr>
          <p:cNvPr id="64" name="Group 63">
            <a:extLst>
              <a:ext uri="{FF2B5EF4-FFF2-40B4-BE49-F238E27FC236}">
                <a16:creationId xmlns:a16="http://schemas.microsoft.com/office/drawing/2014/main" id="{EBA9A445-05CE-A04D-AE01-66564EEA8CE0}"/>
              </a:ext>
            </a:extLst>
          </p:cNvPr>
          <p:cNvGrpSpPr/>
          <p:nvPr/>
        </p:nvGrpSpPr>
        <p:grpSpPr>
          <a:xfrm>
            <a:off x="1506442" y="3768039"/>
            <a:ext cx="9052061" cy="2283133"/>
            <a:chOff x="1506442" y="3768039"/>
            <a:chExt cx="9052061" cy="2283133"/>
          </a:xfrm>
        </p:grpSpPr>
        <p:grpSp>
          <p:nvGrpSpPr>
            <p:cNvPr id="65" name="Group 64">
              <a:extLst>
                <a:ext uri="{FF2B5EF4-FFF2-40B4-BE49-F238E27FC236}">
                  <a16:creationId xmlns:a16="http://schemas.microsoft.com/office/drawing/2014/main" id="{8DC3D273-FAA1-D844-A1F0-7D531D92F0B3}"/>
                </a:ext>
              </a:extLst>
            </p:cNvPr>
            <p:cNvGrpSpPr/>
            <p:nvPr/>
          </p:nvGrpSpPr>
          <p:grpSpPr>
            <a:xfrm>
              <a:off x="2337726" y="4056283"/>
              <a:ext cx="7269600" cy="1840987"/>
              <a:chOff x="2337726" y="4056283"/>
              <a:chExt cx="7269600" cy="1840987"/>
            </a:xfrm>
          </p:grpSpPr>
          <p:pic>
            <p:nvPicPr>
              <p:cNvPr id="73" name="Picture 72">
                <a:extLst>
                  <a:ext uri="{FF2B5EF4-FFF2-40B4-BE49-F238E27FC236}">
                    <a16:creationId xmlns:a16="http://schemas.microsoft.com/office/drawing/2014/main" id="{27C2EDF9-E8D0-A943-AC76-E0CFA353B12C}"/>
                  </a:ext>
                </a:extLst>
              </p:cNvPr>
              <p:cNvPicPr>
                <a:picLocks noChangeAspect="1"/>
              </p:cNvPicPr>
              <p:nvPr/>
            </p:nvPicPr>
            <p:blipFill>
              <a:blip r:embed="rId7"/>
              <a:stretch>
                <a:fillRect/>
              </a:stretch>
            </p:blipFill>
            <p:spPr>
              <a:xfrm>
                <a:off x="6849981" y="4056283"/>
                <a:ext cx="2757345" cy="1825062"/>
              </a:xfrm>
              <a:prstGeom prst="rect">
                <a:avLst/>
              </a:prstGeom>
            </p:spPr>
          </p:pic>
          <p:sp>
            <p:nvSpPr>
              <p:cNvPr id="75" name="Oval 74">
                <a:extLst>
                  <a:ext uri="{FF2B5EF4-FFF2-40B4-BE49-F238E27FC236}">
                    <a16:creationId xmlns:a16="http://schemas.microsoft.com/office/drawing/2014/main" id="{C91CD86C-C4FA-994F-A9D2-A801FF706EFA}"/>
                  </a:ext>
                </a:extLst>
              </p:cNvPr>
              <p:cNvSpPr/>
              <p:nvPr/>
            </p:nvSpPr>
            <p:spPr>
              <a:xfrm>
                <a:off x="8228653" y="5266657"/>
                <a:ext cx="137160" cy="13716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8" name="Picture 77">
                <a:extLst>
                  <a:ext uri="{FF2B5EF4-FFF2-40B4-BE49-F238E27FC236}">
                    <a16:creationId xmlns:a16="http://schemas.microsoft.com/office/drawing/2014/main" id="{3D1D01EB-7C44-6D45-8379-328435429F40}"/>
                  </a:ext>
                </a:extLst>
              </p:cNvPr>
              <p:cNvPicPr>
                <a:picLocks noChangeAspect="1"/>
              </p:cNvPicPr>
              <p:nvPr/>
            </p:nvPicPr>
            <p:blipFill>
              <a:blip r:embed="rId8"/>
              <a:stretch>
                <a:fillRect/>
              </a:stretch>
            </p:blipFill>
            <p:spPr>
              <a:xfrm>
                <a:off x="2337726" y="4194923"/>
                <a:ext cx="2757345" cy="1702347"/>
              </a:xfrm>
              <a:prstGeom prst="rect">
                <a:avLst/>
              </a:prstGeom>
            </p:spPr>
          </p:pic>
          <p:sp>
            <p:nvSpPr>
              <p:cNvPr id="77" name="Oval 76">
                <a:extLst>
                  <a:ext uri="{FF2B5EF4-FFF2-40B4-BE49-F238E27FC236}">
                    <a16:creationId xmlns:a16="http://schemas.microsoft.com/office/drawing/2014/main" id="{966EED6D-5BD4-134A-B3F3-B43BA29F74B6}"/>
                  </a:ext>
                </a:extLst>
              </p:cNvPr>
              <p:cNvSpPr/>
              <p:nvPr/>
            </p:nvSpPr>
            <p:spPr>
              <a:xfrm>
                <a:off x="3678895" y="5556317"/>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grpSp>
        <p:pic>
          <p:nvPicPr>
            <p:cNvPr id="66" name="Picture 65">
              <a:extLst>
                <a:ext uri="{FF2B5EF4-FFF2-40B4-BE49-F238E27FC236}">
                  <a16:creationId xmlns:a16="http://schemas.microsoft.com/office/drawing/2014/main" id="{705110DC-6EE7-4E44-82FF-55C36396A64D}"/>
                </a:ext>
              </a:extLst>
            </p:cNvPr>
            <p:cNvPicPr>
              <a:picLocks noChangeAspect="1"/>
            </p:cNvPicPr>
            <p:nvPr/>
          </p:nvPicPr>
          <p:blipFill>
            <a:blip r:embed="rId4"/>
            <a:stretch>
              <a:fillRect/>
            </a:stretch>
          </p:blipFill>
          <p:spPr>
            <a:xfrm>
              <a:off x="3616931" y="5897270"/>
              <a:ext cx="226326" cy="153902"/>
            </a:xfrm>
            <a:prstGeom prst="rect">
              <a:avLst/>
            </a:prstGeom>
          </p:spPr>
        </p:pic>
        <p:pic>
          <p:nvPicPr>
            <p:cNvPr id="67" name="Picture 66">
              <a:extLst>
                <a:ext uri="{FF2B5EF4-FFF2-40B4-BE49-F238E27FC236}">
                  <a16:creationId xmlns:a16="http://schemas.microsoft.com/office/drawing/2014/main" id="{75B81BC0-7F93-6346-B529-924514D770BB}"/>
                </a:ext>
              </a:extLst>
            </p:cNvPr>
            <p:cNvPicPr>
              <a:picLocks noChangeAspect="1"/>
            </p:cNvPicPr>
            <p:nvPr/>
          </p:nvPicPr>
          <p:blipFill>
            <a:blip r:embed="rId9"/>
            <a:stretch>
              <a:fillRect/>
            </a:stretch>
          </p:blipFill>
          <p:spPr>
            <a:xfrm>
              <a:off x="9187142" y="5613657"/>
              <a:ext cx="334962" cy="199167"/>
            </a:xfrm>
            <a:prstGeom prst="rect">
              <a:avLst/>
            </a:prstGeom>
          </p:spPr>
        </p:pic>
        <p:pic>
          <p:nvPicPr>
            <p:cNvPr id="68" name="Picture 67">
              <a:extLst>
                <a:ext uri="{FF2B5EF4-FFF2-40B4-BE49-F238E27FC236}">
                  <a16:creationId xmlns:a16="http://schemas.microsoft.com/office/drawing/2014/main" id="{2FCDC479-201E-BB4D-B4AC-9671340A89A0}"/>
                </a:ext>
              </a:extLst>
            </p:cNvPr>
            <p:cNvPicPr>
              <a:picLocks noChangeAspect="1"/>
            </p:cNvPicPr>
            <p:nvPr/>
          </p:nvPicPr>
          <p:blipFill>
            <a:blip r:embed="rId10"/>
            <a:stretch>
              <a:fillRect/>
            </a:stretch>
          </p:blipFill>
          <p:spPr>
            <a:xfrm>
              <a:off x="7442669" y="5760168"/>
              <a:ext cx="344015" cy="199167"/>
            </a:xfrm>
            <a:prstGeom prst="rect">
              <a:avLst/>
            </a:prstGeom>
          </p:spPr>
        </p:pic>
        <p:pic>
          <p:nvPicPr>
            <p:cNvPr id="69" name="Picture 68">
              <a:extLst>
                <a:ext uri="{FF2B5EF4-FFF2-40B4-BE49-F238E27FC236}">
                  <a16:creationId xmlns:a16="http://schemas.microsoft.com/office/drawing/2014/main" id="{FA4026A2-621E-9B45-8144-31A2628299E1}"/>
                </a:ext>
              </a:extLst>
            </p:cNvPr>
            <p:cNvPicPr>
              <a:picLocks noChangeAspect="1"/>
            </p:cNvPicPr>
            <p:nvPr/>
          </p:nvPicPr>
          <p:blipFill>
            <a:blip r:embed="rId11"/>
            <a:stretch>
              <a:fillRect/>
            </a:stretch>
          </p:blipFill>
          <p:spPr>
            <a:xfrm>
              <a:off x="2161158" y="3768993"/>
              <a:ext cx="3120884" cy="374141"/>
            </a:xfrm>
            <a:prstGeom prst="rect">
              <a:avLst/>
            </a:prstGeom>
          </p:spPr>
        </p:pic>
        <p:pic>
          <p:nvPicPr>
            <p:cNvPr id="70" name="Picture 69">
              <a:extLst>
                <a:ext uri="{FF2B5EF4-FFF2-40B4-BE49-F238E27FC236}">
                  <a16:creationId xmlns:a16="http://schemas.microsoft.com/office/drawing/2014/main" id="{2F9FF733-35E2-184C-9101-8D51B9CB1D7F}"/>
                </a:ext>
              </a:extLst>
            </p:cNvPr>
            <p:cNvPicPr>
              <a:picLocks noChangeAspect="1"/>
            </p:cNvPicPr>
            <p:nvPr/>
          </p:nvPicPr>
          <p:blipFill>
            <a:blip r:embed="rId12"/>
            <a:stretch>
              <a:fillRect/>
            </a:stretch>
          </p:blipFill>
          <p:spPr>
            <a:xfrm>
              <a:off x="6077935" y="3768039"/>
              <a:ext cx="4480568" cy="374141"/>
            </a:xfrm>
            <a:prstGeom prst="rect">
              <a:avLst/>
            </a:prstGeom>
          </p:spPr>
        </p:pic>
        <p:pic>
          <p:nvPicPr>
            <p:cNvPr id="71" name="Picture 70">
              <a:extLst>
                <a:ext uri="{FF2B5EF4-FFF2-40B4-BE49-F238E27FC236}">
                  <a16:creationId xmlns:a16="http://schemas.microsoft.com/office/drawing/2014/main" id="{DB77AB23-9A41-694D-A9E6-219B0972C2A1}"/>
                </a:ext>
              </a:extLst>
            </p:cNvPr>
            <p:cNvPicPr>
              <a:picLocks noChangeAspect="1"/>
            </p:cNvPicPr>
            <p:nvPr/>
          </p:nvPicPr>
          <p:blipFill>
            <a:blip r:embed="rId6"/>
            <a:stretch>
              <a:fillRect/>
            </a:stretch>
          </p:blipFill>
          <p:spPr>
            <a:xfrm>
              <a:off x="1506442" y="4893897"/>
              <a:ext cx="766533" cy="155132"/>
            </a:xfrm>
            <a:prstGeom prst="rect">
              <a:avLst/>
            </a:prstGeom>
          </p:spPr>
        </p:pic>
        <p:pic>
          <p:nvPicPr>
            <p:cNvPr id="72" name="Picture 71">
              <a:extLst>
                <a:ext uri="{FF2B5EF4-FFF2-40B4-BE49-F238E27FC236}">
                  <a16:creationId xmlns:a16="http://schemas.microsoft.com/office/drawing/2014/main" id="{814B5404-9AC0-434C-9208-B6ECC726C557}"/>
                </a:ext>
              </a:extLst>
            </p:cNvPr>
            <p:cNvPicPr>
              <a:picLocks noChangeAspect="1"/>
            </p:cNvPicPr>
            <p:nvPr/>
          </p:nvPicPr>
          <p:blipFill>
            <a:blip r:embed="rId6"/>
            <a:stretch>
              <a:fillRect/>
            </a:stretch>
          </p:blipFill>
          <p:spPr>
            <a:xfrm>
              <a:off x="6330398" y="4914129"/>
              <a:ext cx="766533" cy="155132"/>
            </a:xfrm>
            <a:prstGeom prst="rect">
              <a:avLst/>
            </a:prstGeom>
          </p:spPr>
        </p:pic>
      </p:grpSp>
      <p:sp>
        <p:nvSpPr>
          <p:cNvPr id="80" name="Oval 79">
            <a:extLst>
              <a:ext uri="{FF2B5EF4-FFF2-40B4-BE49-F238E27FC236}">
                <a16:creationId xmlns:a16="http://schemas.microsoft.com/office/drawing/2014/main" id="{DB158B44-3E6E-514E-BE12-43CA7AAE469A}"/>
              </a:ext>
            </a:extLst>
          </p:cNvPr>
          <p:cNvSpPr/>
          <p:nvPr/>
        </p:nvSpPr>
        <p:spPr>
          <a:xfrm>
            <a:off x="4030823" y="5432491"/>
            <a:ext cx="137160" cy="137161"/>
          </a:xfrm>
          <a:prstGeom prst="ellipse">
            <a:avLst/>
          </a:prstGeom>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81" name="Oval 80">
            <a:extLst>
              <a:ext uri="{FF2B5EF4-FFF2-40B4-BE49-F238E27FC236}">
                <a16:creationId xmlns:a16="http://schemas.microsoft.com/office/drawing/2014/main" id="{17342473-A681-B249-AB67-7527EDC9A015}"/>
              </a:ext>
            </a:extLst>
          </p:cNvPr>
          <p:cNvSpPr/>
          <p:nvPr/>
        </p:nvSpPr>
        <p:spPr>
          <a:xfrm>
            <a:off x="8413295" y="5076208"/>
            <a:ext cx="137160" cy="137161"/>
          </a:xfrm>
          <a:prstGeom prst="ellipse">
            <a:avLst/>
          </a:prstGeom>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Tree>
    <p:extLst>
      <p:ext uri="{BB962C8B-B14F-4D97-AF65-F5344CB8AC3E}">
        <p14:creationId xmlns:p14="http://schemas.microsoft.com/office/powerpoint/2010/main" val="3122916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b="1" dirty="0"/>
              <a:t>Gradient Optimization</a:t>
            </a:r>
          </a:p>
        </p:txBody>
      </p:sp>
      <p:sp>
        <p:nvSpPr>
          <p:cNvPr id="3" name="Text Placeholder 2">
            <a:extLst>
              <a:ext uri="{FF2B5EF4-FFF2-40B4-BE49-F238E27FC236}">
                <a16:creationId xmlns:a16="http://schemas.microsoft.com/office/drawing/2014/main" id="{EFA986EE-AA40-1B47-BD40-4247444EE8B5}"/>
              </a:ext>
            </a:extLst>
          </p:cNvPr>
          <p:cNvSpPr>
            <a:spLocks noGrp="1"/>
          </p:cNvSpPr>
          <p:nvPr>
            <p:ph type="body" sz="quarter" idx="10"/>
          </p:nvPr>
        </p:nvSpPr>
        <p:spPr>
          <a:xfrm>
            <a:off x="695795" y="1310105"/>
            <a:ext cx="11494618" cy="4830813"/>
          </a:xfrm>
        </p:spPr>
        <p:txBody>
          <a:bodyPr/>
          <a:lstStyle/>
          <a:p>
            <a:r>
              <a:rPr lang="en-US" b="1" dirty="0">
                <a:solidFill>
                  <a:schemeClr val="accent3"/>
                </a:solidFill>
              </a:rPr>
              <a:t>Gradient</a:t>
            </a:r>
            <a:r>
              <a:rPr lang="en-US" dirty="0"/>
              <a:t>:</a:t>
            </a:r>
            <a:r>
              <a:rPr lang="en-US" b="1" dirty="0"/>
              <a:t> </a:t>
            </a:r>
            <a:r>
              <a:rPr lang="en-US" dirty="0"/>
              <a:t>direction and rate of the </a:t>
            </a:r>
            <a:r>
              <a:rPr lang="en-US" b="1" dirty="0"/>
              <a:t>fastest increase </a:t>
            </a:r>
            <a:r>
              <a:rPr lang="en-US" dirty="0"/>
              <a:t>of a function.</a:t>
            </a:r>
          </a:p>
          <a:p>
            <a:pPr lvl="1"/>
            <a:r>
              <a:rPr lang="en-US" sz="2800" dirty="0"/>
              <a:t>It can be calculated with </a:t>
            </a:r>
            <a:r>
              <a:rPr lang="en-US" sz="2800" b="1" dirty="0"/>
              <a:t>partial derivatives </a:t>
            </a:r>
            <a:r>
              <a:rPr lang="en-US" sz="2800" dirty="0"/>
              <a:t>of the function    with respect to each input variable in     :</a:t>
            </a:r>
          </a:p>
          <a:p>
            <a:pPr lvl="1"/>
            <a:r>
              <a:rPr lang="en-US" sz="2800" dirty="0"/>
              <a:t>Because it has a direction, the gradient is a “vector”.</a:t>
            </a:r>
          </a:p>
        </p:txBody>
      </p:sp>
      <p:pic>
        <p:nvPicPr>
          <p:cNvPr id="13" name="Picture 12">
            <a:extLst>
              <a:ext uri="{FF2B5EF4-FFF2-40B4-BE49-F238E27FC236}">
                <a16:creationId xmlns:a16="http://schemas.microsoft.com/office/drawing/2014/main" id="{2FA8E6C6-0ACA-114F-A690-D231EFE9458D}"/>
              </a:ext>
            </a:extLst>
          </p:cNvPr>
          <p:cNvPicPr>
            <a:picLocks noChangeAspect="1"/>
          </p:cNvPicPr>
          <p:nvPr/>
        </p:nvPicPr>
        <p:blipFill>
          <a:blip r:embed="rId3"/>
          <a:stretch>
            <a:fillRect/>
          </a:stretch>
        </p:blipFill>
        <p:spPr>
          <a:xfrm>
            <a:off x="10547747" y="1926372"/>
            <a:ext cx="209497" cy="374889"/>
          </a:xfrm>
          <a:prstGeom prst="rect">
            <a:avLst/>
          </a:prstGeom>
        </p:spPr>
      </p:pic>
      <p:pic>
        <p:nvPicPr>
          <p:cNvPr id="76" name="Picture 75">
            <a:extLst>
              <a:ext uri="{FF2B5EF4-FFF2-40B4-BE49-F238E27FC236}">
                <a16:creationId xmlns:a16="http://schemas.microsoft.com/office/drawing/2014/main" id="{235387E1-B191-EA40-83CA-BC0E8875ECE0}"/>
              </a:ext>
            </a:extLst>
          </p:cNvPr>
          <p:cNvPicPr>
            <a:picLocks noChangeAspect="1"/>
          </p:cNvPicPr>
          <p:nvPr/>
        </p:nvPicPr>
        <p:blipFill>
          <a:blip r:embed="rId4"/>
          <a:stretch>
            <a:fillRect/>
          </a:stretch>
        </p:blipFill>
        <p:spPr>
          <a:xfrm>
            <a:off x="6524006" y="2425613"/>
            <a:ext cx="320513" cy="217949"/>
          </a:xfrm>
          <a:prstGeom prst="rect">
            <a:avLst/>
          </a:prstGeom>
        </p:spPr>
      </p:pic>
      <p:grpSp>
        <p:nvGrpSpPr>
          <p:cNvPr id="7" name="Group 6">
            <a:extLst>
              <a:ext uri="{FF2B5EF4-FFF2-40B4-BE49-F238E27FC236}">
                <a16:creationId xmlns:a16="http://schemas.microsoft.com/office/drawing/2014/main" id="{B8B26307-83F8-AA48-A6EE-76EAC3BBE675}"/>
              </a:ext>
            </a:extLst>
          </p:cNvPr>
          <p:cNvGrpSpPr/>
          <p:nvPr/>
        </p:nvGrpSpPr>
        <p:grpSpPr>
          <a:xfrm>
            <a:off x="1506442" y="3768039"/>
            <a:ext cx="9052061" cy="2283133"/>
            <a:chOff x="1506442" y="3768039"/>
            <a:chExt cx="9052061" cy="2283133"/>
          </a:xfrm>
        </p:grpSpPr>
        <p:grpSp>
          <p:nvGrpSpPr>
            <p:cNvPr id="58" name="Group 57">
              <a:extLst>
                <a:ext uri="{FF2B5EF4-FFF2-40B4-BE49-F238E27FC236}">
                  <a16:creationId xmlns:a16="http://schemas.microsoft.com/office/drawing/2014/main" id="{A21ED7D2-5C8D-1B46-BED8-28C967BD4101}"/>
                </a:ext>
              </a:extLst>
            </p:cNvPr>
            <p:cNvGrpSpPr/>
            <p:nvPr/>
          </p:nvGrpSpPr>
          <p:grpSpPr>
            <a:xfrm>
              <a:off x="2337726" y="4056283"/>
              <a:ext cx="7269600" cy="1840987"/>
              <a:chOff x="2337726" y="4056283"/>
              <a:chExt cx="7269600" cy="1840987"/>
            </a:xfrm>
          </p:grpSpPr>
          <p:pic>
            <p:nvPicPr>
              <p:cNvPr id="59" name="Picture 58">
                <a:extLst>
                  <a:ext uri="{FF2B5EF4-FFF2-40B4-BE49-F238E27FC236}">
                    <a16:creationId xmlns:a16="http://schemas.microsoft.com/office/drawing/2014/main" id="{76172571-F358-0046-8284-848086BF6059}"/>
                  </a:ext>
                </a:extLst>
              </p:cNvPr>
              <p:cNvPicPr>
                <a:picLocks noChangeAspect="1"/>
              </p:cNvPicPr>
              <p:nvPr/>
            </p:nvPicPr>
            <p:blipFill>
              <a:blip r:embed="rId5"/>
              <a:stretch>
                <a:fillRect/>
              </a:stretch>
            </p:blipFill>
            <p:spPr>
              <a:xfrm>
                <a:off x="6849981" y="4056283"/>
                <a:ext cx="2757345" cy="1825062"/>
              </a:xfrm>
              <a:prstGeom prst="rect">
                <a:avLst/>
              </a:prstGeom>
            </p:spPr>
          </p:pic>
          <p:cxnSp>
            <p:nvCxnSpPr>
              <p:cNvPr id="60" name="Straight Arrow Connector 59">
                <a:extLst>
                  <a:ext uri="{FF2B5EF4-FFF2-40B4-BE49-F238E27FC236}">
                    <a16:creationId xmlns:a16="http://schemas.microsoft.com/office/drawing/2014/main" id="{B02AD489-7EB3-3048-B768-734D7204698C}"/>
                  </a:ext>
                </a:extLst>
              </p:cNvPr>
              <p:cNvCxnSpPr>
                <a:cxnSpLocks/>
                <a:stCxn id="32" idx="7"/>
              </p:cNvCxnSpPr>
              <p:nvPr/>
            </p:nvCxnSpPr>
            <p:spPr>
              <a:xfrm flipV="1">
                <a:off x="8530368" y="4893897"/>
                <a:ext cx="230860" cy="202398"/>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99AC9FD8-6D5F-C14C-8456-69E81A956230}"/>
                  </a:ext>
                </a:extLst>
              </p:cNvPr>
              <p:cNvSpPr/>
              <p:nvPr/>
            </p:nvSpPr>
            <p:spPr>
              <a:xfrm>
                <a:off x="8228653" y="5266657"/>
                <a:ext cx="137160" cy="13716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a:extLst>
                  <a:ext uri="{FF2B5EF4-FFF2-40B4-BE49-F238E27FC236}">
                    <a16:creationId xmlns:a16="http://schemas.microsoft.com/office/drawing/2014/main" id="{E9F9C412-0BD6-C84A-99D0-A3F2CF11808E}"/>
                  </a:ext>
                </a:extLst>
              </p:cNvPr>
              <p:cNvGrpSpPr/>
              <p:nvPr/>
            </p:nvGrpSpPr>
            <p:grpSpPr>
              <a:xfrm>
                <a:off x="2337726" y="4194923"/>
                <a:ext cx="2757345" cy="1702347"/>
                <a:chOff x="274153" y="1946255"/>
                <a:chExt cx="5041900" cy="3200400"/>
              </a:xfrm>
            </p:grpSpPr>
            <p:pic>
              <p:nvPicPr>
                <p:cNvPr id="64" name="Picture 63">
                  <a:extLst>
                    <a:ext uri="{FF2B5EF4-FFF2-40B4-BE49-F238E27FC236}">
                      <a16:creationId xmlns:a16="http://schemas.microsoft.com/office/drawing/2014/main" id="{B3591224-2228-FE43-A2A6-BFF53C04C58D}"/>
                    </a:ext>
                  </a:extLst>
                </p:cNvPr>
                <p:cNvPicPr>
                  <a:picLocks noChangeAspect="1"/>
                </p:cNvPicPr>
                <p:nvPr/>
              </p:nvPicPr>
              <p:blipFill>
                <a:blip r:embed="rId6"/>
                <a:stretch>
                  <a:fillRect/>
                </a:stretch>
              </p:blipFill>
              <p:spPr>
                <a:xfrm>
                  <a:off x="274153" y="1946255"/>
                  <a:ext cx="5041900" cy="3200400"/>
                </a:xfrm>
                <a:prstGeom prst="rect">
                  <a:avLst/>
                </a:prstGeom>
              </p:spPr>
            </p:pic>
            <p:cxnSp>
              <p:nvCxnSpPr>
                <p:cNvPr id="65" name="Straight Arrow Connector 64">
                  <a:extLst>
                    <a:ext uri="{FF2B5EF4-FFF2-40B4-BE49-F238E27FC236}">
                      <a16:creationId xmlns:a16="http://schemas.microsoft.com/office/drawing/2014/main" id="{751627BF-6802-064D-9DC9-89E6A5ABC54B}"/>
                    </a:ext>
                  </a:extLst>
                </p:cNvPr>
                <p:cNvCxnSpPr>
                  <a:cxnSpLocks/>
                </p:cNvCxnSpPr>
                <p:nvPr/>
              </p:nvCxnSpPr>
              <p:spPr>
                <a:xfrm>
                  <a:off x="3461524" y="4433370"/>
                  <a:ext cx="975722"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sp>
            <p:nvSpPr>
              <p:cNvPr id="63" name="Oval 62">
                <a:extLst>
                  <a:ext uri="{FF2B5EF4-FFF2-40B4-BE49-F238E27FC236}">
                    <a16:creationId xmlns:a16="http://schemas.microsoft.com/office/drawing/2014/main" id="{8C6BD957-8EE8-CB4C-9C70-02905DFBD5C3}"/>
                  </a:ext>
                </a:extLst>
              </p:cNvPr>
              <p:cNvSpPr/>
              <p:nvPr/>
            </p:nvSpPr>
            <p:spPr>
              <a:xfrm>
                <a:off x="3678895" y="5556317"/>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grpSp>
        <p:pic>
          <p:nvPicPr>
            <p:cNvPr id="69" name="Picture 68">
              <a:extLst>
                <a:ext uri="{FF2B5EF4-FFF2-40B4-BE49-F238E27FC236}">
                  <a16:creationId xmlns:a16="http://schemas.microsoft.com/office/drawing/2014/main" id="{D7B0B25F-90B8-484E-A5B2-F536CB1C68B4}"/>
                </a:ext>
              </a:extLst>
            </p:cNvPr>
            <p:cNvPicPr>
              <a:picLocks noChangeAspect="1"/>
            </p:cNvPicPr>
            <p:nvPr/>
          </p:nvPicPr>
          <p:blipFill>
            <a:blip r:embed="rId4"/>
            <a:stretch>
              <a:fillRect/>
            </a:stretch>
          </p:blipFill>
          <p:spPr>
            <a:xfrm>
              <a:off x="3616931" y="5897270"/>
              <a:ext cx="226326" cy="153902"/>
            </a:xfrm>
            <a:prstGeom prst="rect">
              <a:avLst/>
            </a:prstGeom>
          </p:spPr>
        </p:pic>
        <p:pic>
          <p:nvPicPr>
            <p:cNvPr id="70" name="Picture 69">
              <a:extLst>
                <a:ext uri="{FF2B5EF4-FFF2-40B4-BE49-F238E27FC236}">
                  <a16:creationId xmlns:a16="http://schemas.microsoft.com/office/drawing/2014/main" id="{42F27269-00E9-0345-B6FD-6573B3360B7D}"/>
                </a:ext>
              </a:extLst>
            </p:cNvPr>
            <p:cNvPicPr>
              <a:picLocks noChangeAspect="1"/>
            </p:cNvPicPr>
            <p:nvPr/>
          </p:nvPicPr>
          <p:blipFill>
            <a:blip r:embed="rId7"/>
            <a:stretch>
              <a:fillRect/>
            </a:stretch>
          </p:blipFill>
          <p:spPr>
            <a:xfrm>
              <a:off x="9187142" y="5613657"/>
              <a:ext cx="334962" cy="199167"/>
            </a:xfrm>
            <a:prstGeom prst="rect">
              <a:avLst/>
            </a:prstGeom>
          </p:spPr>
        </p:pic>
        <p:pic>
          <p:nvPicPr>
            <p:cNvPr id="71" name="Picture 70">
              <a:extLst>
                <a:ext uri="{FF2B5EF4-FFF2-40B4-BE49-F238E27FC236}">
                  <a16:creationId xmlns:a16="http://schemas.microsoft.com/office/drawing/2014/main" id="{4C78C6F4-A90C-DB44-9051-0071013F0F21}"/>
                </a:ext>
              </a:extLst>
            </p:cNvPr>
            <p:cNvPicPr>
              <a:picLocks noChangeAspect="1"/>
            </p:cNvPicPr>
            <p:nvPr/>
          </p:nvPicPr>
          <p:blipFill>
            <a:blip r:embed="rId8"/>
            <a:stretch>
              <a:fillRect/>
            </a:stretch>
          </p:blipFill>
          <p:spPr>
            <a:xfrm>
              <a:off x="7442669" y="5760168"/>
              <a:ext cx="344015" cy="199167"/>
            </a:xfrm>
            <a:prstGeom prst="rect">
              <a:avLst/>
            </a:prstGeom>
          </p:spPr>
        </p:pic>
        <p:pic>
          <p:nvPicPr>
            <p:cNvPr id="4" name="Picture 3">
              <a:extLst>
                <a:ext uri="{FF2B5EF4-FFF2-40B4-BE49-F238E27FC236}">
                  <a16:creationId xmlns:a16="http://schemas.microsoft.com/office/drawing/2014/main" id="{6EB2FA63-D0A9-B342-8F40-24C64227A95B}"/>
                </a:ext>
              </a:extLst>
            </p:cNvPr>
            <p:cNvPicPr>
              <a:picLocks noChangeAspect="1"/>
            </p:cNvPicPr>
            <p:nvPr/>
          </p:nvPicPr>
          <p:blipFill>
            <a:blip r:embed="rId9"/>
            <a:stretch>
              <a:fillRect/>
            </a:stretch>
          </p:blipFill>
          <p:spPr>
            <a:xfrm>
              <a:off x="2161158" y="3768993"/>
              <a:ext cx="3120884" cy="374141"/>
            </a:xfrm>
            <a:prstGeom prst="rect">
              <a:avLst/>
            </a:prstGeom>
          </p:spPr>
        </p:pic>
        <p:pic>
          <p:nvPicPr>
            <p:cNvPr id="5" name="Picture 4">
              <a:extLst>
                <a:ext uri="{FF2B5EF4-FFF2-40B4-BE49-F238E27FC236}">
                  <a16:creationId xmlns:a16="http://schemas.microsoft.com/office/drawing/2014/main" id="{1026933A-06DF-B249-ACB9-7B4E7B6B163F}"/>
                </a:ext>
              </a:extLst>
            </p:cNvPr>
            <p:cNvPicPr>
              <a:picLocks noChangeAspect="1"/>
            </p:cNvPicPr>
            <p:nvPr/>
          </p:nvPicPr>
          <p:blipFill>
            <a:blip r:embed="rId10"/>
            <a:stretch>
              <a:fillRect/>
            </a:stretch>
          </p:blipFill>
          <p:spPr>
            <a:xfrm>
              <a:off x="6077935" y="3768039"/>
              <a:ext cx="4480568" cy="374141"/>
            </a:xfrm>
            <a:prstGeom prst="rect">
              <a:avLst/>
            </a:prstGeom>
          </p:spPr>
        </p:pic>
        <p:pic>
          <p:nvPicPr>
            <p:cNvPr id="26" name="Picture 25">
              <a:extLst>
                <a:ext uri="{FF2B5EF4-FFF2-40B4-BE49-F238E27FC236}">
                  <a16:creationId xmlns:a16="http://schemas.microsoft.com/office/drawing/2014/main" id="{8B4B7768-13E7-2C43-8292-A3A02882A3CC}"/>
                </a:ext>
              </a:extLst>
            </p:cNvPr>
            <p:cNvPicPr>
              <a:picLocks noChangeAspect="1"/>
            </p:cNvPicPr>
            <p:nvPr/>
          </p:nvPicPr>
          <p:blipFill>
            <a:blip r:embed="rId11"/>
            <a:stretch>
              <a:fillRect/>
            </a:stretch>
          </p:blipFill>
          <p:spPr>
            <a:xfrm>
              <a:off x="1506442" y="4893897"/>
              <a:ext cx="766533" cy="155132"/>
            </a:xfrm>
            <a:prstGeom prst="rect">
              <a:avLst/>
            </a:prstGeom>
          </p:spPr>
        </p:pic>
        <p:pic>
          <p:nvPicPr>
            <p:cNvPr id="27" name="Picture 26">
              <a:extLst>
                <a:ext uri="{FF2B5EF4-FFF2-40B4-BE49-F238E27FC236}">
                  <a16:creationId xmlns:a16="http://schemas.microsoft.com/office/drawing/2014/main" id="{99800958-BF37-AA45-9931-33779CE4D71D}"/>
                </a:ext>
              </a:extLst>
            </p:cNvPr>
            <p:cNvPicPr>
              <a:picLocks noChangeAspect="1"/>
            </p:cNvPicPr>
            <p:nvPr/>
          </p:nvPicPr>
          <p:blipFill>
            <a:blip r:embed="rId11"/>
            <a:stretch>
              <a:fillRect/>
            </a:stretch>
          </p:blipFill>
          <p:spPr>
            <a:xfrm>
              <a:off x="6330398" y="4914129"/>
              <a:ext cx="766533" cy="155132"/>
            </a:xfrm>
            <a:prstGeom prst="rect">
              <a:avLst/>
            </a:prstGeom>
          </p:spPr>
        </p:pic>
      </p:grpSp>
      <p:sp>
        <p:nvSpPr>
          <p:cNvPr id="31" name="Oval 30">
            <a:extLst>
              <a:ext uri="{FF2B5EF4-FFF2-40B4-BE49-F238E27FC236}">
                <a16:creationId xmlns:a16="http://schemas.microsoft.com/office/drawing/2014/main" id="{1E7AD204-0D0F-404C-AACB-F24A4F850F2C}"/>
              </a:ext>
            </a:extLst>
          </p:cNvPr>
          <p:cNvSpPr/>
          <p:nvPr/>
        </p:nvSpPr>
        <p:spPr>
          <a:xfrm>
            <a:off x="4030823" y="5432491"/>
            <a:ext cx="137160" cy="137161"/>
          </a:xfrm>
          <a:prstGeom prst="ellipse">
            <a:avLst/>
          </a:prstGeom>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2" name="Oval 31">
            <a:extLst>
              <a:ext uri="{FF2B5EF4-FFF2-40B4-BE49-F238E27FC236}">
                <a16:creationId xmlns:a16="http://schemas.microsoft.com/office/drawing/2014/main" id="{81E5D374-7015-5E42-9892-D9B3D65DB9DD}"/>
              </a:ext>
            </a:extLst>
          </p:cNvPr>
          <p:cNvSpPr/>
          <p:nvPr/>
        </p:nvSpPr>
        <p:spPr>
          <a:xfrm>
            <a:off x="8413295" y="5076208"/>
            <a:ext cx="137160" cy="137161"/>
          </a:xfrm>
          <a:prstGeom prst="ellipse">
            <a:avLst/>
          </a:prstGeom>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A208902-F22C-5842-872C-D3745464BDB2}"/>
                  </a:ext>
                </a:extLst>
              </p:cNvPr>
              <p:cNvSpPr/>
              <p:nvPr/>
            </p:nvSpPr>
            <p:spPr>
              <a:xfrm>
                <a:off x="7050931" y="2218137"/>
                <a:ext cx="1020344" cy="7371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m:t>
                          </m:r>
                          <m:r>
                            <a:rPr lang="en-US" sz="2200" i="1">
                              <a:latin typeface="Cambria Math" panose="02040503050406030204" pitchFamily="18" charset="0"/>
                            </a:rPr>
                            <m:t>𝑓</m:t>
                          </m:r>
                          <m:r>
                            <a:rPr lang="en-US" sz="2200" i="1">
                              <a:latin typeface="Cambria Math" panose="02040503050406030204" pitchFamily="18" charset="0"/>
                            </a:rPr>
                            <m:t>(</m:t>
                          </m:r>
                          <m:r>
                            <a:rPr lang="en-US" sz="2200" i="1">
                              <a:latin typeface="Cambria Math" panose="02040503050406030204" pitchFamily="18" charset="0"/>
                            </a:rPr>
                            <m:t>𝑤</m:t>
                          </m:r>
                          <m:r>
                            <a:rPr lang="en-US" sz="2200" i="1">
                              <a:latin typeface="Cambria Math" panose="02040503050406030204" pitchFamily="18" charset="0"/>
                            </a:rPr>
                            <m:t>)</m:t>
                          </m:r>
                        </m:num>
                        <m:den>
                          <m:r>
                            <a:rPr lang="en-US" sz="2200" i="1">
                              <a:latin typeface="Cambria Math" panose="02040503050406030204" pitchFamily="18" charset="0"/>
                            </a:rPr>
                            <m:t>𝜕</m:t>
                          </m:r>
                          <m:r>
                            <a:rPr lang="en-US" sz="2200" i="1">
                              <a:latin typeface="Cambria Math" panose="02040503050406030204" pitchFamily="18" charset="0"/>
                            </a:rPr>
                            <m:t>𝑤</m:t>
                          </m:r>
                        </m:den>
                      </m:f>
                    </m:oMath>
                  </m:oMathPara>
                </a14:m>
                <a:endParaRPr lang="en-US" sz="2200" dirty="0"/>
              </a:p>
            </p:txBody>
          </p:sp>
        </mc:Choice>
        <mc:Fallback xmlns="">
          <p:sp>
            <p:nvSpPr>
              <p:cNvPr id="6" name="Rectangle 5">
                <a:extLst>
                  <a:ext uri="{FF2B5EF4-FFF2-40B4-BE49-F238E27FC236}">
                    <a16:creationId xmlns:a16="http://schemas.microsoft.com/office/drawing/2014/main" id="{7A208902-F22C-5842-872C-D3745464BDB2}"/>
                  </a:ext>
                </a:extLst>
              </p:cNvPr>
              <p:cNvSpPr>
                <a:spLocks noRot="1" noChangeAspect="1" noMove="1" noResize="1" noEditPoints="1" noAdjustHandles="1" noChangeArrowheads="1" noChangeShapeType="1" noTextEdit="1"/>
              </p:cNvSpPr>
              <p:nvPr/>
            </p:nvSpPr>
            <p:spPr>
              <a:xfrm>
                <a:off x="7050931" y="2218137"/>
                <a:ext cx="1020344" cy="737189"/>
              </a:xfrm>
              <a:prstGeom prst="rect">
                <a:avLst/>
              </a:prstGeom>
              <a:blipFill>
                <a:blip r:embed="rId12"/>
                <a:stretch>
                  <a:fillRect b="-3390"/>
                </a:stretch>
              </a:blipFill>
            </p:spPr>
            <p:txBody>
              <a:bodyPr/>
              <a:lstStyle/>
              <a:p>
                <a:r>
                  <a:rPr lang="en-US">
                    <a:noFill/>
                  </a:rPr>
                  <a:t> </a:t>
                </a:r>
              </a:p>
            </p:txBody>
          </p:sp>
        </mc:Fallback>
      </mc:AlternateContent>
    </p:spTree>
    <p:extLst>
      <p:ext uri="{BB962C8B-B14F-4D97-AF65-F5344CB8AC3E}">
        <p14:creationId xmlns:p14="http://schemas.microsoft.com/office/powerpoint/2010/main" val="2742388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D4122C-3A55-AE47-B84B-76AC0CEF8960}"/>
              </a:ext>
            </a:extLst>
          </p:cNvPr>
          <p:cNvSpPr/>
          <p:nvPr/>
        </p:nvSpPr>
        <p:spPr>
          <a:xfrm>
            <a:off x="5499344" y="1930777"/>
            <a:ext cx="6507779" cy="3046988"/>
          </a:xfrm>
          <a:prstGeom prst="rect">
            <a:avLst/>
          </a:prstGeom>
        </p:spPr>
        <p:txBody>
          <a:bodyPr wrap="square">
            <a:spAutoFit/>
          </a:bodyPr>
          <a:lstStyle/>
          <a:p>
            <a:pPr marL="285750" indent="-285750">
              <a:buFont typeface="Arial" panose="020B0604020202020204" pitchFamily="34" charset="0"/>
              <a:buChar char="•"/>
            </a:pP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Sign of the </a:t>
            </a:r>
            <a:r>
              <a:rPr lang="en-US" sz="24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gradient shows direction the function increases</a:t>
            </a: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 + right and – left</a:t>
            </a:r>
          </a:p>
          <a:p>
            <a:pPr marL="285750" indent="-285750">
              <a:buFont typeface="Arial" panose="020B0604020202020204" pitchFamily="34" charset="0"/>
              <a:buChar char="•"/>
            </a:pP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indent="-285750">
              <a:buFont typeface="Arial" panose="020B0604020202020204" pitchFamily="34" charset="0"/>
              <a:buChar char="•"/>
            </a:pP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indent="-285750">
              <a:buFont typeface="Arial" panose="020B0604020202020204" pitchFamily="34" charset="0"/>
              <a:buChar char="•"/>
            </a:pP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indent="-285750">
              <a:buFont typeface="Arial" panose="020B0604020202020204" pitchFamily="34" charset="0"/>
              <a:buChar char="•"/>
            </a:pP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indent="-285750">
              <a:buFont typeface="Arial" panose="020B0604020202020204" pitchFamily="34" charset="0"/>
              <a:buChar char="•"/>
            </a:pP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a:p>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b="1" dirty="0">
                <a:ea typeface="Amazon Ember Light" panose="020B0403020204020204" pitchFamily="34" charset="0"/>
                <a:cs typeface="Amazon Ember Light" panose="020B0403020204020204" pitchFamily="34" charset="0"/>
              </a:rPr>
              <a:t>Gradient Example</a:t>
            </a:r>
            <a:endParaRPr lang="en-US" b="1" dirty="0"/>
          </a:p>
        </p:txBody>
      </p:sp>
      <p:pic>
        <p:nvPicPr>
          <p:cNvPr id="42" name="Picture 41">
            <a:extLst>
              <a:ext uri="{FF2B5EF4-FFF2-40B4-BE49-F238E27FC236}">
                <a16:creationId xmlns:a16="http://schemas.microsoft.com/office/drawing/2014/main" id="{D08A406A-D081-FA47-A159-1E7E415B5C93}"/>
              </a:ext>
            </a:extLst>
          </p:cNvPr>
          <p:cNvPicPr>
            <a:picLocks noChangeAspect="1"/>
          </p:cNvPicPr>
          <p:nvPr/>
        </p:nvPicPr>
        <p:blipFill>
          <a:blip r:embed="rId3"/>
          <a:stretch>
            <a:fillRect/>
          </a:stretch>
        </p:blipFill>
        <p:spPr>
          <a:xfrm>
            <a:off x="6590160" y="2837102"/>
            <a:ext cx="3908836" cy="279743"/>
          </a:xfrm>
          <a:prstGeom prst="rect">
            <a:avLst/>
          </a:prstGeom>
        </p:spPr>
      </p:pic>
      <p:grpSp>
        <p:nvGrpSpPr>
          <p:cNvPr id="9" name="Group 8">
            <a:extLst>
              <a:ext uri="{FF2B5EF4-FFF2-40B4-BE49-F238E27FC236}">
                <a16:creationId xmlns:a16="http://schemas.microsoft.com/office/drawing/2014/main" id="{F4DC529C-C935-1B4C-B169-3FC23287D104}"/>
              </a:ext>
            </a:extLst>
          </p:cNvPr>
          <p:cNvGrpSpPr/>
          <p:nvPr/>
        </p:nvGrpSpPr>
        <p:grpSpPr>
          <a:xfrm>
            <a:off x="274153" y="1945359"/>
            <a:ext cx="5041900" cy="3200400"/>
            <a:chOff x="274153" y="1946255"/>
            <a:chExt cx="5041900" cy="3200400"/>
          </a:xfrm>
        </p:grpSpPr>
        <p:pic>
          <p:nvPicPr>
            <p:cNvPr id="4" name="Picture 3">
              <a:extLst>
                <a:ext uri="{FF2B5EF4-FFF2-40B4-BE49-F238E27FC236}">
                  <a16:creationId xmlns:a16="http://schemas.microsoft.com/office/drawing/2014/main" id="{5D2129B3-64CC-0943-B916-1464331456D4}"/>
                </a:ext>
              </a:extLst>
            </p:cNvPr>
            <p:cNvPicPr>
              <a:picLocks noChangeAspect="1"/>
            </p:cNvPicPr>
            <p:nvPr/>
          </p:nvPicPr>
          <p:blipFill>
            <a:blip r:embed="rId4"/>
            <a:stretch>
              <a:fillRect/>
            </a:stretch>
          </p:blipFill>
          <p:spPr>
            <a:xfrm>
              <a:off x="274153" y="1946255"/>
              <a:ext cx="5041900" cy="3200400"/>
            </a:xfrm>
            <a:prstGeom prst="rect">
              <a:avLst/>
            </a:prstGeom>
          </p:spPr>
        </p:pic>
        <p:cxnSp>
          <p:nvCxnSpPr>
            <p:cNvPr id="14" name="Straight Arrow Connector 13">
              <a:extLst>
                <a:ext uri="{FF2B5EF4-FFF2-40B4-BE49-F238E27FC236}">
                  <a16:creationId xmlns:a16="http://schemas.microsoft.com/office/drawing/2014/main" id="{E5A6A812-D276-7D40-BE78-F8DB06B15057}"/>
                </a:ext>
              </a:extLst>
            </p:cNvPr>
            <p:cNvCxnSpPr>
              <a:cxnSpLocks/>
            </p:cNvCxnSpPr>
            <p:nvPr/>
          </p:nvCxnSpPr>
          <p:spPr>
            <a:xfrm>
              <a:off x="3461524" y="4433370"/>
              <a:ext cx="975722" cy="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B89E23C9-A1B0-0A48-BC2B-113A79F2E5E8}"/>
                </a:ext>
              </a:extLst>
            </p:cNvPr>
            <p:cNvPicPr>
              <a:picLocks noChangeAspect="1"/>
            </p:cNvPicPr>
            <p:nvPr/>
          </p:nvPicPr>
          <p:blipFill>
            <a:blip r:embed="rId5"/>
            <a:stretch>
              <a:fillRect/>
            </a:stretch>
          </p:blipFill>
          <p:spPr>
            <a:xfrm>
              <a:off x="3714018" y="4237627"/>
              <a:ext cx="521012" cy="209537"/>
            </a:xfrm>
            <a:prstGeom prst="rect">
              <a:avLst/>
            </a:prstGeom>
          </p:spPr>
        </p:pic>
        <p:sp>
          <p:nvSpPr>
            <p:cNvPr id="13" name="Oval 12">
              <a:extLst>
                <a:ext uri="{FF2B5EF4-FFF2-40B4-BE49-F238E27FC236}">
                  <a16:creationId xmlns:a16="http://schemas.microsoft.com/office/drawing/2014/main" id="{1A478100-705A-5E4E-AE22-458507A4CA78}"/>
                </a:ext>
              </a:extLst>
            </p:cNvPr>
            <p:cNvSpPr/>
            <p:nvPr/>
          </p:nvSpPr>
          <p:spPr>
            <a:xfrm>
              <a:off x="3392944" y="4370027"/>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pic>
        <p:nvPicPr>
          <p:cNvPr id="33" name="Picture 32">
            <a:extLst>
              <a:ext uri="{FF2B5EF4-FFF2-40B4-BE49-F238E27FC236}">
                <a16:creationId xmlns:a16="http://schemas.microsoft.com/office/drawing/2014/main" id="{FC2C9F8A-3C64-3F4A-BF91-B834B54B3414}"/>
              </a:ext>
            </a:extLst>
          </p:cNvPr>
          <p:cNvPicPr>
            <a:picLocks noChangeAspect="1"/>
          </p:cNvPicPr>
          <p:nvPr/>
        </p:nvPicPr>
        <p:blipFill>
          <a:blip r:embed="rId6"/>
          <a:stretch>
            <a:fillRect/>
          </a:stretch>
        </p:blipFill>
        <p:spPr>
          <a:xfrm>
            <a:off x="2681940" y="5230320"/>
            <a:ext cx="226326" cy="153902"/>
          </a:xfrm>
          <a:prstGeom prst="rect">
            <a:avLst/>
          </a:prstGeom>
        </p:spPr>
      </p:pic>
      <p:grpSp>
        <p:nvGrpSpPr>
          <p:cNvPr id="11" name="Group 10">
            <a:extLst>
              <a:ext uri="{FF2B5EF4-FFF2-40B4-BE49-F238E27FC236}">
                <a16:creationId xmlns:a16="http://schemas.microsoft.com/office/drawing/2014/main" id="{6579F30C-0158-5949-92E6-1B4BCF06AADB}"/>
              </a:ext>
            </a:extLst>
          </p:cNvPr>
          <p:cNvGrpSpPr/>
          <p:nvPr/>
        </p:nvGrpSpPr>
        <p:grpSpPr>
          <a:xfrm>
            <a:off x="5046131" y="1469112"/>
            <a:ext cx="7144283" cy="461665"/>
            <a:chOff x="5046131" y="1469112"/>
            <a:chExt cx="7144283" cy="461665"/>
          </a:xfrm>
        </p:grpSpPr>
        <p:sp>
          <p:nvSpPr>
            <p:cNvPr id="36" name="Rectangle 35">
              <a:extLst>
                <a:ext uri="{FF2B5EF4-FFF2-40B4-BE49-F238E27FC236}">
                  <a16:creationId xmlns:a16="http://schemas.microsoft.com/office/drawing/2014/main" id="{2BC1A218-EFE5-9543-A818-CB3CD5813867}"/>
                </a:ext>
              </a:extLst>
            </p:cNvPr>
            <p:cNvSpPr/>
            <p:nvPr/>
          </p:nvSpPr>
          <p:spPr>
            <a:xfrm>
              <a:off x="5046131" y="1469112"/>
              <a:ext cx="7144283" cy="461665"/>
            </a:xfrm>
            <a:prstGeom prst="rect">
              <a:avLst/>
            </a:prstGeom>
          </p:spPr>
          <p:txBody>
            <a:bodyPr wrap="square">
              <a:spAutoFit/>
            </a:bodyPr>
            <a:lstStyle/>
            <a:p>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                            , with gradient vector </a:t>
              </a:r>
            </a:p>
          </p:txBody>
        </p:sp>
        <p:pic>
          <p:nvPicPr>
            <p:cNvPr id="10" name="Picture 9">
              <a:extLst>
                <a:ext uri="{FF2B5EF4-FFF2-40B4-BE49-F238E27FC236}">
                  <a16:creationId xmlns:a16="http://schemas.microsoft.com/office/drawing/2014/main" id="{208749F9-189D-0E4C-A87B-5D82FEE55622}"/>
                </a:ext>
              </a:extLst>
            </p:cNvPr>
            <p:cNvPicPr>
              <a:picLocks noChangeAspect="1"/>
            </p:cNvPicPr>
            <p:nvPr/>
          </p:nvPicPr>
          <p:blipFill>
            <a:blip r:embed="rId7"/>
            <a:stretch>
              <a:fillRect/>
            </a:stretch>
          </p:blipFill>
          <p:spPr>
            <a:xfrm>
              <a:off x="10266833" y="1617231"/>
              <a:ext cx="1676316" cy="243567"/>
            </a:xfrm>
            <a:prstGeom prst="rect">
              <a:avLst/>
            </a:prstGeom>
          </p:spPr>
        </p:pic>
      </p:grpSp>
      <p:cxnSp>
        <p:nvCxnSpPr>
          <p:cNvPr id="17" name="Straight Arrow Connector 16">
            <a:extLst>
              <a:ext uri="{FF2B5EF4-FFF2-40B4-BE49-F238E27FC236}">
                <a16:creationId xmlns:a16="http://schemas.microsoft.com/office/drawing/2014/main" id="{CECCEB21-BFF6-1844-96D6-E9A55F205838}"/>
              </a:ext>
            </a:extLst>
          </p:cNvPr>
          <p:cNvCxnSpPr>
            <a:cxnSpLocks/>
          </p:cNvCxnSpPr>
          <p:nvPr/>
        </p:nvCxnSpPr>
        <p:spPr>
          <a:xfrm>
            <a:off x="2485802" y="4446268"/>
            <a:ext cx="975722" cy="0"/>
          </a:xfrm>
          <a:prstGeom prst="straightConnector1">
            <a:avLst/>
          </a:prstGeom>
          <a:ln w="25400">
            <a:solidFill>
              <a:schemeClr val="accent3"/>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F01EFB3-A1B4-AD43-8B07-13AC53B60350}"/>
              </a:ext>
            </a:extLst>
          </p:cNvPr>
          <p:cNvPicPr>
            <a:picLocks noChangeAspect="1"/>
          </p:cNvPicPr>
          <p:nvPr/>
        </p:nvPicPr>
        <p:blipFill>
          <a:blip r:embed="rId8"/>
          <a:stretch>
            <a:fillRect/>
          </a:stretch>
        </p:blipFill>
        <p:spPr>
          <a:xfrm>
            <a:off x="1347824" y="1512873"/>
            <a:ext cx="3120884" cy="374141"/>
          </a:xfrm>
          <a:prstGeom prst="rect">
            <a:avLst/>
          </a:prstGeom>
        </p:spPr>
      </p:pic>
      <p:pic>
        <p:nvPicPr>
          <p:cNvPr id="3" name="Picture 2">
            <a:extLst>
              <a:ext uri="{FF2B5EF4-FFF2-40B4-BE49-F238E27FC236}">
                <a16:creationId xmlns:a16="http://schemas.microsoft.com/office/drawing/2014/main" id="{90D07C9A-C499-1949-B26C-8D0B7D3166C4}"/>
              </a:ext>
            </a:extLst>
          </p:cNvPr>
          <p:cNvPicPr>
            <a:picLocks noChangeAspect="1"/>
          </p:cNvPicPr>
          <p:nvPr/>
        </p:nvPicPr>
        <p:blipFill>
          <a:blip r:embed="rId9"/>
          <a:stretch>
            <a:fillRect/>
          </a:stretch>
        </p:blipFill>
        <p:spPr>
          <a:xfrm>
            <a:off x="5605153" y="1523732"/>
            <a:ext cx="1787896" cy="352422"/>
          </a:xfrm>
          <a:prstGeom prst="rect">
            <a:avLst/>
          </a:prstGeom>
        </p:spPr>
      </p:pic>
      <p:pic>
        <p:nvPicPr>
          <p:cNvPr id="21" name="Picture 20">
            <a:extLst>
              <a:ext uri="{FF2B5EF4-FFF2-40B4-BE49-F238E27FC236}">
                <a16:creationId xmlns:a16="http://schemas.microsoft.com/office/drawing/2014/main" id="{A36E24C4-36F0-B44C-9503-9CA2E995AC78}"/>
              </a:ext>
            </a:extLst>
          </p:cNvPr>
          <p:cNvPicPr>
            <a:picLocks noChangeAspect="1"/>
          </p:cNvPicPr>
          <p:nvPr/>
        </p:nvPicPr>
        <p:blipFill>
          <a:blip r:embed="rId10"/>
          <a:stretch>
            <a:fillRect/>
          </a:stretch>
        </p:blipFill>
        <p:spPr>
          <a:xfrm rot="16200000">
            <a:off x="-109113" y="3351433"/>
            <a:ext cx="766533" cy="155132"/>
          </a:xfrm>
          <a:prstGeom prst="rect">
            <a:avLst/>
          </a:prstGeom>
        </p:spPr>
      </p:pic>
      <p:cxnSp>
        <p:nvCxnSpPr>
          <p:cNvPr id="7" name="Straight Connector 6">
            <a:extLst>
              <a:ext uri="{FF2B5EF4-FFF2-40B4-BE49-F238E27FC236}">
                <a16:creationId xmlns:a16="http://schemas.microsoft.com/office/drawing/2014/main" id="{CCCF9A62-EC98-DC49-A289-D08444DA3374}"/>
              </a:ext>
            </a:extLst>
          </p:cNvPr>
          <p:cNvCxnSpPr/>
          <p:nvPr/>
        </p:nvCxnSpPr>
        <p:spPr>
          <a:xfrm>
            <a:off x="2485802" y="3812266"/>
            <a:ext cx="0" cy="1333493"/>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78FE0FE-27DF-DC41-90A8-428290895892}"/>
                  </a:ext>
                </a:extLst>
              </p:cNvPr>
              <p:cNvSpPr txBox="1"/>
              <p:nvPr/>
            </p:nvSpPr>
            <p:spPr>
              <a:xfrm>
                <a:off x="8155958" y="848595"/>
                <a:ext cx="2104615" cy="5334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num>
                            <m:den>
                              <m:r>
                                <a:rPr lang="en-US" i="1">
                                  <a:latin typeface="Cambria Math" panose="02040503050406030204" pitchFamily="18" charset="0"/>
                                </a:rPr>
                                <m:t>𝜕</m:t>
                              </m:r>
                              <m:r>
                                <a:rPr lang="en-US" i="1">
                                  <a:latin typeface="Cambria Math" panose="02040503050406030204" pitchFamily="18" charset="0"/>
                                </a:rPr>
                                <m:t>𝑤</m:t>
                              </m:r>
                            </m:den>
                          </m:f>
                          <m:r>
                            <a:rPr lang="en-US" i="1">
                              <a:latin typeface="Cambria Math" panose="02040503050406030204" pitchFamily="18" charset="0"/>
                              <a:ea typeface="Cambria Math" panose="02040503050406030204" pitchFamily="18" charset="0"/>
                            </a:rPr>
                            <m:t>=&lt;1.2</m:t>
                          </m:r>
                          <m:r>
                            <a:rPr lang="en-US" i="1">
                              <a:latin typeface="Cambria Math" panose="02040503050406030204" pitchFamily="18" charset="0"/>
                              <a:ea typeface="Cambria Math" panose="02040503050406030204" pitchFamily="18" charset="0"/>
                            </a:rPr>
                            <m:t>𝑤</m:t>
                          </m:r>
                          <m:r>
                            <a:rPr lang="en-US" i="1">
                              <a:latin typeface="Cambria Math" panose="02040503050406030204" pitchFamily="18" charset="0"/>
                              <a:ea typeface="Cambria Math" panose="02040503050406030204" pitchFamily="18" charset="0"/>
                            </a:rPr>
                            <m:t>&gt;</m:t>
                          </m:r>
                        </m:e>
                      </m:d>
                    </m:oMath>
                  </m:oMathPara>
                </a14:m>
                <a:endParaRPr lang="en-US" dirty="0"/>
              </a:p>
            </p:txBody>
          </p:sp>
        </mc:Choice>
        <mc:Fallback xmlns="">
          <p:sp>
            <p:nvSpPr>
              <p:cNvPr id="5" name="TextBox 4">
                <a:extLst>
                  <a:ext uri="{FF2B5EF4-FFF2-40B4-BE49-F238E27FC236}">
                    <a16:creationId xmlns:a16="http://schemas.microsoft.com/office/drawing/2014/main" id="{778FE0FE-27DF-DC41-90A8-428290895892}"/>
                  </a:ext>
                </a:extLst>
              </p:cNvPr>
              <p:cNvSpPr txBox="1">
                <a:spLocks noRot="1" noChangeAspect="1" noMove="1" noResize="1" noEditPoints="1" noAdjustHandles="1" noChangeArrowheads="1" noChangeShapeType="1" noTextEdit="1"/>
              </p:cNvSpPr>
              <p:nvPr/>
            </p:nvSpPr>
            <p:spPr>
              <a:xfrm>
                <a:off x="8155958" y="848595"/>
                <a:ext cx="2104615" cy="533479"/>
              </a:xfrm>
              <a:prstGeom prst="rect">
                <a:avLst/>
              </a:prstGeom>
              <a:blipFill>
                <a:blip r:embed="rId11"/>
                <a:stretch>
                  <a:fillRect t="-4651" b="-11628"/>
                </a:stretch>
              </a:blipFill>
            </p:spPr>
            <p:txBody>
              <a:bodyPr/>
              <a:lstStyle/>
              <a:p>
                <a:r>
                  <a:rPr lang="en-US">
                    <a:noFill/>
                  </a:rPr>
                  <a:t> </a:t>
                </a:r>
              </a:p>
            </p:txBody>
          </p:sp>
        </mc:Fallback>
      </mc:AlternateContent>
    </p:spTree>
    <p:extLst>
      <p:ext uri="{BB962C8B-B14F-4D97-AF65-F5344CB8AC3E}">
        <p14:creationId xmlns:p14="http://schemas.microsoft.com/office/powerpoint/2010/main" val="20502135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D4122C-3A55-AE47-B84B-76AC0CEF8960}"/>
              </a:ext>
            </a:extLst>
          </p:cNvPr>
          <p:cNvSpPr/>
          <p:nvPr/>
        </p:nvSpPr>
        <p:spPr>
          <a:xfrm>
            <a:off x="5499344" y="1930777"/>
            <a:ext cx="6507779" cy="3046988"/>
          </a:xfrm>
          <a:prstGeom prst="rect">
            <a:avLst/>
          </a:prstGeom>
        </p:spPr>
        <p:txBody>
          <a:bodyPr wrap="square">
            <a:spAutoFit/>
          </a:bodyPr>
          <a:lstStyle/>
          <a:p>
            <a:pPr marL="285750" indent="-285750">
              <a:buFont typeface="Arial" panose="020B0604020202020204" pitchFamily="34" charset="0"/>
              <a:buChar char="•"/>
            </a:pP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Sign of the </a:t>
            </a:r>
            <a:r>
              <a:rPr lang="en-US" sz="24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gradient shows direction the function increases</a:t>
            </a: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 + right and – left</a:t>
            </a:r>
          </a:p>
          <a:p>
            <a:pPr marL="285750" indent="-285750">
              <a:buFont typeface="Arial" panose="020B0604020202020204" pitchFamily="34" charset="0"/>
              <a:buChar char="•"/>
            </a:pP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indent="-285750">
              <a:buFont typeface="Arial" panose="020B0604020202020204" pitchFamily="34" charset="0"/>
              <a:buChar char="•"/>
            </a:pP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indent="-285750">
              <a:buFont typeface="Arial" panose="020B0604020202020204" pitchFamily="34" charset="0"/>
              <a:buChar char="•"/>
            </a:pP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indent="-285750">
              <a:buFont typeface="Arial" panose="020B0604020202020204" pitchFamily="34" charset="0"/>
              <a:buChar char="•"/>
            </a:pP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indent="-285750">
              <a:buFont typeface="Arial" panose="020B0604020202020204" pitchFamily="34" charset="0"/>
              <a:buChar char="•"/>
            </a:pP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indent="-285750">
              <a:buFont typeface="Arial" panose="020B0604020202020204" pitchFamily="34" charset="0"/>
              <a:buChar char="•"/>
            </a:pP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b="1" dirty="0">
                <a:ea typeface="Amazon Ember Light" panose="020B0403020204020204" pitchFamily="34" charset="0"/>
                <a:cs typeface="Amazon Ember Light" panose="020B0403020204020204" pitchFamily="34" charset="0"/>
              </a:rPr>
              <a:t>Gradient Example</a:t>
            </a:r>
            <a:endParaRPr lang="en-US" b="1" dirty="0"/>
          </a:p>
        </p:txBody>
      </p:sp>
      <p:grpSp>
        <p:nvGrpSpPr>
          <p:cNvPr id="5" name="Group 4">
            <a:extLst>
              <a:ext uri="{FF2B5EF4-FFF2-40B4-BE49-F238E27FC236}">
                <a16:creationId xmlns:a16="http://schemas.microsoft.com/office/drawing/2014/main" id="{C5EE71FA-DEB1-0243-9223-C26780510026}"/>
              </a:ext>
            </a:extLst>
          </p:cNvPr>
          <p:cNvGrpSpPr/>
          <p:nvPr/>
        </p:nvGrpSpPr>
        <p:grpSpPr>
          <a:xfrm>
            <a:off x="6590160" y="2837102"/>
            <a:ext cx="3908836" cy="648829"/>
            <a:chOff x="6505506" y="2284296"/>
            <a:chExt cx="3908836" cy="648829"/>
          </a:xfrm>
        </p:grpSpPr>
        <p:pic>
          <p:nvPicPr>
            <p:cNvPr id="41" name="Picture 40">
              <a:extLst>
                <a:ext uri="{FF2B5EF4-FFF2-40B4-BE49-F238E27FC236}">
                  <a16:creationId xmlns:a16="http://schemas.microsoft.com/office/drawing/2014/main" id="{50FD2F7B-D38A-A549-8FBD-C8BB5C2AF0F9}"/>
                </a:ext>
              </a:extLst>
            </p:cNvPr>
            <p:cNvPicPr>
              <a:picLocks noChangeAspect="1"/>
            </p:cNvPicPr>
            <p:nvPr/>
          </p:nvPicPr>
          <p:blipFill>
            <a:blip r:embed="rId3"/>
            <a:stretch>
              <a:fillRect/>
            </a:stretch>
          </p:blipFill>
          <p:spPr>
            <a:xfrm>
              <a:off x="6505506" y="2653382"/>
              <a:ext cx="3908836" cy="279743"/>
            </a:xfrm>
            <a:prstGeom prst="rect">
              <a:avLst/>
            </a:prstGeom>
          </p:spPr>
        </p:pic>
        <p:pic>
          <p:nvPicPr>
            <p:cNvPr id="42" name="Picture 41">
              <a:extLst>
                <a:ext uri="{FF2B5EF4-FFF2-40B4-BE49-F238E27FC236}">
                  <a16:creationId xmlns:a16="http://schemas.microsoft.com/office/drawing/2014/main" id="{D08A406A-D081-FA47-A159-1E7E415B5C93}"/>
                </a:ext>
              </a:extLst>
            </p:cNvPr>
            <p:cNvPicPr>
              <a:picLocks noChangeAspect="1"/>
            </p:cNvPicPr>
            <p:nvPr/>
          </p:nvPicPr>
          <p:blipFill>
            <a:blip r:embed="rId4"/>
            <a:stretch>
              <a:fillRect/>
            </a:stretch>
          </p:blipFill>
          <p:spPr>
            <a:xfrm>
              <a:off x="6505506" y="2284296"/>
              <a:ext cx="3908836" cy="279743"/>
            </a:xfrm>
            <a:prstGeom prst="rect">
              <a:avLst/>
            </a:prstGeom>
          </p:spPr>
        </p:pic>
      </p:grpSp>
      <p:grpSp>
        <p:nvGrpSpPr>
          <p:cNvPr id="28" name="Group 27">
            <a:extLst>
              <a:ext uri="{FF2B5EF4-FFF2-40B4-BE49-F238E27FC236}">
                <a16:creationId xmlns:a16="http://schemas.microsoft.com/office/drawing/2014/main" id="{77BFFA4C-FFB3-AB4E-883E-819A6B10E6BE}"/>
              </a:ext>
            </a:extLst>
          </p:cNvPr>
          <p:cNvGrpSpPr/>
          <p:nvPr/>
        </p:nvGrpSpPr>
        <p:grpSpPr>
          <a:xfrm>
            <a:off x="274153" y="1946255"/>
            <a:ext cx="5924516" cy="3200400"/>
            <a:chOff x="274153" y="1946255"/>
            <a:chExt cx="5924516" cy="3200400"/>
          </a:xfrm>
        </p:grpSpPr>
        <p:pic>
          <p:nvPicPr>
            <p:cNvPr id="29" name="Picture 28">
              <a:extLst>
                <a:ext uri="{FF2B5EF4-FFF2-40B4-BE49-F238E27FC236}">
                  <a16:creationId xmlns:a16="http://schemas.microsoft.com/office/drawing/2014/main" id="{B20430A9-DE41-1548-8331-623CC0F8FF6B}"/>
                </a:ext>
              </a:extLst>
            </p:cNvPr>
            <p:cNvPicPr>
              <a:picLocks noChangeAspect="1"/>
            </p:cNvPicPr>
            <p:nvPr/>
          </p:nvPicPr>
          <p:blipFill>
            <a:blip r:embed="rId5"/>
            <a:stretch>
              <a:fillRect/>
            </a:stretch>
          </p:blipFill>
          <p:spPr>
            <a:xfrm>
              <a:off x="274153" y="1946255"/>
              <a:ext cx="5041900" cy="3200400"/>
            </a:xfrm>
            <a:prstGeom prst="rect">
              <a:avLst/>
            </a:prstGeom>
          </p:spPr>
        </p:pic>
        <p:cxnSp>
          <p:nvCxnSpPr>
            <p:cNvPr id="32" name="Straight Arrow Connector 31">
              <a:extLst>
                <a:ext uri="{FF2B5EF4-FFF2-40B4-BE49-F238E27FC236}">
                  <a16:creationId xmlns:a16="http://schemas.microsoft.com/office/drawing/2014/main" id="{637DA0E6-2740-A043-86FE-63AD50CDDD95}"/>
                </a:ext>
              </a:extLst>
            </p:cNvPr>
            <p:cNvCxnSpPr>
              <a:cxnSpLocks/>
            </p:cNvCxnSpPr>
            <p:nvPr/>
          </p:nvCxnSpPr>
          <p:spPr>
            <a:xfrm>
              <a:off x="3461524" y="4433370"/>
              <a:ext cx="975722" cy="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9ADA95B1-C708-2C4A-9A86-8B439771B886}"/>
                </a:ext>
              </a:extLst>
            </p:cNvPr>
            <p:cNvPicPr>
              <a:picLocks noChangeAspect="1"/>
            </p:cNvPicPr>
            <p:nvPr/>
          </p:nvPicPr>
          <p:blipFill>
            <a:blip r:embed="rId6"/>
            <a:stretch>
              <a:fillRect/>
            </a:stretch>
          </p:blipFill>
          <p:spPr>
            <a:xfrm>
              <a:off x="3714018" y="4237627"/>
              <a:ext cx="521012" cy="209537"/>
            </a:xfrm>
            <a:prstGeom prst="rect">
              <a:avLst/>
            </a:prstGeom>
          </p:spPr>
        </p:pic>
        <p:sp>
          <p:nvSpPr>
            <p:cNvPr id="43" name="Oval 42">
              <a:extLst>
                <a:ext uri="{FF2B5EF4-FFF2-40B4-BE49-F238E27FC236}">
                  <a16:creationId xmlns:a16="http://schemas.microsoft.com/office/drawing/2014/main" id="{8452E5D2-E917-A942-A26B-1B38C01A218B}"/>
                </a:ext>
              </a:extLst>
            </p:cNvPr>
            <p:cNvSpPr/>
            <p:nvPr/>
          </p:nvSpPr>
          <p:spPr>
            <a:xfrm>
              <a:off x="3392944" y="4370027"/>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44" name="Straight Arrow Connector 43">
              <a:extLst>
                <a:ext uri="{FF2B5EF4-FFF2-40B4-BE49-F238E27FC236}">
                  <a16:creationId xmlns:a16="http://schemas.microsoft.com/office/drawing/2014/main" id="{43CF56D2-9652-2748-A6BC-1036E29D935C}"/>
                </a:ext>
              </a:extLst>
            </p:cNvPr>
            <p:cNvCxnSpPr>
              <a:cxnSpLocks/>
            </p:cNvCxnSpPr>
            <p:nvPr/>
          </p:nvCxnSpPr>
          <p:spPr>
            <a:xfrm flipV="1">
              <a:off x="4181788" y="3476327"/>
              <a:ext cx="2016881" cy="12353"/>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B3416FA2-C5E6-9149-9D00-F1C3EFEE3855}"/>
                </a:ext>
              </a:extLst>
            </p:cNvPr>
            <p:cNvPicPr>
              <a:picLocks noChangeAspect="1"/>
            </p:cNvPicPr>
            <p:nvPr/>
          </p:nvPicPr>
          <p:blipFill>
            <a:blip r:embed="rId7"/>
            <a:stretch>
              <a:fillRect/>
            </a:stretch>
          </p:blipFill>
          <p:spPr>
            <a:xfrm>
              <a:off x="4365216" y="3252138"/>
              <a:ext cx="521012" cy="224189"/>
            </a:xfrm>
            <a:prstGeom prst="rect">
              <a:avLst/>
            </a:prstGeom>
          </p:spPr>
        </p:pic>
        <p:sp>
          <p:nvSpPr>
            <p:cNvPr id="52" name="Oval 51">
              <a:extLst>
                <a:ext uri="{FF2B5EF4-FFF2-40B4-BE49-F238E27FC236}">
                  <a16:creationId xmlns:a16="http://schemas.microsoft.com/office/drawing/2014/main" id="{13925623-2B6D-E74A-9C08-775E131ED88D}"/>
                </a:ext>
              </a:extLst>
            </p:cNvPr>
            <p:cNvSpPr/>
            <p:nvPr/>
          </p:nvSpPr>
          <p:spPr>
            <a:xfrm>
              <a:off x="4113208" y="3425337"/>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pic>
        <p:nvPicPr>
          <p:cNvPr id="59" name="Picture 58">
            <a:extLst>
              <a:ext uri="{FF2B5EF4-FFF2-40B4-BE49-F238E27FC236}">
                <a16:creationId xmlns:a16="http://schemas.microsoft.com/office/drawing/2014/main" id="{AFAC1322-E8D9-EB41-A78F-099B3AE8EA85}"/>
              </a:ext>
            </a:extLst>
          </p:cNvPr>
          <p:cNvPicPr>
            <a:picLocks noChangeAspect="1"/>
          </p:cNvPicPr>
          <p:nvPr/>
        </p:nvPicPr>
        <p:blipFill>
          <a:blip r:embed="rId8"/>
          <a:stretch>
            <a:fillRect/>
          </a:stretch>
        </p:blipFill>
        <p:spPr>
          <a:xfrm>
            <a:off x="2681940" y="5230320"/>
            <a:ext cx="226326" cy="153902"/>
          </a:xfrm>
          <a:prstGeom prst="rect">
            <a:avLst/>
          </a:prstGeom>
        </p:spPr>
      </p:pic>
      <p:grpSp>
        <p:nvGrpSpPr>
          <p:cNvPr id="60" name="Group 59">
            <a:extLst>
              <a:ext uri="{FF2B5EF4-FFF2-40B4-BE49-F238E27FC236}">
                <a16:creationId xmlns:a16="http://schemas.microsoft.com/office/drawing/2014/main" id="{4B6C61C6-3C65-A846-94CF-44728DEB61A1}"/>
              </a:ext>
            </a:extLst>
          </p:cNvPr>
          <p:cNvGrpSpPr/>
          <p:nvPr/>
        </p:nvGrpSpPr>
        <p:grpSpPr>
          <a:xfrm>
            <a:off x="5046131" y="1469112"/>
            <a:ext cx="7144283" cy="461665"/>
            <a:chOff x="5046131" y="1469112"/>
            <a:chExt cx="7144283" cy="461665"/>
          </a:xfrm>
        </p:grpSpPr>
        <p:sp>
          <p:nvSpPr>
            <p:cNvPr id="61" name="Rectangle 60">
              <a:extLst>
                <a:ext uri="{FF2B5EF4-FFF2-40B4-BE49-F238E27FC236}">
                  <a16:creationId xmlns:a16="http://schemas.microsoft.com/office/drawing/2014/main" id="{74DED560-59B4-634D-B091-0E604B9AD055}"/>
                </a:ext>
              </a:extLst>
            </p:cNvPr>
            <p:cNvSpPr/>
            <p:nvPr/>
          </p:nvSpPr>
          <p:spPr>
            <a:xfrm>
              <a:off x="5046131" y="1469112"/>
              <a:ext cx="7144283" cy="461665"/>
            </a:xfrm>
            <a:prstGeom prst="rect">
              <a:avLst/>
            </a:prstGeom>
          </p:spPr>
          <p:txBody>
            <a:bodyPr wrap="square">
              <a:spAutoFit/>
            </a:bodyPr>
            <a:lstStyle/>
            <a:p>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                            , with gradient vector </a:t>
              </a:r>
            </a:p>
          </p:txBody>
        </p:sp>
        <p:pic>
          <p:nvPicPr>
            <p:cNvPr id="63" name="Picture 62">
              <a:extLst>
                <a:ext uri="{FF2B5EF4-FFF2-40B4-BE49-F238E27FC236}">
                  <a16:creationId xmlns:a16="http://schemas.microsoft.com/office/drawing/2014/main" id="{2CE2ED85-3D61-6C49-83FD-1BCCA51DABEA}"/>
                </a:ext>
              </a:extLst>
            </p:cNvPr>
            <p:cNvPicPr>
              <a:picLocks noChangeAspect="1"/>
            </p:cNvPicPr>
            <p:nvPr/>
          </p:nvPicPr>
          <p:blipFill>
            <a:blip r:embed="rId9"/>
            <a:stretch>
              <a:fillRect/>
            </a:stretch>
          </p:blipFill>
          <p:spPr>
            <a:xfrm>
              <a:off x="10266833" y="1617231"/>
              <a:ext cx="1676316" cy="243567"/>
            </a:xfrm>
            <a:prstGeom prst="rect">
              <a:avLst/>
            </a:prstGeom>
          </p:spPr>
        </p:pic>
      </p:grpSp>
      <p:cxnSp>
        <p:nvCxnSpPr>
          <p:cNvPr id="22" name="Straight Arrow Connector 21">
            <a:extLst>
              <a:ext uri="{FF2B5EF4-FFF2-40B4-BE49-F238E27FC236}">
                <a16:creationId xmlns:a16="http://schemas.microsoft.com/office/drawing/2014/main" id="{27E7EA82-F9A3-634D-8D49-5E194A400FD7}"/>
              </a:ext>
            </a:extLst>
          </p:cNvPr>
          <p:cNvCxnSpPr>
            <a:cxnSpLocks/>
          </p:cNvCxnSpPr>
          <p:nvPr/>
        </p:nvCxnSpPr>
        <p:spPr>
          <a:xfrm flipV="1">
            <a:off x="2164907" y="3497981"/>
            <a:ext cx="2016881" cy="12353"/>
          </a:xfrm>
          <a:prstGeom prst="straightConnector1">
            <a:avLst/>
          </a:prstGeom>
          <a:ln w="25400">
            <a:solidFill>
              <a:schemeClr val="accent3"/>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298DCAE1-8A1C-9346-97AB-30F93F630D8F}"/>
              </a:ext>
            </a:extLst>
          </p:cNvPr>
          <p:cNvPicPr>
            <a:picLocks noChangeAspect="1"/>
          </p:cNvPicPr>
          <p:nvPr/>
        </p:nvPicPr>
        <p:blipFill>
          <a:blip r:embed="rId10"/>
          <a:stretch>
            <a:fillRect/>
          </a:stretch>
        </p:blipFill>
        <p:spPr>
          <a:xfrm>
            <a:off x="1347824" y="1512873"/>
            <a:ext cx="3120884" cy="374141"/>
          </a:xfrm>
          <a:prstGeom prst="rect">
            <a:avLst/>
          </a:prstGeom>
        </p:spPr>
      </p:pic>
      <p:pic>
        <p:nvPicPr>
          <p:cNvPr id="24" name="Picture 23">
            <a:extLst>
              <a:ext uri="{FF2B5EF4-FFF2-40B4-BE49-F238E27FC236}">
                <a16:creationId xmlns:a16="http://schemas.microsoft.com/office/drawing/2014/main" id="{5631938F-1A45-8B41-98E4-FFDD839D51F1}"/>
              </a:ext>
            </a:extLst>
          </p:cNvPr>
          <p:cNvPicPr>
            <a:picLocks noChangeAspect="1"/>
          </p:cNvPicPr>
          <p:nvPr/>
        </p:nvPicPr>
        <p:blipFill>
          <a:blip r:embed="rId11"/>
          <a:stretch>
            <a:fillRect/>
          </a:stretch>
        </p:blipFill>
        <p:spPr>
          <a:xfrm>
            <a:off x="5605153" y="1523732"/>
            <a:ext cx="1787896" cy="352422"/>
          </a:xfrm>
          <a:prstGeom prst="rect">
            <a:avLst/>
          </a:prstGeom>
        </p:spPr>
      </p:pic>
      <p:pic>
        <p:nvPicPr>
          <p:cNvPr id="25" name="Picture 24">
            <a:extLst>
              <a:ext uri="{FF2B5EF4-FFF2-40B4-BE49-F238E27FC236}">
                <a16:creationId xmlns:a16="http://schemas.microsoft.com/office/drawing/2014/main" id="{33ABD706-5464-6840-824C-2A584E2D3932}"/>
              </a:ext>
            </a:extLst>
          </p:cNvPr>
          <p:cNvPicPr>
            <a:picLocks noChangeAspect="1"/>
          </p:cNvPicPr>
          <p:nvPr/>
        </p:nvPicPr>
        <p:blipFill>
          <a:blip r:embed="rId12"/>
          <a:stretch>
            <a:fillRect/>
          </a:stretch>
        </p:blipFill>
        <p:spPr>
          <a:xfrm rot="16200000">
            <a:off x="-109113" y="3351433"/>
            <a:ext cx="766533" cy="155132"/>
          </a:xfrm>
          <a:prstGeom prst="rect">
            <a:avLst/>
          </a:prstGeom>
        </p:spPr>
      </p:pic>
      <p:cxnSp>
        <p:nvCxnSpPr>
          <p:cNvPr id="26" name="Straight Arrow Connector 25">
            <a:extLst>
              <a:ext uri="{FF2B5EF4-FFF2-40B4-BE49-F238E27FC236}">
                <a16:creationId xmlns:a16="http://schemas.microsoft.com/office/drawing/2014/main" id="{B72D67F3-CE69-9B42-9706-CB6794774CF0}"/>
              </a:ext>
            </a:extLst>
          </p:cNvPr>
          <p:cNvCxnSpPr>
            <a:cxnSpLocks/>
          </p:cNvCxnSpPr>
          <p:nvPr/>
        </p:nvCxnSpPr>
        <p:spPr>
          <a:xfrm>
            <a:off x="2485802" y="4446268"/>
            <a:ext cx="975722" cy="0"/>
          </a:xfrm>
          <a:prstGeom prst="straightConnector1">
            <a:avLst/>
          </a:prstGeom>
          <a:ln w="25400">
            <a:solidFill>
              <a:schemeClr val="accent3"/>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83BBB96-A752-4747-82C7-9B56C19B9D5A}"/>
                  </a:ext>
                </a:extLst>
              </p:cNvPr>
              <p:cNvSpPr txBox="1"/>
              <p:nvPr/>
            </p:nvSpPr>
            <p:spPr>
              <a:xfrm>
                <a:off x="8155958" y="848595"/>
                <a:ext cx="2104615" cy="5334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num>
                            <m:den>
                              <m:r>
                                <a:rPr lang="en-US" i="1">
                                  <a:latin typeface="Cambria Math" panose="02040503050406030204" pitchFamily="18" charset="0"/>
                                </a:rPr>
                                <m:t>𝜕</m:t>
                              </m:r>
                              <m:r>
                                <a:rPr lang="en-US" i="1">
                                  <a:latin typeface="Cambria Math" panose="02040503050406030204" pitchFamily="18" charset="0"/>
                                </a:rPr>
                                <m:t>𝑤</m:t>
                              </m:r>
                            </m:den>
                          </m:f>
                          <m:r>
                            <a:rPr lang="en-US" i="1">
                              <a:latin typeface="Cambria Math" panose="02040503050406030204" pitchFamily="18" charset="0"/>
                              <a:ea typeface="Cambria Math" panose="02040503050406030204" pitchFamily="18" charset="0"/>
                            </a:rPr>
                            <m:t>=&lt;1.2</m:t>
                          </m:r>
                          <m:r>
                            <a:rPr lang="en-US" i="1">
                              <a:latin typeface="Cambria Math" panose="02040503050406030204" pitchFamily="18" charset="0"/>
                              <a:ea typeface="Cambria Math" panose="02040503050406030204" pitchFamily="18" charset="0"/>
                            </a:rPr>
                            <m:t>𝑤</m:t>
                          </m:r>
                          <m:r>
                            <a:rPr lang="en-US" i="1">
                              <a:latin typeface="Cambria Math" panose="02040503050406030204" pitchFamily="18" charset="0"/>
                              <a:ea typeface="Cambria Math" panose="02040503050406030204" pitchFamily="18" charset="0"/>
                            </a:rPr>
                            <m:t>&gt;</m:t>
                          </m:r>
                        </m:e>
                      </m:d>
                    </m:oMath>
                  </m:oMathPara>
                </a14:m>
                <a:endParaRPr lang="en-US" dirty="0"/>
              </a:p>
            </p:txBody>
          </p:sp>
        </mc:Choice>
        <mc:Fallback xmlns="">
          <p:sp>
            <p:nvSpPr>
              <p:cNvPr id="27" name="TextBox 26">
                <a:extLst>
                  <a:ext uri="{FF2B5EF4-FFF2-40B4-BE49-F238E27FC236}">
                    <a16:creationId xmlns:a16="http://schemas.microsoft.com/office/drawing/2014/main" id="{E83BBB96-A752-4747-82C7-9B56C19B9D5A}"/>
                  </a:ext>
                </a:extLst>
              </p:cNvPr>
              <p:cNvSpPr txBox="1">
                <a:spLocks noRot="1" noChangeAspect="1" noMove="1" noResize="1" noEditPoints="1" noAdjustHandles="1" noChangeArrowheads="1" noChangeShapeType="1" noTextEdit="1"/>
              </p:cNvSpPr>
              <p:nvPr/>
            </p:nvSpPr>
            <p:spPr>
              <a:xfrm>
                <a:off x="8155958" y="848595"/>
                <a:ext cx="2104615" cy="533479"/>
              </a:xfrm>
              <a:prstGeom prst="rect">
                <a:avLst/>
              </a:prstGeom>
              <a:blipFill>
                <a:blip r:embed="rId13"/>
                <a:stretch>
                  <a:fillRect t="-4651" b="-11628"/>
                </a:stretch>
              </a:blipFill>
            </p:spPr>
            <p:txBody>
              <a:bodyPr/>
              <a:lstStyle/>
              <a:p>
                <a:r>
                  <a:rPr lang="en-US">
                    <a:noFill/>
                  </a:rPr>
                  <a:t> </a:t>
                </a:r>
              </a:p>
            </p:txBody>
          </p:sp>
        </mc:Fallback>
      </mc:AlternateContent>
    </p:spTree>
    <p:extLst>
      <p:ext uri="{BB962C8B-B14F-4D97-AF65-F5344CB8AC3E}">
        <p14:creationId xmlns:p14="http://schemas.microsoft.com/office/powerpoint/2010/main" val="3804463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1113227" cy="987472"/>
          </a:xfrm>
        </p:spPr>
        <p:txBody>
          <a:bodyPr/>
          <a:lstStyle/>
          <a:p>
            <a:r>
              <a:rPr lang="en-US" b="1" dirty="0">
                <a:ea typeface="Amazon Ember Light" panose="020B0403020204020204" pitchFamily="34" charset="0"/>
                <a:cs typeface="Amazon Ember Light" panose="020B0403020204020204" pitchFamily="34" charset="0"/>
              </a:rPr>
              <a:t>ML Model: Decision Tree</a:t>
            </a:r>
            <a:endParaRPr lang="en-US" b="1" dirty="0"/>
          </a:p>
        </p:txBody>
      </p:sp>
      <p:grpSp>
        <p:nvGrpSpPr>
          <p:cNvPr id="5" name="Group 4">
            <a:extLst>
              <a:ext uri="{FF2B5EF4-FFF2-40B4-BE49-F238E27FC236}">
                <a16:creationId xmlns:a16="http://schemas.microsoft.com/office/drawing/2014/main" id="{B5294C39-C1C6-8B49-B8E7-2ACC2B5D6753}"/>
              </a:ext>
            </a:extLst>
          </p:cNvPr>
          <p:cNvGrpSpPr/>
          <p:nvPr/>
        </p:nvGrpSpPr>
        <p:grpSpPr>
          <a:xfrm>
            <a:off x="487510" y="1844046"/>
            <a:ext cx="5161879" cy="3586204"/>
            <a:chOff x="6749561" y="1706886"/>
            <a:chExt cx="5161879" cy="3586204"/>
          </a:xfrm>
        </p:grpSpPr>
        <p:sp>
          <p:nvSpPr>
            <p:cNvPr id="6" name="Rectangle 5">
              <a:extLst>
                <a:ext uri="{FF2B5EF4-FFF2-40B4-BE49-F238E27FC236}">
                  <a16:creationId xmlns:a16="http://schemas.microsoft.com/office/drawing/2014/main" id="{8ACEC270-5F57-5946-91DA-6753FE3CFA2D}"/>
                </a:ext>
              </a:extLst>
            </p:cNvPr>
            <p:cNvSpPr/>
            <p:nvPr/>
          </p:nvSpPr>
          <p:spPr>
            <a:xfrm>
              <a:off x="8255067" y="1706886"/>
              <a:ext cx="1349829" cy="64008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Weather</a:t>
              </a:r>
            </a:p>
          </p:txBody>
        </p:sp>
        <p:sp>
          <p:nvSpPr>
            <p:cNvPr id="9" name="Rectangle 8">
              <a:extLst>
                <a:ext uri="{FF2B5EF4-FFF2-40B4-BE49-F238E27FC236}">
                  <a16:creationId xmlns:a16="http://schemas.microsoft.com/office/drawing/2014/main" id="{74235A18-CB7B-2E4D-A817-1AE01E6A423A}"/>
                </a:ext>
              </a:extLst>
            </p:cNvPr>
            <p:cNvSpPr/>
            <p:nvPr/>
          </p:nvSpPr>
          <p:spPr>
            <a:xfrm>
              <a:off x="7242696" y="3315335"/>
              <a:ext cx="1349829" cy="64008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Demand</a:t>
              </a:r>
            </a:p>
          </p:txBody>
        </p:sp>
        <p:sp>
          <p:nvSpPr>
            <p:cNvPr id="10" name="Rectangle 9">
              <a:extLst>
                <a:ext uri="{FF2B5EF4-FFF2-40B4-BE49-F238E27FC236}">
                  <a16:creationId xmlns:a16="http://schemas.microsoft.com/office/drawing/2014/main" id="{B592BF6D-44F6-7549-A12C-EA523866EEB9}"/>
                </a:ext>
              </a:extLst>
            </p:cNvPr>
            <p:cNvSpPr/>
            <p:nvPr/>
          </p:nvSpPr>
          <p:spPr>
            <a:xfrm>
              <a:off x="10052796" y="3313696"/>
              <a:ext cx="1349829" cy="64008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Address</a:t>
              </a:r>
            </a:p>
          </p:txBody>
        </p:sp>
        <p:cxnSp>
          <p:nvCxnSpPr>
            <p:cNvPr id="11" name="Straight Connector 10">
              <a:extLst>
                <a:ext uri="{FF2B5EF4-FFF2-40B4-BE49-F238E27FC236}">
                  <a16:creationId xmlns:a16="http://schemas.microsoft.com/office/drawing/2014/main" id="{0BE41BC6-9DD5-1D43-B7BB-41454435EDB2}"/>
                </a:ext>
              </a:extLst>
            </p:cNvPr>
            <p:cNvCxnSpPr>
              <a:cxnSpLocks/>
              <a:stCxn id="6" idx="2"/>
              <a:endCxn id="9" idx="0"/>
            </p:cNvCxnSpPr>
            <p:nvPr/>
          </p:nvCxnSpPr>
          <p:spPr>
            <a:xfrm flipH="1">
              <a:off x="7917611" y="2346966"/>
              <a:ext cx="1012371" cy="9683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852203C-BD32-BE40-A3CF-878BB8498B63}"/>
                </a:ext>
              </a:extLst>
            </p:cNvPr>
            <p:cNvCxnSpPr>
              <a:cxnSpLocks/>
              <a:stCxn id="6" idx="2"/>
              <a:endCxn id="10" idx="0"/>
            </p:cNvCxnSpPr>
            <p:nvPr/>
          </p:nvCxnSpPr>
          <p:spPr>
            <a:xfrm>
              <a:off x="8929982" y="2346966"/>
              <a:ext cx="1797729" cy="9667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77DFBB-1F66-074C-8584-73EA6972FA38}"/>
                </a:ext>
              </a:extLst>
            </p:cNvPr>
            <p:cNvSpPr txBox="1"/>
            <p:nvPr/>
          </p:nvSpPr>
          <p:spPr>
            <a:xfrm>
              <a:off x="7684095" y="2561035"/>
              <a:ext cx="862898" cy="369332"/>
            </a:xfrm>
            <a:prstGeom prst="rect">
              <a:avLst/>
            </a:prstGeom>
            <a:noFill/>
          </p:spPr>
          <p:txBody>
            <a:bodyPr wrap="square" rtlCol="0">
              <a:spAutoFit/>
            </a:bodyPr>
            <a:lstStyle/>
            <a:p>
              <a:r>
                <a:rPr lang="en-US" dirty="0"/>
                <a:t>Sunny</a:t>
              </a:r>
            </a:p>
          </p:txBody>
        </p:sp>
        <p:sp>
          <p:nvSpPr>
            <p:cNvPr id="14" name="TextBox 13">
              <a:extLst>
                <a:ext uri="{FF2B5EF4-FFF2-40B4-BE49-F238E27FC236}">
                  <a16:creationId xmlns:a16="http://schemas.microsoft.com/office/drawing/2014/main" id="{078DD077-5143-D545-B3C0-ADD260BEE531}"/>
                </a:ext>
              </a:extLst>
            </p:cNvPr>
            <p:cNvSpPr txBox="1"/>
            <p:nvPr/>
          </p:nvSpPr>
          <p:spPr>
            <a:xfrm>
              <a:off x="9754012" y="2561035"/>
              <a:ext cx="862898" cy="369332"/>
            </a:xfrm>
            <a:prstGeom prst="rect">
              <a:avLst/>
            </a:prstGeom>
            <a:noFill/>
          </p:spPr>
          <p:txBody>
            <a:bodyPr wrap="square" rtlCol="0">
              <a:spAutoFit/>
            </a:bodyPr>
            <a:lstStyle/>
            <a:p>
              <a:r>
                <a:rPr lang="en-US" dirty="0"/>
                <a:t>Rainy</a:t>
              </a:r>
            </a:p>
          </p:txBody>
        </p:sp>
        <p:cxnSp>
          <p:nvCxnSpPr>
            <p:cNvPr id="15" name="Straight Connector 14">
              <a:extLst>
                <a:ext uri="{FF2B5EF4-FFF2-40B4-BE49-F238E27FC236}">
                  <a16:creationId xmlns:a16="http://schemas.microsoft.com/office/drawing/2014/main" id="{1EA2FDAE-9AB1-A04F-9D2B-980F8DE9B728}"/>
                </a:ext>
              </a:extLst>
            </p:cNvPr>
            <p:cNvCxnSpPr>
              <a:cxnSpLocks/>
              <a:stCxn id="6" idx="2"/>
            </p:cNvCxnSpPr>
            <p:nvPr/>
          </p:nvCxnSpPr>
          <p:spPr>
            <a:xfrm>
              <a:off x="8929982" y="2346966"/>
              <a:ext cx="359539" cy="14295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10DED66-E83A-5048-939A-E1907E35FE90}"/>
                </a:ext>
              </a:extLst>
            </p:cNvPr>
            <p:cNvSpPr txBox="1"/>
            <p:nvPr/>
          </p:nvSpPr>
          <p:spPr>
            <a:xfrm>
              <a:off x="8697008" y="3039042"/>
              <a:ext cx="1081315" cy="369332"/>
            </a:xfrm>
            <a:prstGeom prst="rect">
              <a:avLst/>
            </a:prstGeom>
            <a:noFill/>
          </p:spPr>
          <p:txBody>
            <a:bodyPr wrap="square" rtlCol="0">
              <a:spAutoFit/>
            </a:bodyPr>
            <a:lstStyle/>
            <a:p>
              <a:r>
                <a:rPr lang="en-US" dirty="0"/>
                <a:t>Overcast</a:t>
              </a:r>
            </a:p>
          </p:txBody>
        </p:sp>
        <p:sp>
          <p:nvSpPr>
            <p:cNvPr id="17" name="TextBox 16">
              <a:extLst>
                <a:ext uri="{FF2B5EF4-FFF2-40B4-BE49-F238E27FC236}">
                  <a16:creationId xmlns:a16="http://schemas.microsoft.com/office/drawing/2014/main" id="{9395A3BF-4898-E244-B603-093773AE570E}"/>
                </a:ext>
              </a:extLst>
            </p:cNvPr>
            <p:cNvSpPr txBox="1"/>
            <p:nvPr/>
          </p:nvSpPr>
          <p:spPr>
            <a:xfrm>
              <a:off x="9034305" y="3730540"/>
              <a:ext cx="604684" cy="369332"/>
            </a:xfrm>
            <a:prstGeom prst="rect">
              <a:avLst/>
            </a:prstGeom>
            <a:noFill/>
          </p:spPr>
          <p:txBody>
            <a:bodyPr wrap="square" rtlCol="0">
              <a:spAutoFit/>
            </a:bodyPr>
            <a:lstStyle/>
            <a:p>
              <a:r>
                <a:rPr lang="en-US" dirty="0"/>
                <a:t>Yes</a:t>
              </a:r>
            </a:p>
          </p:txBody>
        </p:sp>
        <p:cxnSp>
          <p:nvCxnSpPr>
            <p:cNvPr id="18" name="Straight Connector 17">
              <a:extLst>
                <a:ext uri="{FF2B5EF4-FFF2-40B4-BE49-F238E27FC236}">
                  <a16:creationId xmlns:a16="http://schemas.microsoft.com/office/drawing/2014/main" id="{D5D25392-E92F-6B4D-82FA-C79B188EB5AB}"/>
                </a:ext>
              </a:extLst>
            </p:cNvPr>
            <p:cNvCxnSpPr>
              <a:cxnSpLocks/>
              <a:stCxn id="9" idx="2"/>
              <a:endCxn id="24" idx="0"/>
            </p:cNvCxnSpPr>
            <p:nvPr/>
          </p:nvCxnSpPr>
          <p:spPr>
            <a:xfrm flipH="1">
              <a:off x="7051903" y="3955415"/>
              <a:ext cx="865708" cy="9683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27063C5-A21F-B845-A912-FDB33C7EB89C}"/>
                </a:ext>
              </a:extLst>
            </p:cNvPr>
            <p:cNvCxnSpPr>
              <a:cxnSpLocks/>
              <a:stCxn id="9" idx="2"/>
            </p:cNvCxnSpPr>
            <p:nvPr/>
          </p:nvCxnSpPr>
          <p:spPr>
            <a:xfrm>
              <a:off x="7917611" y="3955415"/>
              <a:ext cx="674913" cy="9615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3959270-BC08-584C-9FF2-4DC507F7289D}"/>
                </a:ext>
              </a:extLst>
            </p:cNvPr>
            <p:cNvCxnSpPr>
              <a:cxnSpLocks/>
              <a:stCxn id="10" idx="2"/>
            </p:cNvCxnSpPr>
            <p:nvPr/>
          </p:nvCxnSpPr>
          <p:spPr>
            <a:xfrm>
              <a:off x="10727711" y="3953776"/>
              <a:ext cx="547941" cy="96998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7FED31-4F86-2445-9A39-D3E3B43CB969}"/>
                </a:ext>
              </a:extLst>
            </p:cNvPr>
            <p:cNvCxnSpPr>
              <a:cxnSpLocks/>
              <a:stCxn id="10" idx="2"/>
            </p:cNvCxnSpPr>
            <p:nvPr/>
          </p:nvCxnSpPr>
          <p:spPr>
            <a:xfrm flipH="1">
              <a:off x="10259486" y="3953776"/>
              <a:ext cx="468225" cy="9631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B9E7915-2888-974B-A02C-E782775291AA}"/>
                </a:ext>
              </a:extLst>
            </p:cNvPr>
            <p:cNvSpPr txBox="1"/>
            <p:nvPr/>
          </p:nvSpPr>
          <p:spPr>
            <a:xfrm>
              <a:off x="8357954" y="4923758"/>
              <a:ext cx="604684" cy="369332"/>
            </a:xfrm>
            <a:prstGeom prst="rect">
              <a:avLst/>
            </a:prstGeom>
            <a:noFill/>
          </p:spPr>
          <p:txBody>
            <a:bodyPr wrap="square" rtlCol="0">
              <a:spAutoFit/>
            </a:bodyPr>
            <a:lstStyle/>
            <a:p>
              <a:r>
                <a:rPr lang="en-US" dirty="0"/>
                <a:t>Yes</a:t>
              </a:r>
            </a:p>
          </p:txBody>
        </p:sp>
        <p:sp>
          <p:nvSpPr>
            <p:cNvPr id="23" name="TextBox 22">
              <a:extLst>
                <a:ext uri="{FF2B5EF4-FFF2-40B4-BE49-F238E27FC236}">
                  <a16:creationId xmlns:a16="http://schemas.microsoft.com/office/drawing/2014/main" id="{08E9CA36-D368-8D4A-B649-F28CB27D031B}"/>
                </a:ext>
              </a:extLst>
            </p:cNvPr>
            <p:cNvSpPr txBox="1"/>
            <p:nvPr/>
          </p:nvSpPr>
          <p:spPr>
            <a:xfrm>
              <a:off x="11042539" y="4923758"/>
              <a:ext cx="604684" cy="369332"/>
            </a:xfrm>
            <a:prstGeom prst="rect">
              <a:avLst/>
            </a:prstGeom>
            <a:noFill/>
          </p:spPr>
          <p:txBody>
            <a:bodyPr wrap="square" rtlCol="0">
              <a:spAutoFit/>
            </a:bodyPr>
            <a:lstStyle/>
            <a:p>
              <a:r>
                <a:rPr lang="en-US" dirty="0"/>
                <a:t>Yes</a:t>
              </a:r>
            </a:p>
          </p:txBody>
        </p:sp>
        <p:sp>
          <p:nvSpPr>
            <p:cNvPr id="24" name="TextBox 23">
              <a:extLst>
                <a:ext uri="{FF2B5EF4-FFF2-40B4-BE49-F238E27FC236}">
                  <a16:creationId xmlns:a16="http://schemas.microsoft.com/office/drawing/2014/main" id="{AE5835CD-09BF-774E-980E-1E08524971BA}"/>
                </a:ext>
              </a:extLst>
            </p:cNvPr>
            <p:cNvSpPr txBox="1"/>
            <p:nvPr/>
          </p:nvSpPr>
          <p:spPr>
            <a:xfrm>
              <a:off x="6749561" y="4923758"/>
              <a:ext cx="604684" cy="369332"/>
            </a:xfrm>
            <a:prstGeom prst="rect">
              <a:avLst/>
            </a:prstGeom>
            <a:noFill/>
          </p:spPr>
          <p:txBody>
            <a:bodyPr wrap="square" rtlCol="0">
              <a:spAutoFit/>
            </a:bodyPr>
            <a:lstStyle/>
            <a:p>
              <a:r>
                <a:rPr lang="en-US" dirty="0"/>
                <a:t>No</a:t>
              </a:r>
            </a:p>
          </p:txBody>
        </p:sp>
        <p:sp>
          <p:nvSpPr>
            <p:cNvPr id="25" name="TextBox 24">
              <a:extLst>
                <a:ext uri="{FF2B5EF4-FFF2-40B4-BE49-F238E27FC236}">
                  <a16:creationId xmlns:a16="http://schemas.microsoft.com/office/drawing/2014/main" id="{2EDE568A-1F15-3046-BD82-5B213FBF6F87}"/>
                </a:ext>
              </a:extLst>
            </p:cNvPr>
            <p:cNvSpPr txBox="1"/>
            <p:nvPr/>
          </p:nvSpPr>
          <p:spPr>
            <a:xfrm>
              <a:off x="10024916" y="4923758"/>
              <a:ext cx="604684" cy="369332"/>
            </a:xfrm>
            <a:prstGeom prst="rect">
              <a:avLst/>
            </a:prstGeom>
            <a:noFill/>
          </p:spPr>
          <p:txBody>
            <a:bodyPr wrap="square" rtlCol="0">
              <a:spAutoFit/>
            </a:bodyPr>
            <a:lstStyle/>
            <a:p>
              <a:r>
                <a:rPr lang="en-US" dirty="0"/>
                <a:t>No</a:t>
              </a:r>
            </a:p>
          </p:txBody>
        </p:sp>
        <p:sp>
          <p:nvSpPr>
            <p:cNvPr id="26" name="TextBox 25">
              <a:extLst>
                <a:ext uri="{FF2B5EF4-FFF2-40B4-BE49-F238E27FC236}">
                  <a16:creationId xmlns:a16="http://schemas.microsoft.com/office/drawing/2014/main" id="{628D9942-F2B7-4744-B342-7F43AF1A4A21}"/>
                </a:ext>
              </a:extLst>
            </p:cNvPr>
            <p:cNvSpPr txBox="1"/>
            <p:nvPr/>
          </p:nvSpPr>
          <p:spPr>
            <a:xfrm>
              <a:off x="6784676" y="4244329"/>
              <a:ext cx="795478" cy="369332"/>
            </a:xfrm>
            <a:prstGeom prst="rect">
              <a:avLst/>
            </a:prstGeom>
            <a:noFill/>
          </p:spPr>
          <p:txBody>
            <a:bodyPr wrap="square" rtlCol="0">
              <a:spAutoFit/>
            </a:bodyPr>
            <a:lstStyle/>
            <a:p>
              <a:r>
                <a:rPr lang="en-US" dirty="0"/>
                <a:t>High</a:t>
              </a:r>
            </a:p>
          </p:txBody>
        </p:sp>
        <p:sp>
          <p:nvSpPr>
            <p:cNvPr id="27" name="TextBox 26">
              <a:extLst>
                <a:ext uri="{FF2B5EF4-FFF2-40B4-BE49-F238E27FC236}">
                  <a16:creationId xmlns:a16="http://schemas.microsoft.com/office/drawing/2014/main" id="{2B93F2F4-83F9-424B-9666-1CAACCCF0889}"/>
                </a:ext>
              </a:extLst>
            </p:cNvPr>
            <p:cNvSpPr txBox="1"/>
            <p:nvPr/>
          </p:nvSpPr>
          <p:spPr>
            <a:xfrm>
              <a:off x="8279063" y="4244329"/>
              <a:ext cx="988375" cy="369332"/>
            </a:xfrm>
            <a:prstGeom prst="rect">
              <a:avLst/>
            </a:prstGeom>
            <a:noFill/>
          </p:spPr>
          <p:txBody>
            <a:bodyPr wrap="square" rtlCol="0">
              <a:spAutoFit/>
            </a:bodyPr>
            <a:lstStyle/>
            <a:p>
              <a:r>
                <a:rPr lang="en-US" dirty="0"/>
                <a:t>Normal</a:t>
              </a:r>
            </a:p>
          </p:txBody>
        </p:sp>
        <p:sp>
          <p:nvSpPr>
            <p:cNvPr id="28" name="TextBox 27">
              <a:extLst>
                <a:ext uri="{FF2B5EF4-FFF2-40B4-BE49-F238E27FC236}">
                  <a16:creationId xmlns:a16="http://schemas.microsoft.com/office/drawing/2014/main" id="{BEAD6D4B-051D-D84C-8A90-9A874146B9EE}"/>
                </a:ext>
              </a:extLst>
            </p:cNvPr>
            <p:cNvSpPr txBox="1"/>
            <p:nvPr/>
          </p:nvSpPr>
          <p:spPr>
            <a:xfrm>
              <a:off x="9617019" y="4337105"/>
              <a:ext cx="1302374" cy="369332"/>
            </a:xfrm>
            <a:prstGeom prst="rect">
              <a:avLst/>
            </a:prstGeom>
            <a:noFill/>
          </p:spPr>
          <p:txBody>
            <a:bodyPr wrap="square" rtlCol="0">
              <a:spAutoFit/>
            </a:bodyPr>
            <a:lstStyle/>
            <a:p>
              <a:r>
                <a:rPr lang="en-US" dirty="0"/>
                <a:t>Misspelled</a:t>
              </a:r>
            </a:p>
          </p:txBody>
        </p:sp>
        <p:sp>
          <p:nvSpPr>
            <p:cNvPr id="29" name="TextBox 28">
              <a:extLst>
                <a:ext uri="{FF2B5EF4-FFF2-40B4-BE49-F238E27FC236}">
                  <a16:creationId xmlns:a16="http://schemas.microsoft.com/office/drawing/2014/main" id="{AEAF6176-AADB-8340-87D3-A10393E30DF7}"/>
                </a:ext>
              </a:extLst>
            </p:cNvPr>
            <p:cNvSpPr txBox="1"/>
            <p:nvPr/>
          </p:nvSpPr>
          <p:spPr>
            <a:xfrm>
              <a:off x="10958883" y="4263520"/>
              <a:ext cx="952557" cy="369332"/>
            </a:xfrm>
            <a:prstGeom prst="rect">
              <a:avLst/>
            </a:prstGeom>
            <a:noFill/>
          </p:spPr>
          <p:txBody>
            <a:bodyPr wrap="square" rtlCol="0">
              <a:spAutoFit/>
            </a:bodyPr>
            <a:lstStyle/>
            <a:p>
              <a:r>
                <a:rPr lang="en-US" dirty="0"/>
                <a:t>Correct</a:t>
              </a:r>
            </a:p>
          </p:txBody>
        </p:sp>
      </p:grpSp>
      <p:graphicFrame>
        <p:nvGraphicFramePr>
          <p:cNvPr id="32" name="Content Placeholder 1">
            <a:extLst>
              <a:ext uri="{FF2B5EF4-FFF2-40B4-BE49-F238E27FC236}">
                <a16:creationId xmlns:a16="http://schemas.microsoft.com/office/drawing/2014/main" id="{3FFFFF93-3E3C-8C4A-AD38-0F1FC2370953}"/>
              </a:ext>
            </a:extLst>
          </p:cNvPr>
          <p:cNvGraphicFramePr>
            <a:graphicFrameLocks/>
          </p:cNvGraphicFramePr>
          <p:nvPr>
            <p:extLst>
              <p:ext uri="{D42A27DB-BD31-4B8C-83A1-F6EECF244321}">
                <p14:modId xmlns:p14="http://schemas.microsoft.com/office/powerpoint/2010/main" val="2991749688"/>
              </p:ext>
            </p:extLst>
          </p:nvPr>
        </p:nvGraphicFramePr>
        <p:xfrm>
          <a:off x="5955456" y="1434794"/>
          <a:ext cx="5749036" cy="4206240"/>
        </p:xfrm>
        <a:graphic>
          <a:graphicData uri="http://schemas.openxmlformats.org/drawingml/2006/table">
            <a:tbl>
              <a:tblPr firstRow="1" bandRow="1">
                <a:tableStyleId>{5C22544A-7EE6-4342-B048-85BDC9FD1C3A}</a:tableStyleId>
              </a:tblPr>
              <a:tblGrid>
                <a:gridCol w="1317756">
                  <a:extLst>
                    <a:ext uri="{9D8B030D-6E8A-4147-A177-3AD203B41FA5}">
                      <a16:colId xmlns:a16="http://schemas.microsoft.com/office/drawing/2014/main" val="4130866576"/>
                    </a:ext>
                  </a:extLst>
                </a:gridCol>
                <a:gridCol w="1556762">
                  <a:extLst>
                    <a:ext uri="{9D8B030D-6E8A-4147-A177-3AD203B41FA5}">
                      <a16:colId xmlns:a16="http://schemas.microsoft.com/office/drawing/2014/main" val="2682145629"/>
                    </a:ext>
                  </a:extLst>
                </a:gridCol>
                <a:gridCol w="1556762">
                  <a:extLst>
                    <a:ext uri="{9D8B030D-6E8A-4147-A177-3AD203B41FA5}">
                      <a16:colId xmlns:a16="http://schemas.microsoft.com/office/drawing/2014/main" val="2873927588"/>
                    </a:ext>
                  </a:extLst>
                </a:gridCol>
                <a:gridCol w="1317756">
                  <a:extLst>
                    <a:ext uri="{9D8B030D-6E8A-4147-A177-3AD203B41FA5}">
                      <a16:colId xmlns:a16="http://schemas.microsoft.com/office/drawing/2014/main" val="1104623576"/>
                    </a:ext>
                  </a:extLst>
                </a:gridCol>
              </a:tblGrid>
              <a:tr h="345231">
                <a:tc>
                  <a:txBody>
                    <a:bodyPr/>
                    <a:lstStyle/>
                    <a:p>
                      <a:pPr algn="ctr"/>
                      <a:r>
                        <a:rPr lang="en-US" b="0" i="0" dirty="0">
                          <a:latin typeface="Amazon Ember Light" panose="020B0403020204020204" pitchFamily="34" charset="0"/>
                          <a:ea typeface="Amazon Ember Light" panose="020B0403020204020204" pitchFamily="34" charset="0"/>
                          <a:cs typeface="Amazon Ember Light" panose="020B0403020204020204" pitchFamily="34" charset="0"/>
                        </a:rPr>
                        <a:t>Weather</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b="0" i="0" dirty="0">
                          <a:latin typeface="Amazon Ember Light" panose="020B0403020204020204" pitchFamily="34" charset="0"/>
                          <a:ea typeface="Amazon Ember Light" panose="020B0403020204020204" pitchFamily="34" charset="0"/>
                          <a:cs typeface="Amazon Ember Light" panose="020B0403020204020204" pitchFamily="34" charset="0"/>
                        </a:rPr>
                        <a:t>Demand</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b="0" i="0" dirty="0">
                          <a:latin typeface="Amazon Ember Light" panose="020B0403020204020204" pitchFamily="34" charset="0"/>
                          <a:ea typeface="Amazon Ember Light" panose="020B0403020204020204" pitchFamily="34" charset="0"/>
                          <a:cs typeface="Amazon Ember Light" panose="020B0403020204020204" pitchFamily="34" charset="0"/>
                        </a:rPr>
                        <a:t>Address</a:t>
                      </a: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b="0" i="0" dirty="0">
                          <a:latin typeface="Amazon Ember Light" panose="020B0403020204020204" pitchFamily="34" charset="0"/>
                          <a:ea typeface="Amazon Ember Light" panose="020B0403020204020204" pitchFamily="34" charset="0"/>
                          <a:cs typeface="Amazon Ember Light" panose="020B0403020204020204" pitchFamily="34" charset="0"/>
                        </a:rPr>
                        <a:t>ontime</a:t>
                      </a:r>
                    </a:p>
                  </a:txBody>
                  <a:tcPr anchor="ctr">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192264851"/>
                  </a:ext>
                </a:extLst>
              </a:tr>
              <a:tr h="265102">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Sunny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2903319"/>
                  </a:ext>
                </a:extLst>
              </a:tr>
              <a:tr h="2651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Sunny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5868569"/>
                  </a:ext>
                </a:extLst>
              </a:tr>
              <a:tr h="265102">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Overcast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6817573"/>
                  </a:ext>
                </a:extLst>
              </a:tr>
              <a:tr h="265102">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Rainy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017346"/>
                  </a:ext>
                </a:extLst>
              </a:tr>
              <a:tr h="265102">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Rainy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5579562"/>
                  </a:ext>
                </a:extLst>
              </a:tr>
              <a:tr h="265102">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Rainy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4608193"/>
                  </a:ext>
                </a:extLst>
              </a:tr>
              <a:tr h="265102">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Overcast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3411973"/>
                  </a:ext>
                </a:extLst>
              </a:tr>
              <a:tr h="265102">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Sunny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6211760"/>
                  </a:ext>
                </a:extLst>
              </a:tr>
              <a:tr h="265102">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Sunny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9092834"/>
                  </a:ext>
                </a:extLst>
              </a:tr>
              <a:tr h="265102">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Rainy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6625008"/>
                  </a:ext>
                </a:extLst>
              </a:tr>
              <a:tr h="265102">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Sunny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7780227"/>
                  </a:ext>
                </a:extLst>
              </a:tr>
              <a:tr h="265102">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Overcast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1129710"/>
                  </a:ext>
                </a:extLst>
              </a:tr>
              <a:tr h="265102">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Overcast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1050934"/>
                  </a:ext>
                </a:extLst>
              </a:tr>
              <a:tr h="265102">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Rainy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dirty="0">
                          <a:latin typeface="Amazon Ember Light" panose="020B0403020204020204" pitchFamily="34" charset="0"/>
                          <a:ea typeface="Amazon Ember Light" panose="020B0403020204020204" pitchFamily="34" charset="0"/>
                          <a:cs typeface="Amazon Ember Light" panose="020B0403020204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959331"/>
                  </a:ext>
                </a:extLst>
              </a:tr>
            </a:tbl>
          </a:graphicData>
        </a:graphic>
      </p:graphicFrame>
      <p:sp>
        <p:nvSpPr>
          <p:cNvPr id="33" name="Oval 32">
            <a:extLst>
              <a:ext uri="{FF2B5EF4-FFF2-40B4-BE49-F238E27FC236}">
                <a16:creationId xmlns:a16="http://schemas.microsoft.com/office/drawing/2014/main" id="{5AFBEDEC-7100-354B-A3B9-22062CD03E77}"/>
              </a:ext>
            </a:extLst>
          </p:cNvPr>
          <p:cNvSpPr/>
          <p:nvPr/>
        </p:nvSpPr>
        <p:spPr>
          <a:xfrm>
            <a:off x="10428308" y="1416507"/>
            <a:ext cx="1239609" cy="404139"/>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Tree>
    <p:extLst>
      <p:ext uri="{BB962C8B-B14F-4D97-AF65-F5344CB8AC3E}">
        <p14:creationId xmlns:p14="http://schemas.microsoft.com/office/powerpoint/2010/main" val="29037536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D4122C-3A55-AE47-B84B-76AC0CEF8960}"/>
              </a:ext>
            </a:extLst>
          </p:cNvPr>
          <p:cNvSpPr/>
          <p:nvPr/>
        </p:nvSpPr>
        <p:spPr>
          <a:xfrm>
            <a:off x="5499344" y="1930777"/>
            <a:ext cx="6507779" cy="3785652"/>
          </a:xfrm>
          <a:prstGeom prst="rect">
            <a:avLst/>
          </a:prstGeom>
        </p:spPr>
        <p:txBody>
          <a:bodyPr wrap="square">
            <a:spAutoFit/>
          </a:bodyPr>
          <a:lstStyle/>
          <a:p>
            <a:pPr marL="285750" indent="-285750">
              <a:buFont typeface="Arial" panose="020B0604020202020204" pitchFamily="34" charset="0"/>
              <a:buChar char="•"/>
            </a:pP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Sign of the </a:t>
            </a:r>
            <a:r>
              <a:rPr lang="en-US" sz="24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gradient shows direction the function increases</a:t>
            </a: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 + right and – left</a:t>
            </a:r>
          </a:p>
          <a:p>
            <a:pPr marL="285750" indent="-285750">
              <a:buFont typeface="Arial" panose="020B0604020202020204" pitchFamily="34" charset="0"/>
              <a:buChar char="•"/>
            </a:pP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indent="-285750">
              <a:buFont typeface="Arial" panose="020B0604020202020204" pitchFamily="34" charset="0"/>
              <a:buChar char="•"/>
            </a:pP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indent="-285750">
              <a:buFont typeface="Arial" panose="020B0604020202020204" pitchFamily="34" charset="0"/>
              <a:buChar char="•"/>
            </a:pP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indent="-285750">
              <a:buFont typeface="Arial" panose="020B0604020202020204" pitchFamily="34" charset="0"/>
              <a:buChar char="•"/>
            </a:pP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indent="-285750">
              <a:buFont typeface="Arial" panose="020B0604020202020204" pitchFamily="34" charset="0"/>
              <a:buChar char="•"/>
            </a:pP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indent="-285750">
              <a:buFont typeface="Arial" panose="020B0604020202020204" pitchFamily="34" charset="0"/>
              <a:buChar char="•"/>
            </a:pP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As we go towards to the bottom part of the function, gradient gets smaller</a:t>
            </a:r>
          </a:p>
          <a:p>
            <a:pPr marL="285750" indent="-285750">
              <a:buFont typeface="Arial" panose="020B0604020202020204" pitchFamily="34" charset="0"/>
              <a:buChar char="•"/>
            </a:pP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b="1" dirty="0">
                <a:ea typeface="Amazon Ember Light" panose="020B0403020204020204" pitchFamily="34" charset="0"/>
                <a:cs typeface="Amazon Ember Light" panose="020B0403020204020204" pitchFamily="34" charset="0"/>
              </a:rPr>
              <a:t>Gradient Example</a:t>
            </a:r>
            <a:endParaRPr lang="en-US" b="1" dirty="0"/>
          </a:p>
        </p:txBody>
      </p:sp>
      <p:grpSp>
        <p:nvGrpSpPr>
          <p:cNvPr id="5" name="Group 4">
            <a:extLst>
              <a:ext uri="{FF2B5EF4-FFF2-40B4-BE49-F238E27FC236}">
                <a16:creationId xmlns:a16="http://schemas.microsoft.com/office/drawing/2014/main" id="{C5EE71FA-DEB1-0243-9223-C26780510026}"/>
              </a:ext>
            </a:extLst>
          </p:cNvPr>
          <p:cNvGrpSpPr/>
          <p:nvPr/>
        </p:nvGrpSpPr>
        <p:grpSpPr>
          <a:xfrm>
            <a:off x="6590159" y="2837102"/>
            <a:ext cx="4326146" cy="1016675"/>
            <a:chOff x="6505505" y="2284296"/>
            <a:chExt cx="4326146" cy="1016675"/>
          </a:xfrm>
        </p:grpSpPr>
        <p:pic>
          <p:nvPicPr>
            <p:cNvPr id="41" name="Picture 40">
              <a:extLst>
                <a:ext uri="{FF2B5EF4-FFF2-40B4-BE49-F238E27FC236}">
                  <a16:creationId xmlns:a16="http://schemas.microsoft.com/office/drawing/2014/main" id="{50FD2F7B-D38A-A549-8FBD-C8BB5C2AF0F9}"/>
                </a:ext>
              </a:extLst>
            </p:cNvPr>
            <p:cNvPicPr>
              <a:picLocks noChangeAspect="1"/>
            </p:cNvPicPr>
            <p:nvPr/>
          </p:nvPicPr>
          <p:blipFill>
            <a:blip r:embed="rId3"/>
            <a:stretch>
              <a:fillRect/>
            </a:stretch>
          </p:blipFill>
          <p:spPr>
            <a:xfrm>
              <a:off x="6505506" y="2653382"/>
              <a:ext cx="3908836" cy="279743"/>
            </a:xfrm>
            <a:prstGeom prst="rect">
              <a:avLst/>
            </a:prstGeom>
          </p:spPr>
        </p:pic>
        <p:pic>
          <p:nvPicPr>
            <p:cNvPr id="42" name="Picture 41">
              <a:extLst>
                <a:ext uri="{FF2B5EF4-FFF2-40B4-BE49-F238E27FC236}">
                  <a16:creationId xmlns:a16="http://schemas.microsoft.com/office/drawing/2014/main" id="{D08A406A-D081-FA47-A159-1E7E415B5C93}"/>
                </a:ext>
              </a:extLst>
            </p:cNvPr>
            <p:cNvPicPr>
              <a:picLocks noChangeAspect="1"/>
            </p:cNvPicPr>
            <p:nvPr/>
          </p:nvPicPr>
          <p:blipFill>
            <a:blip r:embed="rId4"/>
            <a:stretch>
              <a:fillRect/>
            </a:stretch>
          </p:blipFill>
          <p:spPr>
            <a:xfrm>
              <a:off x="6505506" y="2284296"/>
              <a:ext cx="3908836" cy="279743"/>
            </a:xfrm>
            <a:prstGeom prst="rect">
              <a:avLst/>
            </a:prstGeom>
          </p:spPr>
        </p:pic>
        <p:pic>
          <p:nvPicPr>
            <p:cNvPr id="3" name="Picture 2">
              <a:extLst>
                <a:ext uri="{FF2B5EF4-FFF2-40B4-BE49-F238E27FC236}">
                  <a16:creationId xmlns:a16="http://schemas.microsoft.com/office/drawing/2014/main" id="{495113DC-2154-0149-914D-EEC9B050891A}"/>
                </a:ext>
              </a:extLst>
            </p:cNvPr>
            <p:cNvPicPr>
              <a:picLocks noChangeAspect="1"/>
            </p:cNvPicPr>
            <p:nvPr/>
          </p:nvPicPr>
          <p:blipFill>
            <a:blip r:embed="rId5"/>
            <a:stretch>
              <a:fillRect/>
            </a:stretch>
          </p:blipFill>
          <p:spPr>
            <a:xfrm>
              <a:off x="6505505" y="3034192"/>
              <a:ext cx="4326146" cy="266779"/>
            </a:xfrm>
            <a:prstGeom prst="rect">
              <a:avLst/>
            </a:prstGeom>
          </p:spPr>
        </p:pic>
      </p:grpSp>
      <p:grpSp>
        <p:nvGrpSpPr>
          <p:cNvPr id="31" name="Group 30">
            <a:extLst>
              <a:ext uri="{FF2B5EF4-FFF2-40B4-BE49-F238E27FC236}">
                <a16:creationId xmlns:a16="http://schemas.microsoft.com/office/drawing/2014/main" id="{BD41F4C7-34F5-A547-A3A7-74A7E545A883}"/>
              </a:ext>
            </a:extLst>
          </p:cNvPr>
          <p:cNvGrpSpPr/>
          <p:nvPr/>
        </p:nvGrpSpPr>
        <p:grpSpPr>
          <a:xfrm>
            <a:off x="274153" y="1946255"/>
            <a:ext cx="5924516" cy="3200400"/>
            <a:chOff x="274153" y="1946255"/>
            <a:chExt cx="5924516" cy="3200400"/>
          </a:xfrm>
        </p:grpSpPr>
        <p:pic>
          <p:nvPicPr>
            <p:cNvPr id="32" name="Picture 31">
              <a:extLst>
                <a:ext uri="{FF2B5EF4-FFF2-40B4-BE49-F238E27FC236}">
                  <a16:creationId xmlns:a16="http://schemas.microsoft.com/office/drawing/2014/main" id="{84C8900F-0F90-3B4B-A901-CDFBB6474928}"/>
                </a:ext>
              </a:extLst>
            </p:cNvPr>
            <p:cNvPicPr>
              <a:picLocks noChangeAspect="1"/>
            </p:cNvPicPr>
            <p:nvPr/>
          </p:nvPicPr>
          <p:blipFill>
            <a:blip r:embed="rId6"/>
            <a:stretch>
              <a:fillRect/>
            </a:stretch>
          </p:blipFill>
          <p:spPr>
            <a:xfrm>
              <a:off x="274153" y="1946255"/>
              <a:ext cx="5041900" cy="3200400"/>
            </a:xfrm>
            <a:prstGeom prst="rect">
              <a:avLst/>
            </a:prstGeom>
          </p:spPr>
        </p:pic>
        <p:cxnSp>
          <p:nvCxnSpPr>
            <p:cNvPr id="49" name="Straight Arrow Connector 48">
              <a:extLst>
                <a:ext uri="{FF2B5EF4-FFF2-40B4-BE49-F238E27FC236}">
                  <a16:creationId xmlns:a16="http://schemas.microsoft.com/office/drawing/2014/main" id="{384C7503-ACFA-FB41-BA9F-D576AD97049B}"/>
                </a:ext>
              </a:extLst>
            </p:cNvPr>
            <p:cNvCxnSpPr>
              <a:cxnSpLocks/>
            </p:cNvCxnSpPr>
            <p:nvPr/>
          </p:nvCxnSpPr>
          <p:spPr>
            <a:xfrm>
              <a:off x="3461524" y="4433370"/>
              <a:ext cx="975722" cy="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13A34D81-DD60-7B47-A641-58202BF586B3}"/>
                </a:ext>
              </a:extLst>
            </p:cNvPr>
            <p:cNvPicPr>
              <a:picLocks noChangeAspect="1"/>
            </p:cNvPicPr>
            <p:nvPr/>
          </p:nvPicPr>
          <p:blipFill>
            <a:blip r:embed="rId7"/>
            <a:stretch>
              <a:fillRect/>
            </a:stretch>
          </p:blipFill>
          <p:spPr>
            <a:xfrm>
              <a:off x="3714018" y="4237627"/>
              <a:ext cx="521012" cy="209537"/>
            </a:xfrm>
            <a:prstGeom prst="rect">
              <a:avLst/>
            </a:prstGeom>
          </p:spPr>
        </p:pic>
        <p:sp>
          <p:nvSpPr>
            <p:cNvPr id="52" name="Oval 51">
              <a:extLst>
                <a:ext uri="{FF2B5EF4-FFF2-40B4-BE49-F238E27FC236}">
                  <a16:creationId xmlns:a16="http://schemas.microsoft.com/office/drawing/2014/main" id="{E6B89A1E-0F92-6C4C-903A-3964754D8E8F}"/>
                </a:ext>
              </a:extLst>
            </p:cNvPr>
            <p:cNvSpPr/>
            <p:nvPr/>
          </p:nvSpPr>
          <p:spPr>
            <a:xfrm>
              <a:off x="3392944" y="4370027"/>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53" name="Straight Arrow Connector 52">
              <a:extLst>
                <a:ext uri="{FF2B5EF4-FFF2-40B4-BE49-F238E27FC236}">
                  <a16:creationId xmlns:a16="http://schemas.microsoft.com/office/drawing/2014/main" id="{15034E1A-D65F-294F-A7B0-8DB65256E230}"/>
                </a:ext>
              </a:extLst>
            </p:cNvPr>
            <p:cNvCxnSpPr>
              <a:cxnSpLocks/>
            </p:cNvCxnSpPr>
            <p:nvPr/>
          </p:nvCxnSpPr>
          <p:spPr>
            <a:xfrm flipV="1">
              <a:off x="4181788" y="3476327"/>
              <a:ext cx="2016881" cy="12353"/>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4F56287-2B37-C24A-8334-9F3283EF2D0F}"/>
                </a:ext>
              </a:extLst>
            </p:cNvPr>
            <p:cNvCxnSpPr>
              <a:cxnSpLocks/>
            </p:cNvCxnSpPr>
            <p:nvPr/>
          </p:nvCxnSpPr>
          <p:spPr>
            <a:xfrm flipH="1" flipV="1">
              <a:off x="471638" y="4143661"/>
              <a:ext cx="1452456" cy="15389"/>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57" name="Picture 56">
              <a:extLst>
                <a:ext uri="{FF2B5EF4-FFF2-40B4-BE49-F238E27FC236}">
                  <a16:creationId xmlns:a16="http://schemas.microsoft.com/office/drawing/2014/main" id="{369A6032-63DC-6947-BD2D-E47F76326DDE}"/>
                </a:ext>
              </a:extLst>
            </p:cNvPr>
            <p:cNvPicPr>
              <a:picLocks noChangeAspect="1"/>
            </p:cNvPicPr>
            <p:nvPr/>
          </p:nvPicPr>
          <p:blipFill>
            <a:blip r:embed="rId8"/>
            <a:stretch>
              <a:fillRect/>
            </a:stretch>
          </p:blipFill>
          <p:spPr>
            <a:xfrm>
              <a:off x="4365216" y="3252138"/>
              <a:ext cx="521012" cy="224189"/>
            </a:xfrm>
            <a:prstGeom prst="rect">
              <a:avLst/>
            </a:prstGeom>
          </p:spPr>
        </p:pic>
        <p:pic>
          <p:nvPicPr>
            <p:cNvPr id="58" name="Picture 57">
              <a:extLst>
                <a:ext uri="{FF2B5EF4-FFF2-40B4-BE49-F238E27FC236}">
                  <a16:creationId xmlns:a16="http://schemas.microsoft.com/office/drawing/2014/main" id="{E2307A07-7ED1-7F49-9A3B-FBA85B836A27}"/>
                </a:ext>
              </a:extLst>
            </p:cNvPr>
            <p:cNvPicPr>
              <a:picLocks noChangeAspect="1"/>
            </p:cNvPicPr>
            <p:nvPr/>
          </p:nvPicPr>
          <p:blipFill>
            <a:blip r:embed="rId9"/>
            <a:stretch>
              <a:fillRect/>
            </a:stretch>
          </p:blipFill>
          <p:spPr>
            <a:xfrm>
              <a:off x="1067670" y="3909700"/>
              <a:ext cx="659450" cy="233961"/>
            </a:xfrm>
            <a:prstGeom prst="rect">
              <a:avLst/>
            </a:prstGeom>
          </p:spPr>
        </p:pic>
        <p:sp>
          <p:nvSpPr>
            <p:cNvPr id="59" name="Oval 58">
              <a:extLst>
                <a:ext uri="{FF2B5EF4-FFF2-40B4-BE49-F238E27FC236}">
                  <a16:creationId xmlns:a16="http://schemas.microsoft.com/office/drawing/2014/main" id="{7364CC5D-E640-E742-850D-3D536CD7712E}"/>
                </a:ext>
              </a:extLst>
            </p:cNvPr>
            <p:cNvSpPr/>
            <p:nvPr/>
          </p:nvSpPr>
          <p:spPr>
            <a:xfrm>
              <a:off x="4113208" y="3425337"/>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60" name="Oval 59">
              <a:extLst>
                <a:ext uri="{FF2B5EF4-FFF2-40B4-BE49-F238E27FC236}">
                  <a16:creationId xmlns:a16="http://schemas.microsoft.com/office/drawing/2014/main" id="{A261DD07-EF70-7241-A527-F0D27B8ABD26}"/>
                </a:ext>
              </a:extLst>
            </p:cNvPr>
            <p:cNvSpPr/>
            <p:nvPr/>
          </p:nvSpPr>
          <p:spPr>
            <a:xfrm>
              <a:off x="1856207" y="4081217"/>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pic>
        <p:nvPicPr>
          <p:cNvPr id="63" name="Picture 62">
            <a:extLst>
              <a:ext uri="{FF2B5EF4-FFF2-40B4-BE49-F238E27FC236}">
                <a16:creationId xmlns:a16="http://schemas.microsoft.com/office/drawing/2014/main" id="{0B9BDF22-39EB-D142-A090-6364758EA47F}"/>
              </a:ext>
            </a:extLst>
          </p:cNvPr>
          <p:cNvPicPr>
            <a:picLocks noChangeAspect="1"/>
          </p:cNvPicPr>
          <p:nvPr/>
        </p:nvPicPr>
        <p:blipFill>
          <a:blip r:embed="rId10"/>
          <a:stretch>
            <a:fillRect/>
          </a:stretch>
        </p:blipFill>
        <p:spPr>
          <a:xfrm>
            <a:off x="2681940" y="5230320"/>
            <a:ext cx="226326" cy="153902"/>
          </a:xfrm>
          <a:prstGeom prst="rect">
            <a:avLst/>
          </a:prstGeom>
        </p:spPr>
      </p:pic>
      <p:cxnSp>
        <p:nvCxnSpPr>
          <p:cNvPr id="26" name="Straight Arrow Connector 25">
            <a:extLst>
              <a:ext uri="{FF2B5EF4-FFF2-40B4-BE49-F238E27FC236}">
                <a16:creationId xmlns:a16="http://schemas.microsoft.com/office/drawing/2014/main" id="{037A1D8A-4041-9D4B-BCD9-D2462762053D}"/>
              </a:ext>
            </a:extLst>
          </p:cNvPr>
          <p:cNvCxnSpPr>
            <a:cxnSpLocks/>
          </p:cNvCxnSpPr>
          <p:nvPr/>
        </p:nvCxnSpPr>
        <p:spPr>
          <a:xfrm flipH="1" flipV="1">
            <a:off x="1955712" y="4167459"/>
            <a:ext cx="1452456" cy="15389"/>
          </a:xfrm>
          <a:prstGeom prst="straightConnector1">
            <a:avLst/>
          </a:prstGeom>
          <a:ln w="25400">
            <a:solidFill>
              <a:schemeClr val="accent3"/>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2B153D3F-0B77-9445-B3C3-58B613D02863}"/>
              </a:ext>
            </a:extLst>
          </p:cNvPr>
          <p:cNvGrpSpPr/>
          <p:nvPr/>
        </p:nvGrpSpPr>
        <p:grpSpPr>
          <a:xfrm>
            <a:off x="5046131" y="1469112"/>
            <a:ext cx="7144283" cy="461665"/>
            <a:chOff x="5046131" y="1469112"/>
            <a:chExt cx="7144283" cy="461665"/>
          </a:xfrm>
        </p:grpSpPr>
        <p:sp>
          <p:nvSpPr>
            <p:cNvPr id="65" name="Rectangle 64">
              <a:extLst>
                <a:ext uri="{FF2B5EF4-FFF2-40B4-BE49-F238E27FC236}">
                  <a16:creationId xmlns:a16="http://schemas.microsoft.com/office/drawing/2014/main" id="{5ADDB7D2-920F-8744-AB76-4A9D8A1F015A}"/>
                </a:ext>
              </a:extLst>
            </p:cNvPr>
            <p:cNvSpPr/>
            <p:nvPr/>
          </p:nvSpPr>
          <p:spPr>
            <a:xfrm>
              <a:off x="5046131" y="1469112"/>
              <a:ext cx="7144283" cy="461665"/>
            </a:xfrm>
            <a:prstGeom prst="rect">
              <a:avLst/>
            </a:prstGeom>
          </p:spPr>
          <p:txBody>
            <a:bodyPr wrap="square">
              <a:spAutoFit/>
            </a:bodyPr>
            <a:lstStyle/>
            <a:p>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                            , with gradient vector </a:t>
              </a:r>
            </a:p>
          </p:txBody>
        </p:sp>
        <p:pic>
          <p:nvPicPr>
            <p:cNvPr id="67" name="Picture 66">
              <a:extLst>
                <a:ext uri="{FF2B5EF4-FFF2-40B4-BE49-F238E27FC236}">
                  <a16:creationId xmlns:a16="http://schemas.microsoft.com/office/drawing/2014/main" id="{A3DD9016-3234-7B4C-8629-DC7F0DF68737}"/>
                </a:ext>
              </a:extLst>
            </p:cNvPr>
            <p:cNvPicPr>
              <a:picLocks noChangeAspect="1"/>
            </p:cNvPicPr>
            <p:nvPr/>
          </p:nvPicPr>
          <p:blipFill>
            <a:blip r:embed="rId11"/>
            <a:stretch>
              <a:fillRect/>
            </a:stretch>
          </p:blipFill>
          <p:spPr>
            <a:xfrm>
              <a:off x="10266833" y="1617231"/>
              <a:ext cx="1676316" cy="243567"/>
            </a:xfrm>
            <a:prstGeom prst="rect">
              <a:avLst/>
            </a:prstGeom>
          </p:spPr>
        </p:pic>
      </p:grpSp>
      <p:pic>
        <p:nvPicPr>
          <p:cNvPr id="27" name="Picture 26">
            <a:extLst>
              <a:ext uri="{FF2B5EF4-FFF2-40B4-BE49-F238E27FC236}">
                <a16:creationId xmlns:a16="http://schemas.microsoft.com/office/drawing/2014/main" id="{C7324C95-ED0D-1343-8326-EA35C2AA34DD}"/>
              </a:ext>
            </a:extLst>
          </p:cNvPr>
          <p:cNvPicPr>
            <a:picLocks noChangeAspect="1"/>
          </p:cNvPicPr>
          <p:nvPr/>
        </p:nvPicPr>
        <p:blipFill>
          <a:blip r:embed="rId12"/>
          <a:stretch>
            <a:fillRect/>
          </a:stretch>
        </p:blipFill>
        <p:spPr>
          <a:xfrm>
            <a:off x="1347824" y="1512873"/>
            <a:ext cx="3120884" cy="374141"/>
          </a:xfrm>
          <a:prstGeom prst="rect">
            <a:avLst/>
          </a:prstGeom>
        </p:spPr>
      </p:pic>
      <p:pic>
        <p:nvPicPr>
          <p:cNvPr id="28" name="Picture 27">
            <a:extLst>
              <a:ext uri="{FF2B5EF4-FFF2-40B4-BE49-F238E27FC236}">
                <a16:creationId xmlns:a16="http://schemas.microsoft.com/office/drawing/2014/main" id="{BAC8A140-6BC3-9F49-A18B-BA4B1F7E7503}"/>
              </a:ext>
            </a:extLst>
          </p:cNvPr>
          <p:cNvPicPr>
            <a:picLocks noChangeAspect="1"/>
          </p:cNvPicPr>
          <p:nvPr/>
        </p:nvPicPr>
        <p:blipFill>
          <a:blip r:embed="rId13"/>
          <a:stretch>
            <a:fillRect/>
          </a:stretch>
        </p:blipFill>
        <p:spPr>
          <a:xfrm>
            <a:off x="5605153" y="1523732"/>
            <a:ext cx="1787896" cy="352422"/>
          </a:xfrm>
          <a:prstGeom prst="rect">
            <a:avLst/>
          </a:prstGeom>
        </p:spPr>
      </p:pic>
      <p:pic>
        <p:nvPicPr>
          <p:cNvPr id="29" name="Picture 28">
            <a:extLst>
              <a:ext uri="{FF2B5EF4-FFF2-40B4-BE49-F238E27FC236}">
                <a16:creationId xmlns:a16="http://schemas.microsoft.com/office/drawing/2014/main" id="{9725E8F0-C8C4-D94C-AF3C-4F663957BC0E}"/>
              </a:ext>
            </a:extLst>
          </p:cNvPr>
          <p:cNvPicPr>
            <a:picLocks noChangeAspect="1"/>
          </p:cNvPicPr>
          <p:nvPr/>
        </p:nvPicPr>
        <p:blipFill>
          <a:blip r:embed="rId14"/>
          <a:stretch>
            <a:fillRect/>
          </a:stretch>
        </p:blipFill>
        <p:spPr>
          <a:xfrm rot="16200000">
            <a:off x="-109113" y="3351433"/>
            <a:ext cx="766533" cy="155132"/>
          </a:xfrm>
          <a:prstGeom prst="rect">
            <a:avLst/>
          </a:prstGeom>
        </p:spPr>
      </p:pic>
      <p:cxnSp>
        <p:nvCxnSpPr>
          <p:cNvPr id="30" name="Straight Arrow Connector 29">
            <a:extLst>
              <a:ext uri="{FF2B5EF4-FFF2-40B4-BE49-F238E27FC236}">
                <a16:creationId xmlns:a16="http://schemas.microsoft.com/office/drawing/2014/main" id="{A2241009-333A-CF4D-B334-80A32803688B}"/>
              </a:ext>
            </a:extLst>
          </p:cNvPr>
          <p:cNvCxnSpPr>
            <a:cxnSpLocks/>
          </p:cNvCxnSpPr>
          <p:nvPr/>
        </p:nvCxnSpPr>
        <p:spPr>
          <a:xfrm>
            <a:off x="2485802" y="4446268"/>
            <a:ext cx="975722" cy="0"/>
          </a:xfrm>
          <a:prstGeom prst="straightConnector1">
            <a:avLst/>
          </a:prstGeom>
          <a:ln w="25400">
            <a:solidFill>
              <a:schemeClr val="accent3"/>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1FA2969-13B3-A249-B574-4940703BA1C3}"/>
              </a:ext>
            </a:extLst>
          </p:cNvPr>
          <p:cNvCxnSpPr>
            <a:cxnSpLocks/>
          </p:cNvCxnSpPr>
          <p:nvPr/>
        </p:nvCxnSpPr>
        <p:spPr>
          <a:xfrm flipV="1">
            <a:off x="2164907" y="3497981"/>
            <a:ext cx="2016881" cy="12353"/>
          </a:xfrm>
          <a:prstGeom prst="straightConnector1">
            <a:avLst/>
          </a:prstGeom>
          <a:ln w="25400">
            <a:solidFill>
              <a:schemeClr val="accent3"/>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083C3EA-5BEA-464C-AE48-DDAA3687FAF5}"/>
                  </a:ext>
                </a:extLst>
              </p:cNvPr>
              <p:cNvSpPr txBox="1"/>
              <p:nvPr/>
            </p:nvSpPr>
            <p:spPr>
              <a:xfrm>
                <a:off x="8155958" y="848595"/>
                <a:ext cx="2104615" cy="5334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num>
                            <m:den>
                              <m:r>
                                <a:rPr lang="en-US" i="1">
                                  <a:latin typeface="Cambria Math" panose="02040503050406030204" pitchFamily="18" charset="0"/>
                                </a:rPr>
                                <m:t>𝜕</m:t>
                              </m:r>
                              <m:r>
                                <a:rPr lang="en-US" i="1">
                                  <a:latin typeface="Cambria Math" panose="02040503050406030204" pitchFamily="18" charset="0"/>
                                </a:rPr>
                                <m:t>𝑤</m:t>
                              </m:r>
                            </m:den>
                          </m:f>
                          <m:r>
                            <a:rPr lang="en-US" i="1">
                              <a:latin typeface="Cambria Math" panose="02040503050406030204" pitchFamily="18" charset="0"/>
                              <a:ea typeface="Cambria Math" panose="02040503050406030204" pitchFamily="18" charset="0"/>
                            </a:rPr>
                            <m:t>=&lt;1.2</m:t>
                          </m:r>
                          <m:r>
                            <a:rPr lang="en-US" i="1">
                              <a:latin typeface="Cambria Math" panose="02040503050406030204" pitchFamily="18" charset="0"/>
                              <a:ea typeface="Cambria Math" panose="02040503050406030204" pitchFamily="18" charset="0"/>
                            </a:rPr>
                            <m:t>𝑤</m:t>
                          </m:r>
                          <m:r>
                            <a:rPr lang="en-US" i="1">
                              <a:latin typeface="Cambria Math" panose="02040503050406030204" pitchFamily="18" charset="0"/>
                              <a:ea typeface="Cambria Math" panose="02040503050406030204" pitchFamily="18" charset="0"/>
                            </a:rPr>
                            <m:t>&gt;</m:t>
                          </m:r>
                        </m:e>
                      </m:d>
                    </m:oMath>
                  </m:oMathPara>
                </a14:m>
                <a:endParaRPr lang="en-US" dirty="0"/>
              </a:p>
            </p:txBody>
          </p:sp>
        </mc:Choice>
        <mc:Fallback xmlns="">
          <p:sp>
            <p:nvSpPr>
              <p:cNvPr id="34" name="TextBox 33">
                <a:extLst>
                  <a:ext uri="{FF2B5EF4-FFF2-40B4-BE49-F238E27FC236}">
                    <a16:creationId xmlns:a16="http://schemas.microsoft.com/office/drawing/2014/main" id="{E083C3EA-5BEA-464C-AE48-DDAA3687FAF5}"/>
                  </a:ext>
                </a:extLst>
              </p:cNvPr>
              <p:cNvSpPr txBox="1">
                <a:spLocks noRot="1" noChangeAspect="1" noMove="1" noResize="1" noEditPoints="1" noAdjustHandles="1" noChangeArrowheads="1" noChangeShapeType="1" noTextEdit="1"/>
              </p:cNvSpPr>
              <p:nvPr/>
            </p:nvSpPr>
            <p:spPr>
              <a:xfrm>
                <a:off x="8155958" y="848595"/>
                <a:ext cx="2104615" cy="533479"/>
              </a:xfrm>
              <a:prstGeom prst="rect">
                <a:avLst/>
              </a:prstGeom>
              <a:blipFill>
                <a:blip r:embed="rId15"/>
                <a:stretch>
                  <a:fillRect t="-4651" b="-11628"/>
                </a:stretch>
              </a:blipFill>
            </p:spPr>
            <p:txBody>
              <a:bodyPr/>
              <a:lstStyle/>
              <a:p>
                <a:r>
                  <a:rPr lang="en-US">
                    <a:noFill/>
                  </a:rPr>
                  <a:t> </a:t>
                </a:r>
              </a:p>
            </p:txBody>
          </p:sp>
        </mc:Fallback>
      </mc:AlternateContent>
    </p:spTree>
    <p:extLst>
      <p:ext uri="{BB962C8B-B14F-4D97-AF65-F5344CB8AC3E}">
        <p14:creationId xmlns:p14="http://schemas.microsoft.com/office/powerpoint/2010/main" val="3264255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D4122C-3A55-AE47-B84B-76AC0CEF8960}"/>
              </a:ext>
            </a:extLst>
          </p:cNvPr>
          <p:cNvSpPr/>
          <p:nvPr/>
        </p:nvSpPr>
        <p:spPr>
          <a:xfrm>
            <a:off x="5499343" y="1930778"/>
            <a:ext cx="6691070" cy="4524315"/>
          </a:xfrm>
          <a:prstGeom prst="rect">
            <a:avLst/>
          </a:prstGeom>
        </p:spPr>
        <p:txBody>
          <a:bodyPr wrap="square">
            <a:spAutoFit/>
          </a:bodyPr>
          <a:lstStyle/>
          <a:p>
            <a:pPr marL="285750" indent="-285750">
              <a:buFont typeface="Arial" panose="020B0604020202020204" pitchFamily="34" charset="0"/>
              <a:buChar char="•"/>
            </a:pP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Sign of the </a:t>
            </a:r>
            <a:r>
              <a:rPr lang="en-US" sz="24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gradient shows direction the function increases</a:t>
            </a: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 + right and – left</a:t>
            </a:r>
          </a:p>
          <a:p>
            <a:pPr marL="285750" indent="-285750">
              <a:buFont typeface="Arial" panose="020B0604020202020204" pitchFamily="34" charset="0"/>
              <a:buChar char="•"/>
            </a:pP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indent="-285750">
              <a:buFont typeface="Arial" panose="020B0604020202020204" pitchFamily="34" charset="0"/>
              <a:buChar char="•"/>
            </a:pP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indent="-285750">
              <a:buFont typeface="Arial" panose="020B0604020202020204" pitchFamily="34" charset="0"/>
              <a:buChar char="•"/>
            </a:pP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indent="-285750">
              <a:buFont typeface="Arial" panose="020B0604020202020204" pitchFamily="34" charset="0"/>
              <a:buChar char="•"/>
            </a:pP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indent="-285750">
              <a:buFont typeface="Arial" panose="020B0604020202020204" pitchFamily="34" charset="0"/>
              <a:buChar char="•"/>
            </a:pP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indent="-285750">
              <a:buFont typeface="Arial" panose="020B0604020202020204" pitchFamily="34" charset="0"/>
              <a:buChar char="•"/>
            </a:pP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As we go towards to the bottom part of the function, gradient gets smaller and becomes zero (i.e., function can no longer change, can </a:t>
            </a:r>
            <a:r>
              <a:rPr lang="en-US" sz="24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no longer decrease </a:t>
            </a: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a:t>
            </a:r>
            <a:r>
              <a:rPr lang="en-US" sz="24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 it reached the min!</a:t>
            </a:r>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a:t>
            </a:r>
          </a:p>
          <a:p>
            <a:pPr marL="285750" indent="-285750">
              <a:buFont typeface="Arial" panose="020B0604020202020204" pitchFamily="34" charset="0"/>
              <a:buChar char="•"/>
            </a:pPr>
            <a:endParaRPr lang="en-US" sz="24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b="1" dirty="0">
                <a:ea typeface="Amazon Ember Light" panose="020B0403020204020204" pitchFamily="34" charset="0"/>
                <a:cs typeface="Amazon Ember Light" panose="020B0403020204020204" pitchFamily="34" charset="0"/>
              </a:rPr>
              <a:t>Gradient Example</a:t>
            </a:r>
            <a:endParaRPr lang="en-US" b="1" dirty="0"/>
          </a:p>
        </p:txBody>
      </p:sp>
      <p:grpSp>
        <p:nvGrpSpPr>
          <p:cNvPr id="5" name="Group 4">
            <a:extLst>
              <a:ext uri="{FF2B5EF4-FFF2-40B4-BE49-F238E27FC236}">
                <a16:creationId xmlns:a16="http://schemas.microsoft.com/office/drawing/2014/main" id="{C5EE71FA-DEB1-0243-9223-C26780510026}"/>
              </a:ext>
            </a:extLst>
          </p:cNvPr>
          <p:cNvGrpSpPr/>
          <p:nvPr/>
        </p:nvGrpSpPr>
        <p:grpSpPr>
          <a:xfrm>
            <a:off x="6590159" y="2837101"/>
            <a:ext cx="4326146" cy="1384936"/>
            <a:chOff x="6505505" y="2284296"/>
            <a:chExt cx="4326146" cy="1384936"/>
          </a:xfrm>
        </p:grpSpPr>
        <p:pic>
          <p:nvPicPr>
            <p:cNvPr id="41" name="Picture 40">
              <a:extLst>
                <a:ext uri="{FF2B5EF4-FFF2-40B4-BE49-F238E27FC236}">
                  <a16:creationId xmlns:a16="http://schemas.microsoft.com/office/drawing/2014/main" id="{50FD2F7B-D38A-A549-8FBD-C8BB5C2AF0F9}"/>
                </a:ext>
              </a:extLst>
            </p:cNvPr>
            <p:cNvPicPr>
              <a:picLocks noChangeAspect="1"/>
            </p:cNvPicPr>
            <p:nvPr/>
          </p:nvPicPr>
          <p:blipFill>
            <a:blip r:embed="rId3"/>
            <a:stretch>
              <a:fillRect/>
            </a:stretch>
          </p:blipFill>
          <p:spPr>
            <a:xfrm>
              <a:off x="6505506" y="2653382"/>
              <a:ext cx="3908836" cy="279743"/>
            </a:xfrm>
            <a:prstGeom prst="rect">
              <a:avLst/>
            </a:prstGeom>
          </p:spPr>
        </p:pic>
        <p:pic>
          <p:nvPicPr>
            <p:cNvPr id="42" name="Picture 41">
              <a:extLst>
                <a:ext uri="{FF2B5EF4-FFF2-40B4-BE49-F238E27FC236}">
                  <a16:creationId xmlns:a16="http://schemas.microsoft.com/office/drawing/2014/main" id="{D08A406A-D081-FA47-A159-1E7E415B5C93}"/>
                </a:ext>
              </a:extLst>
            </p:cNvPr>
            <p:cNvPicPr>
              <a:picLocks noChangeAspect="1"/>
            </p:cNvPicPr>
            <p:nvPr/>
          </p:nvPicPr>
          <p:blipFill>
            <a:blip r:embed="rId4"/>
            <a:stretch>
              <a:fillRect/>
            </a:stretch>
          </p:blipFill>
          <p:spPr>
            <a:xfrm>
              <a:off x="6505506" y="2284296"/>
              <a:ext cx="3908836" cy="279743"/>
            </a:xfrm>
            <a:prstGeom prst="rect">
              <a:avLst/>
            </a:prstGeom>
          </p:spPr>
        </p:pic>
        <p:pic>
          <p:nvPicPr>
            <p:cNvPr id="3" name="Picture 2">
              <a:extLst>
                <a:ext uri="{FF2B5EF4-FFF2-40B4-BE49-F238E27FC236}">
                  <a16:creationId xmlns:a16="http://schemas.microsoft.com/office/drawing/2014/main" id="{495113DC-2154-0149-914D-EEC9B050891A}"/>
                </a:ext>
              </a:extLst>
            </p:cNvPr>
            <p:cNvPicPr>
              <a:picLocks noChangeAspect="1"/>
            </p:cNvPicPr>
            <p:nvPr/>
          </p:nvPicPr>
          <p:blipFill>
            <a:blip r:embed="rId5"/>
            <a:stretch>
              <a:fillRect/>
            </a:stretch>
          </p:blipFill>
          <p:spPr>
            <a:xfrm>
              <a:off x="6505505" y="3034192"/>
              <a:ext cx="4326146" cy="266779"/>
            </a:xfrm>
            <a:prstGeom prst="rect">
              <a:avLst/>
            </a:prstGeom>
          </p:spPr>
        </p:pic>
        <p:pic>
          <p:nvPicPr>
            <p:cNvPr id="4" name="Picture 3">
              <a:extLst>
                <a:ext uri="{FF2B5EF4-FFF2-40B4-BE49-F238E27FC236}">
                  <a16:creationId xmlns:a16="http://schemas.microsoft.com/office/drawing/2014/main" id="{7F6663A4-6994-A84B-8B7F-82EB049EF25F}"/>
                </a:ext>
              </a:extLst>
            </p:cNvPr>
            <p:cNvPicPr>
              <a:picLocks noChangeAspect="1"/>
            </p:cNvPicPr>
            <p:nvPr/>
          </p:nvPicPr>
          <p:blipFill>
            <a:blip r:embed="rId6"/>
            <a:stretch>
              <a:fillRect/>
            </a:stretch>
          </p:blipFill>
          <p:spPr>
            <a:xfrm>
              <a:off x="6519371" y="3402453"/>
              <a:ext cx="3323917" cy="266779"/>
            </a:xfrm>
            <a:prstGeom prst="rect">
              <a:avLst/>
            </a:prstGeom>
          </p:spPr>
        </p:pic>
      </p:grpSp>
      <p:grpSp>
        <p:nvGrpSpPr>
          <p:cNvPr id="44" name="Group 43">
            <a:extLst>
              <a:ext uri="{FF2B5EF4-FFF2-40B4-BE49-F238E27FC236}">
                <a16:creationId xmlns:a16="http://schemas.microsoft.com/office/drawing/2014/main" id="{B6CCABCD-9C3A-F144-86B0-71A6F306001D}"/>
              </a:ext>
            </a:extLst>
          </p:cNvPr>
          <p:cNvGrpSpPr/>
          <p:nvPr/>
        </p:nvGrpSpPr>
        <p:grpSpPr>
          <a:xfrm>
            <a:off x="274153" y="1946255"/>
            <a:ext cx="5924516" cy="3200400"/>
            <a:chOff x="274153" y="1946255"/>
            <a:chExt cx="5924516" cy="3200400"/>
          </a:xfrm>
        </p:grpSpPr>
        <p:pic>
          <p:nvPicPr>
            <p:cNvPr id="48" name="Picture 47">
              <a:extLst>
                <a:ext uri="{FF2B5EF4-FFF2-40B4-BE49-F238E27FC236}">
                  <a16:creationId xmlns:a16="http://schemas.microsoft.com/office/drawing/2014/main" id="{952813D0-CC04-414A-89DD-B60B51E44874}"/>
                </a:ext>
              </a:extLst>
            </p:cNvPr>
            <p:cNvPicPr>
              <a:picLocks noChangeAspect="1"/>
            </p:cNvPicPr>
            <p:nvPr/>
          </p:nvPicPr>
          <p:blipFill>
            <a:blip r:embed="rId7"/>
            <a:stretch>
              <a:fillRect/>
            </a:stretch>
          </p:blipFill>
          <p:spPr>
            <a:xfrm>
              <a:off x="274153" y="1946255"/>
              <a:ext cx="5041900" cy="3200400"/>
            </a:xfrm>
            <a:prstGeom prst="rect">
              <a:avLst/>
            </a:prstGeom>
          </p:spPr>
        </p:pic>
        <p:cxnSp>
          <p:nvCxnSpPr>
            <p:cNvPr id="51" name="Straight Arrow Connector 50">
              <a:extLst>
                <a:ext uri="{FF2B5EF4-FFF2-40B4-BE49-F238E27FC236}">
                  <a16:creationId xmlns:a16="http://schemas.microsoft.com/office/drawing/2014/main" id="{536FB169-0DA9-024B-B7AF-C0EF0733DFF5}"/>
                </a:ext>
              </a:extLst>
            </p:cNvPr>
            <p:cNvCxnSpPr>
              <a:cxnSpLocks/>
            </p:cNvCxnSpPr>
            <p:nvPr/>
          </p:nvCxnSpPr>
          <p:spPr>
            <a:xfrm>
              <a:off x="3461524" y="4433370"/>
              <a:ext cx="975722" cy="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7ABA51EA-04F3-814A-B718-28E6B014B068}"/>
                </a:ext>
              </a:extLst>
            </p:cNvPr>
            <p:cNvPicPr>
              <a:picLocks noChangeAspect="1"/>
            </p:cNvPicPr>
            <p:nvPr/>
          </p:nvPicPr>
          <p:blipFill>
            <a:blip r:embed="rId8"/>
            <a:stretch>
              <a:fillRect/>
            </a:stretch>
          </p:blipFill>
          <p:spPr>
            <a:xfrm>
              <a:off x="3714018" y="4237627"/>
              <a:ext cx="521012" cy="209537"/>
            </a:xfrm>
            <a:prstGeom prst="rect">
              <a:avLst/>
            </a:prstGeom>
          </p:spPr>
        </p:pic>
        <p:sp>
          <p:nvSpPr>
            <p:cNvPr id="54" name="Oval 53">
              <a:extLst>
                <a:ext uri="{FF2B5EF4-FFF2-40B4-BE49-F238E27FC236}">
                  <a16:creationId xmlns:a16="http://schemas.microsoft.com/office/drawing/2014/main" id="{2B79F3F0-8926-9D4B-B9DD-ABA3C1776729}"/>
                </a:ext>
              </a:extLst>
            </p:cNvPr>
            <p:cNvSpPr/>
            <p:nvPr/>
          </p:nvSpPr>
          <p:spPr>
            <a:xfrm>
              <a:off x="3392944" y="4370027"/>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55" name="Straight Arrow Connector 54">
              <a:extLst>
                <a:ext uri="{FF2B5EF4-FFF2-40B4-BE49-F238E27FC236}">
                  <a16:creationId xmlns:a16="http://schemas.microsoft.com/office/drawing/2014/main" id="{111B27FB-07BF-6D4F-80B9-6148ED2AA249}"/>
                </a:ext>
              </a:extLst>
            </p:cNvPr>
            <p:cNvCxnSpPr>
              <a:cxnSpLocks/>
            </p:cNvCxnSpPr>
            <p:nvPr/>
          </p:nvCxnSpPr>
          <p:spPr>
            <a:xfrm flipV="1">
              <a:off x="4181788" y="3476327"/>
              <a:ext cx="2016881" cy="12353"/>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4C383C6-77AF-164E-B650-4823E4CF0D4C}"/>
                </a:ext>
              </a:extLst>
            </p:cNvPr>
            <p:cNvCxnSpPr>
              <a:cxnSpLocks/>
            </p:cNvCxnSpPr>
            <p:nvPr/>
          </p:nvCxnSpPr>
          <p:spPr>
            <a:xfrm flipH="1" flipV="1">
              <a:off x="471638" y="4143661"/>
              <a:ext cx="1452456" cy="15389"/>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0E3FC67B-28E0-C54A-A986-54D0D79FBD71}"/>
                </a:ext>
              </a:extLst>
            </p:cNvPr>
            <p:cNvSpPr/>
            <p:nvPr/>
          </p:nvSpPr>
          <p:spPr>
            <a:xfrm>
              <a:off x="2777187" y="4622418"/>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pic>
          <p:nvPicPr>
            <p:cNvPr id="59" name="Picture 58">
              <a:extLst>
                <a:ext uri="{FF2B5EF4-FFF2-40B4-BE49-F238E27FC236}">
                  <a16:creationId xmlns:a16="http://schemas.microsoft.com/office/drawing/2014/main" id="{1260836A-3959-7342-BD15-5D71FD6DBC97}"/>
                </a:ext>
              </a:extLst>
            </p:cNvPr>
            <p:cNvPicPr>
              <a:picLocks noChangeAspect="1"/>
            </p:cNvPicPr>
            <p:nvPr/>
          </p:nvPicPr>
          <p:blipFill>
            <a:blip r:embed="rId9"/>
            <a:stretch>
              <a:fillRect/>
            </a:stretch>
          </p:blipFill>
          <p:spPr>
            <a:xfrm>
              <a:off x="4365216" y="3252138"/>
              <a:ext cx="521012" cy="224189"/>
            </a:xfrm>
            <a:prstGeom prst="rect">
              <a:avLst/>
            </a:prstGeom>
          </p:spPr>
        </p:pic>
        <p:pic>
          <p:nvPicPr>
            <p:cNvPr id="60" name="Picture 59">
              <a:extLst>
                <a:ext uri="{FF2B5EF4-FFF2-40B4-BE49-F238E27FC236}">
                  <a16:creationId xmlns:a16="http://schemas.microsoft.com/office/drawing/2014/main" id="{7F7BE572-A537-3044-ACAD-4EBA04F7F8A3}"/>
                </a:ext>
              </a:extLst>
            </p:cNvPr>
            <p:cNvPicPr>
              <a:picLocks noChangeAspect="1"/>
            </p:cNvPicPr>
            <p:nvPr/>
          </p:nvPicPr>
          <p:blipFill>
            <a:blip r:embed="rId10"/>
            <a:stretch>
              <a:fillRect/>
            </a:stretch>
          </p:blipFill>
          <p:spPr>
            <a:xfrm>
              <a:off x="1067670" y="3909700"/>
              <a:ext cx="659450" cy="233961"/>
            </a:xfrm>
            <a:prstGeom prst="rect">
              <a:avLst/>
            </a:prstGeom>
          </p:spPr>
        </p:pic>
        <p:sp>
          <p:nvSpPr>
            <p:cNvPr id="61" name="Oval 60">
              <a:extLst>
                <a:ext uri="{FF2B5EF4-FFF2-40B4-BE49-F238E27FC236}">
                  <a16:creationId xmlns:a16="http://schemas.microsoft.com/office/drawing/2014/main" id="{C2B082F1-97EF-F840-B12D-4B4D3C73C38A}"/>
                </a:ext>
              </a:extLst>
            </p:cNvPr>
            <p:cNvSpPr/>
            <p:nvPr/>
          </p:nvSpPr>
          <p:spPr>
            <a:xfrm>
              <a:off x="4113208" y="3425337"/>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62" name="Oval 61">
              <a:extLst>
                <a:ext uri="{FF2B5EF4-FFF2-40B4-BE49-F238E27FC236}">
                  <a16:creationId xmlns:a16="http://schemas.microsoft.com/office/drawing/2014/main" id="{C27019D8-9D72-2648-A3D1-303C2874CB76}"/>
                </a:ext>
              </a:extLst>
            </p:cNvPr>
            <p:cNvSpPr/>
            <p:nvPr/>
          </p:nvSpPr>
          <p:spPr>
            <a:xfrm>
              <a:off x="1856207" y="4081217"/>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pic>
          <p:nvPicPr>
            <p:cNvPr id="58" name="Picture 57">
              <a:extLst>
                <a:ext uri="{FF2B5EF4-FFF2-40B4-BE49-F238E27FC236}">
                  <a16:creationId xmlns:a16="http://schemas.microsoft.com/office/drawing/2014/main" id="{28C07B58-38E1-644C-A333-F95B7DB35FA9}"/>
                </a:ext>
              </a:extLst>
            </p:cNvPr>
            <p:cNvPicPr>
              <a:picLocks noChangeAspect="1"/>
            </p:cNvPicPr>
            <p:nvPr/>
          </p:nvPicPr>
          <p:blipFill>
            <a:blip r:embed="rId11"/>
            <a:stretch>
              <a:fillRect/>
            </a:stretch>
          </p:blipFill>
          <p:spPr>
            <a:xfrm>
              <a:off x="2571283" y="4342395"/>
              <a:ext cx="612150" cy="246191"/>
            </a:xfrm>
            <a:prstGeom prst="rect">
              <a:avLst/>
            </a:prstGeom>
            <a:solidFill>
              <a:schemeClr val="bg1"/>
            </a:solidFill>
          </p:spPr>
        </p:pic>
      </p:grpSp>
      <p:pic>
        <p:nvPicPr>
          <p:cNvPr id="65" name="Picture 64">
            <a:extLst>
              <a:ext uri="{FF2B5EF4-FFF2-40B4-BE49-F238E27FC236}">
                <a16:creationId xmlns:a16="http://schemas.microsoft.com/office/drawing/2014/main" id="{7B7A9EA3-7C9A-8345-B771-307D439A190C}"/>
              </a:ext>
            </a:extLst>
          </p:cNvPr>
          <p:cNvPicPr>
            <a:picLocks noChangeAspect="1"/>
          </p:cNvPicPr>
          <p:nvPr/>
        </p:nvPicPr>
        <p:blipFill>
          <a:blip r:embed="rId12"/>
          <a:stretch>
            <a:fillRect/>
          </a:stretch>
        </p:blipFill>
        <p:spPr>
          <a:xfrm>
            <a:off x="2681940" y="5230320"/>
            <a:ext cx="226326" cy="153902"/>
          </a:xfrm>
          <a:prstGeom prst="rect">
            <a:avLst/>
          </a:prstGeom>
        </p:spPr>
      </p:pic>
      <p:grpSp>
        <p:nvGrpSpPr>
          <p:cNvPr id="66" name="Group 65">
            <a:extLst>
              <a:ext uri="{FF2B5EF4-FFF2-40B4-BE49-F238E27FC236}">
                <a16:creationId xmlns:a16="http://schemas.microsoft.com/office/drawing/2014/main" id="{7C89EEF7-9DEA-B549-AD4E-41CD833F2F98}"/>
              </a:ext>
            </a:extLst>
          </p:cNvPr>
          <p:cNvGrpSpPr/>
          <p:nvPr/>
        </p:nvGrpSpPr>
        <p:grpSpPr>
          <a:xfrm>
            <a:off x="5046131" y="1469112"/>
            <a:ext cx="7144283" cy="461665"/>
            <a:chOff x="5046131" y="1469112"/>
            <a:chExt cx="7144283" cy="461665"/>
          </a:xfrm>
        </p:grpSpPr>
        <p:sp>
          <p:nvSpPr>
            <p:cNvPr id="67" name="Rectangle 66">
              <a:extLst>
                <a:ext uri="{FF2B5EF4-FFF2-40B4-BE49-F238E27FC236}">
                  <a16:creationId xmlns:a16="http://schemas.microsoft.com/office/drawing/2014/main" id="{757FCE67-9F2A-7B4E-836B-DB22347847E7}"/>
                </a:ext>
              </a:extLst>
            </p:cNvPr>
            <p:cNvSpPr/>
            <p:nvPr/>
          </p:nvSpPr>
          <p:spPr>
            <a:xfrm>
              <a:off x="5046131" y="1469112"/>
              <a:ext cx="7144283" cy="461665"/>
            </a:xfrm>
            <a:prstGeom prst="rect">
              <a:avLst/>
            </a:prstGeom>
          </p:spPr>
          <p:txBody>
            <a:bodyPr wrap="square">
              <a:spAutoFit/>
            </a:bodyPr>
            <a:lstStyle/>
            <a:p>
              <a:r>
                <a:rPr lang="en-US" sz="2400" dirty="0">
                  <a:latin typeface="Amazon Ember Light" panose="020B0403020204020204" pitchFamily="34" charset="0"/>
                  <a:ea typeface="Amazon Ember Light" panose="020B0403020204020204" pitchFamily="34" charset="0"/>
                  <a:cs typeface="Amazon Ember Light" panose="020B0403020204020204" pitchFamily="34" charset="0"/>
                </a:rPr>
                <a:t>                            , with gradient vector </a:t>
              </a:r>
            </a:p>
          </p:txBody>
        </p:sp>
        <p:pic>
          <p:nvPicPr>
            <p:cNvPr id="69" name="Picture 68">
              <a:extLst>
                <a:ext uri="{FF2B5EF4-FFF2-40B4-BE49-F238E27FC236}">
                  <a16:creationId xmlns:a16="http://schemas.microsoft.com/office/drawing/2014/main" id="{651631D0-EB6C-CB41-B03E-89885595ED27}"/>
                </a:ext>
              </a:extLst>
            </p:cNvPr>
            <p:cNvPicPr>
              <a:picLocks noChangeAspect="1"/>
            </p:cNvPicPr>
            <p:nvPr/>
          </p:nvPicPr>
          <p:blipFill>
            <a:blip r:embed="rId13"/>
            <a:stretch>
              <a:fillRect/>
            </a:stretch>
          </p:blipFill>
          <p:spPr>
            <a:xfrm>
              <a:off x="10266833" y="1617231"/>
              <a:ext cx="1676316" cy="243567"/>
            </a:xfrm>
            <a:prstGeom prst="rect">
              <a:avLst/>
            </a:prstGeom>
          </p:spPr>
        </p:pic>
      </p:grpSp>
      <p:pic>
        <p:nvPicPr>
          <p:cNvPr id="29" name="Picture 28">
            <a:extLst>
              <a:ext uri="{FF2B5EF4-FFF2-40B4-BE49-F238E27FC236}">
                <a16:creationId xmlns:a16="http://schemas.microsoft.com/office/drawing/2014/main" id="{5B02F743-BAEA-B346-8294-2D593237F3E1}"/>
              </a:ext>
            </a:extLst>
          </p:cNvPr>
          <p:cNvPicPr>
            <a:picLocks noChangeAspect="1"/>
          </p:cNvPicPr>
          <p:nvPr/>
        </p:nvPicPr>
        <p:blipFill>
          <a:blip r:embed="rId14"/>
          <a:stretch>
            <a:fillRect/>
          </a:stretch>
        </p:blipFill>
        <p:spPr>
          <a:xfrm>
            <a:off x="1347824" y="1512873"/>
            <a:ext cx="3120884" cy="374141"/>
          </a:xfrm>
          <a:prstGeom prst="rect">
            <a:avLst/>
          </a:prstGeom>
        </p:spPr>
      </p:pic>
      <p:pic>
        <p:nvPicPr>
          <p:cNvPr id="30" name="Picture 29">
            <a:extLst>
              <a:ext uri="{FF2B5EF4-FFF2-40B4-BE49-F238E27FC236}">
                <a16:creationId xmlns:a16="http://schemas.microsoft.com/office/drawing/2014/main" id="{99D18C5D-9564-0641-BBEF-BBC1D58F8BBA}"/>
              </a:ext>
            </a:extLst>
          </p:cNvPr>
          <p:cNvPicPr>
            <a:picLocks noChangeAspect="1"/>
          </p:cNvPicPr>
          <p:nvPr/>
        </p:nvPicPr>
        <p:blipFill>
          <a:blip r:embed="rId15"/>
          <a:stretch>
            <a:fillRect/>
          </a:stretch>
        </p:blipFill>
        <p:spPr>
          <a:xfrm>
            <a:off x="5605153" y="1523732"/>
            <a:ext cx="1787896" cy="352422"/>
          </a:xfrm>
          <a:prstGeom prst="rect">
            <a:avLst/>
          </a:prstGeom>
        </p:spPr>
      </p:pic>
      <p:pic>
        <p:nvPicPr>
          <p:cNvPr id="31" name="Picture 30">
            <a:extLst>
              <a:ext uri="{FF2B5EF4-FFF2-40B4-BE49-F238E27FC236}">
                <a16:creationId xmlns:a16="http://schemas.microsoft.com/office/drawing/2014/main" id="{5A4CFDEE-A90F-694A-A919-745EA18C0DB6}"/>
              </a:ext>
            </a:extLst>
          </p:cNvPr>
          <p:cNvPicPr>
            <a:picLocks noChangeAspect="1"/>
          </p:cNvPicPr>
          <p:nvPr/>
        </p:nvPicPr>
        <p:blipFill>
          <a:blip r:embed="rId16"/>
          <a:stretch>
            <a:fillRect/>
          </a:stretch>
        </p:blipFill>
        <p:spPr>
          <a:xfrm rot="16200000">
            <a:off x="-109113" y="3351433"/>
            <a:ext cx="766533" cy="155132"/>
          </a:xfrm>
          <a:prstGeom prst="rect">
            <a:avLst/>
          </a:prstGeom>
        </p:spPr>
      </p:pic>
      <p:cxnSp>
        <p:nvCxnSpPr>
          <p:cNvPr id="35" name="Straight Arrow Connector 34">
            <a:extLst>
              <a:ext uri="{FF2B5EF4-FFF2-40B4-BE49-F238E27FC236}">
                <a16:creationId xmlns:a16="http://schemas.microsoft.com/office/drawing/2014/main" id="{162B3A1C-9523-7743-8BDE-92E5A6D9586A}"/>
              </a:ext>
            </a:extLst>
          </p:cNvPr>
          <p:cNvCxnSpPr>
            <a:cxnSpLocks/>
          </p:cNvCxnSpPr>
          <p:nvPr/>
        </p:nvCxnSpPr>
        <p:spPr>
          <a:xfrm flipH="1" flipV="1">
            <a:off x="1955712" y="4167459"/>
            <a:ext cx="1452456" cy="15389"/>
          </a:xfrm>
          <a:prstGeom prst="straightConnector1">
            <a:avLst/>
          </a:prstGeom>
          <a:ln w="25400">
            <a:solidFill>
              <a:schemeClr val="accent3"/>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EC9F98D-5E0D-5A45-B447-BDD0138A3970}"/>
              </a:ext>
            </a:extLst>
          </p:cNvPr>
          <p:cNvCxnSpPr>
            <a:cxnSpLocks/>
          </p:cNvCxnSpPr>
          <p:nvPr/>
        </p:nvCxnSpPr>
        <p:spPr>
          <a:xfrm flipV="1">
            <a:off x="2164907" y="3497981"/>
            <a:ext cx="2016881" cy="12353"/>
          </a:xfrm>
          <a:prstGeom prst="straightConnector1">
            <a:avLst/>
          </a:prstGeom>
          <a:ln w="25400">
            <a:solidFill>
              <a:schemeClr val="accent3"/>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6B47891-DE77-A043-BB40-4FB3DEAB49EC}"/>
              </a:ext>
            </a:extLst>
          </p:cNvPr>
          <p:cNvCxnSpPr>
            <a:cxnSpLocks/>
          </p:cNvCxnSpPr>
          <p:nvPr/>
        </p:nvCxnSpPr>
        <p:spPr>
          <a:xfrm>
            <a:off x="2485802" y="4446268"/>
            <a:ext cx="975722" cy="0"/>
          </a:xfrm>
          <a:prstGeom prst="straightConnector1">
            <a:avLst/>
          </a:prstGeom>
          <a:ln w="25400">
            <a:solidFill>
              <a:schemeClr val="accent3"/>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8429C34-55F4-064D-847E-3A9E49152EA8}"/>
                  </a:ext>
                </a:extLst>
              </p:cNvPr>
              <p:cNvSpPr txBox="1"/>
              <p:nvPr/>
            </p:nvSpPr>
            <p:spPr>
              <a:xfrm>
                <a:off x="8155958" y="848595"/>
                <a:ext cx="2104615" cy="5334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num>
                            <m:den>
                              <m:r>
                                <a:rPr lang="en-US" i="1">
                                  <a:latin typeface="Cambria Math" panose="02040503050406030204" pitchFamily="18" charset="0"/>
                                </a:rPr>
                                <m:t>𝜕</m:t>
                              </m:r>
                              <m:r>
                                <a:rPr lang="en-US" i="1">
                                  <a:latin typeface="Cambria Math" panose="02040503050406030204" pitchFamily="18" charset="0"/>
                                </a:rPr>
                                <m:t>𝑤</m:t>
                              </m:r>
                            </m:den>
                          </m:f>
                          <m:r>
                            <a:rPr lang="en-US" i="1">
                              <a:latin typeface="Cambria Math" panose="02040503050406030204" pitchFamily="18" charset="0"/>
                              <a:ea typeface="Cambria Math" panose="02040503050406030204" pitchFamily="18" charset="0"/>
                            </a:rPr>
                            <m:t>=&lt;1.2</m:t>
                          </m:r>
                          <m:r>
                            <a:rPr lang="en-US" i="1">
                              <a:latin typeface="Cambria Math" panose="02040503050406030204" pitchFamily="18" charset="0"/>
                              <a:ea typeface="Cambria Math" panose="02040503050406030204" pitchFamily="18" charset="0"/>
                            </a:rPr>
                            <m:t>𝑤</m:t>
                          </m:r>
                          <m:r>
                            <a:rPr lang="en-US" i="1">
                              <a:latin typeface="Cambria Math" panose="02040503050406030204" pitchFamily="18" charset="0"/>
                              <a:ea typeface="Cambria Math" panose="02040503050406030204" pitchFamily="18" charset="0"/>
                            </a:rPr>
                            <m:t>&gt;</m:t>
                          </m:r>
                        </m:e>
                      </m:d>
                    </m:oMath>
                  </m:oMathPara>
                </a14:m>
                <a:endParaRPr lang="en-US" dirty="0"/>
              </a:p>
            </p:txBody>
          </p:sp>
        </mc:Choice>
        <mc:Fallback xmlns="">
          <p:sp>
            <p:nvSpPr>
              <p:cNvPr id="32" name="TextBox 31">
                <a:extLst>
                  <a:ext uri="{FF2B5EF4-FFF2-40B4-BE49-F238E27FC236}">
                    <a16:creationId xmlns:a16="http://schemas.microsoft.com/office/drawing/2014/main" id="{38429C34-55F4-064D-847E-3A9E49152EA8}"/>
                  </a:ext>
                </a:extLst>
              </p:cNvPr>
              <p:cNvSpPr txBox="1">
                <a:spLocks noRot="1" noChangeAspect="1" noMove="1" noResize="1" noEditPoints="1" noAdjustHandles="1" noChangeArrowheads="1" noChangeShapeType="1" noTextEdit="1"/>
              </p:cNvSpPr>
              <p:nvPr/>
            </p:nvSpPr>
            <p:spPr>
              <a:xfrm>
                <a:off x="8155958" y="848595"/>
                <a:ext cx="2104615" cy="533479"/>
              </a:xfrm>
              <a:prstGeom prst="rect">
                <a:avLst/>
              </a:prstGeom>
              <a:blipFill>
                <a:blip r:embed="rId17"/>
                <a:stretch>
                  <a:fillRect t="-4651" b="-11628"/>
                </a:stretch>
              </a:blipFill>
            </p:spPr>
            <p:txBody>
              <a:bodyPr/>
              <a:lstStyle/>
              <a:p>
                <a:r>
                  <a:rPr lang="en-US">
                    <a:noFill/>
                  </a:rPr>
                  <a:t> </a:t>
                </a:r>
              </a:p>
            </p:txBody>
          </p:sp>
        </mc:Fallback>
      </mc:AlternateContent>
    </p:spTree>
    <p:extLst>
      <p:ext uri="{BB962C8B-B14F-4D97-AF65-F5344CB8AC3E}">
        <p14:creationId xmlns:p14="http://schemas.microsoft.com/office/powerpoint/2010/main" val="3257519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b="1" dirty="0">
                <a:ea typeface="Amazon Ember Light" panose="020B0403020204020204" pitchFamily="34" charset="0"/>
                <a:cs typeface="Al Bayan Plain" pitchFamily="2" charset="-78"/>
              </a:rPr>
              <a:t>Gradient</a:t>
            </a:r>
            <a:r>
              <a:rPr lang="en-US" b="1" dirty="0">
                <a:ea typeface="Amazon Ember Light" panose="020B0403020204020204" pitchFamily="34" charset="0"/>
                <a:cs typeface="Amazon Ember Light" panose="020B0403020204020204" pitchFamily="34" charset="0"/>
              </a:rPr>
              <a:t> Descent Method</a:t>
            </a:r>
            <a:endParaRPr lang="en-US" b="1" dirty="0"/>
          </a:p>
        </p:txBody>
      </p:sp>
      <p:cxnSp>
        <p:nvCxnSpPr>
          <p:cNvPr id="4" name="Straight Arrow Connector 3">
            <a:extLst>
              <a:ext uri="{FF2B5EF4-FFF2-40B4-BE49-F238E27FC236}">
                <a16:creationId xmlns:a16="http://schemas.microsoft.com/office/drawing/2014/main" id="{E6A0C2BA-F6D5-2C48-B5C5-19B4540480B7}"/>
              </a:ext>
            </a:extLst>
          </p:cNvPr>
          <p:cNvCxnSpPr>
            <a:cxnSpLocks/>
          </p:cNvCxnSpPr>
          <p:nvPr/>
        </p:nvCxnSpPr>
        <p:spPr>
          <a:xfrm>
            <a:off x="8726600" y="5676547"/>
            <a:ext cx="24688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B59EE7C0-7577-DB44-BB84-1B0E5040B699}"/>
              </a:ext>
            </a:extLst>
          </p:cNvPr>
          <p:cNvCxnSpPr>
            <a:cxnSpLocks/>
          </p:cNvCxnSpPr>
          <p:nvPr/>
        </p:nvCxnSpPr>
        <p:spPr>
          <a:xfrm flipV="1">
            <a:off x="8726600" y="3211651"/>
            <a:ext cx="0" cy="24688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14A4F551-EFAF-084A-9C20-D9FB95723930}"/>
              </a:ext>
            </a:extLst>
          </p:cNvPr>
          <p:cNvSpPr/>
          <p:nvPr/>
        </p:nvSpPr>
        <p:spPr>
          <a:xfrm>
            <a:off x="8996945" y="2933353"/>
            <a:ext cx="2146855" cy="27431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57F6473-00FE-184F-8474-057F34308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8280" y="2820848"/>
            <a:ext cx="2922095" cy="1372281"/>
          </a:xfrm>
          <a:prstGeom prst="rect">
            <a:avLst/>
          </a:prstGeom>
        </p:spPr>
      </p:pic>
      <p:sp>
        <p:nvSpPr>
          <p:cNvPr id="10" name="Oval 9">
            <a:extLst>
              <a:ext uri="{FF2B5EF4-FFF2-40B4-BE49-F238E27FC236}">
                <a16:creationId xmlns:a16="http://schemas.microsoft.com/office/drawing/2014/main" id="{A6BBAA53-677E-D94E-BF3E-D6403062C6EC}"/>
              </a:ext>
            </a:extLst>
          </p:cNvPr>
          <p:cNvSpPr/>
          <p:nvPr/>
        </p:nvSpPr>
        <p:spPr>
          <a:xfrm>
            <a:off x="9030738" y="4470832"/>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BCAD1AB9-E402-2B40-A0F0-1A6D4C7AFF7C}"/>
              </a:ext>
            </a:extLst>
          </p:cNvPr>
          <p:cNvCxnSpPr>
            <a:cxnSpLocks/>
          </p:cNvCxnSpPr>
          <p:nvPr/>
        </p:nvCxnSpPr>
        <p:spPr>
          <a:xfrm>
            <a:off x="9127530" y="4651052"/>
            <a:ext cx="46794" cy="252901"/>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6ECDB99-09B7-C541-908F-1FB0906767DB}"/>
              </a:ext>
            </a:extLst>
          </p:cNvPr>
          <p:cNvCxnSpPr>
            <a:cxnSpLocks/>
          </p:cNvCxnSpPr>
          <p:nvPr/>
        </p:nvCxnSpPr>
        <p:spPr>
          <a:xfrm>
            <a:off x="9172741" y="4898696"/>
            <a:ext cx="81754" cy="172497"/>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8E5DBBC-30D8-974D-83FA-198D0CFCD874}"/>
              </a:ext>
            </a:extLst>
          </p:cNvPr>
          <p:cNvCxnSpPr>
            <a:cxnSpLocks/>
          </p:cNvCxnSpPr>
          <p:nvPr/>
        </p:nvCxnSpPr>
        <p:spPr>
          <a:xfrm>
            <a:off x="9262038" y="5075099"/>
            <a:ext cx="87668" cy="140864"/>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4A20EAB-48AC-2C40-B221-56E1EE5E3A68}"/>
              </a:ext>
            </a:extLst>
          </p:cNvPr>
          <p:cNvCxnSpPr>
            <a:cxnSpLocks/>
          </p:cNvCxnSpPr>
          <p:nvPr/>
        </p:nvCxnSpPr>
        <p:spPr>
          <a:xfrm>
            <a:off x="9366706" y="5215964"/>
            <a:ext cx="92639" cy="96199"/>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813D3CA-6387-5F4A-8128-7007503FD17B}"/>
              </a:ext>
            </a:extLst>
          </p:cNvPr>
          <p:cNvCxnSpPr>
            <a:cxnSpLocks/>
          </p:cNvCxnSpPr>
          <p:nvPr/>
        </p:nvCxnSpPr>
        <p:spPr>
          <a:xfrm>
            <a:off x="9475562" y="5324820"/>
            <a:ext cx="92639" cy="96199"/>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450313F-A79B-E34C-9210-C12F31D12986}"/>
              </a:ext>
            </a:extLst>
          </p:cNvPr>
          <p:cNvPicPr>
            <a:picLocks noChangeAspect="1"/>
          </p:cNvPicPr>
          <p:nvPr/>
        </p:nvPicPr>
        <p:blipFill>
          <a:blip r:embed="rId4"/>
          <a:stretch>
            <a:fillRect/>
          </a:stretch>
        </p:blipFill>
        <p:spPr>
          <a:xfrm>
            <a:off x="1857220" y="5439311"/>
            <a:ext cx="6129228" cy="331581"/>
          </a:xfrm>
          <a:prstGeom prst="rect">
            <a:avLst/>
          </a:prstGeom>
        </p:spPr>
      </p:pic>
      <p:pic>
        <p:nvPicPr>
          <p:cNvPr id="19" name="Picture 18">
            <a:extLst>
              <a:ext uri="{FF2B5EF4-FFF2-40B4-BE49-F238E27FC236}">
                <a16:creationId xmlns:a16="http://schemas.microsoft.com/office/drawing/2014/main" id="{CD8094B1-4633-E844-8447-64F4A4774867}"/>
              </a:ext>
            </a:extLst>
          </p:cNvPr>
          <p:cNvPicPr>
            <a:picLocks noChangeAspect="1"/>
          </p:cNvPicPr>
          <p:nvPr/>
        </p:nvPicPr>
        <p:blipFill>
          <a:blip r:embed="rId5"/>
          <a:stretch>
            <a:fillRect/>
          </a:stretch>
        </p:blipFill>
        <p:spPr>
          <a:xfrm>
            <a:off x="10917474" y="5817731"/>
            <a:ext cx="226326" cy="153902"/>
          </a:xfrm>
          <a:prstGeom prst="rect">
            <a:avLst/>
          </a:prstGeom>
        </p:spPr>
      </p:pic>
      <p:pic>
        <p:nvPicPr>
          <p:cNvPr id="22" name="Picture 21">
            <a:extLst>
              <a:ext uri="{FF2B5EF4-FFF2-40B4-BE49-F238E27FC236}">
                <a16:creationId xmlns:a16="http://schemas.microsoft.com/office/drawing/2014/main" id="{42A7F89D-6D2F-434E-B25B-5D2EAA668021}"/>
              </a:ext>
            </a:extLst>
          </p:cNvPr>
          <p:cNvPicPr>
            <a:picLocks noChangeAspect="1"/>
          </p:cNvPicPr>
          <p:nvPr/>
        </p:nvPicPr>
        <p:blipFill>
          <a:blip r:embed="rId5"/>
          <a:stretch>
            <a:fillRect/>
          </a:stretch>
        </p:blipFill>
        <p:spPr>
          <a:xfrm>
            <a:off x="5053909" y="4446091"/>
            <a:ext cx="301413" cy="204961"/>
          </a:xfrm>
          <a:prstGeom prst="rect">
            <a:avLst/>
          </a:prstGeom>
        </p:spPr>
      </p:pic>
      <p:pic>
        <p:nvPicPr>
          <p:cNvPr id="9" name="Picture 8">
            <a:extLst>
              <a:ext uri="{FF2B5EF4-FFF2-40B4-BE49-F238E27FC236}">
                <a16:creationId xmlns:a16="http://schemas.microsoft.com/office/drawing/2014/main" id="{E4C80653-8261-5D4A-8B89-484A5C7DE813}"/>
              </a:ext>
            </a:extLst>
          </p:cNvPr>
          <p:cNvPicPr>
            <a:picLocks noChangeAspect="1"/>
          </p:cNvPicPr>
          <p:nvPr/>
        </p:nvPicPr>
        <p:blipFill>
          <a:blip r:embed="rId6"/>
          <a:stretch>
            <a:fillRect/>
          </a:stretch>
        </p:blipFill>
        <p:spPr>
          <a:xfrm>
            <a:off x="8030543" y="3290695"/>
            <a:ext cx="612565" cy="319224"/>
          </a:xfrm>
          <a:prstGeom prst="rect">
            <a:avLst/>
          </a:prstGeom>
        </p:spPr>
      </p:pic>
      <p:sp>
        <p:nvSpPr>
          <p:cNvPr id="3" name="Text Placeholder 2">
            <a:extLst>
              <a:ext uri="{FF2B5EF4-FFF2-40B4-BE49-F238E27FC236}">
                <a16:creationId xmlns:a16="http://schemas.microsoft.com/office/drawing/2014/main" id="{EFA986EE-AA40-1B47-BD40-4247444EE8B5}"/>
              </a:ext>
            </a:extLst>
          </p:cNvPr>
          <p:cNvSpPr>
            <a:spLocks noGrp="1"/>
          </p:cNvSpPr>
          <p:nvPr>
            <p:ph type="body" sz="quarter" idx="10"/>
          </p:nvPr>
        </p:nvSpPr>
        <p:spPr>
          <a:ln w="25400">
            <a:noFill/>
          </a:ln>
        </p:spPr>
        <p:txBody>
          <a:bodyPr/>
          <a:lstStyle/>
          <a:p>
            <a:r>
              <a:rPr lang="en-US" b="1" dirty="0">
                <a:solidFill>
                  <a:schemeClr val="accent3"/>
                </a:solidFill>
              </a:rPr>
              <a:t>Gradient Descent </a:t>
            </a:r>
            <a:r>
              <a:rPr lang="en-US" b="1" dirty="0"/>
              <a:t>method</a:t>
            </a:r>
            <a:r>
              <a:rPr lang="en-US" b="1" dirty="0">
                <a:solidFill>
                  <a:srgbClr val="00B0F0"/>
                </a:solidFill>
              </a:rPr>
              <a:t> </a:t>
            </a:r>
            <a:r>
              <a:rPr lang="en-US" dirty="0"/>
              <a:t>uses gradients to find the </a:t>
            </a:r>
            <a:r>
              <a:rPr lang="en-US" b="1" dirty="0"/>
              <a:t>minimum</a:t>
            </a:r>
            <a:r>
              <a:rPr lang="en-US" dirty="0"/>
              <a:t> of a function </a:t>
            </a:r>
            <a:r>
              <a:rPr lang="en-US" b="1" dirty="0"/>
              <a:t>iteratively</a:t>
            </a:r>
            <a:r>
              <a:rPr lang="en-US" dirty="0"/>
              <a:t>.</a:t>
            </a:r>
          </a:p>
          <a:p>
            <a:r>
              <a:rPr lang="en-US" dirty="0"/>
              <a:t>Taking </a:t>
            </a:r>
            <a:r>
              <a:rPr lang="en-US" b="1" dirty="0"/>
              <a:t>steps</a:t>
            </a:r>
            <a:r>
              <a:rPr lang="en-US" dirty="0"/>
              <a:t> (proportional to the gradient size) towards the minimum, in the </a:t>
            </a:r>
            <a:r>
              <a:rPr lang="en-US" b="1" dirty="0"/>
              <a:t>opposite</a:t>
            </a:r>
            <a:r>
              <a:rPr lang="en-US" dirty="0"/>
              <a:t> direction of the gradient. </a:t>
            </a:r>
          </a:p>
          <a:p>
            <a:pPr marL="0" indent="0">
              <a:buNone/>
            </a:pPr>
            <a:endParaRPr lang="en-US" dirty="0"/>
          </a:p>
          <a:p>
            <a:r>
              <a:rPr lang="en-US" b="1" dirty="0">
                <a:solidFill>
                  <a:schemeClr val="accent3"/>
                </a:solidFill>
              </a:rPr>
              <a:t>Gradient Descent Algorithm</a:t>
            </a:r>
            <a:r>
              <a:rPr lang="en-US" dirty="0"/>
              <a:t>:</a:t>
            </a:r>
          </a:p>
          <a:p>
            <a:pPr lvl="1">
              <a:buFont typeface="Wingdings" pitchFamily="2" charset="2"/>
              <a:buChar char="§"/>
            </a:pPr>
            <a:r>
              <a:rPr lang="en-US" sz="2800" dirty="0"/>
              <a:t>Start at an initial point </a:t>
            </a:r>
          </a:p>
          <a:p>
            <a:pPr lvl="1">
              <a:buFont typeface="Wingdings" pitchFamily="2" charset="2"/>
              <a:buChar char="§"/>
            </a:pPr>
            <a:r>
              <a:rPr lang="en-US" sz="2800" dirty="0"/>
              <a:t>Update:</a:t>
            </a:r>
            <a:endParaRPr lang="en-US" sz="2800" b="1" dirty="0">
              <a:solidFill>
                <a:srgbClr val="00B0F0"/>
              </a:solidFill>
            </a:endParaRPr>
          </a:p>
          <a:p>
            <a:endParaRPr lang="en-US" dirty="0"/>
          </a:p>
        </p:txBody>
      </p:sp>
    </p:spTree>
    <p:extLst>
      <p:ext uri="{BB962C8B-B14F-4D97-AF65-F5344CB8AC3E}">
        <p14:creationId xmlns:p14="http://schemas.microsoft.com/office/powerpoint/2010/main" val="408035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03F84-878A-6042-9B59-EF1B5F520D39}"/>
              </a:ext>
            </a:extLst>
          </p:cNvPr>
          <p:cNvSpPr>
            <a:spLocks noGrp="1"/>
          </p:cNvSpPr>
          <p:nvPr>
            <p:ph type="title"/>
          </p:nvPr>
        </p:nvSpPr>
        <p:spPr/>
        <p:txBody>
          <a:bodyPr/>
          <a:lstStyle/>
          <a:p>
            <a:r>
              <a:rPr lang="en-US" b="1" dirty="0"/>
              <a:t>Gradient Descent Method</a:t>
            </a:r>
          </a:p>
        </p:txBody>
      </p:sp>
      <p:grpSp>
        <p:nvGrpSpPr>
          <p:cNvPr id="6" name="Group 5">
            <a:extLst>
              <a:ext uri="{FF2B5EF4-FFF2-40B4-BE49-F238E27FC236}">
                <a16:creationId xmlns:a16="http://schemas.microsoft.com/office/drawing/2014/main" id="{843F3CC2-5F1E-CE45-865F-F238A083FBC8}"/>
              </a:ext>
            </a:extLst>
          </p:cNvPr>
          <p:cNvGrpSpPr/>
          <p:nvPr/>
        </p:nvGrpSpPr>
        <p:grpSpPr>
          <a:xfrm>
            <a:off x="547162" y="1624378"/>
            <a:ext cx="10483198" cy="4377344"/>
            <a:chOff x="547162" y="1624378"/>
            <a:chExt cx="10483198" cy="4377344"/>
          </a:xfrm>
        </p:grpSpPr>
        <p:sp>
          <p:nvSpPr>
            <p:cNvPr id="33" name="TextBox 32">
              <a:extLst>
                <a:ext uri="{FF2B5EF4-FFF2-40B4-BE49-F238E27FC236}">
                  <a16:creationId xmlns:a16="http://schemas.microsoft.com/office/drawing/2014/main" id="{A8DD0F52-D141-AA44-A16E-3A2561095CA7}"/>
                </a:ext>
              </a:extLst>
            </p:cNvPr>
            <p:cNvSpPr txBox="1"/>
            <p:nvPr/>
          </p:nvSpPr>
          <p:spPr>
            <a:xfrm>
              <a:off x="5549734" y="5601612"/>
              <a:ext cx="2116285" cy="400110"/>
            </a:xfrm>
            <a:prstGeom prst="rect">
              <a:avLst/>
            </a:prstGeom>
            <a:noFill/>
          </p:spPr>
          <p:txBody>
            <a:bodyPr wrap="none" rtlCol="0">
              <a:spAutoFit/>
            </a:bodyPr>
            <a:lstStyle/>
            <a:p>
              <a:pPr algn="ctr">
                <a:spcBef>
                  <a:spcPts val="600"/>
                </a:spcBef>
                <a:spcAft>
                  <a:spcPts val="600"/>
                </a:spcAft>
              </a:pPr>
              <a:r>
                <a:rPr lang="en-US" sz="20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Global Minimum</a:t>
              </a:r>
            </a:p>
          </p:txBody>
        </p:sp>
        <p:sp>
          <p:nvSpPr>
            <p:cNvPr id="44" name="TextBox 43">
              <a:extLst>
                <a:ext uri="{FF2B5EF4-FFF2-40B4-BE49-F238E27FC236}">
                  <a16:creationId xmlns:a16="http://schemas.microsoft.com/office/drawing/2014/main" id="{EB9CB9B7-0B23-D945-A27B-CF117B0C666D}"/>
                </a:ext>
              </a:extLst>
            </p:cNvPr>
            <p:cNvSpPr txBox="1"/>
            <p:nvPr/>
          </p:nvSpPr>
          <p:spPr>
            <a:xfrm>
              <a:off x="5611438" y="1624378"/>
              <a:ext cx="1595309" cy="400110"/>
            </a:xfrm>
            <a:prstGeom prst="rect">
              <a:avLst/>
            </a:prstGeom>
            <a:noFill/>
          </p:spPr>
          <p:txBody>
            <a:bodyPr wrap="none" rtlCol="0">
              <a:spAutoFit/>
            </a:bodyPr>
            <a:lstStyle/>
            <a:p>
              <a:pPr algn="ctr">
                <a:spcBef>
                  <a:spcPts val="600"/>
                </a:spcBef>
                <a:spcAft>
                  <a:spcPts val="600"/>
                </a:spcAft>
              </a:pPr>
              <a:r>
                <a:rPr lang="en-US" sz="2000" b="1" dirty="0">
                  <a:solidFill>
                    <a:schemeClr val="accent2"/>
                  </a:solidFill>
                  <a:latin typeface="Amazon Ember Light" panose="020B0403020204020204" pitchFamily="34" charset="0"/>
                  <a:ea typeface="Amazon Ember Light" panose="020B0403020204020204" pitchFamily="34" charset="0"/>
                  <a:cs typeface="Amazon Ember Light" panose="020B0403020204020204" pitchFamily="34" charset="0"/>
                </a:rPr>
                <a:t>Initial Values</a:t>
              </a:r>
            </a:p>
          </p:txBody>
        </p:sp>
        <p:pic>
          <p:nvPicPr>
            <p:cNvPr id="13" name="Graphic 12">
              <a:extLst>
                <a:ext uri="{FF2B5EF4-FFF2-40B4-BE49-F238E27FC236}">
                  <a16:creationId xmlns:a16="http://schemas.microsoft.com/office/drawing/2014/main" id="{266B7ED8-2F22-A04F-B9AC-8AE9A99D8F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9382" y="2174181"/>
              <a:ext cx="4814743" cy="3575304"/>
            </a:xfrm>
            <a:prstGeom prst="rect">
              <a:avLst/>
            </a:prstGeom>
          </p:spPr>
        </p:pic>
        <p:cxnSp>
          <p:nvCxnSpPr>
            <p:cNvPr id="31" name="Straight Arrow Connector 30">
              <a:extLst>
                <a:ext uri="{FF2B5EF4-FFF2-40B4-BE49-F238E27FC236}">
                  <a16:creationId xmlns:a16="http://schemas.microsoft.com/office/drawing/2014/main" id="{CE87F73A-76FE-1C42-8025-BCB5D4FC4F37}"/>
                </a:ext>
              </a:extLst>
            </p:cNvPr>
            <p:cNvCxnSpPr>
              <a:cxnSpLocks/>
              <a:stCxn id="21" idx="5"/>
              <a:endCxn id="33" idx="1"/>
            </p:cNvCxnSpPr>
            <p:nvPr/>
          </p:nvCxnSpPr>
          <p:spPr>
            <a:xfrm>
              <a:off x="3567463" y="4942857"/>
              <a:ext cx="1982271" cy="85881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CD45C60-DC14-C243-A70A-3C8C4E2D7BB3}"/>
                </a:ext>
              </a:extLst>
            </p:cNvPr>
            <p:cNvSpPr txBox="1"/>
            <p:nvPr/>
          </p:nvSpPr>
          <p:spPr>
            <a:xfrm>
              <a:off x="3549583" y="3627901"/>
              <a:ext cx="1095556" cy="400110"/>
            </a:xfrm>
            <a:prstGeom prst="rect">
              <a:avLst/>
            </a:prstGeom>
            <a:noFill/>
          </p:spPr>
          <p:txBody>
            <a:bodyPr wrap="none" rtlCol="0">
              <a:spAutoFit/>
            </a:bodyPr>
            <a:lstStyle/>
            <a:p>
              <a:pPr>
                <a:spcBef>
                  <a:spcPts val="600"/>
                </a:spcBef>
                <a:spcAft>
                  <a:spcPts val="600"/>
                </a:spcAft>
              </a:pPr>
              <a:r>
                <a:rPr lang="en-US" sz="2000" dirty="0">
                  <a:solidFill>
                    <a:schemeClr val="accent2"/>
                  </a:solidFill>
                </a:rPr>
                <a:t>Gradient</a:t>
              </a:r>
            </a:p>
          </p:txBody>
        </p:sp>
        <p:cxnSp>
          <p:nvCxnSpPr>
            <p:cNvPr id="37" name="Straight Connector 36">
              <a:extLst>
                <a:ext uri="{FF2B5EF4-FFF2-40B4-BE49-F238E27FC236}">
                  <a16:creationId xmlns:a16="http://schemas.microsoft.com/office/drawing/2014/main" id="{A1F98B17-21D8-2F47-911B-3EB0D72BCC34}"/>
                </a:ext>
              </a:extLst>
            </p:cNvPr>
            <p:cNvCxnSpPr>
              <a:cxnSpLocks/>
            </p:cNvCxnSpPr>
            <p:nvPr/>
          </p:nvCxnSpPr>
          <p:spPr>
            <a:xfrm flipV="1">
              <a:off x="4669277" y="3091510"/>
              <a:ext cx="578744" cy="1717302"/>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4062CB2-7186-E54E-9A6A-A572EFBCD98A}"/>
                </a:ext>
              </a:extLst>
            </p:cNvPr>
            <p:cNvCxnSpPr>
              <a:cxnSpLocks/>
              <a:stCxn id="14" idx="7"/>
              <a:endCxn id="44" idx="1"/>
            </p:cNvCxnSpPr>
            <p:nvPr/>
          </p:nvCxnSpPr>
          <p:spPr>
            <a:xfrm flipV="1">
              <a:off x="5342659" y="1824433"/>
              <a:ext cx="268779" cy="549877"/>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7A4CCAD8-672E-084B-A404-B3CE8A170F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7947" y="2174181"/>
              <a:ext cx="4862413" cy="3575304"/>
            </a:xfrm>
            <a:prstGeom prst="rect">
              <a:avLst/>
            </a:prstGeom>
          </p:spPr>
        </p:pic>
        <p:cxnSp>
          <p:nvCxnSpPr>
            <p:cNvPr id="39" name="Straight Arrow Connector 38">
              <a:extLst>
                <a:ext uri="{FF2B5EF4-FFF2-40B4-BE49-F238E27FC236}">
                  <a16:creationId xmlns:a16="http://schemas.microsoft.com/office/drawing/2014/main" id="{F969B6B1-EBCA-014A-9656-46394ACC8590}"/>
                </a:ext>
              </a:extLst>
            </p:cNvPr>
            <p:cNvCxnSpPr>
              <a:cxnSpLocks/>
              <a:endCxn id="33" idx="3"/>
            </p:cNvCxnSpPr>
            <p:nvPr/>
          </p:nvCxnSpPr>
          <p:spPr>
            <a:xfrm flipH="1">
              <a:off x="7666019" y="4927007"/>
              <a:ext cx="2575261" cy="87466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39FC853-F1B9-CE4C-8743-2EEB85D46968}"/>
                </a:ext>
              </a:extLst>
            </p:cNvPr>
            <p:cNvCxnSpPr>
              <a:cxnSpLocks/>
              <a:stCxn id="25" idx="1"/>
              <a:endCxn id="44" idx="3"/>
            </p:cNvCxnSpPr>
            <p:nvPr/>
          </p:nvCxnSpPr>
          <p:spPr>
            <a:xfrm flipH="1" flipV="1">
              <a:off x="7206747" y="1824433"/>
              <a:ext cx="3445295" cy="1766224"/>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3220B85-D604-464B-A740-2D66D76984D0}"/>
                </a:ext>
              </a:extLst>
            </p:cNvPr>
            <p:cNvCxnSpPr>
              <a:cxnSpLocks/>
            </p:cNvCxnSpPr>
            <p:nvPr/>
          </p:nvCxnSpPr>
          <p:spPr>
            <a:xfrm flipV="1">
              <a:off x="8385992" y="2676385"/>
              <a:ext cx="1553831" cy="159186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613AA739-2EFB-CA40-8BDB-D54FB87E94E1}"/>
                </a:ext>
              </a:extLst>
            </p:cNvPr>
            <p:cNvSpPr/>
            <p:nvPr/>
          </p:nvSpPr>
          <p:spPr>
            <a:xfrm>
              <a:off x="5186561" y="2347528"/>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89FE4A09-114F-FF49-811F-1FF8667D2697}"/>
                </a:ext>
              </a:extLst>
            </p:cNvPr>
            <p:cNvSpPr/>
            <p:nvPr/>
          </p:nvSpPr>
          <p:spPr>
            <a:xfrm>
              <a:off x="1697732" y="2616105"/>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F877C8E-6B9A-2648-92BA-8BFB329B3ED0}"/>
                </a:ext>
              </a:extLst>
            </p:cNvPr>
            <p:cNvSpPr/>
            <p:nvPr/>
          </p:nvSpPr>
          <p:spPr>
            <a:xfrm>
              <a:off x="1880612" y="3497889"/>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407A241-6736-C147-8368-BCC2FD81154A}"/>
                </a:ext>
              </a:extLst>
            </p:cNvPr>
            <p:cNvSpPr/>
            <p:nvPr/>
          </p:nvSpPr>
          <p:spPr>
            <a:xfrm>
              <a:off x="4985537" y="3246120"/>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65061AD8-63EC-5244-88D2-6B7E20B94CF0}"/>
                </a:ext>
              </a:extLst>
            </p:cNvPr>
            <p:cNvSpPr/>
            <p:nvPr/>
          </p:nvSpPr>
          <p:spPr>
            <a:xfrm>
              <a:off x="1773615" y="2977173"/>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C395D9D-E126-1C4B-807A-FA34678FFA43}"/>
                </a:ext>
              </a:extLst>
            </p:cNvPr>
            <p:cNvSpPr/>
            <p:nvPr/>
          </p:nvSpPr>
          <p:spPr>
            <a:xfrm>
              <a:off x="8484282" y="3767281"/>
              <a:ext cx="182880" cy="1828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F759F385-8658-F949-A9DD-B1210078E252}"/>
                </a:ext>
              </a:extLst>
            </p:cNvPr>
            <p:cNvSpPr/>
            <p:nvPr/>
          </p:nvSpPr>
          <p:spPr>
            <a:xfrm>
              <a:off x="3411365" y="4786759"/>
              <a:ext cx="182880" cy="1828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A1E19C22-8167-734C-BE05-E30A90BDC867}"/>
                </a:ext>
              </a:extLst>
            </p:cNvPr>
            <p:cNvSpPr/>
            <p:nvPr/>
          </p:nvSpPr>
          <p:spPr>
            <a:xfrm>
              <a:off x="5095121" y="2788716"/>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0A12C8E8-5230-AA4E-8AA6-0B7DC4474E77}"/>
                </a:ext>
              </a:extLst>
            </p:cNvPr>
            <p:cNvSpPr/>
            <p:nvPr/>
          </p:nvSpPr>
          <p:spPr>
            <a:xfrm>
              <a:off x="8633307" y="3740778"/>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C351DC46-3C05-FC48-8812-16A23EEA926F}"/>
                </a:ext>
              </a:extLst>
            </p:cNvPr>
            <p:cNvSpPr/>
            <p:nvPr/>
          </p:nvSpPr>
          <p:spPr>
            <a:xfrm>
              <a:off x="8961532" y="3484906"/>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43838209-5FD8-8E44-A34C-CC7A79047458}"/>
                </a:ext>
              </a:extLst>
            </p:cNvPr>
            <p:cNvSpPr/>
            <p:nvPr/>
          </p:nvSpPr>
          <p:spPr>
            <a:xfrm>
              <a:off x="10625260" y="3563875"/>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C7BE2869-222F-FA44-A3B8-55263754433E}"/>
                </a:ext>
              </a:extLst>
            </p:cNvPr>
            <p:cNvPicPr>
              <a:picLocks noChangeAspect="1"/>
            </p:cNvPicPr>
            <p:nvPr/>
          </p:nvPicPr>
          <p:blipFill>
            <a:blip r:embed="rId7"/>
            <a:stretch>
              <a:fillRect/>
            </a:stretch>
          </p:blipFill>
          <p:spPr>
            <a:xfrm>
              <a:off x="8875132" y="5439976"/>
              <a:ext cx="172800" cy="154611"/>
            </a:xfrm>
            <a:prstGeom prst="rect">
              <a:avLst/>
            </a:prstGeom>
            <a:solidFill>
              <a:schemeClr val="bg1"/>
            </a:solidFill>
          </p:spPr>
        </p:pic>
        <p:sp>
          <p:nvSpPr>
            <p:cNvPr id="3" name="TextBox 2">
              <a:extLst>
                <a:ext uri="{FF2B5EF4-FFF2-40B4-BE49-F238E27FC236}">
                  <a16:creationId xmlns:a16="http://schemas.microsoft.com/office/drawing/2014/main" id="{855E85FA-4859-8045-8795-C23A08414C5C}"/>
                </a:ext>
              </a:extLst>
            </p:cNvPr>
            <p:cNvSpPr txBox="1"/>
            <p:nvPr/>
          </p:nvSpPr>
          <p:spPr>
            <a:xfrm>
              <a:off x="547162" y="3081176"/>
              <a:ext cx="642631" cy="990340"/>
            </a:xfrm>
            <a:prstGeom prst="rect">
              <a:avLst/>
            </a:prstGeom>
            <a:solidFill>
              <a:schemeClr val="bg1"/>
            </a:solidFill>
          </p:spPr>
          <p:txBody>
            <a:bodyPr wrap="square" rtlCol="0">
              <a:spAutoFit/>
            </a:bodyPr>
            <a:lstStyle/>
            <a:p>
              <a:endParaRPr lang="en-US" dirty="0"/>
            </a:p>
          </p:txBody>
        </p:sp>
        <p:pic>
          <p:nvPicPr>
            <p:cNvPr id="4" name="Picture 3">
              <a:extLst>
                <a:ext uri="{FF2B5EF4-FFF2-40B4-BE49-F238E27FC236}">
                  <a16:creationId xmlns:a16="http://schemas.microsoft.com/office/drawing/2014/main" id="{B8F1057C-1917-4044-9FB2-ECF7A776707F}"/>
                </a:ext>
              </a:extLst>
            </p:cNvPr>
            <p:cNvPicPr>
              <a:picLocks noChangeAspect="1"/>
            </p:cNvPicPr>
            <p:nvPr/>
          </p:nvPicPr>
          <p:blipFill>
            <a:blip r:embed="rId8"/>
            <a:stretch>
              <a:fillRect/>
            </a:stretch>
          </p:blipFill>
          <p:spPr>
            <a:xfrm>
              <a:off x="2516226" y="1817177"/>
              <a:ext cx="980326" cy="224075"/>
            </a:xfrm>
            <a:prstGeom prst="rect">
              <a:avLst/>
            </a:prstGeom>
          </p:spPr>
        </p:pic>
        <p:grpSp>
          <p:nvGrpSpPr>
            <p:cNvPr id="47" name="Group 46">
              <a:extLst>
                <a:ext uri="{FF2B5EF4-FFF2-40B4-BE49-F238E27FC236}">
                  <a16:creationId xmlns:a16="http://schemas.microsoft.com/office/drawing/2014/main" id="{E1FC6AA9-0644-C04C-9041-F570CEB3883E}"/>
                </a:ext>
              </a:extLst>
            </p:cNvPr>
            <p:cNvGrpSpPr/>
            <p:nvPr/>
          </p:nvGrpSpPr>
          <p:grpSpPr>
            <a:xfrm>
              <a:off x="8941700" y="1729159"/>
              <a:ext cx="1866440" cy="400110"/>
              <a:chOff x="8735996" y="1701973"/>
              <a:chExt cx="1866440" cy="400110"/>
            </a:xfrm>
          </p:grpSpPr>
          <p:pic>
            <p:nvPicPr>
              <p:cNvPr id="43" name="Picture 42">
                <a:extLst>
                  <a:ext uri="{FF2B5EF4-FFF2-40B4-BE49-F238E27FC236}">
                    <a16:creationId xmlns:a16="http://schemas.microsoft.com/office/drawing/2014/main" id="{B4959028-9C0D-8946-876A-32551171B1FB}"/>
                  </a:ext>
                </a:extLst>
              </p:cNvPr>
              <p:cNvPicPr>
                <a:picLocks noChangeAspect="1"/>
              </p:cNvPicPr>
              <p:nvPr/>
            </p:nvPicPr>
            <p:blipFill>
              <a:blip r:embed="rId8"/>
              <a:stretch>
                <a:fillRect/>
              </a:stretch>
            </p:blipFill>
            <p:spPr>
              <a:xfrm>
                <a:off x="9489683" y="1805491"/>
                <a:ext cx="980326" cy="224075"/>
              </a:xfrm>
              <a:prstGeom prst="rect">
                <a:avLst/>
              </a:prstGeom>
            </p:spPr>
          </p:pic>
          <p:sp>
            <p:nvSpPr>
              <p:cNvPr id="45" name="TextBox 44">
                <a:extLst>
                  <a:ext uri="{FF2B5EF4-FFF2-40B4-BE49-F238E27FC236}">
                    <a16:creationId xmlns:a16="http://schemas.microsoft.com/office/drawing/2014/main" id="{9B3767AA-8C85-1943-81E7-1DCCEC64B5D5}"/>
                  </a:ext>
                </a:extLst>
              </p:cNvPr>
              <p:cNvSpPr txBox="1"/>
              <p:nvPr/>
            </p:nvSpPr>
            <p:spPr>
              <a:xfrm>
                <a:off x="8735996" y="1701973"/>
                <a:ext cx="1866440" cy="400110"/>
              </a:xfrm>
              <a:prstGeom prst="rect">
                <a:avLst/>
              </a:prstGeom>
              <a:noFill/>
            </p:spPr>
            <p:txBody>
              <a:bodyPr wrap="square" rtlCol="0">
                <a:spAutoFit/>
              </a:bodyPr>
              <a:lstStyle/>
              <a:p>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large</a:t>
                </a:r>
              </a:p>
            </p:txBody>
          </p:sp>
        </p:grpSp>
        <p:pic>
          <p:nvPicPr>
            <p:cNvPr id="36" name="Picture 35">
              <a:extLst>
                <a:ext uri="{FF2B5EF4-FFF2-40B4-BE49-F238E27FC236}">
                  <a16:creationId xmlns:a16="http://schemas.microsoft.com/office/drawing/2014/main" id="{1ADB37E4-B377-EF41-8A4E-867CD1B9AAFC}"/>
                </a:ext>
              </a:extLst>
            </p:cNvPr>
            <p:cNvPicPr>
              <a:picLocks noChangeAspect="1"/>
            </p:cNvPicPr>
            <p:nvPr/>
          </p:nvPicPr>
          <p:blipFill>
            <a:blip r:embed="rId9"/>
            <a:stretch>
              <a:fillRect/>
            </a:stretch>
          </p:blipFill>
          <p:spPr>
            <a:xfrm>
              <a:off x="3383389" y="5440685"/>
              <a:ext cx="226326" cy="153902"/>
            </a:xfrm>
            <a:prstGeom prst="rect">
              <a:avLst/>
            </a:prstGeom>
            <a:solidFill>
              <a:schemeClr val="bg1"/>
            </a:solidFill>
          </p:spPr>
        </p:pic>
        <p:pic>
          <p:nvPicPr>
            <p:cNvPr id="48" name="Picture 47">
              <a:extLst>
                <a:ext uri="{FF2B5EF4-FFF2-40B4-BE49-F238E27FC236}">
                  <a16:creationId xmlns:a16="http://schemas.microsoft.com/office/drawing/2014/main" id="{D5501A7B-20AF-AB40-993C-C22237369DA5}"/>
                </a:ext>
              </a:extLst>
            </p:cNvPr>
            <p:cNvPicPr>
              <a:picLocks noChangeAspect="1"/>
            </p:cNvPicPr>
            <p:nvPr/>
          </p:nvPicPr>
          <p:blipFill>
            <a:blip r:embed="rId10"/>
            <a:stretch>
              <a:fillRect/>
            </a:stretch>
          </p:blipFill>
          <p:spPr>
            <a:xfrm>
              <a:off x="868477" y="2187916"/>
              <a:ext cx="612565" cy="319224"/>
            </a:xfrm>
            <a:prstGeom prst="rect">
              <a:avLst/>
            </a:prstGeom>
          </p:spPr>
        </p:pic>
        <p:pic>
          <p:nvPicPr>
            <p:cNvPr id="49" name="Picture 48">
              <a:extLst>
                <a:ext uri="{FF2B5EF4-FFF2-40B4-BE49-F238E27FC236}">
                  <a16:creationId xmlns:a16="http://schemas.microsoft.com/office/drawing/2014/main" id="{B3A5CC8C-6F22-5040-BC64-73E5BFCDE20C}"/>
                </a:ext>
              </a:extLst>
            </p:cNvPr>
            <p:cNvPicPr>
              <a:picLocks noChangeAspect="1"/>
            </p:cNvPicPr>
            <p:nvPr/>
          </p:nvPicPr>
          <p:blipFill>
            <a:blip r:embed="rId9"/>
            <a:stretch>
              <a:fillRect/>
            </a:stretch>
          </p:blipFill>
          <p:spPr>
            <a:xfrm>
              <a:off x="8857897" y="5433370"/>
              <a:ext cx="226326" cy="153902"/>
            </a:xfrm>
            <a:prstGeom prst="rect">
              <a:avLst/>
            </a:prstGeom>
            <a:solidFill>
              <a:schemeClr val="bg1"/>
            </a:solidFill>
          </p:spPr>
        </p:pic>
        <p:pic>
          <p:nvPicPr>
            <p:cNvPr id="50" name="Picture 49">
              <a:extLst>
                <a:ext uri="{FF2B5EF4-FFF2-40B4-BE49-F238E27FC236}">
                  <a16:creationId xmlns:a16="http://schemas.microsoft.com/office/drawing/2014/main" id="{F381DCC2-6A7C-654A-951D-2ACC1EF30232}"/>
                </a:ext>
              </a:extLst>
            </p:cNvPr>
            <p:cNvPicPr>
              <a:picLocks noChangeAspect="1"/>
            </p:cNvPicPr>
            <p:nvPr/>
          </p:nvPicPr>
          <p:blipFill>
            <a:blip r:embed="rId10"/>
            <a:stretch>
              <a:fillRect/>
            </a:stretch>
          </p:blipFill>
          <p:spPr>
            <a:xfrm>
              <a:off x="6301593" y="2174181"/>
              <a:ext cx="612565" cy="319224"/>
            </a:xfrm>
            <a:prstGeom prst="rect">
              <a:avLst/>
            </a:prstGeom>
          </p:spPr>
        </p:pic>
        <p:sp>
          <p:nvSpPr>
            <p:cNvPr id="5" name="TextBox 4">
              <a:extLst>
                <a:ext uri="{FF2B5EF4-FFF2-40B4-BE49-F238E27FC236}">
                  <a16:creationId xmlns:a16="http://schemas.microsoft.com/office/drawing/2014/main" id="{BA8F5E31-BD24-9E41-8B9A-A720DB391E9E}"/>
                </a:ext>
              </a:extLst>
            </p:cNvPr>
            <p:cNvSpPr txBox="1"/>
            <p:nvPr/>
          </p:nvSpPr>
          <p:spPr>
            <a:xfrm>
              <a:off x="6034340" y="3294324"/>
              <a:ext cx="604253" cy="772890"/>
            </a:xfrm>
            <a:prstGeom prst="rect">
              <a:avLst/>
            </a:prstGeom>
            <a:solidFill>
              <a:schemeClr val="bg1"/>
            </a:solidFill>
          </p:spPr>
          <p:txBody>
            <a:bodyPr wrap="square" rtlCol="0">
              <a:spAutoFit/>
            </a:bodyPr>
            <a:lstStyle/>
            <a:p>
              <a:endParaRPr lang="en-US" dirty="0"/>
            </a:p>
          </p:txBody>
        </p:sp>
      </p:grpSp>
      <p:sp>
        <p:nvSpPr>
          <p:cNvPr id="51" name="TextBox 50">
            <a:extLst>
              <a:ext uri="{FF2B5EF4-FFF2-40B4-BE49-F238E27FC236}">
                <a16:creationId xmlns:a16="http://schemas.microsoft.com/office/drawing/2014/main" id="{565C91AB-4796-6740-A490-89771F35746C}"/>
              </a:ext>
            </a:extLst>
          </p:cNvPr>
          <p:cNvSpPr txBox="1"/>
          <p:nvPr/>
        </p:nvSpPr>
        <p:spPr>
          <a:xfrm>
            <a:off x="1761793" y="1711835"/>
            <a:ext cx="1866440" cy="400110"/>
          </a:xfrm>
          <a:prstGeom prst="rect">
            <a:avLst/>
          </a:prstGeom>
          <a:noFill/>
        </p:spPr>
        <p:txBody>
          <a:bodyPr wrap="square" rtlCol="0">
            <a:spAutoFit/>
          </a:bodyPr>
          <a:lstStyle/>
          <a:p>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large</a:t>
            </a:r>
          </a:p>
        </p:txBody>
      </p:sp>
      <p:cxnSp>
        <p:nvCxnSpPr>
          <p:cNvPr id="8" name="Straight Connector 7">
            <a:extLst>
              <a:ext uri="{FF2B5EF4-FFF2-40B4-BE49-F238E27FC236}">
                <a16:creationId xmlns:a16="http://schemas.microsoft.com/office/drawing/2014/main" id="{88DC455E-6DFB-3240-8C66-B4F4628D8CC5}"/>
              </a:ext>
            </a:extLst>
          </p:cNvPr>
          <p:cNvCxnSpPr>
            <a:cxnSpLocks/>
            <a:stCxn id="15" idx="6"/>
          </p:cNvCxnSpPr>
          <p:nvPr/>
        </p:nvCxnSpPr>
        <p:spPr>
          <a:xfrm flipV="1">
            <a:off x="1880612" y="2444881"/>
            <a:ext cx="3367409" cy="262664"/>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8335563-6F2E-BD46-B507-2326B54A98A2}"/>
              </a:ext>
            </a:extLst>
          </p:cNvPr>
          <p:cNvCxnSpPr>
            <a:cxnSpLocks/>
            <a:stCxn id="15" idx="6"/>
            <a:endCxn id="22" idx="2"/>
          </p:cNvCxnSpPr>
          <p:nvPr/>
        </p:nvCxnSpPr>
        <p:spPr>
          <a:xfrm>
            <a:off x="1880612" y="2707545"/>
            <a:ext cx="3214509" cy="172611"/>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0DC840A-112D-A643-B1B4-C0801BE1561F}"/>
              </a:ext>
            </a:extLst>
          </p:cNvPr>
          <p:cNvCxnSpPr>
            <a:cxnSpLocks/>
            <a:stCxn id="19" idx="6"/>
            <a:endCxn id="18" idx="2"/>
          </p:cNvCxnSpPr>
          <p:nvPr/>
        </p:nvCxnSpPr>
        <p:spPr>
          <a:xfrm>
            <a:off x="1956495" y="3068613"/>
            <a:ext cx="3029042" cy="268947"/>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60DEC33-0919-F049-BD04-826654E8D7D6}"/>
              </a:ext>
            </a:extLst>
          </p:cNvPr>
          <p:cNvCxnSpPr>
            <a:cxnSpLocks/>
          </p:cNvCxnSpPr>
          <p:nvPr/>
        </p:nvCxnSpPr>
        <p:spPr>
          <a:xfrm flipV="1">
            <a:off x="1949932" y="1994173"/>
            <a:ext cx="3328069" cy="1046312"/>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B6E3E22-6FE8-6744-BFB6-45645CA35741}"/>
              </a:ext>
            </a:extLst>
          </p:cNvPr>
          <p:cNvCxnSpPr>
            <a:cxnSpLocks/>
            <a:stCxn id="17" idx="7"/>
          </p:cNvCxnSpPr>
          <p:nvPr/>
        </p:nvCxnSpPr>
        <p:spPr>
          <a:xfrm flipV="1">
            <a:off x="2036710" y="2902305"/>
            <a:ext cx="3054832" cy="622366"/>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505750F-2B4D-C344-85EA-7C06E7BB1AF4}"/>
              </a:ext>
            </a:extLst>
          </p:cNvPr>
          <p:cNvCxnSpPr>
            <a:cxnSpLocks/>
            <a:endCxn id="18" idx="2"/>
          </p:cNvCxnSpPr>
          <p:nvPr/>
        </p:nvCxnSpPr>
        <p:spPr>
          <a:xfrm flipV="1">
            <a:off x="1985185" y="3337560"/>
            <a:ext cx="3000352" cy="262664"/>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8EEB4E9-6B06-8E47-AD76-BED8820B8FF6}"/>
              </a:ext>
            </a:extLst>
          </p:cNvPr>
          <p:cNvCxnSpPr>
            <a:cxnSpLocks/>
            <a:stCxn id="24" idx="6"/>
            <a:endCxn id="25" idx="2"/>
          </p:cNvCxnSpPr>
          <p:nvPr/>
        </p:nvCxnSpPr>
        <p:spPr>
          <a:xfrm>
            <a:off x="9144412" y="3576346"/>
            <a:ext cx="1480848" cy="78969"/>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D9C0B47-553E-BC44-AA50-88F5B3E9F954}"/>
              </a:ext>
            </a:extLst>
          </p:cNvPr>
          <p:cNvCxnSpPr>
            <a:cxnSpLocks/>
          </p:cNvCxnSpPr>
          <p:nvPr/>
        </p:nvCxnSpPr>
        <p:spPr>
          <a:xfrm flipH="1">
            <a:off x="8816187" y="3615830"/>
            <a:ext cx="145345" cy="185353"/>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5608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AD5F91-F97A-5F41-A21E-3EB716E0788F}"/>
              </a:ext>
            </a:extLst>
          </p:cNvPr>
          <p:cNvSpPr>
            <a:spLocks noGrp="1"/>
          </p:cNvSpPr>
          <p:nvPr>
            <p:ph type="body" sz="quarter" idx="10"/>
          </p:nvPr>
        </p:nvSpPr>
        <p:spPr>
          <a:xfrm>
            <a:off x="1336964" y="1836544"/>
            <a:ext cx="9518073" cy="2735457"/>
          </a:xfrm>
        </p:spPr>
        <p:txBody>
          <a:bodyPr/>
          <a:lstStyle/>
          <a:p>
            <a:r>
              <a:rPr lang="en-US" sz="4800" b="1"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Regularization</a:t>
            </a:r>
          </a:p>
        </p:txBody>
      </p:sp>
    </p:spTree>
    <p:extLst>
      <p:ext uri="{BB962C8B-B14F-4D97-AF65-F5344CB8AC3E}">
        <p14:creationId xmlns:p14="http://schemas.microsoft.com/office/powerpoint/2010/main" val="26904082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b="1" dirty="0">
                <a:ea typeface="Amazon Ember Light" panose="020B0403020204020204" pitchFamily="34" charset="0"/>
                <a:cs typeface="Amazon Ember Light" panose="020B0403020204020204" pitchFamily="34" charset="0"/>
              </a:rPr>
              <a:t>Regularization</a:t>
            </a:r>
            <a:endParaRPr lang="en-US" b="1" dirty="0"/>
          </a:p>
        </p:txBody>
      </p:sp>
      <p:sp>
        <p:nvSpPr>
          <p:cNvPr id="17" name="Text Placeholder 2">
            <a:extLst>
              <a:ext uri="{FF2B5EF4-FFF2-40B4-BE49-F238E27FC236}">
                <a16:creationId xmlns:a16="http://schemas.microsoft.com/office/drawing/2014/main" id="{C3FF0DEB-BE24-BF4D-8215-2E4A7A964807}"/>
              </a:ext>
            </a:extLst>
          </p:cNvPr>
          <p:cNvSpPr>
            <a:spLocks noGrp="1"/>
          </p:cNvSpPr>
          <p:nvPr>
            <p:ph type="body" sz="quarter" idx="10"/>
          </p:nvPr>
        </p:nvSpPr>
        <p:spPr>
          <a:xfrm>
            <a:off x="670155" y="1262427"/>
            <a:ext cx="7891195" cy="4917656"/>
          </a:xfrm>
        </p:spPr>
        <p:txBody>
          <a:bodyPr/>
          <a:lstStyle/>
          <a:p>
            <a:pPr marL="0" indent="0">
              <a:buNone/>
            </a:pPr>
            <a:r>
              <a:rPr lang="en-US" sz="2800" b="1" dirty="0">
                <a:solidFill>
                  <a:schemeClr val="accent3"/>
                </a:solidFill>
              </a:rPr>
              <a:t>Underfitting</a:t>
            </a:r>
            <a:r>
              <a:rPr lang="en-US" sz="2800" dirty="0"/>
              <a:t>:</a:t>
            </a:r>
            <a:r>
              <a:rPr lang="en-US" sz="2800" b="1" dirty="0">
                <a:solidFill>
                  <a:srgbClr val="FF0000"/>
                </a:solidFill>
              </a:rPr>
              <a:t> </a:t>
            </a:r>
            <a:r>
              <a:rPr lang="en-US" sz="2800" dirty="0"/>
              <a:t>Model too simple, </a:t>
            </a:r>
            <a:r>
              <a:rPr lang="en-US" sz="2800" b="1" dirty="0"/>
              <a:t>fewer features</a:t>
            </a:r>
            <a:r>
              <a:rPr lang="en-US" sz="2800" dirty="0"/>
              <a:t>, </a:t>
            </a:r>
            <a:r>
              <a:rPr lang="en-US" sz="2800" b="1" dirty="0"/>
              <a:t>smaller weights, </a:t>
            </a:r>
            <a:r>
              <a:rPr lang="en-US" sz="2800" dirty="0"/>
              <a:t>weak learning.</a:t>
            </a:r>
            <a:endParaRPr lang="en-US" sz="2800" b="1" dirty="0">
              <a:solidFill>
                <a:srgbClr val="FF0000"/>
              </a:solidFill>
            </a:endParaRPr>
          </a:p>
          <a:p>
            <a:pPr marL="0" indent="0">
              <a:buNone/>
            </a:pPr>
            <a:r>
              <a:rPr lang="en-US" sz="2800" b="1" dirty="0">
                <a:solidFill>
                  <a:schemeClr val="accent3"/>
                </a:solidFill>
              </a:rPr>
              <a:t>Overfitting</a:t>
            </a:r>
            <a:r>
              <a:rPr lang="en-US" sz="2800" dirty="0"/>
              <a:t>:</a:t>
            </a:r>
            <a:r>
              <a:rPr lang="en-US" sz="2800" b="1" dirty="0">
                <a:solidFill>
                  <a:srgbClr val="FF0000"/>
                </a:solidFill>
              </a:rPr>
              <a:t> </a:t>
            </a:r>
            <a:r>
              <a:rPr lang="en-US" sz="2800" dirty="0"/>
              <a:t>Model too complex, </a:t>
            </a:r>
            <a:r>
              <a:rPr lang="en-US" sz="2800" b="1" dirty="0"/>
              <a:t>too many features</a:t>
            </a:r>
            <a:r>
              <a:rPr lang="en-US" sz="2800" dirty="0"/>
              <a:t>, </a:t>
            </a:r>
            <a:r>
              <a:rPr lang="en-US" sz="2800" b="1" dirty="0"/>
              <a:t>larger weights, </a:t>
            </a:r>
            <a:r>
              <a:rPr lang="en-US" sz="2800" dirty="0"/>
              <a:t>weak generalization.</a:t>
            </a:r>
            <a:endParaRPr lang="en-US" sz="2800" b="1" dirty="0">
              <a:solidFill>
                <a:schemeClr val="accent1"/>
              </a:solidFill>
            </a:endParaRPr>
          </a:p>
          <a:p>
            <a:pPr marL="0" indent="0">
              <a:buNone/>
            </a:pPr>
            <a:r>
              <a:rPr lang="en-US" sz="2800" b="1" dirty="0">
                <a:solidFill>
                  <a:schemeClr val="accent6"/>
                </a:solidFill>
              </a:rPr>
              <a:t>‘Good Fit’ Model</a:t>
            </a:r>
            <a:r>
              <a:rPr lang="en-US" sz="2800" dirty="0"/>
              <a:t>:</a:t>
            </a:r>
            <a:r>
              <a:rPr lang="en-US" sz="2800" b="1" dirty="0">
                <a:solidFill>
                  <a:srgbClr val="0090C3"/>
                </a:solidFill>
              </a:rPr>
              <a:t> </a:t>
            </a:r>
            <a:r>
              <a:rPr lang="en-US" sz="2800" dirty="0"/>
              <a:t>Compromise between </a:t>
            </a:r>
            <a:r>
              <a:rPr lang="en-US" sz="2800" b="1" dirty="0"/>
              <a:t>fit</a:t>
            </a:r>
            <a:r>
              <a:rPr lang="en-US" sz="2800" dirty="0"/>
              <a:t> and </a:t>
            </a:r>
            <a:r>
              <a:rPr lang="en-US" sz="2800" b="1" dirty="0"/>
              <a:t>complexity </a:t>
            </a:r>
            <a:r>
              <a:rPr lang="en-US" sz="2800" dirty="0"/>
              <a:t>(</a:t>
            </a:r>
            <a:r>
              <a:rPr lang="en-US" sz="2800" dirty="0">
                <a:solidFill>
                  <a:schemeClr val="accent6"/>
                </a:solidFill>
              </a:rPr>
              <a:t>drop features, reduce weights</a:t>
            </a:r>
            <a:r>
              <a:rPr lang="en-US" sz="2800" dirty="0"/>
              <a:t>).</a:t>
            </a:r>
          </a:p>
          <a:p>
            <a:pPr marL="0" indent="0">
              <a:buNone/>
            </a:pPr>
            <a:endParaRPr lang="en-US" sz="2800" dirty="0"/>
          </a:p>
          <a:p>
            <a:pPr marL="0" indent="0">
              <a:buNone/>
            </a:pPr>
            <a:r>
              <a:rPr lang="en-US" b="1" dirty="0">
                <a:solidFill>
                  <a:schemeClr val="accent6"/>
                </a:solidFill>
              </a:rPr>
              <a:t>Regularization </a:t>
            </a:r>
            <a:r>
              <a:rPr lang="en-US" dirty="0">
                <a:solidFill>
                  <a:schemeClr val="accent6"/>
                </a:solidFill>
              </a:rPr>
              <a:t>does both</a:t>
            </a:r>
            <a:r>
              <a:rPr lang="en-US" b="1" dirty="0"/>
              <a:t>: </a:t>
            </a:r>
            <a:r>
              <a:rPr lang="en-US" dirty="0"/>
              <a:t>penalizes large weights, sometimes reduced all the way to zero!</a:t>
            </a:r>
          </a:p>
          <a:p>
            <a:pPr marL="0" indent="0">
              <a:buNone/>
            </a:pPr>
            <a:endParaRPr lang="en-US" sz="2800" dirty="0"/>
          </a:p>
          <a:p>
            <a:pPr marL="342900" lvl="0" indent="-342900"/>
            <a:endParaRPr lang="en-US" sz="2400" dirty="0"/>
          </a:p>
        </p:txBody>
      </p:sp>
      <p:cxnSp>
        <p:nvCxnSpPr>
          <p:cNvPr id="164" name="Straight Arrow Connector 163">
            <a:extLst>
              <a:ext uri="{FF2B5EF4-FFF2-40B4-BE49-F238E27FC236}">
                <a16:creationId xmlns:a16="http://schemas.microsoft.com/office/drawing/2014/main" id="{B135A372-0EB7-5E48-A9C7-5B88971A9774}"/>
              </a:ext>
            </a:extLst>
          </p:cNvPr>
          <p:cNvCxnSpPr>
            <a:cxnSpLocks/>
          </p:cNvCxnSpPr>
          <p:nvPr/>
        </p:nvCxnSpPr>
        <p:spPr>
          <a:xfrm>
            <a:off x="4085667" y="4160625"/>
            <a:ext cx="0" cy="459032"/>
          </a:xfrm>
          <a:prstGeom prst="straightConnector1">
            <a:avLst/>
          </a:prstGeom>
          <a:ln w="38100" cmpd="sng">
            <a:solidFill>
              <a:srgbClr val="0090C3"/>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CFA5C793-D96F-A54E-B860-C5F99A46012B}"/>
              </a:ext>
            </a:extLst>
          </p:cNvPr>
          <p:cNvGrpSpPr/>
          <p:nvPr/>
        </p:nvGrpSpPr>
        <p:grpSpPr>
          <a:xfrm>
            <a:off x="8765415" y="965236"/>
            <a:ext cx="3336145" cy="4927527"/>
            <a:chOff x="8765415" y="965236"/>
            <a:chExt cx="3336145" cy="4927527"/>
          </a:xfrm>
        </p:grpSpPr>
        <p:grpSp>
          <p:nvGrpSpPr>
            <p:cNvPr id="165" name="Group 164">
              <a:extLst>
                <a:ext uri="{FF2B5EF4-FFF2-40B4-BE49-F238E27FC236}">
                  <a16:creationId xmlns:a16="http://schemas.microsoft.com/office/drawing/2014/main" id="{24DEC6ED-B692-2E4C-A772-AE1EA23153E6}"/>
                </a:ext>
              </a:extLst>
            </p:cNvPr>
            <p:cNvGrpSpPr/>
            <p:nvPr/>
          </p:nvGrpSpPr>
          <p:grpSpPr>
            <a:xfrm>
              <a:off x="8765415" y="965236"/>
              <a:ext cx="3297067" cy="1629596"/>
              <a:chOff x="735088" y="3110390"/>
              <a:chExt cx="4320647" cy="2640699"/>
            </a:xfrm>
          </p:grpSpPr>
          <p:grpSp>
            <p:nvGrpSpPr>
              <p:cNvPr id="166" name="Group 165">
                <a:extLst>
                  <a:ext uri="{FF2B5EF4-FFF2-40B4-BE49-F238E27FC236}">
                    <a16:creationId xmlns:a16="http://schemas.microsoft.com/office/drawing/2014/main" id="{5B27189F-19B8-304B-B2C7-7ED559D95FF3}"/>
                  </a:ext>
                </a:extLst>
              </p:cNvPr>
              <p:cNvGrpSpPr/>
              <p:nvPr/>
            </p:nvGrpSpPr>
            <p:grpSpPr>
              <a:xfrm>
                <a:off x="735088" y="3829958"/>
                <a:ext cx="4320647" cy="1789854"/>
                <a:chOff x="6493683" y="3860194"/>
                <a:chExt cx="4320647" cy="1789854"/>
              </a:xfrm>
            </p:grpSpPr>
            <p:grpSp>
              <p:nvGrpSpPr>
                <p:cNvPr id="182" name="Group 181">
                  <a:extLst>
                    <a:ext uri="{FF2B5EF4-FFF2-40B4-BE49-F238E27FC236}">
                      <a16:creationId xmlns:a16="http://schemas.microsoft.com/office/drawing/2014/main" id="{7FD364B2-E000-0141-9ECE-B00316D4FEBF}"/>
                    </a:ext>
                  </a:extLst>
                </p:cNvPr>
                <p:cNvGrpSpPr/>
                <p:nvPr/>
              </p:nvGrpSpPr>
              <p:grpSpPr>
                <a:xfrm>
                  <a:off x="6493683" y="3860194"/>
                  <a:ext cx="4320647" cy="1789854"/>
                  <a:chOff x="6500798" y="1410313"/>
                  <a:chExt cx="4320647" cy="1789854"/>
                </a:xfrm>
              </p:grpSpPr>
              <p:sp>
                <p:nvSpPr>
                  <p:cNvPr id="189" name="5-Point Star 188">
                    <a:extLst>
                      <a:ext uri="{FF2B5EF4-FFF2-40B4-BE49-F238E27FC236}">
                        <a16:creationId xmlns:a16="http://schemas.microsoft.com/office/drawing/2014/main" id="{36BADEB0-C2F4-CD4A-9657-5FE487FB413B}"/>
                      </a:ext>
                    </a:extLst>
                  </p:cNvPr>
                  <p:cNvSpPr/>
                  <p:nvPr/>
                </p:nvSpPr>
                <p:spPr>
                  <a:xfrm>
                    <a:off x="6756706" y="1767732"/>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90" name="5-Point Star 189">
                    <a:extLst>
                      <a:ext uri="{FF2B5EF4-FFF2-40B4-BE49-F238E27FC236}">
                        <a16:creationId xmlns:a16="http://schemas.microsoft.com/office/drawing/2014/main" id="{F183C689-879F-674F-8A88-C107029AEC9F}"/>
                      </a:ext>
                    </a:extLst>
                  </p:cNvPr>
                  <p:cNvSpPr/>
                  <p:nvPr/>
                </p:nvSpPr>
                <p:spPr>
                  <a:xfrm>
                    <a:off x="6825433" y="2143209"/>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91" name="5-Point Star 190">
                    <a:extLst>
                      <a:ext uri="{FF2B5EF4-FFF2-40B4-BE49-F238E27FC236}">
                        <a16:creationId xmlns:a16="http://schemas.microsoft.com/office/drawing/2014/main" id="{2D92A364-25AF-BB4E-AFE7-5A4E676D88D2}"/>
                      </a:ext>
                    </a:extLst>
                  </p:cNvPr>
                  <p:cNvSpPr/>
                  <p:nvPr/>
                </p:nvSpPr>
                <p:spPr>
                  <a:xfrm>
                    <a:off x="7219146" y="2475447"/>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92" name="5-Point Star 191">
                    <a:extLst>
                      <a:ext uri="{FF2B5EF4-FFF2-40B4-BE49-F238E27FC236}">
                        <a16:creationId xmlns:a16="http://schemas.microsoft.com/office/drawing/2014/main" id="{B5B07D1A-7ECB-814E-95AC-B3AADE209389}"/>
                      </a:ext>
                    </a:extLst>
                  </p:cNvPr>
                  <p:cNvSpPr/>
                  <p:nvPr/>
                </p:nvSpPr>
                <p:spPr>
                  <a:xfrm>
                    <a:off x="6843740" y="2719380"/>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93" name="5-Point Star 192">
                    <a:extLst>
                      <a:ext uri="{FF2B5EF4-FFF2-40B4-BE49-F238E27FC236}">
                        <a16:creationId xmlns:a16="http://schemas.microsoft.com/office/drawing/2014/main" id="{92C6BC81-2F80-BB4D-ADCD-4FD3166CC08C}"/>
                      </a:ext>
                    </a:extLst>
                  </p:cNvPr>
                  <p:cNvSpPr/>
                  <p:nvPr/>
                </p:nvSpPr>
                <p:spPr>
                  <a:xfrm>
                    <a:off x="7244392" y="2077595"/>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94" name="5-Point Star 193">
                    <a:extLst>
                      <a:ext uri="{FF2B5EF4-FFF2-40B4-BE49-F238E27FC236}">
                        <a16:creationId xmlns:a16="http://schemas.microsoft.com/office/drawing/2014/main" id="{CD501139-0363-A14E-A2A5-2B8C9EDB7596}"/>
                      </a:ext>
                    </a:extLst>
                  </p:cNvPr>
                  <p:cNvSpPr/>
                  <p:nvPr/>
                </p:nvSpPr>
                <p:spPr>
                  <a:xfrm>
                    <a:off x="7599479" y="2728374"/>
                    <a:ext cx="365097" cy="316241"/>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95" name="5-Point Star 194">
                    <a:extLst>
                      <a:ext uri="{FF2B5EF4-FFF2-40B4-BE49-F238E27FC236}">
                        <a16:creationId xmlns:a16="http://schemas.microsoft.com/office/drawing/2014/main" id="{3B46F12B-32FA-FE44-B98D-36F7262B1793}"/>
                      </a:ext>
                    </a:extLst>
                  </p:cNvPr>
                  <p:cNvSpPr/>
                  <p:nvPr/>
                </p:nvSpPr>
                <p:spPr>
                  <a:xfrm>
                    <a:off x="8056281" y="2675259"/>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96" name="5-Point Star 195">
                    <a:extLst>
                      <a:ext uri="{FF2B5EF4-FFF2-40B4-BE49-F238E27FC236}">
                        <a16:creationId xmlns:a16="http://schemas.microsoft.com/office/drawing/2014/main" id="{C2079D5C-18CD-F544-B9B9-9DB7AE6C9CE8}"/>
                      </a:ext>
                    </a:extLst>
                  </p:cNvPr>
                  <p:cNvSpPr/>
                  <p:nvPr/>
                </p:nvSpPr>
                <p:spPr>
                  <a:xfrm>
                    <a:off x="7340622" y="1708126"/>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97" name="5-Point Star 196">
                    <a:extLst>
                      <a:ext uri="{FF2B5EF4-FFF2-40B4-BE49-F238E27FC236}">
                        <a16:creationId xmlns:a16="http://schemas.microsoft.com/office/drawing/2014/main" id="{1C4B6809-0A5B-FF46-87EE-0950DC6C488B}"/>
                      </a:ext>
                    </a:extLst>
                  </p:cNvPr>
                  <p:cNvSpPr/>
                  <p:nvPr/>
                </p:nvSpPr>
                <p:spPr>
                  <a:xfrm>
                    <a:off x="8067774" y="1604233"/>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98" name="5-Point Star 197">
                    <a:extLst>
                      <a:ext uri="{FF2B5EF4-FFF2-40B4-BE49-F238E27FC236}">
                        <a16:creationId xmlns:a16="http://schemas.microsoft.com/office/drawing/2014/main" id="{BC6BBBEC-CA16-FC47-9291-202F43124F76}"/>
                      </a:ext>
                    </a:extLst>
                  </p:cNvPr>
                  <p:cNvSpPr/>
                  <p:nvPr/>
                </p:nvSpPr>
                <p:spPr>
                  <a:xfrm>
                    <a:off x="7593213" y="2083691"/>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99" name="Flowchart: Connector 42">
                    <a:extLst>
                      <a:ext uri="{FF2B5EF4-FFF2-40B4-BE49-F238E27FC236}">
                        <a16:creationId xmlns:a16="http://schemas.microsoft.com/office/drawing/2014/main" id="{768851F2-93BC-B342-A82C-1207741511C5}"/>
                      </a:ext>
                    </a:extLst>
                  </p:cNvPr>
                  <p:cNvSpPr/>
                  <p:nvPr/>
                </p:nvSpPr>
                <p:spPr>
                  <a:xfrm>
                    <a:off x="9278020" y="2190576"/>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00" name="5-Point Star 199">
                    <a:extLst>
                      <a:ext uri="{FF2B5EF4-FFF2-40B4-BE49-F238E27FC236}">
                        <a16:creationId xmlns:a16="http://schemas.microsoft.com/office/drawing/2014/main" id="{6FA45D1F-585E-0243-AFE0-3C0460B0ABCB}"/>
                      </a:ext>
                    </a:extLst>
                  </p:cNvPr>
                  <p:cNvSpPr/>
                  <p:nvPr/>
                </p:nvSpPr>
                <p:spPr>
                  <a:xfrm>
                    <a:off x="7885366" y="2355505"/>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01" name="Flowchart: Connector 44">
                    <a:extLst>
                      <a:ext uri="{FF2B5EF4-FFF2-40B4-BE49-F238E27FC236}">
                        <a16:creationId xmlns:a16="http://schemas.microsoft.com/office/drawing/2014/main" id="{3DF61A03-58D9-FF4E-B0A8-416A851EA10C}"/>
                      </a:ext>
                    </a:extLst>
                  </p:cNvPr>
                  <p:cNvSpPr/>
                  <p:nvPr/>
                </p:nvSpPr>
                <p:spPr>
                  <a:xfrm>
                    <a:off x="8649345" y="2263709"/>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02" name="Flowchart: Connector 45">
                    <a:extLst>
                      <a:ext uri="{FF2B5EF4-FFF2-40B4-BE49-F238E27FC236}">
                        <a16:creationId xmlns:a16="http://schemas.microsoft.com/office/drawing/2014/main" id="{7681C8F0-0A14-8640-B6A1-92A4F6266EB7}"/>
                      </a:ext>
                    </a:extLst>
                  </p:cNvPr>
                  <p:cNvSpPr/>
                  <p:nvPr/>
                </p:nvSpPr>
                <p:spPr>
                  <a:xfrm>
                    <a:off x="8685912" y="2022381"/>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03" name="Flowchart: Connector 46">
                    <a:extLst>
                      <a:ext uri="{FF2B5EF4-FFF2-40B4-BE49-F238E27FC236}">
                        <a16:creationId xmlns:a16="http://schemas.microsoft.com/office/drawing/2014/main" id="{01B7C78F-73F1-B34A-80FD-BCECCE81C9CF}"/>
                      </a:ext>
                    </a:extLst>
                  </p:cNvPr>
                  <p:cNvSpPr/>
                  <p:nvPr/>
                </p:nvSpPr>
                <p:spPr>
                  <a:xfrm>
                    <a:off x="8847081" y="2444873"/>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04" name="Flowchart: Connector 47">
                    <a:extLst>
                      <a:ext uri="{FF2B5EF4-FFF2-40B4-BE49-F238E27FC236}">
                        <a16:creationId xmlns:a16="http://schemas.microsoft.com/office/drawing/2014/main" id="{6971CC68-CBFD-C34F-ACEA-45A00DB54BC6}"/>
                      </a:ext>
                    </a:extLst>
                  </p:cNvPr>
                  <p:cNvSpPr/>
                  <p:nvPr/>
                </p:nvSpPr>
                <p:spPr>
                  <a:xfrm>
                    <a:off x="8523102" y="2885525"/>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05" name="Flowchart: Connector 71">
                    <a:extLst>
                      <a:ext uri="{FF2B5EF4-FFF2-40B4-BE49-F238E27FC236}">
                        <a16:creationId xmlns:a16="http://schemas.microsoft.com/office/drawing/2014/main" id="{46E1E8D8-B092-084E-8E64-5C5BE88F0204}"/>
                      </a:ext>
                    </a:extLst>
                  </p:cNvPr>
                  <p:cNvSpPr/>
                  <p:nvPr/>
                </p:nvSpPr>
                <p:spPr>
                  <a:xfrm>
                    <a:off x="8510667" y="1537865"/>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06" name="Flowchart: Connector 72">
                    <a:extLst>
                      <a:ext uri="{FF2B5EF4-FFF2-40B4-BE49-F238E27FC236}">
                        <a16:creationId xmlns:a16="http://schemas.microsoft.com/office/drawing/2014/main" id="{16DB7D70-7DDB-F54F-BCED-BAF195CE3B98}"/>
                      </a:ext>
                    </a:extLst>
                  </p:cNvPr>
                  <p:cNvSpPr/>
                  <p:nvPr/>
                </p:nvSpPr>
                <p:spPr>
                  <a:xfrm>
                    <a:off x="8964799" y="1684404"/>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207" name="Straight Connector 206">
                    <a:extLst>
                      <a:ext uri="{FF2B5EF4-FFF2-40B4-BE49-F238E27FC236}">
                        <a16:creationId xmlns:a16="http://schemas.microsoft.com/office/drawing/2014/main" id="{7A1A2B8E-BA59-1044-AEEF-E2E3EFAC0BFD}"/>
                      </a:ext>
                    </a:extLst>
                  </p:cNvPr>
                  <p:cNvCxnSpPr/>
                  <p:nvPr/>
                </p:nvCxnSpPr>
                <p:spPr>
                  <a:xfrm flipV="1">
                    <a:off x="6500798" y="1410313"/>
                    <a:ext cx="0" cy="1789854"/>
                  </a:xfrm>
                  <a:prstGeom prst="line">
                    <a:avLst/>
                  </a:prstGeom>
                  <a:ln>
                    <a:solidFill>
                      <a:srgbClr val="51504F"/>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E20F501A-ECB5-E54C-A857-A671E9395B2B}"/>
                      </a:ext>
                    </a:extLst>
                  </p:cNvPr>
                  <p:cNvCxnSpPr/>
                  <p:nvPr/>
                </p:nvCxnSpPr>
                <p:spPr>
                  <a:xfrm>
                    <a:off x="6500799" y="3189631"/>
                    <a:ext cx="4320646" cy="0"/>
                  </a:xfrm>
                  <a:prstGeom prst="line">
                    <a:avLst/>
                  </a:prstGeom>
                  <a:ln>
                    <a:solidFill>
                      <a:srgbClr val="51504F"/>
                    </a:solidFill>
                  </a:ln>
                </p:spPr>
                <p:style>
                  <a:lnRef idx="1">
                    <a:schemeClr val="accent1"/>
                  </a:lnRef>
                  <a:fillRef idx="0">
                    <a:schemeClr val="accent1"/>
                  </a:fillRef>
                  <a:effectRef idx="0">
                    <a:schemeClr val="accent1"/>
                  </a:effectRef>
                  <a:fontRef idx="minor">
                    <a:schemeClr val="tx1"/>
                  </a:fontRef>
                </p:style>
              </p:cxnSp>
              <p:sp>
                <p:nvSpPr>
                  <p:cNvPr id="209" name="Flowchart: Connector 83">
                    <a:extLst>
                      <a:ext uri="{FF2B5EF4-FFF2-40B4-BE49-F238E27FC236}">
                        <a16:creationId xmlns:a16="http://schemas.microsoft.com/office/drawing/2014/main" id="{F1553FEF-688B-A645-95B1-AF3DB2241BF0}"/>
                      </a:ext>
                    </a:extLst>
                  </p:cNvPr>
                  <p:cNvSpPr/>
                  <p:nvPr/>
                </p:nvSpPr>
                <p:spPr>
                  <a:xfrm>
                    <a:off x="9698534" y="2248877"/>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10" name="Flowchart: Connector 84">
                    <a:extLst>
                      <a:ext uri="{FF2B5EF4-FFF2-40B4-BE49-F238E27FC236}">
                        <a16:creationId xmlns:a16="http://schemas.microsoft.com/office/drawing/2014/main" id="{4198F581-B151-3942-A5A7-2E30D395E626}"/>
                      </a:ext>
                    </a:extLst>
                  </p:cNvPr>
                  <p:cNvSpPr/>
                  <p:nvPr/>
                </p:nvSpPr>
                <p:spPr>
                  <a:xfrm>
                    <a:off x="9582740" y="2495296"/>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11" name="Flowchart: Connector 85">
                    <a:extLst>
                      <a:ext uri="{FF2B5EF4-FFF2-40B4-BE49-F238E27FC236}">
                        <a16:creationId xmlns:a16="http://schemas.microsoft.com/office/drawing/2014/main" id="{63558F8D-745E-2549-90C8-616BF8B15A68}"/>
                      </a:ext>
                    </a:extLst>
                  </p:cNvPr>
                  <p:cNvSpPr/>
                  <p:nvPr/>
                </p:nvSpPr>
                <p:spPr>
                  <a:xfrm>
                    <a:off x="9351153" y="2783553"/>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12" name="Flowchart: Connector 86">
                    <a:extLst>
                      <a:ext uri="{FF2B5EF4-FFF2-40B4-BE49-F238E27FC236}">
                        <a16:creationId xmlns:a16="http://schemas.microsoft.com/office/drawing/2014/main" id="{5AF28A75-15C7-A040-A08A-2A058CCB8D1D}"/>
                      </a:ext>
                    </a:extLst>
                  </p:cNvPr>
                  <p:cNvSpPr/>
                  <p:nvPr/>
                </p:nvSpPr>
                <p:spPr>
                  <a:xfrm>
                    <a:off x="9069614" y="2508125"/>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sp>
              <p:nvSpPr>
                <p:cNvPr id="183" name="5-Point Star 182">
                  <a:extLst>
                    <a:ext uri="{FF2B5EF4-FFF2-40B4-BE49-F238E27FC236}">
                      <a16:creationId xmlns:a16="http://schemas.microsoft.com/office/drawing/2014/main" id="{D50DB103-0292-AF41-AEEB-98EFC9ABE531}"/>
                    </a:ext>
                  </a:extLst>
                </p:cNvPr>
                <p:cNvSpPr/>
                <p:nvPr/>
              </p:nvSpPr>
              <p:spPr>
                <a:xfrm>
                  <a:off x="8279339" y="4635800"/>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84" name="Flowchart: Connector 85">
                  <a:extLst>
                    <a:ext uri="{FF2B5EF4-FFF2-40B4-BE49-F238E27FC236}">
                      <a16:creationId xmlns:a16="http://schemas.microsoft.com/office/drawing/2014/main" id="{1E5ECEF1-61E6-1E44-9B8B-F524E6A85352}"/>
                    </a:ext>
                  </a:extLst>
                </p:cNvPr>
                <p:cNvSpPr/>
                <p:nvPr/>
              </p:nvSpPr>
              <p:spPr>
                <a:xfrm>
                  <a:off x="8789850" y="5081034"/>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85" name="Flowchart: Connector 85">
                  <a:extLst>
                    <a:ext uri="{FF2B5EF4-FFF2-40B4-BE49-F238E27FC236}">
                      <a16:creationId xmlns:a16="http://schemas.microsoft.com/office/drawing/2014/main" id="{054EE138-6968-B748-83DE-AB699D891F62}"/>
                    </a:ext>
                  </a:extLst>
                </p:cNvPr>
                <p:cNvSpPr/>
                <p:nvPr/>
              </p:nvSpPr>
              <p:spPr>
                <a:xfrm>
                  <a:off x="9011526" y="4512994"/>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86" name="Flowchart: Connector 85">
                  <a:extLst>
                    <a:ext uri="{FF2B5EF4-FFF2-40B4-BE49-F238E27FC236}">
                      <a16:creationId xmlns:a16="http://schemas.microsoft.com/office/drawing/2014/main" id="{4532CFE6-6DBA-854F-83B9-CE34B9E798BF}"/>
                    </a:ext>
                  </a:extLst>
                </p:cNvPr>
                <p:cNvSpPr/>
                <p:nvPr/>
              </p:nvSpPr>
              <p:spPr>
                <a:xfrm>
                  <a:off x="9801238" y="5122595"/>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87" name="Flowchart: Connector 85">
                  <a:extLst>
                    <a:ext uri="{FF2B5EF4-FFF2-40B4-BE49-F238E27FC236}">
                      <a16:creationId xmlns:a16="http://schemas.microsoft.com/office/drawing/2014/main" id="{E67BCBA4-055F-F348-B436-FA78980057DF}"/>
                    </a:ext>
                  </a:extLst>
                </p:cNvPr>
                <p:cNvSpPr/>
                <p:nvPr/>
              </p:nvSpPr>
              <p:spPr>
                <a:xfrm>
                  <a:off x="8706723" y="4222046"/>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88" name="Flowchart: Connector 85">
                  <a:extLst>
                    <a:ext uri="{FF2B5EF4-FFF2-40B4-BE49-F238E27FC236}">
                      <a16:creationId xmlns:a16="http://schemas.microsoft.com/office/drawing/2014/main" id="{A34B42AC-6A6F-C148-BC44-4B89DA611A74}"/>
                    </a:ext>
                  </a:extLst>
                </p:cNvPr>
                <p:cNvSpPr/>
                <p:nvPr/>
              </p:nvSpPr>
              <p:spPr>
                <a:xfrm>
                  <a:off x="9995198" y="4873216"/>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sp>
            <p:nvSpPr>
              <p:cNvPr id="167" name="5-Point Star 166">
                <a:extLst>
                  <a:ext uri="{FF2B5EF4-FFF2-40B4-BE49-F238E27FC236}">
                    <a16:creationId xmlns:a16="http://schemas.microsoft.com/office/drawing/2014/main" id="{2D172DDB-694C-CE4B-BD75-C5E92918F556}"/>
                  </a:ext>
                </a:extLst>
              </p:cNvPr>
              <p:cNvSpPr/>
              <p:nvPr/>
            </p:nvSpPr>
            <p:spPr>
              <a:xfrm>
                <a:off x="2156128" y="4320809"/>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68" name="5-Point Star 167">
                <a:extLst>
                  <a:ext uri="{FF2B5EF4-FFF2-40B4-BE49-F238E27FC236}">
                    <a16:creationId xmlns:a16="http://schemas.microsoft.com/office/drawing/2014/main" id="{5AD409B4-7BF6-BB4D-B281-2179A7E762BD}"/>
                  </a:ext>
                </a:extLst>
              </p:cNvPr>
              <p:cNvSpPr/>
              <p:nvPr/>
            </p:nvSpPr>
            <p:spPr>
              <a:xfrm>
                <a:off x="2881703" y="5208322"/>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69" name="5-Point Star 168">
                <a:extLst>
                  <a:ext uri="{FF2B5EF4-FFF2-40B4-BE49-F238E27FC236}">
                    <a16:creationId xmlns:a16="http://schemas.microsoft.com/office/drawing/2014/main" id="{747F7274-0A1F-B549-8455-6C518AB0FCBD}"/>
                  </a:ext>
                </a:extLst>
              </p:cNvPr>
              <p:cNvSpPr/>
              <p:nvPr/>
            </p:nvSpPr>
            <p:spPr>
              <a:xfrm>
                <a:off x="2788058" y="4841629"/>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70" name="5-Point Star 169">
                <a:extLst>
                  <a:ext uri="{FF2B5EF4-FFF2-40B4-BE49-F238E27FC236}">
                    <a16:creationId xmlns:a16="http://schemas.microsoft.com/office/drawing/2014/main" id="{6A3CB733-1EE1-3547-9006-4CD65E6EA145}"/>
                  </a:ext>
                </a:extLst>
              </p:cNvPr>
              <p:cNvSpPr/>
              <p:nvPr/>
            </p:nvSpPr>
            <p:spPr>
              <a:xfrm>
                <a:off x="2355088" y="4218751"/>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71" name="5-Point Star 170">
                <a:extLst>
                  <a:ext uri="{FF2B5EF4-FFF2-40B4-BE49-F238E27FC236}">
                    <a16:creationId xmlns:a16="http://schemas.microsoft.com/office/drawing/2014/main" id="{B514E05B-E97E-0643-8F1B-0BB26914FFA1}"/>
                  </a:ext>
                </a:extLst>
              </p:cNvPr>
              <p:cNvSpPr/>
              <p:nvPr/>
            </p:nvSpPr>
            <p:spPr>
              <a:xfrm>
                <a:off x="1843779" y="4895497"/>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72" name="5-Point Star 171">
                <a:extLst>
                  <a:ext uri="{FF2B5EF4-FFF2-40B4-BE49-F238E27FC236}">
                    <a16:creationId xmlns:a16="http://schemas.microsoft.com/office/drawing/2014/main" id="{EAE54E81-7B4A-084B-8C46-1E0F51E9E158}"/>
                  </a:ext>
                </a:extLst>
              </p:cNvPr>
              <p:cNvSpPr/>
              <p:nvPr/>
            </p:nvSpPr>
            <p:spPr>
              <a:xfrm>
                <a:off x="1342063" y="3893190"/>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73" name="5-Point Star 172">
                <a:extLst>
                  <a:ext uri="{FF2B5EF4-FFF2-40B4-BE49-F238E27FC236}">
                    <a16:creationId xmlns:a16="http://schemas.microsoft.com/office/drawing/2014/main" id="{A5D77D0D-EA58-5044-A47E-BF00613FC265}"/>
                  </a:ext>
                </a:extLst>
              </p:cNvPr>
              <p:cNvSpPr/>
              <p:nvPr/>
            </p:nvSpPr>
            <p:spPr>
              <a:xfrm>
                <a:off x="2533007" y="4899215"/>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74" name="5-Point Star 173">
                <a:extLst>
                  <a:ext uri="{FF2B5EF4-FFF2-40B4-BE49-F238E27FC236}">
                    <a16:creationId xmlns:a16="http://schemas.microsoft.com/office/drawing/2014/main" id="{FE641F8B-AEBA-B34F-BA1C-2D52B99D3028}"/>
                  </a:ext>
                </a:extLst>
              </p:cNvPr>
              <p:cNvSpPr/>
              <p:nvPr/>
            </p:nvSpPr>
            <p:spPr>
              <a:xfrm>
                <a:off x="2019972" y="4079767"/>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175" name="Straight Connector 174">
                <a:extLst>
                  <a:ext uri="{FF2B5EF4-FFF2-40B4-BE49-F238E27FC236}">
                    <a16:creationId xmlns:a16="http://schemas.microsoft.com/office/drawing/2014/main" id="{E9940141-E78E-2549-8D4D-25FCBA8D1927}"/>
                  </a:ext>
                </a:extLst>
              </p:cNvPr>
              <p:cNvCxnSpPr>
                <a:cxnSpLocks/>
              </p:cNvCxnSpPr>
              <p:nvPr/>
            </p:nvCxnSpPr>
            <p:spPr>
              <a:xfrm flipH="1">
                <a:off x="2636536" y="3110390"/>
                <a:ext cx="394719" cy="2640699"/>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58" name="Group 257">
              <a:extLst>
                <a:ext uri="{FF2B5EF4-FFF2-40B4-BE49-F238E27FC236}">
                  <a16:creationId xmlns:a16="http://schemas.microsoft.com/office/drawing/2014/main" id="{1B8F624F-0EF3-A546-BD8C-0EBDAD7E7B49}"/>
                </a:ext>
              </a:extLst>
            </p:cNvPr>
            <p:cNvGrpSpPr/>
            <p:nvPr/>
          </p:nvGrpSpPr>
          <p:grpSpPr>
            <a:xfrm>
              <a:off x="8804494" y="4333805"/>
              <a:ext cx="3297066" cy="1558958"/>
              <a:chOff x="735088" y="3398416"/>
              <a:chExt cx="4320647" cy="2449061"/>
            </a:xfrm>
          </p:grpSpPr>
          <p:grpSp>
            <p:nvGrpSpPr>
              <p:cNvPr id="259" name="Group 258">
                <a:extLst>
                  <a:ext uri="{FF2B5EF4-FFF2-40B4-BE49-F238E27FC236}">
                    <a16:creationId xmlns:a16="http://schemas.microsoft.com/office/drawing/2014/main" id="{C4434077-C426-E94B-A146-BECC576FC20F}"/>
                  </a:ext>
                </a:extLst>
              </p:cNvPr>
              <p:cNvGrpSpPr/>
              <p:nvPr/>
            </p:nvGrpSpPr>
            <p:grpSpPr>
              <a:xfrm>
                <a:off x="735088" y="3897014"/>
                <a:ext cx="4320647" cy="1789854"/>
                <a:chOff x="6493683" y="3860194"/>
                <a:chExt cx="4320647" cy="1789854"/>
              </a:xfrm>
            </p:grpSpPr>
            <p:grpSp>
              <p:nvGrpSpPr>
                <p:cNvPr id="273" name="Group 272">
                  <a:extLst>
                    <a:ext uri="{FF2B5EF4-FFF2-40B4-BE49-F238E27FC236}">
                      <a16:creationId xmlns:a16="http://schemas.microsoft.com/office/drawing/2014/main" id="{5F4743B6-3C9E-9D40-ABEB-98424C96E9DA}"/>
                    </a:ext>
                  </a:extLst>
                </p:cNvPr>
                <p:cNvGrpSpPr/>
                <p:nvPr/>
              </p:nvGrpSpPr>
              <p:grpSpPr>
                <a:xfrm>
                  <a:off x="6493683" y="3860194"/>
                  <a:ext cx="4320647" cy="1789854"/>
                  <a:chOff x="6500798" y="1410313"/>
                  <a:chExt cx="4320647" cy="1789854"/>
                </a:xfrm>
              </p:grpSpPr>
              <p:sp>
                <p:nvSpPr>
                  <p:cNvPr id="280" name="5-Point Star 279">
                    <a:extLst>
                      <a:ext uri="{FF2B5EF4-FFF2-40B4-BE49-F238E27FC236}">
                        <a16:creationId xmlns:a16="http://schemas.microsoft.com/office/drawing/2014/main" id="{1ADF639C-8612-1240-9CCB-5089AB0A504C}"/>
                      </a:ext>
                    </a:extLst>
                  </p:cNvPr>
                  <p:cNvSpPr/>
                  <p:nvPr/>
                </p:nvSpPr>
                <p:spPr>
                  <a:xfrm>
                    <a:off x="6756706" y="1767732"/>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81" name="5-Point Star 280">
                    <a:extLst>
                      <a:ext uri="{FF2B5EF4-FFF2-40B4-BE49-F238E27FC236}">
                        <a16:creationId xmlns:a16="http://schemas.microsoft.com/office/drawing/2014/main" id="{A935FE18-2763-2540-9FFD-74CC5BC29412}"/>
                      </a:ext>
                    </a:extLst>
                  </p:cNvPr>
                  <p:cNvSpPr/>
                  <p:nvPr/>
                </p:nvSpPr>
                <p:spPr>
                  <a:xfrm>
                    <a:off x="6825433" y="2143209"/>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82" name="5-Point Star 281">
                    <a:extLst>
                      <a:ext uri="{FF2B5EF4-FFF2-40B4-BE49-F238E27FC236}">
                        <a16:creationId xmlns:a16="http://schemas.microsoft.com/office/drawing/2014/main" id="{2C1406DA-5B6E-0B4C-ADEC-F5FCFE50656D}"/>
                      </a:ext>
                    </a:extLst>
                  </p:cNvPr>
                  <p:cNvSpPr/>
                  <p:nvPr/>
                </p:nvSpPr>
                <p:spPr>
                  <a:xfrm>
                    <a:off x="7219146" y="2475447"/>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83" name="5-Point Star 282">
                    <a:extLst>
                      <a:ext uri="{FF2B5EF4-FFF2-40B4-BE49-F238E27FC236}">
                        <a16:creationId xmlns:a16="http://schemas.microsoft.com/office/drawing/2014/main" id="{D7BFCEC0-53C7-6B42-AA54-D0D4A54E645A}"/>
                      </a:ext>
                    </a:extLst>
                  </p:cNvPr>
                  <p:cNvSpPr/>
                  <p:nvPr/>
                </p:nvSpPr>
                <p:spPr>
                  <a:xfrm>
                    <a:off x="6843740" y="2719380"/>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84" name="5-Point Star 283">
                    <a:extLst>
                      <a:ext uri="{FF2B5EF4-FFF2-40B4-BE49-F238E27FC236}">
                        <a16:creationId xmlns:a16="http://schemas.microsoft.com/office/drawing/2014/main" id="{C2F19379-1CD7-A942-92A4-EFD92ED69C5F}"/>
                      </a:ext>
                    </a:extLst>
                  </p:cNvPr>
                  <p:cNvSpPr/>
                  <p:nvPr/>
                </p:nvSpPr>
                <p:spPr>
                  <a:xfrm>
                    <a:off x="7244392" y="2077595"/>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85" name="5-Point Star 284">
                    <a:extLst>
                      <a:ext uri="{FF2B5EF4-FFF2-40B4-BE49-F238E27FC236}">
                        <a16:creationId xmlns:a16="http://schemas.microsoft.com/office/drawing/2014/main" id="{9F981218-1D52-3D4F-B719-5816B7C90426}"/>
                      </a:ext>
                    </a:extLst>
                  </p:cNvPr>
                  <p:cNvSpPr/>
                  <p:nvPr/>
                </p:nvSpPr>
                <p:spPr>
                  <a:xfrm>
                    <a:off x="7599479" y="2728374"/>
                    <a:ext cx="365097" cy="316241"/>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86" name="5-Point Star 285">
                    <a:extLst>
                      <a:ext uri="{FF2B5EF4-FFF2-40B4-BE49-F238E27FC236}">
                        <a16:creationId xmlns:a16="http://schemas.microsoft.com/office/drawing/2014/main" id="{8962276D-93C8-E84C-B66D-1E754BB59013}"/>
                      </a:ext>
                    </a:extLst>
                  </p:cNvPr>
                  <p:cNvSpPr/>
                  <p:nvPr/>
                </p:nvSpPr>
                <p:spPr>
                  <a:xfrm>
                    <a:off x="8056281" y="2675259"/>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87" name="5-Point Star 286">
                    <a:extLst>
                      <a:ext uri="{FF2B5EF4-FFF2-40B4-BE49-F238E27FC236}">
                        <a16:creationId xmlns:a16="http://schemas.microsoft.com/office/drawing/2014/main" id="{1E3E06BE-492A-3B4C-A0E7-8F4A2F3D1305}"/>
                      </a:ext>
                    </a:extLst>
                  </p:cNvPr>
                  <p:cNvSpPr/>
                  <p:nvPr/>
                </p:nvSpPr>
                <p:spPr>
                  <a:xfrm>
                    <a:off x="7340622" y="1708126"/>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88" name="5-Point Star 287">
                    <a:extLst>
                      <a:ext uri="{FF2B5EF4-FFF2-40B4-BE49-F238E27FC236}">
                        <a16:creationId xmlns:a16="http://schemas.microsoft.com/office/drawing/2014/main" id="{44A41A34-C967-124F-8E96-7DD750AC23DD}"/>
                      </a:ext>
                    </a:extLst>
                  </p:cNvPr>
                  <p:cNvSpPr/>
                  <p:nvPr/>
                </p:nvSpPr>
                <p:spPr>
                  <a:xfrm>
                    <a:off x="8067774" y="1604233"/>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89" name="5-Point Star 288">
                    <a:extLst>
                      <a:ext uri="{FF2B5EF4-FFF2-40B4-BE49-F238E27FC236}">
                        <a16:creationId xmlns:a16="http://schemas.microsoft.com/office/drawing/2014/main" id="{7E681D5B-F3E2-AF4D-8AFA-56900542D0A3}"/>
                      </a:ext>
                    </a:extLst>
                  </p:cNvPr>
                  <p:cNvSpPr/>
                  <p:nvPr/>
                </p:nvSpPr>
                <p:spPr>
                  <a:xfrm>
                    <a:off x="7593213" y="2083691"/>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90" name="Flowchart: Connector 42">
                    <a:extLst>
                      <a:ext uri="{FF2B5EF4-FFF2-40B4-BE49-F238E27FC236}">
                        <a16:creationId xmlns:a16="http://schemas.microsoft.com/office/drawing/2014/main" id="{9E6FC219-F4C1-8D45-8D72-E8C08C025F4C}"/>
                      </a:ext>
                    </a:extLst>
                  </p:cNvPr>
                  <p:cNvSpPr/>
                  <p:nvPr/>
                </p:nvSpPr>
                <p:spPr>
                  <a:xfrm>
                    <a:off x="9278020" y="2190576"/>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91" name="5-Point Star 290">
                    <a:extLst>
                      <a:ext uri="{FF2B5EF4-FFF2-40B4-BE49-F238E27FC236}">
                        <a16:creationId xmlns:a16="http://schemas.microsoft.com/office/drawing/2014/main" id="{7904EDC0-C2E0-474B-9714-8A2755637E81}"/>
                      </a:ext>
                    </a:extLst>
                  </p:cNvPr>
                  <p:cNvSpPr/>
                  <p:nvPr/>
                </p:nvSpPr>
                <p:spPr>
                  <a:xfrm>
                    <a:off x="7885366" y="2355505"/>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92" name="Flowchart: Connector 44">
                    <a:extLst>
                      <a:ext uri="{FF2B5EF4-FFF2-40B4-BE49-F238E27FC236}">
                        <a16:creationId xmlns:a16="http://schemas.microsoft.com/office/drawing/2014/main" id="{96FE33DC-573B-9F41-969B-044A54BF1A5B}"/>
                      </a:ext>
                    </a:extLst>
                  </p:cNvPr>
                  <p:cNvSpPr/>
                  <p:nvPr/>
                </p:nvSpPr>
                <p:spPr>
                  <a:xfrm>
                    <a:off x="8649345" y="2263709"/>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93" name="Flowchart: Connector 45">
                    <a:extLst>
                      <a:ext uri="{FF2B5EF4-FFF2-40B4-BE49-F238E27FC236}">
                        <a16:creationId xmlns:a16="http://schemas.microsoft.com/office/drawing/2014/main" id="{30CC52DC-CF88-B442-840B-68B8DA7822B9}"/>
                      </a:ext>
                    </a:extLst>
                  </p:cNvPr>
                  <p:cNvSpPr/>
                  <p:nvPr/>
                </p:nvSpPr>
                <p:spPr>
                  <a:xfrm>
                    <a:off x="8685912" y="2022381"/>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94" name="Flowchart: Connector 46">
                    <a:extLst>
                      <a:ext uri="{FF2B5EF4-FFF2-40B4-BE49-F238E27FC236}">
                        <a16:creationId xmlns:a16="http://schemas.microsoft.com/office/drawing/2014/main" id="{97D05750-0A8A-ED41-825A-F2E051BB99AD}"/>
                      </a:ext>
                    </a:extLst>
                  </p:cNvPr>
                  <p:cNvSpPr/>
                  <p:nvPr/>
                </p:nvSpPr>
                <p:spPr>
                  <a:xfrm>
                    <a:off x="8847081" y="2444873"/>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95" name="Flowchart: Connector 47">
                    <a:extLst>
                      <a:ext uri="{FF2B5EF4-FFF2-40B4-BE49-F238E27FC236}">
                        <a16:creationId xmlns:a16="http://schemas.microsoft.com/office/drawing/2014/main" id="{93C38F0D-C5D7-8F40-8A30-8B2559D2D5AB}"/>
                      </a:ext>
                    </a:extLst>
                  </p:cNvPr>
                  <p:cNvSpPr/>
                  <p:nvPr/>
                </p:nvSpPr>
                <p:spPr>
                  <a:xfrm>
                    <a:off x="8523102" y="2885525"/>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96" name="Flowchart: Connector 71">
                    <a:extLst>
                      <a:ext uri="{FF2B5EF4-FFF2-40B4-BE49-F238E27FC236}">
                        <a16:creationId xmlns:a16="http://schemas.microsoft.com/office/drawing/2014/main" id="{547AFEAE-3441-C84B-8221-BCBCCCE41883}"/>
                      </a:ext>
                    </a:extLst>
                  </p:cNvPr>
                  <p:cNvSpPr/>
                  <p:nvPr/>
                </p:nvSpPr>
                <p:spPr>
                  <a:xfrm>
                    <a:off x="8510667" y="1537865"/>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97" name="Flowchart: Connector 72">
                    <a:extLst>
                      <a:ext uri="{FF2B5EF4-FFF2-40B4-BE49-F238E27FC236}">
                        <a16:creationId xmlns:a16="http://schemas.microsoft.com/office/drawing/2014/main" id="{CB8D4C9F-565E-DC49-8A3B-27939DE5A119}"/>
                      </a:ext>
                    </a:extLst>
                  </p:cNvPr>
                  <p:cNvSpPr/>
                  <p:nvPr/>
                </p:nvSpPr>
                <p:spPr>
                  <a:xfrm>
                    <a:off x="8964799" y="1684404"/>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298" name="Straight Connector 297">
                    <a:extLst>
                      <a:ext uri="{FF2B5EF4-FFF2-40B4-BE49-F238E27FC236}">
                        <a16:creationId xmlns:a16="http://schemas.microsoft.com/office/drawing/2014/main" id="{0913A591-9D8F-EE4B-BF0A-1FE7551BCC5F}"/>
                      </a:ext>
                    </a:extLst>
                  </p:cNvPr>
                  <p:cNvCxnSpPr/>
                  <p:nvPr/>
                </p:nvCxnSpPr>
                <p:spPr>
                  <a:xfrm flipV="1">
                    <a:off x="6500798" y="1410313"/>
                    <a:ext cx="0" cy="1789854"/>
                  </a:xfrm>
                  <a:prstGeom prst="line">
                    <a:avLst/>
                  </a:prstGeom>
                  <a:ln>
                    <a:solidFill>
                      <a:srgbClr val="51504F"/>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D7BBDCD-ADDE-414C-951E-9D964F85447B}"/>
                      </a:ext>
                    </a:extLst>
                  </p:cNvPr>
                  <p:cNvCxnSpPr/>
                  <p:nvPr/>
                </p:nvCxnSpPr>
                <p:spPr>
                  <a:xfrm>
                    <a:off x="6500799" y="3189631"/>
                    <a:ext cx="4320646" cy="0"/>
                  </a:xfrm>
                  <a:prstGeom prst="line">
                    <a:avLst/>
                  </a:prstGeom>
                  <a:ln>
                    <a:solidFill>
                      <a:srgbClr val="51504F"/>
                    </a:solidFill>
                  </a:ln>
                </p:spPr>
                <p:style>
                  <a:lnRef idx="1">
                    <a:schemeClr val="accent1"/>
                  </a:lnRef>
                  <a:fillRef idx="0">
                    <a:schemeClr val="accent1"/>
                  </a:fillRef>
                  <a:effectRef idx="0">
                    <a:schemeClr val="accent1"/>
                  </a:effectRef>
                  <a:fontRef idx="minor">
                    <a:schemeClr val="tx1"/>
                  </a:fontRef>
                </p:style>
              </p:cxnSp>
              <p:sp>
                <p:nvSpPr>
                  <p:cNvPr id="300" name="Flowchart: Connector 83">
                    <a:extLst>
                      <a:ext uri="{FF2B5EF4-FFF2-40B4-BE49-F238E27FC236}">
                        <a16:creationId xmlns:a16="http://schemas.microsoft.com/office/drawing/2014/main" id="{DF08BF9F-35E0-3D40-B90F-AC153AC16FDD}"/>
                      </a:ext>
                    </a:extLst>
                  </p:cNvPr>
                  <p:cNvSpPr/>
                  <p:nvPr/>
                </p:nvSpPr>
                <p:spPr>
                  <a:xfrm>
                    <a:off x="9698534" y="2248877"/>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01" name="Flowchart: Connector 84">
                    <a:extLst>
                      <a:ext uri="{FF2B5EF4-FFF2-40B4-BE49-F238E27FC236}">
                        <a16:creationId xmlns:a16="http://schemas.microsoft.com/office/drawing/2014/main" id="{1CA14F2E-5C91-4349-A87B-204762BF9213}"/>
                      </a:ext>
                    </a:extLst>
                  </p:cNvPr>
                  <p:cNvSpPr/>
                  <p:nvPr/>
                </p:nvSpPr>
                <p:spPr>
                  <a:xfrm>
                    <a:off x="9582740" y="2495296"/>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02" name="Flowchart: Connector 85">
                    <a:extLst>
                      <a:ext uri="{FF2B5EF4-FFF2-40B4-BE49-F238E27FC236}">
                        <a16:creationId xmlns:a16="http://schemas.microsoft.com/office/drawing/2014/main" id="{F9BDC8B7-4CF4-9843-A115-2AA8C80F7121}"/>
                      </a:ext>
                    </a:extLst>
                  </p:cNvPr>
                  <p:cNvSpPr/>
                  <p:nvPr/>
                </p:nvSpPr>
                <p:spPr>
                  <a:xfrm>
                    <a:off x="9351153" y="2783553"/>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03" name="Flowchart: Connector 86">
                    <a:extLst>
                      <a:ext uri="{FF2B5EF4-FFF2-40B4-BE49-F238E27FC236}">
                        <a16:creationId xmlns:a16="http://schemas.microsoft.com/office/drawing/2014/main" id="{4AA3FB8E-F159-DC42-A8A2-9BA14A37E045}"/>
                      </a:ext>
                    </a:extLst>
                  </p:cNvPr>
                  <p:cNvSpPr/>
                  <p:nvPr/>
                </p:nvSpPr>
                <p:spPr>
                  <a:xfrm>
                    <a:off x="9069614" y="2508125"/>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sp>
              <p:nvSpPr>
                <p:cNvPr id="274" name="5-Point Star 273">
                  <a:extLst>
                    <a:ext uri="{FF2B5EF4-FFF2-40B4-BE49-F238E27FC236}">
                      <a16:creationId xmlns:a16="http://schemas.microsoft.com/office/drawing/2014/main" id="{C71FB507-D1B5-424F-ABB4-72F3CF4B1C47}"/>
                    </a:ext>
                  </a:extLst>
                </p:cNvPr>
                <p:cNvSpPr/>
                <p:nvPr/>
              </p:nvSpPr>
              <p:spPr>
                <a:xfrm>
                  <a:off x="8279339" y="4635800"/>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75" name="Flowchart: Connector 85">
                  <a:extLst>
                    <a:ext uri="{FF2B5EF4-FFF2-40B4-BE49-F238E27FC236}">
                      <a16:creationId xmlns:a16="http://schemas.microsoft.com/office/drawing/2014/main" id="{3040B385-C7A4-C248-A992-221D682636EA}"/>
                    </a:ext>
                  </a:extLst>
                </p:cNvPr>
                <p:cNvSpPr/>
                <p:nvPr/>
              </p:nvSpPr>
              <p:spPr>
                <a:xfrm>
                  <a:off x="8789850" y="5081034"/>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76" name="Flowchart: Connector 85">
                  <a:extLst>
                    <a:ext uri="{FF2B5EF4-FFF2-40B4-BE49-F238E27FC236}">
                      <a16:creationId xmlns:a16="http://schemas.microsoft.com/office/drawing/2014/main" id="{CD7A7E55-4471-C147-95A9-44A60D5EF472}"/>
                    </a:ext>
                  </a:extLst>
                </p:cNvPr>
                <p:cNvSpPr/>
                <p:nvPr/>
              </p:nvSpPr>
              <p:spPr>
                <a:xfrm>
                  <a:off x="9011526" y="4512994"/>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77" name="Flowchart: Connector 85">
                  <a:extLst>
                    <a:ext uri="{FF2B5EF4-FFF2-40B4-BE49-F238E27FC236}">
                      <a16:creationId xmlns:a16="http://schemas.microsoft.com/office/drawing/2014/main" id="{061CCDC1-9DBE-904D-AD67-94777B8DFEE2}"/>
                    </a:ext>
                  </a:extLst>
                </p:cNvPr>
                <p:cNvSpPr/>
                <p:nvPr/>
              </p:nvSpPr>
              <p:spPr>
                <a:xfrm>
                  <a:off x="9801238" y="5122595"/>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78" name="Flowchart: Connector 85">
                  <a:extLst>
                    <a:ext uri="{FF2B5EF4-FFF2-40B4-BE49-F238E27FC236}">
                      <a16:creationId xmlns:a16="http://schemas.microsoft.com/office/drawing/2014/main" id="{329A3061-7F64-8E4F-AB54-9A780C30D442}"/>
                    </a:ext>
                  </a:extLst>
                </p:cNvPr>
                <p:cNvSpPr/>
                <p:nvPr/>
              </p:nvSpPr>
              <p:spPr>
                <a:xfrm>
                  <a:off x="8706723" y="4222046"/>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79" name="Flowchart: Connector 85">
                  <a:extLst>
                    <a:ext uri="{FF2B5EF4-FFF2-40B4-BE49-F238E27FC236}">
                      <a16:creationId xmlns:a16="http://schemas.microsoft.com/office/drawing/2014/main" id="{86BAE00C-B011-3F43-8C7F-708E6562603F}"/>
                    </a:ext>
                  </a:extLst>
                </p:cNvPr>
                <p:cNvSpPr/>
                <p:nvPr/>
              </p:nvSpPr>
              <p:spPr>
                <a:xfrm>
                  <a:off x="9995198" y="4873216"/>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sp>
            <p:nvSpPr>
              <p:cNvPr id="260" name="5-Point Star 259">
                <a:extLst>
                  <a:ext uri="{FF2B5EF4-FFF2-40B4-BE49-F238E27FC236}">
                    <a16:creationId xmlns:a16="http://schemas.microsoft.com/office/drawing/2014/main" id="{D383A831-587E-5F44-979F-EAD2CFEC1343}"/>
                  </a:ext>
                </a:extLst>
              </p:cNvPr>
              <p:cNvSpPr/>
              <p:nvPr/>
            </p:nvSpPr>
            <p:spPr>
              <a:xfrm>
                <a:off x="2156128" y="4387865"/>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61" name="5-Point Star 260">
                <a:extLst>
                  <a:ext uri="{FF2B5EF4-FFF2-40B4-BE49-F238E27FC236}">
                    <a16:creationId xmlns:a16="http://schemas.microsoft.com/office/drawing/2014/main" id="{AA7FFC6A-5AC5-534A-93E8-64AE6D9D235B}"/>
                  </a:ext>
                </a:extLst>
              </p:cNvPr>
              <p:cNvSpPr/>
              <p:nvPr/>
            </p:nvSpPr>
            <p:spPr>
              <a:xfrm>
                <a:off x="2881703" y="5275378"/>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62" name="5-Point Star 261">
                <a:extLst>
                  <a:ext uri="{FF2B5EF4-FFF2-40B4-BE49-F238E27FC236}">
                    <a16:creationId xmlns:a16="http://schemas.microsoft.com/office/drawing/2014/main" id="{484600A2-98A3-E948-ACA2-9FD8B6559B85}"/>
                  </a:ext>
                </a:extLst>
              </p:cNvPr>
              <p:cNvSpPr/>
              <p:nvPr/>
            </p:nvSpPr>
            <p:spPr>
              <a:xfrm>
                <a:off x="2788058" y="4908685"/>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63" name="5-Point Star 262">
                <a:extLst>
                  <a:ext uri="{FF2B5EF4-FFF2-40B4-BE49-F238E27FC236}">
                    <a16:creationId xmlns:a16="http://schemas.microsoft.com/office/drawing/2014/main" id="{F193C93B-B402-444C-930A-B5BE047D80B6}"/>
                  </a:ext>
                </a:extLst>
              </p:cNvPr>
              <p:cNvSpPr/>
              <p:nvPr/>
            </p:nvSpPr>
            <p:spPr>
              <a:xfrm>
                <a:off x="2355088" y="4285807"/>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64" name="5-Point Star 263">
                <a:extLst>
                  <a:ext uri="{FF2B5EF4-FFF2-40B4-BE49-F238E27FC236}">
                    <a16:creationId xmlns:a16="http://schemas.microsoft.com/office/drawing/2014/main" id="{DAEB1460-F6EC-E048-8CBC-1924A0EBB026}"/>
                  </a:ext>
                </a:extLst>
              </p:cNvPr>
              <p:cNvSpPr/>
              <p:nvPr/>
            </p:nvSpPr>
            <p:spPr>
              <a:xfrm>
                <a:off x="1843779" y="4962553"/>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65" name="5-Point Star 264">
                <a:extLst>
                  <a:ext uri="{FF2B5EF4-FFF2-40B4-BE49-F238E27FC236}">
                    <a16:creationId xmlns:a16="http://schemas.microsoft.com/office/drawing/2014/main" id="{5F886D44-1551-C648-925D-A8A7E9883DE0}"/>
                  </a:ext>
                </a:extLst>
              </p:cNvPr>
              <p:cNvSpPr/>
              <p:nvPr/>
            </p:nvSpPr>
            <p:spPr>
              <a:xfrm>
                <a:off x="1342063" y="3960246"/>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66" name="5-Point Star 265">
                <a:extLst>
                  <a:ext uri="{FF2B5EF4-FFF2-40B4-BE49-F238E27FC236}">
                    <a16:creationId xmlns:a16="http://schemas.microsoft.com/office/drawing/2014/main" id="{DB974EB0-4930-5A4A-8E1A-4E1E48538D86}"/>
                  </a:ext>
                </a:extLst>
              </p:cNvPr>
              <p:cNvSpPr/>
              <p:nvPr/>
            </p:nvSpPr>
            <p:spPr>
              <a:xfrm>
                <a:off x="2533007" y="4966271"/>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67" name="5-Point Star 266">
                <a:extLst>
                  <a:ext uri="{FF2B5EF4-FFF2-40B4-BE49-F238E27FC236}">
                    <a16:creationId xmlns:a16="http://schemas.microsoft.com/office/drawing/2014/main" id="{1727D378-9DB3-F741-807C-35A012200DB2}"/>
                  </a:ext>
                </a:extLst>
              </p:cNvPr>
              <p:cNvSpPr/>
              <p:nvPr/>
            </p:nvSpPr>
            <p:spPr>
              <a:xfrm>
                <a:off x="2019972" y="4146823"/>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68" name="Freeform 267">
                <a:extLst>
                  <a:ext uri="{FF2B5EF4-FFF2-40B4-BE49-F238E27FC236}">
                    <a16:creationId xmlns:a16="http://schemas.microsoft.com/office/drawing/2014/main" id="{AFE7542B-0F20-D344-B010-D569A0D8C921}"/>
                  </a:ext>
                </a:extLst>
              </p:cNvPr>
              <p:cNvSpPr/>
              <p:nvPr/>
            </p:nvSpPr>
            <p:spPr>
              <a:xfrm rot="4077738">
                <a:off x="2188438" y="3946590"/>
                <a:ext cx="2449061" cy="1352714"/>
              </a:xfrm>
              <a:custGeom>
                <a:avLst/>
                <a:gdLst>
                  <a:gd name="connsiteX0" fmla="*/ 0 w 4448710"/>
                  <a:gd name="connsiteY0" fmla="*/ 0 h 4209318"/>
                  <a:gd name="connsiteX1" fmla="*/ 1097280 w 4448710"/>
                  <a:gd name="connsiteY1" fmla="*/ 4151376 h 4209318"/>
                  <a:gd name="connsiteX2" fmla="*/ 4072128 w 4448710"/>
                  <a:gd name="connsiteY2" fmla="*/ 2420112 h 4209318"/>
                  <a:gd name="connsiteX3" fmla="*/ 4309872 w 4448710"/>
                  <a:gd name="connsiteY3" fmla="*/ 2286000 h 4209318"/>
                </a:gdLst>
                <a:ahLst/>
                <a:cxnLst>
                  <a:cxn ang="0">
                    <a:pos x="connsiteX0" y="connsiteY0"/>
                  </a:cxn>
                  <a:cxn ang="0">
                    <a:pos x="connsiteX1" y="connsiteY1"/>
                  </a:cxn>
                  <a:cxn ang="0">
                    <a:pos x="connsiteX2" y="connsiteY2"/>
                  </a:cxn>
                  <a:cxn ang="0">
                    <a:pos x="connsiteX3" y="connsiteY3"/>
                  </a:cxn>
                </a:cxnLst>
                <a:rect l="l" t="t" r="r" b="b"/>
                <a:pathLst>
                  <a:path w="4448710" h="4209318">
                    <a:moveTo>
                      <a:pt x="0" y="0"/>
                    </a:moveTo>
                    <a:cubicBezTo>
                      <a:pt x="209296" y="1874012"/>
                      <a:pt x="418592" y="3748024"/>
                      <a:pt x="1097280" y="4151376"/>
                    </a:cubicBezTo>
                    <a:cubicBezTo>
                      <a:pt x="1775968" y="4554728"/>
                      <a:pt x="3536696" y="2731008"/>
                      <a:pt x="4072128" y="2420112"/>
                    </a:cubicBezTo>
                    <a:cubicBezTo>
                      <a:pt x="4607560" y="2109216"/>
                      <a:pt x="4458716" y="2197608"/>
                      <a:pt x="4309872" y="2286000"/>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6"/>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grpSp>
          <p:nvGrpSpPr>
            <p:cNvPr id="305" name="Group 304">
              <a:extLst>
                <a:ext uri="{FF2B5EF4-FFF2-40B4-BE49-F238E27FC236}">
                  <a16:creationId xmlns:a16="http://schemas.microsoft.com/office/drawing/2014/main" id="{11AF7D25-5C71-474C-A55A-89548CAA8836}"/>
                </a:ext>
              </a:extLst>
            </p:cNvPr>
            <p:cNvGrpSpPr/>
            <p:nvPr/>
          </p:nvGrpSpPr>
          <p:grpSpPr>
            <a:xfrm>
              <a:off x="8785994" y="2500849"/>
              <a:ext cx="3297065" cy="1690947"/>
              <a:chOff x="735088" y="2900674"/>
              <a:chExt cx="4320647" cy="2795400"/>
            </a:xfrm>
          </p:grpSpPr>
          <p:grpSp>
            <p:nvGrpSpPr>
              <p:cNvPr id="306" name="Group 305">
                <a:extLst>
                  <a:ext uri="{FF2B5EF4-FFF2-40B4-BE49-F238E27FC236}">
                    <a16:creationId xmlns:a16="http://schemas.microsoft.com/office/drawing/2014/main" id="{2D58C4AD-36BF-714E-ADF7-4B486320894C}"/>
                  </a:ext>
                </a:extLst>
              </p:cNvPr>
              <p:cNvGrpSpPr/>
              <p:nvPr/>
            </p:nvGrpSpPr>
            <p:grpSpPr>
              <a:xfrm>
                <a:off x="735088" y="3775094"/>
                <a:ext cx="4320647" cy="1789854"/>
                <a:chOff x="735088" y="3897014"/>
                <a:chExt cx="4320647" cy="1789854"/>
              </a:xfrm>
            </p:grpSpPr>
            <p:grpSp>
              <p:nvGrpSpPr>
                <p:cNvPr id="311" name="Group 310">
                  <a:extLst>
                    <a:ext uri="{FF2B5EF4-FFF2-40B4-BE49-F238E27FC236}">
                      <a16:creationId xmlns:a16="http://schemas.microsoft.com/office/drawing/2014/main" id="{DCDFF242-8EFE-6945-BED6-DC74214BF5B6}"/>
                    </a:ext>
                  </a:extLst>
                </p:cNvPr>
                <p:cNvGrpSpPr/>
                <p:nvPr/>
              </p:nvGrpSpPr>
              <p:grpSpPr>
                <a:xfrm>
                  <a:off x="735088" y="3897014"/>
                  <a:ext cx="4320647" cy="1789854"/>
                  <a:chOff x="6493683" y="3860194"/>
                  <a:chExt cx="4320647" cy="1789854"/>
                </a:xfrm>
              </p:grpSpPr>
              <p:grpSp>
                <p:nvGrpSpPr>
                  <p:cNvPr id="324" name="Group 323">
                    <a:extLst>
                      <a:ext uri="{FF2B5EF4-FFF2-40B4-BE49-F238E27FC236}">
                        <a16:creationId xmlns:a16="http://schemas.microsoft.com/office/drawing/2014/main" id="{93B719F0-D3BB-7D4A-84FF-D2DCD1F30F52}"/>
                      </a:ext>
                    </a:extLst>
                  </p:cNvPr>
                  <p:cNvGrpSpPr/>
                  <p:nvPr/>
                </p:nvGrpSpPr>
                <p:grpSpPr>
                  <a:xfrm>
                    <a:off x="6493683" y="3860194"/>
                    <a:ext cx="4320647" cy="1789854"/>
                    <a:chOff x="6500798" y="1410313"/>
                    <a:chExt cx="4320647" cy="1789854"/>
                  </a:xfrm>
                </p:grpSpPr>
                <p:sp>
                  <p:nvSpPr>
                    <p:cNvPr id="331" name="5-Point Star 330">
                      <a:extLst>
                        <a:ext uri="{FF2B5EF4-FFF2-40B4-BE49-F238E27FC236}">
                          <a16:creationId xmlns:a16="http://schemas.microsoft.com/office/drawing/2014/main" id="{B8B2F630-5E2E-004E-8B99-085D6E6CBDB0}"/>
                        </a:ext>
                      </a:extLst>
                    </p:cNvPr>
                    <p:cNvSpPr/>
                    <p:nvPr/>
                  </p:nvSpPr>
                  <p:spPr>
                    <a:xfrm>
                      <a:off x="6756706" y="1767732"/>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32" name="5-Point Star 331">
                      <a:extLst>
                        <a:ext uri="{FF2B5EF4-FFF2-40B4-BE49-F238E27FC236}">
                          <a16:creationId xmlns:a16="http://schemas.microsoft.com/office/drawing/2014/main" id="{FC6463B0-1215-C54A-AAFB-F35C33D9B177}"/>
                        </a:ext>
                      </a:extLst>
                    </p:cNvPr>
                    <p:cNvSpPr/>
                    <p:nvPr/>
                  </p:nvSpPr>
                  <p:spPr>
                    <a:xfrm>
                      <a:off x="6825433" y="2143209"/>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33" name="5-Point Star 332">
                      <a:extLst>
                        <a:ext uri="{FF2B5EF4-FFF2-40B4-BE49-F238E27FC236}">
                          <a16:creationId xmlns:a16="http://schemas.microsoft.com/office/drawing/2014/main" id="{C5218676-B1BF-E045-9872-54C343FE042B}"/>
                        </a:ext>
                      </a:extLst>
                    </p:cNvPr>
                    <p:cNvSpPr/>
                    <p:nvPr/>
                  </p:nvSpPr>
                  <p:spPr>
                    <a:xfrm>
                      <a:off x="7219146" y="2475447"/>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34" name="5-Point Star 333">
                      <a:extLst>
                        <a:ext uri="{FF2B5EF4-FFF2-40B4-BE49-F238E27FC236}">
                          <a16:creationId xmlns:a16="http://schemas.microsoft.com/office/drawing/2014/main" id="{08DC9A3D-140F-6246-8B16-6D66D8FDF5E9}"/>
                        </a:ext>
                      </a:extLst>
                    </p:cNvPr>
                    <p:cNvSpPr/>
                    <p:nvPr/>
                  </p:nvSpPr>
                  <p:spPr>
                    <a:xfrm>
                      <a:off x="6843740" y="2719380"/>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35" name="5-Point Star 334">
                      <a:extLst>
                        <a:ext uri="{FF2B5EF4-FFF2-40B4-BE49-F238E27FC236}">
                          <a16:creationId xmlns:a16="http://schemas.microsoft.com/office/drawing/2014/main" id="{286F3A35-CA76-0E45-9A34-AB5C728E4855}"/>
                        </a:ext>
                      </a:extLst>
                    </p:cNvPr>
                    <p:cNvSpPr/>
                    <p:nvPr/>
                  </p:nvSpPr>
                  <p:spPr>
                    <a:xfrm>
                      <a:off x="7244392" y="2077595"/>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36" name="5-Point Star 335">
                      <a:extLst>
                        <a:ext uri="{FF2B5EF4-FFF2-40B4-BE49-F238E27FC236}">
                          <a16:creationId xmlns:a16="http://schemas.microsoft.com/office/drawing/2014/main" id="{13AC6056-41BA-E349-BC76-3BAA3FECA437}"/>
                        </a:ext>
                      </a:extLst>
                    </p:cNvPr>
                    <p:cNvSpPr/>
                    <p:nvPr/>
                  </p:nvSpPr>
                  <p:spPr>
                    <a:xfrm>
                      <a:off x="7599479" y="2728374"/>
                      <a:ext cx="365097" cy="316241"/>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37" name="5-Point Star 336">
                      <a:extLst>
                        <a:ext uri="{FF2B5EF4-FFF2-40B4-BE49-F238E27FC236}">
                          <a16:creationId xmlns:a16="http://schemas.microsoft.com/office/drawing/2014/main" id="{F6BF1F1F-CFF6-8042-8F35-1CD6E6510D45}"/>
                        </a:ext>
                      </a:extLst>
                    </p:cNvPr>
                    <p:cNvSpPr/>
                    <p:nvPr/>
                  </p:nvSpPr>
                  <p:spPr>
                    <a:xfrm>
                      <a:off x="8056281" y="2675259"/>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38" name="5-Point Star 337">
                      <a:extLst>
                        <a:ext uri="{FF2B5EF4-FFF2-40B4-BE49-F238E27FC236}">
                          <a16:creationId xmlns:a16="http://schemas.microsoft.com/office/drawing/2014/main" id="{6F55964B-CDD2-AA4E-8676-EC30A0F8396E}"/>
                        </a:ext>
                      </a:extLst>
                    </p:cNvPr>
                    <p:cNvSpPr/>
                    <p:nvPr/>
                  </p:nvSpPr>
                  <p:spPr>
                    <a:xfrm>
                      <a:off x="7340622" y="1708126"/>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39" name="5-Point Star 338">
                      <a:extLst>
                        <a:ext uri="{FF2B5EF4-FFF2-40B4-BE49-F238E27FC236}">
                          <a16:creationId xmlns:a16="http://schemas.microsoft.com/office/drawing/2014/main" id="{6C3D8713-1394-9748-9966-A77C021D5692}"/>
                        </a:ext>
                      </a:extLst>
                    </p:cNvPr>
                    <p:cNvSpPr/>
                    <p:nvPr/>
                  </p:nvSpPr>
                  <p:spPr>
                    <a:xfrm>
                      <a:off x="8067774" y="1604233"/>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40" name="5-Point Star 339">
                      <a:extLst>
                        <a:ext uri="{FF2B5EF4-FFF2-40B4-BE49-F238E27FC236}">
                          <a16:creationId xmlns:a16="http://schemas.microsoft.com/office/drawing/2014/main" id="{EF76A212-F4C3-8C49-A03B-219703B3106F}"/>
                        </a:ext>
                      </a:extLst>
                    </p:cNvPr>
                    <p:cNvSpPr/>
                    <p:nvPr/>
                  </p:nvSpPr>
                  <p:spPr>
                    <a:xfrm>
                      <a:off x="7593213" y="2083691"/>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41" name="Flowchart: Connector 42">
                      <a:extLst>
                        <a:ext uri="{FF2B5EF4-FFF2-40B4-BE49-F238E27FC236}">
                          <a16:creationId xmlns:a16="http://schemas.microsoft.com/office/drawing/2014/main" id="{C024E81A-8A4E-AF43-A8AB-4065234E88A0}"/>
                        </a:ext>
                      </a:extLst>
                    </p:cNvPr>
                    <p:cNvSpPr/>
                    <p:nvPr/>
                  </p:nvSpPr>
                  <p:spPr>
                    <a:xfrm>
                      <a:off x="9278020" y="2190576"/>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42" name="5-Point Star 341">
                      <a:extLst>
                        <a:ext uri="{FF2B5EF4-FFF2-40B4-BE49-F238E27FC236}">
                          <a16:creationId xmlns:a16="http://schemas.microsoft.com/office/drawing/2014/main" id="{4DF7F65C-0E3B-2949-A83A-93895B57028C}"/>
                        </a:ext>
                      </a:extLst>
                    </p:cNvPr>
                    <p:cNvSpPr/>
                    <p:nvPr/>
                  </p:nvSpPr>
                  <p:spPr>
                    <a:xfrm>
                      <a:off x="7885366" y="2355505"/>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43" name="Flowchart: Connector 44">
                      <a:extLst>
                        <a:ext uri="{FF2B5EF4-FFF2-40B4-BE49-F238E27FC236}">
                          <a16:creationId xmlns:a16="http://schemas.microsoft.com/office/drawing/2014/main" id="{2803B9EF-6706-B442-96FA-4C1D1FF98BDA}"/>
                        </a:ext>
                      </a:extLst>
                    </p:cNvPr>
                    <p:cNvSpPr/>
                    <p:nvPr/>
                  </p:nvSpPr>
                  <p:spPr>
                    <a:xfrm>
                      <a:off x="8649345" y="2263709"/>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44" name="Flowchart: Connector 45">
                      <a:extLst>
                        <a:ext uri="{FF2B5EF4-FFF2-40B4-BE49-F238E27FC236}">
                          <a16:creationId xmlns:a16="http://schemas.microsoft.com/office/drawing/2014/main" id="{56EFF5DB-55C8-ED4D-ADC2-AFA1009F3A4B}"/>
                        </a:ext>
                      </a:extLst>
                    </p:cNvPr>
                    <p:cNvSpPr/>
                    <p:nvPr/>
                  </p:nvSpPr>
                  <p:spPr>
                    <a:xfrm>
                      <a:off x="8685912" y="2022381"/>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45" name="Flowchart: Connector 46">
                      <a:extLst>
                        <a:ext uri="{FF2B5EF4-FFF2-40B4-BE49-F238E27FC236}">
                          <a16:creationId xmlns:a16="http://schemas.microsoft.com/office/drawing/2014/main" id="{64E78023-BCE4-0543-B15F-F9455E9AA901}"/>
                        </a:ext>
                      </a:extLst>
                    </p:cNvPr>
                    <p:cNvSpPr/>
                    <p:nvPr/>
                  </p:nvSpPr>
                  <p:spPr>
                    <a:xfrm>
                      <a:off x="8847081" y="2444873"/>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46" name="Flowchart: Connector 47">
                      <a:extLst>
                        <a:ext uri="{FF2B5EF4-FFF2-40B4-BE49-F238E27FC236}">
                          <a16:creationId xmlns:a16="http://schemas.microsoft.com/office/drawing/2014/main" id="{7066ADAF-2865-C443-B192-039003F593B2}"/>
                        </a:ext>
                      </a:extLst>
                    </p:cNvPr>
                    <p:cNvSpPr/>
                    <p:nvPr/>
                  </p:nvSpPr>
                  <p:spPr>
                    <a:xfrm>
                      <a:off x="8523102" y="2885525"/>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47" name="Flowchart: Connector 71">
                      <a:extLst>
                        <a:ext uri="{FF2B5EF4-FFF2-40B4-BE49-F238E27FC236}">
                          <a16:creationId xmlns:a16="http://schemas.microsoft.com/office/drawing/2014/main" id="{DFAD4A88-E088-1049-BF76-681DA112A8DB}"/>
                        </a:ext>
                      </a:extLst>
                    </p:cNvPr>
                    <p:cNvSpPr/>
                    <p:nvPr/>
                  </p:nvSpPr>
                  <p:spPr>
                    <a:xfrm>
                      <a:off x="8510667" y="1537865"/>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48" name="Flowchart: Connector 72">
                      <a:extLst>
                        <a:ext uri="{FF2B5EF4-FFF2-40B4-BE49-F238E27FC236}">
                          <a16:creationId xmlns:a16="http://schemas.microsoft.com/office/drawing/2014/main" id="{372F4E8E-8A9D-E549-8540-DBB69639070A}"/>
                        </a:ext>
                      </a:extLst>
                    </p:cNvPr>
                    <p:cNvSpPr/>
                    <p:nvPr/>
                  </p:nvSpPr>
                  <p:spPr>
                    <a:xfrm>
                      <a:off x="8964799" y="1684404"/>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349" name="Straight Connector 348">
                      <a:extLst>
                        <a:ext uri="{FF2B5EF4-FFF2-40B4-BE49-F238E27FC236}">
                          <a16:creationId xmlns:a16="http://schemas.microsoft.com/office/drawing/2014/main" id="{2D6BBD49-A060-1442-8354-462B33784441}"/>
                        </a:ext>
                      </a:extLst>
                    </p:cNvPr>
                    <p:cNvCxnSpPr/>
                    <p:nvPr/>
                  </p:nvCxnSpPr>
                  <p:spPr>
                    <a:xfrm flipV="1">
                      <a:off x="6500798" y="1410313"/>
                      <a:ext cx="0" cy="1789854"/>
                    </a:xfrm>
                    <a:prstGeom prst="line">
                      <a:avLst/>
                    </a:prstGeom>
                    <a:ln>
                      <a:solidFill>
                        <a:srgbClr val="51504F"/>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C8BCF1D8-745E-A340-A8D6-69573C88B8E2}"/>
                        </a:ext>
                      </a:extLst>
                    </p:cNvPr>
                    <p:cNvCxnSpPr/>
                    <p:nvPr/>
                  </p:nvCxnSpPr>
                  <p:spPr>
                    <a:xfrm>
                      <a:off x="6500799" y="3189631"/>
                      <a:ext cx="4320646" cy="0"/>
                    </a:xfrm>
                    <a:prstGeom prst="line">
                      <a:avLst/>
                    </a:prstGeom>
                    <a:ln>
                      <a:solidFill>
                        <a:srgbClr val="51504F"/>
                      </a:solidFill>
                    </a:ln>
                  </p:spPr>
                  <p:style>
                    <a:lnRef idx="1">
                      <a:schemeClr val="accent1"/>
                    </a:lnRef>
                    <a:fillRef idx="0">
                      <a:schemeClr val="accent1"/>
                    </a:fillRef>
                    <a:effectRef idx="0">
                      <a:schemeClr val="accent1"/>
                    </a:effectRef>
                    <a:fontRef idx="minor">
                      <a:schemeClr val="tx1"/>
                    </a:fontRef>
                  </p:style>
                </p:cxnSp>
                <p:sp>
                  <p:nvSpPr>
                    <p:cNvPr id="351" name="Flowchart: Connector 83">
                      <a:extLst>
                        <a:ext uri="{FF2B5EF4-FFF2-40B4-BE49-F238E27FC236}">
                          <a16:creationId xmlns:a16="http://schemas.microsoft.com/office/drawing/2014/main" id="{51B324E0-2B73-3A4D-A625-6FD1D9B12045}"/>
                        </a:ext>
                      </a:extLst>
                    </p:cNvPr>
                    <p:cNvSpPr/>
                    <p:nvPr/>
                  </p:nvSpPr>
                  <p:spPr>
                    <a:xfrm>
                      <a:off x="9698534" y="2248877"/>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52" name="Flowchart: Connector 84">
                      <a:extLst>
                        <a:ext uri="{FF2B5EF4-FFF2-40B4-BE49-F238E27FC236}">
                          <a16:creationId xmlns:a16="http://schemas.microsoft.com/office/drawing/2014/main" id="{36CDDAF1-9E53-F04E-B381-14DBA921B6CD}"/>
                        </a:ext>
                      </a:extLst>
                    </p:cNvPr>
                    <p:cNvSpPr/>
                    <p:nvPr/>
                  </p:nvSpPr>
                  <p:spPr>
                    <a:xfrm>
                      <a:off x="9582740" y="2495296"/>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53" name="Flowchart: Connector 85">
                      <a:extLst>
                        <a:ext uri="{FF2B5EF4-FFF2-40B4-BE49-F238E27FC236}">
                          <a16:creationId xmlns:a16="http://schemas.microsoft.com/office/drawing/2014/main" id="{32D90C27-AD69-ED4F-9E2C-4FCABD24AA21}"/>
                        </a:ext>
                      </a:extLst>
                    </p:cNvPr>
                    <p:cNvSpPr/>
                    <p:nvPr/>
                  </p:nvSpPr>
                  <p:spPr>
                    <a:xfrm>
                      <a:off x="9351153" y="2783553"/>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54" name="Flowchart: Connector 86">
                      <a:extLst>
                        <a:ext uri="{FF2B5EF4-FFF2-40B4-BE49-F238E27FC236}">
                          <a16:creationId xmlns:a16="http://schemas.microsoft.com/office/drawing/2014/main" id="{743AE8EB-3505-B149-A719-88EACDB4974F}"/>
                        </a:ext>
                      </a:extLst>
                    </p:cNvPr>
                    <p:cNvSpPr/>
                    <p:nvPr/>
                  </p:nvSpPr>
                  <p:spPr>
                    <a:xfrm>
                      <a:off x="9069614" y="2508125"/>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sp>
                <p:nvSpPr>
                  <p:cNvPr id="325" name="5-Point Star 324">
                    <a:extLst>
                      <a:ext uri="{FF2B5EF4-FFF2-40B4-BE49-F238E27FC236}">
                        <a16:creationId xmlns:a16="http://schemas.microsoft.com/office/drawing/2014/main" id="{6C7F3253-27A9-F34F-B57D-F2C913357281}"/>
                      </a:ext>
                    </a:extLst>
                  </p:cNvPr>
                  <p:cNvSpPr/>
                  <p:nvPr/>
                </p:nvSpPr>
                <p:spPr>
                  <a:xfrm>
                    <a:off x="8279339" y="4635800"/>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26" name="Flowchart: Connector 85">
                    <a:extLst>
                      <a:ext uri="{FF2B5EF4-FFF2-40B4-BE49-F238E27FC236}">
                        <a16:creationId xmlns:a16="http://schemas.microsoft.com/office/drawing/2014/main" id="{CCE86488-1E0A-B64B-A562-D46992E484AF}"/>
                      </a:ext>
                    </a:extLst>
                  </p:cNvPr>
                  <p:cNvSpPr/>
                  <p:nvPr/>
                </p:nvSpPr>
                <p:spPr>
                  <a:xfrm>
                    <a:off x="8789850" y="5081034"/>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27" name="Flowchart: Connector 85">
                    <a:extLst>
                      <a:ext uri="{FF2B5EF4-FFF2-40B4-BE49-F238E27FC236}">
                        <a16:creationId xmlns:a16="http://schemas.microsoft.com/office/drawing/2014/main" id="{A0965776-2F11-D548-83BE-69C93B353707}"/>
                      </a:ext>
                    </a:extLst>
                  </p:cNvPr>
                  <p:cNvSpPr/>
                  <p:nvPr/>
                </p:nvSpPr>
                <p:spPr>
                  <a:xfrm>
                    <a:off x="9011526" y="4512994"/>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28" name="Flowchart: Connector 85">
                    <a:extLst>
                      <a:ext uri="{FF2B5EF4-FFF2-40B4-BE49-F238E27FC236}">
                        <a16:creationId xmlns:a16="http://schemas.microsoft.com/office/drawing/2014/main" id="{27A4863B-7E70-3440-B028-073A49711B9B}"/>
                      </a:ext>
                    </a:extLst>
                  </p:cNvPr>
                  <p:cNvSpPr/>
                  <p:nvPr/>
                </p:nvSpPr>
                <p:spPr>
                  <a:xfrm>
                    <a:off x="9801238" y="5122595"/>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29" name="Flowchart: Connector 85">
                    <a:extLst>
                      <a:ext uri="{FF2B5EF4-FFF2-40B4-BE49-F238E27FC236}">
                        <a16:creationId xmlns:a16="http://schemas.microsoft.com/office/drawing/2014/main" id="{4C9DC793-3AE6-F347-B241-DAA8511C837C}"/>
                      </a:ext>
                    </a:extLst>
                  </p:cNvPr>
                  <p:cNvSpPr/>
                  <p:nvPr/>
                </p:nvSpPr>
                <p:spPr>
                  <a:xfrm>
                    <a:off x="8706723" y="4222046"/>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30" name="Flowchart: Connector 85">
                    <a:extLst>
                      <a:ext uri="{FF2B5EF4-FFF2-40B4-BE49-F238E27FC236}">
                        <a16:creationId xmlns:a16="http://schemas.microsoft.com/office/drawing/2014/main" id="{21706E55-6F31-9F4C-82B4-134FD97923E6}"/>
                      </a:ext>
                    </a:extLst>
                  </p:cNvPr>
                  <p:cNvSpPr/>
                  <p:nvPr/>
                </p:nvSpPr>
                <p:spPr>
                  <a:xfrm>
                    <a:off x="9995198" y="4873216"/>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sp>
              <p:nvSpPr>
                <p:cNvPr id="312" name="5-Point Star 311">
                  <a:extLst>
                    <a:ext uri="{FF2B5EF4-FFF2-40B4-BE49-F238E27FC236}">
                      <a16:creationId xmlns:a16="http://schemas.microsoft.com/office/drawing/2014/main" id="{4D971951-2E81-D340-B411-9BDB934B5B6A}"/>
                    </a:ext>
                  </a:extLst>
                </p:cNvPr>
                <p:cNvSpPr/>
                <p:nvPr/>
              </p:nvSpPr>
              <p:spPr>
                <a:xfrm>
                  <a:off x="2156128" y="4387865"/>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13" name="5-Point Star 312">
                  <a:extLst>
                    <a:ext uri="{FF2B5EF4-FFF2-40B4-BE49-F238E27FC236}">
                      <a16:creationId xmlns:a16="http://schemas.microsoft.com/office/drawing/2014/main" id="{8A64CD36-ED0B-A044-8BCB-33BDE5D89E19}"/>
                    </a:ext>
                  </a:extLst>
                </p:cNvPr>
                <p:cNvSpPr/>
                <p:nvPr/>
              </p:nvSpPr>
              <p:spPr>
                <a:xfrm>
                  <a:off x="2881703" y="5275378"/>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14" name="5-Point Star 313">
                  <a:extLst>
                    <a:ext uri="{FF2B5EF4-FFF2-40B4-BE49-F238E27FC236}">
                      <a16:creationId xmlns:a16="http://schemas.microsoft.com/office/drawing/2014/main" id="{BB48526E-A9BD-8D4E-ADD7-74EAE2BECF67}"/>
                    </a:ext>
                  </a:extLst>
                </p:cNvPr>
                <p:cNvSpPr/>
                <p:nvPr/>
              </p:nvSpPr>
              <p:spPr>
                <a:xfrm>
                  <a:off x="2788058" y="4908685"/>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15" name="5-Point Star 314">
                  <a:extLst>
                    <a:ext uri="{FF2B5EF4-FFF2-40B4-BE49-F238E27FC236}">
                      <a16:creationId xmlns:a16="http://schemas.microsoft.com/office/drawing/2014/main" id="{CF75460E-65CE-464E-BD8A-6116FEEAF452}"/>
                    </a:ext>
                  </a:extLst>
                </p:cNvPr>
                <p:cNvSpPr/>
                <p:nvPr/>
              </p:nvSpPr>
              <p:spPr>
                <a:xfrm>
                  <a:off x="2355088" y="4285807"/>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16" name="5-Point Star 315">
                  <a:extLst>
                    <a:ext uri="{FF2B5EF4-FFF2-40B4-BE49-F238E27FC236}">
                      <a16:creationId xmlns:a16="http://schemas.microsoft.com/office/drawing/2014/main" id="{1086F34F-D0B5-2D4F-80E0-C2EA1883B12E}"/>
                    </a:ext>
                  </a:extLst>
                </p:cNvPr>
                <p:cNvSpPr/>
                <p:nvPr/>
              </p:nvSpPr>
              <p:spPr>
                <a:xfrm>
                  <a:off x="1843779" y="4962553"/>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17" name="5-Point Star 316">
                  <a:extLst>
                    <a:ext uri="{FF2B5EF4-FFF2-40B4-BE49-F238E27FC236}">
                      <a16:creationId xmlns:a16="http://schemas.microsoft.com/office/drawing/2014/main" id="{337D6552-076A-1541-84BF-D11D48422CCD}"/>
                    </a:ext>
                  </a:extLst>
                </p:cNvPr>
                <p:cNvSpPr/>
                <p:nvPr/>
              </p:nvSpPr>
              <p:spPr>
                <a:xfrm>
                  <a:off x="1342063" y="3960246"/>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18" name="5-Point Star 317">
                  <a:extLst>
                    <a:ext uri="{FF2B5EF4-FFF2-40B4-BE49-F238E27FC236}">
                      <a16:creationId xmlns:a16="http://schemas.microsoft.com/office/drawing/2014/main" id="{2004EC41-6F9B-7940-A50F-A84FA5196F09}"/>
                    </a:ext>
                  </a:extLst>
                </p:cNvPr>
                <p:cNvSpPr/>
                <p:nvPr/>
              </p:nvSpPr>
              <p:spPr>
                <a:xfrm>
                  <a:off x="2533007" y="4966271"/>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19" name="5-Point Star 318">
                  <a:extLst>
                    <a:ext uri="{FF2B5EF4-FFF2-40B4-BE49-F238E27FC236}">
                      <a16:creationId xmlns:a16="http://schemas.microsoft.com/office/drawing/2014/main" id="{CA363FBF-C90C-CC43-9D06-0096DBE74FEE}"/>
                    </a:ext>
                  </a:extLst>
                </p:cNvPr>
                <p:cNvSpPr/>
                <p:nvPr/>
              </p:nvSpPr>
              <p:spPr>
                <a:xfrm>
                  <a:off x="2019972" y="4146823"/>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sp>
            <p:nvSpPr>
              <p:cNvPr id="309" name="5-Point Star 308">
                <a:extLst>
                  <a:ext uri="{FF2B5EF4-FFF2-40B4-BE49-F238E27FC236}">
                    <a16:creationId xmlns:a16="http://schemas.microsoft.com/office/drawing/2014/main" id="{02181E88-0F88-7B41-8AFF-E03319310D48}"/>
                  </a:ext>
                </a:extLst>
              </p:cNvPr>
              <p:cNvSpPr/>
              <p:nvPr/>
            </p:nvSpPr>
            <p:spPr>
              <a:xfrm>
                <a:off x="3002280" y="4500498"/>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mc:AlternateContent xmlns:mc="http://schemas.openxmlformats.org/markup-compatibility/2006" xmlns:p14="http://schemas.microsoft.com/office/powerpoint/2010/main">
            <mc:Choice Requires="p14">
              <p:contentPart p14:bwMode="auto" r:id="rId3">
                <p14:nvContentPartPr>
                  <p14:cNvPr id="310" name="Ink 309">
                    <a:extLst>
                      <a:ext uri="{FF2B5EF4-FFF2-40B4-BE49-F238E27FC236}">
                        <a16:creationId xmlns:a16="http://schemas.microsoft.com/office/drawing/2014/main" id="{BDFB9855-3EB3-A44A-BC87-F0DB3B8BE962}"/>
                      </a:ext>
                    </a:extLst>
                  </p14:cNvPr>
                  <p14:cNvContentPartPr/>
                  <p14:nvPr/>
                </p14:nvContentPartPr>
                <p14:xfrm>
                  <a:off x="2591160" y="2900674"/>
                  <a:ext cx="758520" cy="2795400"/>
                </p14:xfrm>
              </p:contentPart>
            </mc:Choice>
            <mc:Fallback xmlns="">
              <p:pic>
                <p:nvPicPr>
                  <p:cNvPr id="310" name="Ink 309">
                    <a:extLst>
                      <a:ext uri="{FF2B5EF4-FFF2-40B4-BE49-F238E27FC236}">
                        <a16:creationId xmlns:a16="http://schemas.microsoft.com/office/drawing/2014/main" id="{BDFB9855-3EB3-A44A-BC87-F0DB3B8BE962}"/>
                      </a:ext>
                    </a:extLst>
                  </p:cNvPr>
                  <p:cNvPicPr/>
                  <p:nvPr/>
                </p:nvPicPr>
                <p:blipFill>
                  <a:blip r:embed="rId4"/>
                  <a:stretch>
                    <a:fillRect/>
                  </a:stretch>
                </p:blipFill>
                <p:spPr>
                  <a:xfrm>
                    <a:off x="2574650" y="2879844"/>
                    <a:ext cx="791540" cy="2837060"/>
                  </a:xfrm>
                  <a:prstGeom prst="rect">
                    <a:avLst/>
                  </a:prstGeom>
                </p:spPr>
              </p:pic>
            </mc:Fallback>
          </mc:AlternateContent>
        </p:grpSp>
        <p:sp>
          <p:nvSpPr>
            <p:cNvPr id="355" name="5-Point Star 354">
              <a:extLst>
                <a:ext uri="{FF2B5EF4-FFF2-40B4-BE49-F238E27FC236}">
                  <a16:creationId xmlns:a16="http://schemas.microsoft.com/office/drawing/2014/main" id="{861D1398-48E5-1B47-B703-ED1493F5832F}"/>
                </a:ext>
              </a:extLst>
            </p:cNvPr>
            <p:cNvSpPr/>
            <p:nvPr/>
          </p:nvSpPr>
          <p:spPr>
            <a:xfrm>
              <a:off x="10515835" y="5159977"/>
              <a:ext cx="149731" cy="11786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000"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spTree>
    <p:extLst>
      <p:ext uri="{BB962C8B-B14F-4D97-AF65-F5344CB8AC3E}">
        <p14:creationId xmlns:p14="http://schemas.microsoft.com/office/powerpoint/2010/main" val="575356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b="1" dirty="0">
                <a:ea typeface="Amazon Ember Light" panose="020B0403020204020204" pitchFamily="34" charset="0"/>
                <a:cs typeface="Amazon Ember Light" panose="020B0403020204020204" pitchFamily="34" charset="0"/>
              </a:rPr>
              <a:t>Regularization</a:t>
            </a:r>
            <a:endParaRPr lang="en-US" b="1" dirty="0"/>
          </a:p>
        </p:txBody>
      </p:sp>
      <mc:AlternateContent xmlns:mc="http://schemas.openxmlformats.org/markup-compatibility/2006" xmlns:a14="http://schemas.microsoft.com/office/drawing/2010/main">
        <mc:Choice Requires="a14">
          <p:sp>
            <p:nvSpPr>
              <p:cNvPr id="17" name="Text Placeholder 2">
                <a:extLst>
                  <a:ext uri="{FF2B5EF4-FFF2-40B4-BE49-F238E27FC236}">
                    <a16:creationId xmlns:a16="http://schemas.microsoft.com/office/drawing/2014/main" id="{C3FF0DEB-BE24-BF4D-8215-2E4A7A964807}"/>
                  </a:ext>
                </a:extLst>
              </p:cNvPr>
              <p:cNvSpPr>
                <a:spLocks noGrp="1"/>
              </p:cNvSpPr>
              <p:nvPr>
                <p:ph type="body" sz="quarter" idx="10"/>
              </p:nvPr>
            </p:nvSpPr>
            <p:spPr>
              <a:xfrm>
                <a:off x="670155" y="1262427"/>
                <a:ext cx="11122452" cy="4917656"/>
              </a:xfrm>
            </p:spPr>
            <p:txBody>
              <a:bodyPr/>
              <a:lstStyle/>
              <a:p>
                <a:r>
                  <a:rPr lang="en-US" b="1" dirty="0">
                    <a:solidFill>
                      <a:schemeClr val="accent3"/>
                    </a:solidFill>
                    <a:ea typeface="Amazon Ember Light" panose="020B0403020204020204" pitchFamily="34" charset="0"/>
                    <a:cs typeface="Amazon Ember Light" panose="020B0403020204020204" pitchFamily="34" charset="0"/>
                  </a:rPr>
                  <a:t>Tune </a:t>
                </a:r>
                <a:r>
                  <a:rPr lang="en-US" dirty="0">
                    <a:solidFill>
                      <a:schemeClr val="tx1"/>
                    </a:solidFill>
                    <a:ea typeface="Amazon Ember Light" panose="020B0403020204020204" pitchFamily="34" charset="0"/>
                    <a:cs typeface="Amazon Ember Light" panose="020B0403020204020204" pitchFamily="34" charset="0"/>
                  </a:rPr>
                  <a:t>model complexity by adding a </a:t>
                </a:r>
                <a:r>
                  <a:rPr lang="en-US" b="1" dirty="0">
                    <a:solidFill>
                      <a:schemeClr val="accent3"/>
                    </a:solidFill>
                    <a:ea typeface="Amazon Ember Light" panose="020B0403020204020204" pitchFamily="34" charset="0"/>
                    <a:cs typeface="Amazon Ember Light" panose="020B0403020204020204" pitchFamily="34" charset="0"/>
                  </a:rPr>
                  <a:t>penalty</a:t>
                </a:r>
                <a:r>
                  <a:rPr lang="en-US" dirty="0">
                    <a:solidFill>
                      <a:schemeClr val="tx1"/>
                    </a:solidFill>
                    <a:ea typeface="Amazon Ember Light" panose="020B0403020204020204" pitchFamily="34" charset="0"/>
                    <a:cs typeface="Amazon Ember Light" panose="020B0403020204020204" pitchFamily="34" charset="0"/>
                  </a:rPr>
                  <a:t> score for complexity to the cost function (</a:t>
                </a:r>
                <a:r>
                  <a:rPr lang="en-US" dirty="0">
                    <a:ea typeface="Amazon Ember Light" panose="020B0403020204020204" pitchFamily="34" charset="0"/>
                    <a:cs typeface="Amazon Ember Light" panose="020B0403020204020204" pitchFamily="34" charset="0"/>
                  </a:rPr>
                  <a:t>think error function, minimizing</a:t>
                </a:r>
                <a:r>
                  <a:rPr lang="en-US" dirty="0">
                    <a:solidFill>
                      <a:schemeClr val="tx1"/>
                    </a:solidFill>
                    <a:ea typeface="Amazon Ember Light" panose="020B0403020204020204" pitchFamily="34" charset="0"/>
                    <a:cs typeface="Amazon Ember Light" panose="020B0403020204020204" pitchFamily="34" charset="0"/>
                  </a:rPr>
                  <a:t> towards best fit!):</a:t>
                </a:r>
              </a:p>
              <a:p>
                <a:endParaRPr lang="en-US" dirty="0">
                  <a:solidFill>
                    <a:schemeClr val="tx1"/>
                  </a:solidFill>
                  <a:ea typeface="Amazon Ember Light" panose="020B0403020204020204" pitchFamily="34" charset="0"/>
                  <a:cs typeface="Amazon Ember Light" panose="020B0403020204020204" pitchFamily="34" charset="0"/>
                </a:endParaRPr>
              </a:p>
              <a:p>
                <a:r>
                  <a:rPr lang="en-US" dirty="0">
                    <a:solidFill>
                      <a:schemeClr val="tx1"/>
                    </a:solidFill>
                    <a:ea typeface="Amazon Ember Light" panose="020B0403020204020204" pitchFamily="34" charset="0"/>
                    <a:cs typeface="Amazon Ember Light" panose="020B0403020204020204" pitchFamily="34" charset="0"/>
                  </a:rPr>
                  <a:t>Calibrate regularization strength by using a </a:t>
                </a:r>
                <a:r>
                  <a:rPr lang="en-US" b="1" dirty="0">
                    <a:solidFill>
                      <a:schemeClr val="accent3"/>
                    </a:solidFill>
                    <a:ea typeface="Amazon Ember Light" panose="020B0403020204020204" pitchFamily="34" charset="0"/>
                    <a:cs typeface="Amazon Ember Light" panose="020B0403020204020204" pitchFamily="34" charset="0"/>
                  </a:rPr>
                  <a:t>regularizer</a:t>
                </a:r>
                <a:r>
                  <a:rPr lang="en-US" dirty="0">
                    <a:solidFill>
                      <a:schemeClr val="tx1"/>
                    </a:solidFill>
                    <a:ea typeface="Amazon Ember Light" panose="020B0403020204020204" pitchFamily="34" charset="0"/>
                    <a:cs typeface="Amazon Ember Light" panose="020B0403020204020204" pitchFamily="34" charset="0"/>
                  </a:rPr>
                  <a:t> parameter, </a:t>
                </a:r>
                <a14:m>
                  <m:oMath xmlns:m="http://schemas.openxmlformats.org/officeDocument/2006/math">
                    <m:r>
                      <a:rPr lang="en-US" b="1" i="0" dirty="0" smtClean="0">
                        <a:solidFill>
                          <a:schemeClr val="accent3"/>
                        </a:solidFill>
                        <a:latin typeface="Cambria Math" panose="02040503050406030204" pitchFamily="18" charset="0"/>
                        <a:ea typeface="Cambria Math" panose="02040503050406030204" pitchFamily="18" charset="0"/>
                      </a:rPr>
                      <m:t>𝛂</m:t>
                    </m:r>
                  </m:oMath>
                </a14:m>
                <a:endParaRPr lang="en-US" b="1" dirty="0">
                  <a:solidFill>
                    <a:schemeClr val="tx1"/>
                  </a:solidFill>
                  <a:ea typeface="Amazon Ember Light" panose="020B0403020204020204" pitchFamily="34" charset="0"/>
                  <a:cs typeface="Amazon Ember Light" panose="020B0403020204020204" pitchFamily="34" charset="0"/>
                </a:endParaRPr>
              </a:p>
              <a:p>
                <a:r>
                  <a:rPr lang="en-US" dirty="0">
                    <a:solidFill>
                      <a:schemeClr val="tx1"/>
                    </a:solidFill>
                    <a:ea typeface="Amazon Ember Light" panose="020B0403020204020204" pitchFamily="34" charset="0"/>
                    <a:cs typeface="Amazon Ember Light" panose="020B0403020204020204" pitchFamily="34" charset="0"/>
                  </a:rPr>
                  <a:t>Standard regularization types:</a:t>
                </a:r>
              </a:p>
              <a:p>
                <a:pPr lvl="1"/>
                <a:r>
                  <a:rPr lang="en-US" b="1" dirty="0">
                    <a:solidFill>
                      <a:schemeClr val="tx1"/>
                    </a:solidFill>
                    <a:ea typeface="Amazon Ember Light" panose="020B0403020204020204" pitchFamily="34" charset="0"/>
                    <a:cs typeface="Amazon Ember Light" panose="020B0403020204020204" pitchFamily="34" charset="0"/>
                  </a:rPr>
                  <a:t>L2 regularization (Ridge):					</a:t>
                </a:r>
                <a:r>
                  <a:rPr lang="en-US" sz="2000" dirty="0">
                    <a:solidFill>
                      <a:schemeClr val="tx1"/>
                    </a:solidFill>
                    <a:ea typeface="Amazon Ember Light" panose="020B0403020204020204" pitchFamily="34" charset="0"/>
                    <a:cs typeface="Amazon Ember Light" panose="020B0403020204020204" pitchFamily="34" charset="0"/>
                  </a:rPr>
                  <a:t>(L2: popular choice)</a:t>
                </a:r>
              </a:p>
              <a:p>
                <a:pPr lvl="1"/>
                <a:r>
                  <a:rPr lang="en-US" b="1" dirty="0">
                    <a:solidFill>
                      <a:schemeClr val="tx1"/>
                    </a:solidFill>
                    <a:ea typeface="Amazon Ember Light" panose="020B0403020204020204" pitchFamily="34" charset="0"/>
                    <a:cs typeface="Amazon Ember Light" panose="020B0403020204020204" pitchFamily="34" charset="0"/>
                  </a:rPr>
                  <a:t>L1 regularization (LASSO):</a:t>
                </a:r>
                <a:endParaRPr lang="en-US" dirty="0">
                  <a:solidFill>
                    <a:schemeClr val="tx1"/>
                  </a:solidFill>
                  <a:ea typeface="Amazon Ember Light" panose="020B0403020204020204" pitchFamily="34" charset="0"/>
                  <a:cs typeface="Amazon Ember Light" panose="020B0403020204020204" pitchFamily="34" charset="0"/>
                </a:endParaRPr>
              </a:p>
              <a:p>
                <a:pPr lvl="1"/>
                <a:r>
                  <a:rPr lang="en-US" dirty="0">
                    <a:solidFill>
                      <a:schemeClr val="tx1"/>
                    </a:solidFill>
                    <a:ea typeface="Amazon Ember Light" panose="020B0403020204020204" pitchFamily="34" charset="0"/>
                    <a:cs typeface="Amazon Ember Light" panose="020B0403020204020204" pitchFamily="34" charset="0"/>
                  </a:rPr>
                  <a:t>Both L2 and L1 (</a:t>
                </a:r>
                <a:r>
                  <a:rPr lang="en-US" b="1" dirty="0" err="1">
                    <a:ea typeface="Amazon Ember Light" panose="020B0403020204020204" pitchFamily="34" charset="0"/>
                    <a:cs typeface="Amazon Ember Light" panose="020B0403020204020204" pitchFamily="34" charset="0"/>
                  </a:rPr>
                  <a:t>ElasticNet</a:t>
                </a:r>
                <a:r>
                  <a:rPr lang="en-US" dirty="0">
                    <a:solidFill>
                      <a:schemeClr val="tx1"/>
                    </a:solidFill>
                    <a:ea typeface="Amazon Ember Light" panose="020B0403020204020204" pitchFamily="34" charset="0"/>
                    <a:cs typeface="Amazon Ember Light" panose="020B0403020204020204" pitchFamily="34" charset="0"/>
                  </a:rPr>
                  <a:t>)</a:t>
                </a:r>
              </a:p>
              <a:p>
                <a:pPr marL="0" indent="0">
                  <a:buNone/>
                </a:pPr>
                <a:endParaRPr lang="en-US" sz="2800" dirty="0">
                  <a:ea typeface="Amazon Ember Light" panose="020B0403020204020204" pitchFamily="34" charset="0"/>
                  <a:cs typeface="Amazon Ember Light" panose="020B0403020204020204" pitchFamily="34" charset="0"/>
                </a:endParaRPr>
              </a:p>
              <a:p>
                <a:pPr marL="342900" lvl="0" indent="-342900"/>
                <a:endParaRPr lang="en-US" sz="2400" dirty="0">
                  <a:ea typeface="Amazon Ember Light" panose="020B0403020204020204" pitchFamily="34" charset="0"/>
                  <a:cs typeface="Amazon Ember Light" panose="020B0403020204020204" pitchFamily="34" charset="0"/>
                </a:endParaRPr>
              </a:p>
            </p:txBody>
          </p:sp>
        </mc:Choice>
        <mc:Fallback xmlns="">
          <p:sp>
            <p:nvSpPr>
              <p:cNvPr id="17" name="Text Placeholder 2">
                <a:extLst>
                  <a:ext uri="{FF2B5EF4-FFF2-40B4-BE49-F238E27FC236}">
                    <a16:creationId xmlns:a16="http://schemas.microsoft.com/office/drawing/2014/main" id="{C3FF0DEB-BE24-BF4D-8215-2E4A7A964807}"/>
                  </a:ext>
                </a:extLst>
              </p:cNvPr>
              <p:cNvSpPr>
                <a:spLocks noGrp="1" noRot="1" noChangeAspect="1" noMove="1" noResize="1" noEditPoints="1" noAdjustHandles="1" noChangeArrowheads="1" noChangeShapeType="1" noTextEdit="1"/>
              </p:cNvSpPr>
              <p:nvPr>
                <p:ph type="body" sz="quarter" idx="10"/>
              </p:nvPr>
            </p:nvSpPr>
            <p:spPr>
              <a:xfrm>
                <a:off x="670155" y="1262427"/>
                <a:ext cx="11122452" cy="4917656"/>
              </a:xfrm>
              <a:blipFill>
                <a:blip r:embed="rId3"/>
                <a:stretch>
                  <a:fillRect l="-912" t="-1028"/>
                </a:stretch>
              </a:blipFill>
            </p:spPr>
            <p:txBody>
              <a:bodyPr/>
              <a:lstStyle/>
              <a:p>
                <a:r>
                  <a:rPr lang="en-US">
                    <a:noFill/>
                  </a:rPr>
                  <a:t> </a:t>
                </a:r>
              </a:p>
            </p:txBody>
          </p:sp>
        </mc:Fallback>
      </mc:AlternateContent>
      <p:sp>
        <p:nvSpPr>
          <p:cNvPr id="138" name="Rectangle 137">
            <a:extLst>
              <a:ext uri="{FF2B5EF4-FFF2-40B4-BE49-F238E27FC236}">
                <a16:creationId xmlns:a16="http://schemas.microsoft.com/office/drawing/2014/main" id="{2A2282BD-CC9C-C645-8FF5-A9E8EB92BC18}"/>
              </a:ext>
            </a:extLst>
          </p:cNvPr>
          <p:cNvSpPr/>
          <p:nvPr/>
        </p:nvSpPr>
        <p:spPr>
          <a:xfrm>
            <a:off x="8899521" y="4319432"/>
            <a:ext cx="2678579" cy="1323439"/>
          </a:xfrm>
          <a:prstGeom prst="rect">
            <a:avLst/>
          </a:prstGeom>
        </p:spPr>
        <p:txBody>
          <a:bodyPr wrap="square">
            <a:spAutoFit/>
          </a:bodyPr>
          <a:lstStyle/>
          <a:p>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(L1: useful as feature selection, since most weights shrink to 0 - sparsity)</a:t>
            </a:r>
          </a:p>
        </p:txBody>
      </p:sp>
      <p:sp>
        <p:nvSpPr>
          <p:cNvPr id="139" name="Rectangle 138">
            <a:extLst>
              <a:ext uri="{FF2B5EF4-FFF2-40B4-BE49-F238E27FC236}">
                <a16:creationId xmlns:a16="http://schemas.microsoft.com/office/drawing/2014/main" id="{A64945D0-443B-FD45-B6A1-1C5F9A725E8A}"/>
              </a:ext>
            </a:extLst>
          </p:cNvPr>
          <p:cNvSpPr/>
          <p:nvPr/>
        </p:nvSpPr>
        <p:spPr>
          <a:xfrm>
            <a:off x="696095" y="5381261"/>
            <a:ext cx="6631944" cy="523220"/>
          </a:xfrm>
          <a:prstGeom prst="rect">
            <a:avLst/>
          </a:prstGeom>
        </p:spPr>
        <p:txBody>
          <a:bodyPr wrap="none">
            <a:spAutoFit/>
          </a:bodyPr>
          <a:lstStyle/>
          <a:p>
            <a:pPr marL="457200" indent="-457200">
              <a:buFont typeface="Arial" panose="020B0604020202020204" pitchFamily="34" charset="0"/>
              <a:buChar char="•"/>
            </a:pPr>
            <a:r>
              <a:rPr lang="en-US" sz="28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Note: Important to scale features first!</a:t>
            </a:r>
          </a:p>
        </p:txBody>
      </p:sp>
      <p:pic>
        <p:nvPicPr>
          <p:cNvPr id="3" name="Picture 2">
            <a:extLst>
              <a:ext uri="{FF2B5EF4-FFF2-40B4-BE49-F238E27FC236}">
                <a16:creationId xmlns:a16="http://schemas.microsoft.com/office/drawing/2014/main" id="{1C516392-CC9E-3841-8B3A-57EA0EC2D0E9}"/>
              </a:ext>
            </a:extLst>
          </p:cNvPr>
          <p:cNvPicPr>
            <a:picLocks noChangeAspect="1"/>
          </p:cNvPicPr>
          <p:nvPr/>
        </p:nvPicPr>
        <p:blipFill>
          <a:blip r:embed="rId4"/>
          <a:stretch>
            <a:fillRect/>
          </a:stretch>
        </p:blipFill>
        <p:spPr>
          <a:xfrm>
            <a:off x="4992141" y="3823488"/>
            <a:ext cx="3586516" cy="410117"/>
          </a:xfrm>
          <a:prstGeom prst="rect">
            <a:avLst/>
          </a:prstGeom>
        </p:spPr>
      </p:pic>
      <p:pic>
        <p:nvPicPr>
          <p:cNvPr id="4" name="Picture 3">
            <a:extLst>
              <a:ext uri="{FF2B5EF4-FFF2-40B4-BE49-F238E27FC236}">
                <a16:creationId xmlns:a16="http://schemas.microsoft.com/office/drawing/2014/main" id="{E999E4ED-2E6F-9A46-A705-9B0A380DDE55}"/>
              </a:ext>
            </a:extLst>
          </p:cNvPr>
          <p:cNvPicPr>
            <a:picLocks noChangeAspect="1"/>
          </p:cNvPicPr>
          <p:nvPr/>
        </p:nvPicPr>
        <p:blipFill>
          <a:blip r:embed="rId5"/>
          <a:stretch>
            <a:fillRect/>
          </a:stretch>
        </p:blipFill>
        <p:spPr>
          <a:xfrm>
            <a:off x="4985910" y="4304149"/>
            <a:ext cx="3699104" cy="410118"/>
          </a:xfrm>
          <a:prstGeom prst="rect">
            <a:avLst/>
          </a:prstGeom>
        </p:spPr>
      </p:pic>
      <p:pic>
        <p:nvPicPr>
          <p:cNvPr id="5" name="Picture 4">
            <a:extLst>
              <a:ext uri="{FF2B5EF4-FFF2-40B4-BE49-F238E27FC236}">
                <a16:creationId xmlns:a16="http://schemas.microsoft.com/office/drawing/2014/main" id="{6098FE1C-8DA2-E243-9CD1-0F8208C407CF}"/>
              </a:ext>
            </a:extLst>
          </p:cNvPr>
          <p:cNvPicPr>
            <a:picLocks noChangeAspect="1"/>
          </p:cNvPicPr>
          <p:nvPr/>
        </p:nvPicPr>
        <p:blipFill>
          <a:blip r:embed="rId6"/>
          <a:stretch>
            <a:fillRect/>
          </a:stretch>
        </p:blipFill>
        <p:spPr>
          <a:xfrm>
            <a:off x="3151631" y="2290913"/>
            <a:ext cx="6159500" cy="369181"/>
          </a:xfrm>
          <a:prstGeom prst="rect">
            <a:avLst/>
          </a:prstGeom>
        </p:spPr>
      </p:pic>
    </p:spTree>
    <p:extLst>
      <p:ext uri="{BB962C8B-B14F-4D97-AF65-F5344CB8AC3E}">
        <p14:creationId xmlns:p14="http://schemas.microsoft.com/office/powerpoint/2010/main" val="20395412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A986EE-AA40-1B47-BD40-4247444EE8B5}"/>
              </a:ext>
            </a:extLst>
          </p:cNvPr>
          <p:cNvSpPr>
            <a:spLocks noGrp="1"/>
          </p:cNvSpPr>
          <p:nvPr>
            <p:ph type="body" sz="quarter" idx="10"/>
          </p:nvPr>
        </p:nvSpPr>
        <p:spPr>
          <a:xfrm>
            <a:off x="695796" y="1310105"/>
            <a:ext cx="10883004" cy="4825224"/>
          </a:xfrm>
        </p:spPr>
        <p:txBody>
          <a:bodyPr/>
          <a:lstStyle/>
          <a:p>
            <a:pPr marL="0" indent="0">
              <a:buNone/>
            </a:pPr>
            <a:r>
              <a:rPr lang="en-US" b="1" dirty="0" err="1">
                <a:solidFill>
                  <a:schemeClr val="accent3"/>
                </a:solidFill>
                <a:cs typeface="Consolas" panose="020B0609020204030204" pitchFamily="49" charset="0"/>
              </a:rPr>
              <a:t>LinearRegression</a:t>
            </a:r>
            <a:r>
              <a:rPr lang="en-US" dirty="0"/>
              <a:t>: </a:t>
            </a:r>
            <a:r>
              <a:rPr lang="en-US" b="1" dirty="0"/>
              <a:t>sklearn </a:t>
            </a:r>
            <a:r>
              <a:rPr lang="en-US" dirty="0"/>
              <a:t>Linear Regression (and regularization)</a:t>
            </a:r>
          </a:p>
          <a:p>
            <a:pPr marL="435957" lvl="1" indent="0">
              <a:buNone/>
            </a:pPr>
            <a:r>
              <a:rPr lang="en-US" sz="2800" b="1" dirty="0" err="1"/>
              <a:t>LinearRegression</a:t>
            </a:r>
            <a:r>
              <a:rPr lang="en-US" sz="2800" dirty="0"/>
              <a:t>(</a:t>
            </a:r>
            <a:r>
              <a:rPr lang="en-US" sz="2800" i="1" dirty="0"/>
              <a:t>)</a:t>
            </a:r>
          </a:p>
          <a:p>
            <a:pPr marL="435957" lvl="1" indent="0">
              <a:buNone/>
            </a:pPr>
            <a:r>
              <a:rPr lang="en-US" sz="2800" b="1" dirty="0">
                <a:ea typeface="Amazon Ember Light" panose="020B0403020204020204" pitchFamily="34" charset="0"/>
                <a:cs typeface="Amazon Ember Light" panose="020B0403020204020204" pitchFamily="34" charset="0"/>
              </a:rPr>
              <a:t>Ridge</a:t>
            </a:r>
            <a:r>
              <a:rPr lang="en-US" sz="2800" i="1" dirty="0">
                <a:ea typeface="Amazon Ember Light" panose="020B0403020204020204" pitchFamily="34" charset="0"/>
                <a:cs typeface="Amazon Ember Light" panose="020B0403020204020204" pitchFamily="34" charset="0"/>
              </a:rPr>
              <a:t>(alpha=1.0),</a:t>
            </a:r>
            <a:r>
              <a:rPr lang="en-US" sz="2800" b="1" dirty="0">
                <a:ea typeface="Amazon Ember Light" panose="020B0403020204020204" pitchFamily="34" charset="0"/>
                <a:cs typeface="Amazon Ember Light" panose="020B0403020204020204" pitchFamily="34" charset="0"/>
              </a:rPr>
              <a:t> </a:t>
            </a:r>
            <a:r>
              <a:rPr lang="en-US" sz="2800" b="1" dirty="0" err="1">
                <a:ea typeface="Amazon Ember Light" panose="020B0403020204020204" pitchFamily="34" charset="0"/>
                <a:cs typeface="Amazon Ember Light" panose="020B0403020204020204" pitchFamily="34" charset="0"/>
              </a:rPr>
              <a:t>RidgeCV</a:t>
            </a:r>
            <a:r>
              <a:rPr lang="en-US" sz="2800" i="1" dirty="0">
                <a:ea typeface="Amazon Ember Light" panose="020B0403020204020204" pitchFamily="34" charset="0"/>
                <a:cs typeface="Amazon Ember Light" panose="020B0403020204020204" pitchFamily="34" charset="0"/>
              </a:rPr>
              <a:t>(alpha=1.0, cv=5) </a:t>
            </a:r>
          </a:p>
          <a:p>
            <a:pPr marL="435957" lvl="1" indent="0">
              <a:buNone/>
            </a:pPr>
            <a:r>
              <a:rPr lang="en-US" sz="2800" b="1" dirty="0">
                <a:ea typeface="Amazon Ember Light" panose="020B0403020204020204" pitchFamily="34" charset="0"/>
                <a:cs typeface="Amazon Ember Light" panose="020B0403020204020204" pitchFamily="34" charset="0"/>
              </a:rPr>
              <a:t>Lasso</a:t>
            </a:r>
            <a:r>
              <a:rPr lang="en-US" sz="2800" i="1" dirty="0">
                <a:ea typeface="Amazon Ember Light" panose="020B0403020204020204" pitchFamily="34" charset="0"/>
                <a:cs typeface="Amazon Ember Light" panose="020B0403020204020204" pitchFamily="34" charset="0"/>
              </a:rPr>
              <a:t>(alpha=1.0),</a:t>
            </a:r>
            <a:r>
              <a:rPr lang="en-US" sz="2800" b="1" dirty="0">
                <a:ea typeface="Amazon Ember Light" panose="020B0403020204020204" pitchFamily="34" charset="0"/>
                <a:cs typeface="Amazon Ember Light" panose="020B0403020204020204" pitchFamily="34" charset="0"/>
              </a:rPr>
              <a:t> </a:t>
            </a:r>
            <a:r>
              <a:rPr lang="en-US" sz="2800" b="1" dirty="0" err="1">
                <a:ea typeface="Amazon Ember Light" panose="020B0403020204020204" pitchFamily="34" charset="0"/>
                <a:cs typeface="Amazon Ember Light" panose="020B0403020204020204" pitchFamily="34" charset="0"/>
              </a:rPr>
              <a:t>LassoCV</a:t>
            </a:r>
            <a:r>
              <a:rPr lang="en-US" sz="2800" i="1" dirty="0">
                <a:ea typeface="Amazon Ember Light" panose="020B0403020204020204" pitchFamily="34" charset="0"/>
                <a:cs typeface="Amazon Ember Light" panose="020B0403020204020204" pitchFamily="34" charset="0"/>
              </a:rPr>
              <a:t>(alpha=1.0, cv=5)</a:t>
            </a:r>
          </a:p>
          <a:p>
            <a:pPr marL="435957" lvl="1" indent="0">
              <a:buNone/>
            </a:pPr>
            <a:r>
              <a:rPr lang="en-US" sz="2800" b="1" dirty="0" err="1">
                <a:ea typeface="Amazon Ember Light" panose="020B0403020204020204" pitchFamily="34" charset="0"/>
                <a:cs typeface="Amazon Ember Light" panose="020B0403020204020204" pitchFamily="34" charset="0"/>
              </a:rPr>
              <a:t>ElasticNet</a:t>
            </a:r>
            <a:r>
              <a:rPr lang="en-US" sz="2800" i="1" dirty="0">
                <a:ea typeface="Amazon Ember Light" panose="020B0403020204020204" pitchFamily="34" charset="0"/>
                <a:cs typeface="Amazon Ember Light" panose="020B0403020204020204" pitchFamily="34" charset="0"/>
              </a:rPr>
              <a:t>(alpha=1.0, l1_ratio=0.5)</a:t>
            </a:r>
            <a:r>
              <a:rPr lang="en-US" sz="2800" b="1" i="1" dirty="0">
                <a:ea typeface="Amazon Ember Light" panose="020B0403020204020204" pitchFamily="34" charset="0"/>
                <a:cs typeface="Amazon Ember Light" panose="020B0403020204020204" pitchFamily="34" charset="0"/>
              </a:rPr>
              <a:t>, </a:t>
            </a:r>
            <a:r>
              <a:rPr lang="en-US" sz="2800" b="1" dirty="0" err="1">
                <a:ea typeface="Amazon Ember Light" panose="020B0403020204020204" pitchFamily="34" charset="0"/>
                <a:cs typeface="Amazon Ember Light" panose="020B0403020204020204" pitchFamily="34" charset="0"/>
              </a:rPr>
              <a:t>ElasticNetCV</a:t>
            </a:r>
            <a:r>
              <a:rPr lang="en-US" sz="2800" i="1" dirty="0">
                <a:ea typeface="Amazon Ember Light" panose="020B0403020204020204" pitchFamily="34" charset="0"/>
                <a:cs typeface="Amazon Ember Light" panose="020B0403020204020204" pitchFamily="34" charset="0"/>
              </a:rPr>
              <a:t>(cv=5)</a:t>
            </a:r>
          </a:p>
          <a:p>
            <a:pPr marL="435957" lvl="1" indent="0">
              <a:buNone/>
            </a:pPr>
            <a:endParaRPr lang="en-US" sz="800" dirty="0">
              <a:cs typeface="Consolas" panose="020B0609020204030204" pitchFamily="49" charset="0"/>
            </a:endParaRPr>
          </a:p>
          <a:p>
            <a:pPr marL="0" indent="0">
              <a:buNone/>
            </a:pPr>
            <a:r>
              <a:rPr lang="en-US" b="1" dirty="0" err="1">
                <a:solidFill>
                  <a:schemeClr val="accent3"/>
                </a:solidFill>
                <a:cs typeface="Consolas" panose="020B0609020204030204" pitchFamily="49" charset="0"/>
              </a:rPr>
              <a:t>LogisticRegression</a:t>
            </a:r>
            <a:r>
              <a:rPr lang="en-US" dirty="0"/>
              <a:t>:</a:t>
            </a:r>
            <a:r>
              <a:rPr lang="en-US" b="1" dirty="0"/>
              <a:t> sklearn </a:t>
            </a:r>
            <a:r>
              <a:rPr lang="en-US" dirty="0"/>
              <a:t>Logistic Regression (and regularization)</a:t>
            </a:r>
          </a:p>
          <a:p>
            <a:pPr marL="435957" lvl="1" indent="0">
              <a:buNone/>
            </a:pPr>
            <a:r>
              <a:rPr lang="en-US" sz="2800" b="1" dirty="0" err="1"/>
              <a:t>LogisticRegression</a:t>
            </a:r>
            <a:r>
              <a:rPr lang="en-US" sz="2800" dirty="0"/>
              <a:t>(</a:t>
            </a:r>
            <a:r>
              <a:rPr lang="en-US" sz="2800" i="1" dirty="0"/>
              <a:t>penalty='l2'</a:t>
            </a:r>
            <a:r>
              <a:rPr lang="en-US" sz="2800" dirty="0"/>
              <a:t>, </a:t>
            </a:r>
            <a:r>
              <a:rPr lang="en-US" sz="2800" i="1" dirty="0"/>
              <a:t>C=1.0</a:t>
            </a:r>
            <a:r>
              <a:rPr lang="en-US" sz="2800" dirty="0"/>
              <a:t>, </a:t>
            </a:r>
            <a:r>
              <a:rPr lang="en-US" sz="2800" i="1" dirty="0"/>
              <a:t>l1_ratio=None)</a:t>
            </a:r>
            <a:endParaRPr lang="en-US" sz="2800" b="1" dirty="0"/>
          </a:p>
          <a:p>
            <a:pPr marL="435957" lvl="1" indent="0">
              <a:buNone/>
            </a:pPr>
            <a:r>
              <a:rPr lang="en-US" sz="2800" b="1" dirty="0" err="1"/>
              <a:t>LogisticRegressionCV</a:t>
            </a:r>
            <a:r>
              <a:rPr lang="en-US" sz="2800" dirty="0"/>
              <a:t>(</a:t>
            </a:r>
            <a:r>
              <a:rPr lang="en-US" sz="2800" i="1" dirty="0"/>
              <a:t>penalty='l2'</a:t>
            </a:r>
            <a:r>
              <a:rPr lang="en-US" sz="2800" dirty="0"/>
              <a:t>, </a:t>
            </a:r>
            <a:r>
              <a:rPr lang="en-US" sz="2800" i="1" dirty="0"/>
              <a:t>C=1.0</a:t>
            </a:r>
            <a:r>
              <a:rPr lang="en-US" sz="2800" dirty="0"/>
              <a:t>, </a:t>
            </a:r>
            <a:r>
              <a:rPr lang="en-US" sz="2800" i="1" dirty="0"/>
              <a:t>l1_ratio=None, cv=5)</a:t>
            </a:r>
            <a:endParaRPr lang="en-US" sz="2800" dirty="0">
              <a:cs typeface="Consolas" panose="020B0609020204030204" pitchFamily="49" charset="0"/>
            </a:endParaRPr>
          </a:p>
        </p:txBody>
      </p:sp>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b="1" dirty="0">
                <a:ea typeface="Amazon Ember Light" panose="020B0403020204020204" pitchFamily="34" charset="0"/>
              </a:rPr>
              <a:t>Regression in sklearn</a:t>
            </a:r>
            <a:endParaRPr lang="en-US" b="1" dirty="0"/>
          </a:p>
        </p:txBody>
      </p:sp>
    </p:spTree>
    <p:extLst>
      <p:ext uri="{BB962C8B-B14F-4D97-AF65-F5344CB8AC3E}">
        <p14:creationId xmlns:p14="http://schemas.microsoft.com/office/powerpoint/2010/main" val="14489678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F24-6594-2640-9499-B31D9BF78188}"/>
              </a:ext>
            </a:extLst>
          </p:cNvPr>
          <p:cNvSpPr>
            <a:spLocks noGrp="1"/>
          </p:cNvSpPr>
          <p:nvPr>
            <p:ph type="title"/>
          </p:nvPr>
        </p:nvSpPr>
        <p:spPr/>
        <p:txBody>
          <a:bodyPr/>
          <a:lstStyle/>
          <a:p>
            <a:r>
              <a:rPr lang="en-US" dirty="0">
                <a:latin typeface="Amazon Ember" panose="020B0603020204020204" pitchFamily="34" charset="0"/>
                <a:ea typeface="Amazon Ember" panose="020B0603020204020204" pitchFamily="34" charset="0"/>
                <a:cs typeface="Amazon Ember" panose="020B0603020204020204" pitchFamily="34" charset="0"/>
              </a:rPr>
              <a:t>Linear Regression – Hands-on</a:t>
            </a:r>
            <a:endParaRPr lang="en-US" dirty="0"/>
          </a:p>
        </p:txBody>
      </p:sp>
      <p:sp>
        <p:nvSpPr>
          <p:cNvPr id="3" name="Content Placeholder 2">
            <a:extLst>
              <a:ext uri="{FF2B5EF4-FFF2-40B4-BE49-F238E27FC236}">
                <a16:creationId xmlns:a16="http://schemas.microsoft.com/office/drawing/2014/main" id="{A34658B2-479F-3E4D-96E7-D0B5BE71E2F2}"/>
              </a:ext>
            </a:extLst>
          </p:cNvPr>
          <p:cNvSpPr>
            <a:spLocks noGrp="1"/>
          </p:cNvSpPr>
          <p:nvPr>
            <p:ph sz="half" idx="10"/>
          </p:nvPr>
        </p:nvSpPr>
        <p:spPr/>
        <p:txBody>
          <a:bodyPr/>
          <a:lstStyle/>
          <a:p>
            <a:r>
              <a:rPr lang="en-US" sz="2800" b="1" dirty="0"/>
              <a:t>Exercise: </a:t>
            </a:r>
            <a:r>
              <a:rPr lang="en-US" sz="2800" dirty="0"/>
              <a:t>Training a regressor to predict the </a:t>
            </a:r>
            <a:r>
              <a:rPr lang="en-US" sz="2800" b="1" dirty="0" err="1"/>
              <a:t>log_votes</a:t>
            </a:r>
            <a:r>
              <a:rPr lang="en-US" sz="2800" b="1" dirty="0"/>
              <a:t> </a:t>
            </a:r>
            <a:r>
              <a:rPr lang="en-US" sz="2800" dirty="0"/>
              <a:t>field for the review dataset:</a:t>
            </a:r>
          </a:p>
          <a:p>
            <a:r>
              <a:rPr lang="en-US" sz="2800" dirty="0"/>
              <a:t>The exercise covers the following topics:</a:t>
            </a:r>
          </a:p>
          <a:p>
            <a:pPr marL="914400" lvl="1" indent="-457200">
              <a:buFont typeface="Arial" panose="020B0604020202020204" pitchFamily="34" charset="0"/>
              <a:buChar char="•"/>
            </a:pPr>
            <a:r>
              <a:rPr lang="en-US" sz="2800" dirty="0"/>
              <a:t>ML Model: Linear Regression</a:t>
            </a:r>
          </a:p>
          <a:p>
            <a:pPr marL="914400" lvl="1" indent="-457200">
              <a:buFont typeface="Arial" panose="020B0604020202020204" pitchFamily="34" charset="0"/>
              <a:buChar char="•"/>
            </a:pPr>
            <a:r>
              <a:rPr lang="en-US" sz="2800" dirty="0"/>
              <a:t>Regularization: L1 (LASSO), L2 (Ridge), and Elastic Net</a:t>
            </a:r>
          </a:p>
        </p:txBody>
      </p:sp>
      <p:pic>
        <p:nvPicPr>
          <p:cNvPr id="4" name="Picture">
            <a:hlinkClick r:id="rId2"/>
            <a:extLst>
              <a:ext uri="{FF2B5EF4-FFF2-40B4-BE49-F238E27FC236}">
                <a16:creationId xmlns:a16="http://schemas.microsoft.com/office/drawing/2014/main" id="{F73284A8-5096-BA47-8A06-D7DFBEE55320}"/>
              </a:ext>
            </a:extLst>
          </p:cNvPr>
          <p:cNvPicPr/>
          <p:nvPr/>
        </p:nvPicPr>
        <p:blipFill>
          <a:blip r:embed="rId3"/>
          <a:srcRect t="14249" b="17540"/>
          <a:stretch>
            <a:fillRect/>
          </a:stretch>
        </p:blipFill>
        <p:spPr>
          <a:xfrm>
            <a:off x="852492" y="4149672"/>
            <a:ext cx="2834640" cy="820420"/>
          </a:xfrm>
          <a:prstGeom prst="rect">
            <a:avLst/>
          </a:prstGeom>
        </p:spPr>
      </p:pic>
      <p:sp>
        <p:nvSpPr>
          <p:cNvPr id="5" name="Rectangle 4">
            <a:extLst>
              <a:ext uri="{FF2B5EF4-FFF2-40B4-BE49-F238E27FC236}">
                <a16:creationId xmlns:a16="http://schemas.microsoft.com/office/drawing/2014/main" id="{DBD5F3BD-DC82-9C4D-8EF2-839FABACE5C4}"/>
              </a:ext>
            </a:extLst>
          </p:cNvPr>
          <p:cNvSpPr/>
          <p:nvPr/>
        </p:nvSpPr>
        <p:spPr>
          <a:xfrm>
            <a:off x="2940349" y="4442606"/>
            <a:ext cx="7518405" cy="523220"/>
          </a:xfrm>
          <a:prstGeom prst="rect">
            <a:avLst/>
          </a:prstGeom>
        </p:spPr>
        <p:txBody>
          <a:bodyPr wrap="none">
            <a:spAutoFit/>
          </a:bodyPr>
          <a:lstStyle/>
          <a:p>
            <a:pPr lvl="1"/>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MLA-NLP-Lecture2-Linear-Regression.ipynb</a:t>
            </a:r>
          </a:p>
        </p:txBody>
      </p:sp>
    </p:spTree>
    <p:extLst>
      <p:ext uri="{BB962C8B-B14F-4D97-AF65-F5344CB8AC3E}">
        <p14:creationId xmlns:p14="http://schemas.microsoft.com/office/powerpoint/2010/main" val="17203415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AD5F91-F97A-5F41-A21E-3EB716E0788F}"/>
              </a:ext>
            </a:extLst>
          </p:cNvPr>
          <p:cNvSpPr>
            <a:spLocks noGrp="1"/>
          </p:cNvSpPr>
          <p:nvPr>
            <p:ph type="body" sz="quarter" idx="10"/>
          </p:nvPr>
        </p:nvSpPr>
        <p:spPr>
          <a:xfrm>
            <a:off x="1336964" y="1836544"/>
            <a:ext cx="9518073" cy="2735457"/>
          </a:xfrm>
        </p:spPr>
        <p:txBody>
          <a:bodyPr/>
          <a:lstStyle/>
          <a:p>
            <a:r>
              <a:rPr lang="en-US" sz="4800" b="1"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Hyperparameter Tuning</a:t>
            </a:r>
          </a:p>
        </p:txBody>
      </p:sp>
    </p:spTree>
    <p:extLst>
      <p:ext uri="{BB962C8B-B14F-4D97-AF65-F5344CB8AC3E}">
        <p14:creationId xmlns:p14="http://schemas.microsoft.com/office/powerpoint/2010/main" val="2785322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2">
            <a:extLst>
              <a:ext uri="{FF2B5EF4-FFF2-40B4-BE49-F238E27FC236}">
                <a16:creationId xmlns:a16="http://schemas.microsoft.com/office/drawing/2014/main" id="{61FA2C00-13F4-9047-94C1-EEA083AF0344}"/>
              </a:ext>
            </a:extLst>
          </p:cNvPr>
          <p:cNvSpPr>
            <a:spLocks noGrp="1"/>
          </p:cNvSpPr>
          <p:nvPr>
            <p:ph type="body" sz="quarter" idx="10"/>
          </p:nvPr>
        </p:nvSpPr>
        <p:spPr>
          <a:xfrm>
            <a:off x="695796" y="1310105"/>
            <a:ext cx="10883004" cy="4599628"/>
          </a:xfrm>
        </p:spPr>
        <p:txBody>
          <a:bodyPr/>
          <a:lstStyle/>
          <a:p>
            <a:pPr marL="0" indent="0">
              <a:buNone/>
            </a:pPr>
            <a:r>
              <a:rPr lang="en-US" b="1" dirty="0">
                <a:solidFill>
                  <a:schemeClr val="accent3"/>
                </a:solidFill>
                <a:ea typeface="Amazon Ember Light" panose="020B0403020204020204" pitchFamily="34" charset="0"/>
                <a:cs typeface="Amazon Ember Light" panose="020B0403020204020204" pitchFamily="34" charset="0"/>
              </a:rPr>
              <a:t>Decision Trees </a:t>
            </a:r>
            <a:r>
              <a:rPr lang="en-US" dirty="0">
                <a:ea typeface="Amazon Ember Light" panose="020B0403020204020204" pitchFamily="34" charset="0"/>
                <a:cs typeface="Amazon Ember Light" panose="020B0403020204020204" pitchFamily="34" charset="0"/>
              </a:rPr>
              <a:t>are </a:t>
            </a:r>
            <a:r>
              <a:rPr lang="en-US" b="1" dirty="0">
                <a:ea typeface="Amazon Ember Light" panose="020B0403020204020204" pitchFamily="34" charset="0"/>
                <a:cs typeface="Amazon Ember Light" panose="020B0403020204020204" pitchFamily="34" charset="0"/>
              </a:rPr>
              <a:t>flowchart-like structures </a:t>
            </a:r>
            <a:r>
              <a:rPr lang="en-US" dirty="0">
                <a:ea typeface="Amazon Ember Light" panose="020B0403020204020204" pitchFamily="34" charset="0"/>
                <a:cs typeface="Amazon Ember Light" panose="020B0403020204020204" pitchFamily="34" charset="0"/>
              </a:rPr>
              <a:t>that can be used for classification or regression tasks. </a:t>
            </a:r>
          </a:p>
          <a:p>
            <a:pPr marL="0" indent="0">
              <a:buNone/>
            </a:pPr>
            <a:endParaRPr lang="en-US" sz="2400" dirty="0">
              <a:ea typeface="Amazon Ember Light" panose="020B0403020204020204" pitchFamily="34" charset="0"/>
              <a:cs typeface="Amazon Ember Light" panose="020B0403020204020204" pitchFamily="34" charset="0"/>
            </a:endParaRPr>
          </a:p>
        </p:txBody>
      </p:sp>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1113227" cy="987472"/>
          </a:xfrm>
        </p:spPr>
        <p:txBody>
          <a:bodyPr/>
          <a:lstStyle/>
          <a:p>
            <a:r>
              <a:rPr lang="en-US" b="1" dirty="0">
                <a:ea typeface="Amazon Ember Light" panose="020B0403020204020204" pitchFamily="34" charset="0"/>
                <a:cs typeface="Amazon Ember Light" panose="020B0403020204020204" pitchFamily="34" charset="0"/>
              </a:rPr>
              <a:t>Decision Trees</a:t>
            </a:r>
            <a:endParaRPr lang="en-US" b="1" dirty="0"/>
          </a:p>
        </p:txBody>
      </p:sp>
      <p:cxnSp>
        <p:nvCxnSpPr>
          <p:cNvPr id="7" name="Straight Connector 6">
            <a:extLst>
              <a:ext uri="{FF2B5EF4-FFF2-40B4-BE49-F238E27FC236}">
                <a16:creationId xmlns:a16="http://schemas.microsoft.com/office/drawing/2014/main" id="{45BCA68E-E141-4849-9E2C-DDF9E689C946}"/>
              </a:ext>
            </a:extLst>
          </p:cNvPr>
          <p:cNvCxnSpPr>
            <a:cxnSpLocks/>
          </p:cNvCxnSpPr>
          <p:nvPr/>
        </p:nvCxnSpPr>
        <p:spPr>
          <a:xfrm flipH="1">
            <a:off x="1751964" y="3106988"/>
            <a:ext cx="1012371" cy="9683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D68D60-6E3C-0F4E-A252-905C5D15C0A3}"/>
              </a:ext>
            </a:extLst>
          </p:cNvPr>
          <p:cNvCxnSpPr>
            <a:cxnSpLocks/>
          </p:cNvCxnSpPr>
          <p:nvPr/>
        </p:nvCxnSpPr>
        <p:spPr>
          <a:xfrm>
            <a:off x="2764335" y="3106987"/>
            <a:ext cx="1797729" cy="9667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CC6F7C9-FFA8-AB4F-96B5-8D508461470C}"/>
              </a:ext>
            </a:extLst>
          </p:cNvPr>
          <p:cNvSpPr txBox="1"/>
          <p:nvPr/>
        </p:nvSpPr>
        <p:spPr>
          <a:xfrm>
            <a:off x="1518447" y="3321056"/>
            <a:ext cx="862898"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Sunny</a:t>
            </a:r>
          </a:p>
        </p:txBody>
      </p:sp>
      <p:sp>
        <p:nvSpPr>
          <p:cNvPr id="10" name="TextBox 9">
            <a:extLst>
              <a:ext uri="{FF2B5EF4-FFF2-40B4-BE49-F238E27FC236}">
                <a16:creationId xmlns:a16="http://schemas.microsoft.com/office/drawing/2014/main" id="{C926345C-C7C2-F044-9DB0-4EB0B5A4C21B}"/>
              </a:ext>
            </a:extLst>
          </p:cNvPr>
          <p:cNvSpPr txBox="1"/>
          <p:nvPr/>
        </p:nvSpPr>
        <p:spPr>
          <a:xfrm>
            <a:off x="3588364" y="3321056"/>
            <a:ext cx="862898"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Rainy</a:t>
            </a:r>
          </a:p>
        </p:txBody>
      </p:sp>
      <p:cxnSp>
        <p:nvCxnSpPr>
          <p:cNvPr id="11" name="Straight Connector 10">
            <a:extLst>
              <a:ext uri="{FF2B5EF4-FFF2-40B4-BE49-F238E27FC236}">
                <a16:creationId xmlns:a16="http://schemas.microsoft.com/office/drawing/2014/main" id="{8C103352-91F0-094E-8315-CCBA62445D72}"/>
              </a:ext>
            </a:extLst>
          </p:cNvPr>
          <p:cNvCxnSpPr>
            <a:cxnSpLocks/>
          </p:cNvCxnSpPr>
          <p:nvPr/>
        </p:nvCxnSpPr>
        <p:spPr>
          <a:xfrm>
            <a:off x="2764335" y="3106987"/>
            <a:ext cx="359539" cy="14295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BBC9768-7A53-F14C-B749-66FEF5053D63}"/>
              </a:ext>
            </a:extLst>
          </p:cNvPr>
          <p:cNvSpPr txBox="1"/>
          <p:nvPr/>
        </p:nvSpPr>
        <p:spPr>
          <a:xfrm>
            <a:off x="2531361" y="3799063"/>
            <a:ext cx="1204337"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Overcast</a:t>
            </a:r>
          </a:p>
        </p:txBody>
      </p:sp>
      <p:sp>
        <p:nvSpPr>
          <p:cNvPr id="13" name="TextBox 12">
            <a:extLst>
              <a:ext uri="{FF2B5EF4-FFF2-40B4-BE49-F238E27FC236}">
                <a16:creationId xmlns:a16="http://schemas.microsoft.com/office/drawing/2014/main" id="{9977281F-EED3-BD46-AF5D-81D6E5AD439C}"/>
              </a:ext>
            </a:extLst>
          </p:cNvPr>
          <p:cNvSpPr txBox="1"/>
          <p:nvPr/>
        </p:nvSpPr>
        <p:spPr>
          <a:xfrm>
            <a:off x="2834791" y="4541360"/>
            <a:ext cx="604684" cy="369332"/>
          </a:xfrm>
          <a:prstGeom prst="rect">
            <a:avLst/>
          </a:prstGeom>
          <a:solidFill>
            <a:schemeClr val="accent3"/>
          </a:solidFill>
          <a:ln w="25400">
            <a:noFill/>
          </a:ln>
        </p:spPr>
        <p:txBody>
          <a:bodyPr wrap="square" rtlCol="0">
            <a:spAutoFit/>
          </a:bodyPr>
          <a:lstStyle/>
          <a:p>
            <a:pPr algn="ctr"/>
            <a:r>
              <a:rPr lang="en-US"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Yes</a:t>
            </a:r>
          </a:p>
        </p:txBody>
      </p:sp>
      <p:cxnSp>
        <p:nvCxnSpPr>
          <p:cNvPr id="14" name="Straight Connector 13">
            <a:extLst>
              <a:ext uri="{FF2B5EF4-FFF2-40B4-BE49-F238E27FC236}">
                <a16:creationId xmlns:a16="http://schemas.microsoft.com/office/drawing/2014/main" id="{ACDAB7E6-8542-F943-82C2-2A46FB962294}"/>
              </a:ext>
            </a:extLst>
          </p:cNvPr>
          <p:cNvCxnSpPr>
            <a:cxnSpLocks/>
            <a:endCxn id="20" idx="0"/>
          </p:cNvCxnSpPr>
          <p:nvPr/>
        </p:nvCxnSpPr>
        <p:spPr>
          <a:xfrm flipH="1">
            <a:off x="886255" y="4715437"/>
            <a:ext cx="865708" cy="8258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009400-797A-4A41-9DD7-D8A3DB5A9F1B}"/>
              </a:ext>
            </a:extLst>
          </p:cNvPr>
          <p:cNvCxnSpPr>
            <a:cxnSpLocks/>
            <a:endCxn id="18" idx="0"/>
          </p:cNvCxnSpPr>
          <p:nvPr/>
        </p:nvCxnSpPr>
        <p:spPr>
          <a:xfrm>
            <a:off x="1751964" y="4715437"/>
            <a:ext cx="742685" cy="8258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D4E4F6A-0162-9F41-BF55-C661F4FDB8E7}"/>
              </a:ext>
            </a:extLst>
          </p:cNvPr>
          <p:cNvCxnSpPr>
            <a:cxnSpLocks/>
            <a:endCxn id="19" idx="0"/>
          </p:cNvCxnSpPr>
          <p:nvPr/>
        </p:nvCxnSpPr>
        <p:spPr>
          <a:xfrm>
            <a:off x="4562063" y="4713797"/>
            <a:ext cx="617170" cy="82748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B00137-3E8F-FD48-ACD3-A5CA64866A3F}"/>
              </a:ext>
            </a:extLst>
          </p:cNvPr>
          <p:cNvCxnSpPr>
            <a:cxnSpLocks/>
            <a:endCxn id="21" idx="0"/>
          </p:cNvCxnSpPr>
          <p:nvPr/>
        </p:nvCxnSpPr>
        <p:spPr>
          <a:xfrm flipH="1">
            <a:off x="4161611" y="4713797"/>
            <a:ext cx="400453" cy="82748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27030D0-7951-1149-AAED-5CAF1AFB90C1}"/>
              </a:ext>
            </a:extLst>
          </p:cNvPr>
          <p:cNvSpPr txBox="1"/>
          <p:nvPr/>
        </p:nvSpPr>
        <p:spPr>
          <a:xfrm>
            <a:off x="2192306" y="5541279"/>
            <a:ext cx="604684" cy="369332"/>
          </a:xfrm>
          <a:prstGeom prst="rect">
            <a:avLst/>
          </a:prstGeom>
          <a:solidFill>
            <a:schemeClr val="accent3"/>
          </a:solidFill>
          <a:ln w="25400">
            <a:noFill/>
          </a:ln>
        </p:spPr>
        <p:txBody>
          <a:bodyPr wrap="square" rtlCol="0">
            <a:spAutoFit/>
          </a:bodyPr>
          <a:lstStyle/>
          <a:p>
            <a:pPr algn="ctr"/>
            <a:r>
              <a:rPr lang="en-US"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Yes</a:t>
            </a:r>
          </a:p>
        </p:txBody>
      </p:sp>
      <p:sp>
        <p:nvSpPr>
          <p:cNvPr id="19" name="TextBox 18">
            <a:extLst>
              <a:ext uri="{FF2B5EF4-FFF2-40B4-BE49-F238E27FC236}">
                <a16:creationId xmlns:a16="http://schemas.microsoft.com/office/drawing/2014/main" id="{C2C3C8E8-80F5-C746-A43B-C3D6A4249B0E}"/>
              </a:ext>
            </a:extLst>
          </p:cNvPr>
          <p:cNvSpPr txBox="1"/>
          <p:nvPr/>
        </p:nvSpPr>
        <p:spPr>
          <a:xfrm>
            <a:off x="4876891" y="5541279"/>
            <a:ext cx="604684" cy="369332"/>
          </a:xfrm>
          <a:prstGeom prst="rect">
            <a:avLst/>
          </a:prstGeom>
          <a:solidFill>
            <a:schemeClr val="accent3"/>
          </a:solidFill>
          <a:ln w="25400">
            <a:noFill/>
          </a:ln>
        </p:spPr>
        <p:txBody>
          <a:bodyPr wrap="square" rtlCol="0">
            <a:spAutoFit/>
          </a:bodyPr>
          <a:lstStyle/>
          <a:p>
            <a:pPr algn="ctr"/>
            <a:r>
              <a:rPr lang="en-US"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Yes</a:t>
            </a:r>
          </a:p>
        </p:txBody>
      </p:sp>
      <p:sp>
        <p:nvSpPr>
          <p:cNvPr id="20" name="TextBox 19">
            <a:extLst>
              <a:ext uri="{FF2B5EF4-FFF2-40B4-BE49-F238E27FC236}">
                <a16:creationId xmlns:a16="http://schemas.microsoft.com/office/drawing/2014/main" id="{25DB8CD0-0F14-8448-8CBB-6C93CEF9DC17}"/>
              </a:ext>
            </a:extLst>
          </p:cNvPr>
          <p:cNvSpPr txBox="1"/>
          <p:nvPr/>
        </p:nvSpPr>
        <p:spPr>
          <a:xfrm>
            <a:off x="583913" y="5541279"/>
            <a:ext cx="604684" cy="369332"/>
          </a:xfrm>
          <a:prstGeom prst="rect">
            <a:avLst/>
          </a:prstGeom>
          <a:solidFill>
            <a:schemeClr val="accent3"/>
          </a:solidFill>
          <a:ln w="25400">
            <a:noFill/>
          </a:ln>
        </p:spPr>
        <p:txBody>
          <a:bodyPr wrap="square" rtlCol="0">
            <a:spAutoFit/>
          </a:bodyPr>
          <a:lstStyle/>
          <a:p>
            <a:pPr algn="ctr"/>
            <a:r>
              <a:rPr lang="en-US"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No</a:t>
            </a:r>
          </a:p>
        </p:txBody>
      </p:sp>
      <p:sp>
        <p:nvSpPr>
          <p:cNvPr id="21" name="TextBox 20">
            <a:extLst>
              <a:ext uri="{FF2B5EF4-FFF2-40B4-BE49-F238E27FC236}">
                <a16:creationId xmlns:a16="http://schemas.microsoft.com/office/drawing/2014/main" id="{9F2FF9CD-1894-044A-86F5-72CE429E140C}"/>
              </a:ext>
            </a:extLst>
          </p:cNvPr>
          <p:cNvSpPr txBox="1"/>
          <p:nvPr/>
        </p:nvSpPr>
        <p:spPr>
          <a:xfrm>
            <a:off x="3859268" y="5541279"/>
            <a:ext cx="604684" cy="369332"/>
          </a:xfrm>
          <a:prstGeom prst="rect">
            <a:avLst/>
          </a:prstGeom>
          <a:solidFill>
            <a:schemeClr val="accent3"/>
          </a:solidFill>
          <a:ln w="25400">
            <a:noFill/>
          </a:ln>
        </p:spPr>
        <p:txBody>
          <a:bodyPr wrap="square" rtlCol="0">
            <a:spAutoFit/>
          </a:bodyPr>
          <a:lstStyle/>
          <a:p>
            <a:pPr algn="ctr"/>
            <a:r>
              <a:rPr lang="en-US"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No</a:t>
            </a:r>
          </a:p>
        </p:txBody>
      </p:sp>
      <p:sp>
        <p:nvSpPr>
          <p:cNvPr id="22" name="TextBox 21">
            <a:extLst>
              <a:ext uri="{FF2B5EF4-FFF2-40B4-BE49-F238E27FC236}">
                <a16:creationId xmlns:a16="http://schemas.microsoft.com/office/drawing/2014/main" id="{2B304A06-E575-D741-9CBF-C6B7F30F47E3}"/>
              </a:ext>
            </a:extLst>
          </p:cNvPr>
          <p:cNvSpPr txBox="1"/>
          <p:nvPr/>
        </p:nvSpPr>
        <p:spPr>
          <a:xfrm>
            <a:off x="497221" y="5004612"/>
            <a:ext cx="795478"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High</a:t>
            </a:r>
          </a:p>
        </p:txBody>
      </p:sp>
      <p:sp>
        <p:nvSpPr>
          <p:cNvPr id="23" name="TextBox 22">
            <a:extLst>
              <a:ext uri="{FF2B5EF4-FFF2-40B4-BE49-F238E27FC236}">
                <a16:creationId xmlns:a16="http://schemas.microsoft.com/office/drawing/2014/main" id="{C43C73AE-0838-8645-BFD0-60789C3191A3}"/>
              </a:ext>
            </a:extLst>
          </p:cNvPr>
          <p:cNvSpPr txBox="1"/>
          <p:nvPr/>
        </p:nvSpPr>
        <p:spPr>
          <a:xfrm>
            <a:off x="2205526" y="4993920"/>
            <a:ext cx="988375"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Normal</a:t>
            </a:r>
          </a:p>
        </p:txBody>
      </p:sp>
      <p:sp>
        <p:nvSpPr>
          <p:cNvPr id="24" name="TextBox 23">
            <a:extLst>
              <a:ext uri="{FF2B5EF4-FFF2-40B4-BE49-F238E27FC236}">
                <a16:creationId xmlns:a16="http://schemas.microsoft.com/office/drawing/2014/main" id="{7ED71A98-8B66-494B-9A31-E0879A3E9D74}"/>
              </a:ext>
            </a:extLst>
          </p:cNvPr>
          <p:cNvSpPr txBox="1"/>
          <p:nvPr/>
        </p:nvSpPr>
        <p:spPr>
          <a:xfrm>
            <a:off x="3285082" y="5004612"/>
            <a:ext cx="1302374"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Misspelled</a:t>
            </a:r>
          </a:p>
        </p:txBody>
      </p:sp>
      <p:sp>
        <p:nvSpPr>
          <p:cNvPr id="25" name="TextBox 24">
            <a:extLst>
              <a:ext uri="{FF2B5EF4-FFF2-40B4-BE49-F238E27FC236}">
                <a16:creationId xmlns:a16="http://schemas.microsoft.com/office/drawing/2014/main" id="{3A6822CF-3E85-6041-8E90-5452BF1ECA04}"/>
              </a:ext>
            </a:extLst>
          </p:cNvPr>
          <p:cNvSpPr txBox="1"/>
          <p:nvPr/>
        </p:nvSpPr>
        <p:spPr>
          <a:xfrm>
            <a:off x="4911698" y="4973387"/>
            <a:ext cx="952557" cy="369332"/>
          </a:xfrm>
          <a:prstGeom prst="rect">
            <a:avLst/>
          </a:prstGeom>
          <a:noFill/>
        </p:spPr>
        <p:txBody>
          <a:bodyPr wrap="square" rtlCol="0">
            <a:spAutoFit/>
          </a:body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Correct</a:t>
            </a:r>
          </a:p>
        </p:txBody>
      </p:sp>
      <p:sp>
        <p:nvSpPr>
          <p:cNvPr id="31" name="TextBox 30">
            <a:extLst>
              <a:ext uri="{FF2B5EF4-FFF2-40B4-BE49-F238E27FC236}">
                <a16:creationId xmlns:a16="http://schemas.microsoft.com/office/drawing/2014/main" id="{7269CBFF-062C-9747-AF90-52C9AD28CC60}"/>
              </a:ext>
            </a:extLst>
          </p:cNvPr>
          <p:cNvSpPr txBox="1"/>
          <p:nvPr/>
        </p:nvSpPr>
        <p:spPr>
          <a:xfrm>
            <a:off x="6155070" y="5042059"/>
            <a:ext cx="6247909" cy="1031051"/>
          </a:xfrm>
          <a:prstGeom prst="rect">
            <a:avLst/>
          </a:prstGeom>
          <a:noFill/>
        </p:spPr>
        <p:txBody>
          <a:bodyPr wrap="square" rtlCol="0">
            <a:spAutoFit/>
          </a:bodyPr>
          <a:lstStyle/>
          <a:p>
            <a:pPr>
              <a:spcBef>
                <a:spcPts val="600"/>
              </a:spcBef>
              <a:spcAft>
                <a:spcPts val="600"/>
              </a:spcAft>
            </a:pPr>
            <a:r>
              <a:rPr lang="en-US" sz="28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Leaf or Terminal Nodes</a:t>
            </a:r>
          </a:p>
          <a:p>
            <a:pPr marL="650116" lvl="1" indent="-192916">
              <a:buFont typeface="Arial" panose="020B0604020202020204" pitchFamily="34" charset="0"/>
              <a:buChar char="•"/>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exactly one incoming edge and no outgoing edges</a:t>
            </a:r>
          </a:p>
          <a:p>
            <a:pPr marL="650116" lvl="1" indent="-192916">
              <a:buFont typeface="Arial" panose="020B0604020202020204" pitchFamily="34" charset="0"/>
              <a:buChar char="•"/>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it is assigned a class label (classification) or value (regression)</a:t>
            </a:r>
          </a:p>
        </p:txBody>
      </p:sp>
      <p:sp>
        <p:nvSpPr>
          <p:cNvPr id="26" name="Rectangle 25">
            <a:extLst>
              <a:ext uri="{FF2B5EF4-FFF2-40B4-BE49-F238E27FC236}">
                <a16:creationId xmlns:a16="http://schemas.microsoft.com/office/drawing/2014/main" id="{0267EE8C-667F-D64F-96E7-D63675407414}"/>
              </a:ext>
            </a:extLst>
          </p:cNvPr>
          <p:cNvSpPr/>
          <p:nvPr/>
        </p:nvSpPr>
        <p:spPr>
          <a:xfrm>
            <a:off x="1071470" y="4085946"/>
            <a:ext cx="1349829" cy="640080"/>
          </a:xfrm>
          <a:prstGeom prst="rect">
            <a:avLst/>
          </a:prstGeom>
          <a:solidFill>
            <a:schemeClr val="tx1">
              <a:lumMod val="40000"/>
              <a:lumOff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Demand</a:t>
            </a:r>
          </a:p>
        </p:txBody>
      </p:sp>
      <p:sp>
        <p:nvSpPr>
          <p:cNvPr id="27" name="Rectangle 26">
            <a:extLst>
              <a:ext uri="{FF2B5EF4-FFF2-40B4-BE49-F238E27FC236}">
                <a16:creationId xmlns:a16="http://schemas.microsoft.com/office/drawing/2014/main" id="{FE9D892D-B003-D043-9A25-F833547AD9E4}"/>
              </a:ext>
            </a:extLst>
          </p:cNvPr>
          <p:cNvSpPr/>
          <p:nvPr/>
        </p:nvSpPr>
        <p:spPr>
          <a:xfrm>
            <a:off x="3896943" y="4065038"/>
            <a:ext cx="1349829" cy="640080"/>
          </a:xfrm>
          <a:prstGeom prst="rect">
            <a:avLst/>
          </a:prstGeom>
          <a:solidFill>
            <a:schemeClr val="tx1">
              <a:lumMod val="40000"/>
              <a:lumOff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Address</a:t>
            </a:r>
          </a:p>
        </p:txBody>
      </p:sp>
      <p:sp>
        <p:nvSpPr>
          <p:cNvPr id="28" name="TextBox 27">
            <a:extLst>
              <a:ext uri="{FF2B5EF4-FFF2-40B4-BE49-F238E27FC236}">
                <a16:creationId xmlns:a16="http://schemas.microsoft.com/office/drawing/2014/main" id="{AE25F532-D7EF-2E44-A7F4-552B980E352E}"/>
              </a:ext>
            </a:extLst>
          </p:cNvPr>
          <p:cNvSpPr txBox="1"/>
          <p:nvPr/>
        </p:nvSpPr>
        <p:spPr>
          <a:xfrm>
            <a:off x="5713821" y="3750986"/>
            <a:ext cx="6247909" cy="1031051"/>
          </a:xfrm>
          <a:prstGeom prst="rect">
            <a:avLst/>
          </a:prstGeom>
          <a:noFill/>
        </p:spPr>
        <p:txBody>
          <a:bodyPr wrap="square" rtlCol="0">
            <a:spAutoFit/>
          </a:bodyPr>
          <a:lstStyle/>
          <a:p>
            <a:pPr>
              <a:spcBef>
                <a:spcPts val="600"/>
              </a:spcBef>
              <a:spcAft>
                <a:spcPts val="600"/>
              </a:spcAft>
            </a:pPr>
            <a:r>
              <a:rPr lang="en-US" sz="2800" b="1" dirty="0">
                <a:solidFill>
                  <a:schemeClr val="tx1">
                    <a:lumMod val="60000"/>
                    <a:lumOff val="40000"/>
                  </a:schemeClr>
                </a:solidFill>
                <a:latin typeface="Amazon Ember Light" panose="020B0403020204020204" pitchFamily="34" charset="0"/>
                <a:ea typeface="Amazon Ember Light" panose="020B0403020204020204" pitchFamily="34" charset="0"/>
                <a:cs typeface="Amazon Ember Light" panose="020B0403020204020204" pitchFamily="34" charset="0"/>
              </a:rPr>
              <a:t>Internal Nodes</a:t>
            </a:r>
          </a:p>
          <a:p>
            <a:pPr marL="650116" lvl="1" indent="-192916">
              <a:buFont typeface="Arial" panose="020B0604020202020204" pitchFamily="34" charset="0"/>
              <a:buChar char="•"/>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exactly one incoming node and two or more outgoing edges</a:t>
            </a:r>
          </a:p>
          <a:p>
            <a:pPr marL="650116" lvl="1" indent="-192916">
              <a:buFont typeface="Arial" panose="020B0604020202020204" pitchFamily="34" charset="0"/>
              <a:buChar char="•"/>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have attribute conditions to separate records</a:t>
            </a:r>
          </a:p>
        </p:txBody>
      </p:sp>
      <p:sp>
        <p:nvSpPr>
          <p:cNvPr id="29" name="Rectangle 28">
            <a:extLst>
              <a:ext uri="{FF2B5EF4-FFF2-40B4-BE49-F238E27FC236}">
                <a16:creationId xmlns:a16="http://schemas.microsoft.com/office/drawing/2014/main" id="{2F8D3CA2-BCDA-BD4C-84B3-F093A8F3C813}"/>
              </a:ext>
            </a:extLst>
          </p:cNvPr>
          <p:cNvSpPr/>
          <p:nvPr/>
        </p:nvSpPr>
        <p:spPr>
          <a:xfrm>
            <a:off x="2096144" y="2466907"/>
            <a:ext cx="1349829" cy="640080"/>
          </a:xfrm>
          <a:prstGeom prst="rect">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Weather</a:t>
            </a:r>
          </a:p>
        </p:txBody>
      </p:sp>
      <p:sp>
        <p:nvSpPr>
          <p:cNvPr id="3" name="Rectangle 2">
            <a:extLst>
              <a:ext uri="{FF2B5EF4-FFF2-40B4-BE49-F238E27FC236}">
                <a16:creationId xmlns:a16="http://schemas.microsoft.com/office/drawing/2014/main" id="{A6B16DEB-E292-FD4C-A040-6B297DCBBDC9}"/>
              </a:ext>
            </a:extLst>
          </p:cNvPr>
          <p:cNvSpPr/>
          <p:nvPr/>
        </p:nvSpPr>
        <p:spPr>
          <a:xfrm>
            <a:off x="8970341" y="2366950"/>
            <a:ext cx="2769704" cy="954107"/>
          </a:xfrm>
          <a:prstGeom prst="rect">
            <a:avLst/>
          </a:prstGeom>
          <a:ln w="12700">
            <a:solidFill>
              <a:schemeClr val="tx1"/>
            </a:solidFill>
          </a:ln>
        </p:spPr>
        <p:txBody>
          <a:bodyPr wrap="square">
            <a:spAutoFit/>
          </a:bodyPr>
          <a:lstStyle/>
          <a:p>
            <a:r>
              <a:rPr lang="en-US" sz="2800" b="1" dirty="0">
                <a:latin typeface="Amazon Ember Light" panose="020B0403020204020204" pitchFamily="34" charset="0"/>
                <a:ea typeface="Amazon Ember Light" panose="020B0403020204020204" pitchFamily="34" charset="0"/>
                <a:cs typeface="Amazon Ember Light" panose="020B0403020204020204" pitchFamily="34" charset="0"/>
              </a:rPr>
              <a:t>How to Learn a Decision Tree? </a:t>
            </a:r>
          </a:p>
        </p:txBody>
      </p:sp>
      <p:cxnSp>
        <p:nvCxnSpPr>
          <p:cNvPr id="33" name="Straight Arrow Connector 32">
            <a:extLst>
              <a:ext uri="{FF2B5EF4-FFF2-40B4-BE49-F238E27FC236}">
                <a16:creationId xmlns:a16="http://schemas.microsoft.com/office/drawing/2014/main" id="{B130B8A1-6E02-8843-A681-E2FC6AB8BA46}"/>
              </a:ext>
            </a:extLst>
          </p:cNvPr>
          <p:cNvCxnSpPr>
            <a:cxnSpLocks/>
          </p:cNvCxnSpPr>
          <p:nvPr/>
        </p:nvCxnSpPr>
        <p:spPr>
          <a:xfrm flipH="1">
            <a:off x="6237648" y="2551449"/>
            <a:ext cx="243926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1134D65-682D-BC4F-96C5-33ED0102CEF3}"/>
              </a:ext>
            </a:extLst>
          </p:cNvPr>
          <p:cNvCxnSpPr>
            <a:cxnSpLocks/>
          </p:cNvCxnSpPr>
          <p:nvPr/>
        </p:nvCxnSpPr>
        <p:spPr>
          <a:xfrm>
            <a:off x="9726356" y="3404182"/>
            <a:ext cx="0" cy="1685377"/>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767CF22-77AD-8A47-BD53-63EBF9FEEC4D}"/>
              </a:ext>
            </a:extLst>
          </p:cNvPr>
          <p:cNvCxnSpPr>
            <a:cxnSpLocks/>
          </p:cNvCxnSpPr>
          <p:nvPr/>
        </p:nvCxnSpPr>
        <p:spPr>
          <a:xfrm flipH="1">
            <a:off x="8153360" y="3246516"/>
            <a:ext cx="734569" cy="575270"/>
          </a:xfrm>
          <a:prstGeom prst="straightConnector1">
            <a:avLst/>
          </a:prstGeom>
          <a:ln w="381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6D8014A-7761-5C40-98C7-90588D8D25F7}"/>
              </a:ext>
            </a:extLst>
          </p:cNvPr>
          <p:cNvSpPr txBox="1"/>
          <p:nvPr/>
        </p:nvSpPr>
        <p:spPr>
          <a:xfrm>
            <a:off x="4260211" y="2316425"/>
            <a:ext cx="2255528" cy="846386"/>
          </a:xfrm>
          <a:prstGeom prst="rect">
            <a:avLst/>
          </a:prstGeom>
          <a:noFill/>
        </p:spPr>
        <p:txBody>
          <a:bodyPr wrap="square" rtlCol="0">
            <a:spAutoFit/>
          </a:bodyPr>
          <a:lstStyle/>
          <a:p>
            <a:pPr>
              <a:spcBef>
                <a:spcPts val="600"/>
              </a:spcBef>
              <a:spcAft>
                <a:spcPts val="600"/>
              </a:spcAft>
            </a:pPr>
            <a:r>
              <a:rPr lang="en-US" sz="2800" b="1" dirty="0">
                <a:latin typeface="Amazon Ember Light" panose="020B0403020204020204" pitchFamily="34" charset="0"/>
                <a:ea typeface="Amazon Ember Light" panose="020B0403020204020204" pitchFamily="34" charset="0"/>
                <a:cs typeface="Amazon Ember Light" panose="020B0403020204020204" pitchFamily="34" charset="0"/>
              </a:rPr>
              <a:t>Root Node</a:t>
            </a:r>
          </a:p>
          <a:p>
            <a:pPr marL="650116" lvl="1" indent="-192916">
              <a:buFont typeface="Arial" panose="020B0604020202020204" pitchFamily="34" charset="0"/>
              <a:buChar char="•"/>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the start node</a:t>
            </a:r>
          </a:p>
        </p:txBody>
      </p:sp>
    </p:spTree>
    <p:extLst>
      <p:ext uri="{BB962C8B-B14F-4D97-AF65-F5344CB8AC3E}">
        <p14:creationId xmlns:p14="http://schemas.microsoft.com/office/powerpoint/2010/main" val="18409402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1113227" cy="987472"/>
          </a:xfrm>
        </p:spPr>
        <p:txBody>
          <a:bodyPr/>
          <a:lstStyle/>
          <a:p>
            <a:r>
              <a:rPr lang="en-US" b="1" dirty="0"/>
              <a:t>Hyperparameter Tuning</a:t>
            </a:r>
          </a:p>
        </p:txBody>
      </p:sp>
      <p:sp>
        <p:nvSpPr>
          <p:cNvPr id="3" name="Text Placeholder 2">
            <a:extLst>
              <a:ext uri="{FF2B5EF4-FFF2-40B4-BE49-F238E27FC236}">
                <a16:creationId xmlns:a16="http://schemas.microsoft.com/office/drawing/2014/main" id="{EFA986EE-AA40-1B47-BD40-4247444EE8B5}"/>
              </a:ext>
            </a:extLst>
          </p:cNvPr>
          <p:cNvSpPr>
            <a:spLocks noGrp="1"/>
          </p:cNvSpPr>
          <p:nvPr>
            <p:ph type="body" sz="quarter" idx="10"/>
          </p:nvPr>
        </p:nvSpPr>
        <p:spPr>
          <a:xfrm>
            <a:off x="694389" y="1310105"/>
            <a:ext cx="11113227" cy="4599628"/>
          </a:xfrm>
        </p:spPr>
        <p:txBody>
          <a:bodyPr/>
          <a:lstStyle/>
          <a:p>
            <a:r>
              <a:rPr lang="en-US" b="1" dirty="0">
                <a:solidFill>
                  <a:schemeClr val="accent3"/>
                </a:solidFill>
              </a:rPr>
              <a:t>Hyperparameters</a:t>
            </a:r>
            <a:r>
              <a:rPr lang="en-US" dirty="0">
                <a:solidFill>
                  <a:schemeClr val="accent3"/>
                </a:solidFill>
              </a:rPr>
              <a:t> </a:t>
            </a:r>
            <a:r>
              <a:rPr lang="en-US" dirty="0"/>
              <a:t>are </a:t>
            </a:r>
            <a:r>
              <a:rPr lang="en-US" b="1" dirty="0"/>
              <a:t>ML algorithms parameters </a:t>
            </a:r>
            <a:r>
              <a:rPr lang="en-US" dirty="0"/>
              <a:t>that affect the structure of the algorithms and the performance of the models.</a:t>
            </a:r>
          </a:p>
          <a:p>
            <a:pPr marL="456857" lvl="1" indent="0">
              <a:buNone/>
            </a:pPr>
            <a:r>
              <a:rPr lang="en-US" sz="2800" b="1" dirty="0"/>
              <a:t>Examples</a:t>
            </a:r>
            <a:r>
              <a:rPr lang="en-US" sz="2800" dirty="0"/>
              <a:t> of hyperparameters:</a:t>
            </a:r>
          </a:p>
          <a:p>
            <a:pPr lvl="2">
              <a:buFont typeface="Wingdings" pitchFamily="2" charset="2"/>
              <a:buChar char="§"/>
            </a:pPr>
            <a:r>
              <a:rPr lang="en-US" sz="2400" b="1" dirty="0"/>
              <a:t>K Nearest Neighbors</a:t>
            </a:r>
            <a:r>
              <a:rPr lang="en-US" sz="2400" dirty="0"/>
              <a:t>: n_neighbors, metric</a:t>
            </a:r>
          </a:p>
          <a:p>
            <a:pPr lvl="2">
              <a:buFont typeface="Wingdings" pitchFamily="2" charset="2"/>
              <a:buChar char="§"/>
            </a:pPr>
            <a:r>
              <a:rPr lang="en-US" sz="2400" b="1" dirty="0"/>
              <a:t>Decision trees: </a:t>
            </a:r>
            <a:r>
              <a:rPr lang="en-US" sz="2400" dirty="0"/>
              <a:t>max_depth, min_samples_leaf, class_weight, criterion</a:t>
            </a:r>
          </a:p>
          <a:p>
            <a:pPr lvl="2">
              <a:buFont typeface="Wingdings" pitchFamily="2" charset="2"/>
              <a:buChar char="§"/>
            </a:pPr>
            <a:r>
              <a:rPr lang="en-US" sz="2400" b="1" dirty="0"/>
              <a:t>Random Forest</a:t>
            </a:r>
            <a:r>
              <a:rPr lang="en-US" sz="2400" dirty="0"/>
              <a:t>: n_estimators, </a:t>
            </a:r>
            <a:r>
              <a:rPr lang="en-US" sz="2400" dirty="0" err="1"/>
              <a:t>max_samples</a:t>
            </a:r>
            <a:endParaRPr lang="en-US" sz="2400" dirty="0"/>
          </a:p>
          <a:p>
            <a:pPr lvl="2">
              <a:buFont typeface="Wingdings" pitchFamily="2" charset="2"/>
              <a:buChar char="§"/>
            </a:pPr>
            <a:r>
              <a:rPr lang="en-US" sz="2400" b="1" dirty="0"/>
              <a:t>Ensemble Bagging: </a:t>
            </a:r>
            <a:r>
              <a:rPr lang="en-US" sz="2400" dirty="0" err="1">
                <a:cs typeface="Consolas" panose="020B0609020204030204" pitchFamily="49" charset="0"/>
              </a:rPr>
              <a:t>base_estimator</a:t>
            </a:r>
            <a:r>
              <a:rPr lang="en-US" sz="2400" dirty="0">
                <a:cs typeface="Consolas" panose="020B0609020204030204" pitchFamily="49" charset="0"/>
              </a:rPr>
              <a:t>, </a:t>
            </a:r>
            <a:r>
              <a:rPr lang="en-US" sz="2400" dirty="0" err="1">
                <a:cs typeface="Consolas" panose="020B0609020204030204" pitchFamily="49" charset="0"/>
              </a:rPr>
              <a:t>n_estimators</a:t>
            </a:r>
            <a:endParaRPr lang="en-US" sz="2400" dirty="0">
              <a:cs typeface="Consolas" panose="020B0609020204030204" pitchFamily="49" charset="0"/>
            </a:endParaRPr>
          </a:p>
          <a:p>
            <a:pPr lvl="2">
              <a:buFont typeface="Wingdings" pitchFamily="2" charset="2"/>
              <a:buChar char="§"/>
            </a:pPr>
            <a:endParaRPr lang="en-US" sz="800" dirty="0">
              <a:cs typeface="Consolas" panose="020B0609020204030204" pitchFamily="49" charset="0"/>
            </a:endParaRPr>
          </a:p>
          <a:p>
            <a:r>
              <a:rPr lang="en-US" b="1" dirty="0">
                <a:solidFill>
                  <a:schemeClr val="accent3"/>
                </a:solidFill>
              </a:rPr>
              <a:t>Hyperparameter tuning</a:t>
            </a:r>
            <a:r>
              <a:rPr lang="en-US" dirty="0">
                <a:solidFill>
                  <a:schemeClr val="accent3"/>
                </a:solidFill>
              </a:rPr>
              <a:t> </a:t>
            </a:r>
            <a:r>
              <a:rPr lang="en-US" dirty="0"/>
              <a:t>looks for the </a:t>
            </a:r>
            <a:r>
              <a:rPr lang="en-US" b="1" dirty="0"/>
              <a:t>best combination of hyperparameters </a:t>
            </a:r>
            <a:r>
              <a:rPr lang="en-US" dirty="0"/>
              <a:t>(combination that maximizes model performance).</a:t>
            </a:r>
          </a:p>
          <a:p>
            <a:pPr lvl="1"/>
            <a:endParaRPr lang="en-US" dirty="0"/>
          </a:p>
        </p:txBody>
      </p:sp>
    </p:spTree>
    <p:extLst>
      <p:ext uri="{BB962C8B-B14F-4D97-AF65-F5344CB8AC3E}">
        <p14:creationId xmlns:p14="http://schemas.microsoft.com/office/powerpoint/2010/main" val="21576341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1113227" cy="987472"/>
          </a:xfrm>
        </p:spPr>
        <p:txBody>
          <a:bodyPr/>
          <a:lstStyle/>
          <a:p>
            <a:r>
              <a:rPr lang="en-US" b="1" dirty="0"/>
              <a:t>Grid Search in sklearn</a:t>
            </a:r>
          </a:p>
        </p:txBody>
      </p:sp>
      <p:sp>
        <p:nvSpPr>
          <p:cNvPr id="3" name="Text Placeholder 2">
            <a:extLst>
              <a:ext uri="{FF2B5EF4-FFF2-40B4-BE49-F238E27FC236}">
                <a16:creationId xmlns:a16="http://schemas.microsoft.com/office/drawing/2014/main" id="{EFA986EE-AA40-1B47-BD40-4247444EE8B5}"/>
              </a:ext>
            </a:extLst>
          </p:cNvPr>
          <p:cNvSpPr>
            <a:spLocks noGrp="1"/>
          </p:cNvSpPr>
          <p:nvPr>
            <p:ph type="body" sz="quarter" idx="10"/>
          </p:nvPr>
        </p:nvSpPr>
        <p:spPr>
          <a:xfrm>
            <a:off x="695796" y="1310105"/>
            <a:ext cx="10800411" cy="4599628"/>
          </a:xfrm>
        </p:spPr>
        <p:txBody>
          <a:bodyPr/>
          <a:lstStyle/>
          <a:p>
            <a:pPr marL="0" indent="0">
              <a:buNone/>
            </a:pPr>
            <a:r>
              <a:rPr lang="en-US" b="1" dirty="0">
                <a:solidFill>
                  <a:schemeClr val="accent3"/>
                </a:solidFill>
              </a:rPr>
              <a:t>GridSearchCV</a:t>
            </a:r>
            <a:r>
              <a:rPr lang="en-US" dirty="0"/>
              <a:t>: </a:t>
            </a:r>
            <a:r>
              <a:rPr lang="en-US" b="1" dirty="0"/>
              <a:t>sklearn</a:t>
            </a:r>
            <a:r>
              <a:rPr lang="en-US" dirty="0"/>
              <a:t> basic hyperparameter tuning method, finds the </a:t>
            </a:r>
            <a:r>
              <a:rPr lang="en-US" b="1" dirty="0"/>
              <a:t>optimum combination of hyperparameters</a:t>
            </a:r>
            <a:r>
              <a:rPr lang="en-US" dirty="0"/>
              <a:t> by </a:t>
            </a:r>
            <a:r>
              <a:rPr lang="en-US" b="1" dirty="0"/>
              <a:t>exhaustive search </a:t>
            </a:r>
            <a:r>
              <a:rPr lang="en-US" dirty="0"/>
              <a:t>over specified parameter values -</a:t>
            </a:r>
          </a:p>
          <a:p>
            <a:pPr marL="0" indent="0">
              <a:buNone/>
            </a:pPr>
            <a:endParaRPr lang="en-US" dirty="0"/>
          </a:p>
          <a:p>
            <a:pPr marL="0" indent="0">
              <a:buNone/>
            </a:pPr>
            <a:r>
              <a:rPr lang="en-US" b="1" dirty="0" err="1"/>
              <a:t>GridSearchCV</a:t>
            </a:r>
            <a:r>
              <a:rPr lang="en-US" dirty="0"/>
              <a:t>(</a:t>
            </a:r>
            <a:r>
              <a:rPr lang="en-US" i="1" dirty="0"/>
              <a:t>estimator</a:t>
            </a:r>
            <a:r>
              <a:rPr lang="en-US" dirty="0"/>
              <a:t>, </a:t>
            </a:r>
            <a:r>
              <a:rPr lang="en-US" i="1" dirty="0" err="1"/>
              <a:t>param_grid</a:t>
            </a:r>
            <a:r>
              <a:rPr lang="en-US" dirty="0"/>
              <a:t>, </a:t>
            </a:r>
            <a:r>
              <a:rPr lang="en-US" i="1" dirty="0"/>
              <a:t>scoring=None)</a:t>
            </a:r>
            <a:endParaRPr lang="en-US" b="1" dirty="0"/>
          </a:p>
          <a:p>
            <a:pPr marL="0" indent="0">
              <a:buNone/>
            </a:pPr>
            <a:endParaRPr lang="en-US" sz="2400" b="1" dirty="0"/>
          </a:p>
          <a:p>
            <a:pPr marL="0" indent="0">
              <a:buNone/>
            </a:pPr>
            <a:r>
              <a:rPr lang="en-US" sz="2400" b="1" dirty="0"/>
              <a:t>Example</a:t>
            </a:r>
            <a:r>
              <a:rPr lang="en-US" sz="2400" dirty="0"/>
              <a:t>: Hyperparameters for a Decision Tree:</a:t>
            </a:r>
            <a:endParaRPr lang="en-US" sz="1800" dirty="0"/>
          </a:p>
          <a:p>
            <a:pPr marL="0" indent="0">
              <a:buNone/>
            </a:pPr>
            <a:endParaRPr lang="en-US" sz="2000" i="1" dirty="0"/>
          </a:p>
          <a:p>
            <a:pPr marL="0" indent="0">
              <a:buNone/>
            </a:pPr>
            <a:r>
              <a:rPr lang="en-US" sz="2000" i="1" dirty="0" err="1"/>
              <a:t>param_grid</a:t>
            </a:r>
            <a:r>
              <a:rPr lang="en-US" sz="2000" i="1" dirty="0"/>
              <a:t> </a:t>
            </a:r>
            <a:r>
              <a:rPr lang="en-US" sz="2000" dirty="0"/>
              <a:t>={max_depth: [5, 10, 50, 100, 250],</a:t>
            </a:r>
          </a:p>
          <a:p>
            <a:pPr marL="457189" lvl="1" indent="0">
              <a:buNone/>
            </a:pPr>
            <a:r>
              <a:rPr lang="en-US" sz="2000" dirty="0"/>
              <a:t>  	</a:t>
            </a:r>
            <a:r>
              <a:rPr lang="en-US" sz="2000" dirty="0" err="1"/>
              <a:t>min_samples_leaf</a:t>
            </a:r>
            <a:r>
              <a:rPr lang="en-US" sz="2000" dirty="0"/>
              <a:t>: [15, 20, 25, 30, 35]}</a:t>
            </a:r>
          </a:p>
          <a:p>
            <a:pPr marL="457189" lvl="1" indent="0">
              <a:buNone/>
            </a:pPr>
            <a:r>
              <a:rPr lang="en-US" sz="2000" dirty="0"/>
              <a:t>  </a:t>
            </a:r>
          </a:p>
          <a:p>
            <a:pPr marL="21232" indent="0">
              <a:buNone/>
            </a:pPr>
            <a:endParaRPr lang="en-US" sz="800" b="1" dirty="0"/>
          </a:p>
        </p:txBody>
      </p:sp>
      <p:sp>
        <p:nvSpPr>
          <p:cNvPr id="4" name="Right Brace 3">
            <a:extLst>
              <a:ext uri="{FF2B5EF4-FFF2-40B4-BE49-F238E27FC236}">
                <a16:creationId xmlns:a16="http://schemas.microsoft.com/office/drawing/2014/main" id="{BABC7645-BCCC-CD48-B1BD-E9F0FADC3689}"/>
              </a:ext>
            </a:extLst>
          </p:cNvPr>
          <p:cNvSpPr/>
          <p:nvPr/>
        </p:nvSpPr>
        <p:spPr>
          <a:xfrm>
            <a:off x="6254115" y="5181599"/>
            <a:ext cx="230768" cy="638801"/>
          </a:xfrm>
          <a:prstGeom prst="rightBrace">
            <a:avLst>
              <a:gd name="adj1" fmla="val 8333"/>
              <a:gd name="adj2" fmla="val 52576"/>
            </a:avLst>
          </a:prstGeom>
          <a:ln w="2222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BCA9AC54-529B-9E47-8756-BB4BDEC7EDFF}"/>
              </a:ext>
            </a:extLst>
          </p:cNvPr>
          <p:cNvSpPr txBox="1"/>
          <p:nvPr/>
        </p:nvSpPr>
        <p:spPr>
          <a:xfrm>
            <a:off x="9837984" y="4385598"/>
            <a:ext cx="1792535" cy="307777"/>
          </a:xfrm>
          <a:prstGeom prst="rect">
            <a:avLst/>
          </a:prstGeom>
          <a:noFill/>
        </p:spPr>
        <p:txBody>
          <a:bodyPr wrap="square" rtlCol="0">
            <a:spAutoFit/>
          </a:bodyPr>
          <a:lstStyle/>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Hyperparameter 1</a:t>
            </a:r>
          </a:p>
        </p:txBody>
      </p:sp>
      <p:sp>
        <p:nvSpPr>
          <p:cNvPr id="15" name="TextBox 14">
            <a:extLst>
              <a:ext uri="{FF2B5EF4-FFF2-40B4-BE49-F238E27FC236}">
                <a16:creationId xmlns:a16="http://schemas.microsoft.com/office/drawing/2014/main" id="{5B7BC181-D074-3440-9590-DF817E676819}"/>
              </a:ext>
            </a:extLst>
          </p:cNvPr>
          <p:cNvSpPr txBox="1"/>
          <p:nvPr/>
        </p:nvSpPr>
        <p:spPr>
          <a:xfrm rot="16200000">
            <a:off x="8863685" y="3316025"/>
            <a:ext cx="1719257" cy="307777"/>
          </a:xfrm>
          <a:prstGeom prst="rect">
            <a:avLst/>
          </a:prstGeom>
          <a:noFill/>
          <a:ln>
            <a:noFill/>
          </a:ln>
        </p:spPr>
        <p:txBody>
          <a:bodyPr wrap="square" rtlCol="0">
            <a:spAutoFit/>
          </a:bodyPr>
          <a:lstStyle/>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Hyperparameter 2</a:t>
            </a:r>
          </a:p>
        </p:txBody>
      </p:sp>
      <p:graphicFrame>
        <p:nvGraphicFramePr>
          <p:cNvPr id="16" name="Table 15">
            <a:extLst>
              <a:ext uri="{FF2B5EF4-FFF2-40B4-BE49-F238E27FC236}">
                <a16:creationId xmlns:a16="http://schemas.microsoft.com/office/drawing/2014/main" id="{3432D7E3-43E3-A64A-A20B-F5595292055D}"/>
              </a:ext>
            </a:extLst>
          </p:cNvPr>
          <p:cNvGraphicFramePr>
            <a:graphicFrameLocks noGrp="1"/>
          </p:cNvGraphicFramePr>
          <p:nvPr/>
        </p:nvGraphicFramePr>
        <p:xfrm>
          <a:off x="9970523" y="2746740"/>
          <a:ext cx="1536192" cy="1483360"/>
        </p:xfrm>
        <a:graphic>
          <a:graphicData uri="http://schemas.openxmlformats.org/drawingml/2006/table">
            <a:tbl>
              <a:tblPr firstRow="1" bandRow="1">
                <a:tableStyleId>{5940675A-B579-460E-94D1-54222C63F5DA}</a:tableStyleId>
              </a:tblPr>
              <a:tblGrid>
                <a:gridCol w="384048">
                  <a:extLst>
                    <a:ext uri="{9D8B030D-6E8A-4147-A177-3AD203B41FA5}">
                      <a16:colId xmlns:a16="http://schemas.microsoft.com/office/drawing/2014/main" val="1505117329"/>
                    </a:ext>
                  </a:extLst>
                </a:gridCol>
                <a:gridCol w="384048">
                  <a:extLst>
                    <a:ext uri="{9D8B030D-6E8A-4147-A177-3AD203B41FA5}">
                      <a16:colId xmlns:a16="http://schemas.microsoft.com/office/drawing/2014/main" val="220497020"/>
                    </a:ext>
                  </a:extLst>
                </a:gridCol>
                <a:gridCol w="384048">
                  <a:extLst>
                    <a:ext uri="{9D8B030D-6E8A-4147-A177-3AD203B41FA5}">
                      <a16:colId xmlns:a16="http://schemas.microsoft.com/office/drawing/2014/main" val="1133083108"/>
                    </a:ext>
                  </a:extLst>
                </a:gridCol>
                <a:gridCol w="384048">
                  <a:extLst>
                    <a:ext uri="{9D8B030D-6E8A-4147-A177-3AD203B41FA5}">
                      <a16:colId xmlns:a16="http://schemas.microsoft.com/office/drawing/2014/main" val="2064915070"/>
                    </a:ext>
                  </a:extLst>
                </a:gridCol>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44400328"/>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514149733"/>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56364044"/>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38474091"/>
                  </a:ext>
                </a:extLst>
              </a:tr>
            </a:tbl>
          </a:graphicData>
        </a:graphic>
      </p:graphicFrame>
      <p:sp>
        <p:nvSpPr>
          <p:cNvPr id="17" name="Oval 16">
            <a:extLst>
              <a:ext uri="{FF2B5EF4-FFF2-40B4-BE49-F238E27FC236}">
                <a16:creationId xmlns:a16="http://schemas.microsoft.com/office/drawing/2014/main" id="{34A3DD4D-BE6B-E54B-B3DA-3F055FD18FA5}"/>
              </a:ext>
            </a:extLst>
          </p:cNvPr>
          <p:cNvSpPr/>
          <p:nvPr/>
        </p:nvSpPr>
        <p:spPr>
          <a:xfrm>
            <a:off x="10677387" y="382992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CC6C57D-CD5C-F24D-8EC7-75E43224B105}"/>
              </a:ext>
            </a:extLst>
          </p:cNvPr>
          <p:cNvSpPr/>
          <p:nvPr/>
        </p:nvSpPr>
        <p:spPr>
          <a:xfrm>
            <a:off x="10289007" y="342733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802BE68-FBF7-874C-A51E-270F0C0D8B63}"/>
              </a:ext>
            </a:extLst>
          </p:cNvPr>
          <p:cNvSpPr/>
          <p:nvPr/>
        </p:nvSpPr>
        <p:spPr>
          <a:xfrm>
            <a:off x="11062080" y="3055982"/>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CCE8CCF-3D05-D041-BA85-FC2F4C4D31F2}"/>
              </a:ext>
            </a:extLst>
          </p:cNvPr>
          <p:cNvSpPr/>
          <p:nvPr/>
        </p:nvSpPr>
        <p:spPr>
          <a:xfrm>
            <a:off x="11055381" y="342733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057175A-B527-2F45-87FD-83FF15B1A93A}"/>
              </a:ext>
            </a:extLst>
          </p:cNvPr>
          <p:cNvSpPr/>
          <p:nvPr/>
        </p:nvSpPr>
        <p:spPr>
          <a:xfrm>
            <a:off x="10677387" y="305676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143E52F-AFF3-4E44-8D11-1A86FE465049}"/>
              </a:ext>
            </a:extLst>
          </p:cNvPr>
          <p:cNvSpPr/>
          <p:nvPr/>
        </p:nvSpPr>
        <p:spPr>
          <a:xfrm>
            <a:off x="10289007" y="2673525"/>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657AA382-92B1-8643-BF46-C4B5178F980B}"/>
              </a:ext>
            </a:extLst>
          </p:cNvPr>
          <p:cNvSpPr/>
          <p:nvPr/>
        </p:nvSpPr>
        <p:spPr>
          <a:xfrm>
            <a:off x="10669228" y="2673525"/>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28D124DB-B62B-5F41-808E-99DE45439F77}"/>
              </a:ext>
            </a:extLst>
          </p:cNvPr>
          <p:cNvSpPr/>
          <p:nvPr/>
        </p:nvSpPr>
        <p:spPr>
          <a:xfrm>
            <a:off x="11046007" y="2676054"/>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8DFF74D-A58E-8045-8F23-1A519278AEE7}"/>
              </a:ext>
            </a:extLst>
          </p:cNvPr>
          <p:cNvSpPr/>
          <p:nvPr/>
        </p:nvSpPr>
        <p:spPr>
          <a:xfrm>
            <a:off x="11434329" y="2677525"/>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F5EDAF1-C9F2-2C4C-9610-3EB296EF050D}"/>
              </a:ext>
            </a:extLst>
          </p:cNvPr>
          <p:cNvSpPr/>
          <p:nvPr/>
        </p:nvSpPr>
        <p:spPr>
          <a:xfrm>
            <a:off x="9904510" y="2673525"/>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DDFDAE5-9B70-EF41-860E-7EDB20C5A831}"/>
              </a:ext>
            </a:extLst>
          </p:cNvPr>
          <p:cNvSpPr/>
          <p:nvPr/>
        </p:nvSpPr>
        <p:spPr>
          <a:xfrm>
            <a:off x="11434329" y="3055172"/>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1FBE8A0-C205-2E4C-A60C-5F097B3DD894}"/>
              </a:ext>
            </a:extLst>
          </p:cNvPr>
          <p:cNvSpPr/>
          <p:nvPr/>
        </p:nvSpPr>
        <p:spPr>
          <a:xfrm>
            <a:off x="11434329" y="342733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FF47EA7-2683-7747-B278-52A93B982D81}"/>
              </a:ext>
            </a:extLst>
          </p:cNvPr>
          <p:cNvSpPr/>
          <p:nvPr/>
        </p:nvSpPr>
        <p:spPr>
          <a:xfrm>
            <a:off x="11434329" y="3827337"/>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BE8B277-3FFF-9647-AA88-BDEF1319F144}"/>
              </a:ext>
            </a:extLst>
          </p:cNvPr>
          <p:cNvSpPr/>
          <p:nvPr/>
        </p:nvSpPr>
        <p:spPr>
          <a:xfrm>
            <a:off x="11434329" y="4195429"/>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6A49646-43BC-2942-A029-DB7CB1A54BB2}"/>
              </a:ext>
            </a:extLst>
          </p:cNvPr>
          <p:cNvSpPr/>
          <p:nvPr/>
        </p:nvSpPr>
        <p:spPr>
          <a:xfrm>
            <a:off x="10670992" y="3429000"/>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C323455-2ED3-DA45-B2D3-75A284DBCD62}"/>
              </a:ext>
            </a:extLst>
          </p:cNvPr>
          <p:cNvSpPr/>
          <p:nvPr/>
        </p:nvSpPr>
        <p:spPr>
          <a:xfrm>
            <a:off x="10665673" y="4195429"/>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5E76006-A92A-4640-A7E2-E737CA30FD63}"/>
              </a:ext>
            </a:extLst>
          </p:cNvPr>
          <p:cNvSpPr/>
          <p:nvPr/>
        </p:nvSpPr>
        <p:spPr>
          <a:xfrm>
            <a:off x="11057831" y="3829669"/>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FD4794C-0261-994C-B1FA-3EABE4C07A72}"/>
              </a:ext>
            </a:extLst>
          </p:cNvPr>
          <p:cNvSpPr/>
          <p:nvPr/>
        </p:nvSpPr>
        <p:spPr>
          <a:xfrm>
            <a:off x="10289007" y="3052429"/>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3F968863-C8EC-D246-8924-8B57BBEA0330}"/>
              </a:ext>
            </a:extLst>
          </p:cNvPr>
          <p:cNvSpPr/>
          <p:nvPr/>
        </p:nvSpPr>
        <p:spPr>
          <a:xfrm>
            <a:off x="9907998" y="342733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4A22BFB-1767-6047-8C1F-C2CE7E830BB0}"/>
              </a:ext>
            </a:extLst>
          </p:cNvPr>
          <p:cNvSpPr/>
          <p:nvPr/>
        </p:nvSpPr>
        <p:spPr>
          <a:xfrm>
            <a:off x="9907998" y="3052429"/>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288B3C7-B477-414C-B1BB-DE694F6BFAC1}"/>
              </a:ext>
            </a:extLst>
          </p:cNvPr>
          <p:cNvSpPr/>
          <p:nvPr/>
        </p:nvSpPr>
        <p:spPr>
          <a:xfrm>
            <a:off x="9901943" y="382801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37CFA50D-214B-A24E-8396-8A24963D5AAA}"/>
              </a:ext>
            </a:extLst>
          </p:cNvPr>
          <p:cNvSpPr/>
          <p:nvPr/>
        </p:nvSpPr>
        <p:spPr>
          <a:xfrm>
            <a:off x="10287073" y="3827337"/>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98AB49C-D51B-FB44-A23C-99C892072B0B}"/>
              </a:ext>
            </a:extLst>
          </p:cNvPr>
          <p:cNvSpPr/>
          <p:nvPr/>
        </p:nvSpPr>
        <p:spPr>
          <a:xfrm>
            <a:off x="9901943" y="4195429"/>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C40BF0F-15F4-FE43-A382-8E7C66D30DEE}"/>
              </a:ext>
            </a:extLst>
          </p:cNvPr>
          <p:cNvSpPr/>
          <p:nvPr/>
        </p:nvSpPr>
        <p:spPr>
          <a:xfrm>
            <a:off x="10294350" y="4195429"/>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622D0A6-60ED-6E47-A493-2CCBFAD1F35B}"/>
              </a:ext>
            </a:extLst>
          </p:cNvPr>
          <p:cNvSpPr/>
          <p:nvPr/>
        </p:nvSpPr>
        <p:spPr>
          <a:xfrm>
            <a:off x="11055381" y="4192382"/>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BDF7402-2477-5643-96D7-4845C355A6B9}"/>
              </a:ext>
            </a:extLst>
          </p:cNvPr>
          <p:cNvSpPr/>
          <p:nvPr/>
        </p:nvSpPr>
        <p:spPr>
          <a:xfrm>
            <a:off x="6691279" y="4983490"/>
            <a:ext cx="4344217" cy="1077218"/>
          </a:xfrm>
          <a:prstGeom prst="rect">
            <a:avLst/>
          </a:prstGeom>
        </p:spPr>
        <p:txBody>
          <a:bodyPr wrap="square">
            <a:spAutoFit/>
          </a:bodyPr>
          <a:lstStyle/>
          <a:p>
            <a:pPr algn="ct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Total hyperparameters combinations </a:t>
            </a:r>
            <a:endParaRPr lang="en-US" sz="2000" dirty="0">
              <a:solidFill>
                <a:schemeClr val="accent1"/>
              </a:solidFill>
              <a:latin typeface="Amazon Ember Light" panose="020B0403020204020204" pitchFamily="34" charset="0"/>
              <a:ea typeface="Amazon Ember Light" panose="020B0403020204020204" pitchFamily="34" charset="0"/>
              <a:cs typeface="Amazon Ember Light" panose="020B0403020204020204" pitchFamily="34" charset="0"/>
            </a:endParaRPr>
          </a:p>
          <a:p>
            <a:pPr algn="ctr"/>
            <a:r>
              <a:rPr lang="en-US" sz="20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5 x 5 = 25</a:t>
            </a:r>
          </a:p>
          <a:p>
            <a:pPr algn="ctr"/>
            <a:endParaRPr lang="en-US" sz="800" b="1" dirty="0">
              <a:solidFill>
                <a:schemeClr val="accent1"/>
              </a:solidFill>
            </a:endParaRPr>
          </a:p>
          <a:p>
            <a:pPr algn="ctr"/>
            <a:r>
              <a:rPr lang="en-US" sz="1600" dirty="0">
                <a:latin typeface="Amazon Ember Light" panose="020B0403020204020204" pitchFamily="34" charset="0"/>
                <a:ea typeface="Amazon Ember Light" panose="020B0403020204020204" pitchFamily="34" charset="0"/>
                <a:cs typeface="Amazon Ember Light" panose="020B0403020204020204" pitchFamily="34" charset="0"/>
              </a:rPr>
              <a:t>[5, 15], [5, 20], [5, 25], [10, 15], …</a:t>
            </a:r>
          </a:p>
        </p:txBody>
      </p:sp>
      <p:sp>
        <p:nvSpPr>
          <p:cNvPr id="43" name="Rectangle 42">
            <a:extLst>
              <a:ext uri="{FF2B5EF4-FFF2-40B4-BE49-F238E27FC236}">
                <a16:creationId xmlns:a16="http://schemas.microsoft.com/office/drawing/2014/main" id="{6B539270-AF26-1541-A565-32C42BE20512}"/>
              </a:ext>
            </a:extLst>
          </p:cNvPr>
          <p:cNvSpPr/>
          <p:nvPr/>
        </p:nvSpPr>
        <p:spPr>
          <a:xfrm>
            <a:off x="6009068" y="2234243"/>
            <a:ext cx="2492350" cy="435407"/>
          </a:xfrm>
          <a:prstGeom prst="rect">
            <a:avLst/>
          </a:prstGeom>
          <a:solidFill>
            <a:schemeClr val="accent5">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rPr>
              <a:t>.fit(), .predict()</a:t>
            </a:r>
          </a:p>
        </p:txBody>
      </p:sp>
    </p:spTree>
    <p:extLst>
      <p:ext uri="{BB962C8B-B14F-4D97-AF65-F5344CB8AC3E}">
        <p14:creationId xmlns:p14="http://schemas.microsoft.com/office/powerpoint/2010/main" val="17216104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1113227" cy="987472"/>
          </a:xfrm>
        </p:spPr>
        <p:txBody>
          <a:bodyPr/>
          <a:lstStyle/>
          <a:p>
            <a:r>
              <a:rPr lang="en-US" b="1" dirty="0"/>
              <a:t>Randomized Search in sklearn</a:t>
            </a:r>
          </a:p>
        </p:txBody>
      </p:sp>
      <p:sp>
        <p:nvSpPr>
          <p:cNvPr id="3" name="Text Placeholder 2">
            <a:extLst>
              <a:ext uri="{FF2B5EF4-FFF2-40B4-BE49-F238E27FC236}">
                <a16:creationId xmlns:a16="http://schemas.microsoft.com/office/drawing/2014/main" id="{EFA986EE-AA40-1B47-BD40-4247444EE8B5}"/>
              </a:ext>
            </a:extLst>
          </p:cNvPr>
          <p:cNvSpPr>
            <a:spLocks noGrp="1"/>
          </p:cNvSpPr>
          <p:nvPr>
            <p:ph type="body" sz="quarter" idx="10"/>
          </p:nvPr>
        </p:nvSpPr>
        <p:spPr>
          <a:xfrm>
            <a:off x="686560" y="1310105"/>
            <a:ext cx="10989793" cy="5251998"/>
          </a:xfrm>
        </p:spPr>
        <p:txBody>
          <a:bodyPr/>
          <a:lstStyle/>
          <a:p>
            <a:pPr marL="0" indent="0">
              <a:buNone/>
            </a:pPr>
            <a:r>
              <a:rPr lang="en-US" b="1" dirty="0">
                <a:solidFill>
                  <a:schemeClr val="accent3"/>
                </a:solidFill>
              </a:rPr>
              <a:t>RandomizedSearchCV</a:t>
            </a:r>
            <a:r>
              <a:rPr lang="en-US" dirty="0"/>
              <a:t>: randomized search on hyperparameters </a:t>
            </a:r>
          </a:p>
          <a:p>
            <a:pPr lvl="1"/>
            <a:r>
              <a:rPr lang="en-US" dirty="0"/>
              <a:t>Chooses a </a:t>
            </a:r>
            <a:r>
              <a:rPr lang="en-US" b="1" dirty="0"/>
              <a:t>fixed number</a:t>
            </a:r>
            <a:r>
              <a:rPr lang="en-US" dirty="0"/>
              <a:t> (given by parameter </a:t>
            </a:r>
            <a:r>
              <a:rPr lang="en-US" i="1" dirty="0"/>
              <a:t>n_iter</a:t>
            </a:r>
            <a:r>
              <a:rPr lang="en-US" dirty="0"/>
              <a:t>) </a:t>
            </a:r>
            <a:r>
              <a:rPr lang="en-US" b="1" dirty="0"/>
              <a:t>of random combinations</a:t>
            </a:r>
            <a:r>
              <a:rPr lang="en-US" dirty="0"/>
              <a:t> of hyperparameter values and only tries those.</a:t>
            </a:r>
          </a:p>
          <a:p>
            <a:pPr lvl="1"/>
            <a:r>
              <a:rPr lang="en-US" dirty="0"/>
              <a:t>Can sample from distributions (sampling with replacement is used), if at least one parameter is given as a distribution.</a:t>
            </a:r>
          </a:p>
          <a:p>
            <a:pPr marL="0" indent="0">
              <a:buNone/>
            </a:pPr>
            <a:endParaRPr lang="en-US" sz="800" dirty="0"/>
          </a:p>
          <a:p>
            <a:pPr marL="0" indent="0">
              <a:buNone/>
            </a:pPr>
            <a:r>
              <a:rPr lang="en-US" sz="2400" b="1" dirty="0" err="1"/>
              <a:t>RandomizedSearchCV</a:t>
            </a:r>
            <a:r>
              <a:rPr lang="en-US" sz="2400" dirty="0"/>
              <a:t>(</a:t>
            </a:r>
            <a:r>
              <a:rPr lang="en-US" sz="2400" i="1" dirty="0"/>
              <a:t>estimator</a:t>
            </a:r>
            <a:r>
              <a:rPr lang="en-US" sz="2400" dirty="0"/>
              <a:t>, </a:t>
            </a:r>
            <a:r>
              <a:rPr lang="en-US" sz="2400" i="1" dirty="0" err="1"/>
              <a:t>param_distributions</a:t>
            </a:r>
            <a:r>
              <a:rPr lang="en-US" sz="2400" dirty="0"/>
              <a:t>, </a:t>
            </a:r>
          </a:p>
          <a:p>
            <a:pPr marL="0" indent="0">
              <a:buNone/>
            </a:pPr>
            <a:r>
              <a:rPr lang="en-US" sz="2400" i="1" dirty="0"/>
              <a:t>			</a:t>
            </a:r>
            <a:r>
              <a:rPr lang="en-US" sz="2400" i="1" dirty="0" err="1"/>
              <a:t>n_iter</a:t>
            </a:r>
            <a:r>
              <a:rPr lang="en-US" sz="2400" i="1" dirty="0"/>
              <a:t>=10, scoring=None)</a:t>
            </a:r>
            <a:endParaRPr lang="en-US" sz="2400" b="1" i="1" dirty="0"/>
          </a:p>
          <a:p>
            <a:pPr marL="0" indent="0">
              <a:buNone/>
            </a:pPr>
            <a:endParaRPr lang="en-US" sz="800" b="1" dirty="0"/>
          </a:p>
          <a:p>
            <a:pPr marL="0" indent="0">
              <a:buNone/>
            </a:pPr>
            <a:r>
              <a:rPr lang="en-US" sz="2400" b="1" dirty="0"/>
              <a:t>Example</a:t>
            </a:r>
            <a:r>
              <a:rPr lang="en-US" sz="2400" dirty="0"/>
              <a:t>: Hyperparameters for a Decision Tree:</a:t>
            </a:r>
            <a:endParaRPr lang="en-US" sz="2000" i="1" dirty="0"/>
          </a:p>
          <a:p>
            <a:pPr marL="0" indent="0">
              <a:buNone/>
            </a:pPr>
            <a:r>
              <a:rPr lang="en-US" sz="2000" i="1" dirty="0" err="1"/>
              <a:t>param_grid</a:t>
            </a:r>
            <a:r>
              <a:rPr lang="en-US" sz="2000" i="1" dirty="0"/>
              <a:t> </a:t>
            </a:r>
            <a:r>
              <a:rPr lang="en-US" sz="2000" dirty="0"/>
              <a:t>={max_depth: [5, 10, 50, 100, 250],</a:t>
            </a:r>
          </a:p>
          <a:p>
            <a:pPr marL="457189" lvl="1" indent="0">
              <a:buNone/>
            </a:pPr>
            <a:r>
              <a:rPr lang="en-US" sz="2000" dirty="0"/>
              <a:t>  	         </a:t>
            </a:r>
            <a:r>
              <a:rPr lang="en-US" sz="2000" dirty="0" err="1"/>
              <a:t>min_samples_leaf</a:t>
            </a:r>
            <a:r>
              <a:rPr lang="en-US" sz="2000" dirty="0"/>
              <a:t>: uniform(15,35,5)}</a:t>
            </a:r>
          </a:p>
          <a:p>
            <a:pPr marL="457189" lvl="1" indent="0">
              <a:buNone/>
            </a:pPr>
            <a:r>
              <a:rPr lang="en-US" sz="2000" dirty="0"/>
              <a:t>  </a:t>
            </a:r>
          </a:p>
          <a:p>
            <a:pPr marL="21232" indent="0">
              <a:buNone/>
            </a:pPr>
            <a:endParaRPr lang="en-US" sz="800" b="1" dirty="0"/>
          </a:p>
          <a:p>
            <a:pPr marL="21232" indent="0">
              <a:buNone/>
            </a:pPr>
            <a:endParaRPr lang="en-US" sz="800" b="1" dirty="0"/>
          </a:p>
        </p:txBody>
      </p:sp>
      <p:sp>
        <p:nvSpPr>
          <p:cNvPr id="46" name="TextBox 45">
            <a:extLst>
              <a:ext uri="{FF2B5EF4-FFF2-40B4-BE49-F238E27FC236}">
                <a16:creationId xmlns:a16="http://schemas.microsoft.com/office/drawing/2014/main" id="{6F501635-92A4-CF4E-90A9-BC7F70E4DB62}"/>
              </a:ext>
            </a:extLst>
          </p:cNvPr>
          <p:cNvSpPr txBox="1"/>
          <p:nvPr/>
        </p:nvSpPr>
        <p:spPr>
          <a:xfrm>
            <a:off x="9836329" y="5025777"/>
            <a:ext cx="1751758" cy="307777"/>
          </a:xfrm>
          <a:prstGeom prst="rect">
            <a:avLst/>
          </a:prstGeom>
          <a:noFill/>
        </p:spPr>
        <p:txBody>
          <a:bodyPr wrap="square" rtlCol="0">
            <a:spAutoFit/>
          </a:bodyPr>
          <a:lstStyle/>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Hyperparameter 1</a:t>
            </a:r>
          </a:p>
        </p:txBody>
      </p:sp>
      <p:sp>
        <p:nvSpPr>
          <p:cNvPr id="47" name="TextBox 46">
            <a:extLst>
              <a:ext uri="{FF2B5EF4-FFF2-40B4-BE49-F238E27FC236}">
                <a16:creationId xmlns:a16="http://schemas.microsoft.com/office/drawing/2014/main" id="{CF3C6AE0-9E0F-7844-8093-3D82A637C56E}"/>
              </a:ext>
            </a:extLst>
          </p:cNvPr>
          <p:cNvSpPr txBox="1"/>
          <p:nvPr/>
        </p:nvSpPr>
        <p:spPr>
          <a:xfrm rot="16200000">
            <a:off x="8812107" y="4107374"/>
            <a:ext cx="1664526" cy="307777"/>
          </a:xfrm>
          <a:prstGeom prst="rect">
            <a:avLst/>
          </a:prstGeom>
          <a:noFill/>
        </p:spPr>
        <p:txBody>
          <a:bodyPr wrap="square" rtlCol="0">
            <a:spAutoFit/>
          </a:bodyPr>
          <a:lstStyle/>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Hyperparameter 2</a:t>
            </a:r>
          </a:p>
        </p:txBody>
      </p:sp>
      <p:graphicFrame>
        <p:nvGraphicFramePr>
          <p:cNvPr id="48" name="Table 47">
            <a:extLst>
              <a:ext uri="{FF2B5EF4-FFF2-40B4-BE49-F238E27FC236}">
                <a16:creationId xmlns:a16="http://schemas.microsoft.com/office/drawing/2014/main" id="{879FF295-883E-B141-A169-6818EA06422A}"/>
              </a:ext>
            </a:extLst>
          </p:cNvPr>
          <p:cNvGraphicFramePr>
            <a:graphicFrameLocks noGrp="1"/>
          </p:cNvGraphicFramePr>
          <p:nvPr/>
        </p:nvGraphicFramePr>
        <p:xfrm>
          <a:off x="9891182" y="3470999"/>
          <a:ext cx="1536192" cy="1483360"/>
        </p:xfrm>
        <a:graphic>
          <a:graphicData uri="http://schemas.openxmlformats.org/drawingml/2006/table">
            <a:tbl>
              <a:tblPr firstRow="1" bandRow="1">
                <a:tableStyleId>{5940675A-B579-460E-94D1-54222C63F5DA}</a:tableStyleId>
              </a:tblPr>
              <a:tblGrid>
                <a:gridCol w="384048">
                  <a:extLst>
                    <a:ext uri="{9D8B030D-6E8A-4147-A177-3AD203B41FA5}">
                      <a16:colId xmlns:a16="http://schemas.microsoft.com/office/drawing/2014/main" val="1505117329"/>
                    </a:ext>
                  </a:extLst>
                </a:gridCol>
                <a:gridCol w="384048">
                  <a:extLst>
                    <a:ext uri="{9D8B030D-6E8A-4147-A177-3AD203B41FA5}">
                      <a16:colId xmlns:a16="http://schemas.microsoft.com/office/drawing/2014/main" val="220497020"/>
                    </a:ext>
                  </a:extLst>
                </a:gridCol>
                <a:gridCol w="384048">
                  <a:extLst>
                    <a:ext uri="{9D8B030D-6E8A-4147-A177-3AD203B41FA5}">
                      <a16:colId xmlns:a16="http://schemas.microsoft.com/office/drawing/2014/main" val="1133083108"/>
                    </a:ext>
                  </a:extLst>
                </a:gridCol>
                <a:gridCol w="384048">
                  <a:extLst>
                    <a:ext uri="{9D8B030D-6E8A-4147-A177-3AD203B41FA5}">
                      <a16:colId xmlns:a16="http://schemas.microsoft.com/office/drawing/2014/main" val="2064915070"/>
                    </a:ext>
                  </a:extLst>
                </a:gridCol>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44400328"/>
                  </a:ext>
                </a:extLst>
              </a:tr>
              <a:tr h="37084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514149733"/>
                  </a:ext>
                </a:extLst>
              </a:tr>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6364044"/>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38474091"/>
                  </a:ext>
                </a:extLst>
              </a:tr>
            </a:tbl>
          </a:graphicData>
        </a:graphic>
      </p:graphicFrame>
      <p:sp>
        <p:nvSpPr>
          <p:cNvPr id="49" name="Oval 48">
            <a:extLst>
              <a:ext uri="{FF2B5EF4-FFF2-40B4-BE49-F238E27FC236}">
                <a16:creationId xmlns:a16="http://schemas.microsoft.com/office/drawing/2014/main" id="{FA0FE166-2929-2B4B-96C4-D42245DDD0FD}"/>
              </a:ext>
            </a:extLst>
          </p:cNvPr>
          <p:cNvSpPr/>
          <p:nvPr/>
        </p:nvSpPr>
        <p:spPr>
          <a:xfrm>
            <a:off x="10769596" y="4446612"/>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50" name="Oval 49">
            <a:extLst>
              <a:ext uri="{FF2B5EF4-FFF2-40B4-BE49-F238E27FC236}">
                <a16:creationId xmlns:a16="http://schemas.microsoft.com/office/drawing/2014/main" id="{FA61B325-BF74-6D41-BC92-DC2EEA5E2589}"/>
              </a:ext>
            </a:extLst>
          </p:cNvPr>
          <p:cNvSpPr/>
          <p:nvPr/>
        </p:nvSpPr>
        <p:spPr>
          <a:xfrm>
            <a:off x="10053136" y="3632605"/>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51" name="Oval 50">
            <a:extLst>
              <a:ext uri="{FF2B5EF4-FFF2-40B4-BE49-F238E27FC236}">
                <a16:creationId xmlns:a16="http://schemas.microsoft.com/office/drawing/2014/main" id="{CE029A56-8B9B-C44B-99F0-FDF6F51A1647}"/>
              </a:ext>
            </a:extLst>
          </p:cNvPr>
          <p:cNvSpPr/>
          <p:nvPr/>
        </p:nvSpPr>
        <p:spPr>
          <a:xfrm>
            <a:off x="10333291" y="3930484"/>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52" name="Oval 51">
            <a:extLst>
              <a:ext uri="{FF2B5EF4-FFF2-40B4-BE49-F238E27FC236}">
                <a16:creationId xmlns:a16="http://schemas.microsoft.com/office/drawing/2014/main" id="{C7F4EADC-1542-3F4B-93F0-E021230B1074}"/>
              </a:ext>
            </a:extLst>
          </p:cNvPr>
          <p:cNvSpPr/>
          <p:nvPr/>
        </p:nvSpPr>
        <p:spPr>
          <a:xfrm>
            <a:off x="10484398" y="352003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53" name="Oval 52">
            <a:extLst>
              <a:ext uri="{FF2B5EF4-FFF2-40B4-BE49-F238E27FC236}">
                <a16:creationId xmlns:a16="http://schemas.microsoft.com/office/drawing/2014/main" id="{810EC063-989A-6249-AF94-8F79BC2B458E}"/>
              </a:ext>
            </a:extLst>
          </p:cNvPr>
          <p:cNvSpPr/>
          <p:nvPr/>
        </p:nvSpPr>
        <p:spPr>
          <a:xfrm>
            <a:off x="11122087" y="4400940"/>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54" name="Oval 53">
            <a:extLst>
              <a:ext uri="{FF2B5EF4-FFF2-40B4-BE49-F238E27FC236}">
                <a16:creationId xmlns:a16="http://schemas.microsoft.com/office/drawing/2014/main" id="{2F90C545-2027-AF44-9876-82F620DD86D3}"/>
              </a:ext>
            </a:extLst>
          </p:cNvPr>
          <p:cNvSpPr/>
          <p:nvPr/>
        </p:nvSpPr>
        <p:spPr>
          <a:xfrm>
            <a:off x="10302497" y="426126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55" name="Oval 54">
            <a:extLst>
              <a:ext uri="{FF2B5EF4-FFF2-40B4-BE49-F238E27FC236}">
                <a16:creationId xmlns:a16="http://schemas.microsoft.com/office/drawing/2014/main" id="{061D86AF-0E27-2647-9E3C-F894E270DAD7}"/>
              </a:ext>
            </a:extLst>
          </p:cNvPr>
          <p:cNvSpPr/>
          <p:nvPr/>
        </p:nvSpPr>
        <p:spPr>
          <a:xfrm>
            <a:off x="10808133" y="3982482"/>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Tree>
    <p:extLst>
      <p:ext uri="{BB962C8B-B14F-4D97-AF65-F5344CB8AC3E}">
        <p14:creationId xmlns:p14="http://schemas.microsoft.com/office/powerpoint/2010/main" val="26056093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1113227" cy="987472"/>
          </a:xfrm>
        </p:spPr>
        <p:txBody>
          <a:bodyPr/>
          <a:lstStyle/>
          <a:p>
            <a:r>
              <a:rPr lang="en-US" b="1" dirty="0"/>
              <a:t>Bayesian Search</a:t>
            </a:r>
          </a:p>
        </p:txBody>
      </p:sp>
      <p:sp>
        <p:nvSpPr>
          <p:cNvPr id="3" name="Text Placeholder 2">
            <a:extLst>
              <a:ext uri="{FF2B5EF4-FFF2-40B4-BE49-F238E27FC236}">
                <a16:creationId xmlns:a16="http://schemas.microsoft.com/office/drawing/2014/main" id="{EFA986EE-AA40-1B47-BD40-4247444EE8B5}"/>
              </a:ext>
            </a:extLst>
          </p:cNvPr>
          <p:cNvSpPr>
            <a:spLocks noGrp="1"/>
          </p:cNvSpPr>
          <p:nvPr>
            <p:ph type="body" sz="quarter" idx="10"/>
          </p:nvPr>
        </p:nvSpPr>
        <p:spPr/>
        <p:txBody>
          <a:bodyPr/>
          <a:lstStyle/>
          <a:p>
            <a:r>
              <a:rPr lang="en-US" b="1" dirty="0">
                <a:solidFill>
                  <a:schemeClr val="accent3"/>
                </a:solidFill>
              </a:rPr>
              <a:t>Bayesian Search </a:t>
            </a:r>
            <a:r>
              <a:rPr lang="en-US" dirty="0"/>
              <a:t>method keeps track of previous hyperparameter evaluations and builds a probabilistic model.</a:t>
            </a:r>
          </a:p>
          <a:p>
            <a:r>
              <a:rPr lang="en-US" dirty="0"/>
              <a:t>It tries to balance exploration (uncertain hyperparameter set) and exploitation (hyperparameters with a good chance of being optimum)</a:t>
            </a:r>
          </a:p>
          <a:p>
            <a:r>
              <a:rPr lang="en-US" dirty="0"/>
              <a:t>It prefers points near the ones that worked well</a:t>
            </a:r>
          </a:p>
          <a:p>
            <a:r>
              <a:rPr lang="en-US" b="1" dirty="0"/>
              <a:t>AWS SageMaker </a:t>
            </a:r>
            <a:r>
              <a:rPr lang="en-US" dirty="0"/>
              <a:t>uses Bayesian Search for hyperparameter optimization.</a:t>
            </a:r>
          </a:p>
          <a:p>
            <a:pPr marL="0" indent="0">
              <a:buNone/>
            </a:pPr>
            <a:endParaRPr lang="en-US" dirty="0"/>
          </a:p>
        </p:txBody>
      </p:sp>
    </p:spTree>
    <p:extLst>
      <p:ext uri="{BB962C8B-B14F-4D97-AF65-F5344CB8AC3E}">
        <p14:creationId xmlns:p14="http://schemas.microsoft.com/office/powerpoint/2010/main" val="2133164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BDF24-6594-2640-9499-B31D9BF78188}"/>
              </a:ext>
            </a:extLst>
          </p:cNvPr>
          <p:cNvSpPr>
            <a:spLocks noGrp="1"/>
          </p:cNvSpPr>
          <p:nvPr>
            <p:ph type="title"/>
          </p:nvPr>
        </p:nvSpPr>
        <p:spPr/>
        <p:txBody>
          <a:bodyPr>
            <a:normAutofit fontScale="90000"/>
          </a:bodyPr>
          <a:lstStyle/>
          <a:p>
            <a:r>
              <a:rPr lang="en-US" dirty="0">
                <a:latin typeface="Amazon Ember" panose="020B0603020204020204" pitchFamily="34" charset="0"/>
                <a:ea typeface="Amazon Ember" panose="020B0603020204020204" pitchFamily="34" charset="0"/>
                <a:cs typeface="Amazon Ember" panose="020B0603020204020204" pitchFamily="34" charset="0"/>
              </a:rPr>
              <a:t>Trees and Hyperparameter Tuning – Hands-on</a:t>
            </a:r>
            <a:endParaRPr lang="en-US" dirty="0"/>
          </a:p>
        </p:txBody>
      </p:sp>
      <p:sp>
        <p:nvSpPr>
          <p:cNvPr id="3" name="Content Placeholder 2">
            <a:extLst>
              <a:ext uri="{FF2B5EF4-FFF2-40B4-BE49-F238E27FC236}">
                <a16:creationId xmlns:a16="http://schemas.microsoft.com/office/drawing/2014/main" id="{A34658B2-479F-3E4D-96E7-D0B5BE71E2F2}"/>
              </a:ext>
            </a:extLst>
          </p:cNvPr>
          <p:cNvSpPr>
            <a:spLocks noGrp="1"/>
          </p:cNvSpPr>
          <p:nvPr>
            <p:ph sz="half" idx="10"/>
          </p:nvPr>
        </p:nvSpPr>
        <p:spPr/>
        <p:txBody>
          <a:bodyPr/>
          <a:lstStyle/>
          <a:p>
            <a:r>
              <a:rPr lang="en-US" sz="2800" b="1" dirty="0"/>
              <a:t>Exercise: </a:t>
            </a:r>
            <a:r>
              <a:rPr lang="en-US" sz="2800" dirty="0"/>
              <a:t>Training classifiers to predict the </a:t>
            </a:r>
            <a:r>
              <a:rPr lang="en-US" sz="2800" b="1" dirty="0" err="1"/>
              <a:t>isPositive</a:t>
            </a:r>
            <a:r>
              <a:rPr lang="en-US" sz="2800" b="1" dirty="0"/>
              <a:t> </a:t>
            </a:r>
            <a:r>
              <a:rPr lang="en-US" sz="2800" dirty="0"/>
              <a:t>field for the review dataset:</a:t>
            </a:r>
          </a:p>
          <a:p>
            <a:r>
              <a:rPr lang="en-US" sz="2800" dirty="0"/>
              <a:t>The exercise covers the following topics:</a:t>
            </a:r>
          </a:p>
          <a:p>
            <a:pPr marL="914400" lvl="1" indent="-457200">
              <a:buFont typeface="Arial" panose="020B0604020202020204" pitchFamily="34" charset="0"/>
              <a:buChar char="•"/>
            </a:pPr>
            <a:r>
              <a:rPr lang="en-US" sz="2800" dirty="0"/>
              <a:t>ML Model: Decision Trees and Random Forests</a:t>
            </a:r>
          </a:p>
          <a:p>
            <a:pPr marL="914400" lvl="1" indent="-457200">
              <a:buFont typeface="Arial" panose="020B0604020202020204" pitchFamily="34" charset="0"/>
              <a:buChar char="•"/>
            </a:pPr>
            <a:r>
              <a:rPr lang="en-US" sz="2800" dirty="0"/>
              <a:t>Hyperparameter Tuning: Grid and Randomized search</a:t>
            </a:r>
          </a:p>
        </p:txBody>
      </p:sp>
      <p:pic>
        <p:nvPicPr>
          <p:cNvPr id="4" name="Picture">
            <a:hlinkClick r:id="rId2"/>
            <a:extLst>
              <a:ext uri="{FF2B5EF4-FFF2-40B4-BE49-F238E27FC236}">
                <a16:creationId xmlns:a16="http://schemas.microsoft.com/office/drawing/2014/main" id="{F73284A8-5096-BA47-8A06-D7DFBEE55320}"/>
              </a:ext>
            </a:extLst>
          </p:cNvPr>
          <p:cNvPicPr/>
          <p:nvPr/>
        </p:nvPicPr>
        <p:blipFill>
          <a:blip r:embed="rId3"/>
          <a:srcRect t="14249" b="17540"/>
          <a:stretch>
            <a:fillRect/>
          </a:stretch>
        </p:blipFill>
        <p:spPr>
          <a:xfrm>
            <a:off x="852492" y="4149672"/>
            <a:ext cx="2834640" cy="820420"/>
          </a:xfrm>
          <a:prstGeom prst="rect">
            <a:avLst/>
          </a:prstGeom>
        </p:spPr>
      </p:pic>
      <p:sp>
        <p:nvSpPr>
          <p:cNvPr id="5" name="Rectangle 4">
            <a:extLst>
              <a:ext uri="{FF2B5EF4-FFF2-40B4-BE49-F238E27FC236}">
                <a16:creationId xmlns:a16="http://schemas.microsoft.com/office/drawing/2014/main" id="{DBD5F3BD-DC82-9C4D-8EF2-839FABACE5C4}"/>
              </a:ext>
            </a:extLst>
          </p:cNvPr>
          <p:cNvSpPr/>
          <p:nvPr/>
        </p:nvSpPr>
        <p:spPr>
          <a:xfrm>
            <a:off x="2940349" y="4442606"/>
            <a:ext cx="6684843" cy="523220"/>
          </a:xfrm>
          <a:prstGeom prst="rect">
            <a:avLst/>
          </a:prstGeom>
        </p:spPr>
        <p:txBody>
          <a:bodyPr wrap="none">
            <a:spAutoFit/>
          </a:bodyPr>
          <a:lstStyle/>
          <a:p>
            <a:pPr lvl="1"/>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MLA-NLP-Lecture2-Tree-Models.ipynb</a:t>
            </a:r>
          </a:p>
        </p:txBody>
      </p:sp>
    </p:spTree>
    <p:extLst>
      <p:ext uri="{BB962C8B-B14F-4D97-AF65-F5344CB8AC3E}">
        <p14:creationId xmlns:p14="http://schemas.microsoft.com/office/powerpoint/2010/main" val="13663413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AD5F91-F97A-5F41-A21E-3EB716E0788F}"/>
              </a:ext>
            </a:extLst>
          </p:cNvPr>
          <p:cNvSpPr>
            <a:spLocks noGrp="1"/>
          </p:cNvSpPr>
          <p:nvPr>
            <p:ph type="body" sz="quarter" idx="10"/>
          </p:nvPr>
        </p:nvSpPr>
        <p:spPr>
          <a:xfrm>
            <a:off x="1336964" y="1836544"/>
            <a:ext cx="9518073" cy="2735457"/>
          </a:xfrm>
        </p:spPr>
        <p:txBody>
          <a:bodyPr/>
          <a:lstStyle/>
          <a:p>
            <a:r>
              <a:rPr lang="en-US" sz="4800" b="1"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AWS AI/ML Services</a:t>
            </a:r>
          </a:p>
        </p:txBody>
      </p:sp>
    </p:spTree>
    <p:extLst>
      <p:ext uri="{BB962C8B-B14F-4D97-AF65-F5344CB8AC3E}">
        <p14:creationId xmlns:p14="http://schemas.microsoft.com/office/powerpoint/2010/main" val="6607652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81AD-E71F-3747-B82D-76E123973DD1}"/>
              </a:ext>
            </a:extLst>
          </p:cNvPr>
          <p:cNvSpPr>
            <a:spLocks noGrp="1"/>
          </p:cNvSpPr>
          <p:nvPr>
            <p:ph type="title"/>
          </p:nvPr>
        </p:nvSpPr>
        <p:spPr/>
        <p:txBody>
          <a:bodyPr>
            <a:normAutofit/>
          </a:bodyPr>
          <a:lstStyle/>
          <a:p>
            <a:r>
              <a:rPr lang="en-US" b="1" dirty="0">
                <a:latin typeface="Amazon Ember Light" panose="020B0403020204020204" pitchFamily="34" charset="0"/>
                <a:ea typeface="Amazon Ember Light" panose="020B0403020204020204" pitchFamily="34" charset="0"/>
                <a:cs typeface="Amazon Ember Light" panose="020B0403020204020204" pitchFamily="34" charset="0"/>
              </a:rPr>
              <a:t>AWS SageMaker: Train and Deploy</a:t>
            </a:r>
          </a:p>
        </p:txBody>
      </p:sp>
      <p:sp>
        <p:nvSpPr>
          <p:cNvPr id="40" name="Content Placeholder 2">
            <a:extLst>
              <a:ext uri="{FF2B5EF4-FFF2-40B4-BE49-F238E27FC236}">
                <a16:creationId xmlns:a16="http://schemas.microsoft.com/office/drawing/2014/main" id="{6985A159-FBEE-7A4A-BD19-3FC98DDDDA1A}"/>
              </a:ext>
            </a:extLst>
          </p:cNvPr>
          <p:cNvSpPr txBox="1">
            <a:spLocks/>
          </p:cNvSpPr>
          <p:nvPr/>
        </p:nvSpPr>
        <p:spPr>
          <a:xfrm>
            <a:off x="852492" y="1291120"/>
            <a:ext cx="10681242" cy="4874129"/>
          </a:xfrm>
          <a:prstGeom prst="rect">
            <a:avLst/>
          </a:prstGeom>
          <a:ln>
            <a:noFill/>
          </a:ln>
        </p:spPr>
        <p:txBody>
          <a:bodyPr/>
          <a:lst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mazon Ember" panose="020B0603020204020204" pitchFamily="34" charset="0"/>
                <a:ea typeface="Amazon Ember" panose="020B0603020204020204" pitchFamily="34" charset="0"/>
                <a:cs typeface="Amazon Ember" panose="020B06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SageMaker</a:t>
            </a:r>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 is an AWS service to easily build, train, tune and deploy ML models: </a:t>
            </a:r>
            <a:r>
              <a:rPr lang="en-US" sz="2800" dirty="0">
                <a:latin typeface="Amazon Ember Light" panose="020B0403020204020204" pitchFamily="34" charset="0"/>
                <a:ea typeface="Amazon Ember Light" panose="020B0403020204020204" pitchFamily="34" charset="0"/>
                <a:cs typeface="Amazon Ember Light" panose="020B0403020204020204" pitchFamily="34" charset="0"/>
                <a:hlinkClick r:id="rId3"/>
              </a:rPr>
              <a:t>https://aws.amazon.com/sagemaker/</a:t>
            </a:r>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 </a:t>
            </a:r>
          </a:p>
        </p:txBody>
      </p:sp>
      <p:pic>
        <p:nvPicPr>
          <p:cNvPr id="7" name="Picture">
            <a:hlinkClick r:id="rId3"/>
            <a:extLst>
              <a:ext uri="{FF2B5EF4-FFF2-40B4-BE49-F238E27FC236}">
                <a16:creationId xmlns:a16="http://schemas.microsoft.com/office/drawing/2014/main" id="{E0CEE41B-2D16-5C47-89C8-737C501ACFFC}"/>
              </a:ext>
            </a:extLst>
          </p:cNvPr>
          <p:cNvPicPr/>
          <p:nvPr/>
        </p:nvPicPr>
        <p:blipFill>
          <a:blip r:embed="rId4"/>
          <a:srcRect t="14249" b="17540"/>
          <a:stretch>
            <a:fillRect/>
          </a:stretch>
        </p:blipFill>
        <p:spPr>
          <a:xfrm>
            <a:off x="0" y="5156670"/>
            <a:ext cx="2834640" cy="820420"/>
          </a:xfrm>
          <a:prstGeom prst="rect">
            <a:avLst/>
          </a:prstGeom>
        </p:spPr>
      </p:pic>
      <p:sp>
        <p:nvSpPr>
          <p:cNvPr id="8" name="Rectangle 7">
            <a:extLst>
              <a:ext uri="{FF2B5EF4-FFF2-40B4-BE49-F238E27FC236}">
                <a16:creationId xmlns:a16="http://schemas.microsoft.com/office/drawing/2014/main" id="{F913669E-6C8B-B942-8EE5-0632AE47A6E3}"/>
              </a:ext>
            </a:extLst>
          </p:cNvPr>
          <p:cNvSpPr/>
          <p:nvPr/>
        </p:nvSpPr>
        <p:spPr>
          <a:xfrm>
            <a:off x="2087857" y="5449604"/>
            <a:ext cx="6476453" cy="523220"/>
          </a:xfrm>
          <a:prstGeom prst="rect">
            <a:avLst/>
          </a:prstGeom>
        </p:spPr>
        <p:txBody>
          <a:bodyPr wrap="none">
            <a:spAutoFit/>
          </a:bodyPr>
          <a:lstStyle/>
          <a:p>
            <a:pPr lvl="1"/>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MLA-NLP-Lecture2-Sagemaker.ipynb</a:t>
            </a:r>
          </a:p>
        </p:txBody>
      </p:sp>
      <p:pic>
        <p:nvPicPr>
          <p:cNvPr id="4" name="Picture 3">
            <a:extLst>
              <a:ext uri="{FF2B5EF4-FFF2-40B4-BE49-F238E27FC236}">
                <a16:creationId xmlns:a16="http://schemas.microsoft.com/office/drawing/2014/main" id="{25C7BA6A-9816-7D4F-A479-D1D8CA6BB0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2115" y="2256059"/>
            <a:ext cx="7841996" cy="3124735"/>
          </a:xfrm>
          <a:prstGeom prst="rect">
            <a:avLst/>
          </a:prstGeom>
        </p:spPr>
      </p:pic>
    </p:spTree>
    <p:extLst>
      <p:ext uri="{BB962C8B-B14F-4D97-AF65-F5344CB8AC3E}">
        <p14:creationId xmlns:p14="http://schemas.microsoft.com/office/powerpoint/2010/main" val="11963400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b="1" dirty="0">
                <a:ea typeface="Amazon Ember Light" panose="020B0403020204020204" pitchFamily="34" charset="0"/>
                <a:cs typeface="Amazon Ember Light" panose="020B0403020204020204" pitchFamily="34" charset="0"/>
              </a:rPr>
              <a:t>Amazon Comprehend</a:t>
            </a:r>
            <a:endParaRPr lang="en-US" b="1" dirty="0"/>
          </a:p>
        </p:txBody>
      </p:sp>
      <p:sp>
        <p:nvSpPr>
          <p:cNvPr id="17" name="Text Placeholder 2">
            <a:extLst>
              <a:ext uri="{FF2B5EF4-FFF2-40B4-BE49-F238E27FC236}">
                <a16:creationId xmlns:a16="http://schemas.microsoft.com/office/drawing/2014/main" id="{C3FF0DEB-BE24-BF4D-8215-2E4A7A964807}"/>
              </a:ext>
            </a:extLst>
          </p:cNvPr>
          <p:cNvSpPr>
            <a:spLocks noGrp="1"/>
          </p:cNvSpPr>
          <p:nvPr>
            <p:ph type="body" sz="quarter" idx="10"/>
          </p:nvPr>
        </p:nvSpPr>
        <p:spPr>
          <a:xfrm>
            <a:off x="670155" y="1262427"/>
            <a:ext cx="11122452" cy="4917656"/>
          </a:xfrm>
        </p:spPr>
        <p:txBody>
          <a:bodyPr/>
          <a:lstStyle/>
          <a:p>
            <a:pPr marL="0" indent="0">
              <a:buNone/>
            </a:pPr>
            <a:r>
              <a:rPr lang="en-US" b="1" dirty="0">
                <a:solidFill>
                  <a:schemeClr val="accent3"/>
                </a:solidFill>
                <a:hlinkClick r:id="rId3">
                  <a:extLst>
                    <a:ext uri="{A12FA001-AC4F-418D-AE19-62706E023703}">
                      <ahyp:hlinkClr xmlns:ahyp="http://schemas.microsoft.com/office/drawing/2018/hyperlinkcolor" val="tx"/>
                    </a:ext>
                  </a:extLst>
                </a:hlinkClick>
              </a:rPr>
              <a:t>Comprehend</a:t>
            </a:r>
            <a:r>
              <a:rPr lang="en-US" dirty="0"/>
              <a:t> is a AWS NLP service that allows users to gain insights from text data and build ML models.</a:t>
            </a:r>
          </a:p>
          <a:p>
            <a:pPr lvl="1"/>
            <a:r>
              <a:rPr lang="en-US" sz="2800" dirty="0"/>
              <a:t>In this section, we will implement a </a:t>
            </a:r>
            <a:r>
              <a:rPr lang="en-US" sz="2800" b="1" dirty="0"/>
              <a:t>custom text classifier </a:t>
            </a:r>
            <a:r>
              <a:rPr lang="en-US" sz="2800" dirty="0"/>
              <a:t>using </a:t>
            </a:r>
            <a:r>
              <a:rPr lang="en-US" sz="2800" b="1" dirty="0"/>
              <a:t>AWS Comprehend</a:t>
            </a:r>
            <a:r>
              <a:rPr lang="en-US" sz="2800" dirty="0"/>
              <a:t>. </a:t>
            </a:r>
          </a:p>
          <a:p>
            <a:pPr lvl="1"/>
            <a:r>
              <a:rPr lang="en-US" sz="2800" dirty="0"/>
              <a:t>Main steps:</a:t>
            </a:r>
          </a:p>
          <a:p>
            <a:pPr marL="913942" lvl="2" indent="0">
              <a:buNone/>
            </a:pPr>
            <a:r>
              <a:rPr lang="en-US" sz="2400" dirty="0"/>
              <a:t>1. Creating the classifier</a:t>
            </a:r>
          </a:p>
          <a:p>
            <a:pPr marL="913942" lvl="2" indent="0">
              <a:buNone/>
            </a:pPr>
            <a:r>
              <a:rPr lang="en-US" sz="2400" dirty="0"/>
              <a:t>2. Putting data into correct format.</a:t>
            </a:r>
          </a:p>
          <a:p>
            <a:pPr marL="913942" lvl="2" indent="0">
              <a:buNone/>
            </a:pPr>
            <a:r>
              <a:rPr lang="en-US" sz="2400" dirty="0"/>
              <a:t>3. Training</a:t>
            </a:r>
          </a:p>
          <a:p>
            <a:pPr marL="913942" lvl="2" indent="0">
              <a:buNone/>
            </a:pPr>
            <a:r>
              <a:rPr lang="en-US" sz="2400" dirty="0"/>
              <a:t>4. Make predictions (inference)</a:t>
            </a:r>
          </a:p>
        </p:txBody>
      </p:sp>
    </p:spTree>
    <p:extLst>
      <p:ext uri="{BB962C8B-B14F-4D97-AF65-F5344CB8AC3E}">
        <p14:creationId xmlns:p14="http://schemas.microsoft.com/office/powerpoint/2010/main" val="11986623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b="1" dirty="0">
                <a:ea typeface="Amazon Ember Light" panose="020B0403020204020204" pitchFamily="34" charset="0"/>
                <a:cs typeface="Amazon Ember Light" panose="020B0403020204020204" pitchFamily="34" charset="0"/>
              </a:rPr>
              <a:t>Custom Classification</a:t>
            </a:r>
            <a:endParaRPr lang="en-US" b="1" dirty="0"/>
          </a:p>
        </p:txBody>
      </p:sp>
      <p:pic>
        <p:nvPicPr>
          <p:cNvPr id="6" name="Picture 5">
            <a:extLst>
              <a:ext uri="{FF2B5EF4-FFF2-40B4-BE49-F238E27FC236}">
                <a16:creationId xmlns:a16="http://schemas.microsoft.com/office/drawing/2014/main" id="{FBF13183-0B06-7248-B03C-EA077A5EA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914" y="1371600"/>
            <a:ext cx="10750033" cy="4114800"/>
          </a:xfrm>
          <a:prstGeom prst="rect">
            <a:avLst/>
          </a:prstGeom>
        </p:spPr>
      </p:pic>
      <p:sp>
        <p:nvSpPr>
          <p:cNvPr id="7" name="Rectangle 6">
            <a:extLst>
              <a:ext uri="{FF2B5EF4-FFF2-40B4-BE49-F238E27FC236}">
                <a16:creationId xmlns:a16="http://schemas.microsoft.com/office/drawing/2014/main" id="{037A9911-1BB4-4E44-9EB8-46D3CDC9D721}"/>
              </a:ext>
            </a:extLst>
          </p:cNvPr>
          <p:cNvSpPr/>
          <p:nvPr/>
        </p:nvSpPr>
        <p:spPr>
          <a:xfrm>
            <a:off x="581891" y="2826327"/>
            <a:ext cx="1745673" cy="3048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3589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dirty="0"/>
              <a:t>Train classifier</a:t>
            </a:r>
            <a:endParaRPr lang="en-US" b="1" dirty="0"/>
          </a:p>
        </p:txBody>
      </p:sp>
      <p:pic>
        <p:nvPicPr>
          <p:cNvPr id="8" name="Picture 7">
            <a:extLst>
              <a:ext uri="{FF2B5EF4-FFF2-40B4-BE49-F238E27FC236}">
                <a16:creationId xmlns:a16="http://schemas.microsoft.com/office/drawing/2014/main" id="{D32232A9-18FE-E749-9054-830BD9EF9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08" y="1283369"/>
            <a:ext cx="5989732" cy="4754880"/>
          </a:xfrm>
          <a:prstGeom prst="rect">
            <a:avLst/>
          </a:prstGeom>
        </p:spPr>
      </p:pic>
      <p:sp>
        <p:nvSpPr>
          <p:cNvPr id="9" name="Rectangle 8">
            <a:extLst>
              <a:ext uri="{FF2B5EF4-FFF2-40B4-BE49-F238E27FC236}">
                <a16:creationId xmlns:a16="http://schemas.microsoft.com/office/drawing/2014/main" id="{5DF2A5DD-80DB-4349-8893-6A29D5C95559}"/>
              </a:ext>
            </a:extLst>
          </p:cNvPr>
          <p:cNvSpPr/>
          <p:nvPr/>
        </p:nvSpPr>
        <p:spPr>
          <a:xfrm>
            <a:off x="890501" y="2125980"/>
            <a:ext cx="4150129" cy="67437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F8A4A4-373C-9C46-9008-B4BCEE9B39EC}"/>
              </a:ext>
            </a:extLst>
          </p:cNvPr>
          <p:cNvSpPr/>
          <p:nvPr/>
        </p:nvSpPr>
        <p:spPr>
          <a:xfrm>
            <a:off x="890501" y="3962099"/>
            <a:ext cx="2801389" cy="207615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a:extLst>
              <a:ext uri="{FF2B5EF4-FFF2-40B4-BE49-F238E27FC236}">
                <a16:creationId xmlns:a16="http://schemas.microsoft.com/office/drawing/2014/main" id="{A4CADD1B-31DE-8B41-9C18-EBF2B5BF69FA}"/>
              </a:ext>
            </a:extLst>
          </p:cNvPr>
          <p:cNvSpPr>
            <a:spLocks noGrp="1"/>
          </p:cNvSpPr>
          <p:nvPr>
            <p:ph type="body" sz="quarter" idx="10"/>
          </p:nvPr>
        </p:nvSpPr>
        <p:spPr>
          <a:xfrm>
            <a:off x="6816436" y="1310105"/>
            <a:ext cx="4760776" cy="4599628"/>
          </a:xfrm>
        </p:spPr>
        <p:txBody>
          <a:bodyPr/>
          <a:lstStyle/>
          <a:p>
            <a:endParaRPr lang="en-US" sz="2400" dirty="0"/>
          </a:p>
          <a:p>
            <a:r>
              <a:rPr lang="en-US" sz="2400" dirty="0"/>
              <a:t>Select </a:t>
            </a:r>
            <a:r>
              <a:rPr lang="en-US" sz="2400" b="1" dirty="0"/>
              <a:t>“train classifier”</a:t>
            </a:r>
            <a:r>
              <a:rPr lang="en-US" sz="2400" dirty="0"/>
              <a:t> under custom classification. </a:t>
            </a:r>
          </a:p>
          <a:p>
            <a:r>
              <a:rPr lang="en-US" sz="2400" dirty="0"/>
              <a:t>We will enter the </a:t>
            </a:r>
            <a:r>
              <a:rPr lang="en-US" sz="2400" b="1" dirty="0"/>
              <a:t>name</a:t>
            </a:r>
            <a:r>
              <a:rPr lang="en-US" sz="2400" dirty="0"/>
              <a:t> and select the </a:t>
            </a:r>
            <a:r>
              <a:rPr lang="en-US" sz="2400" b="1" dirty="0"/>
              <a:t>classifier mode</a:t>
            </a:r>
            <a:r>
              <a:rPr lang="en-US" sz="2400" dirty="0"/>
              <a:t>.</a:t>
            </a:r>
          </a:p>
          <a:p>
            <a:r>
              <a:rPr lang="en-US" sz="2400" dirty="0"/>
              <a:t>Let’s use the </a:t>
            </a:r>
            <a:r>
              <a:rPr lang="en-US" sz="2400" b="1" dirty="0"/>
              <a:t>multi-class</a:t>
            </a:r>
            <a:r>
              <a:rPr lang="en-US" sz="2400" dirty="0"/>
              <a:t> mode. Each line is a text and can belong to a single class.</a:t>
            </a:r>
          </a:p>
          <a:p>
            <a:pPr marL="0" indent="0">
              <a:buNone/>
            </a:pPr>
            <a:endParaRPr lang="en-US" sz="2400" dirty="0"/>
          </a:p>
        </p:txBody>
      </p:sp>
    </p:spTree>
    <p:extLst>
      <p:ext uri="{BB962C8B-B14F-4D97-AF65-F5344CB8AC3E}">
        <p14:creationId xmlns:p14="http://schemas.microsoft.com/office/powerpoint/2010/main" val="3774530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1113227" cy="987472"/>
          </a:xfrm>
        </p:spPr>
        <p:txBody>
          <a:bodyPr/>
          <a:lstStyle/>
          <a:p>
            <a:r>
              <a:rPr lang="en-US" b="1" dirty="0">
                <a:ea typeface="Amazon Ember Light" panose="020B0403020204020204" pitchFamily="34" charset="0"/>
                <a:cs typeface="Amazon Ember Light" panose="020B0403020204020204" pitchFamily="34" charset="0"/>
              </a:rPr>
              <a:t>Learn a Decision Tree</a:t>
            </a:r>
          </a:p>
        </p:txBody>
      </p:sp>
      <p:sp>
        <p:nvSpPr>
          <p:cNvPr id="3" name="Text Placeholder 2">
            <a:extLst>
              <a:ext uri="{FF2B5EF4-FFF2-40B4-BE49-F238E27FC236}">
                <a16:creationId xmlns:a16="http://schemas.microsoft.com/office/drawing/2014/main" id="{EFA986EE-AA40-1B47-BD40-4247444EE8B5}"/>
              </a:ext>
            </a:extLst>
          </p:cNvPr>
          <p:cNvSpPr>
            <a:spLocks noGrp="1"/>
          </p:cNvSpPr>
          <p:nvPr>
            <p:ph type="body" sz="quarter" idx="10"/>
          </p:nvPr>
        </p:nvSpPr>
        <p:spPr/>
        <p:txBody>
          <a:bodyPr/>
          <a:lstStyle/>
          <a:p>
            <a:pPr marL="0" indent="0">
              <a:buNone/>
            </a:pPr>
            <a:r>
              <a:rPr lang="en-US" b="1" dirty="0">
                <a:ea typeface="Amazon Ember Light" panose="020B0403020204020204" pitchFamily="34" charset="0"/>
                <a:cs typeface="Amazon Ember Light" panose="020B0403020204020204" pitchFamily="34" charset="0"/>
              </a:rPr>
              <a:t>ID3* Algorithm</a:t>
            </a:r>
            <a:r>
              <a:rPr lang="en-US" dirty="0">
                <a:ea typeface="Amazon Ember Light" panose="020B0403020204020204" pitchFamily="34" charset="0"/>
                <a:cs typeface="Amazon Ember Light" panose="020B0403020204020204" pitchFamily="34" charset="0"/>
              </a:rPr>
              <a:t>:</a:t>
            </a:r>
          </a:p>
          <a:p>
            <a:pPr marL="0" indent="0">
              <a:buNone/>
            </a:pPr>
            <a:r>
              <a:rPr lang="en-US" dirty="0">
                <a:ea typeface="Amazon Ember Light" panose="020B0403020204020204" pitchFamily="34" charset="0"/>
                <a:cs typeface="Amazon Ember Light" panose="020B0403020204020204" pitchFamily="34" charset="0"/>
              </a:rPr>
              <a:t>     (Repeat the steps below)</a:t>
            </a:r>
          </a:p>
          <a:p>
            <a:pPr marL="514350" indent="-514350">
              <a:buFont typeface="+mj-lt"/>
              <a:buAutoNum type="arabicPeriod"/>
            </a:pPr>
            <a:r>
              <a:rPr lang="en-US" b="1" dirty="0">
                <a:solidFill>
                  <a:schemeClr val="accent3"/>
                </a:solidFill>
                <a:ea typeface="Amazon Ember Light" panose="020B0403020204020204" pitchFamily="34" charset="0"/>
                <a:cs typeface="Amazon Ember Light" panose="020B0403020204020204" pitchFamily="34" charset="0"/>
              </a:rPr>
              <a:t>Select</a:t>
            </a:r>
            <a:r>
              <a:rPr lang="en-US" dirty="0">
                <a:ea typeface="Amazon Ember Light" panose="020B0403020204020204" pitchFamily="34" charset="0"/>
                <a:cs typeface="Amazon Ember Light" panose="020B0403020204020204" pitchFamily="34" charset="0"/>
              </a:rPr>
              <a:t> “the best feature” to split (we will see how to select)</a:t>
            </a:r>
          </a:p>
          <a:p>
            <a:pPr marL="514350" indent="-514350">
              <a:buFont typeface="+mj-lt"/>
              <a:buAutoNum type="arabicPeriod"/>
            </a:pPr>
            <a:r>
              <a:rPr lang="en-US" b="1" dirty="0">
                <a:solidFill>
                  <a:schemeClr val="accent3"/>
                </a:solidFill>
                <a:ea typeface="Amazon Ember Light" panose="020B0403020204020204" pitchFamily="34" charset="0"/>
                <a:cs typeface="Amazon Ember Light" panose="020B0403020204020204" pitchFamily="34" charset="0"/>
              </a:rPr>
              <a:t>Separate </a:t>
            </a:r>
            <a:r>
              <a:rPr lang="en-US" dirty="0">
                <a:ea typeface="Amazon Ember Light" panose="020B0403020204020204" pitchFamily="34" charset="0"/>
                <a:cs typeface="Amazon Ember Light" panose="020B0403020204020204" pitchFamily="34" charset="0"/>
              </a:rPr>
              <a:t>the training samples according to the selected feature</a:t>
            </a:r>
          </a:p>
          <a:p>
            <a:pPr marL="514350" indent="-514350">
              <a:buFont typeface="+mj-lt"/>
              <a:buAutoNum type="arabicPeriod"/>
            </a:pPr>
            <a:r>
              <a:rPr lang="en-US" b="1" dirty="0">
                <a:solidFill>
                  <a:schemeClr val="accent3"/>
                </a:solidFill>
                <a:ea typeface="Amazon Ember Light" panose="020B0403020204020204" pitchFamily="34" charset="0"/>
                <a:cs typeface="Amazon Ember Light" panose="020B0403020204020204" pitchFamily="34" charset="0"/>
              </a:rPr>
              <a:t>Stop</a:t>
            </a:r>
            <a:r>
              <a:rPr lang="en-US" dirty="0">
                <a:ea typeface="Amazon Ember Light" panose="020B0403020204020204" pitchFamily="34" charset="0"/>
                <a:cs typeface="Amazon Ember Light" panose="020B0403020204020204" pitchFamily="34" charset="0"/>
              </a:rPr>
              <a:t> if we have samples from a single class or if we used all features, and note it as a leaf node</a:t>
            </a:r>
          </a:p>
          <a:p>
            <a:pPr marL="0" indent="0">
              <a:buNone/>
            </a:pPr>
            <a:endParaRPr lang="en-US" dirty="0">
              <a:ea typeface="Amazon Ember Light" panose="020B0403020204020204" pitchFamily="34" charset="0"/>
              <a:cs typeface="Amazon Ember Light" panose="020B0403020204020204" pitchFamily="34" charset="0"/>
            </a:endParaRPr>
          </a:p>
          <a:p>
            <a:pPr marL="0" indent="0">
              <a:buNone/>
            </a:pPr>
            <a:r>
              <a:rPr lang="en-US" b="1" dirty="0">
                <a:ea typeface="Amazon Ember Light" panose="020B0403020204020204" pitchFamily="34" charset="0"/>
                <a:cs typeface="Amazon Ember Light" panose="020B0403020204020204" pitchFamily="34" charset="0"/>
              </a:rPr>
              <a:t>Top down approach</a:t>
            </a:r>
            <a:r>
              <a:rPr lang="en-US" dirty="0">
                <a:ea typeface="Amazon Ember Light" panose="020B0403020204020204" pitchFamily="34" charset="0"/>
                <a:cs typeface="Amazon Ember Light" panose="020B0403020204020204" pitchFamily="34" charset="0"/>
              </a:rPr>
              <a:t>: Grow the tree from root node to leaf nodes. </a:t>
            </a:r>
          </a:p>
          <a:p>
            <a:pPr marL="514350" indent="-514350">
              <a:buFont typeface="+mj-lt"/>
              <a:buAutoNum type="arabicPeriod"/>
            </a:pPr>
            <a:endParaRPr lang="en-US" dirty="0">
              <a:ea typeface="Amazon Ember Light" panose="020B0403020204020204" pitchFamily="34" charset="0"/>
              <a:cs typeface="Amazon Ember Light" panose="020B0403020204020204" pitchFamily="34" charset="0"/>
            </a:endParaRPr>
          </a:p>
          <a:p>
            <a:pPr marL="0" indent="0">
              <a:buNone/>
            </a:pPr>
            <a:endParaRPr lang="en-US" dirty="0">
              <a:ea typeface="Amazon Ember Light" panose="020B0403020204020204" pitchFamily="34" charset="0"/>
              <a:cs typeface="Amazon Ember Light" panose="020B0403020204020204" pitchFamily="34" charset="0"/>
            </a:endParaRPr>
          </a:p>
        </p:txBody>
      </p:sp>
      <p:sp>
        <p:nvSpPr>
          <p:cNvPr id="4" name="Rectangle 3">
            <a:extLst>
              <a:ext uri="{FF2B5EF4-FFF2-40B4-BE49-F238E27FC236}">
                <a16:creationId xmlns:a16="http://schemas.microsoft.com/office/drawing/2014/main" id="{E728220E-051B-6B4F-8804-46F4CC7FFC48}"/>
              </a:ext>
            </a:extLst>
          </p:cNvPr>
          <p:cNvSpPr/>
          <p:nvPr/>
        </p:nvSpPr>
        <p:spPr>
          <a:xfrm>
            <a:off x="694389" y="5363229"/>
            <a:ext cx="3275256" cy="369332"/>
          </a:xfrm>
          <a:prstGeom prst="rect">
            <a:avLst/>
          </a:prstGeom>
        </p:spPr>
        <p:txBody>
          <a:bodyPr wrap="none">
            <a:spAutoFit/>
          </a:bodyPr>
          <a:lstStyle/>
          <a:p>
            <a:r>
              <a:rPr lang="en-US" dirty="0">
                <a:solidFill>
                  <a:srgbClr val="222222"/>
                </a:solidFill>
                <a:latin typeface="Amazon Ember Light" panose="020B0403020204020204" pitchFamily="34" charset="0"/>
                <a:ea typeface="Amazon Ember Light" panose="020B0403020204020204" pitchFamily="34" charset="0"/>
                <a:cs typeface="Amazon Ember Light" panose="020B0403020204020204" pitchFamily="34" charset="0"/>
              </a:rPr>
              <a:t>*ID3 (Iterative </a:t>
            </a:r>
            <a:r>
              <a:rPr lang="en-US" dirty="0" err="1">
                <a:solidFill>
                  <a:srgbClr val="222222"/>
                </a:solidFill>
                <a:latin typeface="Amazon Ember Light" panose="020B0403020204020204" pitchFamily="34" charset="0"/>
                <a:ea typeface="Amazon Ember Light" panose="020B0403020204020204" pitchFamily="34" charset="0"/>
                <a:cs typeface="Amazon Ember Light" panose="020B0403020204020204" pitchFamily="34" charset="0"/>
              </a:rPr>
              <a:t>Dichotomiser</a:t>
            </a:r>
            <a:r>
              <a:rPr lang="en-US" dirty="0">
                <a:solidFill>
                  <a:srgbClr val="222222"/>
                </a:solidFill>
                <a:latin typeface="Amazon Ember Light" panose="020B0403020204020204" pitchFamily="34" charset="0"/>
                <a:ea typeface="Amazon Ember Light" panose="020B0403020204020204" pitchFamily="34" charset="0"/>
                <a:cs typeface="Amazon Ember Light" panose="020B0403020204020204" pitchFamily="34" charset="0"/>
              </a:rPr>
              <a:t> 3)</a:t>
            </a: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Tree>
    <p:extLst>
      <p:ext uri="{BB962C8B-B14F-4D97-AF65-F5344CB8AC3E}">
        <p14:creationId xmlns:p14="http://schemas.microsoft.com/office/powerpoint/2010/main" val="23154054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dirty="0"/>
              <a:t>Input data format</a:t>
            </a:r>
            <a:endParaRPr lang="en-US" b="1" dirty="0"/>
          </a:p>
        </p:txBody>
      </p:sp>
      <p:pic>
        <p:nvPicPr>
          <p:cNvPr id="7" name="Picture 6">
            <a:extLst>
              <a:ext uri="{FF2B5EF4-FFF2-40B4-BE49-F238E27FC236}">
                <a16:creationId xmlns:a16="http://schemas.microsoft.com/office/drawing/2014/main" id="{34544878-AB00-C045-A109-8EF653D730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914" y="1310105"/>
            <a:ext cx="5890081" cy="4279900"/>
          </a:xfrm>
          <a:prstGeom prst="rect">
            <a:avLst/>
          </a:prstGeom>
        </p:spPr>
      </p:pic>
      <p:sp>
        <p:nvSpPr>
          <p:cNvPr id="12" name="Text Placeholder 2">
            <a:extLst>
              <a:ext uri="{FF2B5EF4-FFF2-40B4-BE49-F238E27FC236}">
                <a16:creationId xmlns:a16="http://schemas.microsoft.com/office/drawing/2014/main" id="{E091FB5B-A3B2-D94E-929D-AFA0B7A2F8DB}"/>
              </a:ext>
            </a:extLst>
          </p:cNvPr>
          <p:cNvSpPr txBox="1">
            <a:spLocks/>
          </p:cNvSpPr>
          <p:nvPr/>
        </p:nvSpPr>
        <p:spPr>
          <a:xfrm>
            <a:off x="7015298" y="1310105"/>
            <a:ext cx="4942205" cy="4404895"/>
          </a:xfrm>
          <a:prstGeom prst="rect">
            <a:avLst/>
          </a:prstGeom>
        </p:spPr>
        <p:txBody>
          <a:bodyPr vert="horz"/>
          <a:lstStyle>
            <a:lvl1pPr marL="228600" indent="-228600" algn="l" defTabSz="914400" rtl="0" eaLnBrk="1" latinLnBrk="0" hangingPunct="1">
              <a:lnSpc>
                <a:spcPct val="100000"/>
              </a:lnSpc>
              <a:spcBef>
                <a:spcPts val="800"/>
              </a:spcBef>
              <a:buFont typeface="Arial" panose="020B0604020202020204" pitchFamily="34" charset="0"/>
              <a:buChar char="•"/>
              <a:defRPr sz="2800" b="0" i="0" kern="1200" baseline="0">
                <a:solidFill>
                  <a:schemeClr val="tx1"/>
                </a:solidFill>
                <a:latin typeface="Amazon Ember Light" panose="020B0403020204020204" pitchFamily="34" charset="0"/>
                <a:ea typeface="+mn-ea"/>
                <a:cs typeface="+mn-cs"/>
              </a:defRPr>
            </a:lvl1pPr>
            <a:lvl2pPr marL="685457" indent="-228486" algn="l" defTabSz="914400" rtl="0" eaLnBrk="1" latinLnBrk="0" hangingPunct="1">
              <a:lnSpc>
                <a:spcPct val="100000"/>
              </a:lnSpc>
              <a:spcBef>
                <a:spcPts val="800"/>
              </a:spcBef>
              <a:buFont typeface="Wingdings" charset="2"/>
              <a:buChar char="§"/>
              <a:defRPr sz="2400" b="0" i="0" kern="1200" baseline="0">
                <a:solidFill>
                  <a:schemeClr val="tx1"/>
                </a:solidFill>
                <a:latin typeface="Amazon Ember Light" panose="020B0403020204020204" pitchFamily="34" charset="0"/>
                <a:ea typeface="+mn-ea"/>
                <a:cs typeface="+mn-cs"/>
              </a:defRPr>
            </a:lvl2pPr>
            <a:lvl3pPr marL="1142428" indent="-228486" algn="l" defTabSz="914400" rtl="0" eaLnBrk="1" latinLnBrk="0" hangingPunct="1">
              <a:lnSpc>
                <a:spcPct val="100000"/>
              </a:lnSpc>
              <a:spcBef>
                <a:spcPts val="800"/>
              </a:spcBef>
              <a:buFont typeface="Lucida Grande"/>
              <a:buChar char="-"/>
              <a:defRPr sz="2000" b="0" i="0" kern="1200" baseline="0">
                <a:solidFill>
                  <a:schemeClr val="tx1"/>
                </a:solidFill>
                <a:latin typeface="Amazon Ember Light" panose="020B0403020204020204" pitchFamily="34" charset="0"/>
                <a:ea typeface="+mn-ea"/>
                <a:cs typeface="+mn-cs"/>
              </a:defRPr>
            </a:lvl3pPr>
            <a:lvl4pPr marL="1599399" indent="-228486" algn="l" defTabSz="914400" rtl="0" eaLnBrk="1" latinLnBrk="0" hangingPunct="1">
              <a:lnSpc>
                <a:spcPct val="90000"/>
              </a:lnSpc>
              <a:spcBef>
                <a:spcPts val="500"/>
              </a:spcBef>
              <a:buFont typeface="Lucida Grande"/>
              <a:buChar char="-"/>
              <a:defRPr sz="1800" kern="1200">
                <a:solidFill>
                  <a:schemeClr val="tx1"/>
                </a:solidFill>
                <a:latin typeface="+mn-lt"/>
                <a:ea typeface="+mn-ea"/>
                <a:cs typeface="+mn-cs"/>
              </a:defRPr>
            </a:lvl4pPr>
            <a:lvl5pPr marL="2056370" indent="-228486" algn="l" defTabSz="914400" rtl="0" eaLnBrk="1" latinLnBrk="0" hangingPunct="1">
              <a:lnSpc>
                <a:spcPct val="9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a:p>
            <a:r>
              <a:rPr lang="en-US" sz="2400" dirty="0"/>
              <a:t>Training data is provided in a </a:t>
            </a:r>
            <a:r>
              <a:rPr lang="en-US" sz="2400" b="1" dirty="0">
                <a:solidFill>
                  <a:schemeClr val="accent3"/>
                </a:solidFill>
              </a:rPr>
              <a:t>CSV</a:t>
            </a:r>
            <a:r>
              <a:rPr lang="en-US" sz="2400" dirty="0"/>
              <a:t> file (</a:t>
            </a:r>
            <a:r>
              <a:rPr lang="en-US" sz="2400" dirty="0" err="1"/>
              <a:t>comp_final_training.csv</a:t>
            </a:r>
            <a:r>
              <a:rPr lang="en-US" sz="2400" dirty="0"/>
              <a:t>).</a:t>
            </a:r>
          </a:p>
          <a:p>
            <a:r>
              <a:rPr lang="en-US" sz="2400" dirty="0"/>
              <a:t>First column is the class and second column is the text we will use.</a:t>
            </a:r>
          </a:p>
          <a:p>
            <a:r>
              <a:rPr lang="en-US" sz="2400" dirty="0"/>
              <a:t>It will be uploaded to a S3 Bucket.</a:t>
            </a:r>
          </a:p>
          <a:p>
            <a:endParaRPr lang="en-US" sz="2400" dirty="0"/>
          </a:p>
        </p:txBody>
      </p:sp>
    </p:spTree>
    <p:extLst>
      <p:ext uri="{BB962C8B-B14F-4D97-AF65-F5344CB8AC3E}">
        <p14:creationId xmlns:p14="http://schemas.microsoft.com/office/powerpoint/2010/main" val="2974724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dirty="0"/>
              <a:t>Train classifier</a:t>
            </a:r>
            <a:endParaRPr lang="en-US" b="1" dirty="0"/>
          </a:p>
        </p:txBody>
      </p:sp>
      <p:pic>
        <p:nvPicPr>
          <p:cNvPr id="5" name="Picture 4">
            <a:extLst>
              <a:ext uri="{FF2B5EF4-FFF2-40B4-BE49-F238E27FC236}">
                <a16:creationId xmlns:a16="http://schemas.microsoft.com/office/drawing/2014/main" id="{194DD569-7675-C545-B564-F4872571D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245" y="1108364"/>
            <a:ext cx="5619438" cy="5029200"/>
          </a:xfrm>
          <a:prstGeom prst="rect">
            <a:avLst/>
          </a:prstGeom>
        </p:spPr>
      </p:pic>
      <p:sp>
        <p:nvSpPr>
          <p:cNvPr id="6" name="Rectangle 5">
            <a:extLst>
              <a:ext uri="{FF2B5EF4-FFF2-40B4-BE49-F238E27FC236}">
                <a16:creationId xmlns:a16="http://schemas.microsoft.com/office/drawing/2014/main" id="{DA035318-FF3B-8342-ADCF-08DD08C1C17F}"/>
              </a:ext>
            </a:extLst>
          </p:cNvPr>
          <p:cNvSpPr/>
          <p:nvPr/>
        </p:nvSpPr>
        <p:spPr>
          <a:xfrm>
            <a:off x="632535" y="1108364"/>
            <a:ext cx="5496167" cy="196630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A62C82-75CE-814C-B68D-89362A244D4E}"/>
              </a:ext>
            </a:extLst>
          </p:cNvPr>
          <p:cNvSpPr/>
          <p:nvPr/>
        </p:nvSpPr>
        <p:spPr>
          <a:xfrm>
            <a:off x="624915" y="3657600"/>
            <a:ext cx="5496167" cy="240411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C5357AF9-F958-1242-9960-CD06E948A884}"/>
              </a:ext>
            </a:extLst>
          </p:cNvPr>
          <p:cNvSpPr>
            <a:spLocks noGrp="1"/>
          </p:cNvSpPr>
          <p:nvPr>
            <p:ph type="body" sz="quarter" idx="10"/>
          </p:nvPr>
        </p:nvSpPr>
        <p:spPr>
          <a:xfrm>
            <a:off x="6738834" y="1420516"/>
            <a:ext cx="4986319" cy="4404895"/>
          </a:xfrm>
        </p:spPr>
        <p:txBody>
          <a:bodyPr/>
          <a:lstStyle/>
          <a:p>
            <a:endParaRPr lang="en-US" sz="2400" dirty="0"/>
          </a:p>
          <a:p>
            <a:pPr marL="0" indent="0">
              <a:buNone/>
            </a:pPr>
            <a:r>
              <a:rPr lang="en-US" sz="2400" dirty="0"/>
              <a:t>S3 paths for data </a:t>
            </a:r>
            <a:r>
              <a:rPr lang="en-US" sz="2400" dirty="0">
                <a:solidFill>
                  <a:schemeClr val="accent3"/>
                </a:solidFill>
              </a:rPr>
              <a:t>input and output</a:t>
            </a:r>
            <a:r>
              <a:rPr lang="en-US" sz="2400" dirty="0"/>
              <a:t> folders are entered.</a:t>
            </a:r>
          </a:p>
          <a:p>
            <a:endParaRPr lang="en-US" sz="2400" dirty="0"/>
          </a:p>
          <a:p>
            <a:endParaRPr lang="en-US" sz="2400" dirty="0"/>
          </a:p>
          <a:p>
            <a:endParaRPr lang="en-US" sz="2400" dirty="0"/>
          </a:p>
          <a:p>
            <a:pPr marL="0" indent="0">
              <a:buNone/>
            </a:pPr>
            <a:r>
              <a:rPr lang="en-US" sz="2400" dirty="0"/>
              <a:t>Create an </a:t>
            </a:r>
            <a:r>
              <a:rPr lang="en-US" sz="2400" dirty="0">
                <a:solidFill>
                  <a:schemeClr val="accent3"/>
                </a:solidFill>
              </a:rPr>
              <a:t>access permission </a:t>
            </a:r>
            <a:r>
              <a:rPr lang="en-US" sz="2400" dirty="0"/>
              <a:t>for training</a:t>
            </a:r>
          </a:p>
          <a:p>
            <a:endParaRPr lang="en-US" sz="2400" dirty="0"/>
          </a:p>
        </p:txBody>
      </p:sp>
    </p:spTree>
    <p:extLst>
      <p:ext uri="{BB962C8B-B14F-4D97-AF65-F5344CB8AC3E}">
        <p14:creationId xmlns:p14="http://schemas.microsoft.com/office/powerpoint/2010/main" val="19367968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dirty="0"/>
              <a:t>Create an Analysis Job</a:t>
            </a:r>
            <a:endParaRPr lang="en-US" b="1" dirty="0"/>
          </a:p>
        </p:txBody>
      </p:sp>
      <p:pic>
        <p:nvPicPr>
          <p:cNvPr id="10" name="Picture 9">
            <a:extLst>
              <a:ext uri="{FF2B5EF4-FFF2-40B4-BE49-F238E27FC236}">
                <a16:creationId xmlns:a16="http://schemas.microsoft.com/office/drawing/2014/main" id="{AD7F6F97-90DA-2446-BB2F-5A9CD7827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10" y="1325880"/>
            <a:ext cx="9405324" cy="2103120"/>
          </a:xfrm>
          <a:prstGeom prst="rect">
            <a:avLst/>
          </a:prstGeom>
        </p:spPr>
      </p:pic>
      <p:pic>
        <p:nvPicPr>
          <p:cNvPr id="11" name="Picture 10">
            <a:extLst>
              <a:ext uri="{FF2B5EF4-FFF2-40B4-BE49-F238E27FC236}">
                <a16:creationId xmlns:a16="http://schemas.microsoft.com/office/drawing/2014/main" id="{45FE4420-033E-FE49-A340-48D39580A8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810" y="3775790"/>
            <a:ext cx="10251572" cy="2103120"/>
          </a:xfrm>
          <a:prstGeom prst="rect">
            <a:avLst/>
          </a:prstGeom>
        </p:spPr>
      </p:pic>
      <p:sp>
        <p:nvSpPr>
          <p:cNvPr id="12" name="Rectangle 11">
            <a:extLst>
              <a:ext uri="{FF2B5EF4-FFF2-40B4-BE49-F238E27FC236}">
                <a16:creationId xmlns:a16="http://schemas.microsoft.com/office/drawing/2014/main" id="{73DFB00A-022C-A049-92D3-BC2C36248D66}"/>
              </a:ext>
            </a:extLst>
          </p:cNvPr>
          <p:cNvSpPr/>
          <p:nvPr/>
        </p:nvSpPr>
        <p:spPr>
          <a:xfrm>
            <a:off x="9395460" y="5040630"/>
            <a:ext cx="1062990" cy="4229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07995C8-DFFF-3F43-9B1B-3A012A9AAD20}"/>
              </a:ext>
            </a:extLst>
          </p:cNvPr>
          <p:cNvSpPr/>
          <p:nvPr/>
        </p:nvSpPr>
        <p:spPr>
          <a:xfrm>
            <a:off x="560070" y="2846070"/>
            <a:ext cx="9086850" cy="42291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405C4BA-2948-8340-B927-EAC43E41618D}"/>
              </a:ext>
            </a:extLst>
          </p:cNvPr>
          <p:cNvSpPr/>
          <p:nvPr/>
        </p:nvSpPr>
        <p:spPr>
          <a:xfrm>
            <a:off x="445770" y="4526280"/>
            <a:ext cx="937260" cy="28575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5712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dirty="0"/>
              <a:t>Test data</a:t>
            </a:r>
            <a:endParaRPr lang="en-US" b="1" dirty="0"/>
          </a:p>
        </p:txBody>
      </p:sp>
      <p:pic>
        <p:nvPicPr>
          <p:cNvPr id="8" name="Picture 7">
            <a:extLst>
              <a:ext uri="{FF2B5EF4-FFF2-40B4-BE49-F238E27FC236}">
                <a16:creationId xmlns:a16="http://schemas.microsoft.com/office/drawing/2014/main" id="{B4FD07CF-12C1-C343-B9D8-DE645B9ED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22" y="1771650"/>
            <a:ext cx="4940300" cy="3314700"/>
          </a:xfrm>
          <a:prstGeom prst="rect">
            <a:avLst/>
          </a:prstGeom>
        </p:spPr>
      </p:pic>
      <p:sp>
        <p:nvSpPr>
          <p:cNvPr id="9" name="Text Placeholder 2">
            <a:extLst>
              <a:ext uri="{FF2B5EF4-FFF2-40B4-BE49-F238E27FC236}">
                <a16:creationId xmlns:a16="http://schemas.microsoft.com/office/drawing/2014/main" id="{64FFF0CD-A8D2-D942-978F-26C989ECC6BD}"/>
              </a:ext>
            </a:extLst>
          </p:cNvPr>
          <p:cNvSpPr>
            <a:spLocks noGrp="1"/>
          </p:cNvSpPr>
          <p:nvPr>
            <p:ph type="body" sz="quarter" idx="10"/>
          </p:nvPr>
        </p:nvSpPr>
        <p:spPr>
          <a:xfrm>
            <a:off x="6550706" y="1283369"/>
            <a:ext cx="4942205" cy="4404895"/>
          </a:xfrm>
        </p:spPr>
        <p:txBody>
          <a:bodyPr/>
          <a:lstStyle/>
          <a:p>
            <a:endParaRPr lang="en-US" sz="2400" dirty="0"/>
          </a:p>
          <a:p>
            <a:r>
              <a:rPr lang="en-US" sz="2400" dirty="0"/>
              <a:t>Test data is provided in a CSV file (</a:t>
            </a:r>
            <a:r>
              <a:rPr lang="en-US" sz="2400" dirty="0" err="1"/>
              <a:t>comp_final_test.csv</a:t>
            </a:r>
            <a:r>
              <a:rPr lang="en-US" sz="2400" dirty="0"/>
              <a:t>).</a:t>
            </a:r>
          </a:p>
          <a:p>
            <a:r>
              <a:rPr lang="en-US" sz="2400" dirty="0"/>
              <a:t>Single column for text data</a:t>
            </a:r>
          </a:p>
          <a:p>
            <a:r>
              <a:rPr lang="en-US" sz="2400" dirty="0"/>
              <a:t>It will be uploaded to a S3 Bucket.</a:t>
            </a:r>
          </a:p>
          <a:p>
            <a:endParaRPr lang="en-US" sz="2400" dirty="0"/>
          </a:p>
        </p:txBody>
      </p:sp>
    </p:spTree>
    <p:extLst>
      <p:ext uri="{BB962C8B-B14F-4D97-AF65-F5344CB8AC3E}">
        <p14:creationId xmlns:p14="http://schemas.microsoft.com/office/powerpoint/2010/main" val="42203905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dirty="0"/>
              <a:t>Create an Analysis Job</a:t>
            </a:r>
            <a:endParaRPr lang="en-US" b="1" dirty="0"/>
          </a:p>
        </p:txBody>
      </p:sp>
      <p:pic>
        <p:nvPicPr>
          <p:cNvPr id="7" name="Picture 6">
            <a:extLst>
              <a:ext uri="{FF2B5EF4-FFF2-40B4-BE49-F238E27FC236}">
                <a16:creationId xmlns:a16="http://schemas.microsoft.com/office/drawing/2014/main" id="{9477B664-DE47-AC48-9514-1D338E4F2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22" y="1923035"/>
            <a:ext cx="6554563" cy="4206240"/>
          </a:xfrm>
          <a:prstGeom prst="rect">
            <a:avLst/>
          </a:prstGeom>
        </p:spPr>
      </p:pic>
      <p:pic>
        <p:nvPicPr>
          <p:cNvPr id="10" name="Picture 9">
            <a:extLst>
              <a:ext uri="{FF2B5EF4-FFF2-40B4-BE49-F238E27FC236}">
                <a16:creationId xmlns:a16="http://schemas.microsoft.com/office/drawing/2014/main" id="{39232CD3-1B48-FD48-8E47-C40EBDED5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115" y="1557275"/>
            <a:ext cx="4706875" cy="4572000"/>
          </a:xfrm>
          <a:prstGeom prst="rect">
            <a:avLst/>
          </a:prstGeom>
        </p:spPr>
      </p:pic>
    </p:spTree>
    <p:extLst>
      <p:ext uri="{BB962C8B-B14F-4D97-AF65-F5344CB8AC3E}">
        <p14:creationId xmlns:p14="http://schemas.microsoft.com/office/powerpoint/2010/main" val="37324966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dirty="0"/>
              <a:t>Output of the Analysis Job</a:t>
            </a:r>
            <a:endParaRPr lang="en-US" b="1" dirty="0"/>
          </a:p>
        </p:txBody>
      </p:sp>
      <p:grpSp>
        <p:nvGrpSpPr>
          <p:cNvPr id="4" name="Group 3">
            <a:extLst>
              <a:ext uri="{FF2B5EF4-FFF2-40B4-BE49-F238E27FC236}">
                <a16:creationId xmlns:a16="http://schemas.microsoft.com/office/drawing/2014/main" id="{1899FF74-2E93-CA49-A2FA-FB69838ACCE8}"/>
              </a:ext>
            </a:extLst>
          </p:cNvPr>
          <p:cNvGrpSpPr/>
          <p:nvPr/>
        </p:nvGrpSpPr>
        <p:grpSpPr>
          <a:xfrm>
            <a:off x="576898" y="1444106"/>
            <a:ext cx="10775650" cy="4698660"/>
            <a:chOff x="576898" y="1444106"/>
            <a:chExt cx="10775650" cy="4698660"/>
          </a:xfrm>
        </p:grpSpPr>
        <p:grpSp>
          <p:nvGrpSpPr>
            <p:cNvPr id="3" name="Group 2">
              <a:extLst>
                <a:ext uri="{FF2B5EF4-FFF2-40B4-BE49-F238E27FC236}">
                  <a16:creationId xmlns:a16="http://schemas.microsoft.com/office/drawing/2014/main" id="{7A477676-2C32-2A4E-BC5B-EB762B1AA64A}"/>
                </a:ext>
              </a:extLst>
            </p:cNvPr>
            <p:cNvGrpSpPr/>
            <p:nvPr/>
          </p:nvGrpSpPr>
          <p:grpSpPr>
            <a:xfrm>
              <a:off x="576898" y="1444106"/>
              <a:ext cx="10775650" cy="1942999"/>
              <a:chOff x="576898" y="1444106"/>
              <a:chExt cx="10775650" cy="1942999"/>
            </a:xfrm>
          </p:grpSpPr>
          <p:pic>
            <p:nvPicPr>
              <p:cNvPr id="6" name="Picture 5">
                <a:extLst>
                  <a:ext uri="{FF2B5EF4-FFF2-40B4-BE49-F238E27FC236}">
                    <a16:creationId xmlns:a16="http://schemas.microsoft.com/office/drawing/2014/main" id="{BD87932C-8528-E94C-AEA9-1BC20FE25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914" y="2381265"/>
                <a:ext cx="10512255" cy="1005840"/>
              </a:xfrm>
              <a:prstGeom prst="rect">
                <a:avLst/>
              </a:prstGeom>
            </p:spPr>
          </p:pic>
          <p:sp>
            <p:nvSpPr>
              <p:cNvPr id="8" name="Text Placeholder 2">
                <a:extLst>
                  <a:ext uri="{FF2B5EF4-FFF2-40B4-BE49-F238E27FC236}">
                    <a16:creationId xmlns:a16="http://schemas.microsoft.com/office/drawing/2014/main" id="{D82331A0-7A98-6A49-8B8A-070356687967}"/>
                  </a:ext>
                </a:extLst>
              </p:cNvPr>
              <p:cNvSpPr txBox="1">
                <a:spLocks/>
              </p:cNvSpPr>
              <p:nvPr/>
            </p:nvSpPr>
            <p:spPr>
              <a:xfrm>
                <a:off x="576898" y="1444106"/>
                <a:ext cx="10775650" cy="848515"/>
              </a:xfrm>
              <a:prstGeom prst="rect">
                <a:avLst/>
              </a:prstGeom>
            </p:spPr>
            <p:txBody>
              <a:bodyPr vert="horz"/>
              <a:lstStyle>
                <a:lvl1pPr marL="249500" indent="-249500" algn="l" defTabSz="997999" rtl="0" eaLnBrk="1" latinLnBrk="0" hangingPunct="1">
                  <a:lnSpc>
                    <a:spcPct val="100000"/>
                  </a:lnSpc>
                  <a:spcBef>
                    <a:spcPts val="800"/>
                  </a:spcBef>
                  <a:buFont typeface="Arial" panose="020B0604020202020204" pitchFamily="34" charset="0"/>
                  <a:buChar char="•"/>
                  <a:defRPr sz="3000" kern="1200">
                    <a:solidFill>
                      <a:schemeClr val="tx1"/>
                    </a:solidFill>
                    <a:latin typeface="+mn-lt"/>
                    <a:ea typeface="+mn-ea"/>
                    <a:cs typeface="+mn-cs"/>
                  </a:defRPr>
                </a:lvl1pPr>
                <a:lvl2pPr marL="685457" indent="-228486" algn="l" defTabSz="997999" rtl="0" eaLnBrk="1" latinLnBrk="0" hangingPunct="1">
                  <a:lnSpc>
                    <a:spcPct val="100000"/>
                  </a:lnSpc>
                  <a:spcBef>
                    <a:spcPts val="800"/>
                  </a:spcBef>
                  <a:buFont typeface="Wingdings" charset="2"/>
                  <a:buChar char="§"/>
                  <a:defRPr sz="2600" kern="1200">
                    <a:solidFill>
                      <a:schemeClr val="tx1"/>
                    </a:solidFill>
                    <a:latin typeface="+mn-lt"/>
                    <a:ea typeface="+mn-ea"/>
                    <a:cs typeface="+mn-cs"/>
                  </a:defRPr>
                </a:lvl2pPr>
                <a:lvl3pPr marL="1142428" indent="-228486" algn="l" defTabSz="997999" rtl="0" eaLnBrk="1" latinLnBrk="0" hangingPunct="1">
                  <a:lnSpc>
                    <a:spcPct val="100000"/>
                  </a:lnSpc>
                  <a:spcBef>
                    <a:spcPts val="800"/>
                  </a:spcBef>
                  <a:buFont typeface="Lucida Grande"/>
                  <a:buChar char="-"/>
                  <a:defRPr sz="2200" kern="1200">
                    <a:solidFill>
                      <a:schemeClr val="tx1"/>
                    </a:solidFill>
                    <a:latin typeface="+mn-lt"/>
                    <a:ea typeface="+mn-ea"/>
                    <a:cs typeface="+mn-cs"/>
                  </a:defRPr>
                </a:lvl3pPr>
                <a:lvl4pPr marL="1599399"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4pPr>
                <a:lvl5pPr marL="2056370"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5pPr>
                <a:lvl6pPr marL="2744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6pPr>
                <a:lvl7pPr marL="3243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7pPr>
                <a:lvl8pPr marL="3742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8pPr>
                <a:lvl9pPr marL="4241498"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9pPr>
              </a:lstStyle>
              <a:p>
                <a:pPr marL="0" indent="0">
                  <a:buFont typeface="Arial" panose="020B0604020202020204" pitchFamily="34" charset="0"/>
                  <a:buNone/>
                </a:pPr>
                <a:r>
                  <a:rPr lang="en-US" sz="2400" dirty="0"/>
                  <a:t>Once the analysis completed, the status will turn to “Completed”. Click on the classifier under its name</a:t>
                </a:r>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a:p>
                <a:pPr marL="0" indent="0">
                  <a:buNone/>
                </a:pPr>
                <a:r>
                  <a:rPr lang="en-US" sz="2400" dirty="0"/>
                  <a:t>Output files are saved in the link below.</a:t>
                </a:r>
              </a:p>
              <a:p>
                <a:pPr marL="0" indent="0">
                  <a:buFont typeface="Arial" panose="020B0604020202020204" pitchFamily="34" charset="0"/>
                  <a:buNone/>
                </a:pPr>
                <a:endParaRPr lang="en-US" sz="2400" dirty="0"/>
              </a:p>
            </p:txBody>
          </p:sp>
        </p:grpSp>
        <p:pic>
          <p:nvPicPr>
            <p:cNvPr id="9" name="Picture 8">
              <a:extLst>
                <a:ext uri="{FF2B5EF4-FFF2-40B4-BE49-F238E27FC236}">
                  <a16:creationId xmlns:a16="http://schemas.microsoft.com/office/drawing/2014/main" id="{B3DE5AE1-DDB4-B44E-99C7-11AE63DE2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914" y="4131086"/>
              <a:ext cx="9511748" cy="2011680"/>
            </a:xfrm>
            <a:prstGeom prst="rect">
              <a:avLst/>
            </a:prstGeom>
          </p:spPr>
        </p:pic>
      </p:grpSp>
    </p:spTree>
    <p:extLst>
      <p:ext uri="{BB962C8B-B14F-4D97-AF65-F5344CB8AC3E}">
        <p14:creationId xmlns:p14="http://schemas.microsoft.com/office/powerpoint/2010/main" val="16340224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p:txBody>
          <a:bodyPr/>
          <a:lstStyle/>
          <a:p>
            <a:r>
              <a:rPr lang="en-US" dirty="0"/>
              <a:t>Predictions</a:t>
            </a:r>
            <a:endParaRPr lang="en-US" b="1" dirty="0"/>
          </a:p>
        </p:txBody>
      </p:sp>
      <p:grpSp>
        <p:nvGrpSpPr>
          <p:cNvPr id="6" name="Group 5">
            <a:extLst>
              <a:ext uri="{FF2B5EF4-FFF2-40B4-BE49-F238E27FC236}">
                <a16:creationId xmlns:a16="http://schemas.microsoft.com/office/drawing/2014/main" id="{9CAA36CD-68F9-7546-A2A2-437FFCD16063}"/>
              </a:ext>
            </a:extLst>
          </p:cNvPr>
          <p:cNvGrpSpPr/>
          <p:nvPr/>
        </p:nvGrpSpPr>
        <p:grpSpPr>
          <a:xfrm>
            <a:off x="345325" y="1416128"/>
            <a:ext cx="11595844" cy="4231795"/>
            <a:chOff x="345325" y="1416128"/>
            <a:chExt cx="11595844" cy="4231795"/>
          </a:xfrm>
        </p:grpSpPr>
        <p:pic>
          <p:nvPicPr>
            <p:cNvPr id="9" name="Picture 8">
              <a:extLst>
                <a:ext uri="{FF2B5EF4-FFF2-40B4-BE49-F238E27FC236}">
                  <a16:creationId xmlns:a16="http://schemas.microsoft.com/office/drawing/2014/main" id="{301B1769-A0BD-7941-AAC9-0BF8E8985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325" y="2264643"/>
              <a:ext cx="11595844" cy="3383280"/>
            </a:xfrm>
            <a:prstGeom prst="rect">
              <a:avLst/>
            </a:prstGeom>
          </p:spPr>
        </p:pic>
        <p:sp>
          <p:nvSpPr>
            <p:cNvPr id="10" name="Text Placeholder 2">
              <a:extLst>
                <a:ext uri="{FF2B5EF4-FFF2-40B4-BE49-F238E27FC236}">
                  <a16:creationId xmlns:a16="http://schemas.microsoft.com/office/drawing/2014/main" id="{CCD07DA7-9AC5-544B-B3AA-D4D88E1F22A7}"/>
                </a:ext>
              </a:extLst>
            </p:cNvPr>
            <p:cNvSpPr txBox="1">
              <a:spLocks/>
            </p:cNvSpPr>
            <p:nvPr/>
          </p:nvSpPr>
          <p:spPr>
            <a:xfrm>
              <a:off x="345325" y="1416128"/>
              <a:ext cx="10775650" cy="848515"/>
            </a:xfrm>
            <a:prstGeom prst="rect">
              <a:avLst/>
            </a:prstGeom>
          </p:spPr>
          <p:txBody>
            <a:bodyPr vert="horz"/>
            <a:lstStyle>
              <a:lvl1pPr marL="249500" indent="-249500" algn="l" defTabSz="997999" rtl="0" eaLnBrk="1" latinLnBrk="0" hangingPunct="1">
                <a:lnSpc>
                  <a:spcPct val="100000"/>
                </a:lnSpc>
                <a:spcBef>
                  <a:spcPts val="800"/>
                </a:spcBef>
                <a:buFont typeface="Arial" panose="020B0604020202020204" pitchFamily="34" charset="0"/>
                <a:buChar char="•"/>
                <a:defRPr sz="3000" kern="1200">
                  <a:solidFill>
                    <a:schemeClr val="tx1"/>
                  </a:solidFill>
                  <a:latin typeface="+mn-lt"/>
                  <a:ea typeface="+mn-ea"/>
                  <a:cs typeface="+mn-cs"/>
                </a:defRPr>
              </a:lvl1pPr>
              <a:lvl2pPr marL="685457" indent="-228486" algn="l" defTabSz="997999" rtl="0" eaLnBrk="1" latinLnBrk="0" hangingPunct="1">
                <a:lnSpc>
                  <a:spcPct val="100000"/>
                </a:lnSpc>
                <a:spcBef>
                  <a:spcPts val="800"/>
                </a:spcBef>
                <a:buFont typeface="Wingdings" charset="2"/>
                <a:buChar char="§"/>
                <a:defRPr sz="2600" kern="1200">
                  <a:solidFill>
                    <a:schemeClr val="tx1"/>
                  </a:solidFill>
                  <a:latin typeface="+mn-lt"/>
                  <a:ea typeface="+mn-ea"/>
                  <a:cs typeface="+mn-cs"/>
                </a:defRPr>
              </a:lvl2pPr>
              <a:lvl3pPr marL="1142428" indent="-228486" algn="l" defTabSz="997999" rtl="0" eaLnBrk="1" latinLnBrk="0" hangingPunct="1">
                <a:lnSpc>
                  <a:spcPct val="100000"/>
                </a:lnSpc>
                <a:spcBef>
                  <a:spcPts val="800"/>
                </a:spcBef>
                <a:buFont typeface="Lucida Grande"/>
                <a:buChar char="-"/>
                <a:defRPr sz="2200" kern="1200">
                  <a:solidFill>
                    <a:schemeClr val="tx1"/>
                  </a:solidFill>
                  <a:latin typeface="+mn-lt"/>
                  <a:ea typeface="+mn-ea"/>
                  <a:cs typeface="+mn-cs"/>
                </a:defRPr>
              </a:lvl3pPr>
              <a:lvl4pPr marL="1599399"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4pPr>
              <a:lvl5pPr marL="2056370" indent="-228486" algn="l" defTabSz="997999" rtl="0" eaLnBrk="1" latinLnBrk="0" hangingPunct="1">
                <a:lnSpc>
                  <a:spcPct val="90000"/>
                </a:lnSpc>
                <a:spcBef>
                  <a:spcPts val="545"/>
                </a:spcBef>
                <a:buFont typeface="Lucida Grande"/>
                <a:buChar char="-"/>
                <a:defRPr sz="1900" kern="1200">
                  <a:solidFill>
                    <a:schemeClr val="tx1"/>
                  </a:solidFill>
                  <a:latin typeface="+mn-lt"/>
                  <a:ea typeface="+mn-ea"/>
                  <a:cs typeface="+mn-cs"/>
                </a:defRPr>
              </a:lvl5pPr>
              <a:lvl6pPr marL="2744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6pPr>
              <a:lvl7pPr marL="3243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7pPr>
              <a:lvl8pPr marL="3742499"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8pPr>
              <a:lvl9pPr marL="4241498" indent="-249500" algn="l" defTabSz="997999" rtl="0" eaLnBrk="1" latinLnBrk="0" hangingPunct="1">
                <a:lnSpc>
                  <a:spcPct val="90000"/>
                </a:lnSpc>
                <a:spcBef>
                  <a:spcPts val="545"/>
                </a:spcBef>
                <a:buFont typeface="Arial" panose="020B0604020202020204" pitchFamily="34" charset="0"/>
                <a:buChar char="•"/>
                <a:defRPr sz="1900" kern="1200">
                  <a:solidFill>
                    <a:schemeClr val="tx1"/>
                  </a:solidFill>
                  <a:latin typeface="+mn-lt"/>
                  <a:ea typeface="+mn-ea"/>
                  <a:cs typeface="+mn-cs"/>
                </a:defRPr>
              </a:lvl9pPr>
            </a:lstStyle>
            <a:p>
              <a:pPr marL="0" indent="0">
                <a:buFont typeface="Arial" panose="020B0604020202020204" pitchFamily="34" charset="0"/>
                <a:buNone/>
              </a:pPr>
              <a:r>
                <a:rPr lang="en-US" sz="2400" dirty="0"/>
                <a:t>Extract the output files and get the json file: </a:t>
              </a:r>
              <a:r>
                <a:rPr lang="en-US" sz="2400" b="1" dirty="0" err="1"/>
                <a:t>predictions.json</a:t>
              </a:r>
              <a:endParaRPr lang="en-US" sz="2400" b="1" dirty="0"/>
            </a:p>
          </p:txBody>
        </p:sp>
      </p:grpSp>
    </p:spTree>
    <p:extLst>
      <p:ext uri="{BB962C8B-B14F-4D97-AF65-F5344CB8AC3E}">
        <p14:creationId xmlns:p14="http://schemas.microsoft.com/office/powerpoint/2010/main" val="3397439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1113227" cy="987472"/>
          </a:xfrm>
        </p:spPr>
        <p:txBody>
          <a:bodyPr/>
          <a:lstStyle/>
          <a:p>
            <a:r>
              <a:rPr lang="en-US" b="1" dirty="0">
                <a:ea typeface="Amazon Ember Light" panose="020B0403020204020204" pitchFamily="34" charset="0"/>
                <a:cs typeface="Amazon Ember Light" panose="020B0403020204020204" pitchFamily="34" charset="0"/>
              </a:rPr>
              <a:t>Decision Trees: Numerical Example</a:t>
            </a:r>
          </a:p>
        </p:txBody>
      </p:sp>
      <p:sp>
        <p:nvSpPr>
          <p:cNvPr id="7" name="Rectangle 6">
            <a:extLst>
              <a:ext uri="{FF2B5EF4-FFF2-40B4-BE49-F238E27FC236}">
                <a16:creationId xmlns:a16="http://schemas.microsoft.com/office/drawing/2014/main" id="{479920E1-9D4B-204B-BF63-D2167162BF1F}"/>
              </a:ext>
            </a:extLst>
          </p:cNvPr>
          <p:cNvSpPr/>
          <p:nvPr/>
        </p:nvSpPr>
        <p:spPr>
          <a:xfrm>
            <a:off x="697502" y="1434794"/>
            <a:ext cx="4779373" cy="3970318"/>
          </a:xfrm>
          <a:prstGeom prst="rect">
            <a:avLst/>
          </a:prstGeom>
        </p:spPr>
        <p:txBody>
          <a:bodyPr wrap="square">
            <a:spAutoFit/>
          </a:bodyPr>
          <a:lstStyle/>
          <a:p>
            <a:pPr marL="285750" indent="-285750">
              <a:buFont typeface="Arial" panose="020B0604020202020204" pitchFamily="34" charset="0"/>
              <a:buChar char="•"/>
            </a:pPr>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Given this dataset, let’s predict the y class (1 vs. 2) using a </a:t>
            </a:r>
            <a:r>
              <a:rPr lang="en-US" sz="2800" b="1" dirty="0">
                <a:solidFill>
                  <a:schemeClr val="accent3"/>
                </a:solidFill>
                <a:latin typeface="Amazon Ember Light" panose="020B0403020204020204" pitchFamily="34" charset="0"/>
                <a:ea typeface="Amazon Ember Light" panose="020B0403020204020204" pitchFamily="34" charset="0"/>
                <a:cs typeface="Amazon Ember Light" panose="020B0403020204020204" pitchFamily="34" charset="0"/>
              </a:rPr>
              <a:t>Decision Tree</a:t>
            </a:r>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a:t>
            </a:r>
          </a:p>
          <a:p>
            <a:pPr marL="285750" indent="-285750">
              <a:buFont typeface="Arial" panose="020B0604020202020204" pitchFamily="34" charset="0"/>
              <a:buChar char="•"/>
            </a:pPr>
            <a:endParaRPr lang="en-US" sz="2800" dirty="0">
              <a:latin typeface="Amazon Ember Light" panose="020B0403020204020204" pitchFamily="34" charset="0"/>
              <a:ea typeface="Amazon Ember Light" panose="020B0403020204020204" pitchFamily="34" charset="0"/>
              <a:cs typeface="Amazon Ember Light" panose="020B0403020204020204" pitchFamily="34" charset="0"/>
            </a:endParaRPr>
          </a:p>
          <a:p>
            <a:pPr marL="285750" indent="-285750" algn="just">
              <a:buFont typeface="Arial" panose="020B0604020202020204" pitchFamily="34" charset="0"/>
              <a:buChar char="•"/>
            </a:pPr>
            <a:r>
              <a:rPr lang="en-US" sz="2800" b="1" dirty="0">
                <a:latin typeface="Amazon Ember Light" panose="020B0403020204020204" pitchFamily="34" charset="0"/>
                <a:ea typeface="Amazon Ember Light" panose="020B0403020204020204" pitchFamily="34" charset="0"/>
                <a:cs typeface="Amazon Ember Light" panose="020B0403020204020204" pitchFamily="34" charset="0"/>
              </a:rPr>
              <a:t>Iteratively split </a:t>
            </a:r>
            <a:r>
              <a:rPr lang="en-US" sz="2800" dirty="0">
                <a:latin typeface="Amazon Ember Light" panose="020B0403020204020204" pitchFamily="34" charset="0"/>
                <a:ea typeface="Amazon Ember Light" panose="020B0403020204020204" pitchFamily="34" charset="0"/>
                <a:cs typeface="Amazon Ember Light" panose="020B0403020204020204" pitchFamily="34" charset="0"/>
              </a:rPr>
              <a:t>the dataset into subsets from a root node, such that the leaf nodes contain mostly one class (as pure as possible).</a:t>
            </a:r>
          </a:p>
        </p:txBody>
      </p:sp>
      <p:graphicFrame>
        <p:nvGraphicFramePr>
          <p:cNvPr id="6" name="Content Placeholder 1">
            <a:extLst>
              <a:ext uri="{FF2B5EF4-FFF2-40B4-BE49-F238E27FC236}">
                <a16:creationId xmlns:a16="http://schemas.microsoft.com/office/drawing/2014/main" id="{CA9B3B60-A92F-A845-B933-A9E6FC4F0738}"/>
              </a:ext>
            </a:extLst>
          </p:cNvPr>
          <p:cNvGraphicFramePr>
            <a:graphicFrameLocks/>
          </p:cNvGraphicFramePr>
          <p:nvPr>
            <p:extLst>
              <p:ext uri="{D42A27DB-BD31-4B8C-83A1-F6EECF244321}">
                <p14:modId xmlns:p14="http://schemas.microsoft.com/office/powerpoint/2010/main" val="1030610866"/>
              </p:ext>
            </p:extLst>
          </p:nvPr>
        </p:nvGraphicFramePr>
        <p:xfrm>
          <a:off x="6804747" y="1310105"/>
          <a:ext cx="4431280" cy="4358640"/>
        </p:xfrm>
        <a:graphic>
          <a:graphicData uri="http://schemas.openxmlformats.org/drawingml/2006/table">
            <a:tbl>
              <a:tblPr firstRow="1" bandRow="1">
                <a:tableStyleId>{5C22544A-7EE6-4342-B048-85BDC9FD1C3A}</a:tableStyleId>
              </a:tblPr>
              <a:tblGrid>
                <a:gridCol w="1317756">
                  <a:extLst>
                    <a:ext uri="{9D8B030D-6E8A-4147-A177-3AD203B41FA5}">
                      <a16:colId xmlns:a16="http://schemas.microsoft.com/office/drawing/2014/main" val="4130866576"/>
                    </a:ext>
                  </a:extLst>
                </a:gridCol>
                <a:gridCol w="1556762">
                  <a:extLst>
                    <a:ext uri="{9D8B030D-6E8A-4147-A177-3AD203B41FA5}">
                      <a16:colId xmlns:a16="http://schemas.microsoft.com/office/drawing/2014/main" val="2682145629"/>
                    </a:ext>
                  </a:extLst>
                </a:gridCol>
                <a:gridCol w="1556762">
                  <a:extLst>
                    <a:ext uri="{9D8B030D-6E8A-4147-A177-3AD203B41FA5}">
                      <a16:colId xmlns:a16="http://schemas.microsoft.com/office/drawing/2014/main" val="2873927588"/>
                    </a:ext>
                  </a:extLst>
                </a:gridCol>
              </a:tblGrid>
              <a:tr h="345231">
                <a:tc>
                  <a:txBody>
                    <a:bodyPr/>
                    <a:lstStyle/>
                    <a:p>
                      <a:pPr marL="0" marR="0" lvl="0" indent="0" algn="ctr" defTabSz="997999" rtl="0" eaLnBrk="1" fontAlgn="auto" latinLnBrk="0" hangingPunct="1">
                        <a:lnSpc>
                          <a:spcPct val="100000"/>
                        </a:lnSpc>
                        <a:spcBef>
                          <a:spcPts val="0"/>
                        </a:spcBef>
                        <a:spcAft>
                          <a:spcPts val="0"/>
                        </a:spcAft>
                        <a:buClrTx/>
                        <a:buSzTx/>
                        <a:buFontTx/>
                        <a:buNone/>
                        <a:tabLst/>
                        <a:defRPr/>
                      </a:pPr>
                      <a:r>
                        <a:rPr lang="en-US" sz="2000" b="0" i="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x</a:t>
                      </a:r>
                      <a:r>
                        <a:rPr lang="en-US" sz="2000" b="0" i="0" baseline="-250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1</a:t>
                      </a:r>
                      <a:endParaRPr lang="en-US" sz="2000" b="0" i="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endParaRP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97999" rtl="0" eaLnBrk="1" fontAlgn="auto" latinLnBrk="0" hangingPunct="1">
                        <a:lnSpc>
                          <a:spcPct val="100000"/>
                        </a:lnSpc>
                        <a:spcBef>
                          <a:spcPts val="0"/>
                        </a:spcBef>
                        <a:spcAft>
                          <a:spcPts val="0"/>
                        </a:spcAft>
                        <a:buClrTx/>
                        <a:buSzTx/>
                        <a:buFontTx/>
                        <a:buNone/>
                        <a:tabLst/>
                        <a:defRPr/>
                      </a:pPr>
                      <a:r>
                        <a:rPr lang="en-US" sz="2000" b="0" i="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x</a:t>
                      </a:r>
                      <a:r>
                        <a:rPr lang="en-US" sz="2000" b="0" i="0" baseline="-250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2</a:t>
                      </a:r>
                      <a:endParaRPr lang="en-US" sz="2000" b="0" i="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endParaRPr>
                    </a:p>
                  </a:txBody>
                  <a:tcPr anchor="ctr">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97999" rtl="0" eaLnBrk="1" fontAlgn="auto" latinLnBrk="0" hangingPunct="1">
                        <a:lnSpc>
                          <a:spcPct val="100000"/>
                        </a:lnSpc>
                        <a:spcBef>
                          <a:spcPts val="0"/>
                        </a:spcBef>
                        <a:spcAft>
                          <a:spcPts val="0"/>
                        </a:spcAft>
                        <a:buClrTx/>
                        <a:buSzTx/>
                        <a:buFontTx/>
                        <a:buNone/>
                        <a:tabLst/>
                        <a:defRPr/>
                      </a:pPr>
                      <a:r>
                        <a:rPr lang="en-US" sz="2000" b="0" i="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y</a:t>
                      </a:r>
                    </a:p>
                  </a:txBody>
                  <a:tcPr anchor="ctr">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192264851"/>
                  </a:ext>
                </a:extLst>
              </a:tr>
              <a:tr h="265102">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2903319"/>
                  </a:ext>
                </a:extLst>
              </a:tr>
              <a:tr h="2651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5868569"/>
                  </a:ext>
                </a:extLst>
              </a:tr>
              <a:tr h="265102">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6817573"/>
                  </a:ext>
                </a:extLst>
              </a:tr>
              <a:tr h="265102">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017346"/>
                  </a:ext>
                </a:extLst>
              </a:tr>
              <a:tr h="265102">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5579562"/>
                  </a:ext>
                </a:extLst>
              </a:tr>
              <a:tr h="265102">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4608193"/>
                  </a:ext>
                </a:extLst>
              </a:tr>
              <a:tr h="265102">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3411973"/>
                  </a:ext>
                </a:extLst>
              </a:tr>
              <a:tr h="265102">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6211760"/>
                  </a:ext>
                </a:extLst>
              </a:tr>
              <a:tr h="265102">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9092834"/>
                  </a:ext>
                </a:extLst>
              </a:tr>
              <a:tr h="265102">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6625008"/>
                  </a:ext>
                </a:extLst>
              </a:tr>
            </a:tbl>
          </a:graphicData>
        </a:graphic>
      </p:graphicFrame>
      <p:sp>
        <p:nvSpPr>
          <p:cNvPr id="5" name="Oval 4">
            <a:extLst>
              <a:ext uri="{FF2B5EF4-FFF2-40B4-BE49-F238E27FC236}">
                <a16:creationId xmlns:a16="http://schemas.microsoft.com/office/drawing/2014/main" id="{07D9DB02-EDE4-A144-8893-3E0C7C08FFDA}"/>
              </a:ext>
            </a:extLst>
          </p:cNvPr>
          <p:cNvSpPr/>
          <p:nvPr/>
        </p:nvSpPr>
        <p:spPr>
          <a:xfrm>
            <a:off x="9788971" y="1298242"/>
            <a:ext cx="1239609" cy="404139"/>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Tree>
    <p:extLst>
      <p:ext uri="{BB962C8B-B14F-4D97-AF65-F5344CB8AC3E}">
        <p14:creationId xmlns:p14="http://schemas.microsoft.com/office/powerpoint/2010/main" val="3258018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109C-B4A5-4642-A368-EFA13506E244}"/>
              </a:ext>
            </a:extLst>
          </p:cNvPr>
          <p:cNvSpPr>
            <a:spLocks noGrp="1"/>
          </p:cNvSpPr>
          <p:nvPr>
            <p:ph type="title"/>
          </p:nvPr>
        </p:nvSpPr>
        <p:spPr>
          <a:xfrm>
            <a:off x="697502" y="295897"/>
            <a:ext cx="11113227" cy="987472"/>
          </a:xfrm>
        </p:spPr>
        <p:txBody>
          <a:bodyPr/>
          <a:lstStyle/>
          <a:p>
            <a:r>
              <a:rPr lang="en-US" b="1" dirty="0">
                <a:ea typeface="Amazon Ember Light" panose="020B0403020204020204" pitchFamily="34" charset="0"/>
                <a:cs typeface="Amazon Ember Light" panose="020B0403020204020204" pitchFamily="34" charset="0"/>
              </a:rPr>
              <a:t>Decision Trees: Numerical Example</a:t>
            </a:r>
            <a:endParaRPr lang="en-US" b="1" dirty="0"/>
          </a:p>
        </p:txBody>
      </p:sp>
      <p:graphicFrame>
        <p:nvGraphicFramePr>
          <p:cNvPr id="6" name="Content Placeholder 1">
            <a:extLst>
              <a:ext uri="{FF2B5EF4-FFF2-40B4-BE49-F238E27FC236}">
                <a16:creationId xmlns:a16="http://schemas.microsoft.com/office/drawing/2014/main" id="{CA9B3B60-A92F-A845-B933-A9E6FC4F0738}"/>
              </a:ext>
            </a:extLst>
          </p:cNvPr>
          <p:cNvGraphicFramePr>
            <a:graphicFrameLocks/>
          </p:cNvGraphicFramePr>
          <p:nvPr>
            <p:extLst>
              <p:ext uri="{D42A27DB-BD31-4B8C-83A1-F6EECF244321}">
                <p14:modId xmlns:p14="http://schemas.microsoft.com/office/powerpoint/2010/main" val="199442805"/>
              </p:ext>
            </p:extLst>
          </p:nvPr>
        </p:nvGraphicFramePr>
        <p:xfrm>
          <a:off x="6804747" y="1310105"/>
          <a:ext cx="4431280" cy="4358640"/>
        </p:xfrm>
        <a:graphic>
          <a:graphicData uri="http://schemas.openxmlformats.org/drawingml/2006/table">
            <a:tbl>
              <a:tblPr firstRow="1" bandRow="1">
                <a:tableStyleId>{5C22544A-7EE6-4342-B048-85BDC9FD1C3A}</a:tableStyleId>
              </a:tblPr>
              <a:tblGrid>
                <a:gridCol w="1317756">
                  <a:extLst>
                    <a:ext uri="{9D8B030D-6E8A-4147-A177-3AD203B41FA5}">
                      <a16:colId xmlns:a16="http://schemas.microsoft.com/office/drawing/2014/main" val="4130866576"/>
                    </a:ext>
                  </a:extLst>
                </a:gridCol>
                <a:gridCol w="1556762">
                  <a:extLst>
                    <a:ext uri="{9D8B030D-6E8A-4147-A177-3AD203B41FA5}">
                      <a16:colId xmlns:a16="http://schemas.microsoft.com/office/drawing/2014/main" val="2682145629"/>
                    </a:ext>
                  </a:extLst>
                </a:gridCol>
                <a:gridCol w="1556762">
                  <a:extLst>
                    <a:ext uri="{9D8B030D-6E8A-4147-A177-3AD203B41FA5}">
                      <a16:colId xmlns:a16="http://schemas.microsoft.com/office/drawing/2014/main" val="2873927588"/>
                    </a:ext>
                  </a:extLst>
                </a:gridCol>
              </a:tblGrid>
              <a:tr h="345231">
                <a:tc>
                  <a:txBody>
                    <a:bodyPr/>
                    <a:lstStyle/>
                    <a:p>
                      <a:pPr marL="0" marR="0" lvl="0" indent="0" algn="ctr" defTabSz="997999" rtl="0" eaLnBrk="1" fontAlgn="auto" latinLnBrk="0" hangingPunct="1">
                        <a:lnSpc>
                          <a:spcPct val="100000"/>
                        </a:lnSpc>
                        <a:spcBef>
                          <a:spcPts val="0"/>
                        </a:spcBef>
                        <a:spcAft>
                          <a:spcPts val="0"/>
                        </a:spcAft>
                        <a:buClrTx/>
                        <a:buSzTx/>
                        <a:buFontTx/>
                        <a:buNone/>
                        <a:tabLst/>
                        <a:defRPr/>
                      </a:pPr>
                      <a:r>
                        <a:rPr lang="en-US" sz="2000" b="0" i="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x</a:t>
                      </a:r>
                      <a:r>
                        <a:rPr lang="en-US" sz="2000" b="0" i="0" baseline="-250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1</a:t>
                      </a:r>
                      <a:endParaRPr lang="en-US" sz="2000" b="0" i="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endParaRPr>
                    </a:p>
                  </a:txBody>
                  <a:tcPr anchor="ctr">
                    <a:solidFill>
                      <a:schemeClr val="tx1"/>
                    </a:solidFill>
                  </a:tcPr>
                </a:tc>
                <a:tc>
                  <a:txBody>
                    <a:bodyPr/>
                    <a:lstStyle/>
                    <a:p>
                      <a:pPr marL="0" marR="0" lvl="0" indent="0" algn="ctr" defTabSz="997999" rtl="0" eaLnBrk="1" fontAlgn="auto" latinLnBrk="0" hangingPunct="1">
                        <a:lnSpc>
                          <a:spcPct val="100000"/>
                        </a:lnSpc>
                        <a:spcBef>
                          <a:spcPts val="0"/>
                        </a:spcBef>
                        <a:spcAft>
                          <a:spcPts val="0"/>
                        </a:spcAft>
                        <a:buClrTx/>
                        <a:buSzTx/>
                        <a:buFontTx/>
                        <a:buNone/>
                        <a:tabLst/>
                        <a:defRPr/>
                      </a:pPr>
                      <a:r>
                        <a:rPr lang="en-US" sz="2000" b="0" i="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x</a:t>
                      </a:r>
                      <a:r>
                        <a:rPr lang="en-US" sz="2000" b="0" i="0" baseline="-2500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2</a:t>
                      </a:r>
                      <a:endParaRPr lang="en-US" sz="2000" b="0" i="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endParaRPr>
                    </a:p>
                  </a:txBody>
                  <a:tcPr anchor="ctr">
                    <a:solidFill>
                      <a:schemeClr val="tx1"/>
                    </a:solidFill>
                  </a:tcPr>
                </a:tc>
                <a:tc>
                  <a:txBody>
                    <a:bodyPr/>
                    <a:lstStyle/>
                    <a:p>
                      <a:pPr marL="0" marR="0" lvl="0" indent="0" algn="ctr" defTabSz="997999" rtl="0" eaLnBrk="1" fontAlgn="auto" latinLnBrk="0" hangingPunct="1">
                        <a:lnSpc>
                          <a:spcPct val="100000"/>
                        </a:lnSpc>
                        <a:spcBef>
                          <a:spcPts val="0"/>
                        </a:spcBef>
                        <a:spcAft>
                          <a:spcPts val="0"/>
                        </a:spcAft>
                        <a:buClrTx/>
                        <a:buSzTx/>
                        <a:buFontTx/>
                        <a:buNone/>
                        <a:tabLst/>
                        <a:defRPr/>
                      </a:pPr>
                      <a:r>
                        <a:rPr lang="en-US" sz="2000" b="0" i="0" dirty="0">
                          <a:solidFill>
                            <a:schemeClr val="bg1"/>
                          </a:solidFill>
                          <a:latin typeface="Amazon Ember Light" panose="020B0403020204020204" pitchFamily="34" charset="0"/>
                          <a:ea typeface="Amazon Ember Light" panose="020B0403020204020204" pitchFamily="34" charset="0"/>
                          <a:cs typeface="Amazon Ember Light" panose="020B0403020204020204" pitchFamily="34" charset="0"/>
                        </a:rPr>
                        <a:t>y</a:t>
                      </a:r>
                    </a:p>
                  </a:txBody>
                  <a:tcPr anchor="ctr">
                    <a:solidFill>
                      <a:schemeClr val="tx1"/>
                    </a:solidFill>
                  </a:tcPr>
                </a:tc>
                <a:extLst>
                  <a:ext uri="{0D108BD9-81ED-4DB2-BD59-A6C34878D82A}">
                    <a16:rowId xmlns:a16="http://schemas.microsoft.com/office/drawing/2014/main" val="3192264851"/>
                  </a:ext>
                </a:extLst>
              </a:tr>
              <a:tr h="265102">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3.5</a:t>
                      </a:r>
                    </a:p>
                  </a:txBody>
                  <a:tcPr>
                    <a:solidFill>
                      <a:srgbClr val="02A9E7"/>
                    </a:solid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2</a:t>
                      </a:r>
                    </a:p>
                  </a:txBody>
                  <a:tcPr>
                    <a:solidFill>
                      <a:srgbClr val="02A9E7"/>
                    </a:solid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1</a:t>
                      </a:r>
                    </a:p>
                  </a:txBody>
                  <a:tcPr>
                    <a:solidFill>
                      <a:srgbClr val="02A9E7"/>
                    </a:solidFill>
                  </a:tcPr>
                </a:tc>
                <a:extLst>
                  <a:ext uri="{0D108BD9-81ED-4DB2-BD59-A6C34878D82A}">
                    <a16:rowId xmlns:a16="http://schemas.microsoft.com/office/drawing/2014/main" val="962903319"/>
                  </a:ext>
                </a:extLst>
              </a:tr>
              <a:tr h="2651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5</a:t>
                      </a:r>
                    </a:p>
                  </a:txBody>
                  <a:tcPr>
                    <a:solidFill>
                      <a:srgbClr val="FFB03B"/>
                    </a:solid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2.5</a:t>
                      </a:r>
                    </a:p>
                  </a:txBody>
                  <a:tcPr>
                    <a:solidFill>
                      <a:srgbClr val="FFB03B"/>
                    </a:solid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2</a:t>
                      </a:r>
                    </a:p>
                  </a:txBody>
                  <a:tcPr>
                    <a:solidFill>
                      <a:srgbClr val="FFB03B"/>
                    </a:solidFill>
                  </a:tcPr>
                </a:tc>
                <a:extLst>
                  <a:ext uri="{0D108BD9-81ED-4DB2-BD59-A6C34878D82A}">
                    <a16:rowId xmlns:a16="http://schemas.microsoft.com/office/drawing/2014/main" val="4085868569"/>
                  </a:ext>
                </a:extLst>
              </a:tr>
              <a:tr h="265102">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1</a:t>
                      </a:r>
                    </a:p>
                  </a:txBody>
                  <a:tcPr>
                    <a:solidFill>
                      <a:srgbClr val="02A9E7"/>
                    </a:solid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3</a:t>
                      </a:r>
                    </a:p>
                  </a:txBody>
                  <a:tcPr>
                    <a:solidFill>
                      <a:srgbClr val="02A9E7"/>
                    </a:solid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1</a:t>
                      </a:r>
                    </a:p>
                  </a:txBody>
                  <a:tcPr>
                    <a:solidFill>
                      <a:srgbClr val="02A9E7"/>
                    </a:solidFill>
                  </a:tcPr>
                </a:tc>
                <a:extLst>
                  <a:ext uri="{0D108BD9-81ED-4DB2-BD59-A6C34878D82A}">
                    <a16:rowId xmlns:a16="http://schemas.microsoft.com/office/drawing/2014/main" val="546817573"/>
                  </a:ext>
                </a:extLst>
              </a:tr>
              <a:tr h="265102">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2</a:t>
                      </a:r>
                    </a:p>
                  </a:txBody>
                  <a:tcPr>
                    <a:solidFill>
                      <a:srgbClr val="02A9E7"/>
                    </a:solid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4</a:t>
                      </a:r>
                    </a:p>
                  </a:txBody>
                  <a:tcPr>
                    <a:solidFill>
                      <a:srgbClr val="02A9E7"/>
                    </a:solid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1</a:t>
                      </a:r>
                    </a:p>
                  </a:txBody>
                  <a:tcPr>
                    <a:solidFill>
                      <a:srgbClr val="02A9E7"/>
                    </a:solidFill>
                  </a:tcPr>
                </a:tc>
                <a:extLst>
                  <a:ext uri="{0D108BD9-81ED-4DB2-BD59-A6C34878D82A}">
                    <a16:rowId xmlns:a16="http://schemas.microsoft.com/office/drawing/2014/main" val="119017346"/>
                  </a:ext>
                </a:extLst>
              </a:tr>
              <a:tr h="265102">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4</a:t>
                      </a:r>
                    </a:p>
                  </a:txBody>
                  <a:tcPr>
                    <a:solidFill>
                      <a:srgbClr val="02A9E7"/>
                    </a:solid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2</a:t>
                      </a:r>
                    </a:p>
                  </a:txBody>
                  <a:tcPr>
                    <a:solidFill>
                      <a:srgbClr val="02A9E7"/>
                    </a:solid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1</a:t>
                      </a:r>
                    </a:p>
                  </a:txBody>
                  <a:tcPr>
                    <a:solidFill>
                      <a:srgbClr val="02A9E7"/>
                    </a:solidFill>
                  </a:tcPr>
                </a:tc>
                <a:extLst>
                  <a:ext uri="{0D108BD9-81ED-4DB2-BD59-A6C34878D82A}">
                    <a16:rowId xmlns:a16="http://schemas.microsoft.com/office/drawing/2014/main" val="3005579562"/>
                  </a:ext>
                </a:extLst>
              </a:tr>
              <a:tr h="265102">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6</a:t>
                      </a:r>
                    </a:p>
                  </a:txBody>
                  <a:tcPr>
                    <a:solidFill>
                      <a:srgbClr val="FFB03B"/>
                    </a:solid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6</a:t>
                      </a:r>
                    </a:p>
                  </a:txBody>
                  <a:tcPr>
                    <a:solidFill>
                      <a:srgbClr val="FFB03B"/>
                    </a:solid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2</a:t>
                      </a:r>
                    </a:p>
                  </a:txBody>
                  <a:tcPr>
                    <a:solidFill>
                      <a:srgbClr val="FFB03B"/>
                    </a:solidFill>
                  </a:tcPr>
                </a:tc>
                <a:extLst>
                  <a:ext uri="{0D108BD9-81ED-4DB2-BD59-A6C34878D82A}">
                    <a16:rowId xmlns:a16="http://schemas.microsoft.com/office/drawing/2014/main" val="994608193"/>
                  </a:ext>
                </a:extLst>
              </a:tr>
              <a:tr h="265102">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2</a:t>
                      </a:r>
                    </a:p>
                  </a:txBody>
                  <a:tcPr>
                    <a:solidFill>
                      <a:srgbClr val="FFB03B"/>
                    </a:solid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9</a:t>
                      </a:r>
                    </a:p>
                  </a:txBody>
                  <a:tcPr>
                    <a:solidFill>
                      <a:srgbClr val="FFB03B"/>
                    </a:solid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2</a:t>
                      </a:r>
                    </a:p>
                  </a:txBody>
                  <a:tcPr>
                    <a:solidFill>
                      <a:srgbClr val="FFB03B"/>
                    </a:solidFill>
                  </a:tcPr>
                </a:tc>
                <a:extLst>
                  <a:ext uri="{0D108BD9-81ED-4DB2-BD59-A6C34878D82A}">
                    <a16:rowId xmlns:a16="http://schemas.microsoft.com/office/drawing/2014/main" val="1973411973"/>
                  </a:ext>
                </a:extLst>
              </a:tr>
              <a:tr h="265102">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4</a:t>
                      </a:r>
                    </a:p>
                  </a:txBody>
                  <a:tcPr>
                    <a:solidFill>
                      <a:srgbClr val="FFB03B"/>
                    </a:solid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9</a:t>
                      </a:r>
                    </a:p>
                  </a:txBody>
                  <a:tcPr>
                    <a:solidFill>
                      <a:srgbClr val="FFB03B"/>
                    </a:solid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2</a:t>
                      </a:r>
                    </a:p>
                  </a:txBody>
                  <a:tcPr>
                    <a:solidFill>
                      <a:srgbClr val="FFB03B"/>
                    </a:solidFill>
                  </a:tcPr>
                </a:tc>
                <a:extLst>
                  <a:ext uri="{0D108BD9-81ED-4DB2-BD59-A6C34878D82A}">
                    <a16:rowId xmlns:a16="http://schemas.microsoft.com/office/drawing/2014/main" val="3746211760"/>
                  </a:ext>
                </a:extLst>
              </a:tr>
              <a:tr h="265102">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5</a:t>
                      </a:r>
                    </a:p>
                  </a:txBody>
                  <a:tcPr>
                    <a:solidFill>
                      <a:srgbClr val="02A9E7"/>
                    </a:solid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4</a:t>
                      </a:r>
                    </a:p>
                  </a:txBody>
                  <a:tcPr>
                    <a:solidFill>
                      <a:srgbClr val="02A9E7"/>
                    </a:solid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1</a:t>
                      </a:r>
                    </a:p>
                  </a:txBody>
                  <a:tcPr>
                    <a:solidFill>
                      <a:srgbClr val="02A9E7"/>
                    </a:solidFill>
                  </a:tcPr>
                </a:tc>
                <a:extLst>
                  <a:ext uri="{0D108BD9-81ED-4DB2-BD59-A6C34878D82A}">
                    <a16:rowId xmlns:a16="http://schemas.microsoft.com/office/drawing/2014/main" val="2199092834"/>
                  </a:ext>
                </a:extLst>
              </a:tr>
              <a:tr h="265102">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3</a:t>
                      </a:r>
                    </a:p>
                  </a:txBody>
                  <a:tcPr>
                    <a:solidFill>
                      <a:srgbClr val="FFB03B"/>
                    </a:solid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8</a:t>
                      </a:r>
                    </a:p>
                  </a:txBody>
                  <a:tcPr>
                    <a:solidFill>
                      <a:srgbClr val="FFB03B"/>
                    </a:solidFill>
                  </a:tcPr>
                </a:tc>
                <a:tc>
                  <a:txBody>
                    <a:bodyPr/>
                    <a:lstStyle/>
                    <a:p>
                      <a:pPr algn="ctr"/>
                      <a:r>
                        <a:rPr lang="en-US" sz="2000" b="0" i="0" dirty="0">
                          <a:latin typeface="Amazon Ember Light" panose="020B0403020204020204" pitchFamily="34" charset="0"/>
                          <a:ea typeface="Amazon Ember Light" panose="020B0403020204020204" pitchFamily="34" charset="0"/>
                          <a:cs typeface="Amazon Ember Light" panose="020B0403020204020204" pitchFamily="34" charset="0"/>
                        </a:rPr>
                        <a:t>2</a:t>
                      </a:r>
                    </a:p>
                  </a:txBody>
                  <a:tcPr>
                    <a:solidFill>
                      <a:srgbClr val="FFB03B"/>
                    </a:solidFill>
                  </a:tcPr>
                </a:tc>
                <a:extLst>
                  <a:ext uri="{0D108BD9-81ED-4DB2-BD59-A6C34878D82A}">
                    <a16:rowId xmlns:a16="http://schemas.microsoft.com/office/drawing/2014/main" val="856625008"/>
                  </a:ext>
                </a:extLst>
              </a:tr>
            </a:tbl>
          </a:graphicData>
        </a:graphic>
      </p:graphicFrame>
      <p:grpSp>
        <p:nvGrpSpPr>
          <p:cNvPr id="44" name="Group 43">
            <a:extLst>
              <a:ext uri="{FF2B5EF4-FFF2-40B4-BE49-F238E27FC236}">
                <a16:creationId xmlns:a16="http://schemas.microsoft.com/office/drawing/2014/main" id="{6ACDCD05-21AA-7E4D-ADEC-4AC4C9F4C28A}"/>
              </a:ext>
            </a:extLst>
          </p:cNvPr>
          <p:cNvGrpSpPr/>
          <p:nvPr/>
        </p:nvGrpSpPr>
        <p:grpSpPr>
          <a:xfrm>
            <a:off x="806115" y="1159265"/>
            <a:ext cx="4962176" cy="4975100"/>
            <a:chOff x="6338803" y="1241041"/>
            <a:chExt cx="4962176" cy="4975100"/>
          </a:xfrm>
        </p:grpSpPr>
        <p:cxnSp>
          <p:nvCxnSpPr>
            <p:cNvPr id="45" name="Straight Arrow Connector 44">
              <a:extLst>
                <a:ext uri="{FF2B5EF4-FFF2-40B4-BE49-F238E27FC236}">
                  <a16:creationId xmlns:a16="http://schemas.microsoft.com/office/drawing/2014/main" id="{DC66E180-F5C8-5047-A135-1507621C0608}"/>
                </a:ext>
              </a:extLst>
            </p:cNvPr>
            <p:cNvCxnSpPr>
              <a:cxnSpLocks/>
            </p:cNvCxnSpPr>
            <p:nvPr/>
          </p:nvCxnSpPr>
          <p:spPr>
            <a:xfrm flipV="1">
              <a:off x="6714076" y="5780511"/>
              <a:ext cx="4586903" cy="200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4CD67BB-D05B-BB40-BF33-6443280298DC}"/>
                </a:ext>
              </a:extLst>
            </p:cNvPr>
            <p:cNvCxnSpPr>
              <a:cxnSpLocks/>
            </p:cNvCxnSpPr>
            <p:nvPr/>
          </p:nvCxnSpPr>
          <p:spPr>
            <a:xfrm flipV="1">
              <a:off x="6714076" y="1255747"/>
              <a:ext cx="0" cy="45537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AD8EA75-D7E5-454B-8224-84B88C3273F9}"/>
                </a:ext>
              </a:extLst>
            </p:cNvPr>
            <p:cNvSpPr txBox="1"/>
            <p:nvPr/>
          </p:nvSpPr>
          <p:spPr>
            <a:xfrm>
              <a:off x="9928231" y="1241041"/>
              <a:ext cx="1372748" cy="861774"/>
            </a:xfrm>
            <a:prstGeom prst="rect">
              <a:avLst/>
            </a:prstGeom>
            <a:noFill/>
            <a:ln w="22225">
              <a:solidFill>
                <a:schemeClr val="tx1"/>
              </a:solidFill>
            </a:ln>
          </p:spPr>
          <p:txBody>
            <a:bodyPr wrap="square" rtlCol="0">
              <a:spAutoFit/>
            </a:bodyPr>
            <a:lstStyle/>
            <a:p>
              <a:pPr>
                <a:spcBef>
                  <a:spcPts val="600"/>
                </a:spcBef>
                <a:spcAft>
                  <a:spcPts val="600"/>
                </a:spcAft>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Class 1</a:t>
              </a:r>
            </a:p>
            <a:p>
              <a:pPr>
                <a:spcBef>
                  <a:spcPts val="600"/>
                </a:spcBef>
                <a:spcAft>
                  <a:spcPts val="600"/>
                </a:spcAft>
              </a:pPr>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Class 2</a:t>
              </a:r>
            </a:p>
          </p:txBody>
        </p:sp>
        <p:sp>
          <p:nvSpPr>
            <p:cNvPr id="48" name="Oval 47">
              <a:extLst>
                <a:ext uri="{FF2B5EF4-FFF2-40B4-BE49-F238E27FC236}">
                  <a16:creationId xmlns:a16="http://schemas.microsoft.com/office/drawing/2014/main" id="{CB36EDBA-6694-9449-9648-2826A8D108F4}"/>
                </a:ext>
              </a:extLst>
            </p:cNvPr>
            <p:cNvSpPr/>
            <p:nvPr/>
          </p:nvSpPr>
          <p:spPr>
            <a:xfrm>
              <a:off x="10895542" y="1355236"/>
              <a:ext cx="164592" cy="164592"/>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49" name="Oval 48">
              <a:extLst>
                <a:ext uri="{FF2B5EF4-FFF2-40B4-BE49-F238E27FC236}">
                  <a16:creationId xmlns:a16="http://schemas.microsoft.com/office/drawing/2014/main" id="{C0221227-7405-4041-A168-87202F8DFE91}"/>
                </a:ext>
              </a:extLst>
            </p:cNvPr>
            <p:cNvSpPr/>
            <p:nvPr/>
          </p:nvSpPr>
          <p:spPr>
            <a:xfrm>
              <a:off x="10904174" y="1805299"/>
              <a:ext cx="164592" cy="164592"/>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nvGrpSpPr>
            <p:cNvPr id="50" name="Group 49">
              <a:extLst>
                <a:ext uri="{FF2B5EF4-FFF2-40B4-BE49-F238E27FC236}">
                  <a16:creationId xmlns:a16="http://schemas.microsoft.com/office/drawing/2014/main" id="{6B80EDE7-D02D-D240-B7AF-A6DC506E4B7A}"/>
                </a:ext>
              </a:extLst>
            </p:cNvPr>
            <p:cNvGrpSpPr/>
            <p:nvPr/>
          </p:nvGrpSpPr>
          <p:grpSpPr>
            <a:xfrm>
              <a:off x="6951079" y="2369235"/>
              <a:ext cx="1978250" cy="2713883"/>
              <a:chOff x="7346939" y="2248856"/>
              <a:chExt cx="1978250" cy="2713883"/>
            </a:xfrm>
          </p:grpSpPr>
          <p:sp>
            <p:nvSpPr>
              <p:cNvPr id="70" name="Oval 69">
                <a:extLst>
                  <a:ext uri="{FF2B5EF4-FFF2-40B4-BE49-F238E27FC236}">
                    <a16:creationId xmlns:a16="http://schemas.microsoft.com/office/drawing/2014/main" id="{D3A9BFC5-90B5-EF4C-8B35-ECB95EB26DB3}"/>
                  </a:ext>
                </a:extLst>
              </p:cNvPr>
              <p:cNvSpPr/>
              <p:nvPr/>
            </p:nvSpPr>
            <p:spPr>
              <a:xfrm>
                <a:off x="8261441" y="4825579"/>
                <a:ext cx="137160" cy="137160"/>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1" name="Oval 70">
                <a:extLst>
                  <a:ext uri="{FF2B5EF4-FFF2-40B4-BE49-F238E27FC236}">
                    <a16:creationId xmlns:a16="http://schemas.microsoft.com/office/drawing/2014/main" id="{77AA0375-2C9E-D544-9C8B-213884A1FF02}"/>
                  </a:ext>
                </a:extLst>
              </p:cNvPr>
              <p:cNvSpPr/>
              <p:nvPr/>
            </p:nvSpPr>
            <p:spPr>
              <a:xfrm>
                <a:off x="7346939" y="4458033"/>
                <a:ext cx="137160" cy="137160"/>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2" name="Oval 71">
                <a:extLst>
                  <a:ext uri="{FF2B5EF4-FFF2-40B4-BE49-F238E27FC236}">
                    <a16:creationId xmlns:a16="http://schemas.microsoft.com/office/drawing/2014/main" id="{C935468F-1584-B340-ACD5-B20810BB4699}"/>
                  </a:ext>
                </a:extLst>
              </p:cNvPr>
              <p:cNvSpPr/>
              <p:nvPr/>
            </p:nvSpPr>
            <p:spPr>
              <a:xfrm>
                <a:off x="7722622" y="4092273"/>
                <a:ext cx="137160" cy="137160"/>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3" name="Oval 72">
                <a:extLst>
                  <a:ext uri="{FF2B5EF4-FFF2-40B4-BE49-F238E27FC236}">
                    <a16:creationId xmlns:a16="http://schemas.microsoft.com/office/drawing/2014/main" id="{7F981E55-1BEC-C841-A3A5-09FBC5D7E456}"/>
                  </a:ext>
                </a:extLst>
              </p:cNvPr>
              <p:cNvSpPr/>
              <p:nvPr/>
            </p:nvSpPr>
            <p:spPr>
              <a:xfrm>
                <a:off x="8447278" y="4825579"/>
                <a:ext cx="137160" cy="137160"/>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4" name="Oval 73">
                <a:extLst>
                  <a:ext uri="{FF2B5EF4-FFF2-40B4-BE49-F238E27FC236}">
                    <a16:creationId xmlns:a16="http://schemas.microsoft.com/office/drawing/2014/main" id="{3E036924-9F97-8443-9F5D-C60353F47406}"/>
                  </a:ext>
                </a:extLst>
              </p:cNvPr>
              <p:cNvSpPr/>
              <p:nvPr/>
            </p:nvSpPr>
            <p:spPr>
              <a:xfrm>
                <a:off x="9188029" y="3362198"/>
                <a:ext cx="137160" cy="137160"/>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5" name="Oval 74">
                <a:extLst>
                  <a:ext uri="{FF2B5EF4-FFF2-40B4-BE49-F238E27FC236}">
                    <a16:creationId xmlns:a16="http://schemas.microsoft.com/office/drawing/2014/main" id="{D22485CD-4E30-BB40-B8D9-BD2684ECA447}"/>
                  </a:ext>
                </a:extLst>
              </p:cNvPr>
              <p:cNvSpPr/>
              <p:nvPr/>
            </p:nvSpPr>
            <p:spPr>
              <a:xfrm>
                <a:off x="7722622" y="2248856"/>
                <a:ext cx="137160" cy="137160"/>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6" name="Oval 75">
                <a:extLst>
                  <a:ext uri="{FF2B5EF4-FFF2-40B4-BE49-F238E27FC236}">
                    <a16:creationId xmlns:a16="http://schemas.microsoft.com/office/drawing/2014/main" id="{B0F12DBB-E315-3E47-A3D7-A36919D703A7}"/>
                  </a:ext>
                </a:extLst>
              </p:cNvPr>
              <p:cNvSpPr/>
              <p:nvPr/>
            </p:nvSpPr>
            <p:spPr>
              <a:xfrm>
                <a:off x="8447278" y="2248856"/>
                <a:ext cx="137160" cy="137160"/>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7" name="Oval 76">
                <a:extLst>
                  <a:ext uri="{FF2B5EF4-FFF2-40B4-BE49-F238E27FC236}">
                    <a16:creationId xmlns:a16="http://schemas.microsoft.com/office/drawing/2014/main" id="{D75B152E-34F4-4F4A-AC42-C1E90B9DCFC4}"/>
                  </a:ext>
                </a:extLst>
              </p:cNvPr>
              <p:cNvSpPr/>
              <p:nvPr/>
            </p:nvSpPr>
            <p:spPr>
              <a:xfrm>
                <a:off x="8092382" y="2623596"/>
                <a:ext cx="137160" cy="137160"/>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cxnSp>
          <p:nvCxnSpPr>
            <p:cNvPr id="51" name="Straight Connector 50">
              <a:extLst>
                <a:ext uri="{FF2B5EF4-FFF2-40B4-BE49-F238E27FC236}">
                  <a16:creationId xmlns:a16="http://schemas.microsoft.com/office/drawing/2014/main" id="{34BF5377-FF39-934E-A67D-793945E7F14E}"/>
                </a:ext>
              </a:extLst>
            </p:cNvPr>
            <p:cNvCxnSpPr>
              <a:cxnSpLocks/>
            </p:cNvCxnSpPr>
            <p:nvPr/>
          </p:nvCxnSpPr>
          <p:spPr>
            <a:xfrm>
              <a:off x="6583849" y="5407320"/>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2BE5576-6BEC-7B46-BFFC-681C8BE2D307}"/>
                </a:ext>
              </a:extLst>
            </p:cNvPr>
            <p:cNvCxnSpPr/>
            <p:nvPr/>
          </p:nvCxnSpPr>
          <p:spPr>
            <a:xfrm>
              <a:off x="6585937" y="5046154"/>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38E7DC4-095E-4B4C-AF0E-CB5426B6E88A}"/>
                </a:ext>
              </a:extLst>
            </p:cNvPr>
            <p:cNvCxnSpPr/>
            <p:nvPr/>
          </p:nvCxnSpPr>
          <p:spPr>
            <a:xfrm>
              <a:off x="6588025" y="4672462"/>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2C5D344-4E6D-F74D-8836-E507316CC103}"/>
                </a:ext>
              </a:extLst>
            </p:cNvPr>
            <p:cNvCxnSpPr/>
            <p:nvPr/>
          </p:nvCxnSpPr>
          <p:spPr>
            <a:xfrm>
              <a:off x="6590113" y="4286244"/>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2F7B8CD-9B9C-4844-AFD8-A1E5E97859E4}"/>
                </a:ext>
              </a:extLst>
            </p:cNvPr>
            <p:cNvCxnSpPr>
              <a:cxnSpLocks/>
            </p:cNvCxnSpPr>
            <p:nvPr/>
          </p:nvCxnSpPr>
          <p:spPr>
            <a:xfrm>
              <a:off x="6585937" y="3568086"/>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26142C3-DFC2-2D40-A221-FB00A98BE8FD}"/>
                </a:ext>
              </a:extLst>
            </p:cNvPr>
            <p:cNvCxnSpPr/>
            <p:nvPr/>
          </p:nvCxnSpPr>
          <p:spPr>
            <a:xfrm>
              <a:off x="6588025" y="3206920"/>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E6D017C-DF2F-F243-95C9-F950AEC16956}"/>
                </a:ext>
              </a:extLst>
            </p:cNvPr>
            <p:cNvCxnSpPr/>
            <p:nvPr/>
          </p:nvCxnSpPr>
          <p:spPr>
            <a:xfrm>
              <a:off x="6590113" y="2833228"/>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129CF33-43A0-6F42-8CB9-DD6D06D55B95}"/>
                </a:ext>
              </a:extLst>
            </p:cNvPr>
            <p:cNvCxnSpPr/>
            <p:nvPr/>
          </p:nvCxnSpPr>
          <p:spPr>
            <a:xfrm>
              <a:off x="6604727" y="2447010"/>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9FC4D7F-5B62-294B-8CC1-325FB8E804D4}"/>
                </a:ext>
              </a:extLst>
            </p:cNvPr>
            <p:cNvCxnSpPr>
              <a:cxnSpLocks/>
            </p:cNvCxnSpPr>
            <p:nvPr/>
          </p:nvCxnSpPr>
          <p:spPr>
            <a:xfrm>
              <a:off x="6588025" y="3920902"/>
              <a:ext cx="1098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542D243-FD20-0348-ACA4-6A6E93A473D0}"/>
                </a:ext>
              </a:extLst>
            </p:cNvPr>
            <p:cNvCxnSpPr>
              <a:cxnSpLocks/>
            </p:cNvCxnSpPr>
            <p:nvPr/>
          </p:nvCxnSpPr>
          <p:spPr>
            <a:xfrm>
              <a:off x="7024347" y="5785188"/>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4882B44-4BF8-F749-9A0F-F78EFD6D6E94}"/>
                </a:ext>
              </a:extLst>
            </p:cNvPr>
            <p:cNvCxnSpPr>
              <a:cxnSpLocks/>
            </p:cNvCxnSpPr>
            <p:nvPr/>
          </p:nvCxnSpPr>
          <p:spPr>
            <a:xfrm>
              <a:off x="7765469" y="5787276"/>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59198CF-3614-B247-81E4-69A1C77C3130}"/>
                </a:ext>
              </a:extLst>
            </p:cNvPr>
            <p:cNvCxnSpPr>
              <a:cxnSpLocks/>
            </p:cNvCxnSpPr>
            <p:nvPr/>
          </p:nvCxnSpPr>
          <p:spPr>
            <a:xfrm>
              <a:off x="7391777" y="5789364"/>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E9B6C45-B563-3546-A561-45692A2FCD8E}"/>
                </a:ext>
              </a:extLst>
            </p:cNvPr>
            <p:cNvCxnSpPr>
              <a:cxnSpLocks/>
            </p:cNvCxnSpPr>
            <p:nvPr/>
          </p:nvCxnSpPr>
          <p:spPr>
            <a:xfrm>
              <a:off x="8120373" y="5803978"/>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B7F6C05-80C1-274B-8848-8A7C44239037}"/>
                </a:ext>
              </a:extLst>
            </p:cNvPr>
            <p:cNvCxnSpPr>
              <a:cxnSpLocks/>
            </p:cNvCxnSpPr>
            <p:nvPr/>
          </p:nvCxnSpPr>
          <p:spPr>
            <a:xfrm>
              <a:off x="8861495" y="5793540"/>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AF714B-78B4-0D47-94EB-24AF12E4BB40}"/>
                </a:ext>
              </a:extLst>
            </p:cNvPr>
            <p:cNvCxnSpPr>
              <a:cxnSpLocks/>
            </p:cNvCxnSpPr>
            <p:nvPr/>
          </p:nvCxnSpPr>
          <p:spPr>
            <a:xfrm>
              <a:off x="8510767" y="5793540"/>
              <a:ext cx="0" cy="152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CACCE036-14E4-4546-9504-E6F21FA65E8C}"/>
                </a:ext>
              </a:extLst>
            </p:cNvPr>
            <p:cNvSpPr txBox="1"/>
            <p:nvPr/>
          </p:nvSpPr>
          <p:spPr>
            <a:xfrm>
              <a:off x="6338803" y="2308978"/>
              <a:ext cx="345184" cy="3262432"/>
            </a:xfrm>
            <a:prstGeom prst="rect">
              <a:avLst/>
            </a:prstGeom>
            <a:noFill/>
          </p:spPr>
          <p:txBody>
            <a:bodyPr wrap="square" rtlCol="0">
              <a:spAutoFit/>
            </a:bodyPr>
            <a:lstStyle/>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9</a:t>
              </a:r>
            </a:p>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8</a:t>
              </a:r>
            </a:p>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7</a:t>
              </a:r>
            </a:p>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6</a:t>
              </a:r>
            </a:p>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5</a:t>
              </a:r>
            </a:p>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4</a:t>
              </a:r>
            </a:p>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3</a:t>
              </a:r>
            </a:p>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2</a:t>
              </a:r>
            </a:p>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1</a:t>
              </a:r>
            </a:p>
          </p:txBody>
        </p:sp>
        <p:sp>
          <p:nvSpPr>
            <p:cNvPr id="67" name="TextBox 66">
              <a:extLst>
                <a:ext uri="{FF2B5EF4-FFF2-40B4-BE49-F238E27FC236}">
                  <a16:creationId xmlns:a16="http://schemas.microsoft.com/office/drawing/2014/main" id="{4CABE79A-B2D1-5A42-BD47-2DF79EACE3EF}"/>
                </a:ext>
              </a:extLst>
            </p:cNvPr>
            <p:cNvSpPr txBox="1"/>
            <p:nvPr/>
          </p:nvSpPr>
          <p:spPr>
            <a:xfrm>
              <a:off x="6880930" y="5908364"/>
              <a:ext cx="2653462" cy="307777"/>
            </a:xfrm>
            <a:prstGeom prst="rect">
              <a:avLst/>
            </a:prstGeom>
            <a:noFill/>
          </p:spPr>
          <p:txBody>
            <a:bodyPr wrap="square" rtlCol="0">
              <a:spAutoFit/>
            </a:bodyPr>
            <a:lstStyle/>
            <a:p>
              <a:pPr>
                <a:spcBef>
                  <a:spcPts val="600"/>
                </a:spcBef>
                <a:spcAft>
                  <a:spcPts val="600"/>
                </a:spcAft>
              </a:pPr>
              <a:r>
                <a:rPr lang="en-US" sz="1400" dirty="0">
                  <a:latin typeface="Amazon Ember Light" panose="020B0403020204020204" pitchFamily="34" charset="0"/>
                  <a:ea typeface="Amazon Ember Light" panose="020B0403020204020204" pitchFamily="34" charset="0"/>
                  <a:cs typeface="Amazon Ember Light" panose="020B0403020204020204" pitchFamily="34" charset="0"/>
                </a:rPr>
                <a:t>1      2      3     4      5      6</a:t>
              </a:r>
            </a:p>
          </p:txBody>
        </p:sp>
        <p:sp>
          <p:nvSpPr>
            <p:cNvPr id="68" name="Oval 67">
              <a:extLst>
                <a:ext uri="{FF2B5EF4-FFF2-40B4-BE49-F238E27FC236}">
                  <a16:creationId xmlns:a16="http://schemas.microsoft.com/office/drawing/2014/main" id="{B9691265-60DE-324C-A4D3-ECFB6B6D1F47}"/>
                </a:ext>
              </a:extLst>
            </p:cNvPr>
            <p:cNvSpPr/>
            <p:nvPr/>
          </p:nvSpPr>
          <p:spPr>
            <a:xfrm>
              <a:off x="8445980" y="4223285"/>
              <a:ext cx="137160" cy="137160"/>
            </a:xfrm>
            <a:prstGeom prst="ellipse">
              <a:avLst/>
            </a:prstGeom>
            <a:solidFill>
              <a:srgbClr val="FFB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69" name="Oval 68">
              <a:extLst>
                <a:ext uri="{FF2B5EF4-FFF2-40B4-BE49-F238E27FC236}">
                  <a16:creationId xmlns:a16="http://schemas.microsoft.com/office/drawing/2014/main" id="{47EB7F99-1254-4B4E-B5A2-0B9FE4424BF6}"/>
                </a:ext>
              </a:extLst>
            </p:cNvPr>
            <p:cNvSpPr/>
            <p:nvPr/>
          </p:nvSpPr>
          <p:spPr>
            <a:xfrm>
              <a:off x="8445980" y="4799323"/>
              <a:ext cx="137160" cy="137160"/>
            </a:xfrm>
            <a:prstGeom prst="ellipse">
              <a:avLst/>
            </a:prstGeom>
            <a:solidFill>
              <a:srgbClr val="02A9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sp>
        <p:nvSpPr>
          <p:cNvPr id="78" name="TextBox 77">
            <a:extLst>
              <a:ext uri="{FF2B5EF4-FFF2-40B4-BE49-F238E27FC236}">
                <a16:creationId xmlns:a16="http://schemas.microsoft.com/office/drawing/2014/main" id="{A30D01F7-CBF7-504F-A97D-9F9DE65AAC43}"/>
              </a:ext>
            </a:extLst>
          </p:cNvPr>
          <p:cNvSpPr txBox="1"/>
          <p:nvPr/>
        </p:nvSpPr>
        <p:spPr>
          <a:xfrm>
            <a:off x="5365617" y="5699408"/>
            <a:ext cx="409086" cy="400110"/>
          </a:xfrm>
          <a:prstGeom prst="rect">
            <a:avLst/>
          </a:prstGeom>
          <a:noFill/>
        </p:spPr>
        <p:txBody>
          <a:bodyPr wrap="none" rtlCol="0">
            <a:spAutoFit/>
          </a:bodyPr>
          <a:lstStyle/>
          <a:p>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x</a:t>
            </a:r>
            <a:r>
              <a:rPr lang="en-US" sz="2000" baseline="-25000" dirty="0">
                <a:latin typeface="Amazon Ember Light" panose="020B0403020204020204" pitchFamily="34" charset="0"/>
                <a:ea typeface="Amazon Ember Light" panose="020B0403020204020204" pitchFamily="34" charset="0"/>
                <a:cs typeface="Amazon Ember Light" panose="020B0403020204020204" pitchFamily="34" charset="0"/>
              </a:rPr>
              <a:t>1</a:t>
            </a:r>
          </a:p>
        </p:txBody>
      </p:sp>
      <p:sp>
        <p:nvSpPr>
          <p:cNvPr id="79" name="TextBox 78">
            <a:extLst>
              <a:ext uri="{FF2B5EF4-FFF2-40B4-BE49-F238E27FC236}">
                <a16:creationId xmlns:a16="http://schemas.microsoft.com/office/drawing/2014/main" id="{952BBF31-6DAA-0148-8341-00AEB0DBABBA}"/>
              </a:ext>
            </a:extLst>
          </p:cNvPr>
          <p:cNvSpPr txBox="1"/>
          <p:nvPr/>
        </p:nvSpPr>
        <p:spPr>
          <a:xfrm>
            <a:off x="686261" y="1270160"/>
            <a:ext cx="409086" cy="400110"/>
          </a:xfrm>
          <a:prstGeom prst="rect">
            <a:avLst/>
          </a:prstGeom>
          <a:noFill/>
        </p:spPr>
        <p:txBody>
          <a:bodyPr wrap="none" rtlCol="0">
            <a:spAutoFit/>
          </a:bodyPr>
          <a:lstStyle/>
          <a:p>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x</a:t>
            </a:r>
            <a:r>
              <a:rPr lang="en-US" sz="2000" baseline="-25000" dirty="0">
                <a:latin typeface="Amazon Ember Light" panose="020B0403020204020204" pitchFamily="34" charset="0"/>
                <a:ea typeface="Amazon Ember Light" panose="020B0403020204020204" pitchFamily="34" charset="0"/>
                <a:cs typeface="Amazon Ember Light" panose="020B0403020204020204" pitchFamily="34" charset="0"/>
              </a:rPr>
              <a:t>2</a:t>
            </a:r>
          </a:p>
        </p:txBody>
      </p:sp>
    </p:spTree>
    <p:extLst>
      <p:ext uri="{BB962C8B-B14F-4D97-AF65-F5344CB8AC3E}">
        <p14:creationId xmlns:p14="http://schemas.microsoft.com/office/powerpoint/2010/main" val="3665720422"/>
      </p:ext>
    </p:extLst>
  </p:cSld>
  <p:clrMapOvr>
    <a:masterClrMapping/>
  </p:clrMapOvr>
</p:sld>
</file>

<file path=ppt/theme/theme1.xml><?xml version="1.0" encoding="utf-8"?>
<a:theme xmlns:a="http://schemas.openxmlformats.org/drawingml/2006/main" name="Office Theme">
  <a:themeElements>
    <a:clrScheme name="Custom 20">
      <a:dk1>
        <a:srgbClr val="373737"/>
      </a:dk1>
      <a:lt1>
        <a:srgbClr val="FFFFFF"/>
      </a:lt1>
      <a:dk2>
        <a:srgbClr val="373737"/>
      </a:dk2>
      <a:lt2>
        <a:srgbClr val="FFFFFF"/>
      </a:lt2>
      <a:accent1>
        <a:srgbClr val="008DC4"/>
      </a:accent1>
      <a:accent2>
        <a:srgbClr val="008DC4"/>
      </a:accent2>
      <a:accent3>
        <a:srgbClr val="FF9900"/>
      </a:accent3>
      <a:accent4>
        <a:srgbClr val="FF9500"/>
      </a:accent4>
      <a:accent5>
        <a:srgbClr val="F4F4F4"/>
      </a:accent5>
      <a:accent6>
        <a:srgbClr val="008DC4"/>
      </a:accent6>
      <a:hlink>
        <a:srgbClr val="008DC4"/>
      </a:hlink>
      <a:folHlink>
        <a:srgbClr val="008D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1" id="{FDB06D75-9A57-724B-80E7-36686EBA9E1B}" vid="{2EBAC4D1-B79B-DA45-8E39-DF8D197F00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1200</TotalTime>
  <Words>11829</Words>
  <Application>Microsoft Macintosh PowerPoint</Application>
  <PresentationFormat>Widescreen</PresentationFormat>
  <Paragraphs>1835</Paragraphs>
  <Slides>76</Slides>
  <Notes>64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76</vt:i4>
      </vt:variant>
    </vt:vector>
  </HeadingPairs>
  <TitlesOfParts>
    <vt:vector size="87" baseType="lpstr">
      <vt:lpstr>Amazon Ember</vt:lpstr>
      <vt:lpstr>Amazon Ember Display Light</vt:lpstr>
      <vt:lpstr>Amazon Ember Light</vt:lpstr>
      <vt:lpstr>Amazon Ember Medium</vt:lpstr>
      <vt:lpstr>Amazon Ember Regular</vt:lpstr>
      <vt:lpstr>Arial</vt:lpstr>
      <vt:lpstr>Calibri</vt:lpstr>
      <vt:lpstr>Cambria Math</vt:lpstr>
      <vt:lpstr>Lucida Grande</vt:lpstr>
      <vt:lpstr>Wingdings</vt:lpstr>
      <vt:lpstr>Office Theme</vt:lpstr>
      <vt:lpstr>PowerPoint Presentation</vt:lpstr>
      <vt:lpstr>Course Overview</vt:lpstr>
      <vt:lpstr>PowerPoint Presentation</vt:lpstr>
      <vt:lpstr>Problem: Package Delivery Prediction</vt:lpstr>
      <vt:lpstr>ML Model: Decision Tree</vt:lpstr>
      <vt:lpstr>Decision Trees</vt:lpstr>
      <vt:lpstr>Learn a Decision Tree</vt:lpstr>
      <vt:lpstr>Decision Trees: Numerical Example</vt:lpstr>
      <vt:lpstr>Decision Trees: Numerical Example</vt:lpstr>
      <vt:lpstr>Decision Trees: Numerical Example</vt:lpstr>
      <vt:lpstr>Decision Trees: Numerical Example</vt:lpstr>
      <vt:lpstr>Decision Trees: Numerical Example</vt:lpstr>
      <vt:lpstr>Decision Trees: Numerical Example</vt:lpstr>
      <vt:lpstr>Decision Trees: Example</vt:lpstr>
      <vt:lpstr>Best Feature to Split with?</vt:lpstr>
      <vt:lpstr>Best Feature to Split with?</vt:lpstr>
      <vt:lpstr>Best Feature to Split with?</vt:lpstr>
      <vt:lpstr>How to Measure Uncertainty</vt:lpstr>
      <vt:lpstr>How to Measure Uncertainty</vt:lpstr>
      <vt:lpstr>How to Measure Uncertainty</vt:lpstr>
      <vt:lpstr>Information Gain &amp; Feature Selection</vt:lpstr>
      <vt:lpstr>Calculating Gini Impurity</vt:lpstr>
      <vt:lpstr>Calculating Gini Impurity</vt:lpstr>
      <vt:lpstr>Information Gain &amp; Feature Selection</vt:lpstr>
      <vt:lpstr>Information Gain &amp; Feature Selection</vt:lpstr>
      <vt:lpstr>Recap ID3 Algorithm</vt:lpstr>
      <vt:lpstr>PowerPoint Presentation</vt:lpstr>
      <vt:lpstr>Ensemble Learning</vt:lpstr>
      <vt:lpstr>Bagging (Bootstrap Aggregating)</vt:lpstr>
      <vt:lpstr>Bagging trees: Random Forest</vt:lpstr>
      <vt:lpstr>Random Forest in sklearn</vt:lpstr>
      <vt:lpstr>Bagging in sklearn</vt:lpstr>
      <vt:lpstr>PowerPoint Presentation</vt:lpstr>
      <vt:lpstr>Linear Regression</vt:lpstr>
      <vt:lpstr>Linear Regression</vt:lpstr>
      <vt:lpstr>Linear Regression</vt:lpstr>
      <vt:lpstr>Linear Regression</vt:lpstr>
      <vt:lpstr>Linear Regression</vt:lpstr>
      <vt:lpstr>Logistic Regression</vt:lpstr>
      <vt:lpstr>Logistic Regression</vt:lpstr>
      <vt:lpstr>Log-loss (Binary Cross-Entropy)</vt:lpstr>
      <vt:lpstr>Log-loss (Binary Cross-Entropy)</vt:lpstr>
      <vt:lpstr>Logistic Regression – Hands-on</vt:lpstr>
      <vt:lpstr>PowerPoint Presentation</vt:lpstr>
      <vt:lpstr>Optimization in Machine Learning</vt:lpstr>
      <vt:lpstr>Optimization</vt:lpstr>
      <vt:lpstr>Gradient Optimization</vt:lpstr>
      <vt:lpstr>Gradient Example</vt:lpstr>
      <vt:lpstr>Gradient Example</vt:lpstr>
      <vt:lpstr>Gradient Example</vt:lpstr>
      <vt:lpstr>Gradient Example</vt:lpstr>
      <vt:lpstr>Gradient Descent Method</vt:lpstr>
      <vt:lpstr>Gradient Descent Method</vt:lpstr>
      <vt:lpstr>PowerPoint Presentation</vt:lpstr>
      <vt:lpstr>Regularization</vt:lpstr>
      <vt:lpstr>Regularization</vt:lpstr>
      <vt:lpstr>Regression in sklearn</vt:lpstr>
      <vt:lpstr>Linear Regression – Hands-on</vt:lpstr>
      <vt:lpstr>PowerPoint Presentation</vt:lpstr>
      <vt:lpstr>Hyperparameter Tuning</vt:lpstr>
      <vt:lpstr>Grid Search in sklearn</vt:lpstr>
      <vt:lpstr>Randomized Search in sklearn</vt:lpstr>
      <vt:lpstr>Bayesian Search</vt:lpstr>
      <vt:lpstr>Trees and Hyperparameter Tuning – Hands-on</vt:lpstr>
      <vt:lpstr>PowerPoint Presentation</vt:lpstr>
      <vt:lpstr>AWS SageMaker: Train and Deploy</vt:lpstr>
      <vt:lpstr>Amazon Comprehend</vt:lpstr>
      <vt:lpstr>Custom Classification</vt:lpstr>
      <vt:lpstr>Train classifier</vt:lpstr>
      <vt:lpstr>Input data format</vt:lpstr>
      <vt:lpstr>Train classifier</vt:lpstr>
      <vt:lpstr>Create an Analysis Job</vt:lpstr>
      <vt:lpstr>Test data</vt:lpstr>
      <vt:lpstr>Create an Analysis Job</vt:lpstr>
      <vt:lpstr>Output of the Analysis Job</vt:lpstr>
      <vt:lpstr>Predictions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Cem Sazara</cp:lastModifiedBy>
  <cp:revision>54</cp:revision>
  <dcterms:created xsi:type="dcterms:W3CDTF">2020-06-11T23:38:33Z</dcterms:created>
  <dcterms:modified xsi:type="dcterms:W3CDTF">2020-07-08T23:11:19Z</dcterms:modified>
</cp:coreProperties>
</file>