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3"/>
  </p:notesMasterIdLst>
  <p:sldIdLst>
    <p:sldId id="653" r:id="rId2"/>
    <p:sldId id="948" r:id="rId3"/>
    <p:sldId id="917" r:id="rId4"/>
    <p:sldId id="1012" r:id="rId5"/>
    <p:sldId id="1008" r:id="rId6"/>
    <p:sldId id="1013" r:id="rId7"/>
    <p:sldId id="1009" r:id="rId8"/>
    <p:sldId id="1010" r:id="rId9"/>
    <p:sldId id="1007" r:id="rId10"/>
    <p:sldId id="1006" r:id="rId11"/>
    <p:sldId id="1005" r:id="rId12"/>
    <p:sldId id="1004" r:id="rId13"/>
    <p:sldId id="1011" r:id="rId14"/>
    <p:sldId id="940" r:id="rId15"/>
    <p:sldId id="1057" r:id="rId16"/>
    <p:sldId id="586" r:id="rId17"/>
    <p:sldId id="1058" r:id="rId18"/>
    <p:sldId id="1059" r:id="rId19"/>
    <p:sldId id="1015" r:id="rId20"/>
    <p:sldId id="1016" r:id="rId21"/>
    <p:sldId id="1060" r:id="rId22"/>
    <p:sldId id="592" r:id="rId23"/>
    <p:sldId id="1061" r:id="rId24"/>
    <p:sldId id="665" r:id="rId25"/>
    <p:sldId id="1001" r:id="rId26"/>
    <p:sldId id="1070" r:id="rId27"/>
    <p:sldId id="945" r:id="rId28"/>
    <p:sldId id="380" r:id="rId29"/>
    <p:sldId id="949" r:id="rId30"/>
    <p:sldId id="960" r:id="rId31"/>
    <p:sldId id="952" r:id="rId32"/>
    <p:sldId id="956" r:id="rId33"/>
    <p:sldId id="955" r:id="rId34"/>
    <p:sldId id="385" r:id="rId35"/>
    <p:sldId id="957" r:id="rId36"/>
    <p:sldId id="959" r:id="rId37"/>
    <p:sldId id="1069" r:id="rId38"/>
    <p:sldId id="961" r:id="rId39"/>
    <p:sldId id="962" r:id="rId40"/>
    <p:sldId id="963" r:id="rId41"/>
    <p:sldId id="381" r:id="rId42"/>
    <p:sldId id="950" r:id="rId43"/>
    <p:sldId id="1068" r:id="rId44"/>
    <p:sldId id="964" r:id="rId45"/>
    <p:sldId id="954" r:id="rId46"/>
    <p:sldId id="958" r:id="rId47"/>
    <p:sldId id="953" r:id="rId48"/>
    <p:sldId id="965" r:id="rId49"/>
    <p:sldId id="966" r:id="rId50"/>
    <p:sldId id="967" r:id="rId51"/>
    <p:sldId id="968" r:id="rId52"/>
    <p:sldId id="969" r:id="rId53"/>
    <p:sldId id="970" r:id="rId54"/>
    <p:sldId id="971" r:id="rId55"/>
    <p:sldId id="972" r:id="rId56"/>
    <p:sldId id="973" r:id="rId57"/>
    <p:sldId id="974" r:id="rId58"/>
    <p:sldId id="975" r:id="rId59"/>
    <p:sldId id="976" r:id="rId60"/>
    <p:sldId id="977" r:id="rId61"/>
    <p:sldId id="978" r:id="rId62"/>
    <p:sldId id="979" r:id="rId63"/>
    <p:sldId id="980" r:id="rId64"/>
    <p:sldId id="981" r:id="rId65"/>
    <p:sldId id="982" r:id="rId66"/>
    <p:sldId id="983" r:id="rId67"/>
    <p:sldId id="984" r:id="rId68"/>
    <p:sldId id="985" r:id="rId69"/>
    <p:sldId id="986" r:id="rId70"/>
    <p:sldId id="987" r:id="rId71"/>
    <p:sldId id="988" r:id="rId72"/>
    <p:sldId id="989" r:id="rId73"/>
    <p:sldId id="990" r:id="rId74"/>
    <p:sldId id="991" r:id="rId75"/>
    <p:sldId id="992" r:id="rId76"/>
    <p:sldId id="993" r:id="rId77"/>
    <p:sldId id="994" r:id="rId78"/>
    <p:sldId id="995" r:id="rId79"/>
    <p:sldId id="996" r:id="rId80"/>
    <p:sldId id="997" r:id="rId81"/>
    <p:sldId id="998"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9029CD1B-E2AF-8742-BAEB-0A874B08142A}">
          <p14:sldIdLst>
            <p14:sldId id="653"/>
            <p14:sldId id="948"/>
          </p14:sldIdLst>
        </p14:section>
        <p14:section name="Neural Networks" id="{E1290319-F29A-3442-8731-CCCA0061AAE0}">
          <p14:sldIdLst>
            <p14:sldId id="917"/>
            <p14:sldId id="1012"/>
            <p14:sldId id="1008"/>
            <p14:sldId id="1013"/>
            <p14:sldId id="1009"/>
            <p14:sldId id="1010"/>
            <p14:sldId id="1007"/>
            <p14:sldId id="1006"/>
            <p14:sldId id="1005"/>
            <p14:sldId id="1004"/>
            <p14:sldId id="1011"/>
            <p14:sldId id="940"/>
            <p14:sldId id="1057"/>
            <p14:sldId id="586"/>
            <p14:sldId id="1058"/>
            <p14:sldId id="1059"/>
            <p14:sldId id="1015"/>
            <p14:sldId id="1016"/>
            <p14:sldId id="1060"/>
            <p14:sldId id="592"/>
            <p14:sldId id="1061"/>
            <p14:sldId id="665"/>
            <p14:sldId id="1001"/>
            <p14:sldId id="1070"/>
          </p14:sldIdLst>
        </p14:section>
        <p14:section name="Word Vectors" id="{F7A38F21-6FA1-DC4E-A00F-7AC2EB2676DA}">
          <p14:sldIdLst>
            <p14:sldId id="945"/>
            <p14:sldId id="380"/>
            <p14:sldId id="949"/>
            <p14:sldId id="960"/>
            <p14:sldId id="952"/>
            <p14:sldId id="956"/>
            <p14:sldId id="955"/>
            <p14:sldId id="385"/>
            <p14:sldId id="957"/>
            <p14:sldId id="959"/>
            <p14:sldId id="1069"/>
          </p14:sldIdLst>
        </p14:section>
        <p14:section name="Recurrent Neural Networks" id="{CD5FF17C-C4D5-6144-B4CD-BCCB9A7E582D}">
          <p14:sldIdLst>
            <p14:sldId id="961"/>
            <p14:sldId id="962"/>
            <p14:sldId id="963"/>
            <p14:sldId id="381"/>
            <p14:sldId id="950"/>
            <p14:sldId id="1068"/>
          </p14:sldIdLst>
        </p14:section>
        <p14:section name="Gated Recurrent Units" id="{13234F17-4C10-7B49-88C7-A6A506CE5BB6}">
          <p14:sldIdLst>
            <p14:sldId id="964"/>
            <p14:sldId id="954"/>
            <p14:sldId id="958"/>
            <p14:sldId id="953"/>
            <p14:sldId id="965"/>
            <p14:sldId id="966"/>
            <p14:sldId id="967"/>
            <p14:sldId id="968"/>
          </p14:sldIdLst>
        </p14:section>
        <p14:section name="Long Short-term Memory Networks" id="{04E2DCE9-F3C2-074F-B669-B7D1F612AF68}">
          <p14:sldIdLst>
            <p14:sldId id="969"/>
            <p14:sldId id="970"/>
            <p14:sldId id="971"/>
            <p14:sldId id="972"/>
            <p14:sldId id="973"/>
            <p14:sldId id="974"/>
            <p14:sldId id="975"/>
            <p14:sldId id="976"/>
            <p14:sldId id="977"/>
          </p14:sldIdLst>
        </p14:section>
        <p14:section name="Transformers" id="{B23EDADF-4437-AC43-A381-43A8BE8189F0}">
          <p14:sldIdLst>
            <p14:sldId id="978"/>
            <p14:sldId id="979"/>
            <p14:sldId id="980"/>
            <p14:sldId id="981"/>
            <p14:sldId id="982"/>
            <p14:sldId id="983"/>
            <p14:sldId id="984"/>
            <p14:sldId id="985"/>
            <p14:sldId id="986"/>
            <p14:sldId id="987"/>
            <p14:sldId id="988"/>
            <p14:sldId id="989"/>
            <p14:sldId id="990"/>
            <p14:sldId id="991"/>
            <p14:sldId id="992"/>
          </p14:sldIdLst>
        </p14:section>
        <p14:section name="Multi-headed Attention" id="{D0795BD6-EC32-4B47-85B5-3626E31D9E39}">
          <p14:sldIdLst>
            <p14:sldId id="993"/>
            <p14:sldId id="994"/>
            <p14:sldId id="995"/>
            <p14:sldId id="996"/>
            <p14:sldId id="997"/>
            <p14:sldId id="998"/>
          </p14:sldIdLst>
        </p14:section>
        <p14:section name="End" id="{EDAAFC59-0BFB-C24F-ADEA-6B4E3D986D5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DC4"/>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27"/>
    <p:restoredTop sz="94676"/>
  </p:normalViewPr>
  <p:slideViewPr>
    <p:cSldViewPr snapToGrid="0" snapToObjects="1">
      <p:cViewPr varScale="1">
        <p:scale>
          <a:sx n="127" d="100"/>
          <a:sy n="127" d="100"/>
        </p:scale>
        <p:origin x="216" y="27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33D6E0-020F-C74E-93E7-F365EA0A1094}" type="datetimeFigureOut">
              <a:rPr lang="en-US" smtClean="0"/>
              <a:t>7/8/20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9AAF13-0D66-9247-8B59-91BBBED844F7}" type="slidenum">
              <a:rPr lang="en-US" smtClean="0"/>
              <a:t>‹#›</a:t>
            </a:fld>
            <a:endParaRPr lang="en-US"/>
          </a:p>
        </p:txBody>
      </p:sp>
    </p:spTree>
    <p:extLst>
      <p:ext uri="{BB962C8B-B14F-4D97-AF65-F5344CB8AC3E}">
        <p14:creationId xmlns:p14="http://schemas.microsoft.com/office/powerpoint/2010/main" val="3440774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kern="1200" dirty="0">
                <a:solidFill>
                  <a:schemeClr val="tx1"/>
                </a:solidFill>
                <a:effectLst/>
                <a:latin typeface="Amazon Ember Light" panose="020B0403020204020204" pitchFamily="34" charset="0"/>
                <a:ea typeface="+mn-ea"/>
                <a:cs typeface="+mn-cs"/>
              </a:rPr>
              <a:t>Welcome to Machine Learning Accelerator – the </a:t>
            </a:r>
            <a:r>
              <a:rPr lang="en-US" sz="2400" kern="1200" dirty="0" err="1">
                <a:solidFill>
                  <a:schemeClr val="tx1"/>
                </a:solidFill>
                <a:effectLst/>
                <a:latin typeface="Amazon Ember Light" panose="020B0403020204020204" pitchFamily="34" charset="0"/>
                <a:ea typeface="+mn-ea"/>
                <a:cs typeface="+mn-cs"/>
              </a:rPr>
              <a:t>TABular</a:t>
            </a:r>
            <a:r>
              <a:rPr lang="en-US" sz="2400" kern="1200" dirty="0">
                <a:solidFill>
                  <a:schemeClr val="tx1"/>
                </a:solidFill>
                <a:effectLst/>
                <a:latin typeface="Amazon Ember Light" panose="020B0403020204020204" pitchFamily="34" charset="0"/>
                <a:ea typeface="+mn-ea"/>
                <a:cs typeface="+mn-cs"/>
              </a:rPr>
              <a:t> Data course</a:t>
            </a:r>
          </a:p>
          <a:p>
            <a:r>
              <a:rPr lang="en-US" sz="2400" kern="1200" dirty="0">
                <a:solidFill>
                  <a:schemeClr val="tx1"/>
                </a:solidFill>
                <a:effectLst/>
                <a:latin typeface="Amazon Ember Light" panose="020B0403020204020204" pitchFamily="34" charset="0"/>
                <a:ea typeface="+mn-ea"/>
                <a:cs typeface="+mn-cs"/>
              </a:rPr>
              <a:t>Day 3</a:t>
            </a:r>
          </a:p>
        </p:txBody>
      </p:sp>
      <p:sp>
        <p:nvSpPr>
          <p:cNvPr id="4" name="Slide Number Placeholder 3"/>
          <p:cNvSpPr>
            <a:spLocks noGrp="1"/>
          </p:cNvSpPr>
          <p:nvPr>
            <p:ph type="sldNum" sz="quarter" idx="5"/>
          </p:nvPr>
        </p:nvSpPr>
        <p:spPr/>
        <p:txBody>
          <a:bodyPr/>
          <a:lstStyle/>
          <a:p>
            <a:fld id="{525B7AE5-8B6B-45BB-BCE2-0D5FF01E052A}" type="slidenum">
              <a:rPr lang="en-US" smtClean="0"/>
              <a:pPr/>
              <a:t>1</a:t>
            </a:fld>
            <a:endParaRPr lang="en-US" dirty="0"/>
          </a:p>
        </p:txBody>
      </p:sp>
    </p:spTree>
    <p:extLst>
      <p:ext uri="{BB962C8B-B14F-4D97-AF65-F5344CB8AC3E}">
        <p14:creationId xmlns:p14="http://schemas.microsoft.com/office/powerpoint/2010/main" val="1129422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a:t>
            </a:r>
            <a:r>
              <a:rPr lang="en-US" b="1" dirty="0"/>
              <a:t>Unless, of course</a:t>
            </a:r>
            <a:r>
              <a:rPr lang="en-US" dirty="0"/>
              <a:t>, you consider two of lines, that is </a:t>
            </a:r>
            <a:r>
              <a:rPr lang="en-US" b="1" dirty="0"/>
              <a:t>two neurons </a:t>
            </a:r>
            <a:r>
              <a:rPr lang="en-US" dirty="0"/>
              <a:t>working together to get the job done!</a:t>
            </a:r>
          </a:p>
          <a:p>
            <a:pPr marL="0" indent="0">
              <a:buFontTx/>
              <a:buNone/>
            </a:pPr>
            <a:endParaRPr lang="en-US" dirty="0"/>
          </a:p>
          <a:p>
            <a:pPr marL="0" indent="0">
              <a:buFontTx/>
              <a:buNone/>
            </a:pPr>
            <a:r>
              <a:rPr lang="en-US" dirty="0"/>
              <a:t>Each of these two neurons sending its output to another neuron, which weights the inputs from these two neurons to make the final class decision!</a:t>
            </a:r>
          </a:p>
          <a:p>
            <a:pPr marL="0" indent="0">
              <a:buFontTx/>
              <a:buNone/>
            </a:pPr>
            <a:endParaRPr lang="en-US" dirty="0"/>
          </a:p>
          <a:p>
            <a:pPr marL="0" indent="0">
              <a:buFontTx/>
              <a:buNone/>
            </a:pPr>
            <a:r>
              <a:rPr lang="en-US" sz="1200" b="1" i="0" kern="1200" dirty="0">
                <a:solidFill>
                  <a:schemeClr val="tx1"/>
                </a:solidFill>
                <a:effectLst/>
                <a:latin typeface="+mn-lt"/>
                <a:ea typeface="+mn-ea"/>
                <a:cs typeface="+mn-cs"/>
              </a:rPr>
              <a:t>This </a:t>
            </a:r>
            <a:r>
              <a:rPr lang="en-US" sz="1200" b="1" i="0" u="sng" kern="1200" dirty="0">
                <a:solidFill>
                  <a:schemeClr val="tx1"/>
                </a:solidFill>
                <a:effectLst/>
                <a:latin typeface="+mn-lt"/>
                <a:ea typeface="+mn-ea"/>
                <a:cs typeface="+mn-cs"/>
              </a:rPr>
              <a:t>architecture</a:t>
            </a:r>
            <a:r>
              <a:rPr lang="en-US" sz="1200" b="0" i="0" kern="1200" dirty="0">
                <a:solidFill>
                  <a:schemeClr val="tx1"/>
                </a:solidFill>
                <a:effectLst/>
                <a:latin typeface="+mn-lt"/>
                <a:ea typeface="+mn-ea"/>
                <a:cs typeface="+mn-cs"/>
              </a:rPr>
              <a:t>, with the right set of weight values, </a:t>
            </a:r>
            <a:r>
              <a:rPr lang="en-US" sz="1200" b="1" i="0" kern="1200" dirty="0">
                <a:solidFill>
                  <a:schemeClr val="tx1"/>
                </a:solidFill>
                <a:effectLst/>
                <a:latin typeface="+mn-lt"/>
                <a:ea typeface="+mn-ea"/>
                <a:cs typeface="+mn-cs"/>
              </a:rPr>
              <a:t>is capable of non-linear separation</a:t>
            </a:r>
            <a:r>
              <a:rPr lang="en-US" sz="1200" b="0" i="0" kern="1200" dirty="0">
                <a:solidFill>
                  <a:schemeClr val="tx1"/>
                </a:solidFill>
                <a:effectLst/>
                <a:latin typeface="+mn-lt"/>
                <a:ea typeface="+mn-ea"/>
                <a:cs typeface="+mn-cs"/>
              </a:rPr>
              <a:t>. </a:t>
            </a:r>
          </a:p>
          <a:p>
            <a:pPr marL="0" indent="0">
              <a:buFontTx/>
              <a:buNone/>
            </a:pPr>
            <a:r>
              <a:rPr lang="en-US" sz="1200" b="0" i="0" kern="1200" dirty="0">
                <a:solidFill>
                  <a:schemeClr val="tx1"/>
                </a:solidFill>
                <a:effectLst/>
                <a:latin typeface="+mn-lt"/>
                <a:ea typeface="+mn-ea"/>
                <a:cs typeface="+mn-cs"/>
              </a:rPr>
              <a:t>it can provide the necessary separation to accurately classify the XOR data points!</a:t>
            </a:r>
          </a:p>
          <a:p>
            <a:pPr marL="0" indent="0">
              <a:buFontTx/>
              <a:buNone/>
            </a:pPr>
            <a:endParaRPr lang="en-US" sz="1200" b="0" i="0" kern="1200" dirty="0">
              <a:solidFill>
                <a:schemeClr val="tx1"/>
              </a:solidFill>
              <a:effectLst/>
              <a:latin typeface="+mn-lt"/>
              <a:ea typeface="+mn-ea"/>
              <a:cs typeface="+mn-cs"/>
            </a:endParaRPr>
          </a:p>
          <a:p>
            <a:pPr marL="0" indent="0">
              <a:buFontTx/>
              <a:buNone/>
            </a:pPr>
            <a:endParaRPr lang="en-US"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10</a:t>
            </a:fld>
            <a:endParaRPr lang="en-US" dirty="0"/>
          </a:p>
        </p:txBody>
      </p:sp>
    </p:spTree>
    <p:extLst>
      <p:ext uri="{BB962C8B-B14F-4D97-AF65-F5344CB8AC3E}">
        <p14:creationId xmlns:p14="http://schemas.microsoft.com/office/powerpoint/2010/main" val="2059749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And this is what is called </a:t>
            </a:r>
            <a:r>
              <a:rPr lang="en-US" sz="1200" b="1" i="0" kern="1200" dirty="0" err="1">
                <a:solidFill>
                  <a:schemeClr val="tx1"/>
                </a:solidFill>
                <a:effectLst/>
                <a:latin typeface="+mn-lt"/>
                <a:ea typeface="+mn-ea"/>
                <a:cs typeface="+mn-cs"/>
              </a:rPr>
              <a:t>MultiLayer</a:t>
            </a:r>
            <a:r>
              <a:rPr lang="en-US" sz="1200" b="1" i="0" kern="1200" dirty="0">
                <a:solidFill>
                  <a:schemeClr val="tx1"/>
                </a:solidFill>
                <a:effectLst/>
                <a:latin typeface="+mn-lt"/>
                <a:ea typeface="+mn-ea"/>
                <a:cs typeface="+mn-cs"/>
              </a:rPr>
              <a:t> Perceptron, </a:t>
            </a:r>
            <a:r>
              <a:rPr lang="en-US" sz="1200" b="0" i="0" kern="1200" dirty="0">
                <a:solidFill>
                  <a:schemeClr val="tx1"/>
                </a:solidFill>
                <a:effectLst/>
                <a:latin typeface="+mn-lt"/>
                <a:ea typeface="+mn-ea"/>
                <a:cs typeface="+mn-cs"/>
              </a:rPr>
              <a:t>or more famously known as </a:t>
            </a:r>
            <a:r>
              <a:rPr lang="en-US" sz="1200" b="1" i="0" kern="1200" dirty="0">
                <a:solidFill>
                  <a:schemeClr val="tx1"/>
                </a:solidFill>
                <a:effectLst/>
                <a:latin typeface="+mn-lt"/>
                <a:ea typeface="+mn-ea"/>
                <a:cs typeface="+mn-cs"/>
              </a:rPr>
              <a:t>Neural Network</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Adding more neurons, created a new layer between the input and the output, </a:t>
            </a:r>
          </a:p>
          <a:p>
            <a:r>
              <a:rPr lang="en-US" sz="1200" b="0" i="0" kern="1200" dirty="0">
                <a:solidFill>
                  <a:schemeClr val="tx1"/>
                </a:solidFill>
                <a:effectLst/>
                <a:latin typeface="+mn-lt"/>
                <a:ea typeface="+mn-ea"/>
                <a:cs typeface="+mn-cs"/>
              </a:rPr>
              <a:t>a new layer known as the </a:t>
            </a:r>
            <a:r>
              <a:rPr lang="en-US" sz="1200" b="1" i="0" kern="1200" dirty="0">
                <a:solidFill>
                  <a:schemeClr val="tx1"/>
                </a:solidFill>
                <a:effectLst/>
                <a:latin typeface="+mn-lt"/>
                <a:ea typeface="+mn-ea"/>
                <a:cs typeface="+mn-cs"/>
              </a:rPr>
              <a:t>hidden layer </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hidden from the outside</a:t>
            </a:r>
            <a:r>
              <a:rPr lang="en-US" sz="1200" b="0" i="0" kern="1200" dirty="0">
                <a:solidFill>
                  <a:schemeClr val="tx1"/>
                </a:solidFill>
                <a:effectLst/>
                <a:latin typeface="+mn-lt"/>
                <a:ea typeface="+mn-ea"/>
                <a:cs typeface="+mn-cs"/>
              </a:rPr>
              <a:t>, connecting to the outside through the input and output</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11</a:t>
            </a:fld>
            <a:endParaRPr lang="en-US" dirty="0"/>
          </a:p>
        </p:txBody>
      </p:sp>
    </p:spTree>
    <p:extLst>
      <p:ext uri="{BB962C8B-B14F-4D97-AF65-F5344CB8AC3E}">
        <p14:creationId xmlns:p14="http://schemas.microsoft.com/office/powerpoint/2010/main" val="2979943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 let’s start thinking of the neural networks as having an </a:t>
            </a:r>
            <a:r>
              <a:rPr lang="en-US" sz="1200" b="1" i="0" u="sng" kern="1200" dirty="0">
                <a:solidFill>
                  <a:schemeClr val="tx1"/>
                </a:solidFill>
                <a:effectLst/>
                <a:latin typeface="+mn-lt"/>
                <a:ea typeface="+mn-ea"/>
                <a:cs typeface="+mn-cs"/>
              </a:rPr>
              <a:t>architecture</a:t>
            </a:r>
            <a:r>
              <a:rPr lang="en-US" sz="1200" b="1" i="0" kern="1200" dirty="0">
                <a:solidFill>
                  <a:schemeClr val="tx1"/>
                </a:solidFill>
                <a:effectLst/>
                <a:latin typeface="+mn-lt"/>
                <a:ea typeface="+mn-ea"/>
                <a:cs typeface="+mn-cs"/>
              </a:rPr>
              <a:t>, </a:t>
            </a:r>
          </a:p>
          <a:p>
            <a:pPr marL="0" indent="0">
              <a:buFontTx/>
              <a:buNone/>
            </a:pPr>
            <a:r>
              <a:rPr lang="en-US" sz="1200" b="1" i="0" kern="1200" dirty="0">
                <a:solidFill>
                  <a:schemeClr val="tx1"/>
                </a:solidFill>
                <a:effectLst/>
                <a:latin typeface="+mn-lt"/>
                <a:ea typeface="+mn-ea"/>
                <a:cs typeface="+mn-cs"/>
              </a:rPr>
              <a:t>() Composed of layers: </a:t>
            </a:r>
          </a:p>
          <a:p>
            <a:pPr marL="171450" lvl="0" indent="-171450">
              <a:buFontTx/>
              <a:buChar char="-"/>
            </a:pPr>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input layer </a:t>
            </a:r>
            <a:r>
              <a:rPr lang="en-US" sz="1200" b="0" i="0" kern="1200" dirty="0">
                <a:solidFill>
                  <a:schemeClr val="tx1"/>
                </a:solidFill>
                <a:effectLst/>
                <a:latin typeface="+mn-lt"/>
                <a:ea typeface="+mn-ea"/>
                <a:cs typeface="+mn-cs"/>
              </a:rPr>
              <a:t>consisting of just the data inputs.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hidden layer </a:t>
            </a:r>
            <a:r>
              <a:rPr lang="en-US" sz="1200" b="0" i="0" kern="1200" dirty="0">
                <a:solidFill>
                  <a:schemeClr val="tx1"/>
                </a:solidFill>
                <a:effectLst/>
                <a:latin typeface="+mn-lt"/>
                <a:ea typeface="+mn-ea"/>
                <a:cs typeface="+mn-cs"/>
              </a:rPr>
              <a:t>that receives the weighted inputs, and </a:t>
            </a:r>
            <a:r>
              <a:rPr lang="en-US" sz="1200" b="1" i="0" kern="1200" dirty="0">
                <a:solidFill>
                  <a:schemeClr val="tx1"/>
                </a:solidFill>
                <a:effectLst/>
                <a:latin typeface="+mn-lt"/>
                <a:ea typeface="+mn-ea"/>
                <a:cs typeface="+mn-cs"/>
              </a:rPr>
              <a:t>has an activation function</a:t>
            </a:r>
            <a:r>
              <a:rPr lang="en-US" sz="1200" b="0" i="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kern="1200" dirty="0">
                <a:solidFill>
                  <a:schemeClr val="tx1"/>
                </a:solidFill>
                <a:effectLst/>
                <a:latin typeface="+mn-lt"/>
                <a:ea typeface="+mn-ea"/>
                <a:cs typeface="+mn-cs"/>
              </a:rPr>
              <a:t>and whose outputs could be used as the inputs to other layers of neurons …</a:t>
            </a:r>
          </a:p>
          <a:p>
            <a:pPr marL="171450" lvl="0" indent="-171450">
              <a:buFontTx/>
              <a:buChar char="-"/>
            </a:pPr>
            <a:r>
              <a:rPr lang="en-US" sz="1200" b="0" i="0" kern="1200" dirty="0">
                <a:solidFill>
                  <a:schemeClr val="tx1"/>
                </a:solidFill>
                <a:effectLst/>
                <a:latin typeface="+mn-lt"/>
                <a:ea typeface="+mn-ea"/>
                <a:cs typeface="+mn-cs"/>
              </a:rPr>
              <a:t>Finally, the </a:t>
            </a:r>
            <a:r>
              <a:rPr lang="en-US" sz="1200" b="1" i="0" kern="1200" dirty="0">
                <a:solidFill>
                  <a:schemeClr val="tx1"/>
                </a:solidFill>
                <a:effectLst/>
                <a:latin typeface="+mn-lt"/>
                <a:ea typeface="+mn-ea"/>
                <a:cs typeface="+mn-cs"/>
              </a:rPr>
              <a:t>output layer, also having an activation function,</a:t>
            </a:r>
            <a:r>
              <a:rPr lang="en-US" sz="1200" b="0" i="0" kern="1200" dirty="0">
                <a:solidFill>
                  <a:schemeClr val="tx1"/>
                </a:solidFill>
                <a:effectLst/>
                <a:latin typeface="+mn-lt"/>
                <a:ea typeface="+mn-ea"/>
                <a:cs typeface="+mn-cs"/>
              </a:rPr>
              <a:t> that produces the output of the whole network</a:t>
            </a:r>
          </a:p>
          <a:p>
            <a:pPr marL="0" lvl="0" indent="0">
              <a:buFontTx/>
              <a:buNone/>
            </a:pPr>
            <a:endParaRPr lang="en-US" sz="1200" b="0" i="0" kern="1200" dirty="0">
              <a:solidFill>
                <a:schemeClr val="tx1"/>
              </a:solidFill>
              <a:effectLst/>
              <a:latin typeface="+mn-lt"/>
              <a:ea typeface="+mn-ea"/>
              <a:cs typeface="+mn-cs"/>
            </a:endParaRPr>
          </a:p>
          <a:p>
            <a:pPr marL="0" lvl="0" indent="0">
              <a:buFontTx/>
              <a:buNone/>
            </a:pPr>
            <a:r>
              <a:rPr lang="en-US" sz="1200" b="0" i="0" kern="1200" dirty="0">
                <a:solidFill>
                  <a:schemeClr val="tx1"/>
                </a:solidFill>
                <a:effectLst/>
                <a:latin typeface="+mn-lt"/>
                <a:ea typeface="+mn-ea"/>
                <a:cs typeface="+mn-cs"/>
              </a:rPr>
              <a:t>() Also, e</a:t>
            </a:r>
            <a:r>
              <a:rPr lang="en-US" dirty="0"/>
              <a:t>ach layer is connected to the next layer</a:t>
            </a:r>
            <a:r>
              <a:rPr lang="en-US" sz="1200" b="0" i="0" kern="1200" dirty="0">
                <a:solidFill>
                  <a:schemeClr val="tx1"/>
                </a:solidFill>
                <a:effectLst/>
                <a:latin typeface="+mn-lt"/>
                <a:ea typeface="+mn-ea"/>
                <a:cs typeface="+mn-cs"/>
              </a:rPr>
              <a:t> – that is the neurons on a given layer </a:t>
            </a:r>
          </a:p>
          <a:p>
            <a:pPr marL="0" lvl="0" indent="0">
              <a:buFontTx/>
              <a:buNone/>
            </a:pPr>
            <a:r>
              <a:rPr lang="en-US" sz="1200" b="0" i="0" kern="1200" dirty="0">
                <a:solidFill>
                  <a:schemeClr val="tx1"/>
                </a:solidFill>
                <a:effectLst/>
                <a:latin typeface="+mn-lt"/>
                <a:ea typeface="+mn-ea"/>
                <a:cs typeface="+mn-cs"/>
              </a:rPr>
              <a:t>get inputs from neurons on the previous layer and feed their output to the next </a:t>
            </a:r>
          </a:p>
          <a:p>
            <a:pPr marL="0" lvl="0" indent="0">
              <a:buFontTx/>
              <a:buNone/>
            </a:pPr>
            <a:r>
              <a:rPr lang="en-US" sz="1200" b="0" i="0" kern="1200" dirty="0">
                <a:solidFill>
                  <a:schemeClr val="tx1"/>
                </a:solidFill>
                <a:effectLst/>
                <a:latin typeface="+mn-lt"/>
                <a:ea typeface="+mn-ea"/>
                <a:cs typeface="+mn-cs"/>
              </a:rPr>
              <a:t>(these are usually called </a:t>
            </a:r>
            <a:r>
              <a:rPr lang="en-US" sz="1200" b="1" i="0" kern="1200" dirty="0">
                <a:solidFill>
                  <a:schemeClr val="tx1"/>
                </a:solidFill>
                <a:effectLst/>
                <a:latin typeface="+mn-lt"/>
                <a:ea typeface="+mn-ea"/>
                <a:cs typeface="+mn-cs"/>
              </a:rPr>
              <a:t>dense</a:t>
            </a:r>
            <a:r>
              <a:rPr lang="en-US" sz="1200" b="0" i="0" kern="1200" dirty="0">
                <a:solidFill>
                  <a:schemeClr val="tx1"/>
                </a:solidFill>
                <a:effectLst/>
                <a:latin typeface="+mn-lt"/>
                <a:ea typeface="+mn-ea"/>
                <a:cs typeface="+mn-cs"/>
              </a:rPr>
              <a:t> layers, or </a:t>
            </a:r>
            <a:r>
              <a:rPr lang="en-US" sz="1200" b="1" i="0" kern="1200" dirty="0">
                <a:solidFill>
                  <a:schemeClr val="tx1"/>
                </a:solidFill>
                <a:effectLst/>
                <a:latin typeface="+mn-lt"/>
                <a:ea typeface="+mn-ea"/>
                <a:cs typeface="+mn-cs"/>
              </a:rPr>
              <a:t>fully connected </a:t>
            </a:r>
            <a:r>
              <a:rPr lang="en-US" sz="1200" b="0" i="0" kern="1200" dirty="0">
                <a:solidFill>
                  <a:schemeClr val="tx1"/>
                </a:solidFill>
                <a:effectLst/>
                <a:latin typeface="+mn-lt"/>
                <a:ea typeface="+mn-ea"/>
                <a:cs typeface="+mn-cs"/>
              </a:rPr>
              <a:t>layers)</a:t>
            </a:r>
          </a:p>
          <a:p>
            <a:pPr marL="0" lvl="0" indent="0">
              <a:buFontTx/>
              <a:buNone/>
            </a:pPr>
            <a:endParaRPr lang="en-US" sz="1200" b="0" i="0" kern="1200" dirty="0">
              <a:solidFill>
                <a:schemeClr val="tx1"/>
              </a:solidFill>
              <a:effectLst/>
              <a:latin typeface="+mn-lt"/>
              <a:ea typeface="+mn-ea"/>
              <a:cs typeface="+mn-cs"/>
            </a:endParaRPr>
          </a:p>
          <a:p>
            <a:pPr marL="0" lvl="0" indent="0">
              <a:buFontTx/>
              <a:buNone/>
            </a:pP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Only the hidden and the output layer neurons have an activation function</a:t>
            </a:r>
          </a:p>
          <a:p>
            <a:pPr marL="0" lvl="0" indent="0">
              <a:buFontTx/>
              <a:buNone/>
            </a:pPr>
            <a:r>
              <a:rPr lang="en-US" sz="1200" b="1" i="0" kern="1200" dirty="0">
                <a:solidFill>
                  <a:schemeClr val="tx1"/>
                </a:solidFill>
                <a:effectLst/>
                <a:latin typeface="+mn-lt"/>
                <a:ea typeface="+mn-ea"/>
                <a:cs typeface="+mn-cs"/>
              </a:rPr>
              <a:t>And, therefore only those are deemed as neuron layers per say </a:t>
            </a:r>
            <a:r>
              <a:rPr lang="en-US" sz="1200" b="0" i="0" kern="1200" dirty="0">
                <a:solidFill>
                  <a:schemeClr val="tx1"/>
                </a:solidFill>
                <a:effectLst/>
                <a:latin typeface="+mn-lt"/>
                <a:ea typeface="+mn-ea"/>
                <a:cs typeface="+mn-cs"/>
              </a:rPr>
              <a:t>– </a:t>
            </a:r>
          </a:p>
          <a:p>
            <a:pPr marL="0" lvl="0" indent="0">
              <a:buFontTx/>
              <a:buNone/>
            </a:pPr>
            <a:r>
              <a:rPr lang="en-US" sz="1200" b="0" i="0" kern="1200" dirty="0">
                <a:solidFill>
                  <a:schemeClr val="tx1"/>
                </a:solidFill>
                <a:effectLst/>
                <a:latin typeface="+mn-lt"/>
                <a:ea typeface="+mn-ea"/>
                <a:cs typeface="+mn-cs"/>
              </a:rPr>
              <a:t>And so, this neural network here is traditionally described as a 2 layers NN, </a:t>
            </a:r>
          </a:p>
          <a:p>
            <a:pPr marL="0" lvl="0" indent="0">
              <a:buFontTx/>
              <a:buNone/>
            </a:pPr>
            <a:r>
              <a:rPr lang="en-US" sz="1200" b="0" i="0" kern="1200" dirty="0">
                <a:solidFill>
                  <a:schemeClr val="tx1"/>
                </a:solidFill>
                <a:effectLst/>
                <a:latin typeface="+mn-lt"/>
                <a:ea typeface="+mn-ea"/>
                <a:cs typeface="+mn-cs"/>
              </a:rPr>
              <a:t>one hidden layer and one output layer (input layer does not count towards the no of layers)</a:t>
            </a:r>
          </a:p>
          <a:p>
            <a:pPr marL="0" lvl="0" indent="0">
              <a:buFontTx/>
              <a:buNone/>
            </a:pPr>
            <a:endParaRPr lang="en-US" sz="1200" b="0" i="0" kern="1200" dirty="0">
              <a:solidFill>
                <a:schemeClr val="tx1"/>
              </a:solidFill>
              <a:effectLst/>
              <a:latin typeface="+mn-lt"/>
              <a:ea typeface="+mn-ea"/>
              <a:cs typeface="+mn-cs"/>
            </a:endParaRPr>
          </a:p>
          <a:p>
            <a:pPr marL="0" lvl="0" indent="0">
              <a:buFontTx/>
              <a:buNone/>
            </a:pPr>
            <a:r>
              <a:rPr lang="en-US" sz="1200" b="0" i="0" kern="1200" dirty="0">
                <a:solidFill>
                  <a:schemeClr val="tx1"/>
                </a:solidFill>
                <a:effectLst/>
                <a:latin typeface="+mn-lt"/>
                <a:ea typeface="+mn-ea"/>
                <a:cs typeface="+mn-cs"/>
              </a:rPr>
              <a:t>Similarly, </a:t>
            </a:r>
            <a:r>
              <a:rPr lang="en-US" sz="1200" b="1" i="0" kern="1200" dirty="0">
                <a:solidFill>
                  <a:schemeClr val="tx1"/>
                </a:solidFill>
                <a:effectLst/>
                <a:latin typeface="+mn-lt"/>
                <a:ea typeface="+mn-ea"/>
                <a:cs typeface="+mn-cs"/>
              </a:rPr>
              <a:t>linear regressions, logistic regressions, and </a:t>
            </a:r>
            <a:r>
              <a:rPr lang="en-US" sz="1200" b="1" i="0" kern="1200" dirty="0" err="1">
                <a:solidFill>
                  <a:schemeClr val="tx1"/>
                </a:solidFill>
                <a:effectLst/>
                <a:latin typeface="+mn-lt"/>
                <a:ea typeface="+mn-ea"/>
                <a:cs typeface="+mn-cs"/>
              </a:rPr>
              <a:t>perceptrons</a:t>
            </a:r>
            <a:r>
              <a:rPr lang="en-US" sz="1200" b="0" i="0" kern="1200" dirty="0">
                <a:solidFill>
                  <a:schemeClr val="tx1"/>
                </a:solidFill>
                <a:effectLst/>
                <a:latin typeface="+mn-lt"/>
                <a:ea typeface="+mn-ea"/>
                <a:cs typeface="+mn-cs"/>
              </a:rPr>
              <a:t> aka </a:t>
            </a:r>
          </a:p>
          <a:p>
            <a:pPr marL="0" lvl="0" indent="0">
              <a:buFontTx/>
              <a:buNone/>
            </a:pPr>
            <a:r>
              <a:rPr lang="en-US" sz="1200" b="1" i="0" u="sng" kern="1200" dirty="0">
                <a:solidFill>
                  <a:schemeClr val="tx1"/>
                </a:solidFill>
                <a:effectLst/>
                <a:latin typeface="+mn-lt"/>
                <a:ea typeface="+mn-ea"/>
                <a:cs typeface="+mn-cs"/>
              </a:rPr>
              <a:t>single layer single neuron</a:t>
            </a:r>
            <a:r>
              <a:rPr lang="en-US" sz="1200" b="1" i="0" kern="1200" dirty="0">
                <a:solidFill>
                  <a:schemeClr val="tx1"/>
                </a:solidFill>
                <a:effectLst/>
                <a:latin typeface="+mn-lt"/>
                <a:ea typeface="+mn-ea"/>
                <a:cs typeface="+mn-cs"/>
              </a:rPr>
              <a:t> NNs</a:t>
            </a:r>
            <a:r>
              <a:rPr lang="en-US" sz="1200" b="0" i="0" kern="1200" dirty="0">
                <a:solidFill>
                  <a:schemeClr val="tx1"/>
                </a:solidFill>
                <a:effectLst/>
                <a:latin typeface="+mn-lt"/>
                <a:ea typeface="+mn-ea"/>
                <a:cs typeface="+mn-cs"/>
              </a:rPr>
              <a:t> (or simply </a:t>
            </a:r>
            <a:r>
              <a:rPr lang="en-US" sz="1200" b="1" i="0" kern="1200" dirty="0">
                <a:solidFill>
                  <a:schemeClr val="tx1"/>
                </a:solidFill>
                <a:effectLst/>
                <a:latin typeface="+mn-lt"/>
                <a:ea typeface="+mn-ea"/>
                <a:cs typeface="+mn-cs"/>
              </a:rPr>
              <a:t>single layer NNs</a:t>
            </a:r>
            <a:r>
              <a:rPr lang="en-US" sz="1200" b="0" i="0" kern="1200" dirty="0">
                <a:solidFill>
                  <a:schemeClr val="tx1"/>
                </a:solidFill>
                <a:effectLst/>
                <a:latin typeface="+mn-lt"/>
                <a:ea typeface="+mn-ea"/>
                <a:cs typeface="+mn-cs"/>
              </a:rPr>
              <a:t>) </a:t>
            </a:r>
          </a:p>
          <a:p>
            <a:pPr marL="0" lvl="0" indent="0">
              <a:buFontTx/>
              <a:buNone/>
            </a:pPr>
            <a:endParaRPr lang="en-US" sz="1200" b="0" i="0" kern="1200" dirty="0">
              <a:solidFill>
                <a:schemeClr val="tx1"/>
              </a:solidFill>
              <a:effectLst/>
              <a:latin typeface="+mn-lt"/>
              <a:ea typeface="+mn-ea"/>
              <a:cs typeface="+mn-cs"/>
            </a:endParaRPr>
          </a:p>
          <a:p>
            <a:pPr marL="0" lvl="0" indent="0">
              <a:buFontTx/>
              <a:buNone/>
            </a:pPr>
            <a:r>
              <a:rPr lang="en-US" sz="1200" b="0" i="0" kern="1200" dirty="0">
                <a:solidFill>
                  <a:schemeClr val="tx1"/>
                </a:solidFill>
                <a:effectLst/>
                <a:latin typeface="+mn-lt"/>
                <a:ea typeface="+mn-ea"/>
                <a:cs typeface="+mn-cs"/>
              </a:rPr>
              <a:t>Speaking of the architecture of NN – this is truly very high level &amp; basic stuff on NNs, </a:t>
            </a:r>
          </a:p>
          <a:p>
            <a:pPr marL="0" lvl="0" indent="0">
              <a:buFontTx/>
              <a:buNone/>
            </a:pPr>
            <a:r>
              <a:rPr lang="en-US" sz="1200" b="0" i="0" kern="1200" dirty="0">
                <a:solidFill>
                  <a:schemeClr val="tx1"/>
                </a:solidFill>
                <a:effectLst/>
                <a:latin typeface="+mn-lt"/>
                <a:ea typeface="+mn-ea"/>
                <a:cs typeface="+mn-cs"/>
              </a:rPr>
              <a:t>for more details beyond input-hidden-output structure and activation </a:t>
            </a:r>
            <a:r>
              <a:rPr lang="en-US" sz="1200" b="0" i="0" kern="1200" dirty="0" err="1">
                <a:solidFill>
                  <a:schemeClr val="tx1"/>
                </a:solidFill>
                <a:effectLst/>
                <a:latin typeface="+mn-lt"/>
                <a:ea typeface="+mn-ea"/>
                <a:cs typeface="+mn-cs"/>
              </a:rPr>
              <a:t>fcts</a:t>
            </a:r>
            <a:r>
              <a:rPr lang="en-US" sz="1200" b="0" i="0" kern="1200" dirty="0">
                <a:solidFill>
                  <a:schemeClr val="tx1"/>
                </a:solidFill>
                <a:effectLst/>
                <a:latin typeface="+mn-lt"/>
                <a:ea typeface="+mn-ea"/>
                <a:cs typeface="+mn-cs"/>
              </a:rPr>
              <a:t>, </a:t>
            </a:r>
          </a:p>
          <a:p>
            <a:pPr marL="0" lvl="0" indent="0">
              <a:buFontTx/>
              <a:buNone/>
            </a:pPr>
            <a:r>
              <a:rPr lang="en-US" sz="1200" b="0" i="0" kern="1200" dirty="0">
                <a:solidFill>
                  <a:schemeClr val="tx1"/>
                </a:solidFill>
                <a:effectLst/>
                <a:latin typeface="+mn-lt"/>
                <a:ea typeface="+mn-ea"/>
                <a:cs typeface="+mn-cs"/>
              </a:rPr>
              <a:t>please </a:t>
            </a:r>
            <a:r>
              <a:rPr lang="en-US" sz="1200" b="1" i="0" kern="1200" dirty="0">
                <a:solidFill>
                  <a:schemeClr val="tx1"/>
                </a:solidFill>
                <a:effectLst/>
                <a:latin typeface="+mn-lt"/>
                <a:ea typeface="+mn-ea"/>
                <a:cs typeface="+mn-cs"/>
              </a:rPr>
              <a:t>check out this link to the D2L.ai online Amazonian textbook on DL</a:t>
            </a:r>
            <a:r>
              <a:rPr lang="en-US" sz="1200" b="0" i="0" kern="1200" dirty="0">
                <a:solidFill>
                  <a:schemeClr val="tx1"/>
                </a:solidFill>
                <a:effectLst/>
                <a:latin typeface="+mn-lt"/>
                <a:ea typeface="+mn-ea"/>
                <a:cs typeface="+mn-cs"/>
              </a:rPr>
              <a:t>!</a:t>
            </a:r>
          </a:p>
          <a:p>
            <a:pPr marL="0" lvl="0" indent="0">
              <a:buFontTx/>
              <a:buNone/>
            </a:pPr>
            <a:endParaRPr lang="en-US" sz="1200" b="0" i="0" kern="1200" dirty="0">
              <a:solidFill>
                <a:schemeClr val="tx1"/>
              </a:solidFill>
              <a:effectLst/>
              <a:latin typeface="+mn-lt"/>
              <a:ea typeface="+mn-ea"/>
              <a:cs typeface="+mn-cs"/>
            </a:endParaRPr>
          </a:p>
          <a:p>
            <a:pPr marL="0" lvl="0" indent="0">
              <a:buFontTx/>
              <a:buNone/>
            </a:pPr>
            <a:r>
              <a:rPr lang="en-US" sz="1200" b="0" i="0" kern="1200" dirty="0">
                <a:solidFill>
                  <a:schemeClr val="tx1"/>
                </a:solidFill>
                <a:effectLst/>
                <a:latin typeface="+mn-lt"/>
                <a:ea typeface="+mn-ea"/>
                <a:cs typeface="+mn-cs"/>
              </a:rPr>
              <a:t>However, worth noting the number of weights increase from </a:t>
            </a:r>
            <a:r>
              <a:rPr lang="en-US" sz="1200" b="1" i="0" kern="1200" dirty="0">
                <a:solidFill>
                  <a:schemeClr val="tx1"/>
                </a:solidFill>
                <a:effectLst/>
                <a:latin typeface="+mn-lt"/>
                <a:ea typeface="+mn-ea"/>
                <a:cs typeface="+mn-cs"/>
              </a:rPr>
              <a:t>one neuron </a:t>
            </a:r>
            <a:r>
              <a:rPr lang="en-US" sz="1200" b="0" i="0" kern="1200" dirty="0">
                <a:solidFill>
                  <a:schemeClr val="tx1"/>
                </a:solidFill>
                <a:effectLst/>
                <a:latin typeface="+mn-lt"/>
                <a:ea typeface="+mn-ea"/>
                <a:cs typeface="+mn-cs"/>
              </a:rPr>
              <a:t>(we had w0, w1 and w2 – three weights)</a:t>
            </a:r>
            <a:endParaRPr lang="en-US" sz="1200" b="1" i="0" kern="1200" dirty="0">
              <a:solidFill>
                <a:schemeClr val="tx1"/>
              </a:solidFill>
              <a:effectLst/>
              <a:latin typeface="+mn-lt"/>
              <a:ea typeface="+mn-ea"/>
              <a:cs typeface="+mn-cs"/>
            </a:endParaRPr>
          </a:p>
          <a:p>
            <a:pPr marL="0" lvl="0" indent="0">
              <a:buFontTx/>
              <a:buNone/>
            </a:pPr>
            <a:r>
              <a:rPr lang="en-US" sz="1200" b="0" i="0" kern="1200" dirty="0">
                <a:solidFill>
                  <a:schemeClr val="tx1"/>
                </a:solidFill>
                <a:effectLst/>
                <a:latin typeface="+mn-lt"/>
                <a:ea typeface="+mn-ea"/>
                <a:cs typeface="+mn-cs"/>
              </a:rPr>
              <a:t>To now </a:t>
            </a:r>
            <a:r>
              <a:rPr lang="en-US" sz="1200" b="1" i="0" kern="1200" dirty="0">
                <a:solidFill>
                  <a:schemeClr val="tx1"/>
                </a:solidFill>
                <a:effectLst/>
                <a:latin typeface="+mn-lt"/>
                <a:ea typeface="+mn-ea"/>
                <a:cs typeface="+mn-cs"/>
              </a:rPr>
              <a:t>6+3 = 9 weights! </a:t>
            </a:r>
          </a:p>
          <a:p>
            <a:pPr marL="0" lvl="0" indent="0">
              <a:buFontTx/>
              <a:buNone/>
            </a:pPr>
            <a:r>
              <a:rPr lang="en-US" sz="1200" b="1" i="0" kern="1200" dirty="0">
                <a:solidFill>
                  <a:schemeClr val="tx1"/>
                </a:solidFill>
                <a:effectLst/>
                <a:latin typeface="+mn-lt"/>
                <a:ea typeface="+mn-ea"/>
                <a:cs typeface="+mn-cs"/>
              </a:rPr>
              <a:t>Or…</a:t>
            </a:r>
          </a:p>
          <a:p>
            <a:pPr marL="0" lvl="0" indent="0">
              <a:buFontTx/>
              <a:buNone/>
            </a:pPr>
            <a:endParaRPr lang="en-US" sz="1200" b="1" i="0" kern="1200" dirty="0">
              <a:solidFill>
                <a:schemeClr val="tx1"/>
              </a:solidFill>
              <a:effectLst/>
              <a:latin typeface="+mn-lt"/>
              <a:ea typeface="+mn-ea"/>
              <a:cs typeface="+mn-cs"/>
            </a:endParaRPr>
          </a:p>
          <a:p>
            <a:pPr marL="0" lvl="0" indent="0">
              <a:buFontTx/>
              <a:buNone/>
            </a:pPr>
            <a:endParaRPr lang="en-US" sz="1200" b="1" i="0" kern="1200" dirty="0">
              <a:solidFill>
                <a:schemeClr val="tx1"/>
              </a:solidFill>
              <a:effectLst/>
              <a:latin typeface="+mn-lt"/>
              <a:ea typeface="+mn-ea"/>
              <a:cs typeface="+mn-cs"/>
            </a:endParaRPr>
          </a:p>
          <a:p>
            <a:pPr marL="0" lvl="0" indent="0">
              <a:buFontTx/>
              <a:buNone/>
            </a:pPr>
            <a:endParaRPr lang="en-US" sz="1200" b="1" i="0" kern="1200" dirty="0">
              <a:solidFill>
                <a:schemeClr val="tx1"/>
              </a:solidFill>
              <a:effectLst/>
              <a:latin typeface="+mn-lt"/>
              <a:ea typeface="+mn-ea"/>
              <a:cs typeface="+mn-cs"/>
            </a:endParaRPr>
          </a:p>
          <a:p>
            <a:pPr marL="0" lvl="0" indent="0">
              <a:buFontTx/>
              <a:buNone/>
            </a:pPr>
            <a:endParaRPr lang="en-US" sz="1200" b="1"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12</a:t>
            </a:fld>
            <a:endParaRPr lang="en-US" dirty="0"/>
          </a:p>
        </p:txBody>
      </p:sp>
    </p:spTree>
    <p:extLst>
      <p:ext uri="{BB962C8B-B14F-4D97-AF65-F5344CB8AC3E}">
        <p14:creationId xmlns:p14="http://schemas.microsoft.com/office/powerpoint/2010/main" val="2687866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r>
              <a:rPr lang="en-US" sz="1200" b="0" i="0" kern="1200" dirty="0">
                <a:solidFill>
                  <a:schemeClr val="tx1"/>
                </a:solidFill>
                <a:effectLst/>
                <a:latin typeface="+mn-lt"/>
                <a:ea typeface="+mn-ea"/>
                <a:cs typeface="+mn-cs"/>
              </a:rPr>
              <a:t>… For a </a:t>
            </a:r>
            <a:r>
              <a:rPr lang="en-US" sz="1200" b="1" i="0" u="sng" kern="1200" dirty="0">
                <a:solidFill>
                  <a:schemeClr val="tx1"/>
                </a:solidFill>
                <a:effectLst/>
                <a:latin typeface="+mn-lt"/>
                <a:ea typeface="+mn-ea"/>
                <a:cs typeface="+mn-cs"/>
              </a:rPr>
              <a:t>two layer, four neurons in the hidden layer and one neuron in the output layer, </a:t>
            </a:r>
            <a:r>
              <a:rPr lang="en-US" sz="1200" b="1" i="0" u="sng" kern="1200" dirty="0" err="1">
                <a:solidFill>
                  <a:schemeClr val="tx1"/>
                </a:solidFill>
                <a:effectLst/>
                <a:latin typeface="+mn-lt"/>
                <a:ea typeface="+mn-ea"/>
                <a:cs typeface="+mn-cs"/>
              </a:rPr>
              <a:t>arhitecture</a:t>
            </a:r>
            <a:endParaRPr lang="en-US" sz="1200" b="1" i="0" kern="1200" dirty="0">
              <a:solidFill>
                <a:schemeClr val="tx1"/>
              </a:solidFill>
              <a:effectLst/>
              <a:latin typeface="+mn-lt"/>
              <a:ea typeface="+mn-ea"/>
              <a:cs typeface="+mn-cs"/>
            </a:endParaRPr>
          </a:p>
          <a:p>
            <a:pPr marL="0" lvl="0" indent="0">
              <a:buFontTx/>
              <a:buNone/>
            </a:pPr>
            <a:r>
              <a:rPr lang="en-US" sz="1200" b="1" i="0" kern="1200" dirty="0">
                <a:solidFill>
                  <a:schemeClr val="tx1"/>
                </a:solidFill>
                <a:effectLst/>
                <a:latin typeface="+mn-lt"/>
                <a:ea typeface="+mn-ea"/>
                <a:cs typeface="+mn-cs"/>
              </a:rPr>
              <a:t>We have 12+5 = 17 weights! </a:t>
            </a:r>
          </a:p>
          <a:p>
            <a:pPr marL="0" lvl="0" indent="0">
              <a:buFontTx/>
              <a:buNone/>
            </a:pPr>
            <a:r>
              <a:rPr lang="en-US" sz="1200" b="0" i="0" u="none" kern="1200" dirty="0">
                <a:solidFill>
                  <a:schemeClr val="tx1"/>
                </a:solidFill>
                <a:effectLst/>
                <a:latin typeface="+mn-lt"/>
                <a:ea typeface="+mn-ea"/>
                <a:cs typeface="+mn-cs"/>
              </a:rPr>
              <a:t>Almost doubled for previous 9 weights</a:t>
            </a:r>
          </a:p>
          <a:p>
            <a:pPr marL="0" lvl="0" indent="0">
              <a:buFontTx/>
              <a:buNone/>
            </a:pPr>
            <a:endParaRPr lang="en-US" sz="1200" b="0" i="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…With adding more neurons in the hidden layer, or in the output layer, the number of weights grows fast…</a:t>
            </a:r>
          </a:p>
          <a:p>
            <a:pPr marL="0" lvl="0" indent="0">
              <a:buFontTx/>
              <a:buNone/>
            </a:pPr>
            <a:endParaRPr lang="en-US" sz="1200" b="0" i="0" u="non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13</a:t>
            </a:fld>
            <a:endParaRPr lang="en-US" dirty="0"/>
          </a:p>
        </p:txBody>
      </p:sp>
    </p:spTree>
    <p:extLst>
      <p:ext uri="{BB962C8B-B14F-4D97-AF65-F5344CB8AC3E}">
        <p14:creationId xmlns:p14="http://schemas.microsoft.com/office/powerpoint/2010/main" val="2803302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And </a:t>
            </a:r>
            <a:r>
              <a:rPr lang="en-US" sz="1200" b="1" i="0" kern="1200" dirty="0">
                <a:solidFill>
                  <a:schemeClr val="tx1"/>
                </a:solidFill>
                <a:effectLst/>
                <a:latin typeface="+mn-lt"/>
                <a:ea typeface="+mn-ea"/>
                <a:cs typeface="+mn-cs"/>
              </a:rPr>
              <a:t>things don’t stop here</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Having a network with two neurons in one hidden layer is not particularly useful for most real-life ML applications. </a:t>
            </a:r>
          </a:p>
          <a:p>
            <a:r>
              <a:rPr lang="en-US" sz="1200" b="0" i="0" kern="1200" dirty="0">
                <a:solidFill>
                  <a:schemeClr val="tx1"/>
                </a:solidFill>
                <a:effectLst/>
                <a:latin typeface="+mn-lt"/>
                <a:ea typeface="+mn-ea"/>
                <a:cs typeface="+mn-cs"/>
              </a:rPr>
              <a:t>Typically, we use more complex neural networks to approximate more complex functions that cannot be easily described by traditional methods.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trick is to </a:t>
            </a:r>
            <a:r>
              <a:rPr lang="en-US" sz="1200" b="1" i="0" kern="1200" dirty="0">
                <a:solidFill>
                  <a:schemeClr val="tx1"/>
                </a:solidFill>
                <a:effectLst/>
                <a:latin typeface="+mn-lt"/>
                <a:ea typeface="+mn-ea"/>
                <a:cs typeface="+mn-cs"/>
              </a:rPr>
              <a:t>design/engineer </a:t>
            </a:r>
            <a:r>
              <a:rPr lang="en-US" sz="1200" b="0" i="0" kern="1200" dirty="0">
                <a:solidFill>
                  <a:schemeClr val="tx1"/>
                </a:solidFill>
                <a:effectLst/>
                <a:latin typeface="+mn-lt"/>
                <a:ea typeface="+mn-ea"/>
                <a:cs typeface="+mn-cs"/>
              </a:rPr>
              <a:t>a </a:t>
            </a:r>
            <a:r>
              <a:rPr lang="en-US" sz="1200" b="1" i="0" u="sng" kern="1200" dirty="0">
                <a:solidFill>
                  <a:schemeClr val="tx1"/>
                </a:solidFill>
                <a:effectLst/>
                <a:latin typeface="+mn-lt"/>
                <a:ea typeface="+mn-ea"/>
                <a:cs typeface="+mn-cs"/>
              </a:rPr>
              <a:t>network architecture </a:t>
            </a:r>
            <a:r>
              <a:rPr lang="en-US" sz="1200" b="0" i="0" kern="1200" dirty="0">
                <a:solidFill>
                  <a:schemeClr val="tx1"/>
                </a:solidFill>
                <a:effectLst/>
                <a:latin typeface="+mn-lt"/>
                <a:ea typeface="+mn-ea"/>
                <a:cs typeface="+mn-cs"/>
              </a:rPr>
              <a:t>for your task at hand:</a:t>
            </a:r>
          </a:p>
          <a:p>
            <a:pPr marL="171450" indent="-171450">
              <a:buFontTx/>
              <a:buChar char="-"/>
            </a:pPr>
            <a:r>
              <a:rPr lang="en-US" sz="1200" b="0" i="0" kern="1200" dirty="0">
                <a:solidFill>
                  <a:schemeClr val="tx1"/>
                </a:solidFill>
                <a:effectLst/>
                <a:latin typeface="+mn-lt"/>
                <a:ea typeface="+mn-ea"/>
                <a:cs typeface="+mn-cs"/>
              </a:rPr>
              <a:t>For a more complex binary </a:t>
            </a:r>
            <a:r>
              <a:rPr lang="en-US" sz="1200" b="0" i="0" kern="1200" dirty="0" err="1">
                <a:solidFill>
                  <a:schemeClr val="tx1"/>
                </a:solidFill>
                <a:effectLst/>
                <a:latin typeface="+mn-lt"/>
                <a:ea typeface="+mn-ea"/>
                <a:cs typeface="+mn-cs"/>
              </a:rPr>
              <a:t>classificiation</a:t>
            </a:r>
            <a:r>
              <a:rPr lang="en-US" sz="1200" b="0" i="0" kern="1200" dirty="0">
                <a:solidFill>
                  <a:schemeClr val="tx1"/>
                </a:solidFill>
                <a:effectLst/>
                <a:latin typeface="+mn-lt"/>
                <a:ea typeface="+mn-ea"/>
                <a:cs typeface="+mn-cs"/>
              </a:rPr>
              <a:t> (more patterns to learn in the data say to do a better job separating the two classes), </a:t>
            </a:r>
            <a:r>
              <a:rPr lang="en-US" sz="1200" b="1" i="0" kern="1200" dirty="0">
                <a:solidFill>
                  <a:schemeClr val="tx1"/>
                </a:solidFill>
                <a:effectLst/>
                <a:latin typeface="+mn-lt"/>
                <a:ea typeface="+mn-ea"/>
                <a:cs typeface="+mn-cs"/>
              </a:rPr>
              <a:t>we could design </a:t>
            </a:r>
            <a:r>
              <a:rPr lang="en-US" sz="1200" b="0" i="0" kern="1200" dirty="0">
                <a:solidFill>
                  <a:schemeClr val="tx1"/>
                </a:solidFill>
                <a:effectLst/>
                <a:latin typeface="+mn-lt"/>
                <a:ea typeface="+mn-ea"/>
                <a:cs typeface="+mn-cs"/>
              </a:rPr>
              <a:t>something like </a:t>
            </a:r>
          </a:p>
          <a:p>
            <a:pPr marL="628650" lvl="1" indent="-171450">
              <a:buFontTx/>
              <a:buChar char="-"/>
            </a:pPr>
            <a:r>
              <a:rPr lang="en-US" sz="1200" b="1" i="0" kern="1200" dirty="0">
                <a:solidFill>
                  <a:schemeClr val="tx1"/>
                </a:solidFill>
                <a:effectLst/>
                <a:latin typeface="+mn-lt"/>
                <a:ea typeface="+mn-ea"/>
                <a:cs typeface="+mn-cs"/>
              </a:rPr>
              <a:t>the top left network here</a:t>
            </a:r>
            <a:r>
              <a:rPr lang="en-US" sz="1200" b="0" i="0" kern="1200" dirty="0">
                <a:solidFill>
                  <a:schemeClr val="tx1"/>
                </a:solidFill>
                <a:effectLst/>
                <a:latin typeface="+mn-lt"/>
                <a:ea typeface="+mn-ea"/>
                <a:cs typeface="+mn-cs"/>
              </a:rPr>
              <a:t>, with 5 neurons in the hidden layer</a:t>
            </a:r>
          </a:p>
          <a:p>
            <a:pPr marL="628650" lvl="1" indent="-171450">
              <a:buFontTx/>
              <a:buChar char="-"/>
            </a:pPr>
            <a:r>
              <a:rPr lang="en-US" sz="1200" b="0" i="0" kern="1200" dirty="0">
                <a:solidFill>
                  <a:schemeClr val="tx1"/>
                </a:solidFill>
                <a:effectLst/>
                <a:latin typeface="+mn-lt"/>
                <a:ea typeface="+mn-ea"/>
                <a:cs typeface="+mn-cs"/>
              </a:rPr>
              <a:t>Or multi layered networks like </a:t>
            </a:r>
            <a:r>
              <a:rPr lang="en-US" sz="1200" b="1" i="0" kern="1200" dirty="0">
                <a:solidFill>
                  <a:schemeClr val="tx1"/>
                </a:solidFill>
                <a:effectLst/>
                <a:latin typeface="+mn-lt"/>
                <a:ea typeface="+mn-ea"/>
                <a:cs typeface="+mn-cs"/>
              </a:rPr>
              <a:t>the one on the right</a:t>
            </a:r>
            <a:r>
              <a:rPr lang="en-US" sz="1200" b="0" i="0" kern="1200" dirty="0">
                <a:solidFill>
                  <a:schemeClr val="tx1"/>
                </a:solidFill>
                <a:effectLst/>
                <a:latin typeface="+mn-lt"/>
                <a:ea typeface="+mn-ea"/>
                <a:cs typeface="+mn-cs"/>
              </a:rPr>
              <a:t>, with 4 layers, of which 3 are hidden with 5-3-2 neurons respectively, and two neurons in the output layer. </a:t>
            </a:r>
          </a:p>
          <a:p>
            <a:pPr marL="628650" lvl="1" indent="-171450">
              <a:buFontTx/>
              <a:buChar char="-"/>
            </a:pPr>
            <a:r>
              <a:rPr lang="en-US" sz="1200" b="0" i="0" kern="1200" dirty="0">
                <a:solidFill>
                  <a:schemeClr val="tx1"/>
                </a:solidFill>
                <a:effectLst/>
                <a:latin typeface="+mn-lt"/>
                <a:ea typeface="+mn-ea"/>
                <a:cs typeface="+mn-cs"/>
              </a:rPr>
              <a:t>And of course, depending on the problem to be solved, can go much deeper that 4 layers! </a:t>
            </a:r>
          </a:p>
          <a:p>
            <a:pPr marL="628650" lvl="1" indent="-171450">
              <a:buFontTx/>
              <a:buChar char="-"/>
            </a:pPr>
            <a:r>
              <a:rPr lang="en-US" sz="1200" b="0" i="0" kern="1200" dirty="0">
                <a:solidFill>
                  <a:schemeClr val="tx1"/>
                </a:solidFill>
                <a:effectLst/>
                <a:latin typeface="+mn-lt"/>
                <a:ea typeface="+mn-ea"/>
                <a:cs typeface="+mn-cs"/>
              </a:rPr>
              <a:t>We just demystified </a:t>
            </a:r>
            <a:r>
              <a:rPr lang="en-US" sz="1200" b="1" i="0" kern="1200" dirty="0">
                <a:solidFill>
                  <a:schemeClr val="tx1"/>
                </a:solidFill>
                <a:effectLst/>
                <a:latin typeface="+mn-lt"/>
                <a:ea typeface="+mn-ea"/>
                <a:cs typeface="+mn-cs"/>
              </a:rPr>
              <a:t>deep learning</a:t>
            </a:r>
            <a:r>
              <a:rPr lang="en-US" sz="1200" b="0" i="0" kern="1200" dirty="0">
                <a:solidFill>
                  <a:schemeClr val="tx1"/>
                </a:solidFill>
                <a:effectLst/>
                <a:latin typeface="+mn-lt"/>
                <a:ea typeface="+mn-ea"/>
                <a:cs typeface="+mn-cs"/>
              </a:rPr>
              <a:t> here</a:t>
            </a:r>
            <a:r>
              <a:rPr lang="en-US" sz="1200" b="0" i="0" kern="1200" dirty="0">
                <a:solidFill>
                  <a:schemeClr val="tx1"/>
                </a:solidFill>
                <a:effectLst/>
                <a:latin typeface="+mn-lt"/>
                <a:ea typeface="+mn-ea"/>
                <a:cs typeface="+mn-cs"/>
                <a:sym typeface="Wingdings" pitchFamily="2" charset="2"/>
              </a:rPr>
              <a:t></a:t>
            </a:r>
            <a:r>
              <a:rPr lang="en-US" sz="1200" b="0" i="0" kern="1200" dirty="0">
                <a:solidFill>
                  <a:schemeClr val="tx1"/>
                </a:solidFill>
                <a:effectLst/>
                <a:latin typeface="+mn-lt"/>
                <a:ea typeface="+mn-ea"/>
                <a:cs typeface="+mn-cs"/>
              </a:rPr>
              <a:t> – </a:t>
            </a:r>
            <a:r>
              <a:rPr lang="en-US" sz="1200" b="1" i="0" kern="1200" dirty="0">
                <a:solidFill>
                  <a:schemeClr val="tx1"/>
                </a:solidFill>
                <a:effectLst/>
                <a:latin typeface="+mn-lt"/>
                <a:ea typeface="+mn-ea"/>
                <a:cs typeface="+mn-cs"/>
              </a:rPr>
              <a:t>more and more hidden layers make for deeper networks, more flow &amp; analysis of the information received from the inputs to connect to the outputs, making for more capable learners all together!</a:t>
            </a:r>
          </a:p>
          <a:p>
            <a:pPr marL="171450" indent="-171450">
              <a:buFontTx/>
              <a:buChar char="-"/>
            </a:pPr>
            <a:r>
              <a:rPr lang="en-US" sz="1200" b="0" i="0" kern="1200" dirty="0">
                <a:solidFill>
                  <a:schemeClr val="tx1"/>
                </a:solidFill>
                <a:effectLst/>
                <a:latin typeface="+mn-lt"/>
                <a:ea typeface="+mn-ea"/>
                <a:cs typeface="+mn-cs"/>
              </a:rPr>
              <a:t>For a three-class classifier, </a:t>
            </a:r>
            <a:r>
              <a:rPr lang="en-US" sz="1200" b="1" i="0" kern="1200" dirty="0">
                <a:solidFill>
                  <a:schemeClr val="tx1"/>
                </a:solidFill>
                <a:effectLst/>
                <a:latin typeface="+mn-lt"/>
                <a:ea typeface="+mn-ea"/>
                <a:cs typeface="+mn-cs"/>
              </a:rPr>
              <a:t>we could design </a:t>
            </a:r>
            <a:r>
              <a:rPr lang="en-US" sz="1200" b="0" i="0" kern="1200" dirty="0">
                <a:solidFill>
                  <a:schemeClr val="tx1"/>
                </a:solidFill>
                <a:effectLst/>
                <a:latin typeface="+mn-lt"/>
                <a:ea typeface="+mn-ea"/>
                <a:cs typeface="+mn-cs"/>
              </a:rPr>
              <a:t>something like </a:t>
            </a:r>
          </a:p>
          <a:p>
            <a:pPr marL="628650" lvl="1" indent="-171450">
              <a:buFontTx/>
              <a:buChar char="-"/>
            </a:pPr>
            <a:r>
              <a:rPr lang="en-US" sz="1200" b="0" i="0" kern="1200" dirty="0">
                <a:solidFill>
                  <a:schemeClr val="tx1"/>
                </a:solidFill>
                <a:effectLst/>
                <a:latin typeface="+mn-lt"/>
                <a:ea typeface="+mn-ea"/>
                <a:cs typeface="+mn-cs"/>
              </a:rPr>
              <a:t>the network on the </a:t>
            </a:r>
            <a:r>
              <a:rPr lang="en-US" sz="1200" b="1" i="0" kern="1200" dirty="0">
                <a:solidFill>
                  <a:schemeClr val="tx1"/>
                </a:solidFill>
                <a:effectLst/>
                <a:latin typeface="+mn-lt"/>
                <a:ea typeface="+mn-ea"/>
                <a:cs typeface="+mn-cs"/>
              </a:rPr>
              <a:t>bottom left here</a:t>
            </a:r>
            <a:r>
              <a:rPr lang="en-US" sz="1200" b="0" i="0" kern="1200" dirty="0">
                <a:solidFill>
                  <a:schemeClr val="tx1"/>
                </a:solidFill>
                <a:effectLst/>
                <a:latin typeface="+mn-lt"/>
                <a:ea typeface="+mn-ea"/>
                <a:cs typeface="+mn-cs"/>
              </a:rPr>
              <a:t>, with 5 neurons in the hidden layer, </a:t>
            </a:r>
            <a:r>
              <a:rPr lang="en-US" sz="1200" b="1" i="0" kern="1200" dirty="0">
                <a:solidFill>
                  <a:schemeClr val="tx1"/>
                </a:solidFill>
                <a:effectLst/>
                <a:latin typeface="+mn-lt"/>
                <a:ea typeface="+mn-ea"/>
                <a:cs typeface="+mn-cs"/>
              </a:rPr>
              <a:t>and</a:t>
            </a:r>
            <a:r>
              <a:rPr lang="en-US" sz="1200" b="0" i="0" kern="1200" dirty="0">
                <a:solidFill>
                  <a:schemeClr val="tx1"/>
                </a:solidFill>
                <a:effectLst/>
                <a:latin typeface="+mn-lt"/>
                <a:ea typeface="+mn-ea"/>
                <a:cs typeface="+mn-cs"/>
              </a:rPr>
              <a:t> three neurons in the output layer, each output neuron </a:t>
            </a:r>
            <a:r>
              <a:rPr lang="en-US" sz="1200" b="0" i="0" kern="1200" dirty="0" err="1">
                <a:solidFill>
                  <a:schemeClr val="tx1"/>
                </a:solidFill>
                <a:effectLst/>
                <a:latin typeface="+mn-lt"/>
                <a:ea typeface="+mn-ea"/>
                <a:cs typeface="+mn-cs"/>
              </a:rPr>
              <a:t>geenrating</a:t>
            </a:r>
            <a:r>
              <a:rPr lang="en-US" sz="1200" b="0" i="0" kern="1200" dirty="0">
                <a:solidFill>
                  <a:schemeClr val="tx1"/>
                </a:solidFill>
                <a:effectLst/>
                <a:latin typeface="+mn-lt"/>
                <a:ea typeface="+mn-ea"/>
                <a:cs typeface="+mn-cs"/>
              </a:rPr>
              <a:t> the probability for each class</a:t>
            </a:r>
          </a:p>
          <a:p>
            <a:pPr marL="0" lvl="0" indent="0">
              <a:buFontTx/>
              <a:buNone/>
            </a:pPr>
            <a:endParaRPr lang="en-US" sz="1200" b="0" i="0" kern="1200" dirty="0">
              <a:solidFill>
                <a:schemeClr val="tx1"/>
              </a:solidFill>
              <a:effectLst/>
              <a:latin typeface="+mn-lt"/>
              <a:ea typeface="+mn-ea"/>
              <a:cs typeface="+mn-cs"/>
            </a:endParaRPr>
          </a:p>
          <a:p>
            <a:pPr marL="0" lvl="0" indent="0">
              <a:buFontTx/>
              <a:buNone/>
            </a:pPr>
            <a:r>
              <a:rPr lang="en-US" sz="1200" b="0" i="0" kern="1200" dirty="0">
                <a:solidFill>
                  <a:schemeClr val="tx1"/>
                </a:solidFill>
                <a:effectLst/>
                <a:latin typeface="+mn-lt"/>
                <a:ea typeface="+mn-ea"/>
                <a:cs typeface="+mn-cs"/>
              </a:rPr>
              <a:t>As you might guess, for even more complex tasks, as say higher dimensional tabular datasets, or images, or text data, </a:t>
            </a:r>
          </a:p>
          <a:p>
            <a:pPr marL="0" lvl="0" indent="0">
              <a:buFontTx/>
              <a:buNone/>
            </a:pPr>
            <a:r>
              <a:rPr lang="en-US" sz="1200" b="1" i="0" kern="1200" dirty="0">
                <a:solidFill>
                  <a:schemeClr val="tx1"/>
                </a:solidFill>
                <a:effectLst/>
                <a:latin typeface="+mn-lt"/>
                <a:ea typeface="+mn-ea"/>
                <a:cs typeface="+mn-cs"/>
              </a:rPr>
              <a:t>More complex architecture can be and has been engineered!</a:t>
            </a:r>
          </a:p>
          <a:p>
            <a:pPr marL="0" lvl="0" indent="0">
              <a:buFontTx/>
              <a:buNone/>
            </a:pPr>
            <a:r>
              <a:rPr lang="en-US" sz="1200" b="1" i="0" kern="1200" dirty="0">
                <a:solidFill>
                  <a:schemeClr val="tx1"/>
                </a:solidFill>
                <a:effectLst/>
                <a:latin typeface="+mn-lt"/>
                <a:ea typeface="+mn-ea"/>
                <a:cs typeface="+mn-cs"/>
              </a:rPr>
              <a:t>Like the </a:t>
            </a:r>
          </a:p>
          <a:p>
            <a:pPr marL="171450" lvl="0" indent="-171450">
              <a:buFontTx/>
              <a:buChar char="-"/>
            </a:pPr>
            <a:r>
              <a:rPr lang="en-US" sz="1200" b="0" i="0" kern="1200" dirty="0">
                <a:solidFill>
                  <a:schemeClr val="tx1"/>
                </a:solidFill>
                <a:effectLst/>
                <a:latin typeface="+mn-lt"/>
                <a:ea typeface="+mn-ea"/>
                <a:cs typeface="+mn-cs"/>
              </a:rPr>
              <a:t>So called </a:t>
            </a:r>
            <a:r>
              <a:rPr lang="en-US" sz="1200" b="1" i="0" kern="1200" dirty="0">
                <a:solidFill>
                  <a:schemeClr val="tx1"/>
                </a:solidFill>
                <a:effectLst/>
                <a:latin typeface="+mn-lt"/>
                <a:ea typeface="+mn-ea"/>
                <a:cs typeface="+mn-cs"/>
              </a:rPr>
              <a:t>Convolution NNs </a:t>
            </a:r>
            <a:r>
              <a:rPr lang="en-US" sz="1200" b="0" i="0" kern="1200" dirty="0">
                <a:solidFill>
                  <a:schemeClr val="tx1"/>
                </a:solidFill>
                <a:effectLst/>
                <a:latin typeface="+mn-lt"/>
                <a:ea typeface="+mn-ea"/>
                <a:cs typeface="+mn-cs"/>
              </a:rPr>
              <a:t>– NN engineered to better learn from image-like data </a:t>
            </a:r>
          </a:p>
          <a:p>
            <a:pPr marL="171450" lvl="0" indent="-171450">
              <a:buFontTx/>
              <a:buChar char="-"/>
            </a:pPr>
            <a:r>
              <a:rPr lang="en-US" sz="1200" b="0" i="0" kern="1200" dirty="0">
                <a:solidFill>
                  <a:schemeClr val="tx1"/>
                </a:solidFill>
                <a:effectLst/>
                <a:latin typeface="+mn-lt"/>
                <a:ea typeface="+mn-ea"/>
                <a:cs typeface="+mn-cs"/>
              </a:rPr>
              <a:t>Or </a:t>
            </a:r>
            <a:r>
              <a:rPr lang="en-US" sz="1200" b="1" i="0" kern="1200" dirty="0">
                <a:solidFill>
                  <a:schemeClr val="tx1"/>
                </a:solidFill>
                <a:effectLst/>
                <a:latin typeface="+mn-lt"/>
                <a:ea typeface="+mn-ea"/>
                <a:cs typeface="+mn-cs"/>
              </a:rPr>
              <a:t>Recurrent NNs -</a:t>
            </a:r>
            <a:r>
              <a:rPr lang="en-US" sz="1200" b="0" i="0" kern="1200" dirty="0">
                <a:solidFill>
                  <a:schemeClr val="tx1"/>
                </a:solidFill>
                <a:effectLst/>
                <a:latin typeface="+mn-lt"/>
                <a:ea typeface="+mn-ea"/>
                <a:cs typeface="+mn-cs"/>
              </a:rPr>
              <a:t> NN engineered to better learn from sequential data, in particular popular on text data</a:t>
            </a:r>
          </a:p>
          <a:p>
            <a:pPr marL="0" lvl="0" indent="0">
              <a:buFontTx/>
              <a:buNone/>
            </a:pPr>
            <a:r>
              <a:rPr lang="en-US" sz="1200" b="0" i="0" kern="1200" dirty="0">
                <a:solidFill>
                  <a:schemeClr val="tx1"/>
                </a:solidFill>
                <a:effectLst/>
                <a:latin typeface="+mn-lt"/>
                <a:ea typeface="+mn-ea"/>
                <a:cs typeface="+mn-cs"/>
              </a:rPr>
              <a:t>To name a few…For more details on these, and more, please check out the link to the </a:t>
            </a:r>
            <a:r>
              <a:rPr lang="en-US" sz="1200" b="1" i="0" kern="1200" dirty="0">
                <a:solidFill>
                  <a:schemeClr val="tx1"/>
                </a:solidFill>
                <a:effectLst/>
                <a:latin typeface="+mn-lt"/>
                <a:ea typeface="+mn-ea"/>
                <a:cs typeface="+mn-cs"/>
              </a:rPr>
              <a:t>D2L.ai online textbook</a:t>
            </a:r>
          </a:p>
          <a:p>
            <a:pPr marL="0" lvl="0" indent="0">
              <a:buFontTx/>
              <a:buNone/>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9AAF13-0D66-9247-8B59-91BBBED844F7}" type="slidenum">
              <a:rPr lang="en-US" smtClean="0"/>
              <a:t>14</a:t>
            </a:fld>
            <a:endParaRPr lang="en-US"/>
          </a:p>
        </p:txBody>
      </p:sp>
    </p:spTree>
    <p:extLst>
      <p:ext uri="{BB962C8B-B14F-4D97-AF65-F5344CB8AC3E}">
        <p14:creationId xmlns:p14="http://schemas.microsoft.com/office/powerpoint/2010/main" val="1336511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r>
              <a:rPr lang="en-US" sz="1200" b="0" i="0" kern="1200" dirty="0">
                <a:solidFill>
                  <a:schemeClr val="tx1"/>
                </a:solidFill>
                <a:effectLst/>
                <a:latin typeface="+mn-lt"/>
                <a:ea typeface="+mn-ea"/>
                <a:cs typeface="+mn-cs"/>
              </a:rPr>
              <a:t>For now, let’s try to better understand what’s needed to build and train a </a:t>
            </a:r>
            <a:r>
              <a:rPr lang="en-US" sz="1200" b="1" i="0" kern="1200" dirty="0">
                <a:solidFill>
                  <a:schemeClr val="tx1"/>
                </a:solidFill>
                <a:effectLst/>
                <a:latin typeface="+mn-lt"/>
                <a:ea typeface="+mn-ea"/>
                <a:cs typeface="+mn-cs"/>
              </a:rPr>
              <a:t>feed-forward NN</a:t>
            </a:r>
            <a:r>
              <a:rPr lang="en-US" sz="1200" b="0" i="0" kern="1200" dirty="0">
                <a:solidFill>
                  <a:schemeClr val="tx1"/>
                </a:solidFill>
                <a:effectLst/>
                <a:latin typeface="+mn-lt"/>
                <a:ea typeface="+mn-ea"/>
                <a:cs typeface="+mn-cs"/>
              </a:rPr>
              <a:t>, </a:t>
            </a:r>
          </a:p>
          <a:p>
            <a:pPr marL="0" lvl="0" indent="0">
              <a:buFontTx/>
              <a:buNone/>
            </a:pPr>
            <a:r>
              <a:rPr lang="en-US" sz="1200" b="0" i="0" kern="1200" dirty="0">
                <a:solidFill>
                  <a:schemeClr val="tx1"/>
                </a:solidFill>
                <a:effectLst/>
                <a:latin typeface="+mn-lt"/>
                <a:ea typeface="+mn-ea"/>
                <a:cs typeface="+mn-cs"/>
              </a:rPr>
              <a:t>Say for a binary classification task, with no bias included for simplicity:</a:t>
            </a:r>
          </a:p>
          <a:p>
            <a:pPr marL="0" lvl="0" indent="0">
              <a:buFontTx/>
              <a:buNone/>
            </a:pPr>
            <a:endParaRPr lang="en-US" sz="1200" b="0" i="0" kern="1200" dirty="0">
              <a:solidFill>
                <a:schemeClr val="tx1"/>
              </a:solidFill>
              <a:effectLst/>
              <a:latin typeface="+mn-lt"/>
              <a:ea typeface="+mn-ea"/>
              <a:cs typeface="+mn-cs"/>
            </a:endParaRPr>
          </a:p>
          <a:p>
            <a:pPr marL="0" lvl="0" indent="0">
              <a:buFontTx/>
              <a:buNone/>
            </a:pPr>
            <a:r>
              <a:rPr lang="en-US" sz="1200" b="0" i="0" kern="1200" dirty="0">
                <a:solidFill>
                  <a:schemeClr val="tx1"/>
                </a:solidFill>
                <a:effectLst/>
                <a:latin typeface="+mn-lt"/>
                <a:ea typeface="+mn-ea"/>
                <a:cs typeface="+mn-cs"/>
              </a:rPr>
              <a:t>Let’s build and train a simple 2-layers NN, </a:t>
            </a:r>
          </a:p>
          <a:p>
            <a:pPr marL="0" lvl="0" indent="0">
              <a:buFontTx/>
              <a:buNone/>
            </a:pPr>
            <a:r>
              <a:rPr lang="en-US" sz="1200" b="0" i="0" kern="1200" dirty="0">
                <a:solidFill>
                  <a:schemeClr val="tx1"/>
                </a:solidFill>
                <a:effectLst/>
                <a:latin typeface="+mn-lt"/>
                <a:ea typeface="+mn-ea"/>
                <a:cs typeface="+mn-cs"/>
              </a:rPr>
              <a:t>with two neurons in the hidden layer, and one neuron in the output layer </a:t>
            </a:r>
          </a:p>
          <a:p>
            <a:pPr marL="0" lvl="0" indent="0">
              <a:buFontTx/>
              <a:buNone/>
            </a:pPr>
            <a:endParaRPr lang="en-US" sz="1200" b="0" i="0" kern="1200" dirty="0">
              <a:solidFill>
                <a:schemeClr val="tx1"/>
              </a:solidFill>
              <a:effectLst/>
              <a:latin typeface="+mn-lt"/>
              <a:ea typeface="+mn-ea"/>
              <a:cs typeface="+mn-cs"/>
            </a:endParaRPr>
          </a:p>
          <a:p>
            <a:pPr marL="0" lvl="0" indent="0">
              <a:buFontTx/>
              <a:buNone/>
            </a:pPr>
            <a:r>
              <a:rPr lang="en-US" sz="1200" b="0" i="0" kern="1200" dirty="0">
                <a:solidFill>
                  <a:schemeClr val="tx1"/>
                </a:solidFill>
                <a:effectLst/>
                <a:latin typeface="+mn-lt"/>
                <a:ea typeface="+mn-ea"/>
                <a:cs typeface="+mn-cs"/>
              </a:rPr>
              <a:t>(by the way different choices of # layers, as the # neurons per layer might work better for a given task</a:t>
            </a:r>
          </a:p>
          <a:p>
            <a:pPr marL="0" lvl="0" indent="0">
              <a:buFontTx/>
              <a:buNone/>
            </a:pPr>
            <a:r>
              <a:rPr lang="en-US" sz="1200" b="0" i="0" kern="1200" dirty="0">
                <a:solidFill>
                  <a:schemeClr val="tx1"/>
                </a:solidFill>
                <a:effectLst/>
                <a:latin typeface="+mn-lt"/>
                <a:ea typeface="+mn-ea"/>
                <a:cs typeface="+mn-cs"/>
              </a:rPr>
              <a:t>– these are hyperparameters of the NN, and need to be tuned by using a validation set!)</a:t>
            </a:r>
          </a:p>
          <a:p>
            <a:pPr marL="0" lvl="0" indent="0">
              <a:buFontTx/>
              <a:buNone/>
            </a:pPr>
            <a:endParaRPr lang="en-US" sz="1200" b="0" i="0" kern="1200" dirty="0">
              <a:solidFill>
                <a:schemeClr val="tx1"/>
              </a:solidFill>
              <a:effectLst/>
              <a:latin typeface="+mn-lt"/>
              <a:ea typeface="+mn-ea"/>
              <a:cs typeface="+mn-cs"/>
            </a:endParaRPr>
          </a:p>
          <a:p>
            <a:pPr marL="0" lvl="0" indent="0">
              <a:buFontTx/>
              <a:buNone/>
            </a:pPr>
            <a:r>
              <a:rPr lang="en-US" sz="1200" b="0" i="0" kern="1200" dirty="0">
                <a:solidFill>
                  <a:schemeClr val="tx1"/>
                </a:solidFill>
                <a:effectLst/>
                <a:latin typeface="+mn-lt"/>
                <a:ea typeface="+mn-ea"/>
                <a:cs typeface="+mn-cs"/>
              </a:rPr>
              <a:t>We need to equip out neurons with activation functions, so let’s have a look at </a:t>
            </a:r>
            <a:r>
              <a:rPr lang="en-US" sz="1200" b="1" i="0" kern="1200" dirty="0">
                <a:solidFill>
                  <a:schemeClr val="tx1"/>
                </a:solidFill>
                <a:effectLst/>
                <a:latin typeface="+mn-lt"/>
                <a:ea typeface="+mn-ea"/>
                <a:cs typeface="+mn-cs"/>
              </a:rPr>
              <a:t>a few choices</a:t>
            </a:r>
            <a:r>
              <a:rPr lang="en-US" sz="1200" b="0" i="0" kern="1200" dirty="0">
                <a:solidFill>
                  <a:schemeClr val="tx1"/>
                </a:solidFill>
                <a:effectLst/>
                <a:latin typeface="+mn-lt"/>
                <a:ea typeface="+mn-ea"/>
                <a:cs typeface="+mn-cs"/>
              </a:rPr>
              <a:t>…</a:t>
            </a: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a:t>
            </a: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f(x) = \frac{1}{1+e^{-x}}</a:t>
            </a:r>
          </a:p>
          <a:p>
            <a:endParaRPr lang="en-US"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15</a:t>
            </a:fld>
            <a:endParaRPr lang="en-US" dirty="0"/>
          </a:p>
        </p:txBody>
      </p:sp>
    </p:spTree>
    <p:extLst>
      <p:ext uri="{BB962C8B-B14F-4D97-AF65-F5344CB8AC3E}">
        <p14:creationId xmlns:p14="http://schemas.microsoft.com/office/powerpoint/2010/main" val="3141703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Commonly-used activation functions </a:t>
            </a:r>
            <a:r>
              <a:rPr lang="en-US" sz="1200" b="0" i="0" kern="1200" dirty="0">
                <a:solidFill>
                  <a:schemeClr val="tx1"/>
                </a:solidFill>
                <a:effectLst/>
                <a:latin typeface="+mn-lt"/>
                <a:ea typeface="+mn-ea"/>
                <a:cs typeface="+mn-cs"/>
              </a:rPr>
              <a:t>include the sigmoid function, the tanh function, and the </a:t>
            </a:r>
            <a:r>
              <a:rPr lang="en-US" sz="1200" b="0" i="0" kern="1200" dirty="0" err="1">
                <a:solidFill>
                  <a:schemeClr val="tx1"/>
                </a:solidFill>
                <a:effectLst/>
                <a:latin typeface="+mn-lt"/>
                <a:ea typeface="+mn-ea"/>
                <a:cs typeface="+mn-cs"/>
              </a:rPr>
              <a:t>ReLU</a:t>
            </a:r>
            <a:r>
              <a:rPr lang="en-US" sz="1200" b="0" i="0" kern="1200" dirty="0">
                <a:solidFill>
                  <a:schemeClr val="tx1"/>
                </a:solidFill>
                <a:effectLst/>
                <a:latin typeface="+mn-lt"/>
                <a:ea typeface="+mn-ea"/>
                <a:cs typeface="+mn-cs"/>
              </a:rPr>
              <a:t> function:</a:t>
            </a:r>
          </a:p>
          <a:p>
            <a:endParaRPr lang="en-US" sz="1200" b="1" i="0" kern="1200" dirty="0">
              <a:solidFill>
                <a:schemeClr val="tx1"/>
              </a:solidFill>
              <a:effectLst/>
              <a:latin typeface="+mn-lt"/>
              <a:ea typeface="+mn-ea"/>
              <a:cs typeface="+mn-cs"/>
            </a:endParaRPr>
          </a:p>
          <a:p>
            <a:pPr marL="171450" indent="-171450">
              <a:buFontTx/>
              <a:buChar char="-"/>
            </a:pPr>
            <a:r>
              <a:rPr lang="en-US" sz="1200" b="1" i="0" kern="1200" dirty="0">
                <a:solidFill>
                  <a:schemeClr val="tx1"/>
                </a:solidFill>
                <a:effectLst/>
                <a:latin typeface="+mn-lt"/>
                <a:ea typeface="+mn-ea"/>
                <a:cs typeface="+mn-cs"/>
              </a:rPr>
              <a:t>sigmoid function</a:t>
            </a:r>
            <a:r>
              <a:rPr lang="en-US" sz="1200" b="0" i="0" kern="1200" dirty="0">
                <a:solidFill>
                  <a:schemeClr val="tx1"/>
                </a:solidFill>
                <a:effectLst/>
                <a:latin typeface="+mn-lt"/>
                <a:ea typeface="+mn-ea"/>
                <a:cs typeface="+mn-cs"/>
              </a:rPr>
              <a:t>: popular activation, often called a </a:t>
            </a:r>
            <a:r>
              <a:rPr lang="en-US" sz="1200" b="0" i="1" kern="1200" dirty="0">
                <a:solidFill>
                  <a:schemeClr val="tx1"/>
                </a:solidFill>
                <a:effectLst/>
                <a:latin typeface="+mn-lt"/>
                <a:ea typeface="+mn-ea"/>
                <a:cs typeface="+mn-cs"/>
              </a:rPr>
              <a:t>squashing</a:t>
            </a:r>
            <a:r>
              <a:rPr lang="en-US" sz="1200" b="0" i="0" kern="1200" dirty="0">
                <a:solidFill>
                  <a:schemeClr val="tx1"/>
                </a:solidFill>
                <a:effectLst/>
                <a:latin typeface="+mn-lt"/>
                <a:ea typeface="+mn-ea"/>
                <a:cs typeface="+mn-cs"/>
              </a:rPr>
              <a:t> function: it </a:t>
            </a:r>
            <a:r>
              <a:rPr lang="en-US" sz="1200" b="0" i="1" kern="1200" dirty="0">
                <a:solidFill>
                  <a:schemeClr val="tx1"/>
                </a:solidFill>
                <a:effectLst/>
                <a:latin typeface="+mn-lt"/>
                <a:ea typeface="+mn-ea"/>
                <a:cs typeface="+mn-cs"/>
              </a:rPr>
              <a:t>squashes</a:t>
            </a:r>
            <a:r>
              <a:rPr lang="en-US" sz="1200" b="0" i="0" kern="1200" dirty="0">
                <a:solidFill>
                  <a:schemeClr val="tx1"/>
                </a:solidFill>
                <a:effectLst/>
                <a:latin typeface="+mn-lt"/>
                <a:ea typeface="+mn-ea"/>
                <a:cs typeface="+mn-cs"/>
              </a:rPr>
              <a:t> any real valued input to some value in the range (0, 1). For this very reason, in the earliest neural networks, scientists interested in modeling biological neurons which either </a:t>
            </a:r>
            <a:r>
              <a:rPr lang="en-US" sz="1200" b="0" i="1" kern="1200" dirty="0">
                <a:solidFill>
                  <a:schemeClr val="tx1"/>
                </a:solidFill>
                <a:effectLst/>
                <a:latin typeface="+mn-lt"/>
                <a:ea typeface="+mn-ea"/>
                <a:cs typeface="+mn-cs"/>
              </a:rPr>
              <a:t>fire</a:t>
            </a:r>
            <a:r>
              <a:rPr lang="en-US" sz="1200" b="0" i="0" kern="1200" dirty="0">
                <a:solidFill>
                  <a:schemeClr val="tx1"/>
                </a:solidFill>
                <a:effectLst/>
                <a:latin typeface="+mn-lt"/>
                <a:ea typeface="+mn-ea"/>
                <a:cs typeface="+mn-cs"/>
              </a:rPr>
              <a:t> or </a:t>
            </a:r>
            <a:r>
              <a:rPr lang="en-US" sz="1200" b="0" i="1" kern="1200" dirty="0">
                <a:solidFill>
                  <a:schemeClr val="tx1"/>
                </a:solidFill>
                <a:effectLst/>
                <a:latin typeface="+mn-lt"/>
                <a:ea typeface="+mn-ea"/>
                <a:cs typeface="+mn-cs"/>
              </a:rPr>
              <a:t>do not, starting using the sigmoid as a natural choice for the activation function. </a:t>
            </a:r>
          </a:p>
          <a:p>
            <a:pPr marL="171450" indent="-171450">
              <a:buFontTx/>
              <a:buChar char="-"/>
            </a:pPr>
            <a:r>
              <a:rPr lang="en-US" sz="1200" b="0" i="0" kern="1200" dirty="0">
                <a:solidFill>
                  <a:schemeClr val="tx1"/>
                </a:solidFill>
                <a:effectLst/>
                <a:latin typeface="+mn-lt"/>
                <a:ea typeface="+mn-ea"/>
                <a:cs typeface="+mn-cs"/>
              </a:rPr>
              <a:t>When attention shifted to gradient based learning, the sigmoid function was a winner again, differentiable, with an easy to compute derivative. </a:t>
            </a:r>
          </a:p>
          <a:p>
            <a:pPr marL="171450" indent="-171450">
              <a:buFontTx/>
              <a:buChar char="-"/>
            </a:pPr>
            <a:r>
              <a:rPr lang="en-US" sz="1200" b="0" i="0" kern="1200" dirty="0" err="1">
                <a:solidFill>
                  <a:schemeClr val="tx1"/>
                </a:solidFill>
                <a:effectLst/>
                <a:latin typeface="+mn-lt"/>
                <a:ea typeface="+mn-ea"/>
                <a:cs typeface="+mn-cs"/>
              </a:rPr>
              <a:t>Sigmoids</a:t>
            </a:r>
            <a:r>
              <a:rPr lang="en-US" sz="1200" b="0" i="0" kern="1200" dirty="0">
                <a:solidFill>
                  <a:schemeClr val="tx1"/>
                </a:solidFill>
                <a:effectLst/>
                <a:latin typeface="+mn-lt"/>
                <a:ea typeface="+mn-ea"/>
                <a:cs typeface="+mn-cs"/>
              </a:rPr>
              <a:t> are still widely used as activation functions </a:t>
            </a:r>
            <a:r>
              <a:rPr lang="en-US" sz="1200" b="1" i="0" kern="1200" dirty="0">
                <a:solidFill>
                  <a:schemeClr val="tx1"/>
                </a:solidFill>
                <a:effectLst/>
                <a:latin typeface="+mn-lt"/>
                <a:ea typeface="+mn-ea"/>
                <a:cs typeface="+mn-cs"/>
              </a:rPr>
              <a:t>on the output units</a:t>
            </a:r>
            <a:r>
              <a:rPr lang="en-US" sz="1200" b="0" i="0" kern="1200" dirty="0">
                <a:solidFill>
                  <a:schemeClr val="tx1"/>
                </a:solidFill>
                <a:effectLst/>
                <a:latin typeface="+mn-lt"/>
                <a:ea typeface="+mn-ea"/>
                <a:cs typeface="+mn-cs"/>
              </a:rPr>
              <a:t>, when we want to interpret the outputs as probabilities for binary classification problems</a:t>
            </a:r>
          </a:p>
          <a:p>
            <a:pPr marL="171450" indent="-171450">
              <a:buFontTx/>
              <a:buChar char="-"/>
            </a:pPr>
            <a:r>
              <a:rPr lang="en-US" sz="1200" b="0" i="0" kern="1200" dirty="0">
                <a:solidFill>
                  <a:schemeClr val="tx1"/>
                </a:solidFill>
                <a:effectLst/>
                <a:latin typeface="+mn-lt"/>
                <a:ea typeface="+mn-ea"/>
                <a:cs typeface="+mn-cs"/>
              </a:rPr>
              <a:t>However, the sigmoid has mostly been replaced by the simpler and more easily trainable </a:t>
            </a:r>
            <a:r>
              <a:rPr lang="en-US" sz="1200" b="1" i="0" kern="1200" dirty="0" err="1">
                <a:solidFill>
                  <a:schemeClr val="tx1"/>
                </a:solidFill>
                <a:effectLst/>
                <a:latin typeface="+mn-lt"/>
                <a:ea typeface="+mn-ea"/>
                <a:cs typeface="+mn-cs"/>
              </a:rPr>
              <a:t>ReLU</a:t>
            </a:r>
            <a:r>
              <a:rPr lang="en-US" sz="1200" b="1" i="0" kern="1200" dirty="0">
                <a:solidFill>
                  <a:schemeClr val="tx1"/>
                </a:solidFill>
                <a:effectLst/>
                <a:latin typeface="+mn-lt"/>
                <a:ea typeface="+mn-ea"/>
                <a:cs typeface="+mn-cs"/>
              </a:rPr>
              <a:t> for most use in hidden layers</a:t>
            </a:r>
            <a:r>
              <a:rPr lang="en-US"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Like the sigmoid function, the </a:t>
            </a:r>
            <a:r>
              <a:rPr lang="en-US" sz="1200" b="1" i="0" kern="1200" dirty="0">
                <a:solidFill>
                  <a:schemeClr val="tx1"/>
                </a:solidFill>
                <a:effectLst/>
                <a:latin typeface="+mn-lt"/>
                <a:ea typeface="+mn-ea"/>
                <a:cs typeface="+mn-cs"/>
              </a:rPr>
              <a:t>tanh (Hyperbolic Tangent) </a:t>
            </a:r>
            <a:r>
              <a:rPr lang="en-US" sz="1200" b="0" i="0" kern="1200" dirty="0">
                <a:solidFill>
                  <a:schemeClr val="tx1"/>
                </a:solidFill>
                <a:effectLst/>
                <a:latin typeface="+mn-lt"/>
                <a:ea typeface="+mn-ea"/>
                <a:cs typeface="+mn-cs"/>
              </a:rPr>
              <a:t>function also squashes its inputs, but to (-1,1) range</a:t>
            </a:r>
          </a:p>
          <a:p>
            <a:pPr marL="171450" indent="-171450">
              <a:buFontTx/>
              <a:buChar char="-"/>
            </a:pPr>
            <a:r>
              <a:rPr lang="en-US" sz="1200" b="0" i="0" kern="1200" dirty="0">
                <a:solidFill>
                  <a:schemeClr val="tx1"/>
                </a:solidFill>
                <a:effectLst/>
                <a:latin typeface="+mn-lt"/>
                <a:ea typeface="+mn-ea"/>
                <a:cs typeface="+mn-cs"/>
              </a:rPr>
              <a:t>Note that as the input nears 0, the tanh function – as does the sigmoid in fact, approaches a linear transformation. </a:t>
            </a:r>
          </a:p>
          <a:p>
            <a:pPr marL="171450" indent="-171450">
              <a:buFontTx/>
              <a:buChar char="-"/>
            </a:pPr>
            <a:r>
              <a:rPr lang="en-US" sz="1200" b="0" i="0" kern="1200" dirty="0">
                <a:solidFill>
                  <a:schemeClr val="tx1"/>
                </a:solidFill>
                <a:effectLst/>
                <a:latin typeface="+mn-lt"/>
                <a:ea typeface="+mn-ea"/>
                <a:cs typeface="+mn-cs"/>
              </a:rPr>
              <a:t>Although the shape of the function is similar to the sigmoid function, the tanh function exhibits point symmetry about the origin of the coordinate system, not at 0.5 as the sigmoid)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171450" indent="-171450">
              <a:buFontTx/>
              <a:buChar char="-"/>
            </a:pPr>
            <a:r>
              <a:rPr lang="en-US" sz="1200" b="1" i="0" kern="1200" dirty="0">
                <a:solidFill>
                  <a:schemeClr val="tx1"/>
                </a:solidFill>
                <a:effectLst/>
                <a:latin typeface="+mn-lt"/>
                <a:ea typeface="+mn-ea"/>
                <a:cs typeface="+mn-cs"/>
              </a:rPr>
              <a:t>rectified linear unit (</a:t>
            </a:r>
            <a:r>
              <a:rPr lang="en-US" sz="1200" b="1" i="0" kern="1200" dirty="0" err="1">
                <a:solidFill>
                  <a:schemeClr val="tx1"/>
                </a:solidFill>
                <a:effectLst/>
                <a:latin typeface="+mn-lt"/>
                <a:ea typeface="+mn-ea"/>
                <a:cs typeface="+mn-cs"/>
              </a:rPr>
              <a:t>ReLU</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 as mentioned, the most popular choice (since 2011), due to both simplicity of implementation and its performance on a variety of predictive tasks </a:t>
            </a:r>
          </a:p>
          <a:p>
            <a:pPr marL="171450" indent="-171450">
              <a:buFontTx/>
              <a:buChar char="-"/>
            </a:pPr>
            <a:r>
              <a:rPr lang="en-US" sz="1200" b="0" i="0" kern="1200" dirty="0">
                <a:solidFill>
                  <a:schemeClr val="tx1"/>
                </a:solidFill>
                <a:effectLst/>
                <a:latin typeface="+mn-lt"/>
                <a:ea typeface="+mn-ea"/>
                <a:cs typeface="+mn-cs"/>
              </a:rPr>
              <a:t>very simple nonlinear transformation –</a:t>
            </a:r>
          </a:p>
          <a:p>
            <a:pPr marL="171450" indent="-171450">
              <a:buFontTx/>
              <a:buChar char="-"/>
            </a:pPr>
            <a:r>
              <a:rPr lang="en-US" sz="1200" b="0" i="0" kern="1200" dirty="0">
                <a:solidFill>
                  <a:schemeClr val="tx1"/>
                </a:solidFill>
                <a:effectLst/>
                <a:latin typeface="+mn-lt"/>
                <a:ea typeface="+mn-ea"/>
                <a:cs typeface="+mn-cs"/>
              </a:rPr>
              <a:t>the </a:t>
            </a:r>
            <a:r>
              <a:rPr lang="en-US" sz="1200" b="0" i="0" kern="1200" dirty="0" err="1">
                <a:solidFill>
                  <a:schemeClr val="tx1"/>
                </a:solidFill>
                <a:effectLst/>
                <a:latin typeface="+mn-lt"/>
                <a:ea typeface="+mn-ea"/>
                <a:cs typeface="+mn-cs"/>
              </a:rPr>
              <a:t>ReLU</a:t>
            </a:r>
            <a:r>
              <a:rPr lang="en-US" sz="1200" b="0" i="0" kern="1200" dirty="0">
                <a:solidFill>
                  <a:schemeClr val="tx1"/>
                </a:solidFill>
                <a:effectLst/>
                <a:latin typeface="+mn-lt"/>
                <a:ea typeface="+mn-ea"/>
                <a:cs typeface="+mn-cs"/>
              </a:rPr>
              <a:t> function retains only positive elements and discards all negative elements (setting the corresponding activations to 0). .</a:t>
            </a: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a:t>
            </a: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f(x) = \frac{1}{1+e^{-x}}</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f(x) = \frac{</a:t>
            </a:r>
            <a:r>
              <a:rPr lang="en-US" sz="1200" kern="1200" dirty="0" err="1">
                <a:solidFill>
                  <a:schemeClr val="tx1"/>
                </a:solidFill>
                <a:effectLst/>
                <a:latin typeface="Amazon Ember Light" panose="020B0403020204020204" pitchFamily="34" charset="0"/>
                <a:ea typeface="+mn-ea"/>
                <a:cs typeface="+mn-cs"/>
              </a:rPr>
              <a:t>e^x</a:t>
            </a:r>
            <a:r>
              <a:rPr lang="en-US" sz="1200" kern="1200" dirty="0">
                <a:solidFill>
                  <a:schemeClr val="tx1"/>
                </a:solidFill>
                <a:effectLst/>
                <a:latin typeface="Amazon Ember Light" panose="020B0403020204020204" pitchFamily="34" charset="0"/>
                <a:ea typeface="+mn-ea"/>
                <a:cs typeface="+mn-cs"/>
              </a:rPr>
              <a:t> - e^{-x}}{</a:t>
            </a:r>
            <a:r>
              <a:rPr lang="en-US" sz="1200" kern="1200" dirty="0" err="1">
                <a:solidFill>
                  <a:schemeClr val="tx1"/>
                </a:solidFill>
                <a:effectLst/>
                <a:latin typeface="Amazon Ember Light" panose="020B0403020204020204" pitchFamily="34" charset="0"/>
                <a:ea typeface="+mn-ea"/>
                <a:cs typeface="+mn-cs"/>
              </a:rPr>
              <a:t>e^x+e</a:t>
            </a:r>
            <a:r>
              <a:rPr lang="en-US" sz="1200" kern="1200" dirty="0">
                <a:solidFill>
                  <a:schemeClr val="tx1"/>
                </a:solidFill>
                <a:effectLst/>
                <a:latin typeface="Amazon Ember Light" panose="020B0403020204020204" pitchFamily="34" charset="0"/>
                <a:ea typeface="+mn-ea"/>
                <a:cs typeface="+mn-cs"/>
              </a:rPr>
              <a:t>^{-x}}</a:t>
            </a:r>
          </a:p>
          <a:p>
            <a:r>
              <a:rPr lang="en-US" sz="1200" kern="1200" dirty="0">
                <a:solidFill>
                  <a:schemeClr val="tx1"/>
                </a:solidFill>
                <a:effectLst/>
                <a:latin typeface="Amazon Ember Light" panose="020B0403020204020204" pitchFamily="34" charset="0"/>
                <a:ea typeface="+mn-ea"/>
                <a:cs typeface="+mn-cs"/>
              </a:rPr>
              <a:t>\</a:t>
            </a:r>
            <a:r>
              <a:rPr lang="en-US" sz="1200" kern="1200" dirty="0" err="1">
                <a:solidFill>
                  <a:schemeClr val="tx1"/>
                </a:solidFill>
                <a:effectLst/>
                <a:latin typeface="Amazon Ember Light" panose="020B0403020204020204" pitchFamily="34" charset="0"/>
                <a:ea typeface="+mn-ea"/>
                <a:cs typeface="+mn-cs"/>
              </a:rPr>
              <a:t>displaystyle</a:t>
            </a:r>
            <a:r>
              <a:rPr lang="en-US" sz="1200" kern="1200" dirty="0">
                <a:solidFill>
                  <a:schemeClr val="tx1"/>
                </a:solidFill>
                <a:effectLst/>
                <a:latin typeface="Amazon Ember Light" panose="020B0403020204020204" pitchFamily="34" charset="0"/>
                <a:ea typeface="+mn-ea"/>
                <a:cs typeface="+mn-cs"/>
              </a:rPr>
              <a:t> f(x) = \begin{cases}</a:t>
            </a:r>
          </a:p>
          <a:p>
            <a:r>
              <a:rPr lang="en-US" sz="1200" kern="1200" dirty="0">
                <a:solidFill>
                  <a:schemeClr val="tx1"/>
                </a:solidFill>
                <a:effectLst/>
                <a:latin typeface="Amazon Ember Light" panose="020B0403020204020204" pitchFamily="34" charset="0"/>
                <a:ea typeface="+mn-ea"/>
                <a:cs typeface="+mn-cs"/>
              </a:rPr>
              <a:t>0, &amp; \text{if $x &lt; 0$} \\ </a:t>
            </a:r>
          </a:p>
          <a:p>
            <a:r>
              <a:rPr lang="en-US" sz="1200" kern="1200" dirty="0">
                <a:solidFill>
                  <a:schemeClr val="tx1"/>
                </a:solidFill>
                <a:effectLst/>
                <a:latin typeface="Amazon Ember Light" panose="020B0403020204020204" pitchFamily="34" charset="0"/>
                <a:ea typeface="+mn-ea"/>
                <a:cs typeface="+mn-cs"/>
              </a:rPr>
              <a:t>x, &amp; \text{if $x \</a:t>
            </a:r>
            <a:r>
              <a:rPr lang="en-US" sz="1200" kern="1200" dirty="0" err="1">
                <a:solidFill>
                  <a:schemeClr val="tx1"/>
                </a:solidFill>
                <a:effectLst/>
                <a:latin typeface="Amazon Ember Light" panose="020B0403020204020204" pitchFamily="34" charset="0"/>
                <a:ea typeface="+mn-ea"/>
                <a:cs typeface="+mn-cs"/>
              </a:rPr>
              <a:t>geq</a:t>
            </a:r>
            <a:r>
              <a:rPr lang="en-US" sz="1200" kern="1200" dirty="0">
                <a:solidFill>
                  <a:schemeClr val="tx1"/>
                </a:solidFill>
                <a:effectLst/>
                <a:latin typeface="Amazon Ember Light" panose="020B0403020204020204" pitchFamily="34" charset="0"/>
                <a:ea typeface="+mn-ea"/>
                <a:cs typeface="+mn-cs"/>
              </a:rPr>
              <a:t> 0$}</a:t>
            </a:r>
          </a:p>
          <a:p>
            <a:r>
              <a:rPr lang="en-US" sz="1200" kern="1200" dirty="0">
                <a:solidFill>
                  <a:schemeClr val="tx1"/>
                </a:solidFill>
                <a:effectLst/>
                <a:latin typeface="Amazon Ember Light" panose="020B0403020204020204" pitchFamily="34" charset="0"/>
                <a:ea typeface="+mn-ea"/>
                <a:cs typeface="+mn-cs"/>
              </a:rPr>
              <a:t>\end{cases}</a:t>
            </a: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16</a:t>
            </a:fld>
            <a:endParaRPr lang="en-US" dirty="0"/>
          </a:p>
        </p:txBody>
      </p:sp>
    </p:spTree>
    <p:extLst>
      <p:ext uri="{BB962C8B-B14F-4D97-AF65-F5344CB8AC3E}">
        <p14:creationId xmlns:p14="http://schemas.microsoft.com/office/powerpoint/2010/main" val="1577586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Let’s also look at some options of </a:t>
            </a:r>
            <a:r>
              <a:rPr lang="en-US" b="1" dirty="0">
                <a:ea typeface="Amazon Ember Light" panose="020B0403020204020204" pitchFamily="34" charset="0"/>
                <a:cs typeface="Amazon Ember Light" panose="020B0403020204020204" pitchFamily="34" charset="0"/>
              </a:rPr>
              <a:t>Output Activation Functions: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How to output/predict a result that 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endParaRPr>
          </a:p>
          <a:p>
            <a:pPr marL="171450" lvl="0" indent="-171450" algn="l">
              <a:buFont typeface="Arial" panose="020B0604020202020204" pitchFamily="34" charset="0"/>
              <a:buChar char="•"/>
            </a:pPr>
            <a:r>
              <a:rPr lang="en-US" sz="1200" b="1"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For binary classification problems: as mentioned previously, sigmoid is a good choice, </a:t>
            </a:r>
            <a:r>
              <a:rPr lang="en-US" sz="1200" b="0" u="none"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as it </a:t>
            </a:r>
            <a:r>
              <a:rPr lang="en-US" sz="1200" b="0" i="0"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o</a:t>
            </a: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utputs values in range (0,1) that can be interpreted as probability for each class; </a:t>
            </a:r>
            <a:r>
              <a:rPr lang="en-US" sz="1200" b="0" i="0" kern="1200" dirty="0">
                <a:solidFill>
                  <a:schemeClr val="tx1"/>
                </a:solidFill>
                <a:effectLst/>
                <a:latin typeface="+mn-lt"/>
                <a:ea typeface="+mn-ea"/>
                <a:cs typeface="+mn-cs"/>
              </a:rPr>
              <a:t>an output value of 0.89 suggests a 89% chance the data point being class 1, and a 11% chance of it being class 0. </a:t>
            </a:r>
            <a:endPar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endParaRPr>
          </a:p>
          <a:p>
            <a:pPr marL="171450" lvl="0" indent="-171450" algn="l">
              <a:buFont typeface="Arial" panose="020B0604020202020204" pitchFamily="34" charset="0"/>
              <a:buChar char="•"/>
            </a:pPr>
            <a:endParaRPr lang="en-US" sz="1200" b="1"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For multiclass classification problems: </a:t>
            </a:r>
            <a:r>
              <a:rPr lang="en-US" sz="1200" b="1" dirty="0" err="1">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softmax</a:t>
            </a:r>
            <a:r>
              <a:rPr lang="en-US" sz="1200" b="1"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 (aka </a:t>
            </a:r>
            <a:r>
              <a:rPr lang="en-US" sz="1200" b="1" i="0" kern="1200" dirty="0">
                <a:solidFill>
                  <a:schemeClr val="tx1"/>
                </a:solidFill>
                <a:effectLst/>
                <a:latin typeface="+mn-lt"/>
                <a:ea typeface="+mn-ea"/>
                <a:cs typeface="+mn-cs"/>
              </a:rPr>
              <a:t>normalized exponential function)</a:t>
            </a:r>
            <a:r>
              <a:rPr lang="en-US" sz="1200" b="1" i="0" kern="1200" dirty="0">
                <a:solidFill>
                  <a:schemeClr val="accent3"/>
                </a:solidFill>
                <a:effectLst/>
                <a:latin typeface="Amazon Ember Light" panose="020B0403020204020204" pitchFamily="34" charset="0"/>
                <a:ea typeface="Amazon Ember Light" panose="020B0403020204020204" pitchFamily="34" charset="0"/>
                <a:cs typeface="Amazon Ember Light" panose="020B0403020204020204" pitchFamily="34" charset="0"/>
              </a:rPr>
              <a:t> extends the sigmoid to </a:t>
            </a:r>
            <a:r>
              <a:rPr lang="en-US" sz="1200" b="0" i="0" kern="1200" dirty="0">
                <a:solidFill>
                  <a:schemeClr val="tx1"/>
                </a:solidFill>
                <a:effectLst/>
                <a:latin typeface="+mn-lt"/>
                <a:ea typeface="+mn-ea"/>
                <a:cs typeface="+mn-cs"/>
              </a:rPr>
              <a:t>multi-class classification. It is a function that basically normalizes (scales) the outputs to the range (0,1) and ensures they sum up to 1 - </a:t>
            </a: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this is what dividing each exponential by the sum of all does here.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So, if we have a three-class classification problem for example</a:t>
            </a:r>
            <a:r>
              <a:rPr lang="en-US" sz="1200" b="0" i="0" kern="1200" dirty="0">
                <a:solidFill>
                  <a:schemeClr val="tx1"/>
                </a:solidFill>
                <a:effectLst/>
                <a:latin typeface="+mn-lt"/>
                <a:ea typeface="+mn-ea"/>
                <a:cs typeface="+mn-cs"/>
              </a:rPr>
              <a:t>, given three output neurons, </a:t>
            </a:r>
            <a:r>
              <a:rPr lang="en-US" sz="1200" b="0" i="0" kern="1200" dirty="0" err="1">
                <a:solidFill>
                  <a:schemeClr val="tx1"/>
                </a:solidFill>
                <a:effectLst/>
                <a:latin typeface="+mn-lt"/>
                <a:ea typeface="+mn-ea"/>
                <a:cs typeface="+mn-cs"/>
              </a:rPr>
              <a:t>softmax</a:t>
            </a:r>
            <a:r>
              <a:rPr lang="en-US" sz="1200" b="0" i="0" kern="1200" dirty="0">
                <a:solidFill>
                  <a:schemeClr val="tx1"/>
                </a:solidFill>
                <a:effectLst/>
                <a:latin typeface="+mn-lt"/>
                <a:ea typeface="+mn-ea"/>
                <a:cs typeface="+mn-cs"/>
              </a:rPr>
              <a:t> </a:t>
            </a:r>
            <a:r>
              <a:rPr lang="en-US" sz="1200" b="0" i="0"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o</a:t>
            </a: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utputs from each neuron a value in range (0,1), one class probability for each class that is, and the sum of all the three probabilities will also add up to 1 (just like with two classes).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Out of these three probabilities, the highest decides the final class prediction (just like with two classes, again).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For Regression: a </a:t>
            </a:r>
            <a:r>
              <a:rPr lang="en-US" sz="1200" b="0"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good choice of an output activation </a:t>
            </a:r>
            <a:r>
              <a:rPr lang="en-US" sz="1200" b="0" dirty="0" err="1">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fct</a:t>
            </a:r>
            <a:r>
              <a:rPr lang="en-US" sz="1200" b="0"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 is the linear </a:t>
            </a:r>
            <a:r>
              <a:rPr lang="en-US" sz="1200" b="0" dirty="0" err="1">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fct</a:t>
            </a:r>
            <a:r>
              <a:rPr lang="en-US" sz="1200" b="0"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 as seen with linear regression, or </a:t>
            </a:r>
            <a:r>
              <a:rPr lang="en-US" sz="1200" b="0" dirty="0" err="1">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ReLU</a:t>
            </a:r>
            <a:r>
              <a:rPr lang="en-US" sz="1200" b="0"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 if negative values are not of interest.</a:t>
            </a:r>
            <a:endParaRPr lang="en-US" sz="1200" b="1" kern="1200" dirty="0">
              <a:solidFill>
                <a:schemeClr val="tx1"/>
              </a:solidFill>
              <a:effectLst/>
              <a:latin typeface="Amazon Ember Light" panose="020B0403020204020204" pitchFamily="34" charset="0"/>
              <a:ea typeface="Amazon Ember Light" panose="020B0403020204020204" pitchFamily="34" charset="0"/>
              <a:cs typeface="Amazon Ember Light" panose="020B04030202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a:t>
            </a: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f(</a:t>
            </a:r>
            <a:r>
              <a:rPr lang="en-US" sz="1200" kern="1200" dirty="0" err="1">
                <a:solidFill>
                  <a:schemeClr val="tx1"/>
                </a:solidFill>
                <a:effectLst/>
                <a:latin typeface="Amazon Ember Light" panose="020B0403020204020204" pitchFamily="34" charset="0"/>
                <a:ea typeface="+mn-ea"/>
                <a:cs typeface="+mn-cs"/>
              </a:rPr>
              <a:t>x_i</a:t>
            </a:r>
            <a:r>
              <a:rPr lang="en-US" sz="1200" kern="1200" dirty="0">
                <a:solidFill>
                  <a:schemeClr val="tx1"/>
                </a:solidFill>
                <a:effectLst/>
                <a:latin typeface="Amazon Ember Light" panose="020B0403020204020204" pitchFamily="34" charset="0"/>
                <a:ea typeface="+mn-ea"/>
                <a:cs typeface="+mn-cs"/>
              </a:rPr>
              <a:t>) = \frac{\exp(</a:t>
            </a:r>
            <a:r>
              <a:rPr lang="en-US" sz="1200" kern="1200" dirty="0" err="1">
                <a:solidFill>
                  <a:schemeClr val="tx1"/>
                </a:solidFill>
                <a:effectLst/>
                <a:latin typeface="Amazon Ember Light" panose="020B0403020204020204" pitchFamily="34" charset="0"/>
                <a:ea typeface="+mn-ea"/>
                <a:cs typeface="+mn-cs"/>
              </a:rPr>
              <a:t>x_i</a:t>
            </a:r>
            <a:r>
              <a:rPr lang="en-US" sz="1200" kern="1200" dirty="0">
                <a:solidFill>
                  <a:schemeClr val="tx1"/>
                </a:solidFill>
                <a:effectLst/>
                <a:latin typeface="Amazon Ember Light" panose="020B0403020204020204" pitchFamily="34" charset="0"/>
                <a:ea typeface="+mn-ea"/>
                <a:cs typeface="+mn-cs"/>
              </a:rPr>
              <a:t>)}{{\sum}_</a:t>
            </a:r>
            <a:r>
              <a:rPr lang="en-US" sz="1200" kern="1200" dirty="0" err="1">
                <a:solidFill>
                  <a:schemeClr val="tx1"/>
                </a:solidFill>
                <a:effectLst/>
                <a:latin typeface="Amazon Ember Light" panose="020B0403020204020204" pitchFamily="34" charset="0"/>
                <a:ea typeface="+mn-ea"/>
                <a:cs typeface="+mn-cs"/>
              </a:rPr>
              <a:t>i</a:t>
            </a:r>
            <a:r>
              <a:rPr lang="en-US" sz="1200" kern="1200" dirty="0">
                <a:solidFill>
                  <a:schemeClr val="tx1"/>
                </a:solidFill>
                <a:effectLst/>
                <a:latin typeface="Amazon Ember Light" panose="020B0403020204020204" pitchFamily="34" charset="0"/>
                <a:ea typeface="+mn-ea"/>
                <a:cs typeface="+mn-cs"/>
              </a:rPr>
              <a:t> \exp(</a:t>
            </a:r>
            <a:r>
              <a:rPr lang="en-US" sz="1200" kern="1200" dirty="0" err="1">
                <a:solidFill>
                  <a:schemeClr val="tx1"/>
                </a:solidFill>
                <a:effectLst/>
                <a:latin typeface="Amazon Ember Light" panose="020B0403020204020204" pitchFamily="34" charset="0"/>
                <a:ea typeface="+mn-ea"/>
                <a:cs typeface="+mn-cs"/>
              </a:rPr>
              <a:t>x_i</a:t>
            </a:r>
            <a:r>
              <a:rPr lang="en-US" sz="1200" kern="1200" dirty="0">
                <a:solidFill>
                  <a:schemeClr val="tx1"/>
                </a:solidFill>
                <a:effectLst/>
                <a:latin typeface="Amazon Ember Light" panose="020B0403020204020204" pitchFamily="34" charset="0"/>
                <a:ea typeface="+mn-ea"/>
                <a:cs typeface="+mn-cs"/>
              </a:rPr>
              <a:t>)}</a:t>
            </a:r>
          </a:p>
          <a:p>
            <a:endParaRPr lang="en-US"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17</a:t>
            </a:fld>
            <a:endParaRPr lang="en-US" dirty="0"/>
          </a:p>
        </p:txBody>
      </p:sp>
    </p:spTree>
    <p:extLst>
      <p:ext uri="{BB962C8B-B14F-4D97-AF65-F5344CB8AC3E}">
        <p14:creationId xmlns:p14="http://schemas.microsoft.com/office/powerpoint/2010/main" val="3474590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r>
              <a:rPr lang="en-US" sz="1200" b="0" i="0" kern="1200" dirty="0">
                <a:solidFill>
                  <a:schemeClr val="tx1"/>
                </a:solidFill>
                <a:effectLst/>
                <a:latin typeface="+mn-lt"/>
                <a:ea typeface="+mn-ea"/>
                <a:cs typeface="+mn-cs"/>
              </a:rPr>
              <a:t>Let’s complete out network built here,</a:t>
            </a:r>
          </a:p>
          <a:p>
            <a:pPr marL="0" lvl="0" indent="0">
              <a:buFontTx/>
              <a:buNone/>
            </a:pPr>
            <a:r>
              <a:rPr lang="en-US" sz="1200" b="0" i="0" kern="1200" dirty="0">
                <a:solidFill>
                  <a:schemeClr val="tx1"/>
                </a:solidFill>
                <a:effectLst/>
                <a:latin typeface="+mn-lt"/>
                <a:ea typeface="+mn-ea"/>
                <a:cs typeface="+mn-cs"/>
              </a:rPr>
              <a:t>deciding to have all our three neurons use a sigmoid activation functions…</a:t>
            </a:r>
          </a:p>
          <a:p>
            <a:pPr marL="0" lvl="0" indent="0">
              <a:buFontTx/>
              <a:buNone/>
            </a:pPr>
            <a:endParaRPr lang="en-US" sz="1200" b="0" i="0" kern="1200" dirty="0">
              <a:solidFill>
                <a:schemeClr val="tx1"/>
              </a:solidFill>
              <a:effectLst/>
              <a:latin typeface="+mn-lt"/>
              <a:ea typeface="+mn-ea"/>
              <a:cs typeface="+mn-cs"/>
            </a:endParaRPr>
          </a:p>
          <a:p>
            <a:pPr marL="0" lvl="0" indent="0">
              <a:buFontTx/>
              <a:buNone/>
            </a:pPr>
            <a:r>
              <a:rPr lang="en-US" sz="1200" b="0" i="0" kern="1200" dirty="0">
                <a:solidFill>
                  <a:schemeClr val="tx1"/>
                </a:solidFill>
                <a:effectLst/>
                <a:latin typeface="+mn-lt"/>
                <a:ea typeface="+mn-ea"/>
                <a:cs typeface="+mn-cs"/>
              </a:rPr>
              <a:t>(by the way </a:t>
            </a:r>
            <a:r>
              <a:rPr lang="en-US" sz="1200" b="1" i="0" kern="1200" dirty="0">
                <a:solidFill>
                  <a:schemeClr val="tx1"/>
                </a:solidFill>
                <a:effectLst/>
                <a:latin typeface="+mn-lt"/>
                <a:ea typeface="+mn-ea"/>
                <a:cs typeface="+mn-cs"/>
              </a:rPr>
              <a:t>different activation/output functions </a:t>
            </a:r>
            <a:r>
              <a:rPr lang="en-US" sz="1200" b="0" i="0" kern="1200" dirty="0">
                <a:solidFill>
                  <a:schemeClr val="tx1"/>
                </a:solidFill>
                <a:effectLst/>
                <a:latin typeface="+mn-lt"/>
                <a:ea typeface="+mn-ea"/>
                <a:cs typeface="+mn-cs"/>
              </a:rPr>
              <a:t>can be chosen for different layers, don’t need to be the same, although all neurons in same layer will use same activation</a:t>
            </a:r>
          </a:p>
          <a:p>
            <a:pPr marL="0" lvl="0" indent="0">
              <a:buFontTx/>
              <a:buNone/>
            </a:pPr>
            <a:r>
              <a:rPr lang="en-US" sz="1200" b="0" i="0" kern="1200" dirty="0">
                <a:solidFill>
                  <a:schemeClr val="tx1"/>
                </a:solidFill>
                <a:effectLst/>
                <a:latin typeface="+mn-lt"/>
                <a:ea typeface="+mn-ea"/>
                <a:cs typeface="+mn-cs"/>
              </a:rPr>
              <a:t>– the activation functions are also hyperparameters of the NN, and need to be tuned by using a validation set, to figure out what choices perform best!)</a:t>
            </a:r>
          </a:p>
          <a:p>
            <a:pPr marL="0" lvl="0" indent="0">
              <a:buFontTx/>
              <a:buNone/>
            </a:pPr>
            <a:endParaRPr lang="en-US" sz="1200" b="0" i="0" kern="1200" dirty="0">
              <a:solidFill>
                <a:schemeClr val="tx1"/>
              </a:solidFill>
              <a:effectLst/>
              <a:latin typeface="+mn-lt"/>
              <a:ea typeface="+mn-ea"/>
              <a:cs typeface="+mn-cs"/>
            </a:endParaRPr>
          </a:p>
          <a:p>
            <a:pPr marL="0" lvl="0" indent="0">
              <a:buFontTx/>
              <a:buNone/>
            </a:pPr>
            <a:r>
              <a:rPr lang="en-US" sz="1200" b="0" i="0" kern="1200" dirty="0">
                <a:solidFill>
                  <a:schemeClr val="tx1"/>
                </a:solidFill>
                <a:effectLst/>
                <a:latin typeface="+mn-lt"/>
                <a:ea typeface="+mn-ea"/>
                <a:cs typeface="+mn-cs"/>
              </a:rPr>
              <a:t>To keep us organized and in general for easier to follow computations,</a:t>
            </a:r>
          </a:p>
          <a:p>
            <a:pPr marL="0" lvl="0" indent="0">
              <a:buFontTx/>
              <a:buNone/>
            </a:pPr>
            <a:r>
              <a:rPr lang="en-US" sz="1200" b="0" i="0" kern="1200" dirty="0">
                <a:solidFill>
                  <a:schemeClr val="tx1"/>
                </a:solidFill>
                <a:effectLst/>
                <a:latin typeface="+mn-lt"/>
                <a:ea typeface="+mn-ea"/>
                <a:cs typeface="+mn-cs"/>
              </a:rPr>
              <a:t>Notice the notations here, </a:t>
            </a:r>
            <a:r>
              <a:rPr lang="en-US" sz="1200" b="1" i="0" kern="1200" dirty="0">
                <a:solidFill>
                  <a:schemeClr val="tx1"/>
                </a:solidFill>
                <a:effectLst/>
                <a:latin typeface="+mn-lt"/>
                <a:ea typeface="+mn-ea"/>
                <a:cs typeface="+mn-cs"/>
              </a:rPr>
              <a:t>h1 an h2 </a:t>
            </a:r>
            <a:r>
              <a:rPr lang="en-US" sz="1200" b="0" i="0" kern="1200" dirty="0">
                <a:solidFill>
                  <a:schemeClr val="tx1"/>
                </a:solidFill>
                <a:effectLst/>
                <a:latin typeface="+mn-lt"/>
                <a:ea typeface="+mn-ea"/>
                <a:cs typeface="+mn-cs"/>
              </a:rPr>
              <a:t>for the hidden neurons, and </a:t>
            </a:r>
            <a:r>
              <a:rPr lang="en-US" sz="1200" b="1" i="0" kern="1200" dirty="0">
                <a:solidFill>
                  <a:schemeClr val="tx1"/>
                </a:solidFill>
                <a:effectLst/>
                <a:latin typeface="+mn-lt"/>
                <a:ea typeface="+mn-ea"/>
                <a:cs typeface="+mn-cs"/>
              </a:rPr>
              <a:t>O</a:t>
            </a:r>
            <a:r>
              <a:rPr lang="en-US" sz="1200" b="0" i="0" kern="1200" dirty="0">
                <a:solidFill>
                  <a:schemeClr val="tx1"/>
                </a:solidFill>
                <a:effectLst/>
                <a:latin typeface="+mn-lt"/>
                <a:ea typeface="+mn-ea"/>
                <a:cs typeface="+mn-cs"/>
              </a:rPr>
              <a:t> for the output neuron, </a:t>
            </a:r>
          </a:p>
          <a:p>
            <a:pPr marL="0" lvl="0" indent="0">
              <a:buFontTx/>
              <a:buNone/>
            </a:pPr>
            <a:r>
              <a:rPr lang="en-US" sz="1200" b="0" i="0" kern="1200" dirty="0">
                <a:solidFill>
                  <a:schemeClr val="tx1"/>
                </a:solidFill>
                <a:effectLst/>
                <a:latin typeface="+mn-lt"/>
                <a:ea typeface="+mn-ea"/>
                <a:cs typeface="+mn-cs"/>
              </a:rPr>
              <a:t>Each with their own </a:t>
            </a:r>
            <a:r>
              <a:rPr lang="en-US" sz="1200" b="1" i="0" kern="1200" dirty="0">
                <a:solidFill>
                  <a:schemeClr val="tx1"/>
                </a:solidFill>
                <a:effectLst/>
                <a:latin typeface="+mn-lt"/>
                <a:ea typeface="+mn-ea"/>
                <a:cs typeface="+mn-cs"/>
              </a:rPr>
              <a:t>upper scores (in) and (out) </a:t>
            </a:r>
            <a:r>
              <a:rPr lang="en-US" sz="1200" b="0" i="0" kern="1200" dirty="0">
                <a:solidFill>
                  <a:schemeClr val="tx1"/>
                </a:solidFill>
                <a:effectLst/>
                <a:latin typeface="+mn-lt"/>
                <a:ea typeface="+mn-ea"/>
                <a:cs typeface="+mn-cs"/>
              </a:rPr>
              <a:t>to represented the incoming and outgoing values at that neuron!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a:t>
            </a: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f(x) = \frac{1}{1+e^{-x}}</a:t>
            </a:r>
          </a:p>
          <a:p>
            <a:endParaRPr lang="en-US"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18</a:t>
            </a:fld>
            <a:endParaRPr lang="en-US" dirty="0"/>
          </a:p>
        </p:txBody>
      </p:sp>
    </p:spTree>
    <p:extLst>
      <p:ext uri="{BB962C8B-B14F-4D97-AF65-F5344CB8AC3E}">
        <p14:creationId xmlns:p14="http://schemas.microsoft.com/office/powerpoint/2010/main" val="3832733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9"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mazon Ember Light" panose="020B0403020204020204" pitchFamily="34" charset="0"/>
                <a:ea typeface="+mn-ea"/>
                <a:cs typeface="+mn-cs"/>
              </a:rPr>
              <a:t>One last thing, </a:t>
            </a:r>
            <a:r>
              <a:rPr lang="en-US" sz="1200" kern="1200" dirty="0">
                <a:solidFill>
                  <a:schemeClr val="tx1"/>
                </a:solidFill>
                <a:effectLst/>
                <a:latin typeface="Amazon Ember Light" panose="020B0403020204020204" pitchFamily="34" charset="0"/>
                <a:ea typeface="+mn-ea"/>
                <a:cs typeface="+mn-cs"/>
              </a:rPr>
              <a:t>With given inputs x1=0.5 and x2=0.1, in order to pass forward these inputs </a:t>
            </a:r>
            <a:r>
              <a:rPr lang="en-US" sz="1200" kern="1200" dirty="0" err="1">
                <a:solidFill>
                  <a:schemeClr val="tx1"/>
                </a:solidFill>
                <a:effectLst/>
                <a:latin typeface="Amazon Ember Light" panose="020B0403020204020204" pitchFamily="34" charset="0"/>
                <a:ea typeface="+mn-ea"/>
                <a:cs typeface="+mn-cs"/>
              </a:rPr>
              <a:t>thr</a:t>
            </a:r>
            <a:r>
              <a:rPr lang="en-US" sz="1200" kern="1200" dirty="0">
                <a:solidFill>
                  <a:schemeClr val="tx1"/>
                </a:solidFill>
                <a:effectLst/>
                <a:latin typeface="Amazon Ember Light" panose="020B0403020204020204" pitchFamily="34" charset="0"/>
                <a:ea typeface="+mn-ea"/>
                <a:cs typeface="+mn-cs"/>
              </a:rPr>
              <a:t> the network we need to</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Start with some initial values for all </a:t>
            </a:r>
            <a:r>
              <a:rPr lang="en-US" sz="1200" b="0" i="0" kern="1200" dirty="0">
                <a:solidFill>
                  <a:schemeClr val="tx1"/>
                </a:solidFill>
                <a:effectLst/>
                <a:latin typeface="+mn-lt"/>
                <a:ea typeface="+mn-ea"/>
                <a:cs typeface="+mn-cs"/>
              </a:rPr>
              <a:t>6 weights, </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This is what traditionally is called </a:t>
            </a:r>
            <a:r>
              <a:rPr lang="en-US" sz="1200" b="1" kern="1200" dirty="0">
                <a:solidFill>
                  <a:schemeClr val="tx1"/>
                </a:solidFill>
                <a:effectLst/>
                <a:latin typeface="Amazon Ember Light" panose="020B0403020204020204" pitchFamily="34" charset="0"/>
                <a:ea typeface="+mn-ea"/>
                <a:cs typeface="+mn-cs"/>
              </a:rPr>
              <a:t>initializing the network – have to start somewhere, take a guess, if that guess is not right, we’ll adjust course as needed…</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mazon Ember Light" panose="020B0403020204020204" pitchFamily="34" charset="0"/>
                <a:ea typeface="+mn-ea"/>
                <a:cs typeface="+mn-cs"/>
              </a:rPr>
              <a:t>Just like with the activation and output functions, in practice there are also some popular ways to initialize NNs that you can pick from, or create your own </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mazon Ember Light" panose="020B0403020204020204" pitchFamily="34" charset="0"/>
                <a:ea typeface="+mn-ea"/>
                <a:cs typeface="+mn-cs"/>
              </a:rPr>
              <a:t>– add that to your NNs hyperparameters list!</a:t>
            </a: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Let’s assume the values listed here at the top for our weights, w1 thru w6:</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We now have all that’s needed to push our two inputs through the network and compute the network’s output based on these two inputs</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Like this:</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mazon Ember Light" panose="020B0403020204020204" pitchFamily="34" charset="0"/>
                <a:ea typeface="+mn-ea"/>
                <a:cs typeface="+mn-cs"/>
              </a:rPr>
              <a:t>(1) Let’s first move from the input layer to the hidden layer</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With the inputs 0.5 and 0.1, the weighted sum </a:t>
            </a:r>
            <a:r>
              <a:rPr lang="en-US" sz="1200" b="1" kern="1200" dirty="0">
                <a:solidFill>
                  <a:schemeClr val="tx1"/>
                </a:solidFill>
                <a:effectLst/>
                <a:latin typeface="Amazon Ember Light" panose="020B0403020204020204" pitchFamily="34" charset="0"/>
                <a:ea typeface="+mn-ea"/>
                <a:cs typeface="+mn-cs"/>
              </a:rPr>
              <a:t>arriving </a:t>
            </a:r>
            <a:r>
              <a:rPr lang="en-US" sz="1200" kern="1200" dirty="0">
                <a:solidFill>
                  <a:schemeClr val="tx1"/>
                </a:solidFill>
                <a:effectLst/>
                <a:latin typeface="Amazon Ember Light" panose="020B0403020204020204" pitchFamily="34" charset="0"/>
                <a:ea typeface="+mn-ea"/>
                <a:cs typeface="+mn-cs"/>
              </a:rPr>
              <a:t>at the1</a:t>
            </a:r>
            <a:r>
              <a:rPr lang="en-US" sz="1200" kern="1200" baseline="30000" dirty="0">
                <a:solidFill>
                  <a:schemeClr val="tx1"/>
                </a:solidFill>
                <a:effectLst/>
                <a:latin typeface="Amazon Ember Light" panose="020B0403020204020204" pitchFamily="34" charset="0"/>
                <a:ea typeface="+mn-ea"/>
                <a:cs typeface="+mn-cs"/>
              </a:rPr>
              <a:t>st</a:t>
            </a:r>
            <a:r>
              <a:rPr lang="en-US" sz="1200" kern="1200" dirty="0">
                <a:solidFill>
                  <a:schemeClr val="tx1"/>
                </a:solidFill>
                <a:effectLst/>
                <a:latin typeface="Amazon Ember Light" panose="020B0403020204020204" pitchFamily="34" charset="0"/>
                <a:ea typeface="+mn-ea"/>
                <a:cs typeface="+mn-cs"/>
              </a:rPr>
              <a:t> hidden neuron, h1,</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That is h1(in) = …according to the values here … 0.15*0.5 + 0.25*0.1= 0.1</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This weighted sum will be then transformed by the sigmoid activation </a:t>
            </a:r>
            <a:r>
              <a:rPr lang="en-US" sz="1200" kern="1200" dirty="0" err="1">
                <a:solidFill>
                  <a:schemeClr val="tx1"/>
                </a:solidFill>
                <a:effectLst/>
                <a:latin typeface="Amazon Ember Light" panose="020B0403020204020204" pitchFamily="34" charset="0"/>
                <a:ea typeface="+mn-ea"/>
                <a:cs typeface="+mn-cs"/>
              </a:rPr>
              <a:t>fct</a:t>
            </a:r>
            <a:r>
              <a:rPr lang="en-US" sz="1200" kern="1200" dirty="0">
                <a:solidFill>
                  <a:schemeClr val="tx1"/>
                </a:solidFill>
                <a:effectLst/>
                <a:latin typeface="Amazon Ember Light" panose="020B0403020204020204" pitchFamily="34" charset="0"/>
                <a:ea typeface="+mn-ea"/>
                <a:cs typeface="+mn-cs"/>
              </a:rPr>
              <a:t> into 0.52</a:t>
            </a: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Similarly, with the inputs 0.5 and 0.1, the weighted sum </a:t>
            </a:r>
            <a:r>
              <a:rPr lang="en-US" sz="1200" b="1" kern="1200" dirty="0">
                <a:solidFill>
                  <a:schemeClr val="tx1"/>
                </a:solidFill>
                <a:effectLst/>
                <a:latin typeface="Amazon Ember Light" panose="020B0403020204020204" pitchFamily="34" charset="0"/>
                <a:ea typeface="+mn-ea"/>
                <a:cs typeface="+mn-cs"/>
              </a:rPr>
              <a:t>arriving </a:t>
            </a:r>
            <a:r>
              <a:rPr lang="en-US" sz="1200" kern="1200" dirty="0">
                <a:solidFill>
                  <a:schemeClr val="tx1"/>
                </a:solidFill>
                <a:effectLst/>
                <a:latin typeface="Amazon Ember Light" panose="020B0403020204020204" pitchFamily="34" charset="0"/>
                <a:ea typeface="+mn-ea"/>
                <a:cs typeface="+mn-cs"/>
              </a:rPr>
              <a:t>at the 2nd hidden neuron, h2,</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h2(in) is 0.13, with h2(out) = 0.53</a:t>
            </a: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mazon Ember Light" panose="020B0403020204020204" pitchFamily="34" charset="0"/>
                <a:ea typeface="+mn-ea"/>
                <a:cs typeface="+mn-cs"/>
              </a:rPr>
              <a:t>These output values from the first layer 052 and 0.53, will be the inputs to the next layer’s neuron…</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mazon Ember Light" panose="020B0403020204020204" pitchFamily="34" charset="0"/>
                <a:ea typeface="+mn-ea"/>
                <a:cs typeface="+mn-cs"/>
              </a:rPr>
              <a:t>So let’s keep going, one more pass forward thru the NN is needed… </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mazon Ember Light" panose="020B0403020204020204" pitchFamily="34" charset="0"/>
                <a:ea typeface="+mn-ea"/>
                <a:cs typeface="+mn-cs"/>
              </a:rPr>
              <a:t>(you can imagine how this might be going for longer, with deeper more larger networks)</a:t>
            </a: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a:t>
            </a: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h_1^{(out)} = \frac{1}{1+e^{-h_1^{(in)}}} = \frac{1}{1+e^{-0.1}} = 0.52</a:t>
            </a:r>
          </a:p>
          <a:p>
            <a:endParaRPr lang="en-US" dirty="0"/>
          </a:p>
          <a:p>
            <a:r>
              <a:rPr lang="en-US" sz="1200" kern="1200" dirty="0">
                <a:solidFill>
                  <a:schemeClr val="tx1"/>
                </a:solidFill>
                <a:effectLst/>
                <a:latin typeface="Amazon Ember Light" panose="020B0403020204020204" pitchFamily="34" charset="0"/>
                <a:ea typeface="+mn-ea"/>
                <a:cs typeface="+mn-cs"/>
              </a:rPr>
              <a:t>h_2^{(in)} = 0.13, h_2^{(out)} = 0.53</a:t>
            </a:r>
            <a:endParaRPr lang="en-US" dirty="0"/>
          </a:p>
          <a:p>
            <a:endParaRPr lang="en-US"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19</a:t>
            </a:fld>
            <a:endParaRPr lang="en-US" dirty="0"/>
          </a:p>
        </p:txBody>
      </p:sp>
    </p:spTree>
    <p:extLst>
      <p:ext uri="{BB962C8B-B14F-4D97-AF65-F5344CB8AC3E}">
        <p14:creationId xmlns:p14="http://schemas.microsoft.com/office/powerpoint/2010/main" val="3006735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The course is split in three parts. </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Let’s have a quick overview &amp; see what to expect from each:</a:t>
            </a:r>
          </a:p>
          <a:p>
            <a:pPr marL="171450" marR="0" lvl="0" indent="-171450" algn="l" defTabSz="914379"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Amazon Ember Light" panose="020B0403020204020204" pitchFamily="34" charset="0"/>
                <a:ea typeface="+mn-ea"/>
                <a:cs typeface="+mn-cs"/>
              </a:rPr>
              <a:t>we first introduce key ML concepts, </a:t>
            </a:r>
          </a:p>
          <a:p>
            <a:pPr marL="171450" marR="0" lvl="0" indent="-171450" algn="l" defTabSz="914379"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Amazon Ember Light" panose="020B0403020204020204" pitchFamily="34" charset="0"/>
                <a:ea typeface="+mn-ea"/>
                <a:cs typeface="+mn-cs"/>
              </a:rPr>
              <a:t>train our first ML model on a classification task (on some toy dataset) use the model to make predictions on new data</a:t>
            </a:r>
          </a:p>
          <a:p>
            <a:pPr marL="171450" marR="0" lvl="0" indent="-171450" algn="l" defTabSz="914379"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Amazon Ember Light" panose="020B0403020204020204" pitchFamily="34" charset="0"/>
                <a:ea typeface="+mn-ea"/>
                <a:cs typeface="+mn-cs"/>
              </a:rPr>
              <a:t>question how good of a model we just built and discuss metrics to evaluate model performance, </a:t>
            </a:r>
          </a:p>
          <a:p>
            <a:pPr marL="171450" marR="0" lvl="0" indent="-171450" algn="l" defTabSz="914379"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Amazon Ember Light" panose="020B0403020204020204" pitchFamily="34" charset="0"/>
                <a:ea typeface="+mn-ea"/>
                <a:cs typeface="+mn-cs"/>
              </a:rPr>
              <a:t>While touching upon the trickiest/most common problem in ML </a:t>
            </a:r>
            <a:r>
              <a:rPr lang="en-US" sz="1200" kern="1200" dirty="0" err="1">
                <a:solidFill>
                  <a:schemeClr val="tx1"/>
                </a:solidFill>
                <a:effectLst/>
                <a:latin typeface="Amazon Ember Light" panose="020B0403020204020204" pitchFamily="34" charset="0"/>
                <a:ea typeface="+mn-ea"/>
                <a:cs typeface="+mn-cs"/>
              </a:rPr>
              <a:t>Overffiting</a:t>
            </a:r>
            <a:endParaRPr lang="en-US" sz="1200" kern="1200" dirty="0">
              <a:solidFill>
                <a:schemeClr val="tx1"/>
              </a:solidFill>
              <a:effectLst/>
              <a:latin typeface="Amazon Ember Light" panose="020B0403020204020204" pitchFamily="34" charset="0"/>
              <a:ea typeface="+mn-ea"/>
              <a:cs typeface="+mn-cs"/>
            </a:endParaRPr>
          </a:p>
          <a:p>
            <a:pPr marL="171450" marR="0" lvl="0" indent="-171450" algn="l" defTabSz="914379"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Amazon Ember Light" panose="020B0403020204020204" pitchFamily="34" charset="0"/>
                <a:ea typeface="+mn-ea"/>
                <a:cs typeface="+mn-cs"/>
              </a:rPr>
              <a:t>we discuss a few steps to explore larger real-life datasets – how much data is there, what type of data, how to deal with missing values or outliers,</a:t>
            </a:r>
          </a:p>
          <a:p>
            <a:pPr marL="171450" marR="0" lvl="0" indent="-171450" algn="l" defTabSz="914379"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Amazon Ember Light" panose="020B0403020204020204" pitchFamily="34" charset="0"/>
                <a:ea typeface="+mn-ea"/>
                <a:cs typeface="+mn-cs"/>
              </a:rPr>
              <a:t>and we ‘put it all together’ building a KNN model on this dataset</a:t>
            </a:r>
          </a:p>
          <a:p>
            <a:pPr marL="171450" marR="0" lvl="0" indent="-171450" algn="l" defTabSz="914379"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Amazon Ember Light" panose="020B0403020204020204" pitchFamily="34" charset="0"/>
                <a:ea typeface="+mn-ea"/>
                <a:cs typeface="+mn-cs"/>
              </a:rPr>
              <a:t>best way to learn is by doing it, so aside from in-class practice, we open an ML competition </a:t>
            </a:r>
          </a:p>
          <a:p>
            <a:pPr marL="171450" marR="0" lvl="0" indent="-171450" algn="l" defTabSz="914379"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Amazon Ember Light" panose="020B0403020204020204" pitchFamily="34" charset="0"/>
                <a:ea typeface="+mn-ea"/>
                <a:cs typeface="+mn-cs"/>
              </a:rPr>
              <a:t>use all ML techniques of the day, to win this competition over the next three days</a:t>
            </a:r>
          </a:p>
          <a:p>
            <a:pPr marL="171450" marR="0" lvl="0" indent="-171450" algn="l" defTabSz="914379" rtl="0" eaLnBrk="1" fontAlgn="auto" latinLnBrk="0" hangingPunct="1">
              <a:lnSpc>
                <a:spcPct val="100000"/>
              </a:lnSpc>
              <a:spcBef>
                <a:spcPts val="0"/>
              </a:spcBef>
              <a:spcAft>
                <a:spcPts val="0"/>
              </a:spcAft>
              <a:buClrTx/>
              <a:buSzTx/>
              <a:buFontTx/>
              <a:buChar char="-"/>
              <a:tabLst/>
              <a:defRPr/>
            </a:pPr>
            <a:endParaRPr lang="en-US" sz="1200" kern="1200" dirty="0">
              <a:solidFill>
                <a:schemeClr val="tx1"/>
              </a:solidFill>
              <a:effectLst/>
              <a:latin typeface="Amazon Ember Light" panose="020B0403020204020204" pitchFamily="34" charset="0"/>
              <a:ea typeface="+mn-ea"/>
              <a:cs typeface="+mn-cs"/>
            </a:endParaRPr>
          </a:p>
          <a:p>
            <a:pPr marL="171450" marR="0" lvl="0" indent="-171450" algn="l" defTabSz="914379"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Amazon Ember Light" panose="020B0403020204020204" pitchFamily="34" charset="0"/>
                <a:ea typeface="+mn-ea"/>
                <a:cs typeface="+mn-cs"/>
              </a:rPr>
              <a:t>we next dig deeper into real-life datasets, discussing more ML techniques to handle numerical, categorical, and text features </a:t>
            </a:r>
          </a:p>
          <a:p>
            <a:pPr marL="171450" marR="0" lvl="0" indent="-171450" algn="l" defTabSz="914379"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Amazon Ember Light" panose="020B0403020204020204" pitchFamily="34" charset="0"/>
                <a:ea typeface="+mn-ea"/>
                <a:cs typeface="+mn-cs"/>
              </a:rPr>
              <a:t>We also introduce more advanced ML models, tree-based models like: decision trees and random forests</a:t>
            </a:r>
          </a:p>
          <a:p>
            <a:pPr marL="171450" marR="0" lvl="0" indent="-171450" algn="l" defTabSz="914379"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Amazon Ember Light" panose="020B0403020204020204" pitchFamily="34" charset="0"/>
                <a:ea typeface="+mn-ea"/>
                <a:cs typeface="+mn-cs"/>
              </a:rPr>
              <a:t>as ML models get more sophisticated, there are more architectural decisions to be made, and we </a:t>
            </a:r>
            <a:r>
              <a:rPr lang="en-US" sz="2800" b="0" dirty="0"/>
              <a:t>discuss tuning ML models </a:t>
            </a:r>
            <a:r>
              <a:rPr lang="en-US" sz="2800" dirty="0"/>
              <a:t>for best performance</a:t>
            </a:r>
          </a:p>
          <a:p>
            <a:pPr marL="171450" marR="0" lvl="0" indent="-171450" algn="l" defTabSz="914379" rtl="0" eaLnBrk="1" fontAlgn="auto" latinLnBrk="0" hangingPunct="1">
              <a:lnSpc>
                <a:spcPct val="100000"/>
              </a:lnSpc>
              <a:spcBef>
                <a:spcPts val="0"/>
              </a:spcBef>
              <a:spcAft>
                <a:spcPts val="0"/>
              </a:spcAft>
              <a:buClrTx/>
              <a:buSzTx/>
              <a:buFontTx/>
              <a:buChar char="-"/>
              <a:tabLst/>
              <a:defRPr/>
            </a:pPr>
            <a:r>
              <a:rPr lang="en-US" sz="2800" b="0" dirty="0"/>
              <a:t>To speed up building, training and deploying ML models we introduce you to a few AWS AI/ML services, </a:t>
            </a:r>
          </a:p>
          <a:p>
            <a:pPr marL="171450" marR="0" lvl="0" indent="-171450" algn="l" defTabSz="914379" rtl="0" eaLnBrk="1" fontAlgn="auto" latinLnBrk="0" hangingPunct="1">
              <a:lnSpc>
                <a:spcPct val="100000"/>
              </a:lnSpc>
              <a:spcBef>
                <a:spcPts val="0"/>
              </a:spcBef>
              <a:spcAft>
                <a:spcPts val="0"/>
              </a:spcAft>
              <a:buClrTx/>
              <a:buSzTx/>
              <a:buFontTx/>
              <a:buChar char="-"/>
              <a:tabLst/>
              <a:defRPr/>
            </a:pPr>
            <a:r>
              <a:rPr lang="en-US" sz="2800" b="0" dirty="0"/>
              <a:t>Getting you experimenting with ML on AWS beyond Jupiter notebooks</a:t>
            </a:r>
            <a:endParaRPr lang="en-US" sz="1200" kern="1200" dirty="0">
              <a:solidFill>
                <a:schemeClr val="tx1"/>
              </a:solidFill>
              <a:effectLst/>
              <a:latin typeface="Amazon Ember Light" panose="020B0403020204020204" pitchFamily="34" charset="0"/>
              <a:ea typeface="+mn-ea"/>
              <a:cs typeface="+mn-cs"/>
            </a:endParaRPr>
          </a:p>
          <a:p>
            <a:pPr marL="171450" marR="0" lvl="0" indent="-171450" algn="l" defTabSz="914379"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Amazon Ember Light" panose="020B0403020204020204" pitchFamily="34" charset="0"/>
                <a:ea typeface="+mn-ea"/>
                <a:cs typeface="+mn-cs"/>
              </a:rPr>
              <a:t>and again, use all these new techniques, to improve your scores and win our ML competition</a:t>
            </a:r>
          </a:p>
          <a:p>
            <a:pPr marL="171450" marR="0" lvl="0" indent="-171450" algn="l" defTabSz="914379" rtl="0" eaLnBrk="1" fontAlgn="auto" latinLnBrk="0" hangingPunct="1">
              <a:lnSpc>
                <a:spcPct val="100000"/>
              </a:lnSpc>
              <a:spcBef>
                <a:spcPts val="0"/>
              </a:spcBef>
              <a:spcAft>
                <a:spcPts val="0"/>
              </a:spcAft>
              <a:buClrTx/>
              <a:buSzTx/>
              <a:buFontTx/>
              <a:buChar char="-"/>
              <a:tabLst/>
              <a:defRPr/>
            </a:pPr>
            <a:endParaRPr lang="en-US" sz="1200" kern="1200" dirty="0">
              <a:solidFill>
                <a:schemeClr val="tx1"/>
              </a:solidFill>
              <a:effectLst/>
              <a:latin typeface="Amazon Ember Light" panose="020B0403020204020204" pitchFamily="34" charset="0"/>
              <a:ea typeface="+mn-ea"/>
              <a:cs typeface="+mn-cs"/>
            </a:endParaRPr>
          </a:p>
          <a:p>
            <a:pPr marL="171450" marR="0" lvl="0" indent="-171450" algn="l" defTabSz="914379" rtl="0" eaLnBrk="1" fontAlgn="auto" latinLnBrk="0" hangingPunct="1">
              <a:lnSpc>
                <a:spcPct val="100000"/>
              </a:lnSpc>
              <a:spcBef>
                <a:spcPts val="0"/>
              </a:spcBef>
              <a:spcAft>
                <a:spcPts val="0"/>
              </a:spcAft>
              <a:buClrTx/>
              <a:buSzTx/>
              <a:buFontTx/>
              <a:buChar char="-"/>
              <a:tabLst/>
              <a:defRPr/>
            </a:pPr>
            <a:r>
              <a:rPr lang="en-US" sz="800" kern="1200" dirty="0">
                <a:solidFill>
                  <a:schemeClr val="tx1"/>
                </a:solidFill>
                <a:effectLst/>
                <a:latin typeface="Amazon Ember Light" panose="020B0403020204020204" pitchFamily="34" charset="0"/>
                <a:ea typeface="+mn-ea"/>
                <a:cs typeface="+mn-cs"/>
              </a:rPr>
              <a:t>we walk further down the path of ML models stepping into the DL territory</a:t>
            </a:r>
          </a:p>
          <a:p>
            <a:pPr marL="171450" marR="0" lvl="0" indent="-171450" algn="l" defTabSz="914379" rtl="0" eaLnBrk="1" fontAlgn="auto" latinLnBrk="0" hangingPunct="1">
              <a:lnSpc>
                <a:spcPct val="100000"/>
              </a:lnSpc>
              <a:spcBef>
                <a:spcPts val="0"/>
              </a:spcBef>
              <a:spcAft>
                <a:spcPts val="0"/>
              </a:spcAft>
              <a:buClrTx/>
              <a:buSzTx/>
              <a:buFontTx/>
              <a:buChar char="-"/>
              <a:tabLst/>
              <a:defRPr/>
            </a:pPr>
            <a:r>
              <a:rPr lang="en-US" sz="800" kern="1200" dirty="0">
                <a:solidFill>
                  <a:schemeClr val="tx1"/>
                </a:solidFill>
                <a:effectLst/>
                <a:latin typeface="Amazon Ember Light" panose="020B0403020204020204" pitchFamily="34" charset="0"/>
                <a:ea typeface="+mn-ea"/>
                <a:cs typeface="+mn-cs"/>
              </a:rPr>
              <a:t>by looking at ML models that learn by some version of gradient descent optimization</a:t>
            </a:r>
          </a:p>
          <a:p>
            <a:pPr marL="171450" marR="0" lvl="0" indent="-171450" algn="l" defTabSz="914379" rtl="0" eaLnBrk="1" fontAlgn="auto" latinLnBrk="0" hangingPunct="1">
              <a:lnSpc>
                <a:spcPct val="100000"/>
              </a:lnSpc>
              <a:spcBef>
                <a:spcPts val="0"/>
              </a:spcBef>
              <a:spcAft>
                <a:spcPts val="0"/>
              </a:spcAft>
              <a:buClrTx/>
              <a:buSzTx/>
              <a:buFontTx/>
              <a:buChar char="-"/>
              <a:tabLst/>
              <a:defRPr/>
            </a:pPr>
            <a:r>
              <a:rPr lang="en-US" sz="800" kern="1200" dirty="0">
                <a:solidFill>
                  <a:schemeClr val="tx1"/>
                </a:solidFill>
                <a:effectLst/>
                <a:latin typeface="Amazon Ember Light" panose="020B0403020204020204" pitchFamily="34" charset="0"/>
                <a:ea typeface="+mn-ea"/>
                <a:cs typeface="+mn-cs"/>
              </a:rPr>
              <a:t>regression models (so called linear models), and neural networks </a:t>
            </a:r>
          </a:p>
          <a:p>
            <a:pPr marL="171450" marR="0" lvl="0" indent="-171450" algn="l" defTabSz="914379" rtl="0" eaLnBrk="1" fontAlgn="auto" latinLnBrk="0" hangingPunct="1">
              <a:lnSpc>
                <a:spcPct val="100000"/>
              </a:lnSpc>
              <a:spcBef>
                <a:spcPts val="0"/>
              </a:spcBef>
              <a:spcAft>
                <a:spcPts val="0"/>
              </a:spcAft>
              <a:buClrTx/>
              <a:buSzTx/>
              <a:buFontTx/>
              <a:buChar char="-"/>
              <a:tabLst/>
              <a:defRPr/>
            </a:pPr>
            <a:r>
              <a:rPr lang="en-US" sz="800" kern="1200" dirty="0">
                <a:solidFill>
                  <a:schemeClr val="tx1"/>
                </a:solidFill>
                <a:effectLst/>
                <a:latin typeface="Amazon Ember Light" panose="020B0403020204020204" pitchFamily="34" charset="0"/>
                <a:ea typeface="+mn-ea"/>
                <a:cs typeface="+mn-cs"/>
              </a:rPr>
              <a:t>we close the course learning about ML technique that’s gaining more traction lately AutoML  and how it works on AWS</a:t>
            </a:r>
          </a:p>
          <a:p>
            <a:pPr marL="171450" marR="0" lvl="0" indent="-171450" algn="l" defTabSz="914379" rtl="0" eaLnBrk="1" fontAlgn="auto" latinLnBrk="0" hangingPunct="1">
              <a:lnSpc>
                <a:spcPct val="100000"/>
              </a:lnSpc>
              <a:spcBef>
                <a:spcPts val="0"/>
              </a:spcBef>
              <a:spcAft>
                <a:spcPts val="0"/>
              </a:spcAft>
              <a:buClrTx/>
              <a:buSzTx/>
              <a:buFontTx/>
              <a:buChar char="-"/>
              <a:tabLst/>
              <a:defRPr/>
            </a:pPr>
            <a:r>
              <a:rPr lang="en-US" sz="800" kern="1200" dirty="0">
                <a:solidFill>
                  <a:schemeClr val="tx1"/>
                </a:solidFill>
                <a:effectLst/>
                <a:latin typeface="Amazon Ember Light" panose="020B0403020204020204" pitchFamily="34" charset="0"/>
                <a:ea typeface="+mn-ea"/>
                <a:cs typeface="+mn-cs"/>
              </a:rPr>
              <a:t>and again, encouraging you to apply all learning to improve performance in the final project competition</a:t>
            </a:r>
          </a:p>
          <a:p>
            <a:endParaRPr lang="en-US" dirty="0"/>
          </a:p>
        </p:txBody>
      </p:sp>
      <p:sp>
        <p:nvSpPr>
          <p:cNvPr id="4" name="Slide Number Placeholder 3"/>
          <p:cNvSpPr>
            <a:spLocks noGrp="1"/>
          </p:cNvSpPr>
          <p:nvPr>
            <p:ph type="sldNum" sz="quarter" idx="5"/>
          </p:nvPr>
        </p:nvSpPr>
        <p:spPr/>
        <p:txBody>
          <a:bodyPr/>
          <a:lstStyle/>
          <a:p>
            <a:fld id="{DE9AAF13-0D66-9247-8B59-91BBBED844F7}" type="slidenum">
              <a:rPr lang="en-US" smtClean="0"/>
              <a:t>2</a:t>
            </a:fld>
            <a:endParaRPr lang="en-US"/>
          </a:p>
        </p:txBody>
      </p:sp>
    </p:spTree>
    <p:extLst>
      <p:ext uri="{BB962C8B-B14F-4D97-AF65-F5344CB8AC3E}">
        <p14:creationId xmlns:p14="http://schemas.microsoft.com/office/powerpoint/2010/main" val="27836380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9"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mazon Ember Light" panose="020B0403020204020204" pitchFamily="34" charset="0"/>
                <a:ea typeface="+mn-ea"/>
                <a:cs typeface="+mn-cs"/>
              </a:rPr>
              <a:t>(1) Moving from the hidden layer to the output layer</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Let’s first compute the weighted sum </a:t>
            </a:r>
            <a:r>
              <a:rPr lang="en-US" sz="1200" b="1" kern="1200" dirty="0">
                <a:solidFill>
                  <a:schemeClr val="tx1"/>
                </a:solidFill>
                <a:effectLst/>
                <a:latin typeface="Amazon Ember Light" panose="020B0403020204020204" pitchFamily="34" charset="0"/>
                <a:ea typeface="+mn-ea"/>
                <a:cs typeface="+mn-cs"/>
              </a:rPr>
              <a:t>arriving</a:t>
            </a:r>
            <a:r>
              <a:rPr lang="en-US" sz="1200" kern="1200" dirty="0">
                <a:solidFill>
                  <a:schemeClr val="tx1"/>
                </a:solidFill>
                <a:effectLst/>
                <a:latin typeface="Amazon Ember Light" panose="020B0403020204020204" pitchFamily="34" charset="0"/>
                <a:ea typeface="+mn-ea"/>
                <a:cs typeface="+mn-cs"/>
              </a:rPr>
              <a:t> at the output neuron, from its inputs coming from the hidden neurons…</a:t>
            </a: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That is o(in) = …according to the values here … 0.52*0.4 + 0.53*0.45= 0.44</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The weighted sum will be then transformed by the sigmoid activation to 0.61</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This </a:t>
            </a:r>
            <a:r>
              <a:rPr lang="en-US" sz="1200" b="1" kern="1200" dirty="0">
                <a:solidFill>
                  <a:schemeClr val="tx1"/>
                </a:solidFill>
                <a:effectLst/>
                <a:latin typeface="Amazon Ember Light" panose="020B0403020204020204" pitchFamily="34" charset="0"/>
                <a:ea typeface="+mn-ea"/>
                <a:cs typeface="+mn-cs"/>
              </a:rPr>
              <a:t>is the final output </a:t>
            </a:r>
            <a:r>
              <a:rPr lang="en-US" sz="1200" kern="1200" dirty="0">
                <a:solidFill>
                  <a:schemeClr val="tx1"/>
                </a:solidFill>
                <a:effectLst/>
                <a:latin typeface="Amazon Ember Light" panose="020B0403020204020204" pitchFamily="34" charset="0"/>
                <a:ea typeface="+mn-ea"/>
                <a:cs typeface="+mn-cs"/>
              </a:rPr>
              <a:t>of the NN</a:t>
            </a:r>
          </a:p>
          <a:p>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Using a decision boundary at 0.5, for binary classification, we would classify this as </a:t>
            </a:r>
            <a:r>
              <a:rPr lang="en-US" sz="1200" b="1" dirty="0">
                <a:latin typeface="Amazon Ember Light" panose="020B0403020204020204" pitchFamily="34" charset="0"/>
                <a:ea typeface="Amazon Ember Light" panose="020B0403020204020204" pitchFamily="34" charset="0"/>
                <a:cs typeface="Amazon Ember Light" panose="020B0403020204020204" pitchFamily="34" charset="0"/>
              </a:rPr>
              <a:t>class 1</a:t>
            </a: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 (as 0.61 &gt; 0.5).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Amazon Ember Light" panose="020B0403020204020204" pitchFamily="34" charset="0"/>
                <a:ea typeface="+mn-ea"/>
                <a:cs typeface="+mn-cs"/>
              </a:rPr>
              <a:t>Now, if the true class of the (x1, x2) = (0.5, 0.1) is 1, we were </a:t>
            </a:r>
            <a:r>
              <a:rPr lang="en-US" sz="1200" b="1" u="sng" kern="1200" dirty="0">
                <a:solidFill>
                  <a:schemeClr val="tx1"/>
                </a:solidFill>
                <a:effectLst/>
                <a:latin typeface="Amazon Ember Light" panose="020B0403020204020204" pitchFamily="34" charset="0"/>
                <a:ea typeface="+mn-ea"/>
                <a:cs typeface="+mn-cs"/>
              </a:rPr>
              <a:t>very lucky</a:t>
            </a:r>
            <a:r>
              <a:rPr lang="en-US" sz="1200" b="0" kern="1200" dirty="0">
                <a:solidFill>
                  <a:schemeClr val="tx1"/>
                </a:solidFill>
                <a:effectLst/>
                <a:latin typeface="Amazon Ember Light" panose="020B0403020204020204" pitchFamily="34" charset="0"/>
                <a:ea typeface="+mn-ea"/>
                <a:cs typeface="+mn-cs"/>
              </a:rPr>
              <a:t>, and built a very good network from 1</a:t>
            </a:r>
            <a:r>
              <a:rPr lang="en-US" sz="1200" b="0" kern="1200" baseline="30000" dirty="0">
                <a:solidFill>
                  <a:schemeClr val="tx1"/>
                </a:solidFill>
                <a:effectLst/>
                <a:latin typeface="Amazon Ember Light" panose="020B0403020204020204" pitchFamily="34" charset="0"/>
                <a:ea typeface="+mn-ea"/>
                <a:cs typeface="+mn-cs"/>
              </a:rPr>
              <a:t>st</a:t>
            </a:r>
            <a:r>
              <a:rPr lang="en-US" sz="1200" b="0" kern="1200" dirty="0">
                <a:solidFill>
                  <a:schemeClr val="tx1"/>
                </a:solidFill>
                <a:effectLst/>
                <a:latin typeface="Amazon Ember Light" panose="020B0403020204020204" pitchFamily="34" charset="0"/>
                <a:ea typeface="+mn-ea"/>
                <a:cs typeface="+mn-cs"/>
              </a:rPr>
              <a:t> try!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Amazon Ember Light" panose="020B0403020204020204" pitchFamily="34" charset="0"/>
                <a:ea typeface="+mn-ea"/>
                <a:cs typeface="+mn-cs"/>
              </a:rPr>
              <a:t>Most of the time however, the first model/NN we build, </a:t>
            </a:r>
            <a:r>
              <a:rPr lang="en-US" sz="1200" b="1" kern="1200" dirty="0">
                <a:solidFill>
                  <a:schemeClr val="tx1"/>
                </a:solidFill>
                <a:effectLst/>
                <a:latin typeface="Amazon Ember Light" panose="020B0403020204020204" pitchFamily="34" charset="0"/>
                <a:ea typeface="+mn-ea"/>
                <a:cs typeface="+mn-cs"/>
              </a:rPr>
              <a:t>might not get it right</a:t>
            </a:r>
            <a:endParaRPr lang="en-US" sz="1200" b="0" kern="1200" dirty="0">
              <a:solidFill>
                <a:schemeClr val="tx1"/>
              </a:solidFill>
              <a:effectLst/>
              <a:latin typeface="Amazon Ember Light" panose="020B04030202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Amazon Ember Light" panose="020B04030202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Amazon Ember Light" panose="020B0403020204020204" pitchFamily="34" charset="0"/>
                <a:ea typeface="+mn-ea"/>
                <a:cs typeface="+mn-cs"/>
              </a:rPr>
              <a:t>If the output didn’t match the target, given this NN </a:t>
            </a:r>
            <a:r>
              <a:rPr lang="en-US" sz="1200" kern="1200" dirty="0">
                <a:solidFill>
                  <a:schemeClr val="tx1"/>
                </a:solidFill>
                <a:effectLst/>
                <a:latin typeface="Amazon Ember Light" panose="020B0403020204020204" pitchFamily="34" charset="0"/>
                <a:ea typeface="+mn-ea"/>
                <a:cs typeface="+mn-cs"/>
              </a:rPr>
              <a:t>architecture</a:t>
            </a:r>
            <a:r>
              <a:rPr lang="en-US" sz="1200" b="0" kern="1200" dirty="0">
                <a:solidFill>
                  <a:schemeClr val="tx1"/>
                </a:solidFill>
                <a:effectLst/>
                <a:latin typeface="Amazon Ember Light" panose="020B0403020204020204" pitchFamily="34" charset="0"/>
                <a:ea typeface="+mn-ea"/>
                <a:cs typeface="+mn-cs"/>
              </a:rPr>
              <a:t>, the NNs</a:t>
            </a:r>
            <a:r>
              <a:rPr lang="en-US" sz="1200" b="1" kern="1200" dirty="0">
                <a:solidFill>
                  <a:schemeClr val="tx1"/>
                </a:solidFill>
                <a:effectLst/>
                <a:latin typeface="Amazon Ember Light" panose="020B0403020204020204" pitchFamily="34" charset="0"/>
                <a:ea typeface="+mn-ea"/>
                <a:cs typeface="+mn-cs"/>
              </a:rPr>
              <a:t> weights, all 6 of them need to change</a:t>
            </a:r>
            <a:r>
              <a:rPr lang="en-US" sz="1200" b="0" kern="1200" dirty="0">
                <a:solidFill>
                  <a:schemeClr val="tx1"/>
                </a:solidFill>
                <a:effectLst/>
                <a:latin typeface="Amazon Ember Light" panose="020B0403020204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Amazon Ember Light" panose="020B0403020204020204" pitchFamily="34" charset="0"/>
                <a:ea typeface="+mn-ea"/>
                <a:cs typeface="+mn-cs"/>
              </a:rPr>
              <a:t>such that the error between the output and target gets smaller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Amazon Ember Light" panose="020B04030202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Amazon Ember Light" panose="020B0403020204020204" pitchFamily="34" charset="0"/>
                <a:ea typeface="+mn-ea"/>
                <a:cs typeface="+mn-cs"/>
              </a:rPr>
              <a:t>We have heard this storyline before, </a:t>
            </a:r>
            <a:r>
              <a:rPr lang="en-US" sz="1200" b="1" kern="1200" dirty="0">
                <a:solidFill>
                  <a:schemeClr val="tx1"/>
                </a:solidFill>
                <a:effectLst/>
                <a:latin typeface="Amazon Ember Light" panose="020B0403020204020204" pitchFamily="34" charset="0"/>
                <a:ea typeface="+mn-ea"/>
                <a:cs typeface="+mn-cs"/>
              </a:rPr>
              <a:t>Gradient Descent</a:t>
            </a:r>
            <a:r>
              <a:rPr lang="en-US" sz="1200" b="0" kern="1200" dirty="0">
                <a:solidFill>
                  <a:schemeClr val="tx1"/>
                </a:solidFill>
                <a:effectLst/>
                <a:latin typeface="Amazon Ember Light" panose="020B0403020204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Amazon Ember Light" panose="020B0403020204020204" pitchFamily="34" charset="0"/>
                <a:ea typeface="+mn-ea"/>
                <a:cs typeface="+mn-cs"/>
              </a:rPr>
              <a:t>Move the model in the opposite direction of the error’s Gradient, one step at time, to minimize model’s error!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Amazon Ember Light" panose="020B04030202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Amazon Ember Light" panose="020B0403020204020204" pitchFamily="34" charset="0"/>
                <a:ea typeface="+mn-ea"/>
                <a:cs typeface="+mn-cs"/>
              </a:rPr>
              <a:t>So </a:t>
            </a:r>
            <a:r>
              <a:rPr lang="en-US" sz="1200" b="1" kern="1200" dirty="0">
                <a:solidFill>
                  <a:schemeClr val="tx1"/>
                </a:solidFill>
                <a:effectLst/>
                <a:latin typeface="Amazon Ember Light" panose="020B0403020204020204" pitchFamily="34" charset="0"/>
                <a:ea typeface="+mn-ea"/>
                <a:cs typeface="+mn-cs"/>
              </a:rPr>
              <a:t>how do we compute this error </a:t>
            </a:r>
            <a:r>
              <a:rPr lang="en-US" sz="1200" b="1" kern="1200" dirty="0" err="1">
                <a:solidFill>
                  <a:schemeClr val="tx1"/>
                </a:solidFill>
                <a:effectLst/>
                <a:latin typeface="Amazon Ember Light" panose="020B0403020204020204" pitchFamily="34" charset="0"/>
                <a:ea typeface="+mn-ea"/>
                <a:cs typeface="+mn-cs"/>
              </a:rPr>
              <a:t>fct</a:t>
            </a:r>
            <a:r>
              <a:rPr lang="en-US" sz="1200" b="1" kern="1200" dirty="0">
                <a:solidFill>
                  <a:schemeClr val="tx1"/>
                </a:solidFill>
                <a:effectLst/>
                <a:latin typeface="Amazon Ember Light" panose="020B0403020204020204" pitchFamily="34" charset="0"/>
                <a:ea typeface="+mn-ea"/>
                <a:cs typeface="+mn-cs"/>
              </a:rPr>
              <a:t>, </a:t>
            </a:r>
            <a:r>
              <a:rPr lang="en-US" sz="1200" b="0" kern="1200" dirty="0">
                <a:solidFill>
                  <a:schemeClr val="tx1"/>
                </a:solidFill>
                <a:effectLst/>
                <a:latin typeface="Amazon Ember Light" panose="020B0403020204020204" pitchFamily="34" charset="0"/>
                <a:ea typeface="+mn-ea"/>
                <a:cs typeface="+mn-cs"/>
              </a:rPr>
              <a:t>so we can then adjust the model/the weights accordingly?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a:t>
            </a: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o^{(in)} = w_4 * h_1^{(out)} + w_5 * h_2^{(out)}</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 0.4*0.52 + 0.45*0.53 = 0.44</a:t>
            </a: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o^{(out)} = \frac{1}{1+e^{-o^{(in)}}} = \frac{1}{1+e^{-0.44}} = 0.61</a:t>
            </a:r>
          </a:p>
          <a:p>
            <a:endParaRPr lang="en-US"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20</a:t>
            </a:fld>
            <a:endParaRPr lang="en-US" dirty="0"/>
          </a:p>
        </p:txBody>
      </p:sp>
    </p:spTree>
    <p:extLst>
      <p:ext uri="{BB962C8B-B14F-4D97-AF65-F5344CB8AC3E}">
        <p14:creationId xmlns:p14="http://schemas.microsoft.com/office/powerpoint/2010/main" val="3530412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buNone/>
                </a:pPr>
                <a:r>
                  <a:rPr lang="en-US" b="0" dirty="0">
                    <a:solidFill>
                      <a:schemeClr val="accent6"/>
                    </a:solidFill>
                    <a:ea typeface="Amazon Ember Light" panose="020B0403020204020204" pitchFamily="34" charset="0"/>
                    <a:cs typeface="Amazon Ember Light" panose="020B0403020204020204" pitchFamily="34" charset="0"/>
                  </a:rPr>
                  <a:t>Here</a:t>
                </a:r>
                <a:r>
                  <a:rPr lang="en-US" b="0" baseline="0" dirty="0">
                    <a:solidFill>
                      <a:schemeClr val="accent6"/>
                    </a:solidFill>
                    <a:ea typeface="Amazon Ember Light" panose="020B0403020204020204" pitchFamily="34" charset="0"/>
                    <a:cs typeface="Amazon Ember Light" panose="020B0403020204020204" pitchFamily="34" charset="0"/>
                  </a:rPr>
                  <a:t> are some choices of error (cost) functions, that can be used to basically </a:t>
                </a:r>
              </a:p>
              <a:p>
                <a:pPr marL="0" indent="0">
                  <a:buNone/>
                </a:pPr>
                <a:r>
                  <a:rPr lang="en-US" sz="1200" b="0"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compare the NN outputs with the truth, with the desired target.</a:t>
                </a:r>
                <a:endParaRPr lang="en-US" b="0" baseline="0" dirty="0">
                  <a:solidFill>
                    <a:schemeClr val="accent6"/>
                  </a:solidFill>
                  <a:ea typeface="Amazon Ember Light" panose="020B0403020204020204" pitchFamily="34" charset="0"/>
                  <a:cs typeface="Amazon Ember Light" panose="020B0403020204020204" pitchFamily="34" charset="0"/>
                </a:endParaRPr>
              </a:p>
              <a:p>
                <a:pPr marL="0" indent="0">
                  <a:buNone/>
                </a:pPr>
                <a:endParaRPr lang="en-US" b="1" baseline="0" dirty="0">
                  <a:solidFill>
                    <a:schemeClr val="accent6"/>
                  </a:solidFill>
                  <a:ea typeface="Amazon Ember Light" panose="020B0403020204020204" pitchFamily="34" charset="0"/>
                  <a:cs typeface="Amazon Ember Light" panose="020B0403020204020204" pitchFamily="34" charset="0"/>
                </a:endParaRPr>
              </a:p>
              <a:p>
                <a:pPr marL="0" indent="0">
                  <a:buNone/>
                </a:pPr>
                <a:r>
                  <a:rPr lang="en-US" b="1" dirty="0">
                    <a:solidFill>
                      <a:schemeClr val="accent6"/>
                    </a:solidFill>
                    <a:ea typeface="Amazon Ember Light" panose="020B0403020204020204" pitchFamily="34" charset="0"/>
                    <a:cs typeface="Amazon Ember Light" panose="020B0403020204020204" pitchFamily="34" charset="0"/>
                  </a:rPr>
                  <a:t>Binary classification: Log-Loss (aka cross entropy for logistic loss)</a:t>
                </a:r>
                <a:r>
                  <a:rPr lang="en-US" dirty="0">
                    <a:ea typeface="Amazon Ember Light" panose="020B0403020204020204" pitchFamily="34" charset="0"/>
                    <a:cs typeface="Amazon Ember Light" panose="020B0403020204020204" pitchFamily="34" charset="0"/>
                  </a:rPr>
                  <a:t>:</a:t>
                </a:r>
                <a:r>
                  <a:rPr lang="en-US" dirty="0">
                    <a:solidFill>
                      <a:srgbClr val="00B050"/>
                    </a:solidFill>
                    <a:ea typeface="Amazon Ember Light" panose="020B0403020204020204" pitchFamily="34" charset="0"/>
                    <a:cs typeface="Amazon Ember Light" panose="020B0403020204020204" pitchFamily="34" charset="0"/>
                  </a:rPr>
                  <a:t> </a:t>
                </a:r>
                <a:r>
                  <a:rPr lang="en-US" dirty="0">
                    <a:ea typeface="Amazon Ember Light" panose="020B0403020204020204" pitchFamily="34" charset="0"/>
                    <a:cs typeface="Amazon Ember Light" panose="020B0403020204020204" pitchFamily="34" charset="0"/>
                  </a:rPr>
                  <a:t>A numeric value that measures the </a:t>
                </a:r>
                <a:r>
                  <a:rPr lang="en-US" b="1" dirty="0">
                    <a:ea typeface="Amazon Ember Light" panose="020B0403020204020204" pitchFamily="34" charset="0"/>
                    <a:cs typeface="Amazon Ember Light" panose="020B0403020204020204" pitchFamily="34" charset="0"/>
                  </a:rPr>
                  <a:t>performance of a binary classifier</a:t>
                </a:r>
                <a:r>
                  <a:rPr lang="en-US" dirty="0">
                    <a:ea typeface="Amazon Ember Light" panose="020B0403020204020204" pitchFamily="34" charset="0"/>
                    <a:cs typeface="Amazon Ember Light" panose="020B0403020204020204" pitchFamily="34" charset="0"/>
                  </a:rPr>
                  <a:t> when model output is a probability between 0 and 1</a:t>
                </a:r>
                <a:r>
                  <a:rPr lang="en-US" sz="2400" dirty="0">
                    <a:ea typeface="Amazon Ember Light" panose="020B0403020204020204" pitchFamily="34" charset="0"/>
                    <a:cs typeface="Amazon Ember Light" panose="020B0403020204020204" pitchFamily="34" charset="0"/>
                  </a:rPr>
                  <a:t>:</a:t>
                </a:r>
              </a:p>
              <a:p>
                <a:pPr marL="0" indent="0">
                  <a:buNone/>
                </a:pPr>
                <a:r>
                  <a:rPr lang="en-US" sz="2400" dirty="0">
                    <a:ea typeface="Amazon Ember Light" panose="020B0403020204020204" pitchFamily="34" charset="0"/>
                    <a:cs typeface="Amazon Ember Light" panose="020B0403020204020204" pitchFamily="34" charset="0"/>
                  </a:rPr>
                  <a:t> y true class </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n-US" sz="2400" dirty="0">
                    <a:ea typeface="Amazon Ember Light" panose="020B0403020204020204" pitchFamily="34" charset="0"/>
                    <a:cs typeface="Amazon Ember Light" panose="020B0403020204020204" pitchFamily="34" charset="0"/>
                  </a:rPr>
                  <a:t> {0, 1}, p</a:t>
                </a:r>
                <a:r>
                  <a:rPr lang="en-US" sz="2400" baseline="0" dirty="0">
                    <a:ea typeface="Amazon Ember Light" panose="020B0403020204020204" pitchFamily="34" charset="0"/>
                    <a:cs typeface="Amazon Ember Light" panose="020B0403020204020204" pitchFamily="34" charset="0"/>
                  </a:rPr>
                  <a:t> </a:t>
                </a:r>
                <a:r>
                  <a:rPr lang="en-US" sz="2400" dirty="0">
                    <a:ea typeface="Amazon Ember Light" panose="020B0403020204020204" pitchFamily="34" charset="0"/>
                    <a:cs typeface="Amazon Ember Light" panose="020B0403020204020204" pitchFamily="34" charset="0"/>
                  </a:rPr>
                  <a:t>probability of class, and ln   : logarithm</a:t>
                </a: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Amazon Ember Light" panose="020B0403020204020204" pitchFamily="34" charset="0"/>
                  <a:cs typeface="Amazon Ember Light" panose="020B0403020204020204" pitchFamily="34" charset="0"/>
                </a:endParaRPr>
              </a:p>
              <a:p>
                <a:pPr marL="0" indent="0">
                  <a:buNone/>
                </a:pPr>
                <a:r>
                  <a:rPr lang="en-US" b="1" dirty="0">
                    <a:solidFill>
                      <a:schemeClr val="accent6"/>
                    </a:solidFill>
                    <a:ea typeface="Amazon Ember Light" panose="020B0403020204020204" pitchFamily="34" charset="0"/>
                    <a:cs typeface="Amazon Ember Light" panose="020B0403020204020204" pitchFamily="34" charset="0"/>
                  </a:rPr>
                  <a:t>Multi-class classification: Cross entropy for </a:t>
                </a:r>
                <a:r>
                  <a:rPr lang="en-US" b="1" dirty="0" err="1">
                    <a:solidFill>
                      <a:schemeClr val="accent6"/>
                    </a:solidFill>
                    <a:ea typeface="Amazon Ember Light" panose="020B0403020204020204" pitchFamily="34" charset="0"/>
                    <a:cs typeface="Amazon Ember Light" panose="020B0403020204020204" pitchFamily="34" charset="0"/>
                  </a:rPr>
                  <a:t>softmax</a:t>
                </a:r>
                <a:r>
                  <a:rPr lang="en-US" b="1" dirty="0">
                    <a:solidFill>
                      <a:schemeClr val="accent6"/>
                    </a:solidFill>
                    <a:ea typeface="Amazon Ember Light" panose="020B0403020204020204" pitchFamily="34" charset="0"/>
                    <a:cs typeface="Amazon Ember Light" panose="020B0403020204020204" pitchFamily="34" charset="0"/>
                  </a:rPr>
                  <a:t> loss</a:t>
                </a:r>
                <a:r>
                  <a:rPr lang="en-US" dirty="0">
                    <a:ea typeface="Amazon Ember Light" panose="020B0403020204020204" pitchFamily="34" charset="0"/>
                    <a:cs typeface="Amazon Ember Light" panose="020B0403020204020204" pitchFamily="34" charset="0"/>
                  </a:rPr>
                  <a:t>:</a:t>
                </a:r>
                <a:r>
                  <a:rPr lang="en-US" dirty="0">
                    <a:solidFill>
                      <a:srgbClr val="00B050"/>
                    </a:solidFill>
                    <a:ea typeface="Amazon Ember Light" panose="020B0403020204020204" pitchFamily="34" charset="0"/>
                    <a:cs typeface="Amazon Ember Light" panose="020B0403020204020204" pitchFamily="34" charset="0"/>
                  </a:rPr>
                  <a:t> </a:t>
                </a:r>
                <a:r>
                  <a:rPr lang="en-US" sz="1200" b="1" i="0" kern="1200" dirty="0">
                    <a:solidFill>
                      <a:schemeClr val="accent3"/>
                    </a:solidFill>
                    <a:effectLst/>
                    <a:latin typeface="Amazon Ember Light" panose="020B0403020204020204" pitchFamily="34" charset="0"/>
                    <a:ea typeface="Amazon Ember Light" panose="020B0403020204020204" pitchFamily="34" charset="0"/>
                    <a:cs typeface="Amazon Ember Light" panose="020B0403020204020204" pitchFamily="34" charset="0"/>
                  </a:rPr>
                  <a:t>extends the </a:t>
                </a:r>
                <a:r>
                  <a:rPr lang="en-US" b="1" dirty="0">
                    <a:solidFill>
                      <a:schemeClr val="accent6"/>
                    </a:solidFill>
                    <a:ea typeface="Amazon Ember Light" panose="020B0403020204020204" pitchFamily="34" charset="0"/>
                    <a:cs typeface="Amazon Ember Light" panose="020B0403020204020204" pitchFamily="34" charset="0"/>
                  </a:rPr>
                  <a:t>cross entropy for sigmoid loss</a:t>
                </a:r>
                <a:r>
                  <a:rPr lang="en-US" sz="1200" b="1" i="0" kern="1200" dirty="0">
                    <a:solidFill>
                      <a:schemeClr val="accent3"/>
                    </a:solidFill>
                    <a:effectLst/>
                    <a:latin typeface="Amazon Ember Light" panose="020B0403020204020204" pitchFamily="34" charset="0"/>
                    <a:ea typeface="Amazon Ember Light" panose="020B0403020204020204" pitchFamily="34" charset="0"/>
                    <a:cs typeface="Amazon Ember Light" panose="020B0403020204020204" pitchFamily="34" charset="0"/>
                  </a:rPr>
                  <a:t> beyond two classes to </a:t>
                </a:r>
                <a:r>
                  <a:rPr lang="en-US" sz="1200" b="0" i="0" kern="1200" dirty="0">
                    <a:solidFill>
                      <a:schemeClr val="tx1"/>
                    </a:solidFill>
                    <a:effectLst/>
                    <a:latin typeface="+mn-lt"/>
                    <a:ea typeface="+mn-ea"/>
                    <a:cs typeface="+mn-cs"/>
                  </a:rPr>
                  <a:t>multi-class classification, </a:t>
                </a:r>
                <a:r>
                  <a:rPr lang="en-US" sz="1200" b="0" i="0" kern="1200" dirty="0" err="1">
                    <a:solidFill>
                      <a:schemeClr val="tx1"/>
                    </a:solidFill>
                    <a:effectLst/>
                    <a:latin typeface="+mn-lt"/>
                    <a:ea typeface="+mn-ea"/>
                    <a:cs typeface="+mn-cs"/>
                  </a:rPr>
                  <a:t>i</a:t>
                </a:r>
                <a:r>
                  <a:rPr lang="en-US" sz="1200" b="0" i="0" kern="1200" dirty="0">
                    <a:solidFill>
                      <a:schemeClr val="tx1"/>
                    </a:solidFill>
                    <a:effectLst/>
                    <a:latin typeface="+mn-lt"/>
                    <a:ea typeface="+mn-ea"/>
                    <a:cs typeface="+mn-cs"/>
                  </a:rPr>
                  <a:t> = class index</a:t>
                </a:r>
                <a:endParaRPr lang="en-US" sz="1200" kern="1200" dirty="0">
                  <a:solidFill>
                    <a:schemeClr val="tx1"/>
                  </a:solidFill>
                  <a:effectLst/>
                  <a:latin typeface="+mn-lt"/>
                  <a:ea typeface="Amazon Ember Light" panose="020B0403020204020204" pitchFamily="34" charset="0"/>
                  <a:cs typeface="Amazon Ember Light" panose="020B0403020204020204" pitchFamily="34" charset="0"/>
                </a:endParaRP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mazon Ember Light" panose="020B0403020204020204" pitchFamily="34" charset="0"/>
                    <a:ea typeface="+mn-ea"/>
                    <a:cs typeface="+mn-cs"/>
                  </a:rPr>
                  <a:t>Regression:</a:t>
                </a:r>
                <a:r>
                  <a:rPr lang="en-US" sz="1200" kern="1200" dirty="0">
                    <a:solidFill>
                      <a:schemeClr val="tx1"/>
                    </a:solidFill>
                    <a:effectLst/>
                    <a:latin typeface="Amazon Ember Light" panose="020B0403020204020204" pitchFamily="34" charset="0"/>
                    <a:ea typeface="+mn-ea"/>
                    <a:cs typeface="+mn-cs"/>
                  </a:rPr>
                  <a:t> MSE = averaged SSE is the most popular choice</a:t>
                </a: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mazon Ember Light" panose="020B0403020204020204" pitchFamily="34" charset="0"/>
                    <a:ea typeface="+mn-ea"/>
                    <a:cs typeface="+mn-cs"/>
                  </a:rPr>
                  <a:t>Note that</a:t>
                </a:r>
                <a:r>
                  <a:rPr lang="en-US" sz="1200" kern="1200" dirty="0">
                    <a:solidFill>
                      <a:schemeClr val="tx1"/>
                    </a:solidFill>
                    <a:effectLst/>
                    <a:latin typeface="Amazon Ember Light" panose="020B0403020204020204" pitchFamily="34" charset="0"/>
                    <a:ea typeface="+mn-ea"/>
                    <a:cs typeface="+mn-cs"/>
                  </a:rPr>
                  <a:t>, all these error functions are differentiable, desired property, for gradient descent …</a:t>
                </a: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a:t>
                </a: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C = -\frac{1}{n}{\sum_{examples}^{} y \ln(p) + (1-y) \ln(1-p)}</a:t>
                </a:r>
              </a:p>
              <a:p>
                <a:r>
                  <a:rPr lang="en-US" sz="1200" kern="1200" dirty="0">
                    <a:solidFill>
                      <a:schemeClr val="tx1"/>
                    </a:solidFill>
                    <a:effectLst/>
                    <a:latin typeface="Amazon Ember Light" panose="020B0403020204020204" pitchFamily="34" charset="0"/>
                    <a:ea typeface="+mn-ea"/>
                    <a:cs typeface="+mn-cs"/>
                  </a:rPr>
                  <a:t>C = -\frac{1}{n}{\sum_{examples}^{} }\,{\sum_{classes}^{} </a:t>
                </a:r>
                <a:r>
                  <a:rPr lang="en-US" sz="1200" kern="1200" dirty="0" err="1">
                    <a:solidFill>
                      <a:schemeClr val="tx1"/>
                    </a:solidFill>
                    <a:effectLst/>
                    <a:latin typeface="Amazon Ember Light" panose="020B0403020204020204" pitchFamily="34" charset="0"/>
                    <a:ea typeface="+mn-ea"/>
                    <a:cs typeface="+mn-cs"/>
                  </a:rPr>
                  <a:t>y_i</a:t>
                </a:r>
                <a:r>
                  <a:rPr lang="en-US" sz="1200" kern="1200" dirty="0">
                    <a:solidFill>
                      <a:schemeClr val="tx1"/>
                    </a:solidFill>
                    <a:effectLst/>
                    <a:latin typeface="Amazon Ember Light" panose="020B0403020204020204" pitchFamily="34" charset="0"/>
                    <a:ea typeface="+mn-ea"/>
                    <a:cs typeface="+mn-cs"/>
                  </a:rPr>
                  <a:t> \ln(</a:t>
                </a:r>
                <a:r>
                  <a:rPr lang="en-US" sz="1200" kern="1200" dirty="0" err="1">
                    <a:solidFill>
                      <a:schemeClr val="tx1"/>
                    </a:solidFill>
                    <a:effectLst/>
                    <a:latin typeface="Amazon Ember Light" panose="020B0403020204020204" pitchFamily="34" charset="0"/>
                    <a:ea typeface="+mn-ea"/>
                    <a:cs typeface="+mn-cs"/>
                  </a:rPr>
                  <a:t>p_i</a:t>
                </a:r>
                <a:r>
                  <a:rPr lang="en-US" sz="1200" kern="1200" dirty="0">
                    <a:solidFill>
                      <a:schemeClr val="tx1"/>
                    </a:solidFill>
                    <a:effectLst/>
                    <a:latin typeface="Amazon Ember Light" panose="020B0403020204020204" pitchFamily="34" charset="0"/>
                    <a:ea typeface="+mn-ea"/>
                    <a:cs typeface="+mn-cs"/>
                  </a:rPr>
                  <a:t>)}</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C = \frac{1}{n}{\sum_{examples}^{} (y-p)*2</a:t>
                </a:r>
              </a:p>
              <a:p>
                <a:endParaRPr lang="en-US" dirty="0"/>
              </a:p>
            </p:txBody>
          </p:sp>
        </mc:Choice>
        <mc:Fallback xmlns="">
          <p:sp>
            <p:nvSpPr>
              <p:cNvPr id="3" name="Notes Placeholder 2"/>
              <p:cNvSpPr>
                <a:spLocks noGrp="1"/>
              </p:cNvSpPr>
              <p:nvPr>
                <p:ph type="body" idx="1"/>
              </p:nvPr>
            </p:nvSpPr>
            <p:spPr/>
            <p:txBody>
              <a:bodyPr/>
              <a:lstStyle/>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indent="0">
                  <a:buNone/>
                </a:pPr>
                <a:r>
                  <a:rPr lang="en-US" b="0" dirty="0">
                    <a:solidFill>
                      <a:schemeClr val="accent6"/>
                    </a:solidFill>
                    <a:ea typeface="Amazon Ember Light" panose="020B0403020204020204" pitchFamily="34" charset="0"/>
                    <a:cs typeface="Amazon Ember Light" panose="020B0403020204020204" pitchFamily="34" charset="0"/>
                  </a:rPr>
                  <a:t>Here</a:t>
                </a:r>
                <a:r>
                  <a:rPr lang="en-US" b="0" baseline="0" dirty="0">
                    <a:solidFill>
                      <a:schemeClr val="accent6"/>
                    </a:solidFill>
                    <a:ea typeface="Amazon Ember Light" panose="020B0403020204020204" pitchFamily="34" charset="0"/>
                    <a:cs typeface="Amazon Ember Light" panose="020B0403020204020204" pitchFamily="34" charset="0"/>
                  </a:rPr>
                  <a:t> are choices of error (cost) functions, that can be used to basically </a:t>
                </a:r>
              </a:p>
              <a:p>
                <a:pPr marL="0" indent="0">
                  <a:buNone/>
                </a:pPr>
                <a:r>
                  <a:rPr lang="en-US" sz="1200" b="0"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compare the NN outputs with the truth, with the desired target.</a:t>
                </a:r>
                <a:endParaRPr lang="en-US" b="0" baseline="0" dirty="0">
                  <a:solidFill>
                    <a:schemeClr val="accent6"/>
                  </a:solidFill>
                  <a:ea typeface="Amazon Ember Light" panose="020B0403020204020204" pitchFamily="34" charset="0"/>
                  <a:cs typeface="Amazon Ember Light" panose="020B0403020204020204" pitchFamily="34" charset="0"/>
                </a:endParaRPr>
              </a:p>
              <a:p>
                <a:pPr marL="0" indent="0">
                  <a:buNone/>
                </a:pPr>
                <a:endParaRPr lang="en-US" b="1" baseline="0" dirty="0">
                  <a:solidFill>
                    <a:schemeClr val="accent6"/>
                  </a:solidFill>
                  <a:ea typeface="Amazon Ember Light" panose="020B0403020204020204" pitchFamily="34" charset="0"/>
                  <a:cs typeface="Amazon Ember Light" panose="020B0403020204020204" pitchFamily="34" charset="0"/>
                </a:endParaRPr>
              </a:p>
              <a:p>
                <a:pPr marL="0" indent="0">
                  <a:buNone/>
                </a:pPr>
                <a:r>
                  <a:rPr lang="en-US" b="1" dirty="0">
                    <a:solidFill>
                      <a:schemeClr val="accent6"/>
                    </a:solidFill>
                    <a:ea typeface="Amazon Ember Light" panose="020B0403020204020204" pitchFamily="34" charset="0"/>
                    <a:cs typeface="Amazon Ember Light" panose="020B0403020204020204" pitchFamily="34" charset="0"/>
                  </a:rPr>
                  <a:t>Log-Loss (cross entropy for sigmoid loss)</a:t>
                </a:r>
                <a:r>
                  <a:rPr lang="en-US" dirty="0">
                    <a:ea typeface="Amazon Ember Light" panose="020B0403020204020204" pitchFamily="34" charset="0"/>
                    <a:cs typeface="Amazon Ember Light" panose="020B0403020204020204" pitchFamily="34" charset="0"/>
                  </a:rPr>
                  <a:t>:</a:t>
                </a:r>
                <a:r>
                  <a:rPr lang="en-US" dirty="0">
                    <a:solidFill>
                      <a:srgbClr val="00B050"/>
                    </a:solidFill>
                    <a:ea typeface="Amazon Ember Light" panose="020B0403020204020204" pitchFamily="34" charset="0"/>
                    <a:cs typeface="Amazon Ember Light" panose="020B0403020204020204" pitchFamily="34" charset="0"/>
                  </a:rPr>
                  <a:t> </a:t>
                </a:r>
                <a:r>
                  <a:rPr lang="en-US" dirty="0">
                    <a:ea typeface="Amazon Ember Light" panose="020B0403020204020204" pitchFamily="34" charset="0"/>
                    <a:cs typeface="Amazon Ember Light" panose="020B0403020204020204" pitchFamily="34" charset="0"/>
                  </a:rPr>
                  <a:t>A numeric value that measures the </a:t>
                </a:r>
                <a:r>
                  <a:rPr lang="en-US" b="1" dirty="0">
                    <a:ea typeface="Amazon Ember Light" panose="020B0403020204020204" pitchFamily="34" charset="0"/>
                    <a:cs typeface="Amazon Ember Light" panose="020B0403020204020204" pitchFamily="34" charset="0"/>
                  </a:rPr>
                  <a:t>performance of a binary classifier</a:t>
                </a:r>
                <a:r>
                  <a:rPr lang="en-US" dirty="0">
                    <a:ea typeface="Amazon Ember Light" panose="020B0403020204020204" pitchFamily="34" charset="0"/>
                    <a:cs typeface="Amazon Ember Light" panose="020B0403020204020204" pitchFamily="34" charset="0"/>
                  </a:rPr>
                  <a:t> when model output is a probability between 0 and 1</a:t>
                </a:r>
                <a:r>
                  <a:rPr lang="en-US" sz="2400" dirty="0">
                    <a:ea typeface="Amazon Ember Light" panose="020B0403020204020204" pitchFamily="34" charset="0"/>
                    <a:cs typeface="Amazon Ember Light" panose="020B0403020204020204" pitchFamily="34" charset="0"/>
                  </a:rPr>
                  <a:t>:</a:t>
                </a:r>
              </a:p>
              <a:p>
                <a:pPr marL="0" indent="0">
                  <a:buNone/>
                </a:pPr>
                <a:r>
                  <a:rPr lang="en-US" sz="2400" dirty="0">
                    <a:ea typeface="Amazon Ember Light" panose="020B0403020204020204" pitchFamily="34" charset="0"/>
                    <a:cs typeface="Amazon Ember Light" panose="020B0403020204020204" pitchFamily="34" charset="0"/>
                  </a:rPr>
                  <a:t> y true class </a:t>
                </a:r>
                <a:r>
                  <a:rPr lang="en-US" sz="2400" i="0">
                    <a:latin typeface="Cambria Math" panose="02040503050406030204" pitchFamily="18" charset="0"/>
                    <a:ea typeface="Cambria Math" panose="02040503050406030204" pitchFamily="18" charset="0"/>
                  </a:rPr>
                  <a:t>∈</a:t>
                </a:r>
                <a:r>
                  <a:rPr lang="en-US" sz="2400" dirty="0">
                    <a:ea typeface="Amazon Ember Light" panose="020B0403020204020204" pitchFamily="34" charset="0"/>
                    <a:cs typeface="Amazon Ember Light" panose="020B0403020204020204" pitchFamily="34" charset="0"/>
                  </a:rPr>
                  <a:t> {0, 1}, p</a:t>
                </a:r>
                <a:r>
                  <a:rPr lang="en-US" sz="2400" baseline="0" dirty="0">
                    <a:ea typeface="Amazon Ember Light" panose="020B0403020204020204" pitchFamily="34" charset="0"/>
                    <a:cs typeface="Amazon Ember Light" panose="020B0403020204020204" pitchFamily="34" charset="0"/>
                  </a:rPr>
                  <a:t> </a:t>
                </a:r>
                <a:r>
                  <a:rPr lang="en-US" sz="2400" dirty="0">
                    <a:ea typeface="Amazon Ember Light" panose="020B0403020204020204" pitchFamily="34" charset="0"/>
                    <a:cs typeface="Amazon Ember Light" panose="020B0403020204020204" pitchFamily="34" charset="0"/>
                  </a:rPr>
                  <a:t>probability of class, and ln   : logarithm</a:t>
                </a: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Amazon Ember Light" panose="020B0403020204020204" pitchFamily="34" charset="0"/>
                  <a:cs typeface="Amazon Ember Light" panose="020B0403020204020204" pitchFamily="34" charset="0"/>
                </a:endParaRPr>
              </a:p>
              <a:p>
                <a:pPr marL="0" indent="0">
                  <a:buNone/>
                </a:pPr>
                <a:r>
                  <a:rPr lang="en-US" b="1" dirty="0">
                    <a:solidFill>
                      <a:schemeClr val="accent6"/>
                    </a:solidFill>
                    <a:ea typeface="Amazon Ember Light" panose="020B0403020204020204" pitchFamily="34" charset="0"/>
                    <a:cs typeface="Amazon Ember Light" panose="020B0403020204020204" pitchFamily="34" charset="0"/>
                  </a:rPr>
                  <a:t>Cross entropy for </a:t>
                </a:r>
                <a:r>
                  <a:rPr lang="en-US" b="1" dirty="0" err="1">
                    <a:solidFill>
                      <a:schemeClr val="accent6"/>
                    </a:solidFill>
                    <a:ea typeface="Amazon Ember Light" panose="020B0403020204020204" pitchFamily="34" charset="0"/>
                    <a:cs typeface="Amazon Ember Light" panose="020B0403020204020204" pitchFamily="34" charset="0"/>
                  </a:rPr>
                  <a:t>softmax</a:t>
                </a:r>
                <a:r>
                  <a:rPr lang="en-US" b="1" dirty="0">
                    <a:solidFill>
                      <a:schemeClr val="accent6"/>
                    </a:solidFill>
                    <a:ea typeface="Amazon Ember Light" panose="020B0403020204020204" pitchFamily="34" charset="0"/>
                    <a:cs typeface="Amazon Ember Light" panose="020B0403020204020204" pitchFamily="34" charset="0"/>
                  </a:rPr>
                  <a:t> loss</a:t>
                </a:r>
                <a:r>
                  <a:rPr lang="en-US" dirty="0">
                    <a:ea typeface="Amazon Ember Light" panose="020B0403020204020204" pitchFamily="34" charset="0"/>
                    <a:cs typeface="Amazon Ember Light" panose="020B0403020204020204" pitchFamily="34" charset="0"/>
                  </a:rPr>
                  <a:t>:</a:t>
                </a:r>
                <a:r>
                  <a:rPr lang="en-US" dirty="0">
                    <a:solidFill>
                      <a:srgbClr val="00B050"/>
                    </a:solidFill>
                    <a:ea typeface="Amazon Ember Light" panose="020B0403020204020204" pitchFamily="34" charset="0"/>
                    <a:cs typeface="Amazon Ember Light" panose="020B0403020204020204" pitchFamily="34" charset="0"/>
                  </a:rPr>
                  <a:t> </a:t>
                </a:r>
                <a:r>
                  <a:rPr lang="en-US" sz="1200" b="1" i="0" kern="1200" dirty="0">
                    <a:solidFill>
                      <a:schemeClr val="accent3"/>
                    </a:solidFill>
                    <a:effectLst/>
                    <a:latin typeface="Amazon Ember Light" panose="020B0403020204020204" pitchFamily="34" charset="0"/>
                    <a:ea typeface="Amazon Ember Light" panose="020B0403020204020204" pitchFamily="34" charset="0"/>
                    <a:cs typeface="Amazon Ember Light" panose="020B0403020204020204" pitchFamily="34" charset="0"/>
                  </a:rPr>
                  <a:t>extends the </a:t>
                </a:r>
                <a:r>
                  <a:rPr lang="en-US" b="1" dirty="0">
                    <a:solidFill>
                      <a:schemeClr val="accent6"/>
                    </a:solidFill>
                    <a:ea typeface="Amazon Ember Light" panose="020B0403020204020204" pitchFamily="34" charset="0"/>
                    <a:cs typeface="Amazon Ember Light" panose="020B0403020204020204" pitchFamily="34" charset="0"/>
                  </a:rPr>
                  <a:t>cross entropy for sigmoid loss</a:t>
                </a:r>
                <a:r>
                  <a:rPr lang="en-US" sz="1200" b="1" i="0" kern="1200" dirty="0">
                    <a:solidFill>
                      <a:schemeClr val="accent3"/>
                    </a:solidFill>
                    <a:effectLst/>
                    <a:latin typeface="Amazon Ember Light" panose="020B0403020204020204" pitchFamily="34" charset="0"/>
                    <a:ea typeface="Amazon Ember Light" panose="020B0403020204020204" pitchFamily="34" charset="0"/>
                    <a:cs typeface="Amazon Ember Light" panose="020B0403020204020204" pitchFamily="34" charset="0"/>
                  </a:rPr>
                  <a:t> beyond two classes to </a:t>
                </a:r>
                <a:r>
                  <a:rPr lang="en-US" sz="1200" b="0" i="0" kern="1200" dirty="0">
                    <a:solidFill>
                      <a:schemeClr val="tx1"/>
                    </a:solidFill>
                    <a:effectLst/>
                    <a:latin typeface="+mn-lt"/>
                    <a:ea typeface="+mn-ea"/>
                    <a:cs typeface="+mn-cs"/>
                  </a:rPr>
                  <a:t>multi-class classification, </a:t>
                </a:r>
                <a:r>
                  <a:rPr lang="en-US" sz="1200" b="0" i="0" kern="1200" dirty="0" err="1">
                    <a:solidFill>
                      <a:schemeClr val="tx1"/>
                    </a:solidFill>
                    <a:effectLst/>
                    <a:latin typeface="+mn-lt"/>
                    <a:ea typeface="+mn-ea"/>
                    <a:cs typeface="+mn-cs"/>
                  </a:rPr>
                  <a:t>i</a:t>
                </a:r>
                <a:r>
                  <a:rPr lang="en-US" sz="1200" b="0" i="0" kern="1200" dirty="0">
                    <a:solidFill>
                      <a:schemeClr val="tx1"/>
                    </a:solidFill>
                    <a:effectLst/>
                    <a:latin typeface="+mn-lt"/>
                    <a:ea typeface="+mn-ea"/>
                    <a:cs typeface="+mn-cs"/>
                  </a:rPr>
                  <a:t> = class index</a:t>
                </a:r>
                <a:endParaRPr lang="en-US" sz="1200" kern="1200" dirty="0">
                  <a:solidFill>
                    <a:schemeClr val="tx1"/>
                  </a:solidFill>
                  <a:effectLst/>
                  <a:latin typeface="+mn-lt"/>
                  <a:ea typeface="Amazon Ember Light" panose="020B0403020204020204" pitchFamily="34" charset="0"/>
                  <a:cs typeface="Amazon Ember Light" panose="020B0403020204020204" pitchFamily="34" charset="0"/>
                </a:endParaRP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mazon Ember Light" panose="020B0403020204020204" pitchFamily="34" charset="0"/>
                    <a:ea typeface="+mn-ea"/>
                    <a:cs typeface="+mn-cs"/>
                  </a:rPr>
                  <a:t>Regression </a:t>
                </a:r>
                <a:r>
                  <a:rPr lang="en-US" sz="1200" kern="1200" dirty="0">
                    <a:solidFill>
                      <a:schemeClr val="tx1"/>
                    </a:solidFill>
                    <a:effectLst/>
                    <a:latin typeface="Amazon Ember Light" panose="020B0403020204020204" pitchFamily="34" charset="0"/>
                    <a:ea typeface="+mn-ea"/>
                    <a:cs typeface="+mn-cs"/>
                  </a:rPr>
                  <a:t>– MSE = averaged SSE is the most popular choice</a:t>
                </a: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mazon Ember Light" panose="020B0403020204020204" pitchFamily="34" charset="0"/>
                    <a:ea typeface="+mn-ea"/>
                    <a:cs typeface="+mn-cs"/>
                  </a:rPr>
                  <a:t>Note that</a:t>
                </a:r>
                <a:r>
                  <a:rPr lang="en-US" sz="1200" kern="1200" dirty="0">
                    <a:solidFill>
                      <a:schemeClr val="tx1"/>
                    </a:solidFill>
                    <a:effectLst/>
                    <a:latin typeface="Amazon Ember Light" panose="020B0403020204020204" pitchFamily="34" charset="0"/>
                    <a:ea typeface="+mn-ea"/>
                    <a:cs typeface="+mn-cs"/>
                  </a:rPr>
                  <a:t>, all these error functions are differentiable, desired properties, for gradient descent …</a:t>
                </a: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a:t>
                </a: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C = -\frac{1}{n}{\sum_{examples}^{} y \ln(p) + (1-y) \ln(1-p)}</a:t>
                </a:r>
              </a:p>
              <a:p>
                <a:r>
                  <a:rPr lang="en-US" sz="1200" kern="1200" dirty="0">
                    <a:solidFill>
                      <a:schemeClr val="tx1"/>
                    </a:solidFill>
                    <a:effectLst/>
                    <a:latin typeface="Amazon Ember Light" panose="020B0403020204020204" pitchFamily="34" charset="0"/>
                    <a:ea typeface="+mn-ea"/>
                    <a:cs typeface="+mn-cs"/>
                  </a:rPr>
                  <a:t>C = -\frac{1}{n}{\sum_{examples}^{} }\,{\sum_{classes}^{} </a:t>
                </a:r>
                <a:r>
                  <a:rPr lang="en-US" sz="1200" kern="1200" dirty="0" err="1">
                    <a:solidFill>
                      <a:schemeClr val="tx1"/>
                    </a:solidFill>
                    <a:effectLst/>
                    <a:latin typeface="Amazon Ember Light" panose="020B0403020204020204" pitchFamily="34" charset="0"/>
                    <a:ea typeface="+mn-ea"/>
                    <a:cs typeface="+mn-cs"/>
                  </a:rPr>
                  <a:t>y_i</a:t>
                </a:r>
                <a:r>
                  <a:rPr lang="en-US" sz="1200" kern="1200" dirty="0">
                    <a:solidFill>
                      <a:schemeClr val="tx1"/>
                    </a:solidFill>
                    <a:effectLst/>
                    <a:latin typeface="Amazon Ember Light" panose="020B0403020204020204" pitchFamily="34" charset="0"/>
                    <a:ea typeface="+mn-ea"/>
                    <a:cs typeface="+mn-cs"/>
                  </a:rPr>
                  <a:t> \ln(</a:t>
                </a:r>
                <a:r>
                  <a:rPr lang="en-US" sz="1200" kern="1200" dirty="0" err="1">
                    <a:solidFill>
                      <a:schemeClr val="tx1"/>
                    </a:solidFill>
                    <a:effectLst/>
                    <a:latin typeface="Amazon Ember Light" panose="020B0403020204020204" pitchFamily="34" charset="0"/>
                    <a:ea typeface="+mn-ea"/>
                    <a:cs typeface="+mn-cs"/>
                  </a:rPr>
                  <a:t>p_i</a:t>
                </a:r>
                <a:r>
                  <a:rPr lang="en-US" sz="1200" kern="1200" dirty="0">
                    <a:solidFill>
                      <a:schemeClr val="tx1"/>
                    </a:solidFill>
                    <a:effectLst/>
                    <a:latin typeface="Amazon Ember Light" panose="020B0403020204020204" pitchFamily="34" charset="0"/>
                    <a:ea typeface="+mn-ea"/>
                    <a:cs typeface="+mn-cs"/>
                  </a:rPr>
                  <a:t>)}</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C = \frac{1}{n}{\sum_{examples}^{} (y-p)*2</a:t>
                </a:r>
              </a:p>
              <a:p>
                <a:endParaRPr lang="en-US" dirty="0"/>
              </a:p>
            </p:txBody>
          </p:sp>
        </mc:Fallback>
      </mc:AlternateContent>
      <p:sp>
        <p:nvSpPr>
          <p:cNvPr id="4" name="Slide Number Placeholder 3"/>
          <p:cNvSpPr>
            <a:spLocks noGrp="1"/>
          </p:cNvSpPr>
          <p:nvPr>
            <p:ph type="sldNum" sz="quarter" idx="5"/>
          </p:nvPr>
        </p:nvSpPr>
        <p:spPr/>
        <p:txBody>
          <a:bodyPr/>
          <a:lstStyle/>
          <a:p>
            <a:fld id="{525B7AE5-8B6B-45BB-BCE2-0D5FF01E052A}" type="slidenum">
              <a:rPr lang="en-US" smtClean="0"/>
              <a:pPr/>
              <a:t>21</a:t>
            </a:fld>
            <a:endParaRPr lang="en-US" dirty="0"/>
          </a:p>
        </p:txBody>
      </p:sp>
    </p:spTree>
    <p:extLst>
      <p:ext uri="{BB962C8B-B14F-4D97-AF65-F5344CB8AC3E}">
        <p14:creationId xmlns:p14="http://schemas.microsoft.com/office/powerpoint/2010/main" val="34028024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And, finally, with an appropriately selected cost function,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we have all we need to update all NN’s weights automatically through a process known as </a:t>
            </a:r>
            <a:r>
              <a:rPr lang="en-US" sz="1200" b="1" i="0" kern="1200" dirty="0">
                <a:solidFill>
                  <a:schemeClr val="tx1"/>
                </a:solidFill>
                <a:effectLst/>
                <a:latin typeface="+mn-lt"/>
                <a:ea typeface="+mn-ea"/>
                <a:cs typeface="+mn-cs"/>
              </a:rPr>
              <a:t>backpropagation</a:t>
            </a:r>
            <a:r>
              <a:rPr lang="en-US"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that </a:t>
            </a:r>
            <a:r>
              <a:rPr lang="en-US" sz="1200" b="0" i="0" kern="1200" dirty="0">
                <a:solidFill>
                  <a:schemeClr val="tx1"/>
                </a:solidFill>
                <a:effectLst/>
                <a:latin typeface="+mn-lt"/>
                <a:ea typeface="+mn-ea"/>
                <a:cs typeface="+mn-cs"/>
              </a:rPr>
              <a:t>is basically applying a GD update to every weight of the NN, like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Adjust the old value of a weight to a new value of the weight, by using a so-called learning rate and the gradient of the cost </a:t>
            </a:r>
            <a:r>
              <a:rPr lang="en-US" sz="1200" b="0" i="0" kern="1200" dirty="0" err="1">
                <a:solidFill>
                  <a:schemeClr val="tx1"/>
                </a:solidFill>
                <a:effectLst/>
                <a:latin typeface="+mn-lt"/>
                <a:ea typeface="+mn-ea"/>
                <a:cs typeface="+mn-cs"/>
              </a:rPr>
              <a:t>fct</a:t>
            </a:r>
            <a:r>
              <a:rPr lang="en-US" sz="1200" b="0" i="0" kern="1200" dirty="0">
                <a:solidFill>
                  <a:schemeClr val="tx1"/>
                </a:solidFill>
                <a:effectLst/>
                <a:latin typeface="+mn-lt"/>
                <a:ea typeface="+mn-ea"/>
                <a:cs typeface="+mn-cs"/>
              </a:rPr>
              <a:t> with respect to that weight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Add the learning rate to your bag of NN hyperparameters, as different values of the learning rate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might help your NN learn better, faster, more efficiently.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So to recap “Training NNs” here:</a:t>
            </a:r>
          </a:p>
          <a:p>
            <a:r>
              <a:rPr lang="en-US" sz="1200" b="0" i="0" kern="1200" dirty="0">
                <a:solidFill>
                  <a:schemeClr val="tx1"/>
                </a:solidFill>
                <a:effectLst/>
                <a:latin typeface="+mn-lt"/>
                <a:ea typeface="+mn-ea"/>
                <a:cs typeface="+mn-cs"/>
              </a:rPr>
              <a:t>After settling on a NN architecture</a:t>
            </a:r>
          </a:p>
          <a:p>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backpropagation</a:t>
            </a:r>
            <a:r>
              <a:rPr lang="en-US" sz="1200" b="0" i="0" kern="1200" dirty="0">
                <a:solidFill>
                  <a:schemeClr val="tx1"/>
                </a:solidFill>
                <a:effectLst/>
                <a:latin typeface="+mn-lt"/>
                <a:ea typeface="+mn-ea"/>
                <a:cs typeface="+mn-cs"/>
              </a:rPr>
              <a:t> algorithm begins by comparing the actual NN output by the forward pass/forward propagation process </a:t>
            </a:r>
          </a:p>
          <a:p>
            <a:r>
              <a:rPr lang="en-US" sz="1200" b="0" i="0" kern="1200" dirty="0">
                <a:solidFill>
                  <a:schemeClr val="tx1"/>
                </a:solidFill>
                <a:effectLst/>
                <a:latin typeface="+mn-lt"/>
                <a:ea typeface="+mn-ea"/>
                <a:cs typeface="+mn-cs"/>
              </a:rPr>
              <a:t>to the expected value (target),</a:t>
            </a:r>
          </a:p>
          <a:p>
            <a:r>
              <a:rPr lang="en-US" sz="1200" b="0" i="0" kern="1200" dirty="0">
                <a:solidFill>
                  <a:schemeClr val="tx1"/>
                </a:solidFill>
                <a:effectLst/>
                <a:latin typeface="+mn-lt"/>
                <a:ea typeface="+mn-ea"/>
                <a:cs typeface="+mn-cs"/>
              </a:rPr>
              <a:t>and </a:t>
            </a:r>
            <a:r>
              <a:rPr lang="en-US" sz="1200" b="1" i="0" kern="1200" dirty="0">
                <a:solidFill>
                  <a:schemeClr val="tx1"/>
                </a:solidFill>
                <a:effectLst/>
                <a:latin typeface="+mn-lt"/>
                <a:ea typeface="+mn-ea"/>
                <a:cs typeface="+mn-cs"/>
              </a:rPr>
              <a:t>then moves backward </a:t>
            </a:r>
            <a:r>
              <a:rPr lang="en-US" sz="1200" b="0" i="0" kern="1200" dirty="0">
                <a:solidFill>
                  <a:schemeClr val="tx1"/>
                </a:solidFill>
                <a:effectLst/>
                <a:latin typeface="+mn-lt"/>
                <a:ea typeface="+mn-ea"/>
                <a:cs typeface="+mn-cs"/>
              </a:rPr>
              <a:t>through the network, </a:t>
            </a:r>
          </a:p>
          <a:p>
            <a:r>
              <a:rPr lang="en-US" sz="1200" b="0" i="0" kern="1200" dirty="0">
                <a:solidFill>
                  <a:schemeClr val="tx1"/>
                </a:solidFill>
                <a:effectLst/>
                <a:latin typeface="+mn-lt"/>
                <a:ea typeface="+mn-ea"/>
                <a:cs typeface="+mn-cs"/>
              </a:rPr>
              <a:t>slightly adjusting each of the weights in a direction that reduces the size of the error by a small degree. </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Both forward and back propagation </a:t>
            </a:r>
            <a:r>
              <a:rPr lang="en-US" sz="1200" b="0" i="0" kern="1200" dirty="0">
                <a:solidFill>
                  <a:schemeClr val="tx1"/>
                </a:solidFill>
                <a:effectLst/>
                <a:latin typeface="+mn-lt"/>
                <a:ea typeface="+mn-ea"/>
                <a:cs typeface="+mn-cs"/>
              </a:rPr>
              <a:t>are re-run hundred/thousands of times on each input combination </a:t>
            </a:r>
          </a:p>
          <a:p>
            <a:r>
              <a:rPr lang="en-US" sz="1200" b="0" i="0" kern="1200" dirty="0">
                <a:solidFill>
                  <a:schemeClr val="tx1"/>
                </a:solidFill>
                <a:effectLst/>
                <a:latin typeface="+mn-lt"/>
                <a:ea typeface="+mn-ea"/>
                <a:cs typeface="+mn-cs"/>
              </a:rPr>
              <a:t>until the network </a:t>
            </a:r>
            <a:r>
              <a:rPr lang="en-US" sz="1200" b="1" i="0" kern="1200" dirty="0">
                <a:solidFill>
                  <a:schemeClr val="tx1"/>
                </a:solidFill>
                <a:effectLst/>
                <a:latin typeface="+mn-lt"/>
                <a:ea typeface="+mn-ea"/>
                <a:cs typeface="+mn-cs"/>
              </a:rPr>
              <a:t>can accurately predict the expected output </a:t>
            </a:r>
            <a:r>
              <a:rPr lang="en-US" sz="1200" b="0" i="0" kern="1200" dirty="0">
                <a:solidFill>
                  <a:schemeClr val="tx1"/>
                </a:solidFill>
                <a:effectLst/>
                <a:latin typeface="+mn-lt"/>
                <a:ea typeface="+mn-ea"/>
                <a:cs typeface="+mn-cs"/>
              </a:rPr>
              <a:t>of the possible inputs using forward propagation.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While more goes on underneath all these processes, </a:t>
            </a:r>
            <a:r>
              <a:rPr lang="en-US" sz="1200" b="1" i="0" kern="1200" dirty="0">
                <a:solidFill>
                  <a:schemeClr val="tx1"/>
                </a:solidFill>
                <a:effectLst/>
                <a:latin typeface="+mn-lt"/>
                <a:ea typeface="+mn-ea"/>
                <a:cs typeface="+mn-cs"/>
              </a:rPr>
              <a:t>again please follow the link for more details, </a:t>
            </a:r>
          </a:p>
          <a:p>
            <a:r>
              <a:rPr lang="en-US" sz="1200" b="1" i="0" kern="1200" dirty="0">
                <a:solidFill>
                  <a:schemeClr val="tx1"/>
                </a:solidFill>
                <a:effectLst/>
                <a:latin typeface="+mn-lt"/>
                <a:ea typeface="+mn-ea"/>
                <a:cs typeface="+mn-cs"/>
              </a:rPr>
              <a:t>A final note on NN training</a:t>
            </a:r>
            <a:r>
              <a:rPr lang="en-US" sz="1200" b="0" i="0" kern="1200" dirty="0">
                <a:solidFill>
                  <a:schemeClr val="tx1"/>
                </a:solidFill>
                <a:effectLst/>
                <a:latin typeface="+mn-lt"/>
                <a:ea typeface="+mn-ea"/>
                <a:cs typeface="+mn-cs"/>
              </a:rPr>
              <a:t>: Learning NNs/NNs weights as to make the network produce the correct outputs, </a:t>
            </a:r>
          </a:p>
          <a:p>
            <a:r>
              <a:rPr lang="en-US" sz="1200" b="0" i="0" kern="1200" dirty="0">
                <a:solidFill>
                  <a:schemeClr val="tx1"/>
                </a:solidFill>
                <a:effectLst/>
                <a:latin typeface="+mn-lt"/>
                <a:ea typeface="+mn-ea"/>
                <a:cs typeface="+mn-cs"/>
              </a:rPr>
              <a:t>works just like in linear or logistic regression, but the path between input/output got longer, that’s to say more weights are involved, the models are much much larger!</a:t>
            </a:r>
          </a:p>
          <a:p>
            <a:r>
              <a:rPr lang="en-US" sz="1200" b="0" i="0" kern="1200" dirty="0">
                <a:solidFill>
                  <a:schemeClr val="tx1"/>
                </a:solidFill>
                <a:effectLst/>
                <a:latin typeface="+mn-lt"/>
                <a:ea typeface="+mn-ea"/>
                <a:cs typeface="+mn-cs"/>
              </a:rPr>
              <a:t>Many neural networks are very large, and the largest contain hundreds of billions of weights. </a:t>
            </a:r>
          </a:p>
          <a:p>
            <a:r>
              <a:rPr lang="en-US" sz="1200" b="0" i="0" kern="1200" dirty="0">
                <a:solidFill>
                  <a:schemeClr val="tx1"/>
                </a:solidFill>
                <a:effectLst/>
                <a:latin typeface="+mn-lt"/>
                <a:ea typeface="+mn-ea"/>
                <a:cs typeface="+mn-cs"/>
              </a:rPr>
              <a:t>Optimizing them all can be a daunting task that </a:t>
            </a:r>
            <a:r>
              <a:rPr lang="en-US" sz="1200" b="1" i="0" kern="1200" dirty="0">
                <a:solidFill>
                  <a:schemeClr val="tx1"/>
                </a:solidFill>
                <a:effectLst/>
                <a:latin typeface="+mn-lt"/>
                <a:ea typeface="+mn-ea"/>
                <a:cs typeface="+mn-cs"/>
              </a:rPr>
              <a:t>requires massive amounts of computing power.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r>
              <a:rPr lang="en-US" sz="1200" b="1" i="0" kern="1200" dirty="0">
                <a:solidFill>
                  <a:schemeClr val="tx1"/>
                </a:solidFill>
                <a:effectLst/>
                <a:latin typeface="+mn-lt"/>
                <a:ea typeface="+mn-ea"/>
                <a:cs typeface="+mn-cs"/>
              </a:rPr>
              <a:t>Moreover, going back to the linear and logistic regression. One of the nice properties of linear and logistic regression is that their cost functions (SSE or LogLoss) are convex, and thus we are guaranteed to find the global error minimum. </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But, once we stack logistic activation functions, or other nonlinear activations in a multi-layer neural network, we lose this convexity</a:t>
            </a:r>
          </a:p>
          <a:p>
            <a:r>
              <a:rPr lang="en-US" sz="1200" b="1" i="0" kern="1200" dirty="0">
                <a:solidFill>
                  <a:schemeClr val="tx1"/>
                </a:solidFill>
                <a:effectLst/>
                <a:latin typeface="+mn-lt"/>
                <a:ea typeface="+mn-ea"/>
                <a:cs typeface="+mn-cs"/>
              </a:rPr>
              <a:t>And usually we can picture the error function of a multi-layer perceptron as a rugged landscape with multiple local minima that can trap the optimization algorithm</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a:t>
            </a:r>
          </a:p>
          <a:p>
            <a:endParaRPr lang="en-US" sz="1200" kern="1200" dirty="0">
              <a:solidFill>
                <a:schemeClr val="tx1"/>
              </a:solidFill>
              <a:effectLst/>
              <a:latin typeface="Amazon Ember Light" panose="020B0403020204020204" pitchFamily="34" charset="0"/>
              <a:ea typeface="+mn-ea"/>
              <a:cs typeface="+mn-cs"/>
            </a:endParaRPr>
          </a:p>
          <a:p>
            <a:endParaRPr lang="en-US" sz="1200" kern="1200" dirty="0">
              <a:solidFill>
                <a:schemeClr val="tx1"/>
              </a:solidFill>
              <a:effectLst/>
              <a:latin typeface="Amazon Ember Light" panose="020B0403020204020204" pitchFamily="34" charset="0"/>
              <a:ea typeface="+mn-ea"/>
              <a:cs typeface="+mn-cs"/>
            </a:endParaRPr>
          </a:p>
          <a:p>
            <a:r>
              <a:rPr lang="en-US" sz="1200" kern="1200" dirty="0">
                <a:solidFill>
                  <a:schemeClr val="tx1"/>
                </a:solidFill>
                <a:effectLst/>
                <a:latin typeface="Amazon Ember Light" panose="020B0403020204020204" pitchFamily="34" charset="0"/>
                <a:ea typeface="+mn-ea"/>
                <a:cs typeface="+mn-cs"/>
              </a:rPr>
              <a:t>{w}_{new} = {w}_{old} - learning\_rate * \frac{\partial{C}}{\partial{w}}</a:t>
            </a:r>
          </a:p>
          <a:p>
            <a:endParaRPr lang="en-US"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22</a:t>
            </a:fld>
            <a:endParaRPr lang="en-US" dirty="0"/>
          </a:p>
        </p:txBody>
      </p:sp>
    </p:spTree>
    <p:extLst>
      <p:ext uri="{BB962C8B-B14F-4D97-AF65-F5344CB8AC3E}">
        <p14:creationId xmlns:p14="http://schemas.microsoft.com/office/powerpoint/2010/main" val="23972830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chemeClr val="accent3"/>
                </a:solidFill>
              </a:rPr>
              <a:t>The large size of NNs is one reason behind this N</a:t>
            </a:r>
            <a:r>
              <a:rPr lang="en-US" dirty="0"/>
              <a:t>N-specific Regularization technique to </a:t>
            </a:r>
            <a:r>
              <a:rPr lang="en-US" b="0" dirty="0">
                <a:solidFill>
                  <a:schemeClr val="accent3"/>
                </a:solidFill>
              </a:rPr>
              <a:t>prevent overfitting, </a:t>
            </a:r>
          </a:p>
          <a:p>
            <a:r>
              <a:rPr lang="en-US" b="0" dirty="0">
                <a:solidFill>
                  <a:schemeClr val="accent3"/>
                </a:solidFill>
              </a:rPr>
              <a:t>While L1 or L2 regularizations - are still valid options here, keep in mind that L1 and L2 work on all NNs weights, and there are many in NN</a:t>
            </a:r>
          </a:p>
          <a:p>
            <a:r>
              <a:rPr lang="en-US" b="0" dirty="0">
                <a:solidFill>
                  <a:schemeClr val="accent3"/>
                </a:solidFill>
              </a:rPr>
              <a:t>So, L1 and L2 are not as popular with NN</a:t>
            </a:r>
          </a:p>
          <a:p>
            <a:endParaRPr lang="en-US" dirty="0"/>
          </a:p>
          <a:p>
            <a:r>
              <a:rPr lang="en-US" dirty="0" err="1"/>
              <a:t>Abetter</a:t>
            </a:r>
            <a:r>
              <a:rPr lang="en-US" dirty="0"/>
              <a:t> way to regularize NNs, </a:t>
            </a:r>
          </a:p>
          <a:p>
            <a:pPr fontAlgn="base"/>
            <a:r>
              <a:rPr lang="en-US" dirty="0"/>
              <a:t>Is to </a:t>
            </a:r>
            <a:r>
              <a:rPr lang="en-US" b="1" dirty="0"/>
              <a:t>take some out of the network altogether</a:t>
            </a:r>
            <a:r>
              <a:rPr lang="en-US" dirty="0"/>
              <a:t>, </a:t>
            </a:r>
          </a:p>
          <a:p>
            <a:pPr fontAlgn="base"/>
            <a:r>
              <a:rPr lang="en-US" sz="1200" b="0" kern="1200" dirty="0">
                <a:solidFill>
                  <a:schemeClr val="tx1"/>
                </a:solidFill>
                <a:effectLst/>
                <a:latin typeface="+mn-lt"/>
                <a:ea typeface="+mn-ea"/>
                <a:cs typeface="+mn-cs"/>
              </a:rPr>
              <a:t>forcing the other ones pay more attention, learn better from the inputs, to correctly match the output…</a:t>
            </a:r>
          </a:p>
          <a:p>
            <a:endParaRPr lang="en-US" dirty="0"/>
          </a:p>
          <a:p>
            <a:r>
              <a:rPr lang="en-US" dirty="0"/>
              <a:t>Randomly removing some nodes with a fixed probability during the NN training, will achieve this…</a:t>
            </a:r>
          </a:p>
          <a:p>
            <a:endParaRPr lang="en-US" dirty="0"/>
          </a:p>
          <a:p>
            <a:pPr fontAlgn="base"/>
            <a:r>
              <a:rPr lang="en-US" sz="1200" b="0" kern="1200" dirty="0">
                <a:solidFill>
                  <a:schemeClr val="tx1"/>
                </a:solidFill>
                <a:effectLst/>
                <a:latin typeface="+mn-lt"/>
                <a:ea typeface="+mn-ea"/>
                <a:cs typeface="+mn-cs"/>
              </a:rPr>
              <a:t>Because the outputs of a layer under dropout are randomly subsampled, </a:t>
            </a:r>
          </a:p>
          <a:p>
            <a:pPr fontAlgn="base"/>
            <a:r>
              <a:rPr lang="en-US" sz="1200" b="0" kern="1200" dirty="0">
                <a:solidFill>
                  <a:schemeClr val="tx1"/>
                </a:solidFill>
                <a:effectLst/>
                <a:latin typeface="+mn-lt"/>
                <a:ea typeface="+mn-ea"/>
                <a:cs typeface="+mn-cs"/>
              </a:rPr>
              <a:t>it has the effect of thinning the network during training. </a:t>
            </a:r>
          </a:p>
          <a:p>
            <a:pPr fontAlgn="base"/>
            <a:endParaRPr lang="en-US" sz="1200" b="0" kern="1200" dirty="0">
              <a:solidFill>
                <a:schemeClr val="tx1"/>
              </a:solidFill>
              <a:effectLst/>
              <a:latin typeface="+mn-lt"/>
              <a:ea typeface="+mn-ea"/>
              <a:cs typeface="+mn-cs"/>
            </a:endParaRPr>
          </a:p>
          <a:p>
            <a:pPr fontAlgn="base"/>
            <a:r>
              <a:rPr lang="en-US" sz="1200" b="1" kern="1200" dirty="0">
                <a:solidFill>
                  <a:schemeClr val="tx1"/>
                </a:solidFill>
                <a:effectLst/>
                <a:latin typeface="+mn-lt"/>
                <a:ea typeface="+mn-ea"/>
                <a:cs typeface="+mn-cs"/>
              </a:rPr>
              <a:t>As such</a:t>
            </a:r>
            <a:r>
              <a:rPr lang="en-US" sz="1200" b="0" kern="1200" dirty="0">
                <a:solidFill>
                  <a:schemeClr val="tx1"/>
                </a:solidFill>
                <a:effectLst/>
                <a:latin typeface="+mn-lt"/>
                <a:ea typeface="+mn-ea"/>
                <a:cs typeface="+mn-cs"/>
              </a:rPr>
              <a:t>, a wider network, e.g. more nodes, may be required when using dropout.</a:t>
            </a:r>
          </a:p>
          <a:p>
            <a:endParaRPr lang="en-US" dirty="0"/>
          </a:p>
          <a:p>
            <a:r>
              <a:rPr lang="en-US" dirty="0"/>
              <a:t>Dropout is only one of the </a:t>
            </a:r>
            <a:r>
              <a:rPr lang="en-US" b="1" dirty="0"/>
              <a:t>many other techniques developed </a:t>
            </a:r>
            <a:r>
              <a:rPr lang="en-US" dirty="0"/>
              <a:t>to improve NNs learning from data, that are not the scope of this accelerated dive into ML! </a:t>
            </a:r>
          </a:p>
          <a:p>
            <a:endParaRPr lang="en-US" dirty="0"/>
          </a:p>
          <a:p>
            <a:r>
              <a:rPr lang="en-US" b="1" dirty="0"/>
              <a:t>For more details on dropout and beyond, please follow the link here, or join back for more in-depth courses on NN &amp; DL!</a:t>
            </a:r>
          </a:p>
          <a:p>
            <a:endParaRPr lang="en-US" dirty="0"/>
          </a:p>
        </p:txBody>
      </p:sp>
      <p:sp>
        <p:nvSpPr>
          <p:cNvPr id="4" name="Slide Number Placeholder 3"/>
          <p:cNvSpPr>
            <a:spLocks noGrp="1"/>
          </p:cNvSpPr>
          <p:nvPr>
            <p:ph type="sldNum" sz="quarter" idx="5"/>
          </p:nvPr>
        </p:nvSpPr>
        <p:spPr/>
        <p:txBody>
          <a:bodyPr/>
          <a:lstStyle/>
          <a:p>
            <a:fld id="{DE9AAF13-0D66-9247-8B59-91BBBED844F7}" type="slidenum">
              <a:rPr lang="en-US" smtClean="0"/>
              <a:t>23</a:t>
            </a:fld>
            <a:endParaRPr lang="en-US"/>
          </a:p>
        </p:txBody>
      </p:sp>
    </p:spTree>
    <p:extLst>
      <p:ext uri="{BB962C8B-B14F-4D97-AF65-F5344CB8AC3E}">
        <p14:creationId xmlns:p14="http://schemas.microsoft.com/office/powerpoint/2010/main" val="191346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…because, </a:t>
            </a:r>
            <a:r>
              <a:rPr lang="en-US" sz="1200" b="1" i="0" kern="1200" dirty="0">
                <a:solidFill>
                  <a:schemeClr val="tx1"/>
                </a:solidFill>
                <a:effectLst/>
                <a:latin typeface="+mn-lt"/>
                <a:ea typeface="+mn-ea"/>
                <a:cs typeface="+mn-cs"/>
              </a:rPr>
              <a:t>after a bumpy start (in the 1960s, 1980s), NNs are here to stay!</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(1) For one, they are very successful at </a:t>
            </a:r>
            <a:r>
              <a:rPr lang="en-US" dirty="0"/>
              <a:t>Automatically </a:t>
            </a:r>
            <a:r>
              <a:rPr lang="en-US" b="1" dirty="0"/>
              <a:t>extracting useful features </a:t>
            </a:r>
            <a:r>
              <a:rPr lang="en-US" dirty="0"/>
              <a:t>from input data.</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As the weights of a </a:t>
            </a:r>
            <a:r>
              <a:rPr lang="en-US" sz="1200" b="1" i="0" kern="1200" dirty="0">
                <a:solidFill>
                  <a:schemeClr val="tx1"/>
                </a:solidFill>
                <a:effectLst/>
                <a:latin typeface="+mn-lt"/>
                <a:ea typeface="+mn-ea"/>
                <a:cs typeface="+mn-cs"/>
              </a:rPr>
              <a:t>single layer NNs, </a:t>
            </a:r>
            <a:r>
              <a:rPr lang="en-US" sz="1200" b="0" i="0" kern="1200" dirty="0">
                <a:solidFill>
                  <a:schemeClr val="tx1"/>
                </a:solidFill>
                <a:effectLst/>
                <a:latin typeface="+mn-lt"/>
                <a:ea typeface="+mn-ea"/>
                <a:cs typeface="+mn-cs"/>
              </a:rPr>
              <a:t>the regressions, basically the inputs’ multipliers, were </a:t>
            </a:r>
            <a:r>
              <a:rPr lang="en-US" sz="1200" b="1" i="0" kern="1200" dirty="0">
                <a:solidFill>
                  <a:schemeClr val="tx1"/>
                </a:solidFill>
                <a:effectLst/>
                <a:latin typeface="+mn-lt"/>
                <a:ea typeface="+mn-ea"/>
                <a:cs typeface="+mn-cs"/>
              </a:rPr>
              <a:t>extracted from the data, </a:t>
            </a:r>
          </a:p>
          <a:p>
            <a:r>
              <a:rPr lang="en-US" sz="1200" b="1" i="0" kern="1200" dirty="0">
                <a:solidFill>
                  <a:schemeClr val="tx1"/>
                </a:solidFill>
                <a:effectLst/>
                <a:latin typeface="+mn-lt"/>
                <a:ea typeface="+mn-ea"/>
                <a:cs typeface="+mn-cs"/>
              </a:rPr>
              <a:t>highlighting features </a:t>
            </a:r>
            <a:r>
              <a:rPr lang="en-US" sz="1200" b="0" i="0" kern="1200" dirty="0">
                <a:solidFill>
                  <a:schemeClr val="tx1"/>
                </a:solidFill>
                <a:effectLst/>
                <a:latin typeface="+mn-lt"/>
                <a:ea typeface="+mn-ea"/>
                <a:cs typeface="+mn-cs"/>
              </a:rPr>
              <a:t>that are </a:t>
            </a:r>
            <a:r>
              <a:rPr lang="en-US" sz="1200" b="1" i="0" kern="1200" dirty="0">
                <a:solidFill>
                  <a:schemeClr val="tx1"/>
                </a:solidFill>
                <a:effectLst/>
                <a:latin typeface="+mn-lt"/>
                <a:ea typeface="+mn-ea"/>
                <a:cs typeface="+mn-cs"/>
              </a:rPr>
              <a:t>more useful than others</a:t>
            </a:r>
            <a:r>
              <a:rPr lang="en-US" sz="1200" b="0" i="0" kern="1200" dirty="0">
                <a:solidFill>
                  <a:schemeClr val="tx1"/>
                </a:solidFill>
                <a:effectLst/>
                <a:latin typeface="+mn-lt"/>
                <a:ea typeface="+mn-ea"/>
                <a:cs typeface="+mn-cs"/>
              </a:rPr>
              <a:t>, </a:t>
            </a:r>
            <a:endParaRPr lang="en-US" sz="1200" b="1"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Similarly, the weights of more complex NNs </a:t>
            </a:r>
            <a:r>
              <a:rPr lang="en-US" sz="1200" b="0" i="0" kern="1200" dirty="0">
                <a:solidFill>
                  <a:schemeClr val="tx1"/>
                </a:solidFill>
                <a:effectLst/>
                <a:latin typeface="+mn-lt"/>
                <a:ea typeface="+mn-ea"/>
                <a:cs typeface="+mn-cs"/>
              </a:rPr>
              <a:t>are also learned from the data to capture </a:t>
            </a:r>
            <a:r>
              <a:rPr lang="en-US" sz="1200" b="1" i="0" kern="1200" dirty="0">
                <a:solidFill>
                  <a:schemeClr val="tx1"/>
                </a:solidFill>
                <a:effectLst/>
                <a:latin typeface="+mn-lt"/>
                <a:ea typeface="+mn-ea"/>
                <a:cs typeface="+mn-cs"/>
              </a:rPr>
              <a:t>useful features </a:t>
            </a:r>
            <a:r>
              <a:rPr lang="en-US" sz="1200" b="0" i="0" kern="1200" dirty="0">
                <a:solidFill>
                  <a:schemeClr val="tx1"/>
                </a:solidFill>
                <a:effectLst/>
                <a:latin typeface="+mn-lt"/>
                <a:ea typeface="+mn-ea"/>
                <a:cs typeface="+mn-cs"/>
              </a:rPr>
              <a:t>from the input data, </a:t>
            </a:r>
          </a:p>
          <a:p>
            <a:r>
              <a:rPr lang="en-US" sz="1200" b="0" i="0" kern="1200" dirty="0">
                <a:solidFill>
                  <a:schemeClr val="tx1"/>
                </a:solidFill>
                <a:effectLst/>
                <a:latin typeface="+mn-lt"/>
                <a:ea typeface="+mn-ea"/>
                <a:cs typeface="+mn-cs"/>
              </a:rPr>
              <a:t>only that the information from those initial inputs gets intermingled quite a bit, until it reaches the output….</a:t>
            </a:r>
          </a:p>
          <a:p>
            <a:r>
              <a:rPr lang="en-US" sz="1200" b="0" i="0" kern="1200" dirty="0">
                <a:solidFill>
                  <a:schemeClr val="tx1"/>
                </a:solidFill>
                <a:effectLst/>
                <a:latin typeface="+mn-lt"/>
                <a:ea typeface="+mn-ea"/>
                <a:cs typeface="+mn-cs"/>
              </a:rPr>
              <a:t>That makes the </a:t>
            </a:r>
            <a:r>
              <a:rPr lang="en-US" sz="1200" b="1" i="0" kern="1200" dirty="0">
                <a:solidFill>
                  <a:schemeClr val="tx1"/>
                </a:solidFill>
                <a:effectLst/>
                <a:latin typeface="+mn-lt"/>
                <a:ea typeface="+mn-ea"/>
                <a:cs typeface="+mn-cs"/>
              </a:rPr>
              <a:t>NN weights more specialized </a:t>
            </a:r>
            <a:r>
              <a:rPr lang="en-US" sz="1200" b="0" i="0" kern="1200" dirty="0">
                <a:solidFill>
                  <a:schemeClr val="tx1"/>
                </a:solidFill>
                <a:effectLst/>
                <a:latin typeface="+mn-lt"/>
                <a:ea typeface="+mn-ea"/>
                <a:cs typeface="+mn-cs"/>
              </a:rPr>
              <a:t>in not only the original features, </a:t>
            </a:r>
          </a:p>
          <a:p>
            <a:r>
              <a:rPr lang="en-US" sz="1200" b="0" i="0" kern="1200" dirty="0">
                <a:solidFill>
                  <a:schemeClr val="tx1"/>
                </a:solidFill>
                <a:effectLst/>
                <a:latin typeface="+mn-lt"/>
                <a:ea typeface="+mn-ea"/>
                <a:cs typeface="+mn-cs"/>
              </a:rPr>
              <a:t>but also many other combinations of features that could be relevant to the target.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One popular example would be that of NN handling image classification, </a:t>
            </a:r>
          </a:p>
          <a:p>
            <a:r>
              <a:rPr lang="en-US" sz="1200" b="0" i="0" kern="1200" dirty="0">
                <a:solidFill>
                  <a:schemeClr val="tx1"/>
                </a:solidFill>
                <a:effectLst/>
                <a:latin typeface="+mn-lt"/>
                <a:ea typeface="+mn-ea"/>
                <a:cs typeface="+mn-cs"/>
              </a:rPr>
              <a:t>who’s hidden layers neurons could extract from the original pixels of an image, features such as edges, or curves, or different textures, </a:t>
            </a:r>
            <a:r>
              <a:rPr lang="en-US" sz="1200" b="0" i="0" kern="1200" dirty="0" err="1">
                <a:solidFill>
                  <a:schemeClr val="tx1"/>
                </a:solidFill>
                <a:effectLst/>
                <a:latin typeface="+mn-lt"/>
                <a:ea typeface="+mn-ea"/>
                <a:cs typeface="+mn-cs"/>
              </a:rPr>
              <a:t>etc</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very useful for final image labeling.</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(2) This automated feature extraction </a:t>
            </a:r>
            <a:r>
              <a:rPr lang="en-US" sz="1200" b="0" i="0" kern="1200" dirty="0">
                <a:solidFill>
                  <a:schemeClr val="tx1"/>
                </a:solidFill>
                <a:effectLst/>
                <a:latin typeface="+mn-lt"/>
                <a:ea typeface="+mn-ea"/>
                <a:cs typeface="+mn-cs"/>
              </a:rPr>
              <a:t>capability of NN, </a:t>
            </a:r>
          </a:p>
          <a:p>
            <a:r>
              <a:rPr lang="en-US" sz="1200" b="1" i="0" kern="1200" dirty="0">
                <a:solidFill>
                  <a:schemeClr val="tx1"/>
                </a:solidFill>
                <a:effectLst/>
                <a:latin typeface="+mn-lt"/>
                <a:ea typeface="+mn-ea"/>
                <a:cs typeface="+mn-cs"/>
              </a:rPr>
              <a:t>propelled NNs into </a:t>
            </a:r>
            <a:r>
              <a:rPr lang="en-US" sz="1200" b="1" i="0" kern="1200" dirty="0" err="1">
                <a:solidFill>
                  <a:schemeClr val="tx1"/>
                </a:solidFill>
                <a:effectLst/>
                <a:latin typeface="+mn-lt"/>
                <a:ea typeface="+mn-ea"/>
                <a:cs typeface="+mn-cs"/>
              </a:rPr>
              <a:t>starhood</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in the recent years, with particular successes in CV and NLP.</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(3) Along with the fact that we have more data and compute and a plethora of algorithms  to train them</a:t>
            </a:r>
          </a:p>
          <a:p>
            <a:r>
              <a:rPr lang="en-US" sz="1200" b="1" i="0" kern="1200" dirty="0">
                <a:solidFill>
                  <a:schemeClr val="tx1"/>
                </a:solidFill>
                <a:effectLst/>
                <a:latin typeface="+mn-lt"/>
                <a:ea typeface="+mn-ea"/>
                <a:cs typeface="+mn-cs"/>
              </a:rPr>
              <a:t>NNs power almost all modern ML/AI applications and as said, are here to stay, for a while at least</a:t>
            </a:r>
            <a:r>
              <a:rPr lang="en-US" sz="1200" b="1" i="0" kern="1200" dirty="0">
                <a:solidFill>
                  <a:schemeClr val="tx1"/>
                </a:solidFill>
                <a:effectLst/>
                <a:latin typeface="+mn-lt"/>
                <a:ea typeface="+mn-ea"/>
                <a:cs typeface="+mn-cs"/>
                <a:sym typeface="Wingdings" pitchFamily="2" charset="2"/>
              </a:rPr>
              <a:t></a:t>
            </a:r>
            <a:endParaRPr lang="en-US" sz="1200" b="1"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24</a:t>
            </a:fld>
            <a:endParaRPr lang="en-US" dirty="0"/>
          </a:p>
        </p:txBody>
      </p:sp>
    </p:spTree>
    <p:extLst>
      <p:ext uri="{BB962C8B-B14F-4D97-AF65-F5344CB8AC3E}">
        <p14:creationId xmlns:p14="http://schemas.microsoft.com/office/powerpoint/2010/main" val="6368600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So, How to </a:t>
            </a:r>
            <a:r>
              <a:rPr lang="en-US" sz="1200" b="1"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build</a:t>
            </a: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 and </a:t>
            </a:r>
            <a:r>
              <a:rPr lang="en-US" sz="1200" b="1"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use</a:t>
            </a: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 these powerful ML models?</a:t>
            </a:r>
          </a:p>
          <a:p>
            <a:pPr marL="0" indent="0">
              <a:buFont typeface="Arial" panose="020B0604020202020204" pitchFamily="34" charset="0"/>
              <a:buNone/>
            </a:pP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Can it be this simple?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fact, yes, it is this simple! </a:t>
            </a:r>
          </a:p>
          <a:p>
            <a:r>
              <a:rPr lang="en-US" sz="1200" b="0" i="0" kern="1200" dirty="0">
                <a:solidFill>
                  <a:schemeClr val="tx1"/>
                </a:solidFill>
                <a:effectLst/>
                <a:latin typeface="+mn-lt"/>
                <a:ea typeface="+mn-ea"/>
                <a:cs typeface="+mn-cs"/>
              </a:rPr>
              <a:t>In particular with latest compute and algorithms available to work with NNs, you can leverage powerful open-source deep learning frameworks - like </a:t>
            </a:r>
            <a:r>
              <a:rPr lang="en-US" sz="1200" b="1" i="0" kern="1200" dirty="0" err="1">
                <a:solidFill>
                  <a:schemeClr val="tx1"/>
                </a:solidFill>
                <a:effectLst/>
                <a:latin typeface="+mn-lt"/>
                <a:ea typeface="+mn-ea"/>
                <a:cs typeface="+mn-cs"/>
              </a:rPr>
              <a:t>MXNet</a:t>
            </a:r>
            <a:r>
              <a:rPr lang="en-US" sz="1200" b="0" i="0" kern="1200" dirty="0">
                <a:solidFill>
                  <a:schemeClr val="tx1"/>
                </a:solidFill>
                <a:effectLst/>
                <a:latin typeface="+mn-lt"/>
                <a:ea typeface="+mn-ea"/>
                <a:cs typeface="+mn-cs"/>
              </a:rPr>
              <a:t> here - to build models rapidly, using only a few lines of code.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(Previously, getting these NNs training required researchers to code up thousands of lines, and wait days or weeks!)</a:t>
            </a:r>
            <a:endParaRPr lang="en-US" dirty="0"/>
          </a:p>
        </p:txBody>
      </p:sp>
      <p:sp>
        <p:nvSpPr>
          <p:cNvPr id="4" name="Slide Number Placeholder 3"/>
          <p:cNvSpPr>
            <a:spLocks noGrp="1"/>
          </p:cNvSpPr>
          <p:nvPr>
            <p:ph type="sldNum" sz="quarter" idx="5"/>
          </p:nvPr>
        </p:nvSpPr>
        <p:spPr/>
        <p:txBody>
          <a:bodyPr/>
          <a:lstStyle/>
          <a:p>
            <a:fld id="{DE9AAF13-0D66-9247-8B59-91BBBED844F7}" type="slidenum">
              <a:rPr lang="en-US" smtClean="0"/>
              <a:t>25</a:t>
            </a:fld>
            <a:endParaRPr lang="en-US"/>
          </a:p>
        </p:txBody>
      </p:sp>
    </p:spTree>
    <p:extLst>
      <p:ext uri="{BB962C8B-B14F-4D97-AF65-F5344CB8AC3E}">
        <p14:creationId xmlns:p14="http://schemas.microsoft.com/office/powerpoint/2010/main" val="39641580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a:solidFill>
                  <a:srgbClr val="FF0000"/>
                </a:solidFill>
              </a:rPr>
              <a:t>All looked/worked great with our toy dataset, but real life data – that’s another (long) story</a:t>
            </a:r>
          </a:p>
          <a:p>
            <a:pPr marL="171450" indent="-171450">
              <a:buFontTx/>
              <a:buChar char="-"/>
            </a:pPr>
            <a:r>
              <a:rPr lang="en-US" b="0" dirty="0">
                <a:solidFill>
                  <a:srgbClr val="FF0000"/>
                </a:solidFill>
              </a:rPr>
              <a:t>how much data: more data samples, more features</a:t>
            </a:r>
          </a:p>
          <a:p>
            <a:pPr marL="171450" indent="-171450">
              <a:buFontTx/>
              <a:buChar char="-"/>
            </a:pPr>
            <a:r>
              <a:rPr lang="en-US" b="0" dirty="0">
                <a:solidFill>
                  <a:srgbClr val="FF0000"/>
                </a:solidFill>
              </a:rPr>
              <a:t>what type of data: numerical, categorical, text (not all numbers ?!)</a:t>
            </a:r>
          </a:p>
          <a:p>
            <a:pPr marL="171450" indent="-171450">
              <a:buFontTx/>
              <a:buChar char="-"/>
            </a:pPr>
            <a:r>
              <a:rPr lang="en-US" b="0" dirty="0">
                <a:solidFill>
                  <a:srgbClr val="FF0000"/>
                </a:solidFill>
              </a:rPr>
              <a:t>missing values</a:t>
            </a:r>
          </a:p>
          <a:p>
            <a:pPr marL="171450" indent="-171450">
              <a:buFontTx/>
              <a:buChar char="-"/>
            </a:pPr>
            <a:r>
              <a:rPr lang="en-US" b="0" dirty="0">
                <a:solidFill>
                  <a:srgbClr val="FF0000"/>
                </a:solidFill>
              </a:rPr>
              <a:t>different scales (large/small) numerical values</a:t>
            </a:r>
          </a:p>
          <a:p>
            <a:pPr marL="171450" indent="-171450">
              <a:buFontTx/>
              <a:buChar char="-"/>
            </a:pPr>
            <a:r>
              <a:rPr lang="en-US" b="0" dirty="0">
                <a:solidFill>
                  <a:srgbClr val="FF0000"/>
                </a:solidFill>
              </a:rPr>
              <a:t>outliers</a:t>
            </a:r>
            <a:endParaRPr lang="en-US"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27</a:t>
            </a:fld>
            <a:endParaRPr lang="en-US" dirty="0"/>
          </a:p>
        </p:txBody>
      </p:sp>
    </p:spTree>
    <p:extLst>
      <p:ext uri="{BB962C8B-B14F-4D97-AF65-F5344CB8AC3E}">
        <p14:creationId xmlns:p14="http://schemas.microsoft.com/office/powerpoint/2010/main" val="10016069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AAF13-0D66-9247-8B59-91BBBED844F7}" type="slidenum">
              <a:rPr lang="en-US" smtClean="0"/>
              <a:t>28</a:t>
            </a:fld>
            <a:endParaRPr lang="en-US"/>
          </a:p>
        </p:txBody>
      </p:sp>
    </p:spTree>
    <p:extLst>
      <p:ext uri="{BB962C8B-B14F-4D97-AF65-F5344CB8AC3E}">
        <p14:creationId xmlns:p14="http://schemas.microsoft.com/office/powerpoint/2010/main" val="17007469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AAF13-0D66-9247-8B59-91BBBED844F7}" type="slidenum">
              <a:rPr lang="en-US" smtClean="0"/>
              <a:t>29</a:t>
            </a:fld>
            <a:endParaRPr lang="en-US"/>
          </a:p>
        </p:txBody>
      </p:sp>
    </p:spTree>
    <p:extLst>
      <p:ext uri="{BB962C8B-B14F-4D97-AF65-F5344CB8AC3E}">
        <p14:creationId xmlns:p14="http://schemas.microsoft.com/office/powerpoint/2010/main" val="4518989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AAF13-0D66-9247-8B59-91BBBED844F7}" type="slidenum">
              <a:rPr lang="en-US" smtClean="0"/>
              <a:t>30</a:t>
            </a:fld>
            <a:endParaRPr lang="en-US"/>
          </a:p>
        </p:txBody>
      </p:sp>
    </p:spTree>
    <p:extLst>
      <p:ext uri="{BB962C8B-B14F-4D97-AF65-F5344CB8AC3E}">
        <p14:creationId xmlns:p14="http://schemas.microsoft.com/office/powerpoint/2010/main" val="512211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Neural Networks</a:t>
            </a:r>
          </a:p>
          <a:p>
            <a:endParaRPr lang="en-US" dirty="0"/>
          </a:p>
          <a:p>
            <a:r>
              <a:rPr lang="en-US" sz="1200" b="0" i="0" kern="1200" dirty="0">
                <a:solidFill>
                  <a:schemeClr val="tx1"/>
                </a:solidFill>
                <a:effectLst/>
                <a:latin typeface="+mn-lt"/>
                <a:ea typeface="+mn-ea"/>
                <a:cs typeface="+mn-cs"/>
              </a:rPr>
              <a:t>Without going into more detailed topics about the design and optimization of neural networks and deep learning, we discuss the motivation and background surrounding neural networks, along with basic architecture choices. We will try to see how neural networks came around, what are they, why neural networks are called neural networks, how do they actually work, how do they learn, and most importantly, how can we use neural networks in practice for our ML projects.</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3</a:t>
            </a:fld>
            <a:endParaRPr lang="en-US" dirty="0"/>
          </a:p>
        </p:txBody>
      </p:sp>
    </p:spTree>
    <p:extLst>
      <p:ext uri="{BB962C8B-B14F-4D97-AF65-F5344CB8AC3E}">
        <p14:creationId xmlns:p14="http://schemas.microsoft.com/office/powerpoint/2010/main" val="7780728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AAF13-0D66-9247-8B59-91BBBED844F7}" type="slidenum">
              <a:rPr lang="en-US" smtClean="0"/>
              <a:t>31</a:t>
            </a:fld>
            <a:endParaRPr lang="en-US"/>
          </a:p>
        </p:txBody>
      </p:sp>
    </p:spTree>
    <p:extLst>
      <p:ext uri="{BB962C8B-B14F-4D97-AF65-F5344CB8AC3E}">
        <p14:creationId xmlns:p14="http://schemas.microsoft.com/office/powerpoint/2010/main" val="16279790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AAF13-0D66-9247-8B59-91BBBED844F7}" type="slidenum">
              <a:rPr lang="en-US" smtClean="0"/>
              <a:t>32</a:t>
            </a:fld>
            <a:endParaRPr lang="en-US"/>
          </a:p>
        </p:txBody>
      </p:sp>
    </p:spTree>
    <p:extLst>
      <p:ext uri="{BB962C8B-B14F-4D97-AF65-F5344CB8AC3E}">
        <p14:creationId xmlns:p14="http://schemas.microsoft.com/office/powerpoint/2010/main" val="30274513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AAF13-0D66-9247-8B59-91BBBED844F7}" type="slidenum">
              <a:rPr lang="en-US" smtClean="0"/>
              <a:t>33</a:t>
            </a:fld>
            <a:endParaRPr lang="en-US"/>
          </a:p>
        </p:txBody>
      </p:sp>
    </p:spTree>
    <p:extLst>
      <p:ext uri="{BB962C8B-B14F-4D97-AF65-F5344CB8AC3E}">
        <p14:creationId xmlns:p14="http://schemas.microsoft.com/office/powerpoint/2010/main" val="29021963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AAF13-0D66-9247-8B59-91BBBED844F7}" type="slidenum">
              <a:rPr lang="en-US" smtClean="0"/>
              <a:t>34</a:t>
            </a:fld>
            <a:endParaRPr lang="en-US"/>
          </a:p>
        </p:txBody>
      </p:sp>
    </p:spTree>
    <p:extLst>
      <p:ext uri="{BB962C8B-B14F-4D97-AF65-F5344CB8AC3E}">
        <p14:creationId xmlns:p14="http://schemas.microsoft.com/office/powerpoint/2010/main" val="19621325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AAF13-0D66-9247-8B59-91BBBED844F7}" type="slidenum">
              <a:rPr lang="en-US" smtClean="0"/>
              <a:t>35</a:t>
            </a:fld>
            <a:endParaRPr lang="en-US"/>
          </a:p>
        </p:txBody>
      </p:sp>
    </p:spTree>
    <p:extLst>
      <p:ext uri="{BB962C8B-B14F-4D97-AF65-F5344CB8AC3E}">
        <p14:creationId xmlns:p14="http://schemas.microsoft.com/office/powerpoint/2010/main" val="14657854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AAF13-0D66-9247-8B59-91BBBED844F7}" type="slidenum">
              <a:rPr lang="en-US" smtClean="0"/>
              <a:t>36</a:t>
            </a:fld>
            <a:endParaRPr lang="en-US"/>
          </a:p>
        </p:txBody>
      </p:sp>
    </p:spTree>
    <p:extLst>
      <p:ext uri="{BB962C8B-B14F-4D97-AF65-F5344CB8AC3E}">
        <p14:creationId xmlns:p14="http://schemas.microsoft.com/office/powerpoint/2010/main" val="38805772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a:solidFill>
                  <a:srgbClr val="FF0000"/>
                </a:solidFill>
              </a:rPr>
              <a:t>All looked/worked great with our toy dataset, but real life data – that’s another (long) story</a:t>
            </a:r>
          </a:p>
          <a:p>
            <a:pPr marL="171450" indent="-171450">
              <a:buFontTx/>
              <a:buChar char="-"/>
            </a:pPr>
            <a:r>
              <a:rPr lang="en-US" b="0" dirty="0">
                <a:solidFill>
                  <a:srgbClr val="FF0000"/>
                </a:solidFill>
              </a:rPr>
              <a:t>how much data: more data samples, more features</a:t>
            </a:r>
          </a:p>
          <a:p>
            <a:pPr marL="171450" indent="-171450">
              <a:buFontTx/>
              <a:buChar char="-"/>
            </a:pPr>
            <a:r>
              <a:rPr lang="en-US" b="0" dirty="0">
                <a:solidFill>
                  <a:srgbClr val="FF0000"/>
                </a:solidFill>
              </a:rPr>
              <a:t>what type of data: numerical, categorical, text (not all numbers ?!)</a:t>
            </a:r>
          </a:p>
          <a:p>
            <a:pPr marL="171450" indent="-171450">
              <a:buFontTx/>
              <a:buChar char="-"/>
            </a:pPr>
            <a:r>
              <a:rPr lang="en-US" b="0" dirty="0">
                <a:solidFill>
                  <a:srgbClr val="FF0000"/>
                </a:solidFill>
              </a:rPr>
              <a:t>missing values</a:t>
            </a:r>
          </a:p>
          <a:p>
            <a:pPr marL="171450" indent="-171450">
              <a:buFontTx/>
              <a:buChar char="-"/>
            </a:pPr>
            <a:r>
              <a:rPr lang="en-US" b="0" dirty="0">
                <a:solidFill>
                  <a:srgbClr val="FF0000"/>
                </a:solidFill>
              </a:rPr>
              <a:t>different scales (large/small) numerical values</a:t>
            </a:r>
          </a:p>
          <a:p>
            <a:pPr marL="171450" indent="-171450">
              <a:buFontTx/>
              <a:buChar char="-"/>
            </a:pPr>
            <a:r>
              <a:rPr lang="en-US" b="0" dirty="0">
                <a:solidFill>
                  <a:srgbClr val="FF0000"/>
                </a:solidFill>
              </a:rPr>
              <a:t>outliers</a:t>
            </a:r>
            <a:endParaRPr lang="en-US"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38</a:t>
            </a:fld>
            <a:endParaRPr lang="en-US" dirty="0"/>
          </a:p>
        </p:txBody>
      </p:sp>
    </p:spTree>
    <p:extLst>
      <p:ext uri="{BB962C8B-B14F-4D97-AF65-F5344CB8AC3E}">
        <p14:creationId xmlns:p14="http://schemas.microsoft.com/office/powerpoint/2010/main" val="36219009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AAF13-0D66-9247-8B59-91BBBED844F7}" type="slidenum">
              <a:rPr lang="en-US" smtClean="0"/>
              <a:t>39</a:t>
            </a:fld>
            <a:endParaRPr lang="en-US"/>
          </a:p>
        </p:txBody>
      </p:sp>
    </p:spTree>
    <p:extLst>
      <p:ext uri="{BB962C8B-B14F-4D97-AF65-F5344CB8AC3E}">
        <p14:creationId xmlns:p14="http://schemas.microsoft.com/office/powerpoint/2010/main" val="33835046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AAF13-0D66-9247-8B59-91BBBED844F7}" type="slidenum">
              <a:rPr lang="en-US" smtClean="0"/>
              <a:t>40</a:t>
            </a:fld>
            <a:endParaRPr lang="en-US"/>
          </a:p>
        </p:txBody>
      </p:sp>
    </p:spTree>
    <p:extLst>
      <p:ext uri="{BB962C8B-B14F-4D97-AF65-F5344CB8AC3E}">
        <p14:creationId xmlns:p14="http://schemas.microsoft.com/office/powerpoint/2010/main" val="2093959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AAF13-0D66-9247-8B59-91BBBED844F7}" type="slidenum">
              <a:rPr lang="en-US" smtClean="0"/>
              <a:t>41</a:t>
            </a:fld>
            <a:endParaRPr lang="en-US"/>
          </a:p>
        </p:txBody>
      </p:sp>
    </p:spTree>
    <p:extLst>
      <p:ext uri="{BB962C8B-B14F-4D97-AF65-F5344CB8AC3E}">
        <p14:creationId xmlns:p14="http://schemas.microsoft.com/office/powerpoint/2010/main" val="301731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Let’s start by looking back at Linear Regression…From a slightly different perspective,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concentrating on the information flow/information processing from input to output…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fontAlgn="base"/>
            <a:r>
              <a:rPr lang="en-US" sz="1200" kern="1200" dirty="0">
                <a:solidFill>
                  <a:schemeClr val="tx1"/>
                </a:solidFill>
                <a:effectLst/>
                <a:latin typeface="Amazon Ember Light" panose="020B0403020204020204" pitchFamily="34" charset="0"/>
                <a:ea typeface="+mn-ea"/>
                <a:cs typeface="+mn-cs"/>
              </a:rPr>
              <a:t>Speaking of input/output, Linear regression basically </a:t>
            </a:r>
            <a:r>
              <a:rPr lang="en-US" sz="1200" b="0" kern="1200" dirty="0">
                <a:solidFill>
                  <a:schemeClr val="tx1"/>
                </a:solidFill>
                <a:effectLst/>
                <a:latin typeface="+mn-lt"/>
                <a:ea typeface="+mn-ea"/>
                <a:cs typeface="+mn-cs"/>
              </a:rPr>
              <a:t>assumes a linear relationship between </a:t>
            </a:r>
          </a:p>
          <a:p>
            <a:pPr fontAlgn="base"/>
            <a:r>
              <a:rPr lang="en-US" sz="1200" b="0" kern="1200" dirty="0">
                <a:solidFill>
                  <a:schemeClr val="tx1"/>
                </a:solidFill>
                <a:effectLst/>
                <a:latin typeface="+mn-lt"/>
                <a:ea typeface="+mn-ea"/>
                <a:cs typeface="+mn-cs"/>
              </a:rPr>
              <a:t>input variables (x1, x2, and so on) and the single output variable (y), like shown here by the linear regression equation.</a:t>
            </a:r>
          </a:p>
          <a:p>
            <a:pPr fontAlgn="base"/>
            <a:endParaRPr lang="en-US" sz="1200" b="0" kern="1200" dirty="0">
              <a:solidFill>
                <a:schemeClr val="tx1"/>
              </a:solidFill>
              <a:effectLst/>
              <a:latin typeface="+mn-lt"/>
              <a:ea typeface="+mn-ea"/>
              <a:cs typeface="+mn-cs"/>
            </a:endParaRPr>
          </a:p>
          <a:p>
            <a:pPr fontAlgn="base"/>
            <a:r>
              <a:rPr lang="en-US" sz="1200" b="0" kern="1200" dirty="0">
                <a:solidFill>
                  <a:schemeClr val="tx1"/>
                </a:solidFill>
                <a:effectLst/>
                <a:latin typeface="+mn-lt"/>
                <a:ea typeface="+mn-ea"/>
                <a:cs typeface="+mn-cs"/>
              </a:rPr>
              <a:t>Let’s see how all this looks if we </a:t>
            </a:r>
            <a:r>
              <a:rPr lang="en-US" sz="1200" b="1" u="sng" kern="1200" dirty="0">
                <a:solidFill>
                  <a:schemeClr val="tx1"/>
                </a:solidFill>
                <a:effectLst/>
                <a:latin typeface="+mn-lt"/>
                <a:ea typeface="+mn-ea"/>
                <a:cs typeface="+mn-cs"/>
              </a:rPr>
              <a:t>draw a diagram to visualize </a:t>
            </a:r>
            <a:r>
              <a:rPr lang="en-US" sz="1200" b="0" kern="1200" dirty="0">
                <a:solidFill>
                  <a:schemeClr val="tx1"/>
                </a:solidFill>
                <a:effectLst/>
                <a:latin typeface="+mn-lt"/>
                <a:ea typeface="+mn-ea"/>
                <a:cs typeface="+mn-cs"/>
              </a:rPr>
              <a:t>what’s going on here:</a:t>
            </a:r>
          </a:p>
          <a:p>
            <a:pPr fontAlgn="base"/>
            <a:r>
              <a:rPr lang="en-US" sz="1200" b="0" kern="1200" dirty="0">
                <a:solidFill>
                  <a:schemeClr val="tx1"/>
                </a:solidFill>
                <a:effectLst/>
                <a:latin typeface="+mn-lt"/>
                <a:ea typeface="+mn-ea"/>
                <a:cs typeface="+mn-cs"/>
              </a:rPr>
              <a:t>That is, </a:t>
            </a:r>
            <a:r>
              <a:rPr lang="en-US" sz="1200" b="0" kern="1200" dirty="0">
                <a:solidFill>
                  <a:schemeClr val="tx1"/>
                </a:solidFill>
                <a:effectLst/>
                <a:latin typeface="Amazon Ember Light" panose="020B0403020204020204" pitchFamily="34" charset="0"/>
                <a:ea typeface="+mn-ea"/>
                <a:cs typeface="+mn-cs"/>
              </a:rPr>
              <a:t>g</a:t>
            </a:r>
            <a:r>
              <a:rPr lang="en-US" sz="1200" kern="1200" dirty="0">
                <a:solidFill>
                  <a:schemeClr val="tx1"/>
                </a:solidFill>
                <a:effectLst/>
                <a:latin typeface="Amazon Ember Light" panose="020B0403020204020204" pitchFamily="34" charset="0"/>
                <a:ea typeface="+mn-ea"/>
                <a:cs typeface="+mn-cs"/>
              </a:rPr>
              <a:t>iven some inputs (two shown here her for simplicity, x1 and x2, along with the bias 1):</a:t>
            </a:r>
            <a:endParaRPr lang="en-US" sz="1200" b="0" kern="1200" dirty="0">
              <a:solidFill>
                <a:schemeClr val="tx1"/>
              </a:solidFill>
              <a:effectLst/>
              <a:latin typeface="+mn-lt"/>
              <a:ea typeface="+mn-ea"/>
              <a:cs typeface="+mn-cs"/>
            </a:endParaRPr>
          </a:p>
          <a:p>
            <a:pPr fontAlgn="base"/>
            <a:r>
              <a:rPr lang="en-US" sz="1200" b="0" kern="1200" dirty="0">
                <a:solidFill>
                  <a:schemeClr val="tx1"/>
                </a:solidFill>
                <a:effectLst/>
                <a:latin typeface="+mn-lt"/>
                <a:ea typeface="+mn-ea"/>
                <a:cs typeface="+mn-cs"/>
              </a:rPr>
              <a:t>-Linear regression takes the inputs, weighted accordingly by weights w0, w1, and w2</a:t>
            </a:r>
          </a:p>
          <a:p>
            <a:pPr fontAlgn="base"/>
            <a:r>
              <a:rPr lang="en-US" sz="1200" b="0" kern="1200" dirty="0">
                <a:solidFill>
                  <a:schemeClr val="tx1"/>
                </a:solidFill>
                <a:effectLst/>
                <a:latin typeface="+mn-lt"/>
                <a:ea typeface="+mn-ea"/>
                <a:cs typeface="+mn-cs"/>
              </a:rPr>
              <a:t>-Sums all these weighted inputs and </a:t>
            </a:r>
          </a:p>
          <a:p>
            <a:pPr fontAlgn="base"/>
            <a:r>
              <a:rPr lang="en-US" sz="1200" b="1" kern="1200" dirty="0">
                <a:solidFill>
                  <a:schemeClr val="tx1"/>
                </a:solidFill>
                <a:effectLst/>
                <a:latin typeface="+mn-lt"/>
                <a:ea typeface="+mn-ea"/>
                <a:cs typeface="+mn-cs"/>
              </a:rPr>
              <a:t>-Examines the weighted sum at this big blue unit, and well, does nothing to the sum, other than just passing it along to the output 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-If this </a:t>
            </a:r>
            <a:r>
              <a:rPr lang="en-US" sz="1200" b="0" i="0" kern="1200" dirty="0" err="1">
                <a:solidFill>
                  <a:schemeClr val="tx1"/>
                </a:solidFill>
                <a:effectLst/>
                <a:latin typeface="+mn-lt"/>
                <a:ea typeface="+mn-ea"/>
                <a:cs typeface="+mn-cs"/>
              </a:rPr>
              <a:t>lin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regr</a:t>
            </a:r>
            <a:r>
              <a:rPr lang="en-US" sz="1200" b="0" i="0" kern="1200" dirty="0">
                <a:solidFill>
                  <a:schemeClr val="tx1"/>
                </a:solidFill>
                <a:effectLst/>
                <a:latin typeface="+mn-lt"/>
                <a:ea typeface="+mn-ea"/>
                <a:cs typeface="+mn-cs"/>
              </a:rPr>
              <a:t> output O is not matching the target value, y, then based on how large the error y-output is,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weights w0, w1, and w2 are adjusted so as to make the </a:t>
            </a:r>
            <a:r>
              <a:rPr lang="en-US" sz="1200" b="0" i="0" kern="1200" dirty="0" err="1">
                <a:solidFill>
                  <a:schemeClr val="tx1"/>
                </a:solidFill>
                <a:effectLst/>
                <a:latin typeface="+mn-lt"/>
                <a:ea typeface="+mn-ea"/>
                <a:cs typeface="+mn-cs"/>
              </a:rPr>
              <a:t>lin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regr</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produce outputs closer to the target value</a:t>
            </a:r>
            <a:r>
              <a:rPr lang="en-US" sz="1200" b="0" i="0" kern="1200" dirty="0">
                <a:solidFill>
                  <a:schemeClr val="tx1"/>
                </a:solidFill>
                <a:effectLst/>
                <a:latin typeface="+mn-lt"/>
                <a:ea typeface="+mn-ea"/>
                <a:cs typeface="+mn-cs"/>
              </a:rPr>
              <a:t>, and reducing the error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Doing this several times, until better and better w0, w1, and w2 are learned from the training data</a:t>
            </a:r>
          </a:p>
          <a:p>
            <a:r>
              <a:rPr lang="en-US" sz="1200" b="0" i="0" kern="1200" dirty="0">
                <a:solidFill>
                  <a:schemeClr val="tx1"/>
                </a:solidFill>
                <a:effectLst/>
                <a:latin typeface="+mn-lt"/>
                <a:ea typeface="+mn-ea"/>
                <a:cs typeface="+mn-cs"/>
              </a:rPr>
              <a:t>For a more reliable model that we can use/trust later on for predictions…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\sum_{</a:t>
            </a:r>
            <a:r>
              <a:rPr lang="en-US" sz="1200" kern="1200" dirty="0" err="1">
                <a:solidFill>
                  <a:schemeClr val="tx1"/>
                </a:solidFill>
                <a:effectLst/>
                <a:latin typeface="Amazon Ember Light" panose="020B0403020204020204" pitchFamily="34" charset="0"/>
                <a:ea typeface="+mn-ea"/>
                <a:cs typeface="+mn-cs"/>
              </a:rPr>
              <a:t>i</a:t>
            </a:r>
            <a:r>
              <a:rPr lang="en-US" sz="1200" kern="1200" dirty="0">
                <a:solidFill>
                  <a:schemeClr val="tx1"/>
                </a:solidFill>
                <a:effectLst/>
                <a:latin typeface="Amazon Ember Light" panose="020B0403020204020204" pitchFamily="34" charset="0"/>
                <a:ea typeface="+mn-ea"/>
                <a:cs typeface="+mn-cs"/>
              </a:rPr>
              <a:t>}</a:t>
            </a:r>
            <a:r>
              <a:rPr lang="en-US" sz="1200" kern="1200" dirty="0" err="1">
                <a:solidFill>
                  <a:schemeClr val="tx1"/>
                </a:solidFill>
                <a:effectLst/>
                <a:latin typeface="Amazon Ember Light" panose="020B0403020204020204" pitchFamily="34" charset="0"/>
                <a:ea typeface="+mn-ea"/>
                <a:cs typeface="+mn-cs"/>
              </a:rPr>
              <a:t>w_i</a:t>
            </a:r>
            <a:r>
              <a:rPr lang="en-US" sz="1200" kern="1200" dirty="0">
                <a:solidFill>
                  <a:schemeClr val="tx1"/>
                </a:solidFill>
                <a:effectLst/>
                <a:latin typeface="Amazon Ember Light" panose="020B0403020204020204" pitchFamily="34" charset="0"/>
                <a:ea typeface="+mn-ea"/>
                <a:cs typeface="+mn-cs"/>
              </a:rPr>
              <a:t> </a:t>
            </a:r>
            <a:r>
              <a:rPr lang="en-US" sz="1200" kern="1200" dirty="0" err="1">
                <a:solidFill>
                  <a:schemeClr val="tx1"/>
                </a:solidFill>
                <a:effectLst/>
                <a:latin typeface="Amazon Ember Light" panose="020B0403020204020204" pitchFamily="34" charset="0"/>
                <a:ea typeface="+mn-ea"/>
                <a:cs typeface="+mn-cs"/>
              </a:rPr>
              <a:t>x_i</a:t>
            </a:r>
            <a:endParaRPr lang="en-US" sz="1200" kern="1200" dirty="0">
              <a:solidFill>
                <a:schemeClr val="tx1"/>
              </a:solidFill>
              <a:effectLst/>
              <a:latin typeface="Amazon Ember Light" panose="020B0403020204020204"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4</a:t>
            </a:fld>
            <a:endParaRPr lang="en-US" dirty="0"/>
          </a:p>
        </p:txBody>
      </p:sp>
    </p:spTree>
    <p:extLst>
      <p:ext uri="{BB962C8B-B14F-4D97-AF65-F5344CB8AC3E}">
        <p14:creationId xmlns:p14="http://schemas.microsoft.com/office/powerpoint/2010/main" val="15325733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AAF13-0D66-9247-8B59-91BBBED844F7}" type="slidenum">
              <a:rPr lang="en-US" smtClean="0"/>
              <a:t>42</a:t>
            </a:fld>
            <a:endParaRPr lang="en-US"/>
          </a:p>
        </p:txBody>
      </p:sp>
    </p:spTree>
    <p:extLst>
      <p:ext uri="{BB962C8B-B14F-4D97-AF65-F5344CB8AC3E}">
        <p14:creationId xmlns:p14="http://schemas.microsoft.com/office/powerpoint/2010/main" val="39394742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a:solidFill>
                  <a:srgbClr val="FF0000"/>
                </a:solidFill>
              </a:rPr>
              <a:t>All looked/worked great with our toy dataset, but real life data – that’s another (long) story</a:t>
            </a:r>
          </a:p>
          <a:p>
            <a:pPr marL="171450" indent="-171450">
              <a:buFontTx/>
              <a:buChar char="-"/>
            </a:pPr>
            <a:r>
              <a:rPr lang="en-US" b="0" dirty="0">
                <a:solidFill>
                  <a:srgbClr val="FF0000"/>
                </a:solidFill>
              </a:rPr>
              <a:t>how much data: more data samples, more features</a:t>
            </a:r>
          </a:p>
          <a:p>
            <a:pPr marL="171450" indent="-171450">
              <a:buFontTx/>
              <a:buChar char="-"/>
            </a:pPr>
            <a:r>
              <a:rPr lang="en-US" b="0" dirty="0">
                <a:solidFill>
                  <a:srgbClr val="FF0000"/>
                </a:solidFill>
              </a:rPr>
              <a:t>what type of data: numerical, categorical, text (not all numbers ?!)</a:t>
            </a:r>
          </a:p>
          <a:p>
            <a:pPr marL="171450" indent="-171450">
              <a:buFontTx/>
              <a:buChar char="-"/>
            </a:pPr>
            <a:r>
              <a:rPr lang="en-US" b="0" dirty="0">
                <a:solidFill>
                  <a:srgbClr val="FF0000"/>
                </a:solidFill>
              </a:rPr>
              <a:t>missing values</a:t>
            </a:r>
          </a:p>
          <a:p>
            <a:pPr marL="171450" indent="-171450">
              <a:buFontTx/>
              <a:buChar char="-"/>
            </a:pPr>
            <a:r>
              <a:rPr lang="en-US" b="0" dirty="0">
                <a:solidFill>
                  <a:srgbClr val="FF0000"/>
                </a:solidFill>
              </a:rPr>
              <a:t>different scales (large/small) numerical values</a:t>
            </a:r>
          </a:p>
          <a:p>
            <a:pPr marL="171450" indent="-171450">
              <a:buFontTx/>
              <a:buChar char="-"/>
            </a:pPr>
            <a:r>
              <a:rPr lang="en-US" b="0" dirty="0">
                <a:solidFill>
                  <a:srgbClr val="FF0000"/>
                </a:solidFill>
              </a:rPr>
              <a:t>outliers</a:t>
            </a:r>
            <a:endParaRPr lang="en-US"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44</a:t>
            </a:fld>
            <a:endParaRPr lang="en-US" dirty="0"/>
          </a:p>
        </p:txBody>
      </p:sp>
    </p:spTree>
    <p:extLst>
      <p:ext uri="{BB962C8B-B14F-4D97-AF65-F5344CB8AC3E}">
        <p14:creationId xmlns:p14="http://schemas.microsoft.com/office/powerpoint/2010/main" val="41089819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AAF13-0D66-9247-8B59-91BBBED844F7}" type="slidenum">
              <a:rPr lang="en-US" smtClean="0"/>
              <a:t>45</a:t>
            </a:fld>
            <a:endParaRPr lang="en-US"/>
          </a:p>
        </p:txBody>
      </p:sp>
    </p:spTree>
    <p:extLst>
      <p:ext uri="{BB962C8B-B14F-4D97-AF65-F5344CB8AC3E}">
        <p14:creationId xmlns:p14="http://schemas.microsoft.com/office/powerpoint/2010/main" val="1805041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AAF13-0D66-9247-8B59-91BBBED844F7}" type="slidenum">
              <a:rPr lang="en-US" smtClean="0"/>
              <a:t>46</a:t>
            </a:fld>
            <a:endParaRPr lang="en-US"/>
          </a:p>
        </p:txBody>
      </p:sp>
    </p:spTree>
    <p:extLst>
      <p:ext uri="{BB962C8B-B14F-4D97-AF65-F5344CB8AC3E}">
        <p14:creationId xmlns:p14="http://schemas.microsoft.com/office/powerpoint/2010/main" val="16966057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AAF13-0D66-9247-8B59-91BBBED844F7}" type="slidenum">
              <a:rPr lang="en-US" smtClean="0"/>
              <a:t>47</a:t>
            </a:fld>
            <a:endParaRPr lang="en-US"/>
          </a:p>
        </p:txBody>
      </p:sp>
    </p:spTree>
    <p:extLst>
      <p:ext uri="{BB962C8B-B14F-4D97-AF65-F5344CB8AC3E}">
        <p14:creationId xmlns:p14="http://schemas.microsoft.com/office/powerpoint/2010/main" val="9662714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AAF13-0D66-9247-8B59-91BBBED844F7}" type="slidenum">
              <a:rPr lang="en-US" smtClean="0"/>
              <a:t>48</a:t>
            </a:fld>
            <a:endParaRPr lang="en-US"/>
          </a:p>
        </p:txBody>
      </p:sp>
    </p:spTree>
    <p:extLst>
      <p:ext uri="{BB962C8B-B14F-4D97-AF65-F5344CB8AC3E}">
        <p14:creationId xmlns:p14="http://schemas.microsoft.com/office/powerpoint/2010/main" val="4386652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AAF13-0D66-9247-8B59-91BBBED844F7}" type="slidenum">
              <a:rPr lang="en-US" smtClean="0"/>
              <a:t>49</a:t>
            </a:fld>
            <a:endParaRPr lang="en-US"/>
          </a:p>
        </p:txBody>
      </p:sp>
    </p:spTree>
    <p:extLst>
      <p:ext uri="{BB962C8B-B14F-4D97-AF65-F5344CB8AC3E}">
        <p14:creationId xmlns:p14="http://schemas.microsoft.com/office/powerpoint/2010/main" val="32848746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AAF13-0D66-9247-8B59-91BBBED844F7}" type="slidenum">
              <a:rPr lang="en-US" smtClean="0"/>
              <a:t>50</a:t>
            </a:fld>
            <a:endParaRPr lang="en-US"/>
          </a:p>
        </p:txBody>
      </p:sp>
    </p:spTree>
    <p:extLst>
      <p:ext uri="{BB962C8B-B14F-4D97-AF65-F5344CB8AC3E}">
        <p14:creationId xmlns:p14="http://schemas.microsoft.com/office/powerpoint/2010/main" val="25581245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AAF13-0D66-9247-8B59-91BBBED844F7}" type="slidenum">
              <a:rPr lang="en-US" smtClean="0"/>
              <a:t>51</a:t>
            </a:fld>
            <a:endParaRPr lang="en-US"/>
          </a:p>
        </p:txBody>
      </p:sp>
    </p:spTree>
    <p:extLst>
      <p:ext uri="{BB962C8B-B14F-4D97-AF65-F5344CB8AC3E}">
        <p14:creationId xmlns:p14="http://schemas.microsoft.com/office/powerpoint/2010/main" val="40620194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a:solidFill>
                  <a:srgbClr val="FF0000"/>
                </a:solidFill>
              </a:rPr>
              <a:t>All looked/worked great with our toy dataset, but real life data – that’s another (long) story</a:t>
            </a:r>
          </a:p>
          <a:p>
            <a:pPr marL="171450" indent="-171450">
              <a:buFontTx/>
              <a:buChar char="-"/>
            </a:pPr>
            <a:r>
              <a:rPr lang="en-US" b="0" dirty="0">
                <a:solidFill>
                  <a:srgbClr val="FF0000"/>
                </a:solidFill>
              </a:rPr>
              <a:t>how much data: more data samples, more features</a:t>
            </a:r>
          </a:p>
          <a:p>
            <a:pPr marL="171450" indent="-171450">
              <a:buFontTx/>
              <a:buChar char="-"/>
            </a:pPr>
            <a:r>
              <a:rPr lang="en-US" b="0" dirty="0">
                <a:solidFill>
                  <a:srgbClr val="FF0000"/>
                </a:solidFill>
              </a:rPr>
              <a:t>what type of data: numerical, categorical, text (not all numbers ?!)</a:t>
            </a:r>
          </a:p>
          <a:p>
            <a:pPr marL="171450" indent="-171450">
              <a:buFontTx/>
              <a:buChar char="-"/>
            </a:pPr>
            <a:r>
              <a:rPr lang="en-US" b="0" dirty="0">
                <a:solidFill>
                  <a:srgbClr val="FF0000"/>
                </a:solidFill>
              </a:rPr>
              <a:t>missing values</a:t>
            </a:r>
          </a:p>
          <a:p>
            <a:pPr marL="171450" indent="-171450">
              <a:buFontTx/>
              <a:buChar char="-"/>
            </a:pPr>
            <a:r>
              <a:rPr lang="en-US" b="0" dirty="0">
                <a:solidFill>
                  <a:srgbClr val="FF0000"/>
                </a:solidFill>
              </a:rPr>
              <a:t>different scales (large/small) numerical values</a:t>
            </a:r>
          </a:p>
          <a:p>
            <a:pPr marL="171450" indent="-171450">
              <a:buFontTx/>
              <a:buChar char="-"/>
            </a:pPr>
            <a:r>
              <a:rPr lang="en-US" b="0" dirty="0">
                <a:solidFill>
                  <a:srgbClr val="FF0000"/>
                </a:solidFill>
              </a:rPr>
              <a:t>outliers</a:t>
            </a:r>
            <a:endParaRPr lang="en-US"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52</a:t>
            </a:fld>
            <a:endParaRPr lang="en-US" dirty="0"/>
          </a:p>
        </p:txBody>
      </p:sp>
    </p:spTree>
    <p:extLst>
      <p:ext uri="{BB962C8B-B14F-4D97-AF65-F5344CB8AC3E}">
        <p14:creationId xmlns:p14="http://schemas.microsoft.com/office/powerpoint/2010/main" val="2594116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Amazon Ember Light" panose="020B0403020204020204" pitchFamily="34" charset="0"/>
                <a:ea typeface="+mn-ea"/>
                <a:cs typeface="+mn-cs"/>
              </a:rPr>
              <a:t>Now for the slightly different perspective</a:t>
            </a:r>
            <a:r>
              <a:rPr lang="en-US" sz="1200" kern="1200" dirty="0">
                <a:solidFill>
                  <a:schemeClr val="tx1"/>
                </a:solidFill>
                <a:effectLst/>
                <a:latin typeface="Amazon Ember Light" panose="020B0403020204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Amazon Ember Light" panose="020B0403020204020204" pitchFamily="34" charset="0"/>
                <a:ea typeface="+mn-ea"/>
                <a:cs typeface="+mn-cs"/>
              </a:rPr>
              <a:t>Let’s look closer at </a:t>
            </a:r>
            <a:r>
              <a:rPr lang="en-US" sz="1200" b="1" kern="1200" dirty="0">
                <a:solidFill>
                  <a:schemeClr val="tx1"/>
                </a:solidFill>
                <a:effectLst/>
                <a:latin typeface="Amazon Ember Light" panose="020B0403020204020204" pitchFamily="34" charset="0"/>
                <a:ea typeface="+mn-ea"/>
                <a:cs typeface="+mn-cs"/>
              </a:rPr>
              <a:t>the big blue intermediate information processing unit let’s call it, </a:t>
            </a:r>
            <a:r>
              <a:rPr lang="en-US" sz="1200" b="0" kern="1200" dirty="0">
                <a:solidFill>
                  <a:schemeClr val="tx1"/>
                </a:solidFill>
                <a:effectLst/>
                <a:latin typeface="Amazon Ember Light" panose="020B0403020204020204" pitchFamily="34" charset="0"/>
                <a:ea typeface="+mn-ea"/>
                <a:cs typeface="+mn-cs"/>
              </a:rPr>
              <a:t>connecting the input/output,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Amazon Ember Light" panose="020B0403020204020204" pitchFamily="34" charset="0"/>
                <a:ea typeface="+mn-ea"/>
                <a:cs typeface="+mn-cs"/>
              </a:rPr>
              <a:t>Where the weighted sum </a:t>
            </a:r>
            <a:r>
              <a:rPr lang="en-US" sz="1200" b="1" u="sng" kern="1200" dirty="0">
                <a:solidFill>
                  <a:schemeClr val="tx1"/>
                </a:solidFill>
                <a:effectLst/>
                <a:latin typeface="Amazon Ember Light" panose="020B0403020204020204" pitchFamily="34" charset="0"/>
                <a:ea typeface="+mn-ea"/>
                <a:cs typeface="+mn-cs"/>
              </a:rPr>
              <a:t>arrives and leaves unchanged, or rather say quote-unquote “changed”</a:t>
            </a:r>
            <a:r>
              <a:rPr lang="en-US" sz="1200" b="1" kern="1200" dirty="0">
                <a:solidFill>
                  <a:schemeClr val="tx1"/>
                </a:solidFill>
                <a:effectLst/>
                <a:latin typeface="Amazon Ember Light" panose="020B0403020204020204" pitchFamily="34" charset="0"/>
                <a:ea typeface="+mn-ea"/>
                <a:cs typeface="+mn-cs"/>
              </a:rPr>
              <a:t> by the identity/linear function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Amazon Ember Light" panose="020B0403020204020204" pitchFamily="34" charset="0"/>
                <a:ea typeface="+mn-ea"/>
                <a:cs typeface="+mn-cs"/>
                <a:sym typeface="Wingdings" pitchFamily="2" charset="2"/>
              </a:rPr>
              <a:t>That is f(x) = x</a:t>
            </a: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r>
              <a:rPr lang="en-US" sz="1200" b="0" i="0" kern="1200" dirty="0">
                <a:solidFill>
                  <a:schemeClr val="tx1"/>
                </a:solidFill>
                <a:effectLst/>
                <a:latin typeface="+mn-lt"/>
                <a:ea typeface="+mn-ea"/>
                <a:cs typeface="+mn-cs"/>
              </a:rPr>
              <a:t>In ML this </a:t>
            </a:r>
            <a:r>
              <a:rPr lang="en-US" sz="1200" b="0" i="0" kern="1200" dirty="0" err="1">
                <a:solidFill>
                  <a:schemeClr val="tx1"/>
                </a:solidFill>
                <a:effectLst/>
                <a:latin typeface="+mn-lt"/>
                <a:ea typeface="+mn-ea"/>
                <a:cs typeface="+mn-cs"/>
              </a:rPr>
              <a:t>fct</a:t>
            </a:r>
            <a:r>
              <a:rPr lang="en-US" sz="1200" b="0" i="0" kern="1200" dirty="0">
                <a:solidFill>
                  <a:schemeClr val="tx1"/>
                </a:solidFill>
                <a:effectLst/>
                <a:latin typeface="+mn-lt"/>
                <a:ea typeface="+mn-ea"/>
                <a:cs typeface="+mn-cs"/>
              </a:rPr>
              <a:t> is actuality known as the </a:t>
            </a:r>
            <a:r>
              <a:rPr lang="en-US" sz="1200" b="1" i="0" kern="1200" dirty="0">
                <a:solidFill>
                  <a:schemeClr val="tx1"/>
                </a:solidFill>
                <a:effectLst/>
                <a:latin typeface="+mn-lt"/>
                <a:ea typeface="+mn-ea"/>
                <a:cs typeface="+mn-cs"/>
              </a:rPr>
              <a:t>activation </a:t>
            </a:r>
            <a:r>
              <a:rPr lang="en-US" sz="1200" b="1" i="0" kern="1200" dirty="0" err="1">
                <a:solidFill>
                  <a:schemeClr val="tx1"/>
                </a:solidFill>
                <a:effectLst/>
                <a:latin typeface="+mn-lt"/>
                <a:ea typeface="+mn-ea"/>
                <a:cs typeface="+mn-cs"/>
              </a:rPr>
              <a:t>fct</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 we’ll soon see why…</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5</a:t>
            </a:fld>
            <a:endParaRPr lang="en-US" dirty="0"/>
          </a:p>
        </p:txBody>
      </p:sp>
    </p:spTree>
    <p:extLst>
      <p:ext uri="{BB962C8B-B14F-4D97-AF65-F5344CB8AC3E}">
        <p14:creationId xmlns:p14="http://schemas.microsoft.com/office/powerpoint/2010/main" val="31129236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AAF13-0D66-9247-8B59-91BBBED844F7}" type="slidenum">
              <a:rPr lang="en-US" smtClean="0"/>
              <a:t>53</a:t>
            </a:fld>
            <a:endParaRPr lang="en-US"/>
          </a:p>
        </p:txBody>
      </p:sp>
    </p:spTree>
    <p:extLst>
      <p:ext uri="{BB962C8B-B14F-4D97-AF65-F5344CB8AC3E}">
        <p14:creationId xmlns:p14="http://schemas.microsoft.com/office/powerpoint/2010/main" val="5118374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AAF13-0D66-9247-8B59-91BBBED844F7}" type="slidenum">
              <a:rPr lang="en-US" smtClean="0"/>
              <a:t>54</a:t>
            </a:fld>
            <a:endParaRPr lang="en-US"/>
          </a:p>
        </p:txBody>
      </p:sp>
    </p:spTree>
    <p:extLst>
      <p:ext uri="{BB962C8B-B14F-4D97-AF65-F5344CB8AC3E}">
        <p14:creationId xmlns:p14="http://schemas.microsoft.com/office/powerpoint/2010/main" val="30560184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AAF13-0D66-9247-8B59-91BBBED844F7}" type="slidenum">
              <a:rPr lang="en-US" smtClean="0"/>
              <a:t>55</a:t>
            </a:fld>
            <a:endParaRPr lang="en-US"/>
          </a:p>
        </p:txBody>
      </p:sp>
    </p:spTree>
    <p:extLst>
      <p:ext uri="{BB962C8B-B14F-4D97-AF65-F5344CB8AC3E}">
        <p14:creationId xmlns:p14="http://schemas.microsoft.com/office/powerpoint/2010/main" val="33298940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AAF13-0D66-9247-8B59-91BBBED844F7}" type="slidenum">
              <a:rPr lang="en-US" smtClean="0"/>
              <a:t>56</a:t>
            </a:fld>
            <a:endParaRPr lang="en-US"/>
          </a:p>
        </p:txBody>
      </p:sp>
    </p:spTree>
    <p:extLst>
      <p:ext uri="{BB962C8B-B14F-4D97-AF65-F5344CB8AC3E}">
        <p14:creationId xmlns:p14="http://schemas.microsoft.com/office/powerpoint/2010/main" val="6421446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AAF13-0D66-9247-8B59-91BBBED844F7}" type="slidenum">
              <a:rPr lang="en-US" smtClean="0"/>
              <a:t>57</a:t>
            </a:fld>
            <a:endParaRPr lang="en-US"/>
          </a:p>
        </p:txBody>
      </p:sp>
    </p:spTree>
    <p:extLst>
      <p:ext uri="{BB962C8B-B14F-4D97-AF65-F5344CB8AC3E}">
        <p14:creationId xmlns:p14="http://schemas.microsoft.com/office/powerpoint/2010/main" val="38249205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AAF13-0D66-9247-8B59-91BBBED844F7}" type="slidenum">
              <a:rPr lang="en-US" smtClean="0"/>
              <a:t>58</a:t>
            </a:fld>
            <a:endParaRPr lang="en-US"/>
          </a:p>
        </p:txBody>
      </p:sp>
    </p:spTree>
    <p:extLst>
      <p:ext uri="{BB962C8B-B14F-4D97-AF65-F5344CB8AC3E}">
        <p14:creationId xmlns:p14="http://schemas.microsoft.com/office/powerpoint/2010/main" val="10244927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AAF13-0D66-9247-8B59-91BBBED844F7}" type="slidenum">
              <a:rPr lang="en-US" smtClean="0"/>
              <a:t>59</a:t>
            </a:fld>
            <a:endParaRPr lang="en-US"/>
          </a:p>
        </p:txBody>
      </p:sp>
    </p:spTree>
    <p:extLst>
      <p:ext uri="{BB962C8B-B14F-4D97-AF65-F5344CB8AC3E}">
        <p14:creationId xmlns:p14="http://schemas.microsoft.com/office/powerpoint/2010/main" val="18694062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AAF13-0D66-9247-8B59-91BBBED844F7}" type="slidenum">
              <a:rPr lang="en-US" smtClean="0"/>
              <a:t>60</a:t>
            </a:fld>
            <a:endParaRPr lang="en-US"/>
          </a:p>
        </p:txBody>
      </p:sp>
    </p:spTree>
    <p:extLst>
      <p:ext uri="{BB962C8B-B14F-4D97-AF65-F5344CB8AC3E}">
        <p14:creationId xmlns:p14="http://schemas.microsoft.com/office/powerpoint/2010/main" val="29214948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a:solidFill>
                  <a:srgbClr val="FF0000"/>
                </a:solidFill>
              </a:rPr>
              <a:t>All looked/worked great with our toy dataset, but real life data – that’s another (long) story</a:t>
            </a:r>
          </a:p>
          <a:p>
            <a:pPr marL="171450" indent="-171450">
              <a:buFontTx/>
              <a:buChar char="-"/>
            </a:pPr>
            <a:r>
              <a:rPr lang="en-US" b="0" dirty="0">
                <a:solidFill>
                  <a:srgbClr val="FF0000"/>
                </a:solidFill>
              </a:rPr>
              <a:t>how much data: more data samples, more features</a:t>
            </a:r>
          </a:p>
          <a:p>
            <a:pPr marL="171450" indent="-171450">
              <a:buFontTx/>
              <a:buChar char="-"/>
            </a:pPr>
            <a:r>
              <a:rPr lang="en-US" b="0" dirty="0">
                <a:solidFill>
                  <a:srgbClr val="FF0000"/>
                </a:solidFill>
              </a:rPr>
              <a:t>what type of data: numerical, categorical, text (not all numbers ?!)</a:t>
            </a:r>
          </a:p>
          <a:p>
            <a:pPr marL="171450" indent="-171450">
              <a:buFontTx/>
              <a:buChar char="-"/>
            </a:pPr>
            <a:r>
              <a:rPr lang="en-US" b="0" dirty="0">
                <a:solidFill>
                  <a:srgbClr val="FF0000"/>
                </a:solidFill>
              </a:rPr>
              <a:t>missing values</a:t>
            </a:r>
          </a:p>
          <a:p>
            <a:pPr marL="171450" indent="-171450">
              <a:buFontTx/>
              <a:buChar char="-"/>
            </a:pPr>
            <a:r>
              <a:rPr lang="en-US" b="0" dirty="0">
                <a:solidFill>
                  <a:srgbClr val="FF0000"/>
                </a:solidFill>
              </a:rPr>
              <a:t>different scales (large/small) numerical values</a:t>
            </a:r>
          </a:p>
          <a:p>
            <a:pPr marL="171450" indent="-171450">
              <a:buFontTx/>
              <a:buChar char="-"/>
            </a:pPr>
            <a:r>
              <a:rPr lang="en-US" b="0" dirty="0">
                <a:solidFill>
                  <a:srgbClr val="FF0000"/>
                </a:solidFill>
              </a:rPr>
              <a:t>outliers</a:t>
            </a:r>
            <a:endParaRPr lang="en-US"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61</a:t>
            </a:fld>
            <a:endParaRPr lang="en-US" dirty="0"/>
          </a:p>
        </p:txBody>
      </p:sp>
    </p:spTree>
    <p:extLst>
      <p:ext uri="{BB962C8B-B14F-4D97-AF65-F5344CB8AC3E}">
        <p14:creationId xmlns:p14="http://schemas.microsoft.com/office/powerpoint/2010/main" val="179179961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AAF13-0D66-9247-8B59-91BBBED844F7}" type="slidenum">
              <a:rPr lang="en-US" smtClean="0"/>
              <a:t>62</a:t>
            </a:fld>
            <a:endParaRPr lang="en-US"/>
          </a:p>
        </p:txBody>
      </p:sp>
    </p:spTree>
    <p:extLst>
      <p:ext uri="{BB962C8B-B14F-4D97-AF65-F5344CB8AC3E}">
        <p14:creationId xmlns:p14="http://schemas.microsoft.com/office/powerpoint/2010/main" val="1830229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onto the Log Regression now, examining its information flow mechanism from the same perspective, </a:t>
            </a:r>
          </a:p>
          <a:p>
            <a:r>
              <a:rPr lang="en-US" dirty="0"/>
              <a:t>we notice it has a strikingly </a:t>
            </a:r>
            <a:r>
              <a:rPr lang="en-US" b="1" dirty="0"/>
              <a:t>similar structure,</a:t>
            </a:r>
            <a:endParaRPr lang="en-US" b="0" dirty="0"/>
          </a:p>
          <a:p>
            <a:r>
              <a:rPr lang="en-US" b="1" dirty="0"/>
              <a:t>with a nonlinear activation function</a:t>
            </a:r>
            <a:r>
              <a:rPr lang="en-US" dirty="0"/>
              <a:t>, </a:t>
            </a:r>
            <a:r>
              <a:rPr lang="en-US" b="1" dirty="0"/>
              <a:t>the sigmoid, </a:t>
            </a:r>
          </a:p>
          <a:p>
            <a:r>
              <a:rPr lang="en-US" b="1" dirty="0"/>
              <a:t>At its blue processing unit…</a:t>
            </a:r>
            <a:endParaRPr lang="en-US" dirty="0"/>
          </a:p>
          <a:p>
            <a:endParaRPr lang="en-US" dirty="0"/>
          </a:p>
          <a:p>
            <a:r>
              <a:rPr lang="en-US" dirty="0"/>
              <a:t>-The weighted sum arrives at the </a:t>
            </a:r>
            <a:r>
              <a:rPr lang="en-US" b="1" dirty="0"/>
              <a:t>incoming</a:t>
            </a:r>
            <a:r>
              <a:rPr lang="en-US" dirty="0"/>
              <a:t> chamber of the processing unit,</a:t>
            </a:r>
          </a:p>
          <a:p>
            <a:r>
              <a:rPr lang="en-US" dirty="0"/>
              <a:t>is first processed by the sigmoid activation function (as the logistic </a:t>
            </a:r>
            <a:r>
              <a:rPr lang="en-US" dirty="0" err="1"/>
              <a:t>fct</a:t>
            </a:r>
            <a:r>
              <a:rPr lang="en-US" dirty="0"/>
              <a:t> is trying to predict probabilities of class instead of numerical values), </a:t>
            </a:r>
          </a:p>
          <a:p>
            <a:r>
              <a:rPr lang="en-US" b="0" u="none" dirty="0"/>
              <a:t>and the </a:t>
            </a:r>
            <a:r>
              <a:rPr lang="en-US" b="1" u="none" dirty="0"/>
              <a:t>processed weighted sum </a:t>
            </a:r>
            <a:r>
              <a:rPr lang="en-US" b="0" u="none" dirty="0"/>
              <a:t>is then passed from the </a:t>
            </a:r>
            <a:r>
              <a:rPr lang="en-US" b="1" u="none" dirty="0"/>
              <a:t>outgoing</a:t>
            </a:r>
            <a:r>
              <a:rPr lang="en-US" b="0" u="none" dirty="0"/>
              <a:t> chamber to the </a:t>
            </a:r>
            <a:r>
              <a:rPr lang="en-US" b="0" u="none" dirty="0" err="1"/>
              <a:t>ouput</a:t>
            </a:r>
            <a:endParaRPr lang="en-US" b="0" u="none" dirty="0"/>
          </a:p>
          <a:p>
            <a:r>
              <a:rPr lang="en-US" sz="1200" b="0" i="0" kern="1200" dirty="0">
                <a:solidFill>
                  <a:schemeClr val="tx1"/>
                </a:solidFill>
                <a:effectLst/>
                <a:latin typeface="+mn-lt"/>
                <a:ea typeface="+mn-ea"/>
                <a:cs typeface="+mn-cs"/>
              </a:rPr>
              <a:t>- If the </a:t>
            </a:r>
            <a:r>
              <a:rPr lang="en-US" sz="1200" b="0" i="0" kern="1200" dirty="0" err="1">
                <a:solidFill>
                  <a:schemeClr val="tx1"/>
                </a:solidFill>
                <a:effectLst/>
                <a:latin typeface="+mn-lt"/>
                <a:ea typeface="+mn-ea"/>
                <a:cs typeface="+mn-cs"/>
              </a:rPr>
              <a:t>ouput</a:t>
            </a:r>
            <a:r>
              <a:rPr lang="en-US" sz="1200" b="0" i="0" kern="1200" dirty="0">
                <a:solidFill>
                  <a:schemeClr val="tx1"/>
                </a:solidFill>
                <a:effectLst/>
                <a:latin typeface="+mn-lt"/>
                <a:ea typeface="+mn-ea"/>
                <a:cs typeface="+mn-cs"/>
              </a:rPr>
              <a:t> is not matching the target class, learning the log </a:t>
            </a:r>
            <a:r>
              <a:rPr lang="en-US" sz="1200" b="0" i="0" kern="1200" dirty="0" err="1">
                <a:solidFill>
                  <a:schemeClr val="tx1"/>
                </a:solidFill>
                <a:effectLst/>
                <a:latin typeface="+mn-lt"/>
                <a:ea typeface="+mn-ea"/>
                <a:cs typeface="+mn-cs"/>
              </a:rPr>
              <a:t>regr</a:t>
            </a:r>
            <a:r>
              <a:rPr lang="en-US" sz="1200" b="0" i="0" kern="1200" dirty="0">
                <a:solidFill>
                  <a:schemeClr val="tx1"/>
                </a:solidFill>
                <a:effectLst/>
                <a:latin typeface="+mn-lt"/>
                <a:ea typeface="+mn-ea"/>
                <a:cs typeface="+mn-cs"/>
              </a:rPr>
              <a:t> model by GD is very similar to learning the </a:t>
            </a:r>
            <a:r>
              <a:rPr lang="en-US" sz="1200" b="0" i="0" kern="1200" dirty="0" err="1">
                <a:solidFill>
                  <a:schemeClr val="tx1"/>
                </a:solidFill>
                <a:effectLst/>
                <a:latin typeface="+mn-lt"/>
                <a:ea typeface="+mn-ea"/>
                <a:cs typeface="+mn-cs"/>
              </a:rPr>
              <a:t>lin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regr</a:t>
            </a:r>
            <a:r>
              <a:rPr lang="en-US" sz="1200" b="0" i="0" kern="1200" dirty="0">
                <a:solidFill>
                  <a:schemeClr val="tx1"/>
                </a:solidFill>
                <a:effectLst/>
                <a:latin typeface="+mn-lt"/>
                <a:ea typeface="+mn-ea"/>
                <a:cs typeface="+mn-cs"/>
              </a:rPr>
              <a:t>:</a:t>
            </a:r>
          </a:p>
          <a:p>
            <a:pPr fontAlgn="base"/>
            <a:r>
              <a:rPr lang="en-US" sz="1200" b="0" i="0" kern="1200" dirty="0">
                <a:solidFill>
                  <a:schemeClr val="tx1"/>
                </a:solidFill>
                <a:effectLst/>
                <a:latin typeface="+mn-lt"/>
                <a:ea typeface="+mn-ea"/>
                <a:cs typeface="+mn-cs"/>
              </a:rPr>
              <a:t>- based on the error, the weights w0, w1 and w2 are adjusted such that the log </a:t>
            </a:r>
            <a:r>
              <a:rPr lang="en-US" sz="1200" b="0" i="0" kern="1200" dirty="0" err="1">
                <a:solidFill>
                  <a:schemeClr val="tx1"/>
                </a:solidFill>
                <a:effectLst/>
                <a:latin typeface="+mn-lt"/>
                <a:ea typeface="+mn-ea"/>
                <a:cs typeface="+mn-cs"/>
              </a:rPr>
              <a:t>regr</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produces outputs closer to the target class</a:t>
            </a:r>
            <a:r>
              <a:rPr lang="en-US" sz="1200" b="0" i="0" kern="1200" dirty="0">
                <a:solidFill>
                  <a:schemeClr val="tx1"/>
                </a:solidFill>
                <a:effectLst/>
                <a:latin typeface="+mn-lt"/>
                <a:ea typeface="+mn-ea"/>
                <a:cs typeface="+mn-cs"/>
              </a:rPr>
              <a:t>, reducing the error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Doing this several times, the best log </a:t>
            </a:r>
            <a:r>
              <a:rPr lang="en-US" sz="1200" b="0" i="0" kern="1200" dirty="0" err="1">
                <a:solidFill>
                  <a:schemeClr val="tx1"/>
                </a:solidFill>
                <a:effectLst/>
                <a:latin typeface="+mn-lt"/>
                <a:ea typeface="+mn-ea"/>
                <a:cs typeface="+mn-cs"/>
              </a:rPr>
              <a:t>regr</a:t>
            </a:r>
            <a:r>
              <a:rPr lang="en-US" sz="1200" b="0" i="0" kern="1200" dirty="0">
                <a:solidFill>
                  <a:schemeClr val="tx1"/>
                </a:solidFill>
                <a:effectLst/>
                <a:latin typeface="+mn-lt"/>
                <a:ea typeface="+mn-ea"/>
                <a:cs typeface="+mn-cs"/>
              </a:rPr>
              <a:t> model (that’s w0-w1-w2) is learned from the training data</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Short note</a:t>
            </a:r>
            <a:r>
              <a:rPr lang="en-US" sz="1200" b="0" i="0" kern="1200" dirty="0">
                <a:solidFill>
                  <a:schemeClr val="tx1"/>
                </a:solidFill>
                <a:effectLst/>
                <a:latin typeface="+mn-lt"/>
                <a:ea typeface="+mn-ea"/>
                <a:cs typeface="+mn-cs"/>
              </a:rPr>
              <a:t>: A fairly simple non-linear function, the logistic/sigmoid function also has an easily calculated derivative, </a:t>
            </a:r>
          </a:p>
          <a:p>
            <a:r>
              <a:rPr lang="en-US" sz="1200" b="0" i="0" kern="1200" dirty="0">
                <a:solidFill>
                  <a:schemeClr val="tx1"/>
                </a:solidFill>
                <a:effectLst/>
                <a:latin typeface="+mn-lt"/>
                <a:ea typeface="+mn-ea"/>
                <a:cs typeface="+mn-cs"/>
              </a:rPr>
              <a:t>which can be important when calculating the weight updates by GD.</a:t>
            </a:r>
          </a:p>
        </p:txBody>
      </p:sp>
      <p:sp>
        <p:nvSpPr>
          <p:cNvPr id="4" name="Slide Number Placeholder 3"/>
          <p:cNvSpPr>
            <a:spLocks noGrp="1"/>
          </p:cNvSpPr>
          <p:nvPr>
            <p:ph type="sldNum" sz="quarter" idx="5"/>
          </p:nvPr>
        </p:nvSpPr>
        <p:spPr/>
        <p:txBody>
          <a:bodyPr/>
          <a:lstStyle/>
          <a:p>
            <a:fld id="{525B7AE5-8B6B-45BB-BCE2-0D5FF01E052A}" type="slidenum">
              <a:rPr lang="en-US" smtClean="0"/>
              <a:pPr/>
              <a:t>6</a:t>
            </a:fld>
            <a:endParaRPr lang="en-US" dirty="0"/>
          </a:p>
        </p:txBody>
      </p:sp>
    </p:spTree>
    <p:extLst>
      <p:ext uri="{BB962C8B-B14F-4D97-AF65-F5344CB8AC3E}">
        <p14:creationId xmlns:p14="http://schemas.microsoft.com/office/powerpoint/2010/main" val="331223715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AAF13-0D66-9247-8B59-91BBBED844F7}" type="slidenum">
              <a:rPr lang="en-US" smtClean="0"/>
              <a:t>63</a:t>
            </a:fld>
            <a:endParaRPr lang="en-US"/>
          </a:p>
        </p:txBody>
      </p:sp>
    </p:spTree>
    <p:extLst>
      <p:ext uri="{BB962C8B-B14F-4D97-AF65-F5344CB8AC3E}">
        <p14:creationId xmlns:p14="http://schemas.microsoft.com/office/powerpoint/2010/main" val="33516265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AAF13-0D66-9247-8B59-91BBBED844F7}" type="slidenum">
              <a:rPr lang="en-US" smtClean="0"/>
              <a:t>64</a:t>
            </a:fld>
            <a:endParaRPr lang="en-US"/>
          </a:p>
        </p:txBody>
      </p:sp>
    </p:spTree>
    <p:extLst>
      <p:ext uri="{BB962C8B-B14F-4D97-AF65-F5344CB8AC3E}">
        <p14:creationId xmlns:p14="http://schemas.microsoft.com/office/powerpoint/2010/main" val="6742071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AAF13-0D66-9247-8B59-91BBBED844F7}" type="slidenum">
              <a:rPr lang="en-US" smtClean="0"/>
              <a:t>65</a:t>
            </a:fld>
            <a:endParaRPr lang="en-US"/>
          </a:p>
        </p:txBody>
      </p:sp>
    </p:spTree>
    <p:extLst>
      <p:ext uri="{BB962C8B-B14F-4D97-AF65-F5344CB8AC3E}">
        <p14:creationId xmlns:p14="http://schemas.microsoft.com/office/powerpoint/2010/main" val="7149199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AAF13-0D66-9247-8B59-91BBBED844F7}" type="slidenum">
              <a:rPr lang="en-US" smtClean="0"/>
              <a:t>66</a:t>
            </a:fld>
            <a:endParaRPr lang="en-US"/>
          </a:p>
        </p:txBody>
      </p:sp>
    </p:spTree>
    <p:extLst>
      <p:ext uri="{BB962C8B-B14F-4D97-AF65-F5344CB8AC3E}">
        <p14:creationId xmlns:p14="http://schemas.microsoft.com/office/powerpoint/2010/main" val="117456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AAF13-0D66-9247-8B59-91BBBED844F7}" type="slidenum">
              <a:rPr lang="en-US" smtClean="0"/>
              <a:t>67</a:t>
            </a:fld>
            <a:endParaRPr lang="en-US"/>
          </a:p>
        </p:txBody>
      </p:sp>
    </p:spTree>
    <p:extLst>
      <p:ext uri="{BB962C8B-B14F-4D97-AF65-F5344CB8AC3E}">
        <p14:creationId xmlns:p14="http://schemas.microsoft.com/office/powerpoint/2010/main" val="20504055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AAF13-0D66-9247-8B59-91BBBED844F7}" type="slidenum">
              <a:rPr lang="en-US" smtClean="0"/>
              <a:t>68</a:t>
            </a:fld>
            <a:endParaRPr lang="en-US"/>
          </a:p>
        </p:txBody>
      </p:sp>
    </p:spTree>
    <p:extLst>
      <p:ext uri="{BB962C8B-B14F-4D97-AF65-F5344CB8AC3E}">
        <p14:creationId xmlns:p14="http://schemas.microsoft.com/office/powerpoint/2010/main" val="126813088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a:solidFill>
                  <a:srgbClr val="FF0000"/>
                </a:solidFill>
              </a:rPr>
              <a:t>All looked/worked great with our toy dataset, but real life data – that’s another (long) story</a:t>
            </a:r>
          </a:p>
          <a:p>
            <a:pPr marL="171450" indent="-171450">
              <a:buFontTx/>
              <a:buChar char="-"/>
            </a:pPr>
            <a:r>
              <a:rPr lang="en-US" b="0" dirty="0">
                <a:solidFill>
                  <a:srgbClr val="FF0000"/>
                </a:solidFill>
              </a:rPr>
              <a:t>how much data: more data samples, more features</a:t>
            </a:r>
          </a:p>
          <a:p>
            <a:pPr marL="171450" indent="-171450">
              <a:buFontTx/>
              <a:buChar char="-"/>
            </a:pPr>
            <a:r>
              <a:rPr lang="en-US" b="0" dirty="0">
                <a:solidFill>
                  <a:srgbClr val="FF0000"/>
                </a:solidFill>
              </a:rPr>
              <a:t>what type of data: numerical, categorical, text (not all numbers ?!)</a:t>
            </a:r>
          </a:p>
          <a:p>
            <a:pPr marL="171450" indent="-171450">
              <a:buFontTx/>
              <a:buChar char="-"/>
            </a:pPr>
            <a:r>
              <a:rPr lang="en-US" b="0" dirty="0">
                <a:solidFill>
                  <a:srgbClr val="FF0000"/>
                </a:solidFill>
              </a:rPr>
              <a:t>missing values</a:t>
            </a:r>
          </a:p>
          <a:p>
            <a:pPr marL="171450" indent="-171450">
              <a:buFontTx/>
              <a:buChar char="-"/>
            </a:pPr>
            <a:r>
              <a:rPr lang="en-US" b="0" dirty="0">
                <a:solidFill>
                  <a:srgbClr val="FF0000"/>
                </a:solidFill>
              </a:rPr>
              <a:t>different scales (large/small) numerical values</a:t>
            </a:r>
          </a:p>
          <a:p>
            <a:pPr marL="171450" indent="-171450">
              <a:buFontTx/>
              <a:buChar char="-"/>
            </a:pPr>
            <a:r>
              <a:rPr lang="en-US" b="0" dirty="0">
                <a:solidFill>
                  <a:srgbClr val="FF0000"/>
                </a:solidFill>
              </a:rPr>
              <a:t>outliers</a:t>
            </a:r>
            <a:endParaRPr lang="en-US"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69</a:t>
            </a:fld>
            <a:endParaRPr lang="en-US" dirty="0"/>
          </a:p>
        </p:txBody>
      </p:sp>
    </p:spTree>
    <p:extLst>
      <p:ext uri="{BB962C8B-B14F-4D97-AF65-F5344CB8AC3E}">
        <p14:creationId xmlns:p14="http://schemas.microsoft.com/office/powerpoint/2010/main" val="407842975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a:solidFill>
                  <a:srgbClr val="FF0000"/>
                </a:solidFill>
              </a:rPr>
              <a:t>All looked/worked great with our toy dataset, but real life data – that’s another (long) story</a:t>
            </a:r>
          </a:p>
          <a:p>
            <a:pPr marL="171450" indent="-171450">
              <a:buFontTx/>
              <a:buChar char="-"/>
            </a:pPr>
            <a:r>
              <a:rPr lang="en-US" b="0" dirty="0">
                <a:solidFill>
                  <a:srgbClr val="FF0000"/>
                </a:solidFill>
              </a:rPr>
              <a:t>how much data: more data samples, more features</a:t>
            </a:r>
          </a:p>
          <a:p>
            <a:pPr marL="171450" indent="-171450">
              <a:buFontTx/>
              <a:buChar char="-"/>
            </a:pPr>
            <a:r>
              <a:rPr lang="en-US" b="0" dirty="0">
                <a:solidFill>
                  <a:srgbClr val="FF0000"/>
                </a:solidFill>
              </a:rPr>
              <a:t>what type of data: numerical, categorical, text (not all numbers ?!)</a:t>
            </a:r>
          </a:p>
          <a:p>
            <a:pPr marL="171450" indent="-171450">
              <a:buFontTx/>
              <a:buChar char="-"/>
            </a:pPr>
            <a:r>
              <a:rPr lang="en-US" b="0" dirty="0">
                <a:solidFill>
                  <a:srgbClr val="FF0000"/>
                </a:solidFill>
              </a:rPr>
              <a:t>missing values</a:t>
            </a:r>
          </a:p>
          <a:p>
            <a:pPr marL="171450" indent="-171450">
              <a:buFontTx/>
              <a:buChar char="-"/>
            </a:pPr>
            <a:r>
              <a:rPr lang="en-US" b="0" dirty="0">
                <a:solidFill>
                  <a:srgbClr val="FF0000"/>
                </a:solidFill>
              </a:rPr>
              <a:t>different scales (large/small) numerical values</a:t>
            </a:r>
          </a:p>
          <a:p>
            <a:pPr marL="171450" indent="-171450">
              <a:buFontTx/>
              <a:buChar char="-"/>
            </a:pPr>
            <a:r>
              <a:rPr lang="en-US" b="0" dirty="0">
                <a:solidFill>
                  <a:srgbClr val="FF0000"/>
                </a:solidFill>
              </a:rPr>
              <a:t>outliers</a:t>
            </a:r>
            <a:endParaRPr lang="en-US"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76</a:t>
            </a:fld>
            <a:endParaRPr lang="en-US" dirty="0"/>
          </a:p>
        </p:txBody>
      </p:sp>
    </p:spTree>
    <p:extLst>
      <p:ext uri="{BB962C8B-B14F-4D97-AF65-F5344CB8AC3E}">
        <p14:creationId xmlns:p14="http://schemas.microsoft.com/office/powerpoint/2010/main" val="340557803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AAF13-0D66-9247-8B59-91BBBED844F7}" type="slidenum">
              <a:rPr lang="en-US" smtClean="0"/>
              <a:t>77</a:t>
            </a:fld>
            <a:endParaRPr lang="en-US"/>
          </a:p>
        </p:txBody>
      </p:sp>
    </p:spTree>
    <p:extLst>
      <p:ext uri="{BB962C8B-B14F-4D97-AF65-F5344CB8AC3E}">
        <p14:creationId xmlns:p14="http://schemas.microsoft.com/office/powerpoint/2010/main" val="91359927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AAF13-0D66-9247-8B59-91BBBED844F7}" type="slidenum">
              <a:rPr lang="en-US" smtClean="0"/>
              <a:t>78</a:t>
            </a:fld>
            <a:endParaRPr lang="en-US"/>
          </a:p>
        </p:txBody>
      </p:sp>
    </p:spTree>
    <p:extLst>
      <p:ext uri="{BB962C8B-B14F-4D97-AF65-F5344CB8AC3E}">
        <p14:creationId xmlns:p14="http://schemas.microsoft.com/office/powerpoint/2010/main" val="1166656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Can this pattern go on?…Yes, </a:t>
            </a:r>
          </a:p>
          <a:p>
            <a:r>
              <a:rPr lang="en-US" sz="1200" b="1" i="0" kern="1200" dirty="0">
                <a:solidFill>
                  <a:schemeClr val="tx1"/>
                </a:solidFill>
                <a:effectLst/>
                <a:latin typeface="+mn-lt"/>
                <a:ea typeface="+mn-ea"/>
                <a:cs typeface="+mn-cs"/>
              </a:rPr>
              <a:t>Very much like Log </a:t>
            </a:r>
            <a:r>
              <a:rPr lang="en-US" sz="1200" b="1" i="0" kern="1200" dirty="0" err="1">
                <a:solidFill>
                  <a:schemeClr val="tx1"/>
                </a:solidFill>
                <a:effectLst/>
                <a:latin typeface="+mn-lt"/>
                <a:ea typeface="+mn-ea"/>
                <a:cs typeface="+mn-cs"/>
              </a:rPr>
              <a:t>Regr</a:t>
            </a:r>
            <a:r>
              <a:rPr lang="en-US" sz="1200" b="1" i="0" kern="1200" dirty="0">
                <a:solidFill>
                  <a:schemeClr val="tx1"/>
                </a:solidFill>
                <a:effectLst/>
                <a:latin typeface="+mn-lt"/>
                <a:ea typeface="+mn-ea"/>
                <a:cs typeface="+mn-cs"/>
              </a:rPr>
              <a:t>, the so-called Perceptron uses </a:t>
            </a:r>
            <a:r>
              <a:rPr lang="en-US" dirty="0"/>
              <a:t>another nonlinear activation function</a:t>
            </a:r>
          </a:p>
          <a:p>
            <a:r>
              <a:rPr lang="en-US" dirty="0"/>
              <a:t>at its </a:t>
            </a:r>
            <a:r>
              <a:rPr lang="en-US" b="1" dirty="0"/>
              <a:t>blue processing unit</a:t>
            </a:r>
            <a:r>
              <a:rPr lang="en-US" dirty="0"/>
              <a:t>, this time </a:t>
            </a:r>
            <a:r>
              <a:rPr lang="en-US" b="1" dirty="0"/>
              <a:t>the step function,</a:t>
            </a:r>
            <a:endParaRPr lang="en-US" sz="1200" b="1"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to also solve binary classification problems for </a:t>
            </a:r>
            <a:r>
              <a:rPr lang="en-US" sz="1200" b="1" i="0" kern="1200" dirty="0">
                <a:solidFill>
                  <a:schemeClr val="tx1"/>
                </a:solidFill>
                <a:effectLst/>
                <a:latin typeface="+mn-lt"/>
                <a:ea typeface="+mn-ea"/>
                <a:cs typeface="+mn-cs"/>
              </a:rPr>
              <a:t>classes +1 and -</a:t>
            </a:r>
            <a:r>
              <a:rPr lang="en-US" sz="1200" b="0" i="0" kern="1200" dirty="0">
                <a:solidFill>
                  <a:schemeClr val="tx1"/>
                </a:solidFill>
                <a:effectLst/>
                <a:latin typeface="+mn-lt"/>
                <a:ea typeface="+mn-ea"/>
                <a:cs typeface="+mn-cs"/>
              </a:rPr>
              <a:t>1 this time…</a:t>
            </a:r>
          </a:p>
          <a:p>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Unlike the Log </a:t>
            </a:r>
            <a:r>
              <a:rPr lang="en-US" b="1" dirty="0" err="1"/>
              <a:t>Regr</a:t>
            </a:r>
            <a:r>
              <a:rPr lang="en-US" b="1" dirty="0"/>
              <a:t> though</a:t>
            </a:r>
            <a:r>
              <a:rPr lang="en-US" dirty="0"/>
              <a:t>, the Perceptron’s activation </a:t>
            </a:r>
            <a:r>
              <a:rPr lang="en-US" dirty="0" err="1"/>
              <a:t>fct</a:t>
            </a:r>
            <a:r>
              <a:rPr lang="en-US" dirty="0"/>
              <a:t>, the step function, is not differentiable everywhere,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the Perceptron weights, w0, w1 and w2 are not learned by GD.</a:t>
            </a:r>
          </a:p>
          <a:p>
            <a:r>
              <a:rPr lang="en-US" sz="1200" b="0" i="0" kern="1200" dirty="0">
                <a:solidFill>
                  <a:schemeClr val="tx1"/>
                </a:solidFill>
                <a:effectLst/>
                <a:latin typeface="+mn-lt"/>
                <a:ea typeface="+mn-ea"/>
                <a:cs typeface="+mn-cs"/>
              </a:rPr>
              <a:t>Without going into much details, a method for learning the weights of the Perceptron from data, called the </a:t>
            </a:r>
            <a:r>
              <a:rPr lang="en-US" sz="1200" b="1" i="0" kern="1200" dirty="0">
                <a:solidFill>
                  <a:schemeClr val="tx1"/>
                </a:solidFill>
                <a:effectLst/>
                <a:latin typeface="+mn-lt"/>
                <a:ea typeface="+mn-ea"/>
                <a:cs typeface="+mn-cs"/>
              </a:rPr>
              <a:t>Perceptron algorithm</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was introduced by the psychologist Frank Rosenblatt in 1957. The basic principle is similar to GD, without computing derivatives that is, but rather leveraging </a:t>
            </a:r>
            <a:r>
              <a:rPr lang="en-US" sz="1200" b="0" i="1" kern="1200" dirty="0">
                <a:solidFill>
                  <a:schemeClr val="tx1"/>
                </a:solidFill>
                <a:effectLst/>
                <a:latin typeface="+mn-lt"/>
                <a:ea typeface="+mn-ea"/>
                <a:cs typeface="+mn-cs"/>
              </a:rPr>
              <a:t>samples</a:t>
            </a:r>
            <a:r>
              <a:rPr lang="en-US" sz="1200" b="0" i="0" kern="1200" dirty="0">
                <a:solidFill>
                  <a:schemeClr val="tx1"/>
                </a:solidFill>
                <a:effectLst/>
                <a:latin typeface="+mn-lt"/>
                <a:ea typeface="+mn-ea"/>
                <a:cs typeface="+mn-cs"/>
              </a:rPr>
              <a:t> and </a:t>
            </a:r>
            <a:r>
              <a:rPr lang="en-US" sz="1200" b="0" i="1" kern="1200" dirty="0">
                <a:solidFill>
                  <a:schemeClr val="tx1"/>
                </a:solidFill>
                <a:effectLst/>
                <a:latin typeface="+mn-lt"/>
                <a:ea typeface="+mn-ea"/>
                <a:cs typeface="+mn-cs"/>
              </a:rPr>
              <a:t>weights </a:t>
            </a:r>
            <a:r>
              <a:rPr lang="en-US" sz="1200" b="0" i="0" kern="1200" dirty="0">
                <a:solidFill>
                  <a:schemeClr val="tx1"/>
                </a:solidFill>
                <a:effectLst/>
                <a:latin typeface="+mn-lt"/>
                <a:ea typeface="+mn-ea"/>
                <a:cs typeface="+mn-cs"/>
              </a:rPr>
              <a:t>vectors dot products signs (+1/-1) at odds with the classification target (+1/-1) in the training set.</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Although the perceptron classification algorithm is a more basic procedure,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the Perceptron is consider one important pioneering unit of artificial neural networks</a:t>
            </a:r>
            <a:r>
              <a:rPr lang="en-US"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as the idea behind this “</a:t>
            </a:r>
            <a:r>
              <a:rPr lang="en-US" sz="1200" b="0" i="0" kern="1200" dirty="0" err="1">
                <a:solidFill>
                  <a:schemeClr val="tx1"/>
                </a:solidFill>
                <a:effectLst/>
                <a:latin typeface="+mn-lt"/>
                <a:ea typeface="+mn-ea"/>
                <a:cs typeface="+mn-cs"/>
              </a:rPr>
              <a:t>thresholded</a:t>
            </a:r>
            <a:r>
              <a:rPr lang="en-US" sz="1200" b="0" i="0" kern="1200" dirty="0">
                <a:solidFill>
                  <a:schemeClr val="tx1"/>
                </a:solidFill>
                <a:effectLst/>
                <a:latin typeface="+mn-lt"/>
                <a:ea typeface="+mn-ea"/>
                <a:cs typeface="+mn-cs"/>
              </a:rPr>
              <a:t>” perceptron was to </a:t>
            </a:r>
            <a:r>
              <a:rPr lang="en-US" sz="1200" b="1" i="0" kern="1200" dirty="0">
                <a:solidFill>
                  <a:schemeClr val="tx1"/>
                </a:solidFill>
                <a:effectLst/>
                <a:latin typeface="+mn-lt"/>
                <a:ea typeface="+mn-ea"/>
                <a:cs typeface="+mn-cs"/>
              </a:rPr>
              <a:t>mimic how a single neuron in the brain works</a:t>
            </a:r>
            <a:r>
              <a:rPr lang="en-US" sz="1200" b="0" i="0" kern="1200" dirty="0">
                <a:solidFill>
                  <a:schemeClr val="tx1"/>
                </a:solidFill>
                <a:effectLst/>
                <a:latin typeface="+mn-lt"/>
                <a:ea typeface="+mn-ea"/>
                <a:cs typeface="+mn-cs"/>
              </a:rPr>
              <a:t>: It either “fires” or not, based on information received!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Similarly, a perceptron receives multiple input signals, and if the sum of the input signals exceed a certain threshold it either returns a signal or remains “silent” otherwise.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While a pioneering concept, its basic structure and activation </a:t>
            </a:r>
            <a:r>
              <a:rPr lang="en-US" sz="1200" b="0" i="0" kern="1200" dirty="0" err="1">
                <a:solidFill>
                  <a:schemeClr val="tx1"/>
                </a:solidFill>
                <a:effectLst/>
                <a:latin typeface="+mn-lt"/>
                <a:ea typeface="+mn-ea"/>
                <a:cs typeface="+mn-cs"/>
              </a:rPr>
              <a:t>fct</a:t>
            </a:r>
            <a:r>
              <a:rPr lang="en-US"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restricted Perceptron’s success (and therefore neural networks success at the time) to mostly </a:t>
            </a:r>
            <a:r>
              <a:rPr lang="en-US" sz="1200" b="1" i="0" kern="1200" dirty="0">
                <a:solidFill>
                  <a:schemeClr val="tx1"/>
                </a:solidFill>
                <a:effectLst/>
                <a:latin typeface="+mn-lt"/>
                <a:ea typeface="+mn-ea"/>
                <a:cs typeface="+mn-cs"/>
              </a:rPr>
              <a:t>linearly separable datasets,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so </a:t>
            </a:r>
            <a:r>
              <a:rPr lang="en-US" sz="1200" b="1" i="0" kern="1200" dirty="0" err="1">
                <a:solidFill>
                  <a:schemeClr val="tx1"/>
                </a:solidFill>
                <a:effectLst/>
                <a:latin typeface="+mn-lt"/>
                <a:ea typeface="+mn-ea"/>
                <a:cs typeface="+mn-cs"/>
              </a:rPr>
              <a:t>Perceptons</a:t>
            </a:r>
            <a:r>
              <a:rPr lang="en-US" sz="1200" b="1" i="0" kern="1200" dirty="0">
                <a:solidFill>
                  <a:schemeClr val="tx1"/>
                </a:solidFill>
                <a:effectLst/>
                <a:latin typeface="+mn-lt"/>
                <a:ea typeface="+mn-ea"/>
                <a:cs typeface="+mn-cs"/>
              </a:rPr>
              <a:t>/NN fall out of grace for a while after first implementations and applications in the 1960s…</a:t>
            </a:r>
          </a:p>
          <a:p>
            <a:endParaRPr lang="en-US" sz="1200" kern="1200" dirty="0">
              <a:solidFill>
                <a:schemeClr val="tx1"/>
              </a:solidFill>
              <a:effectLst/>
              <a:latin typeface="Amazon Ember Light" panose="020B0403020204020204" pitchFamily="34" charset="0"/>
              <a:ea typeface="+mn-ea"/>
              <a:cs typeface="+mn-cs"/>
            </a:endParaRPr>
          </a:p>
          <a:p>
            <a:r>
              <a:rPr lang="en-US" sz="1200" kern="1200" dirty="0">
                <a:solidFill>
                  <a:schemeClr val="tx1"/>
                </a:solidFill>
                <a:effectLst/>
                <a:latin typeface="Amazon Ember Light" panose="020B0403020204020204" pitchFamily="34" charset="0"/>
                <a:ea typeface="+mn-ea"/>
                <a:cs typeface="+mn-cs"/>
              </a:rPr>
              <a:t>~~~~~~</a:t>
            </a:r>
          </a:p>
          <a:p>
            <a:endParaRPr lang="en-US" sz="1200" kern="1200" dirty="0">
              <a:solidFill>
                <a:schemeClr val="tx1"/>
              </a:solidFill>
              <a:effectLst/>
              <a:latin typeface="Amazon Ember Light" panose="020B0403020204020204" pitchFamily="34" charset="0"/>
              <a:ea typeface="+mn-ea"/>
              <a:cs typeface="+mn-cs"/>
            </a:endParaRPr>
          </a:p>
          <a:p>
            <a:r>
              <a:rPr lang="en-US" sz="1200" kern="1200" dirty="0">
                <a:solidFill>
                  <a:schemeClr val="tx1"/>
                </a:solidFill>
                <a:effectLst/>
                <a:latin typeface="Amazon Ember Light" panose="020B0403020204020204" pitchFamily="34" charset="0"/>
                <a:ea typeface="+mn-ea"/>
                <a:cs typeface="+mn-cs"/>
              </a:rPr>
              <a:t>\</a:t>
            </a:r>
            <a:r>
              <a:rPr lang="en-US" sz="1200" kern="1200" dirty="0" err="1">
                <a:solidFill>
                  <a:schemeClr val="tx1"/>
                </a:solidFill>
                <a:effectLst/>
                <a:latin typeface="Amazon Ember Light" panose="020B0403020204020204" pitchFamily="34" charset="0"/>
                <a:ea typeface="+mn-ea"/>
                <a:cs typeface="+mn-cs"/>
              </a:rPr>
              <a:t>displaystyle</a:t>
            </a:r>
            <a:r>
              <a:rPr lang="en-US" sz="1200" kern="1200" dirty="0">
                <a:solidFill>
                  <a:schemeClr val="tx1"/>
                </a:solidFill>
                <a:effectLst/>
                <a:latin typeface="Amazon Ember Light" panose="020B0403020204020204" pitchFamily="34" charset="0"/>
                <a:ea typeface="+mn-ea"/>
                <a:cs typeface="+mn-cs"/>
              </a:rPr>
              <a:t> f(x) = \begin{cases}</a:t>
            </a:r>
          </a:p>
          <a:p>
            <a:r>
              <a:rPr lang="en-US" sz="1200" kern="1200" dirty="0">
                <a:solidFill>
                  <a:schemeClr val="tx1"/>
                </a:solidFill>
                <a:effectLst/>
                <a:latin typeface="Amazon Ember Light" panose="020B0403020204020204" pitchFamily="34" charset="0"/>
                <a:ea typeface="+mn-ea"/>
                <a:cs typeface="+mn-cs"/>
              </a:rPr>
              <a:t>+1, &amp; \text{if $x \</a:t>
            </a:r>
            <a:r>
              <a:rPr lang="en-US" sz="1200" kern="1200" dirty="0" err="1">
                <a:solidFill>
                  <a:schemeClr val="tx1"/>
                </a:solidFill>
                <a:effectLst/>
                <a:latin typeface="Amazon Ember Light" panose="020B0403020204020204" pitchFamily="34" charset="0"/>
                <a:ea typeface="+mn-ea"/>
                <a:cs typeface="+mn-cs"/>
              </a:rPr>
              <a:t>geq</a:t>
            </a:r>
            <a:r>
              <a:rPr lang="en-US" sz="1200" kern="1200" dirty="0">
                <a:solidFill>
                  <a:schemeClr val="tx1"/>
                </a:solidFill>
                <a:effectLst/>
                <a:latin typeface="Amazon Ember Light" panose="020B0403020204020204" pitchFamily="34" charset="0"/>
                <a:ea typeface="+mn-ea"/>
                <a:cs typeface="+mn-cs"/>
              </a:rPr>
              <a:t> 0$} \\ </a:t>
            </a:r>
          </a:p>
          <a:p>
            <a:r>
              <a:rPr lang="en-US" sz="1200" kern="1200" dirty="0">
                <a:solidFill>
                  <a:schemeClr val="tx1"/>
                </a:solidFill>
                <a:effectLst/>
                <a:latin typeface="Amazon Ember Light" panose="020B0403020204020204" pitchFamily="34" charset="0"/>
                <a:ea typeface="+mn-ea"/>
                <a:cs typeface="+mn-cs"/>
              </a:rPr>
              <a:t>-1, &amp; \text{if $x &lt; 0$}</a:t>
            </a:r>
          </a:p>
          <a:p>
            <a:r>
              <a:rPr lang="en-US" sz="1200" kern="1200" dirty="0">
                <a:solidFill>
                  <a:schemeClr val="tx1"/>
                </a:solidFill>
                <a:effectLst/>
                <a:latin typeface="Amazon Ember Light" panose="020B0403020204020204" pitchFamily="34" charset="0"/>
                <a:ea typeface="+mn-ea"/>
                <a:cs typeface="+mn-cs"/>
              </a:rPr>
              <a:t>\end{cases}</a:t>
            </a:r>
          </a:p>
          <a:p>
            <a:endParaRPr lang="en-US"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7</a:t>
            </a:fld>
            <a:endParaRPr lang="en-US" dirty="0"/>
          </a:p>
        </p:txBody>
      </p:sp>
    </p:spTree>
    <p:extLst>
      <p:ext uri="{BB962C8B-B14F-4D97-AF65-F5344CB8AC3E}">
        <p14:creationId xmlns:p14="http://schemas.microsoft.com/office/powerpoint/2010/main" val="228211418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AAF13-0D66-9247-8B59-91BBBED844F7}" type="slidenum">
              <a:rPr lang="en-US" smtClean="0"/>
              <a:t>79</a:t>
            </a:fld>
            <a:endParaRPr lang="en-US"/>
          </a:p>
        </p:txBody>
      </p:sp>
    </p:spTree>
    <p:extLst>
      <p:ext uri="{BB962C8B-B14F-4D97-AF65-F5344CB8AC3E}">
        <p14:creationId xmlns:p14="http://schemas.microsoft.com/office/powerpoint/2010/main" val="46036897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AAF13-0D66-9247-8B59-91BBBED844F7}" type="slidenum">
              <a:rPr lang="en-US" smtClean="0"/>
              <a:t>80</a:t>
            </a:fld>
            <a:endParaRPr lang="en-US"/>
          </a:p>
        </p:txBody>
      </p:sp>
    </p:spTree>
    <p:extLst>
      <p:ext uri="{BB962C8B-B14F-4D97-AF65-F5344CB8AC3E}">
        <p14:creationId xmlns:p14="http://schemas.microsoft.com/office/powerpoint/2010/main" val="55774460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AAF13-0D66-9247-8B59-91BBBED844F7}" type="slidenum">
              <a:rPr lang="en-US" smtClean="0"/>
              <a:t>81</a:t>
            </a:fld>
            <a:endParaRPr lang="en-US"/>
          </a:p>
        </p:txBody>
      </p:sp>
    </p:spTree>
    <p:extLst>
      <p:ext uri="{BB962C8B-B14F-4D97-AF65-F5344CB8AC3E}">
        <p14:creationId xmlns:p14="http://schemas.microsoft.com/office/powerpoint/2010/main" val="800009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…Until the late 1980s</a:t>
            </a:r>
            <a:r>
              <a:rPr lang="en-US" sz="1200" b="0" i="0" kern="1200" dirty="0">
                <a:solidFill>
                  <a:schemeClr val="tx1"/>
                </a:solidFill>
                <a:effectLst/>
                <a:latin typeface="+mn-lt"/>
                <a:ea typeface="+mn-ea"/>
                <a:cs typeface="+mn-cs"/>
              </a:rPr>
              <a:t>, that is, when research on neural networks (re)gained strength, </a:t>
            </a:r>
          </a:p>
          <a:p>
            <a:r>
              <a:rPr lang="en-US" sz="1200" b="0" i="0" kern="1200" dirty="0">
                <a:solidFill>
                  <a:schemeClr val="tx1"/>
                </a:solidFill>
                <a:effectLst/>
                <a:latin typeface="+mn-lt"/>
                <a:ea typeface="+mn-ea"/>
                <a:cs typeface="+mn-cs"/>
              </a:rPr>
              <a:t>and neurons with more </a:t>
            </a:r>
            <a:r>
              <a:rPr lang="en-US" sz="1200" b="1" i="0" kern="1200" dirty="0">
                <a:solidFill>
                  <a:schemeClr val="tx1"/>
                </a:solidFill>
                <a:effectLst/>
                <a:latin typeface="+mn-lt"/>
                <a:ea typeface="+mn-ea"/>
                <a:cs typeface="+mn-cs"/>
              </a:rPr>
              <a:t>differentiable activation </a:t>
            </a:r>
            <a:r>
              <a:rPr lang="en-US" sz="1200" b="1" i="0" kern="1200" dirty="0" err="1">
                <a:solidFill>
                  <a:schemeClr val="tx1"/>
                </a:solidFill>
                <a:effectLst/>
                <a:latin typeface="+mn-lt"/>
                <a:ea typeface="+mn-ea"/>
                <a:cs typeface="+mn-cs"/>
              </a:rPr>
              <a:t>fct</a:t>
            </a:r>
            <a:r>
              <a:rPr lang="en-US" sz="1200" b="1" i="0" kern="1200" dirty="0">
                <a:solidFill>
                  <a:schemeClr val="tx1"/>
                </a:solidFill>
                <a:effectLst/>
                <a:latin typeface="+mn-lt"/>
                <a:ea typeface="+mn-ea"/>
                <a:cs typeface="+mn-cs"/>
              </a:rPr>
              <a:t> shapes </a:t>
            </a:r>
            <a:r>
              <a:rPr lang="en-US" sz="1200" b="0" i="0" kern="1200" dirty="0">
                <a:solidFill>
                  <a:schemeClr val="tx1"/>
                </a:solidFill>
                <a:effectLst/>
                <a:latin typeface="+mn-lt"/>
                <a:ea typeface="+mn-ea"/>
                <a:cs typeface="+mn-cs"/>
              </a:rPr>
              <a:t>started to be considered </a:t>
            </a:r>
            <a:r>
              <a:rPr lang="en-US" dirty="0"/>
              <a:t>– like sigmoid, tanh, and </a:t>
            </a:r>
            <a:r>
              <a:rPr lang="en-US" b="1" dirty="0"/>
              <a:t>more recently </a:t>
            </a:r>
            <a:r>
              <a:rPr lang="en-US" b="1" dirty="0" err="1"/>
              <a:t>ReLU</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The possibility of differentiating the activation function, allowing the use of the </a:t>
            </a:r>
            <a:r>
              <a:rPr lang="en-US" sz="1200" b="0" i="0" u="none" strike="noStrike" kern="1200" dirty="0">
                <a:solidFill>
                  <a:schemeClr val="tx1"/>
                </a:solidFill>
                <a:effectLst/>
                <a:latin typeface="+mn-lt"/>
                <a:ea typeface="+mn-ea"/>
                <a:cs typeface="+mn-cs"/>
              </a:rPr>
              <a:t>GD </a:t>
            </a:r>
            <a:r>
              <a:rPr lang="en-US" sz="1200" b="0" i="0" kern="1200" dirty="0">
                <a:solidFill>
                  <a:schemeClr val="tx1"/>
                </a:solidFill>
                <a:effectLst/>
                <a:latin typeface="+mn-lt"/>
                <a:ea typeface="+mn-ea"/>
                <a:cs typeface="+mn-cs"/>
              </a:rPr>
              <a:t>for weights adjustment. </a:t>
            </a:r>
          </a:p>
          <a:p>
            <a:endParaRPr lang="en-US" dirty="0"/>
          </a:p>
          <a:p>
            <a:r>
              <a:rPr lang="en-US" dirty="0"/>
              <a:t>And this is what we call an </a:t>
            </a:r>
            <a:r>
              <a:rPr lang="en-US" b="1" dirty="0"/>
              <a:t>artificial neuron…</a:t>
            </a:r>
            <a:endParaRPr lang="en-US" dirty="0"/>
          </a:p>
          <a:p>
            <a:r>
              <a:rPr lang="en-US" sz="1200" b="0" i="0" kern="1200" dirty="0">
                <a:solidFill>
                  <a:schemeClr val="tx1"/>
                </a:solidFill>
                <a:effectLst/>
                <a:latin typeface="+mn-lt"/>
                <a:ea typeface="+mn-ea"/>
                <a:cs typeface="+mn-cs"/>
              </a:rPr>
              <a:t>…designed to mimic aspects of its </a:t>
            </a:r>
            <a:r>
              <a:rPr lang="en-US" sz="1200" b="1" i="0" kern="1200" dirty="0">
                <a:solidFill>
                  <a:schemeClr val="tx1"/>
                </a:solidFill>
                <a:effectLst/>
                <a:latin typeface="+mn-lt"/>
                <a:ea typeface="+mn-ea"/>
                <a:cs typeface="+mn-cs"/>
              </a:rPr>
              <a:t>biological counterpart</a:t>
            </a:r>
            <a:r>
              <a:rPr lang="en-US" sz="1200" b="0" i="0" kern="1200" dirty="0">
                <a:solidFill>
                  <a:schemeClr val="tx1"/>
                </a:solidFill>
                <a:effectLst/>
                <a:latin typeface="+mn-lt"/>
                <a:ea typeface="+mn-ea"/>
                <a:cs typeface="+mn-cs"/>
              </a:rPr>
              <a:t>, the neuron in the brain!</a:t>
            </a:r>
            <a:endParaRPr lang="en-US" dirty="0"/>
          </a:p>
          <a:p>
            <a:endParaRPr lang="en-US" sz="1200" kern="1200" dirty="0">
              <a:solidFill>
                <a:schemeClr val="tx1"/>
              </a:solidFill>
              <a:effectLst/>
              <a:latin typeface="Amazon Ember Light" panose="020B0403020204020204" pitchFamily="34" charset="0"/>
              <a:ea typeface="+mn-ea"/>
              <a:cs typeface="+mn-cs"/>
            </a:endParaRPr>
          </a:p>
          <a:p>
            <a:r>
              <a:rPr lang="en-US" sz="1200" kern="1200" dirty="0">
                <a:solidFill>
                  <a:schemeClr val="tx1"/>
                </a:solidFill>
                <a:effectLst/>
                <a:latin typeface="Amazon Ember Light" panose="020B0403020204020204" pitchFamily="34" charset="0"/>
                <a:ea typeface="+mn-ea"/>
                <a:cs typeface="+mn-cs"/>
              </a:rPr>
              <a:t>Or at least, what at the time, was believed about how neurons in the brain function, receiving inputs from surroundings that activate an response from the neuron to then send an output…</a:t>
            </a:r>
          </a:p>
          <a:p>
            <a:endParaRPr lang="en-US" sz="1200" kern="1200" dirty="0">
              <a:solidFill>
                <a:schemeClr val="tx1"/>
              </a:solidFill>
              <a:effectLst/>
              <a:latin typeface="Amazon Ember Light" panose="020B04030202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Keep in mind that in fact cyberneticists/neurophysiologists </a:t>
            </a:r>
            <a:r>
              <a:rPr lang="en-US" sz="1200" b="1" i="0" kern="1200" dirty="0">
                <a:solidFill>
                  <a:schemeClr val="tx1"/>
                </a:solidFill>
                <a:effectLst/>
                <a:latin typeface="+mn-lt"/>
                <a:ea typeface="+mn-ea"/>
                <a:cs typeface="+mn-cs"/>
              </a:rPr>
              <a:t>Warren McCulloch </a:t>
            </a:r>
            <a:r>
              <a:rPr lang="en-US" sz="1200" b="0" i="0" kern="1200" dirty="0">
                <a:solidFill>
                  <a:schemeClr val="tx1"/>
                </a:solidFill>
                <a:effectLst/>
                <a:latin typeface="+mn-lt"/>
                <a:ea typeface="+mn-ea"/>
                <a:cs typeface="+mn-cs"/>
              </a:rPr>
              <a:t>and </a:t>
            </a:r>
            <a:r>
              <a:rPr lang="en-US" sz="1200" b="1" i="0" kern="1200" dirty="0">
                <a:solidFill>
                  <a:schemeClr val="tx1"/>
                </a:solidFill>
                <a:effectLst/>
                <a:latin typeface="+mn-lt"/>
                <a:ea typeface="+mn-ea"/>
                <a:cs typeface="+mn-cs"/>
              </a:rPr>
              <a:t>Walter Pitts </a:t>
            </a:r>
            <a:r>
              <a:rPr lang="en-US" sz="1200" b="0" i="0" kern="1200" dirty="0">
                <a:solidFill>
                  <a:schemeClr val="tx1"/>
                </a:solidFill>
                <a:effectLst/>
                <a:latin typeface="+mn-lt"/>
                <a:ea typeface="+mn-ea"/>
                <a:cs typeface="+mn-cs"/>
              </a:rPr>
              <a:t>began to develop models of artificial neurons</a:t>
            </a:r>
          </a:p>
          <a:p>
            <a:r>
              <a:rPr lang="en-US" sz="1200" kern="1200" dirty="0">
                <a:solidFill>
                  <a:schemeClr val="tx1"/>
                </a:solidFill>
                <a:effectLst/>
                <a:latin typeface="Amazon Ember Light" panose="020B0403020204020204" pitchFamily="34" charset="0"/>
                <a:ea typeface="+mn-ea"/>
                <a:cs typeface="+mn-cs"/>
              </a:rPr>
              <a:t>as early as </a:t>
            </a:r>
            <a:r>
              <a:rPr lang="en-US" sz="1200" b="0" i="0" kern="1200" dirty="0">
                <a:solidFill>
                  <a:schemeClr val="tx1"/>
                </a:solidFill>
                <a:effectLst/>
                <a:latin typeface="+mn-lt"/>
                <a:ea typeface="+mn-ea"/>
                <a:cs typeface="+mn-cs"/>
              </a:rPr>
              <a:t>1943. </a:t>
            </a:r>
          </a:p>
          <a:p>
            <a:endParaRPr lang="en-US" sz="1200" kern="1200" dirty="0">
              <a:solidFill>
                <a:schemeClr val="tx1"/>
              </a:solidFill>
              <a:effectLst/>
              <a:latin typeface="Amazon Ember Light" panose="020B0403020204020204" pitchFamily="34" charset="0"/>
              <a:ea typeface="+mn-ea"/>
              <a:cs typeface="+mn-cs"/>
            </a:endParaRPr>
          </a:p>
          <a:p>
            <a:r>
              <a:rPr lang="en-US" sz="1200" kern="1200" dirty="0">
                <a:solidFill>
                  <a:schemeClr val="tx1"/>
                </a:solidFill>
                <a:effectLst/>
                <a:latin typeface="Amazon Ember Light" panose="020B0403020204020204" pitchFamily="34" charset="0"/>
                <a:ea typeface="+mn-ea"/>
                <a:cs typeface="+mn-cs"/>
              </a:rPr>
              <a:t>While there are quite a few differences between artificial neurons and how real biological neurons might function, </a:t>
            </a:r>
          </a:p>
          <a:p>
            <a:r>
              <a:rPr lang="en-US" sz="1200" b="1" kern="1200" dirty="0">
                <a:solidFill>
                  <a:schemeClr val="tx1"/>
                </a:solidFill>
                <a:effectLst/>
                <a:latin typeface="Amazon Ember Light" panose="020B0403020204020204" pitchFamily="34" charset="0"/>
                <a:ea typeface="+mn-ea"/>
                <a:cs typeface="+mn-cs"/>
              </a:rPr>
              <a:t>the name stayed</a:t>
            </a:r>
            <a:r>
              <a:rPr lang="en-US" sz="1200" b="1" kern="1200" dirty="0">
                <a:solidFill>
                  <a:schemeClr val="tx1"/>
                </a:solidFill>
                <a:effectLst/>
                <a:latin typeface="Amazon Ember Light" panose="020B0403020204020204" pitchFamily="34" charset="0"/>
                <a:ea typeface="+mn-ea"/>
                <a:cs typeface="+mn-cs"/>
                <a:sym typeface="Wingdings" pitchFamily="2" charset="2"/>
              </a:rPr>
              <a:t></a:t>
            </a:r>
            <a:endParaRPr lang="en-US" sz="1200" b="1" kern="1200" dirty="0">
              <a:solidFill>
                <a:schemeClr val="tx1"/>
              </a:solidFill>
              <a:effectLst/>
              <a:latin typeface="Amazon Ember Light" panose="020B0403020204020204" pitchFamily="34" charset="0"/>
              <a:ea typeface="+mn-ea"/>
              <a:cs typeface="+mn-cs"/>
            </a:endParaRPr>
          </a:p>
          <a:p>
            <a:endParaRPr lang="en-US" sz="1200" kern="1200" dirty="0">
              <a:solidFill>
                <a:schemeClr val="tx1"/>
              </a:solidFill>
              <a:effectLst/>
              <a:latin typeface="Amazon Ember Light" panose="020B0403020204020204" pitchFamily="34" charset="0"/>
              <a:ea typeface="+mn-ea"/>
              <a:cs typeface="+mn-cs"/>
            </a:endParaRPr>
          </a:p>
          <a:p>
            <a:endParaRPr lang="en-US" sz="1200" kern="1200" dirty="0">
              <a:solidFill>
                <a:schemeClr val="tx1"/>
              </a:solidFill>
              <a:effectLst/>
              <a:latin typeface="Amazon Ember Light" panose="020B0403020204020204" pitchFamily="34" charset="0"/>
              <a:ea typeface="+mn-ea"/>
              <a:cs typeface="+mn-cs"/>
            </a:endParaRPr>
          </a:p>
          <a:p>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****Real, biological neurons communicate by sending out sharp, electrical pulses called “spikes”, so that at any given time, their outgoing signal is either on or off (1 or 0). The step function imitates this behavior. However, artificial neural networks tend to use activation functions that output a continuous numerical activation level at all times, such as the sigmoid function. Thus, to use a somewhat awkward figure of speech, real neurons communicate by something similar to the Morse code, whereas artificial neurons communicate by adjusting the pitch of their voice as if yodeling.</a:t>
            </a:r>
            <a:endParaRPr lang="en-US" sz="1200" kern="1200" dirty="0">
              <a:solidFill>
                <a:schemeClr val="tx1"/>
              </a:solidFill>
              <a:effectLst/>
              <a:latin typeface="Amazon Ember Light" panose="020B0403020204020204" pitchFamily="34" charset="0"/>
              <a:ea typeface="+mn-ea"/>
              <a:cs typeface="+mn-cs"/>
            </a:endParaRPr>
          </a:p>
        </p:txBody>
      </p:sp>
      <p:sp>
        <p:nvSpPr>
          <p:cNvPr id="4" name="Slide Number Placeholder 3"/>
          <p:cNvSpPr>
            <a:spLocks noGrp="1"/>
          </p:cNvSpPr>
          <p:nvPr>
            <p:ph type="sldNum" sz="quarter" idx="5"/>
          </p:nvPr>
        </p:nvSpPr>
        <p:spPr/>
        <p:txBody>
          <a:bodyPr/>
          <a:lstStyle/>
          <a:p>
            <a:fld id="{525B7AE5-8B6B-45BB-BCE2-0D5FF01E052A}" type="slidenum">
              <a:rPr lang="en-US" smtClean="0"/>
              <a:pPr/>
              <a:t>8</a:t>
            </a:fld>
            <a:endParaRPr lang="en-US" dirty="0"/>
          </a:p>
        </p:txBody>
      </p:sp>
    </p:spTree>
    <p:extLst>
      <p:ext uri="{BB962C8B-B14F-4D97-AF65-F5344CB8AC3E}">
        <p14:creationId xmlns:p14="http://schemas.microsoft.com/office/powerpoint/2010/main" val="3531116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a:t>Now that we know what an Artificial Neuron is, </a:t>
            </a:r>
          </a:p>
          <a:p>
            <a:pPr marL="0" indent="0">
              <a:buNone/>
            </a:pPr>
            <a:r>
              <a:rPr lang="en-US" b="0" dirty="0"/>
              <a:t>basically this processing unit receiving weighted information/inputs </a:t>
            </a:r>
          </a:p>
          <a:p>
            <a:pPr marL="0" indent="0">
              <a:buNone/>
            </a:pPr>
            <a:r>
              <a:rPr lang="en-US" b="0" dirty="0"/>
              <a:t>that’s being processed/</a:t>
            </a:r>
            <a:r>
              <a:rPr lang="en-US" b="0" dirty="0" err="1"/>
              <a:t>analysed</a:t>
            </a:r>
            <a:r>
              <a:rPr lang="en-US" b="0" dirty="0"/>
              <a:t> somehow (ideally nonlinearly, to show some processing), and handed over…</a:t>
            </a:r>
          </a:p>
          <a:p>
            <a:pPr marL="0" indent="0">
              <a:buNone/>
            </a:pPr>
            <a:endParaRPr lang="en-US" b="0" dirty="0"/>
          </a:p>
          <a:p>
            <a:pPr marL="0" indent="0">
              <a:buNone/>
            </a:pPr>
            <a:r>
              <a:rPr lang="en-US" b="1" dirty="0"/>
              <a:t>How to get beyond one unit/one neuron</a:t>
            </a:r>
            <a:r>
              <a:rPr lang="en-US" b="0" dirty="0"/>
              <a:t>, and more importantly </a:t>
            </a:r>
            <a:r>
              <a:rPr lang="en-US" b="1" dirty="0"/>
              <a:t>why</a:t>
            </a:r>
            <a:r>
              <a:rPr lang="en-US" b="0" dirty="0"/>
              <a:t>?</a:t>
            </a:r>
          </a:p>
          <a:p>
            <a:pPr marL="0" indent="0">
              <a:buNone/>
            </a:pPr>
            <a:endParaRPr lang="en-US" dirty="0"/>
          </a:p>
          <a:p>
            <a:pPr marL="0" indent="0">
              <a:buNone/>
            </a:pPr>
            <a:r>
              <a:rPr lang="en-US" b="0" dirty="0"/>
              <a:t>As we have mentioned, a</a:t>
            </a:r>
            <a:r>
              <a:rPr lang="en-US" dirty="0"/>
              <a:t> limitation of the </a:t>
            </a:r>
            <a:r>
              <a:rPr lang="en-US" b="1" dirty="0"/>
              <a:t>Perceptron/Artificial Neuron </a:t>
            </a:r>
            <a:r>
              <a:rPr lang="en-US" b="0" dirty="0"/>
              <a:t>is that it </a:t>
            </a:r>
            <a:r>
              <a:rPr lang="en-US" b="1" dirty="0"/>
              <a:t>captures mostly linear interactions </a:t>
            </a:r>
            <a:r>
              <a:rPr lang="en-US" dirty="0"/>
              <a:t>in the data.</a:t>
            </a:r>
          </a:p>
          <a:p>
            <a:pPr marL="0" indent="0">
              <a:buNone/>
            </a:pPr>
            <a:endParaRPr lang="en-US" sz="800" dirty="0"/>
          </a:p>
          <a:p>
            <a:pPr marL="0" indent="0">
              <a:buNone/>
            </a:pPr>
            <a:r>
              <a:rPr lang="en-US" b="1" dirty="0"/>
              <a:t>Question:</a:t>
            </a:r>
            <a:r>
              <a:rPr lang="en-US" dirty="0"/>
              <a:t> Can we use a similar approach to capture </a:t>
            </a:r>
            <a:r>
              <a:rPr lang="en-US" b="1" dirty="0">
                <a:solidFill>
                  <a:schemeClr val="accent3"/>
                </a:solidFill>
              </a:rPr>
              <a:t>non-linear interactions</a:t>
            </a:r>
            <a:r>
              <a:rPr lang="en-US" dirty="0">
                <a:solidFill>
                  <a:schemeClr val="accent3"/>
                </a:solidFill>
              </a:rPr>
              <a:t> </a:t>
            </a:r>
            <a:r>
              <a:rPr lang="en-US" dirty="0"/>
              <a:t>in the data?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For example</a:t>
            </a:r>
            <a:r>
              <a:rPr lang="en-US" dirty="0"/>
              <a:t>, let’s have a look here at the famous XOR problem: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given these four XOR data points, blue circles and orange triangles,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separate the blues from the orange inputs using the concept of an Artificial Neuron.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Now, our Artificial Neuron here on the left, is only capable of separating data with a single 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…and unfortunately, the XOR data points are not linearly separable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 that is, any line you’d consider would not completely separate the blues from the oranges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Amazon Ember Light" panose="020B04030202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9</a:t>
            </a:fld>
            <a:endParaRPr lang="en-US" dirty="0"/>
          </a:p>
        </p:txBody>
      </p:sp>
    </p:spTree>
    <p:extLst>
      <p:ext uri="{BB962C8B-B14F-4D97-AF65-F5344CB8AC3E}">
        <p14:creationId xmlns:p14="http://schemas.microsoft.com/office/powerpoint/2010/main" val="22180450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Slide">
    <p:bg>
      <p:bgPr>
        <a:solidFill>
          <a:srgbClr val="008DC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BB61CC3-BE28-6B4F-BD65-2DAB12D40746}"/>
              </a:ext>
            </a:extLst>
          </p:cNvPr>
          <p:cNvPicPr>
            <a:picLocks noChangeAspect="1"/>
          </p:cNvPicPr>
          <p:nvPr userDrawn="1"/>
        </p:nvPicPr>
        <p:blipFill>
          <a:blip r:embed="rId2"/>
          <a:stretch>
            <a:fillRect/>
          </a:stretch>
        </p:blipFill>
        <p:spPr>
          <a:xfrm>
            <a:off x="3406067" y="839121"/>
            <a:ext cx="5379866" cy="5633116"/>
          </a:xfrm>
          <a:prstGeom prst="rect">
            <a:avLst/>
          </a:prstGeom>
        </p:spPr>
      </p:pic>
    </p:spTree>
    <p:extLst>
      <p:ext uri="{BB962C8B-B14F-4D97-AF65-F5344CB8AC3E}">
        <p14:creationId xmlns:p14="http://schemas.microsoft.com/office/powerpoint/2010/main" val="2025622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Bullets and Left Pictur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91BAA89-5BE2-BE47-B5B1-21BA9FA12BCC}"/>
              </a:ext>
            </a:extLst>
          </p:cNvPr>
          <p:cNvSpPr>
            <a:spLocks noGrp="1"/>
          </p:cNvSpPr>
          <p:nvPr>
            <p:ph type="title"/>
          </p:nvPr>
        </p:nvSpPr>
        <p:spPr>
          <a:xfrm>
            <a:off x="496878" y="479421"/>
            <a:ext cx="10515600" cy="992183"/>
          </a:xfrm>
          <a:prstGeom prst="rect">
            <a:avLst/>
          </a:prstGeom>
        </p:spPr>
        <p:txBody>
          <a:bodyPr>
            <a:normAutofit/>
          </a:bodyPr>
          <a:lstStyle>
            <a:lvl1pPr>
              <a:defRPr sz="4200" b="0" i="0">
                <a:solidFill>
                  <a:schemeClr val="tx1"/>
                </a:solidFill>
                <a:latin typeface="Amazon Ember Medium" panose="020B0603020204020204" pitchFamily="34" charset="0"/>
                <a:ea typeface="Amazon Ember Medium" panose="020B0603020204020204" pitchFamily="34" charset="0"/>
                <a:cs typeface="Amazon Ember Medium" panose="020B0603020204020204" pitchFamily="34" charset="0"/>
              </a:defRPr>
            </a:lvl1pPr>
          </a:lstStyle>
          <a:p>
            <a:r>
              <a:rPr lang="en-US"/>
              <a:t>Click to edit Master title style</a:t>
            </a:r>
            <a:endParaRPr lang="en-US" dirty="0"/>
          </a:p>
        </p:txBody>
      </p:sp>
      <p:sp>
        <p:nvSpPr>
          <p:cNvPr id="4" name="Rectangle">
            <a:extLst>
              <a:ext uri="{FF2B5EF4-FFF2-40B4-BE49-F238E27FC236}">
                <a16:creationId xmlns:a16="http://schemas.microsoft.com/office/drawing/2014/main" id="{DBC07DC6-1935-3B40-AD1F-356EC58FCF6A}"/>
              </a:ext>
            </a:extLst>
          </p:cNvPr>
          <p:cNvSpPr/>
          <p:nvPr userDrawn="1"/>
        </p:nvSpPr>
        <p:spPr>
          <a:xfrm>
            <a:off x="-21167" y="6227233"/>
            <a:ext cx="12234334" cy="635001"/>
          </a:xfrm>
          <a:prstGeom prst="rect">
            <a:avLst/>
          </a:prstGeom>
          <a:solidFill>
            <a:srgbClr val="008DC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5" name="Rectangle">
            <a:extLst>
              <a:ext uri="{FF2B5EF4-FFF2-40B4-BE49-F238E27FC236}">
                <a16:creationId xmlns:a16="http://schemas.microsoft.com/office/drawing/2014/main" id="{0705C016-E629-0448-9B31-051C2A70633F}"/>
              </a:ext>
            </a:extLst>
          </p:cNvPr>
          <p:cNvSpPr/>
          <p:nvPr userDrawn="1"/>
        </p:nvSpPr>
        <p:spPr>
          <a:xfrm>
            <a:off x="-12700" y="6171307"/>
            <a:ext cx="12217400" cy="55927"/>
          </a:xfrm>
          <a:prstGeom prst="rect">
            <a:avLst/>
          </a:prstGeom>
          <a:solidFill>
            <a:srgbClr val="383D3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pic>
        <p:nvPicPr>
          <p:cNvPr id="6" name="Image" descr="Image">
            <a:extLst>
              <a:ext uri="{FF2B5EF4-FFF2-40B4-BE49-F238E27FC236}">
                <a16:creationId xmlns:a16="http://schemas.microsoft.com/office/drawing/2014/main" id="{830FCF1E-A28B-B049-B25E-6BEDF536DC3C}"/>
              </a:ext>
            </a:extLst>
          </p:cNvPr>
          <p:cNvPicPr>
            <a:picLocks noChangeAspect="1"/>
          </p:cNvPicPr>
          <p:nvPr userDrawn="1"/>
        </p:nvPicPr>
        <p:blipFill>
          <a:blip r:embed="rId2"/>
          <a:stretch>
            <a:fillRect/>
          </a:stretch>
        </p:blipFill>
        <p:spPr>
          <a:xfrm>
            <a:off x="10506381" y="6390387"/>
            <a:ext cx="1567839" cy="308694"/>
          </a:xfrm>
          <a:prstGeom prst="rect">
            <a:avLst/>
          </a:prstGeom>
          <a:ln w="12700">
            <a:miter lim="400000"/>
          </a:ln>
        </p:spPr>
      </p:pic>
      <p:sp>
        <p:nvSpPr>
          <p:cNvPr id="7" name="Slide Number">
            <a:extLst>
              <a:ext uri="{FF2B5EF4-FFF2-40B4-BE49-F238E27FC236}">
                <a16:creationId xmlns:a16="http://schemas.microsoft.com/office/drawing/2014/main" id="{A9E96E33-9C9A-6B42-A73C-1FC63A6E0837}"/>
              </a:ext>
            </a:extLst>
          </p:cNvPr>
          <p:cNvSpPr txBox="1">
            <a:spLocks noGrp="1"/>
          </p:cNvSpPr>
          <p:nvPr>
            <p:ph type="sldNum" sz="quarter" idx="2"/>
          </p:nvPr>
        </p:nvSpPr>
        <p:spPr>
          <a:xfrm>
            <a:off x="318558" y="6429469"/>
            <a:ext cx="294953" cy="287258"/>
          </a:xfrm>
          <a:prstGeom prst="rect">
            <a:avLst/>
          </a:prstGeom>
        </p:spPr>
        <p:txBody>
          <a:bodyPr/>
          <a:lstStyle>
            <a:lvl1pPr algn="l">
              <a:defRPr>
                <a:solidFill>
                  <a:srgbClr val="EDEDED"/>
                </a:solidFill>
                <a:latin typeface="Amazon Ember"/>
                <a:ea typeface="Amazon Ember"/>
                <a:cs typeface="Amazon Ember"/>
                <a:sym typeface="Amazon Ember"/>
              </a:defRPr>
            </a:lvl1pPr>
          </a:lstStyle>
          <a:p>
            <a:fld id="{86CB4B4D-7CA3-9044-876B-883B54F8677D}" type="slidenum">
              <a:t>‹#›</a:t>
            </a:fld>
            <a:endParaRPr/>
          </a:p>
        </p:txBody>
      </p:sp>
      <p:sp>
        <p:nvSpPr>
          <p:cNvPr id="8" name="Content Placeholder 3">
            <a:extLst>
              <a:ext uri="{FF2B5EF4-FFF2-40B4-BE49-F238E27FC236}">
                <a16:creationId xmlns:a16="http://schemas.microsoft.com/office/drawing/2014/main" id="{B7AA1A80-8C3A-A840-8E40-19C0A1FEEC62}"/>
              </a:ext>
            </a:extLst>
          </p:cNvPr>
          <p:cNvSpPr>
            <a:spLocks noGrp="1"/>
          </p:cNvSpPr>
          <p:nvPr>
            <p:ph sz="half" idx="11"/>
          </p:nvPr>
        </p:nvSpPr>
        <p:spPr>
          <a:xfrm>
            <a:off x="6050844" y="1291121"/>
            <a:ext cx="5145083" cy="4644140"/>
          </a:xfrm>
          <a:prstGeom prst="rect">
            <a:avLst/>
          </a:prstGeom>
        </p:spPr>
        <p:txBody>
          <a:bodyPr/>
          <a:lstStyle>
            <a:lvl1pPr>
              <a:defRPr sz="2600">
                <a:latin typeface="Amazon Ember" panose="020B0603020204020204" pitchFamily="34" charset="0"/>
                <a:ea typeface="Amazon Ember" panose="020B0603020204020204" pitchFamily="34" charset="0"/>
                <a:cs typeface="Amazon Ember" panose="020B0603020204020204" pitchFamily="34" charset="0"/>
              </a:defRPr>
            </a:lvl1pPr>
            <a:lvl2pPr>
              <a:defRPr sz="2400">
                <a:latin typeface="Amazon Ember" panose="020B0603020204020204" pitchFamily="34" charset="0"/>
                <a:ea typeface="Amazon Ember" panose="020B0603020204020204" pitchFamily="34" charset="0"/>
                <a:cs typeface="Amazon Ember" panose="020B0603020204020204" pitchFamily="34" charset="0"/>
              </a:defRPr>
            </a:lvl2pPr>
            <a:lvl3pPr>
              <a:defRPr sz="2200">
                <a:latin typeface="Amazon Ember" panose="020B0603020204020204" pitchFamily="34" charset="0"/>
                <a:ea typeface="Amazon Ember" panose="020B0603020204020204" pitchFamily="34" charset="0"/>
                <a:cs typeface="Amazon Ember" panose="020B0603020204020204" pitchFamily="34" charset="0"/>
              </a:defRPr>
            </a:lvl3pPr>
            <a:lvl4pPr>
              <a:defRPr sz="2000">
                <a:latin typeface="Amazon Ember" panose="020B0603020204020204" pitchFamily="34" charset="0"/>
                <a:ea typeface="Amazon Ember" panose="020B0603020204020204" pitchFamily="34" charset="0"/>
                <a:cs typeface="Amazon Ember" panose="020B0603020204020204" pitchFamily="34" charset="0"/>
              </a:defRPr>
            </a:lvl4pPr>
            <a:lvl5pPr>
              <a:defRPr sz="1800">
                <a:latin typeface="Amazon Ember" panose="020B0603020204020204" pitchFamily="34" charset="0"/>
                <a:ea typeface="Amazon Ember" panose="020B0603020204020204" pitchFamily="34" charset="0"/>
                <a:cs typeface="Amazon Ember" panose="020B06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84667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00A75B7-906B-1942-8FD7-69DDC951755E}"/>
              </a:ext>
            </a:extLst>
          </p:cNvPr>
          <p:cNvSpPr>
            <a:spLocks noGrp="1"/>
          </p:cNvSpPr>
          <p:nvPr>
            <p:ph type="title"/>
          </p:nvPr>
        </p:nvSpPr>
        <p:spPr>
          <a:xfrm>
            <a:off x="496878" y="479421"/>
            <a:ext cx="10515600" cy="992183"/>
          </a:xfrm>
          <a:prstGeom prst="rect">
            <a:avLst/>
          </a:prstGeom>
        </p:spPr>
        <p:txBody>
          <a:bodyPr>
            <a:normAutofit/>
          </a:bodyPr>
          <a:lstStyle>
            <a:lvl1pPr>
              <a:defRPr sz="4200" b="0" i="0">
                <a:solidFill>
                  <a:schemeClr val="tx1"/>
                </a:solidFill>
                <a:latin typeface="Amazon Ember Medium" panose="020B0603020204020204" pitchFamily="34" charset="0"/>
                <a:ea typeface="Amazon Ember Medium" panose="020B0603020204020204" pitchFamily="34" charset="0"/>
                <a:cs typeface="Amazon Ember Medium" panose="020B0603020204020204" pitchFamily="34" charset="0"/>
              </a:defRPr>
            </a:lvl1pPr>
          </a:lstStyle>
          <a:p>
            <a:r>
              <a:rPr lang="en-US"/>
              <a:t>Click to edit Master title style</a:t>
            </a:r>
            <a:endParaRPr lang="en-US" dirty="0"/>
          </a:p>
        </p:txBody>
      </p:sp>
      <p:sp>
        <p:nvSpPr>
          <p:cNvPr id="3" name="Rectangle">
            <a:extLst>
              <a:ext uri="{FF2B5EF4-FFF2-40B4-BE49-F238E27FC236}">
                <a16:creationId xmlns:a16="http://schemas.microsoft.com/office/drawing/2014/main" id="{267B9625-5791-174B-A810-36656085BF55}"/>
              </a:ext>
            </a:extLst>
          </p:cNvPr>
          <p:cNvSpPr/>
          <p:nvPr userDrawn="1"/>
        </p:nvSpPr>
        <p:spPr>
          <a:xfrm>
            <a:off x="-21167" y="6227233"/>
            <a:ext cx="12234334" cy="635001"/>
          </a:xfrm>
          <a:prstGeom prst="rect">
            <a:avLst/>
          </a:prstGeom>
          <a:solidFill>
            <a:srgbClr val="008DC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4" name="Rectangle">
            <a:extLst>
              <a:ext uri="{FF2B5EF4-FFF2-40B4-BE49-F238E27FC236}">
                <a16:creationId xmlns:a16="http://schemas.microsoft.com/office/drawing/2014/main" id="{3381DE1E-457F-764B-8041-524BE362F202}"/>
              </a:ext>
            </a:extLst>
          </p:cNvPr>
          <p:cNvSpPr/>
          <p:nvPr userDrawn="1"/>
        </p:nvSpPr>
        <p:spPr>
          <a:xfrm>
            <a:off x="-12700" y="6171307"/>
            <a:ext cx="12217400" cy="55927"/>
          </a:xfrm>
          <a:prstGeom prst="rect">
            <a:avLst/>
          </a:prstGeom>
          <a:solidFill>
            <a:srgbClr val="383D3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pic>
        <p:nvPicPr>
          <p:cNvPr id="5" name="Image" descr="Image">
            <a:extLst>
              <a:ext uri="{FF2B5EF4-FFF2-40B4-BE49-F238E27FC236}">
                <a16:creationId xmlns:a16="http://schemas.microsoft.com/office/drawing/2014/main" id="{028EA626-72DB-7041-B75F-6D90DB3ADCD5}"/>
              </a:ext>
            </a:extLst>
          </p:cNvPr>
          <p:cNvPicPr>
            <a:picLocks noChangeAspect="1"/>
          </p:cNvPicPr>
          <p:nvPr userDrawn="1"/>
        </p:nvPicPr>
        <p:blipFill>
          <a:blip r:embed="rId2"/>
          <a:stretch>
            <a:fillRect/>
          </a:stretch>
        </p:blipFill>
        <p:spPr>
          <a:xfrm>
            <a:off x="10506381" y="6390387"/>
            <a:ext cx="1567839" cy="308694"/>
          </a:xfrm>
          <a:prstGeom prst="rect">
            <a:avLst/>
          </a:prstGeom>
          <a:ln w="12700">
            <a:miter lim="400000"/>
          </a:ln>
        </p:spPr>
      </p:pic>
      <p:sp>
        <p:nvSpPr>
          <p:cNvPr id="6" name="Slide Number">
            <a:extLst>
              <a:ext uri="{FF2B5EF4-FFF2-40B4-BE49-F238E27FC236}">
                <a16:creationId xmlns:a16="http://schemas.microsoft.com/office/drawing/2014/main" id="{EF5DFFF0-A796-7C4D-B4ED-5182D974A54F}"/>
              </a:ext>
            </a:extLst>
          </p:cNvPr>
          <p:cNvSpPr txBox="1">
            <a:spLocks noGrp="1"/>
          </p:cNvSpPr>
          <p:nvPr>
            <p:ph type="sldNum" sz="quarter" idx="2"/>
          </p:nvPr>
        </p:nvSpPr>
        <p:spPr>
          <a:xfrm>
            <a:off x="318558" y="6429469"/>
            <a:ext cx="294953" cy="287258"/>
          </a:xfrm>
          <a:prstGeom prst="rect">
            <a:avLst/>
          </a:prstGeom>
        </p:spPr>
        <p:txBody>
          <a:bodyPr/>
          <a:lstStyle>
            <a:lvl1pPr algn="l">
              <a:defRPr>
                <a:solidFill>
                  <a:srgbClr val="EDEDED"/>
                </a:solidFill>
                <a:latin typeface="Amazon Ember"/>
                <a:ea typeface="Amazon Ember"/>
                <a:cs typeface="Amazon Ember"/>
                <a:sym typeface="Amazon Ember"/>
              </a:defRPr>
            </a:lvl1pPr>
          </a:lstStyle>
          <a:p>
            <a:fld id="{86CB4B4D-7CA3-9044-876B-883B54F8677D}" type="slidenum">
              <a:t>‹#›</a:t>
            </a:fld>
            <a:endParaRPr/>
          </a:p>
        </p:txBody>
      </p:sp>
    </p:spTree>
    <p:extLst>
      <p:ext uri="{BB962C8B-B14F-4D97-AF65-F5344CB8AC3E}">
        <p14:creationId xmlns:p14="http://schemas.microsoft.com/office/powerpoint/2010/main" val="381472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ylegu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EB5EEE-6056-F245-94F6-B194DAD03ABC}"/>
              </a:ext>
            </a:extLst>
          </p:cNvPr>
          <p:cNvSpPr/>
          <p:nvPr userDrawn="1"/>
        </p:nvSpPr>
        <p:spPr>
          <a:xfrm>
            <a:off x="1456267" y="3544711"/>
            <a:ext cx="4289777" cy="44026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200A75B7-906B-1942-8FD7-69DDC951755E}"/>
              </a:ext>
            </a:extLst>
          </p:cNvPr>
          <p:cNvSpPr>
            <a:spLocks noGrp="1"/>
          </p:cNvSpPr>
          <p:nvPr>
            <p:ph type="title" hasCustomPrompt="1"/>
          </p:nvPr>
        </p:nvSpPr>
        <p:spPr>
          <a:xfrm>
            <a:off x="496878" y="479421"/>
            <a:ext cx="10515600" cy="992183"/>
          </a:xfrm>
          <a:prstGeom prst="rect">
            <a:avLst/>
          </a:prstGeom>
        </p:spPr>
        <p:txBody>
          <a:bodyPr>
            <a:normAutofit/>
          </a:bodyPr>
          <a:lstStyle>
            <a:lvl1pPr>
              <a:defRPr sz="4200" b="0" i="0">
                <a:solidFill>
                  <a:schemeClr val="tx1"/>
                </a:solidFill>
                <a:latin typeface="Amazon Ember Medium" panose="020B0603020204020204" pitchFamily="34" charset="0"/>
                <a:ea typeface="Amazon Ember Medium" panose="020B0603020204020204" pitchFamily="34" charset="0"/>
                <a:cs typeface="Amazon Ember Medium" panose="020B0603020204020204" pitchFamily="34" charset="0"/>
              </a:defRPr>
            </a:lvl1pPr>
          </a:lstStyle>
          <a:p>
            <a:r>
              <a:rPr lang="en-US" dirty="0"/>
              <a:t>Color </a:t>
            </a:r>
            <a:r>
              <a:rPr lang="en-US" dirty="0" err="1"/>
              <a:t>Styleguide</a:t>
            </a:r>
            <a:endParaRPr lang="en-US" dirty="0"/>
          </a:p>
        </p:txBody>
      </p:sp>
      <p:sp>
        <p:nvSpPr>
          <p:cNvPr id="3" name="Rectangle">
            <a:extLst>
              <a:ext uri="{FF2B5EF4-FFF2-40B4-BE49-F238E27FC236}">
                <a16:creationId xmlns:a16="http://schemas.microsoft.com/office/drawing/2014/main" id="{267B9625-5791-174B-A810-36656085BF55}"/>
              </a:ext>
            </a:extLst>
          </p:cNvPr>
          <p:cNvSpPr/>
          <p:nvPr userDrawn="1"/>
        </p:nvSpPr>
        <p:spPr>
          <a:xfrm>
            <a:off x="-21167" y="6227233"/>
            <a:ext cx="12234334" cy="635001"/>
          </a:xfrm>
          <a:prstGeom prst="rect">
            <a:avLst/>
          </a:prstGeom>
          <a:solidFill>
            <a:srgbClr val="008DC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4" name="Rectangle">
            <a:extLst>
              <a:ext uri="{FF2B5EF4-FFF2-40B4-BE49-F238E27FC236}">
                <a16:creationId xmlns:a16="http://schemas.microsoft.com/office/drawing/2014/main" id="{3381DE1E-457F-764B-8041-524BE362F202}"/>
              </a:ext>
            </a:extLst>
          </p:cNvPr>
          <p:cNvSpPr/>
          <p:nvPr userDrawn="1"/>
        </p:nvSpPr>
        <p:spPr>
          <a:xfrm>
            <a:off x="-12700" y="6171307"/>
            <a:ext cx="12217400" cy="55927"/>
          </a:xfrm>
          <a:prstGeom prst="rect">
            <a:avLst/>
          </a:prstGeom>
          <a:solidFill>
            <a:srgbClr val="383D3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pic>
        <p:nvPicPr>
          <p:cNvPr id="5" name="Image" descr="Image">
            <a:extLst>
              <a:ext uri="{FF2B5EF4-FFF2-40B4-BE49-F238E27FC236}">
                <a16:creationId xmlns:a16="http://schemas.microsoft.com/office/drawing/2014/main" id="{028EA626-72DB-7041-B75F-6D90DB3ADCD5}"/>
              </a:ext>
            </a:extLst>
          </p:cNvPr>
          <p:cNvPicPr>
            <a:picLocks noChangeAspect="1"/>
          </p:cNvPicPr>
          <p:nvPr userDrawn="1"/>
        </p:nvPicPr>
        <p:blipFill>
          <a:blip r:embed="rId2"/>
          <a:stretch>
            <a:fillRect/>
          </a:stretch>
        </p:blipFill>
        <p:spPr>
          <a:xfrm>
            <a:off x="10506381" y="6390387"/>
            <a:ext cx="1567839" cy="308694"/>
          </a:xfrm>
          <a:prstGeom prst="rect">
            <a:avLst/>
          </a:prstGeom>
          <a:ln w="12700">
            <a:miter lim="400000"/>
          </a:ln>
        </p:spPr>
      </p:pic>
      <p:sp>
        <p:nvSpPr>
          <p:cNvPr id="6" name="Slide Number">
            <a:extLst>
              <a:ext uri="{FF2B5EF4-FFF2-40B4-BE49-F238E27FC236}">
                <a16:creationId xmlns:a16="http://schemas.microsoft.com/office/drawing/2014/main" id="{EF5DFFF0-A796-7C4D-B4ED-5182D974A54F}"/>
              </a:ext>
            </a:extLst>
          </p:cNvPr>
          <p:cNvSpPr txBox="1">
            <a:spLocks noGrp="1"/>
          </p:cNvSpPr>
          <p:nvPr>
            <p:ph type="sldNum" sz="quarter" idx="2"/>
          </p:nvPr>
        </p:nvSpPr>
        <p:spPr>
          <a:xfrm>
            <a:off x="318558" y="6429469"/>
            <a:ext cx="294953" cy="287258"/>
          </a:xfrm>
          <a:prstGeom prst="rect">
            <a:avLst/>
          </a:prstGeom>
        </p:spPr>
        <p:txBody>
          <a:bodyPr/>
          <a:lstStyle>
            <a:lvl1pPr algn="l">
              <a:defRPr>
                <a:solidFill>
                  <a:srgbClr val="EDEDED"/>
                </a:solidFill>
                <a:latin typeface="Amazon Ember"/>
                <a:ea typeface="Amazon Ember"/>
                <a:cs typeface="Amazon Ember"/>
                <a:sym typeface="Amazon Ember"/>
              </a:defRPr>
            </a:lvl1pPr>
          </a:lstStyle>
          <a:p>
            <a:fld id="{86CB4B4D-7CA3-9044-876B-883B54F8677D}" type="slidenum">
              <a:t>‹#›</a:t>
            </a:fld>
            <a:endParaRPr/>
          </a:p>
        </p:txBody>
      </p:sp>
      <p:sp>
        <p:nvSpPr>
          <p:cNvPr id="2" name="TextBox 1">
            <a:extLst>
              <a:ext uri="{FF2B5EF4-FFF2-40B4-BE49-F238E27FC236}">
                <a16:creationId xmlns:a16="http://schemas.microsoft.com/office/drawing/2014/main" id="{F40B6B79-9D12-6644-901D-B64734E322A8}"/>
              </a:ext>
            </a:extLst>
          </p:cNvPr>
          <p:cNvSpPr txBox="1"/>
          <p:nvPr userDrawn="1"/>
        </p:nvSpPr>
        <p:spPr>
          <a:xfrm>
            <a:off x="613510" y="1625600"/>
            <a:ext cx="8124089" cy="3139321"/>
          </a:xfrm>
          <a:prstGeom prst="rect">
            <a:avLst/>
          </a:prstGeom>
          <a:noFill/>
        </p:spPr>
        <p:txBody>
          <a:bodyPr wrap="square" rtlCol="0">
            <a:spAutoFit/>
          </a:bodyPr>
          <a:lstStyle/>
          <a:p>
            <a:r>
              <a:rPr lang="en-US" b="1" dirty="0">
                <a:solidFill>
                  <a:schemeClr val="accent1"/>
                </a:solidFill>
              </a:rPr>
              <a:t>Blue:  0, 141, 196 (</a:t>
            </a:r>
            <a:r>
              <a:rPr lang="en-US" b="1" dirty="0" err="1">
                <a:solidFill>
                  <a:schemeClr val="accent1"/>
                </a:solidFill>
              </a:rPr>
              <a:t>subheaders</a:t>
            </a:r>
            <a:r>
              <a:rPr lang="en-US" b="1" dirty="0">
                <a:solidFill>
                  <a:schemeClr val="accent1"/>
                </a:solidFill>
              </a:rPr>
              <a:t>)</a:t>
            </a:r>
          </a:p>
          <a:p>
            <a:r>
              <a:rPr lang="en-US" b="1" dirty="0">
                <a:solidFill>
                  <a:schemeClr val="accent2"/>
                </a:solidFill>
              </a:rPr>
              <a:t>Purple:  161, 102, 255 (hyperlinks)</a:t>
            </a:r>
          </a:p>
          <a:p>
            <a:r>
              <a:rPr lang="en-US" b="1" dirty="0">
                <a:solidFill>
                  <a:schemeClr val="accent3"/>
                </a:solidFill>
              </a:rPr>
              <a:t>Orange:  255, 153, 0 (</a:t>
            </a:r>
            <a:r>
              <a:rPr lang="en-US" b="1" dirty="0" err="1">
                <a:solidFill>
                  <a:schemeClr val="accent3"/>
                </a:solidFill>
              </a:rPr>
              <a:t>definiendum</a:t>
            </a:r>
            <a:r>
              <a:rPr lang="en-US" b="1" dirty="0">
                <a:solidFill>
                  <a:schemeClr val="accent3"/>
                </a:solidFill>
              </a:rPr>
              <a:t> callout)</a:t>
            </a:r>
          </a:p>
          <a:p>
            <a:r>
              <a:rPr lang="en-US" b="1" dirty="0">
                <a:solidFill>
                  <a:schemeClr val="tx1"/>
                </a:solidFill>
              </a:rPr>
              <a:t>Charcoal BOLD:  55, 55, 55 (</a:t>
            </a:r>
            <a:r>
              <a:rPr lang="en-US" b="1" dirty="0" err="1">
                <a:solidFill>
                  <a:schemeClr val="tx1"/>
                </a:solidFill>
              </a:rPr>
              <a:t>definien</a:t>
            </a:r>
            <a:r>
              <a:rPr lang="en-US" b="1" dirty="0">
                <a:solidFill>
                  <a:schemeClr val="tx1"/>
                </a:solidFill>
              </a:rPr>
              <a:t> callout)</a:t>
            </a:r>
          </a:p>
          <a:p>
            <a:r>
              <a:rPr lang="en-US" b="0" dirty="0">
                <a:solidFill>
                  <a:schemeClr val="tx1"/>
                </a:solidFill>
              </a:rPr>
              <a:t>Charcoal: 55, 55, 55 (general text)</a:t>
            </a:r>
          </a:p>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a:p>
            <a:r>
              <a:rPr lang="en-US" b="0" dirty="0">
                <a:solidFill>
                  <a:srgbClr val="000000"/>
                </a:solidFill>
              </a:rPr>
              <a:t>Black: 0, 0, 0 (equations and formulas, along with the grey box: 244, 244, 244 )</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8B73C1C-E472-5945-9B83-D182C52BA3AB}"/>
                  </a:ext>
                </a:extLst>
              </p:cNvPr>
              <p:cNvSpPr txBox="1"/>
              <p:nvPr userDrawn="1"/>
            </p:nvSpPr>
            <p:spPr>
              <a:xfrm>
                <a:off x="824089" y="3544711"/>
                <a:ext cx="5610578"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𝐺</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𝑅</m:t>
                          </m:r>
                        </m:e>
                        <m:sub>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sSubSup>
                        <m:sSubSupPr>
                          <m:ctrlPr>
                            <a:rPr lang="en-US" b="0" i="1" smtClean="0">
                              <a:latin typeface="Cambria Math" panose="02040503050406030204" pitchFamily="18" charset="0"/>
                              <a:ea typeface="Cambria Math" panose="02040503050406030204" pitchFamily="18" charset="0"/>
                            </a:rPr>
                          </m:ctrlPr>
                        </m:sSubSupPr>
                        <m:e>
                          <m:r>
                            <m:rPr>
                              <m:sty m:val="p"/>
                            </m:rPr>
                            <a:rPr lang="el-GR" b="0" i="1" smtClean="0">
                              <a:latin typeface="Cambria Math" panose="02040503050406030204" pitchFamily="18" charset="0"/>
                              <a:ea typeface="Cambria Math" panose="02040503050406030204" pitchFamily="18" charset="0"/>
                            </a:rPr>
                            <m:t>Σ</m:t>
                          </m:r>
                        </m:e>
                        <m:sub>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=0</m:t>
                          </m:r>
                        </m:sub>
                        <m:sup>
                          <m:r>
                            <a:rPr lang="en-US" b="0" i="1" smtClean="0">
                              <a:latin typeface="Cambria Math" panose="02040503050406030204" pitchFamily="18" charset="0"/>
                              <a:ea typeface="Cambria Math" panose="02040503050406030204" pitchFamily="18" charset="0"/>
                            </a:rPr>
                            <m:t>∞</m:t>
                          </m:r>
                        </m:sup>
                      </m:sSubSup>
                      <m:r>
                        <a:rPr lang="en-US" b="0" i="1" smtClean="0">
                          <a:latin typeface="Cambria Math" panose="02040503050406030204" pitchFamily="18" charset="0"/>
                          <a:ea typeface="Cambria Math" panose="02040503050406030204" pitchFamily="18" charset="0"/>
                        </a:rPr>
                        <m:t>𝛾</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𝑅</m:t>
                          </m:r>
                        </m:e>
                        <m:sub>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+1</m:t>
                          </m:r>
                        </m:sub>
                      </m:sSub>
                    </m:oMath>
                  </m:oMathPara>
                </a14:m>
                <a:endParaRPr lang="en-US" b="0" dirty="0">
                  <a:ea typeface="Cambria Math" panose="02040503050406030204" pitchFamily="18" charset="0"/>
                </a:endParaRPr>
              </a:p>
              <a:p>
                <a:endParaRPr lang="en-US" b="0" dirty="0">
                  <a:ea typeface="Cambria Math" panose="02040503050406030204" pitchFamily="18" charset="0"/>
                </a:endParaRPr>
              </a:p>
            </p:txBody>
          </p:sp>
        </mc:Choice>
        <mc:Fallback xmlns="">
          <p:sp>
            <p:nvSpPr>
              <p:cNvPr id="8" name="TextBox 7">
                <a:extLst>
                  <a:ext uri="{FF2B5EF4-FFF2-40B4-BE49-F238E27FC236}">
                    <a16:creationId xmlns:a16="http://schemas.microsoft.com/office/drawing/2014/main" id="{B8B73C1C-E472-5945-9B83-D182C52BA3AB}"/>
                  </a:ext>
                </a:extLst>
              </p:cNvPr>
              <p:cNvSpPr txBox="1">
                <a:spLocks noRot="1" noChangeAspect="1" noMove="1" noResize="1" noEditPoints="1" noAdjustHandles="1" noChangeArrowheads="1" noChangeShapeType="1" noTextEdit="1"/>
              </p:cNvSpPr>
              <p:nvPr userDrawn="1"/>
            </p:nvSpPr>
            <p:spPr>
              <a:xfrm>
                <a:off x="824089" y="3544711"/>
                <a:ext cx="5610578" cy="646331"/>
              </a:xfrm>
              <a:prstGeom prst="rect">
                <a:avLst/>
              </a:prstGeom>
              <a:blipFill>
                <a:blip r:embed="rId3"/>
                <a:stretch>
                  <a:fillRect/>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C84191FD-7970-9E4E-BAAB-BA0093B54765}"/>
              </a:ext>
            </a:extLst>
          </p:cNvPr>
          <p:cNvPicPr>
            <a:picLocks noChangeAspect="1"/>
          </p:cNvPicPr>
          <p:nvPr userDrawn="1"/>
        </p:nvPicPr>
        <p:blipFill>
          <a:blip r:embed="rId4"/>
          <a:stretch>
            <a:fillRect/>
          </a:stretch>
        </p:blipFill>
        <p:spPr>
          <a:xfrm>
            <a:off x="3915834" y="1835855"/>
            <a:ext cx="431800" cy="431800"/>
          </a:xfrm>
          <a:prstGeom prst="rect">
            <a:avLst/>
          </a:prstGeom>
        </p:spPr>
      </p:pic>
    </p:spTree>
    <p:extLst>
      <p:ext uri="{BB962C8B-B14F-4D97-AF65-F5344CB8AC3E}">
        <p14:creationId xmlns:p14="http://schemas.microsoft.com/office/powerpoint/2010/main" val="3315839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267B9625-5791-174B-A810-36656085BF55}"/>
              </a:ext>
            </a:extLst>
          </p:cNvPr>
          <p:cNvSpPr/>
          <p:nvPr userDrawn="1"/>
        </p:nvSpPr>
        <p:spPr>
          <a:xfrm>
            <a:off x="-21167" y="6227233"/>
            <a:ext cx="12234334" cy="635001"/>
          </a:xfrm>
          <a:prstGeom prst="rect">
            <a:avLst/>
          </a:prstGeom>
          <a:solidFill>
            <a:srgbClr val="008DC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4" name="Rectangle">
            <a:extLst>
              <a:ext uri="{FF2B5EF4-FFF2-40B4-BE49-F238E27FC236}">
                <a16:creationId xmlns:a16="http://schemas.microsoft.com/office/drawing/2014/main" id="{3381DE1E-457F-764B-8041-524BE362F202}"/>
              </a:ext>
            </a:extLst>
          </p:cNvPr>
          <p:cNvSpPr/>
          <p:nvPr userDrawn="1"/>
        </p:nvSpPr>
        <p:spPr>
          <a:xfrm>
            <a:off x="-12700" y="6171307"/>
            <a:ext cx="12217400" cy="55927"/>
          </a:xfrm>
          <a:prstGeom prst="rect">
            <a:avLst/>
          </a:prstGeom>
          <a:solidFill>
            <a:srgbClr val="383D3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pic>
        <p:nvPicPr>
          <p:cNvPr id="5" name="Image" descr="Image">
            <a:extLst>
              <a:ext uri="{FF2B5EF4-FFF2-40B4-BE49-F238E27FC236}">
                <a16:creationId xmlns:a16="http://schemas.microsoft.com/office/drawing/2014/main" id="{028EA626-72DB-7041-B75F-6D90DB3ADCD5}"/>
              </a:ext>
            </a:extLst>
          </p:cNvPr>
          <p:cNvPicPr>
            <a:picLocks noChangeAspect="1"/>
          </p:cNvPicPr>
          <p:nvPr userDrawn="1"/>
        </p:nvPicPr>
        <p:blipFill>
          <a:blip r:embed="rId2"/>
          <a:stretch>
            <a:fillRect/>
          </a:stretch>
        </p:blipFill>
        <p:spPr>
          <a:xfrm>
            <a:off x="10506381" y="6390387"/>
            <a:ext cx="1567839" cy="308694"/>
          </a:xfrm>
          <a:prstGeom prst="rect">
            <a:avLst/>
          </a:prstGeom>
          <a:ln w="12700">
            <a:miter lim="400000"/>
          </a:ln>
        </p:spPr>
      </p:pic>
      <p:sp>
        <p:nvSpPr>
          <p:cNvPr id="6" name="Slide Number">
            <a:extLst>
              <a:ext uri="{FF2B5EF4-FFF2-40B4-BE49-F238E27FC236}">
                <a16:creationId xmlns:a16="http://schemas.microsoft.com/office/drawing/2014/main" id="{EF5DFFF0-A796-7C4D-B4ED-5182D974A54F}"/>
              </a:ext>
            </a:extLst>
          </p:cNvPr>
          <p:cNvSpPr txBox="1">
            <a:spLocks noGrp="1"/>
          </p:cNvSpPr>
          <p:nvPr>
            <p:ph type="sldNum" sz="quarter" idx="2"/>
          </p:nvPr>
        </p:nvSpPr>
        <p:spPr>
          <a:xfrm>
            <a:off x="318558" y="6429469"/>
            <a:ext cx="294953" cy="287258"/>
          </a:xfrm>
          <a:prstGeom prst="rect">
            <a:avLst/>
          </a:prstGeom>
        </p:spPr>
        <p:txBody>
          <a:bodyPr/>
          <a:lstStyle>
            <a:lvl1pPr algn="l">
              <a:defRPr>
                <a:solidFill>
                  <a:srgbClr val="EDEDED"/>
                </a:solidFill>
                <a:latin typeface="Amazon Ember"/>
                <a:ea typeface="Amazon Ember"/>
                <a:cs typeface="Amazon Ember"/>
                <a:sym typeface="Amazon Ember"/>
              </a:defRPr>
            </a:lvl1pPr>
          </a:lstStyle>
          <a:p>
            <a:fld id="{86CB4B4D-7CA3-9044-876B-883B54F8677D}" type="slidenum">
              <a:t>‹#›</a:t>
            </a:fld>
            <a:endParaRPr/>
          </a:p>
        </p:txBody>
      </p:sp>
      <p:sp>
        <p:nvSpPr>
          <p:cNvPr id="11" name="TextBox 10">
            <a:extLst>
              <a:ext uri="{FF2B5EF4-FFF2-40B4-BE49-F238E27FC236}">
                <a16:creationId xmlns:a16="http://schemas.microsoft.com/office/drawing/2014/main" id="{11F7E450-A00A-9341-84D8-125978BE6E0A}"/>
              </a:ext>
            </a:extLst>
          </p:cNvPr>
          <p:cNvSpPr txBox="1"/>
          <p:nvPr userDrawn="1"/>
        </p:nvSpPr>
        <p:spPr>
          <a:xfrm>
            <a:off x="2864555" y="2264392"/>
            <a:ext cx="6462890" cy="1323439"/>
          </a:xfrm>
          <a:prstGeom prst="rect">
            <a:avLst/>
          </a:prstGeom>
          <a:noFill/>
        </p:spPr>
        <p:txBody>
          <a:bodyPr wrap="square" rtlCol="0">
            <a:spAutoFit/>
          </a:bodyPr>
          <a:lstStyle/>
          <a:p>
            <a:r>
              <a:rPr lang="en-US" sz="8000" dirty="0">
                <a:latin typeface="Amazon Ember" panose="020B0603020204020204" pitchFamily="34" charset="0"/>
                <a:ea typeface="Amazon Ember" panose="020B0603020204020204" pitchFamily="34" charset="0"/>
                <a:cs typeface="Amazon Ember" panose="020B0603020204020204" pitchFamily="34" charset="0"/>
              </a:rPr>
              <a:t>Thank You!!!</a:t>
            </a:r>
          </a:p>
        </p:txBody>
      </p:sp>
    </p:spTree>
    <p:extLst>
      <p:ext uri="{BB962C8B-B14F-4D97-AF65-F5344CB8AC3E}">
        <p14:creationId xmlns:p14="http://schemas.microsoft.com/office/powerpoint/2010/main" val="910703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Page">
    <p:spTree>
      <p:nvGrpSpPr>
        <p:cNvPr id="1" name=""/>
        <p:cNvGrpSpPr/>
        <p:nvPr/>
      </p:nvGrpSpPr>
      <p:grpSpPr>
        <a:xfrm>
          <a:off x="0" y="0"/>
          <a:ext cx="0" cy="0"/>
          <a:chOff x="0" y="0"/>
          <a:chExt cx="0" cy="0"/>
        </a:xfrm>
      </p:grpSpPr>
      <p:sp>
        <p:nvSpPr>
          <p:cNvPr id="2" name="Rectangle 1"/>
          <p:cNvSpPr/>
          <p:nvPr userDrawn="1"/>
        </p:nvSpPr>
        <p:spPr>
          <a:xfrm>
            <a:off x="2" y="0"/>
            <a:ext cx="12192000" cy="6858000"/>
          </a:xfrm>
          <a:prstGeom prst="rect">
            <a:avLst/>
          </a:prstGeom>
          <a:solidFill>
            <a:srgbClr val="0090C3"/>
          </a:solidFill>
          <a:ln>
            <a:noFill/>
          </a:ln>
        </p:spPr>
        <p:style>
          <a:lnRef idx="2">
            <a:schemeClr val="accent1">
              <a:shade val="50000"/>
            </a:schemeClr>
          </a:lnRef>
          <a:fillRef idx="1">
            <a:schemeClr val="accent1"/>
          </a:fillRef>
          <a:effectRef idx="0">
            <a:schemeClr val="accent1"/>
          </a:effectRef>
          <a:fontRef idx="minor">
            <a:schemeClr val="lt1"/>
          </a:fontRef>
        </p:style>
        <p:txBody>
          <a:bodyPr lIns="45695" tIns="22848" rIns="45695" bIns="22848" rtlCol="0" anchor="ctr"/>
          <a:lstStyle/>
          <a:p>
            <a:pPr algn="ctr"/>
            <a:endParaRPr lang="en-US" sz="1300" dirty="0"/>
          </a:p>
        </p:txBody>
      </p:sp>
      <p:sp>
        <p:nvSpPr>
          <p:cNvPr id="3" name="Title 2"/>
          <p:cNvSpPr>
            <a:spLocks noGrp="1"/>
          </p:cNvSpPr>
          <p:nvPr>
            <p:ph type="title" hasCustomPrompt="1"/>
          </p:nvPr>
        </p:nvSpPr>
        <p:spPr>
          <a:xfrm>
            <a:off x="826370" y="684866"/>
            <a:ext cx="10557766" cy="2520671"/>
          </a:xfrm>
          <a:prstGeom prst="rect">
            <a:avLst/>
          </a:prstGeom>
        </p:spPr>
        <p:txBody>
          <a:bodyPr vert="horz" anchor="b"/>
          <a:lstStyle>
            <a:lvl1pPr algn="ctr">
              <a:defRPr sz="6000" b="1" i="0">
                <a:solidFill>
                  <a:srgbClr val="FFFFFF"/>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r>
              <a:rPr lang="en-US" dirty="0"/>
              <a:t>Click to edit master title style</a:t>
            </a:r>
          </a:p>
        </p:txBody>
      </p:sp>
      <p:sp>
        <p:nvSpPr>
          <p:cNvPr id="7" name="Text Placeholder 6"/>
          <p:cNvSpPr>
            <a:spLocks noGrp="1"/>
          </p:cNvSpPr>
          <p:nvPr>
            <p:ph type="body" sz="quarter" idx="10" hasCustomPrompt="1"/>
          </p:nvPr>
        </p:nvSpPr>
        <p:spPr>
          <a:xfrm>
            <a:off x="3175652" y="3224236"/>
            <a:ext cx="5790887" cy="862272"/>
          </a:xfrm>
          <a:prstGeom prst="rect">
            <a:avLst/>
          </a:prstGeom>
        </p:spPr>
        <p:txBody>
          <a:bodyPr vert="horz"/>
          <a:lstStyle>
            <a:lvl1pPr marL="0" indent="0" algn="ctr">
              <a:buNone/>
              <a:defRPr sz="2600" b="0" i="0" baseline="0">
                <a:solidFill>
                  <a:schemeClr val="tx1">
                    <a:lumMod val="20000"/>
                    <a:lumOff val="80000"/>
                  </a:schemeClr>
                </a:solidFill>
                <a:latin typeface="Amazon Ember Display Light" panose="020F0403020204020204" pitchFamily="34" charset="0"/>
                <a:ea typeface="Amazon Ember Display Light" panose="020F0403020204020204" pitchFamily="34" charset="0"/>
                <a:cs typeface="Amazon Ember Display Light" panose="020F0403020204020204" pitchFamily="34" charset="0"/>
              </a:defRPr>
            </a:lvl1pPr>
            <a:lvl2pPr marL="456971" indent="0">
              <a:buNone/>
              <a:defRPr>
                <a:solidFill>
                  <a:schemeClr val="tx1">
                    <a:lumMod val="20000"/>
                    <a:lumOff val="80000"/>
                  </a:schemeClr>
                </a:solidFill>
              </a:defRPr>
            </a:lvl2pPr>
            <a:lvl3pPr marL="913942" indent="0">
              <a:buNone/>
              <a:defRPr>
                <a:solidFill>
                  <a:schemeClr val="tx1">
                    <a:lumMod val="20000"/>
                    <a:lumOff val="80000"/>
                  </a:schemeClr>
                </a:solidFill>
              </a:defRPr>
            </a:lvl3pPr>
            <a:lvl4pPr marL="1370913" indent="0">
              <a:buNone/>
              <a:defRPr>
                <a:solidFill>
                  <a:schemeClr val="tx1">
                    <a:lumMod val="20000"/>
                    <a:lumOff val="80000"/>
                  </a:schemeClr>
                </a:solidFill>
              </a:defRPr>
            </a:lvl4pPr>
            <a:lvl5pPr marL="1827883" indent="0">
              <a:buNone/>
              <a:defRPr>
                <a:solidFill>
                  <a:schemeClr val="tx1">
                    <a:lumMod val="20000"/>
                    <a:lumOff val="80000"/>
                  </a:schemeClr>
                </a:solidFill>
              </a:defRPr>
            </a:lvl5pPr>
          </a:lstStyle>
          <a:p>
            <a:pPr lvl="0"/>
            <a:r>
              <a:rPr lang="en-US" dirty="0"/>
              <a:t>Click to add date and or subtitle</a:t>
            </a:r>
          </a:p>
        </p:txBody>
      </p:sp>
    </p:spTree>
    <p:extLst>
      <p:ext uri="{BB962C8B-B14F-4D97-AF65-F5344CB8AC3E}">
        <p14:creationId xmlns:p14="http://schemas.microsoft.com/office/powerpoint/2010/main" val="3795786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Headline with Bullets">
    <p:spTree>
      <p:nvGrpSpPr>
        <p:cNvPr id="1" name=""/>
        <p:cNvGrpSpPr/>
        <p:nvPr/>
      </p:nvGrpSpPr>
      <p:grpSpPr>
        <a:xfrm>
          <a:off x="0" y="0"/>
          <a:ext cx="0" cy="0"/>
          <a:chOff x="0" y="0"/>
          <a:chExt cx="0" cy="0"/>
        </a:xfrm>
      </p:grpSpPr>
      <p:sp>
        <p:nvSpPr>
          <p:cNvPr id="31" name="Title 1"/>
          <p:cNvSpPr>
            <a:spLocks noGrp="1"/>
          </p:cNvSpPr>
          <p:nvPr>
            <p:ph type="title" hasCustomPrompt="1"/>
          </p:nvPr>
        </p:nvSpPr>
        <p:spPr>
          <a:xfrm>
            <a:off x="696095" y="295897"/>
            <a:ext cx="10897504" cy="987472"/>
          </a:xfrm>
          <a:prstGeom prst="rect">
            <a:avLst/>
          </a:prstGeom>
        </p:spPr>
        <p:txBody>
          <a:bodyPr vert="horz" anchor="ctr"/>
          <a:lstStyle>
            <a:lvl1pPr>
              <a:lnSpc>
                <a:spcPct val="80000"/>
              </a:lnSpc>
              <a:defRPr sz="4200" b="0" i="0" baseline="0">
                <a:latin typeface="Amazon Ember Light" panose="020B0403020204020204" pitchFamily="34" charset="0"/>
                <a:ea typeface="Amazon Ember Light" panose="020B0403020204020204" pitchFamily="34" charset="0"/>
                <a:cs typeface="Amazon Ember Light" panose="020B0403020204020204" pitchFamily="34" charset="0"/>
              </a:defRPr>
            </a:lvl1pPr>
          </a:lstStyle>
          <a:p>
            <a:r>
              <a:rPr lang="en-US" dirty="0"/>
              <a:t>Click to edit master title</a:t>
            </a:r>
          </a:p>
        </p:txBody>
      </p:sp>
      <p:sp>
        <p:nvSpPr>
          <p:cNvPr id="32" name="Text Placeholder 4"/>
          <p:cNvSpPr>
            <a:spLocks noGrp="1"/>
          </p:cNvSpPr>
          <p:nvPr>
            <p:ph type="body" sz="quarter" idx="10" hasCustomPrompt="1"/>
          </p:nvPr>
        </p:nvSpPr>
        <p:spPr>
          <a:xfrm>
            <a:off x="694389" y="1310105"/>
            <a:ext cx="10885839" cy="4599628"/>
          </a:xfrm>
          <a:prstGeom prst="rect">
            <a:avLst/>
          </a:prstGeom>
        </p:spPr>
        <p:txBody>
          <a:bodyPr vert="horz"/>
          <a:lstStyle>
            <a:lvl1pPr>
              <a:lnSpc>
                <a:spcPct val="100000"/>
              </a:lnSpc>
              <a:spcBef>
                <a:spcPts val="800"/>
              </a:spcBef>
              <a:defRPr b="0" i="0" baseline="0">
                <a:latin typeface="Amazon Ember Light" panose="020B0403020204020204" pitchFamily="34" charset="0"/>
              </a:defRPr>
            </a:lvl1pPr>
            <a:lvl2pPr marL="685457" indent="-228486">
              <a:lnSpc>
                <a:spcPct val="100000"/>
              </a:lnSpc>
              <a:spcBef>
                <a:spcPts val="800"/>
              </a:spcBef>
              <a:buFont typeface="Wingdings" charset="2"/>
              <a:buChar char="§"/>
              <a:defRPr b="0" i="0" baseline="0">
                <a:latin typeface="Amazon Ember Light" panose="020B0403020204020204" pitchFamily="34" charset="0"/>
              </a:defRPr>
            </a:lvl2pPr>
            <a:lvl3pPr marL="1142428" indent="-228486">
              <a:lnSpc>
                <a:spcPct val="100000"/>
              </a:lnSpc>
              <a:spcBef>
                <a:spcPts val="800"/>
              </a:spcBef>
              <a:buFont typeface="Lucida Grande"/>
              <a:buChar char="-"/>
              <a:defRPr b="0" i="0" baseline="0">
                <a:latin typeface="Amazon Ember Light" panose="020B0403020204020204" pitchFamily="34" charset="0"/>
              </a:defRPr>
            </a:lvl3pPr>
            <a:lvl4pPr marL="1599399" indent="-228486">
              <a:buFont typeface="Lucida Grande"/>
              <a:buChar char="-"/>
              <a:defRPr/>
            </a:lvl4pPr>
            <a:lvl5pPr marL="2056370" indent="-228486">
              <a:buFont typeface="Lucida Grande"/>
              <a:buChar char="-"/>
              <a:defRPr/>
            </a:lvl5pPr>
          </a:lstStyle>
          <a:p>
            <a:pPr lvl="0"/>
            <a:r>
              <a:rPr lang="en-US" dirty="0"/>
              <a:t>Click to edit text with bullets</a:t>
            </a:r>
          </a:p>
          <a:p>
            <a:pPr lvl="1"/>
            <a:r>
              <a:rPr lang="en-US" dirty="0"/>
              <a:t>Second level</a:t>
            </a:r>
          </a:p>
          <a:p>
            <a:pPr lvl="2"/>
            <a:r>
              <a:rPr lang="en-US" dirty="0"/>
              <a:t>Third level</a:t>
            </a:r>
          </a:p>
        </p:txBody>
      </p:sp>
      <p:sp>
        <p:nvSpPr>
          <p:cNvPr id="8" name="Rectangle 7">
            <a:extLst>
              <a:ext uri="{FF2B5EF4-FFF2-40B4-BE49-F238E27FC236}">
                <a16:creationId xmlns:a16="http://schemas.microsoft.com/office/drawing/2014/main" id="{46529C28-F0B7-564E-B2DF-EF91007C751C}"/>
              </a:ext>
            </a:extLst>
          </p:cNvPr>
          <p:cNvSpPr/>
          <p:nvPr userDrawn="1"/>
        </p:nvSpPr>
        <p:spPr>
          <a:xfrm>
            <a:off x="0" y="6158430"/>
            <a:ext cx="12192001" cy="699573"/>
          </a:xfrm>
          <a:prstGeom prst="rect">
            <a:avLst/>
          </a:prstGeom>
          <a:solidFill>
            <a:srgbClr val="0090C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00"/>
          </a:p>
        </p:txBody>
      </p:sp>
      <p:sp>
        <p:nvSpPr>
          <p:cNvPr id="9" name="Rectangle 8">
            <a:extLst>
              <a:ext uri="{FF2B5EF4-FFF2-40B4-BE49-F238E27FC236}">
                <a16:creationId xmlns:a16="http://schemas.microsoft.com/office/drawing/2014/main" id="{B92E37C0-ABB0-CD4C-8AC5-54B941C6761C}"/>
              </a:ext>
            </a:extLst>
          </p:cNvPr>
          <p:cNvSpPr/>
          <p:nvPr userDrawn="1"/>
        </p:nvSpPr>
        <p:spPr>
          <a:xfrm>
            <a:off x="0" y="6158430"/>
            <a:ext cx="12192001" cy="87613"/>
          </a:xfrm>
          <a:prstGeom prst="rect">
            <a:avLst/>
          </a:prstGeom>
          <a:solidFill>
            <a:srgbClr val="383D3B"/>
          </a:solidFill>
          <a:ln>
            <a:noFill/>
          </a:ln>
        </p:spPr>
        <p:style>
          <a:lnRef idx="1">
            <a:schemeClr val="accent1"/>
          </a:lnRef>
          <a:fillRef idx="3">
            <a:schemeClr val="accent1"/>
          </a:fillRef>
          <a:effectRef idx="2">
            <a:schemeClr val="accent1"/>
          </a:effectRef>
          <a:fontRef idx="minor">
            <a:schemeClr val="lt1"/>
          </a:fontRef>
        </p:style>
        <p:txBody>
          <a:bodyPr lIns="45695" tIns="22848" rIns="45695" bIns="22848" rtlCol="0" anchor="ctr"/>
          <a:lstStyle/>
          <a:p>
            <a:pPr algn="ctr"/>
            <a:endParaRPr lang="en-US" sz="1300"/>
          </a:p>
        </p:txBody>
      </p:sp>
      <p:pic>
        <p:nvPicPr>
          <p:cNvPr id="12" name="Picture 11">
            <a:extLst>
              <a:ext uri="{FF2B5EF4-FFF2-40B4-BE49-F238E27FC236}">
                <a16:creationId xmlns:a16="http://schemas.microsoft.com/office/drawing/2014/main" id="{3C538EDC-D6AA-AA49-9FC9-3A9A3CABCB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28646" y="6317948"/>
            <a:ext cx="2455262" cy="474263"/>
          </a:xfrm>
          <a:prstGeom prst="rect">
            <a:avLst/>
          </a:prstGeom>
        </p:spPr>
      </p:pic>
    </p:spTree>
    <p:extLst>
      <p:ext uri="{BB962C8B-B14F-4D97-AF65-F5344CB8AC3E}">
        <p14:creationId xmlns:p14="http://schemas.microsoft.com/office/powerpoint/2010/main" val="1564380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urse Title Slide">
    <p:bg>
      <p:bgPr>
        <a:solidFill>
          <a:srgbClr val="008DC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C2A6C-518B-9745-97A6-C23C825CC43C}"/>
              </a:ext>
            </a:extLst>
          </p:cNvPr>
          <p:cNvSpPr>
            <a:spLocks noGrp="1"/>
          </p:cNvSpPr>
          <p:nvPr>
            <p:ph type="ctrTitle" hasCustomPrompt="1"/>
          </p:nvPr>
        </p:nvSpPr>
        <p:spPr>
          <a:xfrm>
            <a:off x="1524000" y="1122363"/>
            <a:ext cx="9144000" cy="2387600"/>
          </a:xfrm>
          <a:prstGeom prst="rect">
            <a:avLst/>
          </a:prstGeom>
        </p:spPr>
        <p:txBody>
          <a:bodyPr anchor="b"/>
          <a:lstStyle>
            <a:lvl1pPr algn="ctr">
              <a:defRPr sz="60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Course Title</a:t>
            </a:r>
          </a:p>
        </p:txBody>
      </p:sp>
      <p:sp>
        <p:nvSpPr>
          <p:cNvPr id="3" name="Subtitle 2">
            <a:extLst>
              <a:ext uri="{FF2B5EF4-FFF2-40B4-BE49-F238E27FC236}">
                <a16:creationId xmlns:a16="http://schemas.microsoft.com/office/drawing/2014/main" id="{FFA8794A-8FB1-7C49-A373-2446B9B127E3}"/>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Course Information</a:t>
            </a:r>
          </a:p>
        </p:txBody>
      </p:sp>
      <p:pic>
        <p:nvPicPr>
          <p:cNvPr id="8" name="Image" descr="Image">
            <a:extLst>
              <a:ext uri="{FF2B5EF4-FFF2-40B4-BE49-F238E27FC236}">
                <a16:creationId xmlns:a16="http://schemas.microsoft.com/office/drawing/2014/main" id="{AE8239AA-9BD5-624A-A6A4-346203F9882F}"/>
              </a:ext>
            </a:extLst>
          </p:cNvPr>
          <p:cNvPicPr>
            <a:picLocks noChangeAspect="1"/>
          </p:cNvPicPr>
          <p:nvPr userDrawn="1"/>
        </p:nvPicPr>
        <p:blipFill>
          <a:blip r:embed="rId2"/>
          <a:stretch>
            <a:fillRect/>
          </a:stretch>
        </p:blipFill>
        <p:spPr>
          <a:xfrm>
            <a:off x="10506381" y="6390387"/>
            <a:ext cx="1567839" cy="308694"/>
          </a:xfrm>
          <a:prstGeom prst="rect">
            <a:avLst/>
          </a:prstGeom>
          <a:ln w="12700">
            <a:miter lim="400000"/>
          </a:ln>
        </p:spPr>
      </p:pic>
    </p:spTree>
    <p:extLst>
      <p:ext uri="{BB962C8B-B14F-4D97-AF65-F5344CB8AC3E}">
        <p14:creationId xmlns:p14="http://schemas.microsoft.com/office/powerpoint/2010/main" val="1678796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Slide">
    <p:bg>
      <p:bgPr>
        <a:solidFill>
          <a:srgbClr val="008DC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C2A6C-518B-9745-97A6-C23C825CC43C}"/>
              </a:ext>
            </a:extLst>
          </p:cNvPr>
          <p:cNvSpPr>
            <a:spLocks noGrp="1"/>
          </p:cNvSpPr>
          <p:nvPr>
            <p:ph type="ctrTitle" hasCustomPrompt="1"/>
          </p:nvPr>
        </p:nvSpPr>
        <p:spPr>
          <a:xfrm>
            <a:off x="1524000" y="1122363"/>
            <a:ext cx="9144000" cy="2387600"/>
          </a:xfrm>
          <a:prstGeom prst="rect">
            <a:avLst/>
          </a:prstGeom>
        </p:spPr>
        <p:txBody>
          <a:bodyPr anchor="b"/>
          <a:lstStyle>
            <a:lvl1pPr algn="ctr">
              <a:defRPr sz="60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Section Title</a:t>
            </a:r>
          </a:p>
        </p:txBody>
      </p:sp>
      <p:pic>
        <p:nvPicPr>
          <p:cNvPr id="4" name="Picture 3">
            <a:extLst>
              <a:ext uri="{FF2B5EF4-FFF2-40B4-BE49-F238E27FC236}">
                <a16:creationId xmlns:a16="http://schemas.microsoft.com/office/drawing/2014/main" id="{32D74FB2-50DD-114B-A69F-B0812501A0D5}"/>
              </a:ext>
            </a:extLst>
          </p:cNvPr>
          <p:cNvPicPr>
            <a:picLocks noChangeAspect="1"/>
          </p:cNvPicPr>
          <p:nvPr userDrawn="1"/>
        </p:nvPicPr>
        <p:blipFill>
          <a:blip r:embed="rId2"/>
          <a:stretch>
            <a:fillRect/>
          </a:stretch>
        </p:blipFill>
        <p:spPr>
          <a:xfrm>
            <a:off x="5032021" y="4084636"/>
            <a:ext cx="2127958" cy="2228129"/>
          </a:xfrm>
          <a:prstGeom prst="rect">
            <a:avLst/>
          </a:prstGeom>
        </p:spPr>
      </p:pic>
      <p:pic>
        <p:nvPicPr>
          <p:cNvPr id="5" name="Image" descr="Image">
            <a:extLst>
              <a:ext uri="{FF2B5EF4-FFF2-40B4-BE49-F238E27FC236}">
                <a16:creationId xmlns:a16="http://schemas.microsoft.com/office/drawing/2014/main" id="{C1CE36BD-CADC-C540-9DFC-ED445E7F8B21}"/>
              </a:ext>
            </a:extLst>
          </p:cNvPr>
          <p:cNvPicPr>
            <a:picLocks noChangeAspect="1"/>
          </p:cNvPicPr>
          <p:nvPr userDrawn="1"/>
        </p:nvPicPr>
        <p:blipFill>
          <a:blip r:embed="rId3"/>
          <a:stretch>
            <a:fillRect/>
          </a:stretch>
        </p:blipFill>
        <p:spPr>
          <a:xfrm>
            <a:off x="10506381" y="6390387"/>
            <a:ext cx="1567839" cy="308694"/>
          </a:xfrm>
          <a:prstGeom prst="rect">
            <a:avLst/>
          </a:prstGeom>
          <a:ln w="12700">
            <a:miter lim="400000"/>
          </a:ln>
        </p:spPr>
      </p:pic>
    </p:spTree>
    <p:extLst>
      <p:ext uri="{BB962C8B-B14F-4D97-AF65-F5344CB8AC3E}">
        <p14:creationId xmlns:p14="http://schemas.microsoft.com/office/powerpoint/2010/main" val="102099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Subheader,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BAE1C-2C32-ED49-A53C-1023D0DEE8B9}"/>
              </a:ext>
            </a:extLst>
          </p:cNvPr>
          <p:cNvSpPr>
            <a:spLocks noGrp="1"/>
          </p:cNvSpPr>
          <p:nvPr>
            <p:ph type="title"/>
          </p:nvPr>
        </p:nvSpPr>
        <p:spPr>
          <a:xfrm>
            <a:off x="496878" y="479421"/>
            <a:ext cx="10515600" cy="992183"/>
          </a:xfrm>
          <a:prstGeom prst="rect">
            <a:avLst/>
          </a:prstGeom>
        </p:spPr>
        <p:txBody>
          <a:bodyPr>
            <a:normAutofit/>
          </a:bodyPr>
          <a:lstStyle>
            <a:lvl1pPr>
              <a:defRPr sz="4200" b="0" i="0">
                <a:solidFill>
                  <a:schemeClr val="tx1"/>
                </a:solidFill>
                <a:latin typeface="Amazon Ember Medium" panose="020B0603020204020204" pitchFamily="34" charset="0"/>
                <a:ea typeface="Amazon Ember Medium" panose="020B0603020204020204" pitchFamily="34" charset="0"/>
                <a:cs typeface="Amazon Ember Medium" panose="020B0603020204020204"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E922970-DAC9-9F42-A3C5-508D18C2E219}"/>
              </a:ext>
            </a:extLst>
          </p:cNvPr>
          <p:cNvSpPr>
            <a:spLocks noGrp="1"/>
          </p:cNvSpPr>
          <p:nvPr>
            <p:ph type="body" idx="1"/>
          </p:nvPr>
        </p:nvSpPr>
        <p:spPr>
          <a:xfrm>
            <a:off x="838200" y="917385"/>
            <a:ext cx="10512424" cy="823912"/>
          </a:xfrm>
          <a:prstGeom prst="rect">
            <a:avLst/>
          </a:prstGeom>
        </p:spPr>
        <p:txBody>
          <a:bodyPr anchor="b">
            <a:normAutofit/>
          </a:bodyPr>
          <a:lstStyle>
            <a:lvl1pPr marL="0" indent="0">
              <a:buNone/>
              <a:defRPr sz="2600" b="1">
                <a:solidFill>
                  <a:srgbClr val="008DC4"/>
                </a:solidFill>
                <a:latin typeface="Amazon Ember" panose="020B0603020204020204" pitchFamily="34" charset="0"/>
                <a:ea typeface="Amazon Ember" panose="020B0603020204020204" pitchFamily="34" charset="0"/>
                <a:cs typeface="Amazon Ember" panose="020B06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788D5E-66C9-3A42-BA11-E3201CB739CA}"/>
              </a:ext>
            </a:extLst>
          </p:cNvPr>
          <p:cNvSpPr>
            <a:spLocks noGrp="1"/>
          </p:cNvSpPr>
          <p:nvPr>
            <p:ph sz="half" idx="2"/>
          </p:nvPr>
        </p:nvSpPr>
        <p:spPr>
          <a:xfrm>
            <a:off x="1195391" y="1769874"/>
            <a:ext cx="10635537" cy="4401431"/>
          </a:xfrm>
          <a:prstGeom prst="rect">
            <a:avLst/>
          </a:prstGeom>
        </p:spPr>
        <p:txBody>
          <a:bodyPr/>
          <a:lstStyle>
            <a:lvl1pPr>
              <a:defRPr sz="2400">
                <a:latin typeface="Amazon Ember" panose="020B0603020204020204" pitchFamily="34" charset="0"/>
                <a:ea typeface="Amazon Ember" panose="020B0603020204020204" pitchFamily="34" charset="0"/>
                <a:cs typeface="Amazon Ember" panose="020B0603020204020204" pitchFamily="34" charset="0"/>
              </a:defRPr>
            </a:lvl1pPr>
            <a:lvl2pPr>
              <a:defRPr sz="2200">
                <a:latin typeface="Amazon Ember" panose="020B0603020204020204" pitchFamily="34" charset="0"/>
                <a:ea typeface="Amazon Ember" panose="020B0603020204020204" pitchFamily="34" charset="0"/>
                <a:cs typeface="Amazon Ember" panose="020B0603020204020204" pitchFamily="34" charset="0"/>
              </a:defRPr>
            </a:lvl2pPr>
            <a:lvl3pPr>
              <a:defRPr sz="2000">
                <a:latin typeface="Amazon Ember" panose="020B0603020204020204" pitchFamily="34" charset="0"/>
                <a:ea typeface="Amazon Ember" panose="020B0603020204020204" pitchFamily="34" charset="0"/>
                <a:cs typeface="Amazon Ember" panose="020B0603020204020204" pitchFamily="34" charset="0"/>
              </a:defRPr>
            </a:lvl3pPr>
            <a:lvl4pPr>
              <a:defRPr sz="1800">
                <a:latin typeface="Amazon Ember" panose="020B0603020204020204" pitchFamily="34" charset="0"/>
                <a:ea typeface="Amazon Ember" panose="020B0603020204020204" pitchFamily="34" charset="0"/>
                <a:cs typeface="Amazon Ember" panose="020B0603020204020204" pitchFamily="34" charset="0"/>
              </a:defRPr>
            </a:lvl4pPr>
            <a:lvl5pPr>
              <a:defRPr sz="1800">
                <a:latin typeface="Amazon Ember" panose="020B0603020204020204" pitchFamily="34" charset="0"/>
                <a:ea typeface="Amazon Ember" panose="020B0603020204020204" pitchFamily="34" charset="0"/>
                <a:cs typeface="Amazon Ember" panose="020B06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a:extLst>
              <a:ext uri="{FF2B5EF4-FFF2-40B4-BE49-F238E27FC236}">
                <a16:creationId xmlns:a16="http://schemas.microsoft.com/office/drawing/2014/main" id="{CD1093BF-3B57-464C-8473-A53AE24F8E8A}"/>
              </a:ext>
            </a:extLst>
          </p:cNvPr>
          <p:cNvSpPr/>
          <p:nvPr userDrawn="1"/>
        </p:nvSpPr>
        <p:spPr>
          <a:xfrm>
            <a:off x="-21167" y="6227233"/>
            <a:ext cx="12234334" cy="635001"/>
          </a:xfrm>
          <a:prstGeom prst="rect">
            <a:avLst/>
          </a:prstGeom>
          <a:solidFill>
            <a:srgbClr val="008DC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6" name="Rectangle">
            <a:extLst>
              <a:ext uri="{FF2B5EF4-FFF2-40B4-BE49-F238E27FC236}">
                <a16:creationId xmlns:a16="http://schemas.microsoft.com/office/drawing/2014/main" id="{C4B1D028-DDE3-474F-8336-7C718E58AA22}"/>
              </a:ext>
            </a:extLst>
          </p:cNvPr>
          <p:cNvSpPr/>
          <p:nvPr userDrawn="1"/>
        </p:nvSpPr>
        <p:spPr>
          <a:xfrm>
            <a:off x="-12700" y="6171307"/>
            <a:ext cx="12217400" cy="55927"/>
          </a:xfrm>
          <a:prstGeom prst="rect">
            <a:avLst/>
          </a:prstGeom>
          <a:solidFill>
            <a:srgbClr val="383D3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pic>
        <p:nvPicPr>
          <p:cNvPr id="7" name="Image" descr="Image">
            <a:extLst>
              <a:ext uri="{FF2B5EF4-FFF2-40B4-BE49-F238E27FC236}">
                <a16:creationId xmlns:a16="http://schemas.microsoft.com/office/drawing/2014/main" id="{84D3861E-7037-BF40-AA60-A4664232E67E}"/>
              </a:ext>
            </a:extLst>
          </p:cNvPr>
          <p:cNvPicPr>
            <a:picLocks noChangeAspect="1"/>
          </p:cNvPicPr>
          <p:nvPr userDrawn="1"/>
        </p:nvPicPr>
        <p:blipFill>
          <a:blip r:embed="rId2"/>
          <a:stretch>
            <a:fillRect/>
          </a:stretch>
        </p:blipFill>
        <p:spPr>
          <a:xfrm>
            <a:off x="10506381" y="6390387"/>
            <a:ext cx="1567839" cy="308694"/>
          </a:xfrm>
          <a:prstGeom prst="rect">
            <a:avLst/>
          </a:prstGeom>
          <a:ln w="12700">
            <a:miter lim="400000"/>
          </a:ln>
        </p:spPr>
      </p:pic>
      <p:sp>
        <p:nvSpPr>
          <p:cNvPr id="8" name="Slide Number">
            <a:extLst>
              <a:ext uri="{FF2B5EF4-FFF2-40B4-BE49-F238E27FC236}">
                <a16:creationId xmlns:a16="http://schemas.microsoft.com/office/drawing/2014/main" id="{028E245B-8CBC-034F-B1E3-8E992CC2D81B}"/>
              </a:ext>
            </a:extLst>
          </p:cNvPr>
          <p:cNvSpPr txBox="1">
            <a:spLocks noGrp="1"/>
          </p:cNvSpPr>
          <p:nvPr>
            <p:ph type="sldNum" sz="quarter" idx="10"/>
          </p:nvPr>
        </p:nvSpPr>
        <p:spPr>
          <a:xfrm>
            <a:off x="318558" y="6429469"/>
            <a:ext cx="294953" cy="287258"/>
          </a:xfrm>
          <a:prstGeom prst="rect">
            <a:avLst/>
          </a:prstGeom>
        </p:spPr>
        <p:txBody>
          <a:bodyPr/>
          <a:lstStyle>
            <a:lvl1pPr algn="l">
              <a:defRPr>
                <a:solidFill>
                  <a:srgbClr val="EDEDED"/>
                </a:solidFill>
                <a:latin typeface="Amazon Ember"/>
                <a:ea typeface="Amazon Ember"/>
                <a:cs typeface="Amazon Ember"/>
                <a:sym typeface="Amazon Ember"/>
              </a:defRPr>
            </a:lvl1pPr>
          </a:lstStyle>
          <a:p>
            <a:fld id="{86CB4B4D-7CA3-9044-876B-883B54F8677D}" type="slidenum">
              <a:t>‹#›</a:t>
            </a:fld>
            <a:endParaRPr/>
          </a:p>
        </p:txBody>
      </p:sp>
    </p:spTree>
    <p:extLst>
      <p:ext uri="{BB962C8B-B14F-4D97-AF65-F5344CB8AC3E}">
        <p14:creationId xmlns:p14="http://schemas.microsoft.com/office/powerpoint/2010/main" val="125465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Subheader, Bullets, Right Pictur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61979731-E69B-5C43-A963-97E4F4E2F8F0}"/>
              </a:ext>
            </a:extLst>
          </p:cNvPr>
          <p:cNvSpPr>
            <a:spLocks noGrp="1"/>
          </p:cNvSpPr>
          <p:nvPr>
            <p:ph type="title"/>
          </p:nvPr>
        </p:nvSpPr>
        <p:spPr>
          <a:xfrm>
            <a:off x="496878" y="479421"/>
            <a:ext cx="10515600" cy="992183"/>
          </a:xfrm>
          <a:prstGeom prst="rect">
            <a:avLst/>
          </a:prstGeom>
        </p:spPr>
        <p:txBody>
          <a:bodyPr>
            <a:normAutofit/>
          </a:bodyPr>
          <a:lstStyle>
            <a:lvl1pPr>
              <a:defRPr sz="4200" b="0" i="0">
                <a:solidFill>
                  <a:schemeClr val="tx1"/>
                </a:solidFill>
                <a:latin typeface="Amazon Ember Medium" panose="020B0603020204020204" pitchFamily="34" charset="0"/>
                <a:ea typeface="Amazon Ember Medium" panose="020B0603020204020204" pitchFamily="34" charset="0"/>
                <a:cs typeface="Amazon Ember Medium" panose="020B0603020204020204" pitchFamily="34" charset="0"/>
              </a:defRPr>
            </a:lvl1pPr>
          </a:lstStyle>
          <a:p>
            <a:r>
              <a:rPr lang="en-US"/>
              <a:t>Click to edit Master title style</a:t>
            </a:r>
            <a:endParaRPr lang="en-US" dirty="0"/>
          </a:p>
        </p:txBody>
      </p:sp>
      <p:sp>
        <p:nvSpPr>
          <p:cNvPr id="16" name="Text Placeholder 2">
            <a:extLst>
              <a:ext uri="{FF2B5EF4-FFF2-40B4-BE49-F238E27FC236}">
                <a16:creationId xmlns:a16="http://schemas.microsoft.com/office/drawing/2014/main" id="{82CB3C52-F409-B440-A9E8-A410B21E4570}"/>
              </a:ext>
            </a:extLst>
          </p:cNvPr>
          <p:cNvSpPr>
            <a:spLocks noGrp="1"/>
          </p:cNvSpPr>
          <p:nvPr>
            <p:ph type="body" idx="1"/>
          </p:nvPr>
        </p:nvSpPr>
        <p:spPr>
          <a:xfrm>
            <a:off x="838200" y="917385"/>
            <a:ext cx="5159375" cy="823912"/>
          </a:xfrm>
          <a:prstGeom prst="rect">
            <a:avLst/>
          </a:prstGeom>
        </p:spPr>
        <p:txBody>
          <a:bodyPr anchor="b">
            <a:normAutofit/>
          </a:bodyPr>
          <a:lstStyle>
            <a:lvl1pPr marL="0" indent="0">
              <a:buNone/>
              <a:defRPr sz="2600" b="1">
                <a:solidFill>
                  <a:srgbClr val="008DC4"/>
                </a:solidFill>
                <a:latin typeface="Amazon Ember" panose="020B0603020204020204" pitchFamily="34" charset="0"/>
                <a:ea typeface="Amazon Ember" panose="020B0603020204020204" pitchFamily="34" charset="0"/>
                <a:cs typeface="Amazon Ember" panose="020B06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79D5DF4C-8EA3-A341-ACC0-177F13236C0E}"/>
              </a:ext>
            </a:extLst>
          </p:cNvPr>
          <p:cNvSpPr>
            <a:spLocks noGrp="1"/>
          </p:cNvSpPr>
          <p:nvPr>
            <p:ph sz="half" idx="2" hasCustomPrompt="1"/>
          </p:nvPr>
        </p:nvSpPr>
        <p:spPr>
          <a:xfrm>
            <a:off x="1195392" y="1769874"/>
            <a:ext cx="4802183" cy="4401431"/>
          </a:xfrm>
          <a:prstGeom prst="rect">
            <a:avLst/>
          </a:prstGeom>
        </p:spPr>
        <p:txBody>
          <a:bodyPr/>
          <a:lstStyle>
            <a:lvl1pPr>
              <a:defRPr sz="2400">
                <a:latin typeface="Amazon Ember" panose="020B0603020204020204" pitchFamily="34" charset="0"/>
                <a:ea typeface="Amazon Ember" panose="020B0603020204020204" pitchFamily="34" charset="0"/>
                <a:cs typeface="Amazon Ember" panose="020B0603020204020204" pitchFamily="34" charset="0"/>
              </a:defRPr>
            </a:lvl1pPr>
            <a:lvl2pPr>
              <a:defRPr sz="2200">
                <a:latin typeface="Amazon Ember" panose="020B0603020204020204" pitchFamily="34" charset="0"/>
                <a:ea typeface="Amazon Ember" panose="020B0603020204020204" pitchFamily="34" charset="0"/>
                <a:cs typeface="Amazon Ember" panose="020B0603020204020204" pitchFamily="34" charset="0"/>
              </a:defRPr>
            </a:lvl2pPr>
            <a:lvl3pPr>
              <a:defRPr sz="2000">
                <a:latin typeface="Amazon Ember" panose="020B0603020204020204" pitchFamily="34" charset="0"/>
                <a:ea typeface="Amazon Ember" panose="020B0603020204020204" pitchFamily="34" charset="0"/>
                <a:cs typeface="Amazon Ember" panose="020B0603020204020204" pitchFamily="34" charset="0"/>
              </a:defRPr>
            </a:lvl3pPr>
            <a:lvl4pPr>
              <a:defRPr sz="1800">
                <a:latin typeface="Amazon Ember" panose="020B0603020204020204" pitchFamily="34" charset="0"/>
                <a:ea typeface="Amazon Ember" panose="020B0603020204020204" pitchFamily="34" charset="0"/>
                <a:cs typeface="Amazon Ember" panose="020B0603020204020204" pitchFamily="34" charset="0"/>
              </a:defRPr>
            </a:lvl4pPr>
            <a:lvl5pPr>
              <a:defRPr sz="1800">
                <a:latin typeface="Amazon Ember" panose="020B0603020204020204" pitchFamily="34" charset="0"/>
                <a:ea typeface="Amazon Ember" panose="020B0603020204020204" pitchFamily="34" charset="0"/>
                <a:cs typeface="Amazon Ember" panose="020B0603020204020204" pitchFamily="34"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a:extLst>
              <a:ext uri="{FF2B5EF4-FFF2-40B4-BE49-F238E27FC236}">
                <a16:creationId xmlns:a16="http://schemas.microsoft.com/office/drawing/2014/main" id="{1DB3DB45-3860-1541-81D5-6E679B2E9A9D}"/>
              </a:ext>
            </a:extLst>
          </p:cNvPr>
          <p:cNvSpPr/>
          <p:nvPr userDrawn="1"/>
        </p:nvSpPr>
        <p:spPr>
          <a:xfrm>
            <a:off x="-21167" y="6227233"/>
            <a:ext cx="12234334" cy="635001"/>
          </a:xfrm>
          <a:prstGeom prst="rect">
            <a:avLst/>
          </a:prstGeom>
          <a:solidFill>
            <a:srgbClr val="008DC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6" name="Rectangle">
            <a:extLst>
              <a:ext uri="{FF2B5EF4-FFF2-40B4-BE49-F238E27FC236}">
                <a16:creationId xmlns:a16="http://schemas.microsoft.com/office/drawing/2014/main" id="{84CB3147-7525-3E47-A94D-F988DC958009}"/>
              </a:ext>
            </a:extLst>
          </p:cNvPr>
          <p:cNvSpPr/>
          <p:nvPr userDrawn="1"/>
        </p:nvSpPr>
        <p:spPr>
          <a:xfrm>
            <a:off x="-12700" y="6171307"/>
            <a:ext cx="12217400" cy="55927"/>
          </a:xfrm>
          <a:prstGeom prst="rect">
            <a:avLst/>
          </a:prstGeom>
          <a:solidFill>
            <a:srgbClr val="383D3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pic>
        <p:nvPicPr>
          <p:cNvPr id="7" name="Image" descr="Image">
            <a:extLst>
              <a:ext uri="{FF2B5EF4-FFF2-40B4-BE49-F238E27FC236}">
                <a16:creationId xmlns:a16="http://schemas.microsoft.com/office/drawing/2014/main" id="{6F2C78D7-89EA-2040-92EE-C82094F4D31F}"/>
              </a:ext>
            </a:extLst>
          </p:cNvPr>
          <p:cNvPicPr>
            <a:picLocks noChangeAspect="1"/>
          </p:cNvPicPr>
          <p:nvPr userDrawn="1"/>
        </p:nvPicPr>
        <p:blipFill>
          <a:blip r:embed="rId2"/>
          <a:stretch>
            <a:fillRect/>
          </a:stretch>
        </p:blipFill>
        <p:spPr>
          <a:xfrm>
            <a:off x="10506381" y="6390387"/>
            <a:ext cx="1567839" cy="308694"/>
          </a:xfrm>
          <a:prstGeom prst="rect">
            <a:avLst/>
          </a:prstGeom>
          <a:ln w="12700">
            <a:miter lim="400000"/>
          </a:ln>
        </p:spPr>
      </p:pic>
      <p:sp>
        <p:nvSpPr>
          <p:cNvPr id="8" name="Slide Number">
            <a:extLst>
              <a:ext uri="{FF2B5EF4-FFF2-40B4-BE49-F238E27FC236}">
                <a16:creationId xmlns:a16="http://schemas.microsoft.com/office/drawing/2014/main" id="{C4240D1E-F556-D043-A038-BECFA1130640}"/>
              </a:ext>
            </a:extLst>
          </p:cNvPr>
          <p:cNvSpPr txBox="1">
            <a:spLocks noGrp="1"/>
          </p:cNvSpPr>
          <p:nvPr>
            <p:ph type="sldNum" sz="quarter" idx="10"/>
          </p:nvPr>
        </p:nvSpPr>
        <p:spPr>
          <a:xfrm>
            <a:off x="318558" y="6429469"/>
            <a:ext cx="294953" cy="287258"/>
          </a:xfrm>
          <a:prstGeom prst="rect">
            <a:avLst/>
          </a:prstGeom>
        </p:spPr>
        <p:txBody>
          <a:bodyPr/>
          <a:lstStyle>
            <a:lvl1pPr algn="l">
              <a:defRPr>
                <a:solidFill>
                  <a:srgbClr val="EDEDED"/>
                </a:solidFill>
                <a:latin typeface="Amazon Ember"/>
                <a:ea typeface="Amazon Ember"/>
                <a:cs typeface="Amazon Ember"/>
                <a:sym typeface="Amazon Ember"/>
              </a:defRPr>
            </a:lvl1pPr>
          </a:lstStyle>
          <a:p>
            <a:fld id="{86CB4B4D-7CA3-9044-876B-883B54F8677D}" type="slidenum">
              <a:t>‹#›</a:t>
            </a:fld>
            <a:endParaRPr/>
          </a:p>
        </p:txBody>
      </p:sp>
    </p:spTree>
    <p:extLst>
      <p:ext uri="{BB962C8B-B14F-4D97-AF65-F5344CB8AC3E}">
        <p14:creationId xmlns:p14="http://schemas.microsoft.com/office/powerpoint/2010/main" val="2487744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Bullets">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FB90DA5-5098-B940-A3DC-AA13067A6869}"/>
              </a:ext>
            </a:extLst>
          </p:cNvPr>
          <p:cNvSpPr>
            <a:spLocks noGrp="1"/>
          </p:cNvSpPr>
          <p:nvPr>
            <p:ph type="title"/>
          </p:nvPr>
        </p:nvSpPr>
        <p:spPr>
          <a:xfrm>
            <a:off x="496878" y="479421"/>
            <a:ext cx="10515600" cy="992183"/>
          </a:xfrm>
          <a:prstGeom prst="rect">
            <a:avLst/>
          </a:prstGeom>
        </p:spPr>
        <p:txBody>
          <a:bodyPr>
            <a:normAutofit/>
          </a:bodyPr>
          <a:lstStyle>
            <a:lvl1pPr>
              <a:defRPr sz="4200" b="0" i="0">
                <a:solidFill>
                  <a:schemeClr val="tx1"/>
                </a:solidFill>
                <a:latin typeface="Amazon Ember Medium" panose="020B0603020204020204" pitchFamily="34" charset="0"/>
                <a:ea typeface="Amazon Ember Medium" panose="020B0603020204020204" pitchFamily="34" charset="0"/>
                <a:cs typeface="Amazon Ember Medium" panose="020B0603020204020204" pitchFamily="34" charset="0"/>
              </a:defRPr>
            </a:lvl1pPr>
          </a:lstStyle>
          <a:p>
            <a:r>
              <a:rPr lang="en-US"/>
              <a:t>Click to edit Master title style</a:t>
            </a:r>
            <a:endParaRPr lang="en-US" dirty="0"/>
          </a:p>
        </p:txBody>
      </p:sp>
      <p:sp>
        <p:nvSpPr>
          <p:cNvPr id="12" name="Content Placeholder 3">
            <a:extLst>
              <a:ext uri="{FF2B5EF4-FFF2-40B4-BE49-F238E27FC236}">
                <a16:creationId xmlns:a16="http://schemas.microsoft.com/office/drawing/2014/main" id="{A7713792-F2E0-2349-9E01-7A252CDCDDC2}"/>
              </a:ext>
            </a:extLst>
          </p:cNvPr>
          <p:cNvSpPr>
            <a:spLocks noGrp="1"/>
          </p:cNvSpPr>
          <p:nvPr>
            <p:ph sz="half" idx="10"/>
          </p:nvPr>
        </p:nvSpPr>
        <p:spPr>
          <a:xfrm>
            <a:off x="852492" y="1291120"/>
            <a:ext cx="10842630" cy="4858631"/>
          </a:xfrm>
          <a:prstGeom prst="rect">
            <a:avLst/>
          </a:prstGeom>
        </p:spPr>
        <p:txBody>
          <a:bodyPr/>
          <a:lstStyle>
            <a:lvl1pPr>
              <a:defRPr sz="2600">
                <a:latin typeface="Amazon Ember" panose="020B0603020204020204" pitchFamily="34" charset="0"/>
                <a:ea typeface="Amazon Ember" panose="020B0603020204020204" pitchFamily="34" charset="0"/>
                <a:cs typeface="Amazon Ember" panose="020B0603020204020204" pitchFamily="34" charset="0"/>
              </a:defRPr>
            </a:lvl1pPr>
            <a:lvl2pPr>
              <a:defRPr sz="2400">
                <a:latin typeface="Amazon Ember" panose="020B0603020204020204" pitchFamily="34" charset="0"/>
                <a:ea typeface="Amazon Ember" panose="020B0603020204020204" pitchFamily="34" charset="0"/>
                <a:cs typeface="Amazon Ember" panose="020B0603020204020204" pitchFamily="34" charset="0"/>
              </a:defRPr>
            </a:lvl2pPr>
            <a:lvl3pPr>
              <a:defRPr sz="2200">
                <a:latin typeface="Amazon Ember" panose="020B0603020204020204" pitchFamily="34" charset="0"/>
                <a:ea typeface="Amazon Ember" panose="020B0603020204020204" pitchFamily="34" charset="0"/>
                <a:cs typeface="Amazon Ember" panose="020B0603020204020204" pitchFamily="34" charset="0"/>
              </a:defRPr>
            </a:lvl3pPr>
            <a:lvl4pPr>
              <a:defRPr sz="2000">
                <a:latin typeface="Amazon Ember" panose="020B0603020204020204" pitchFamily="34" charset="0"/>
                <a:ea typeface="Amazon Ember" panose="020B0603020204020204" pitchFamily="34" charset="0"/>
                <a:cs typeface="Amazon Ember" panose="020B0603020204020204" pitchFamily="34" charset="0"/>
              </a:defRPr>
            </a:lvl4pPr>
            <a:lvl5pPr>
              <a:defRPr sz="1800">
                <a:latin typeface="Amazon Ember" panose="020B0603020204020204" pitchFamily="34" charset="0"/>
                <a:ea typeface="Amazon Ember" panose="020B0603020204020204" pitchFamily="34" charset="0"/>
                <a:cs typeface="Amazon Ember" panose="020B06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a:extLst>
              <a:ext uri="{FF2B5EF4-FFF2-40B4-BE49-F238E27FC236}">
                <a16:creationId xmlns:a16="http://schemas.microsoft.com/office/drawing/2014/main" id="{46D6A7FD-6C05-5342-B834-E0E7BE1A4744}"/>
              </a:ext>
            </a:extLst>
          </p:cNvPr>
          <p:cNvSpPr/>
          <p:nvPr userDrawn="1"/>
        </p:nvSpPr>
        <p:spPr>
          <a:xfrm>
            <a:off x="-21167" y="6227233"/>
            <a:ext cx="12234334" cy="635001"/>
          </a:xfrm>
          <a:prstGeom prst="rect">
            <a:avLst/>
          </a:prstGeom>
          <a:solidFill>
            <a:srgbClr val="008DC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5" name="Rectangle">
            <a:extLst>
              <a:ext uri="{FF2B5EF4-FFF2-40B4-BE49-F238E27FC236}">
                <a16:creationId xmlns:a16="http://schemas.microsoft.com/office/drawing/2014/main" id="{86603285-D8CE-0A4C-B73F-E48A74477B6A}"/>
              </a:ext>
            </a:extLst>
          </p:cNvPr>
          <p:cNvSpPr/>
          <p:nvPr userDrawn="1"/>
        </p:nvSpPr>
        <p:spPr>
          <a:xfrm>
            <a:off x="-12700" y="6171307"/>
            <a:ext cx="12217400" cy="55927"/>
          </a:xfrm>
          <a:prstGeom prst="rect">
            <a:avLst/>
          </a:prstGeom>
          <a:solidFill>
            <a:srgbClr val="383D3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pic>
        <p:nvPicPr>
          <p:cNvPr id="6" name="Image" descr="Image">
            <a:extLst>
              <a:ext uri="{FF2B5EF4-FFF2-40B4-BE49-F238E27FC236}">
                <a16:creationId xmlns:a16="http://schemas.microsoft.com/office/drawing/2014/main" id="{9934858C-35FD-6C48-8877-5800510C3FEC}"/>
              </a:ext>
            </a:extLst>
          </p:cNvPr>
          <p:cNvPicPr>
            <a:picLocks noChangeAspect="1"/>
          </p:cNvPicPr>
          <p:nvPr userDrawn="1"/>
        </p:nvPicPr>
        <p:blipFill>
          <a:blip r:embed="rId2"/>
          <a:stretch>
            <a:fillRect/>
          </a:stretch>
        </p:blipFill>
        <p:spPr>
          <a:xfrm>
            <a:off x="10506381" y="6390387"/>
            <a:ext cx="1567839" cy="308694"/>
          </a:xfrm>
          <a:prstGeom prst="rect">
            <a:avLst/>
          </a:prstGeom>
          <a:ln w="12700">
            <a:miter lim="400000"/>
          </a:ln>
        </p:spPr>
      </p:pic>
      <p:sp>
        <p:nvSpPr>
          <p:cNvPr id="7" name="Slide Number">
            <a:extLst>
              <a:ext uri="{FF2B5EF4-FFF2-40B4-BE49-F238E27FC236}">
                <a16:creationId xmlns:a16="http://schemas.microsoft.com/office/drawing/2014/main" id="{9764F57A-AD7A-6C47-B464-67DA8BEA11AD}"/>
              </a:ext>
            </a:extLst>
          </p:cNvPr>
          <p:cNvSpPr txBox="1">
            <a:spLocks noGrp="1"/>
          </p:cNvSpPr>
          <p:nvPr>
            <p:ph type="sldNum" sz="quarter" idx="2"/>
          </p:nvPr>
        </p:nvSpPr>
        <p:spPr>
          <a:xfrm>
            <a:off x="318558" y="6429469"/>
            <a:ext cx="294953" cy="287258"/>
          </a:xfrm>
          <a:prstGeom prst="rect">
            <a:avLst/>
          </a:prstGeom>
        </p:spPr>
        <p:txBody>
          <a:bodyPr/>
          <a:lstStyle>
            <a:lvl1pPr algn="l">
              <a:defRPr>
                <a:solidFill>
                  <a:srgbClr val="EDEDED"/>
                </a:solidFill>
                <a:latin typeface="Amazon Ember"/>
                <a:ea typeface="Amazon Ember"/>
                <a:cs typeface="Amazon Ember"/>
                <a:sym typeface="Amazon Ember"/>
              </a:defRPr>
            </a:lvl1pPr>
          </a:lstStyle>
          <a:p>
            <a:fld id="{86CB4B4D-7CA3-9044-876B-883B54F8677D}" type="slidenum">
              <a:t>‹#›</a:t>
            </a:fld>
            <a:endParaRPr/>
          </a:p>
        </p:txBody>
      </p:sp>
    </p:spTree>
    <p:extLst>
      <p:ext uri="{BB962C8B-B14F-4D97-AF65-F5344CB8AC3E}">
        <p14:creationId xmlns:p14="http://schemas.microsoft.com/office/powerpoint/2010/main" val="1607265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Tex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FB90DA5-5098-B940-A3DC-AA13067A6869}"/>
              </a:ext>
            </a:extLst>
          </p:cNvPr>
          <p:cNvSpPr>
            <a:spLocks noGrp="1"/>
          </p:cNvSpPr>
          <p:nvPr>
            <p:ph type="title"/>
          </p:nvPr>
        </p:nvSpPr>
        <p:spPr>
          <a:xfrm>
            <a:off x="496878" y="479421"/>
            <a:ext cx="10515600" cy="992183"/>
          </a:xfrm>
          <a:prstGeom prst="rect">
            <a:avLst/>
          </a:prstGeom>
        </p:spPr>
        <p:txBody>
          <a:bodyPr>
            <a:normAutofit/>
          </a:bodyPr>
          <a:lstStyle>
            <a:lvl1pPr>
              <a:defRPr sz="4200" b="0" i="0">
                <a:solidFill>
                  <a:schemeClr val="tx1"/>
                </a:solidFill>
                <a:latin typeface="Amazon Ember Medium" panose="020B0603020204020204" pitchFamily="34" charset="0"/>
                <a:ea typeface="Amazon Ember Medium" panose="020B0603020204020204" pitchFamily="34" charset="0"/>
                <a:cs typeface="Amazon Ember Medium" panose="020B0603020204020204" pitchFamily="34" charset="0"/>
              </a:defRPr>
            </a:lvl1pPr>
          </a:lstStyle>
          <a:p>
            <a:r>
              <a:rPr lang="en-US"/>
              <a:t>Click to edit Master title style</a:t>
            </a:r>
            <a:endParaRPr lang="en-US" dirty="0"/>
          </a:p>
        </p:txBody>
      </p:sp>
      <p:sp>
        <p:nvSpPr>
          <p:cNvPr id="12" name="Content Placeholder 3">
            <a:extLst>
              <a:ext uri="{FF2B5EF4-FFF2-40B4-BE49-F238E27FC236}">
                <a16:creationId xmlns:a16="http://schemas.microsoft.com/office/drawing/2014/main" id="{A7713792-F2E0-2349-9E01-7A252CDCDDC2}"/>
              </a:ext>
            </a:extLst>
          </p:cNvPr>
          <p:cNvSpPr>
            <a:spLocks noGrp="1"/>
          </p:cNvSpPr>
          <p:nvPr>
            <p:ph sz="half" idx="10"/>
          </p:nvPr>
        </p:nvSpPr>
        <p:spPr>
          <a:xfrm>
            <a:off x="852492" y="1291120"/>
            <a:ext cx="10842630" cy="4874129"/>
          </a:xfrm>
          <a:prstGeom prst="rect">
            <a:avLst/>
          </a:prstGeom>
        </p:spPr>
        <p:txBody>
          <a:bodyPr/>
          <a:lstStyle>
            <a:lvl1pPr marL="0" indent="0">
              <a:buNone/>
              <a:defRPr sz="2600">
                <a:latin typeface="Amazon Ember" panose="020B0603020204020204" pitchFamily="34" charset="0"/>
                <a:ea typeface="Amazon Ember" panose="020B0603020204020204" pitchFamily="34" charset="0"/>
                <a:cs typeface="Amazon Ember" panose="020B0603020204020204" pitchFamily="34" charset="0"/>
              </a:defRPr>
            </a:lvl1pPr>
            <a:lvl2pPr marL="457200" indent="0">
              <a:buNone/>
              <a:defRPr sz="2400">
                <a:latin typeface="Amazon Ember" panose="020B0603020204020204" pitchFamily="34" charset="0"/>
                <a:ea typeface="Amazon Ember" panose="020B0603020204020204" pitchFamily="34" charset="0"/>
                <a:cs typeface="Amazon Ember" panose="020B0603020204020204" pitchFamily="34" charset="0"/>
              </a:defRPr>
            </a:lvl2pPr>
            <a:lvl3pPr marL="914400" indent="0">
              <a:buNone/>
              <a:defRPr sz="2200">
                <a:latin typeface="Amazon Ember" panose="020B0603020204020204" pitchFamily="34" charset="0"/>
                <a:ea typeface="Amazon Ember" panose="020B0603020204020204" pitchFamily="34" charset="0"/>
                <a:cs typeface="Amazon Ember" panose="020B0603020204020204" pitchFamily="34" charset="0"/>
              </a:defRPr>
            </a:lvl3pPr>
            <a:lvl4pPr marL="1371600" indent="0">
              <a:buNone/>
              <a:defRPr sz="2000">
                <a:latin typeface="Amazon Ember" panose="020B0603020204020204" pitchFamily="34" charset="0"/>
                <a:ea typeface="Amazon Ember" panose="020B0603020204020204" pitchFamily="34" charset="0"/>
                <a:cs typeface="Amazon Ember" panose="020B0603020204020204" pitchFamily="34" charset="0"/>
              </a:defRPr>
            </a:lvl4pPr>
            <a:lvl5pPr marL="1828800" indent="0">
              <a:buNone/>
              <a:defRPr sz="1800">
                <a:latin typeface="Amazon Ember" panose="020B0603020204020204" pitchFamily="34" charset="0"/>
                <a:ea typeface="Amazon Ember" panose="020B0603020204020204" pitchFamily="34" charset="0"/>
                <a:cs typeface="Amazon Ember" panose="020B06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a:extLst>
              <a:ext uri="{FF2B5EF4-FFF2-40B4-BE49-F238E27FC236}">
                <a16:creationId xmlns:a16="http://schemas.microsoft.com/office/drawing/2014/main" id="{46D6A7FD-6C05-5342-B834-E0E7BE1A4744}"/>
              </a:ext>
            </a:extLst>
          </p:cNvPr>
          <p:cNvSpPr/>
          <p:nvPr userDrawn="1"/>
        </p:nvSpPr>
        <p:spPr>
          <a:xfrm>
            <a:off x="-21167" y="6227233"/>
            <a:ext cx="12234334" cy="635001"/>
          </a:xfrm>
          <a:prstGeom prst="rect">
            <a:avLst/>
          </a:prstGeom>
          <a:solidFill>
            <a:srgbClr val="008DC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5" name="Rectangle">
            <a:extLst>
              <a:ext uri="{FF2B5EF4-FFF2-40B4-BE49-F238E27FC236}">
                <a16:creationId xmlns:a16="http://schemas.microsoft.com/office/drawing/2014/main" id="{86603285-D8CE-0A4C-B73F-E48A74477B6A}"/>
              </a:ext>
            </a:extLst>
          </p:cNvPr>
          <p:cNvSpPr/>
          <p:nvPr userDrawn="1"/>
        </p:nvSpPr>
        <p:spPr>
          <a:xfrm>
            <a:off x="-12700" y="6171307"/>
            <a:ext cx="12217400" cy="55927"/>
          </a:xfrm>
          <a:prstGeom prst="rect">
            <a:avLst/>
          </a:prstGeom>
          <a:solidFill>
            <a:srgbClr val="383D3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pic>
        <p:nvPicPr>
          <p:cNvPr id="6" name="Image" descr="Image">
            <a:extLst>
              <a:ext uri="{FF2B5EF4-FFF2-40B4-BE49-F238E27FC236}">
                <a16:creationId xmlns:a16="http://schemas.microsoft.com/office/drawing/2014/main" id="{9934858C-35FD-6C48-8877-5800510C3FEC}"/>
              </a:ext>
            </a:extLst>
          </p:cNvPr>
          <p:cNvPicPr>
            <a:picLocks noChangeAspect="1"/>
          </p:cNvPicPr>
          <p:nvPr userDrawn="1"/>
        </p:nvPicPr>
        <p:blipFill>
          <a:blip r:embed="rId2"/>
          <a:stretch>
            <a:fillRect/>
          </a:stretch>
        </p:blipFill>
        <p:spPr>
          <a:xfrm>
            <a:off x="10506381" y="6390387"/>
            <a:ext cx="1567839" cy="308694"/>
          </a:xfrm>
          <a:prstGeom prst="rect">
            <a:avLst/>
          </a:prstGeom>
          <a:ln w="12700">
            <a:miter lim="400000"/>
          </a:ln>
        </p:spPr>
      </p:pic>
      <p:sp>
        <p:nvSpPr>
          <p:cNvPr id="7" name="Slide Number">
            <a:extLst>
              <a:ext uri="{FF2B5EF4-FFF2-40B4-BE49-F238E27FC236}">
                <a16:creationId xmlns:a16="http://schemas.microsoft.com/office/drawing/2014/main" id="{9764F57A-AD7A-6C47-B464-67DA8BEA11AD}"/>
              </a:ext>
            </a:extLst>
          </p:cNvPr>
          <p:cNvSpPr txBox="1">
            <a:spLocks noGrp="1"/>
          </p:cNvSpPr>
          <p:nvPr>
            <p:ph type="sldNum" sz="quarter" idx="2"/>
          </p:nvPr>
        </p:nvSpPr>
        <p:spPr>
          <a:xfrm>
            <a:off x="318558" y="6429469"/>
            <a:ext cx="294953" cy="287258"/>
          </a:xfrm>
          <a:prstGeom prst="rect">
            <a:avLst/>
          </a:prstGeom>
        </p:spPr>
        <p:txBody>
          <a:bodyPr/>
          <a:lstStyle>
            <a:lvl1pPr algn="l">
              <a:defRPr>
                <a:solidFill>
                  <a:srgbClr val="EDEDED"/>
                </a:solidFill>
                <a:latin typeface="Amazon Ember"/>
                <a:ea typeface="Amazon Ember"/>
                <a:cs typeface="Amazon Ember"/>
                <a:sym typeface="Amazon Ember"/>
              </a:defRPr>
            </a:lvl1pPr>
          </a:lstStyle>
          <a:p>
            <a:fld id="{86CB4B4D-7CA3-9044-876B-883B54F8677D}" type="slidenum">
              <a:t>‹#›</a:t>
            </a:fld>
            <a:endParaRPr/>
          </a:p>
        </p:txBody>
      </p:sp>
    </p:spTree>
    <p:extLst>
      <p:ext uri="{BB962C8B-B14F-4D97-AF65-F5344CB8AC3E}">
        <p14:creationId xmlns:p14="http://schemas.microsoft.com/office/powerpoint/2010/main" val="2110166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Bullets, Right Pictur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91BAA89-5BE2-BE47-B5B1-21BA9FA12BCC}"/>
              </a:ext>
            </a:extLst>
          </p:cNvPr>
          <p:cNvSpPr>
            <a:spLocks noGrp="1"/>
          </p:cNvSpPr>
          <p:nvPr>
            <p:ph type="title"/>
          </p:nvPr>
        </p:nvSpPr>
        <p:spPr>
          <a:xfrm>
            <a:off x="496878" y="479421"/>
            <a:ext cx="10515600" cy="992183"/>
          </a:xfrm>
          <a:prstGeom prst="rect">
            <a:avLst/>
          </a:prstGeom>
        </p:spPr>
        <p:txBody>
          <a:bodyPr>
            <a:normAutofit/>
          </a:bodyPr>
          <a:lstStyle>
            <a:lvl1pPr>
              <a:defRPr sz="4200" b="0" i="0">
                <a:solidFill>
                  <a:schemeClr val="tx1"/>
                </a:solidFill>
                <a:latin typeface="Amazon Ember Medium" panose="020B0603020204020204" pitchFamily="34" charset="0"/>
                <a:ea typeface="Amazon Ember Medium" panose="020B0603020204020204" pitchFamily="34" charset="0"/>
                <a:cs typeface="Amazon Ember Medium" panose="020B0603020204020204" pitchFamily="34" charset="0"/>
              </a:defRPr>
            </a:lvl1pPr>
          </a:lstStyle>
          <a:p>
            <a:r>
              <a:rPr lang="en-US"/>
              <a:t>Click to edit Master title style</a:t>
            </a:r>
            <a:endParaRPr lang="en-US" dirty="0"/>
          </a:p>
        </p:txBody>
      </p:sp>
      <p:sp>
        <p:nvSpPr>
          <p:cNvPr id="11" name="Content Placeholder 3">
            <a:extLst>
              <a:ext uri="{FF2B5EF4-FFF2-40B4-BE49-F238E27FC236}">
                <a16:creationId xmlns:a16="http://schemas.microsoft.com/office/drawing/2014/main" id="{A3D060CE-D456-1E4D-BC0B-1135AF50E9F1}"/>
              </a:ext>
            </a:extLst>
          </p:cNvPr>
          <p:cNvSpPr>
            <a:spLocks noGrp="1"/>
          </p:cNvSpPr>
          <p:nvPr>
            <p:ph sz="half" idx="10"/>
          </p:nvPr>
        </p:nvSpPr>
        <p:spPr>
          <a:xfrm>
            <a:off x="852492" y="1291120"/>
            <a:ext cx="5145083" cy="4874129"/>
          </a:xfrm>
          <a:prstGeom prst="rect">
            <a:avLst/>
          </a:prstGeom>
        </p:spPr>
        <p:txBody>
          <a:bodyPr/>
          <a:lstStyle>
            <a:lvl1pPr>
              <a:defRPr sz="2600">
                <a:latin typeface="Amazon Ember" panose="020B0603020204020204" pitchFamily="34" charset="0"/>
                <a:ea typeface="Amazon Ember" panose="020B0603020204020204" pitchFamily="34" charset="0"/>
                <a:cs typeface="Amazon Ember" panose="020B0603020204020204" pitchFamily="34" charset="0"/>
              </a:defRPr>
            </a:lvl1pPr>
            <a:lvl2pPr>
              <a:defRPr sz="2400">
                <a:latin typeface="Amazon Ember" panose="020B0603020204020204" pitchFamily="34" charset="0"/>
                <a:ea typeface="Amazon Ember" panose="020B0603020204020204" pitchFamily="34" charset="0"/>
                <a:cs typeface="Amazon Ember" panose="020B0603020204020204" pitchFamily="34" charset="0"/>
              </a:defRPr>
            </a:lvl2pPr>
            <a:lvl3pPr>
              <a:defRPr sz="2200">
                <a:latin typeface="Amazon Ember" panose="020B0603020204020204" pitchFamily="34" charset="0"/>
                <a:ea typeface="Amazon Ember" panose="020B0603020204020204" pitchFamily="34" charset="0"/>
                <a:cs typeface="Amazon Ember" panose="020B0603020204020204" pitchFamily="34" charset="0"/>
              </a:defRPr>
            </a:lvl3pPr>
            <a:lvl4pPr>
              <a:defRPr sz="2000">
                <a:latin typeface="Amazon Ember" panose="020B0603020204020204" pitchFamily="34" charset="0"/>
                <a:ea typeface="Amazon Ember" panose="020B0603020204020204" pitchFamily="34" charset="0"/>
                <a:cs typeface="Amazon Ember" panose="020B0603020204020204" pitchFamily="34" charset="0"/>
              </a:defRPr>
            </a:lvl4pPr>
            <a:lvl5pPr>
              <a:defRPr sz="1800">
                <a:latin typeface="Amazon Ember" panose="020B0603020204020204" pitchFamily="34" charset="0"/>
                <a:ea typeface="Amazon Ember" panose="020B0603020204020204" pitchFamily="34" charset="0"/>
                <a:cs typeface="Amazon Ember" panose="020B06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a:extLst>
              <a:ext uri="{FF2B5EF4-FFF2-40B4-BE49-F238E27FC236}">
                <a16:creationId xmlns:a16="http://schemas.microsoft.com/office/drawing/2014/main" id="{DBC07DC6-1935-3B40-AD1F-356EC58FCF6A}"/>
              </a:ext>
            </a:extLst>
          </p:cNvPr>
          <p:cNvSpPr/>
          <p:nvPr userDrawn="1"/>
        </p:nvSpPr>
        <p:spPr>
          <a:xfrm>
            <a:off x="-21167" y="6227233"/>
            <a:ext cx="12234334" cy="635001"/>
          </a:xfrm>
          <a:prstGeom prst="rect">
            <a:avLst/>
          </a:prstGeom>
          <a:solidFill>
            <a:srgbClr val="008DC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5" name="Rectangle">
            <a:extLst>
              <a:ext uri="{FF2B5EF4-FFF2-40B4-BE49-F238E27FC236}">
                <a16:creationId xmlns:a16="http://schemas.microsoft.com/office/drawing/2014/main" id="{0705C016-E629-0448-9B31-051C2A70633F}"/>
              </a:ext>
            </a:extLst>
          </p:cNvPr>
          <p:cNvSpPr/>
          <p:nvPr userDrawn="1"/>
        </p:nvSpPr>
        <p:spPr>
          <a:xfrm>
            <a:off x="-12700" y="6171307"/>
            <a:ext cx="12217400" cy="55927"/>
          </a:xfrm>
          <a:prstGeom prst="rect">
            <a:avLst/>
          </a:prstGeom>
          <a:solidFill>
            <a:srgbClr val="383D3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pic>
        <p:nvPicPr>
          <p:cNvPr id="6" name="Image" descr="Image">
            <a:extLst>
              <a:ext uri="{FF2B5EF4-FFF2-40B4-BE49-F238E27FC236}">
                <a16:creationId xmlns:a16="http://schemas.microsoft.com/office/drawing/2014/main" id="{830FCF1E-A28B-B049-B25E-6BEDF536DC3C}"/>
              </a:ext>
            </a:extLst>
          </p:cNvPr>
          <p:cNvPicPr>
            <a:picLocks noChangeAspect="1"/>
          </p:cNvPicPr>
          <p:nvPr userDrawn="1"/>
        </p:nvPicPr>
        <p:blipFill>
          <a:blip r:embed="rId2"/>
          <a:stretch>
            <a:fillRect/>
          </a:stretch>
        </p:blipFill>
        <p:spPr>
          <a:xfrm>
            <a:off x="10506381" y="6390387"/>
            <a:ext cx="1567839" cy="308694"/>
          </a:xfrm>
          <a:prstGeom prst="rect">
            <a:avLst/>
          </a:prstGeom>
          <a:ln w="12700">
            <a:miter lim="400000"/>
          </a:ln>
        </p:spPr>
      </p:pic>
      <p:sp>
        <p:nvSpPr>
          <p:cNvPr id="7" name="Slide Number">
            <a:extLst>
              <a:ext uri="{FF2B5EF4-FFF2-40B4-BE49-F238E27FC236}">
                <a16:creationId xmlns:a16="http://schemas.microsoft.com/office/drawing/2014/main" id="{A9E96E33-9C9A-6B42-A73C-1FC63A6E0837}"/>
              </a:ext>
            </a:extLst>
          </p:cNvPr>
          <p:cNvSpPr txBox="1">
            <a:spLocks noGrp="1"/>
          </p:cNvSpPr>
          <p:nvPr>
            <p:ph type="sldNum" sz="quarter" idx="2"/>
          </p:nvPr>
        </p:nvSpPr>
        <p:spPr>
          <a:xfrm>
            <a:off x="318558" y="6429469"/>
            <a:ext cx="294953" cy="287258"/>
          </a:xfrm>
          <a:prstGeom prst="rect">
            <a:avLst/>
          </a:prstGeom>
        </p:spPr>
        <p:txBody>
          <a:bodyPr/>
          <a:lstStyle>
            <a:lvl1pPr algn="l">
              <a:defRPr>
                <a:solidFill>
                  <a:srgbClr val="EDEDED"/>
                </a:solidFill>
                <a:latin typeface="Amazon Ember"/>
                <a:ea typeface="Amazon Ember"/>
                <a:cs typeface="Amazon Ember"/>
                <a:sym typeface="Amazon Ember"/>
              </a:defRPr>
            </a:lvl1pPr>
          </a:lstStyle>
          <a:p>
            <a:fld id="{86CB4B4D-7CA3-9044-876B-883B54F8677D}" type="slidenum">
              <a:t>‹#›</a:t>
            </a:fld>
            <a:endParaRPr/>
          </a:p>
        </p:txBody>
      </p:sp>
    </p:spTree>
    <p:extLst>
      <p:ext uri="{BB962C8B-B14F-4D97-AF65-F5344CB8AC3E}">
        <p14:creationId xmlns:p14="http://schemas.microsoft.com/office/powerpoint/2010/main" val="3615045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Side by Side Bullet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91BAA89-5BE2-BE47-B5B1-21BA9FA12BCC}"/>
              </a:ext>
            </a:extLst>
          </p:cNvPr>
          <p:cNvSpPr>
            <a:spLocks noGrp="1"/>
          </p:cNvSpPr>
          <p:nvPr>
            <p:ph type="title"/>
          </p:nvPr>
        </p:nvSpPr>
        <p:spPr>
          <a:xfrm>
            <a:off x="496878" y="479421"/>
            <a:ext cx="10515600" cy="992183"/>
          </a:xfrm>
          <a:prstGeom prst="rect">
            <a:avLst/>
          </a:prstGeom>
        </p:spPr>
        <p:txBody>
          <a:bodyPr>
            <a:normAutofit/>
          </a:bodyPr>
          <a:lstStyle>
            <a:lvl1pPr>
              <a:defRPr sz="4200" b="0" i="0">
                <a:solidFill>
                  <a:schemeClr val="tx1"/>
                </a:solidFill>
                <a:latin typeface="Amazon Ember Medium" panose="020B0603020204020204" pitchFamily="34" charset="0"/>
                <a:ea typeface="Amazon Ember Medium" panose="020B0603020204020204" pitchFamily="34" charset="0"/>
                <a:cs typeface="Amazon Ember Medium" panose="020B0603020204020204" pitchFamily="34" charset="0"/>
              </a:defRPr>
            </a:lvl1pPr>
          </a:lstStyle>
          <a:p>
            <a:r>
              <a:rPr lang="en-US"/>
              <a:t>Click to edit Master title style</a:t>
            </a:r>
            <a:endParaRPr lang="en-US" dirty="0"/>
          </a:p>
        </p:txBody>
      </p:sp>
      <p:sp>
        <p:nvSpPr>
          <p:cNvPr id="11" name="Content Placeholder 3">
            <a:extLst>
              <a:ext uri="{FF2B5EF4-FFF2-40B4-BE49-F238E27FC236}">
                <a16:creationId xmlns:a16="http://schemas.microsoft.com/office/drawing/2014/main" id="{A3D060CE-D456-1E4D-BC0B-1135AF50E9F1}"/>
              </a:ext>
            </a:extLst>
          </p:cNvPr>
          <p:cNvSpPr>
            <a:spLocks noGrp="1"/>
          </p:cNvSpPr>
          <p:nvPr>
            <p:ph sz="half" idx="10"/>
          </p:nvPr>
        </p:nvSpPr>
        <p:spPr>
          <a:xfrm>
            <a:off x="852492" y="1291120"/>
            <a:ext cx="5145083" cy="4644139"/>
          </a:xfrm>
          <a:prstGeom prst="rect">
            <a:avLst/>
          </a:prstGeom>
        </p:spPr>
        <p:txBody>
          <a:bodyPr/>
          <a:lstStyle>
            <a:lvl1pPr>
              <a:defRPr sz="2600">
                <a:latin typeface="Amazon Ember" panose="020B0603020204020204" pitchFamily="34" charset="0"/>
                <a:ea typeface="Amazon Ember" panose="020B0603020204020204" pitchFamily="34" charset="0"/>
                <a:cs typeface="Amazon Ember" panose="020B0603020204020204" pitchFamily="34" charset="0"/>
              </a:defRPr>
            </a:lvl1pPr>
            <a:lvl2pPr>
              <a:defRPr sz="2400">
                <a:latin typeface="Amazon Ember" panose="020B0603020204020204" pitchFamily="34" charset="0"/>
                <a:ea typeface="Amazon Ember" panose="020B0603020204020204" pitchFamily="34" charset="0"/>
                <a:cs typeface="Amazon Ember" panose="020B0603020204020204" pitchFamily="34" charset="0"/>
              </a:defRPr>
            </a:lvl2pPr>
            <a:lvl3pPr>
              <a:defRPr sz="2200">
                <a:latin typeface="Amazon Ember" panose="020B0603020204020204" pitchFamily="34" charset="0"/>
                <a:ea typeface="Amazon Ember" panose="020B0603020204020204" pitchFamily="34" charset="0"/>
                <a:cs typeface="Amazon Ember" panose="020B0603020204020204" pitchFamily="34" charset="0"/>
              </a:defRPr>
            </a:lvl3pPr>
            <a:lvl4pPr>
              <a:defRPr sz="2000">
                <a:latin typeface="Amazon Ember" panose="020B0603020204020204" pitchFamily="34" charset="0"/>
                <a:ea typeface="Amazon Ember" panose="020B0603020204020204" pitchFamily="34" charset="0"/>
                <a:cs typeface="Amazon Ember" panose="020B0603020204020204" pitchFamily="34" charset="0"/>
              </a:defRPr>
            </a:lvl4pPr>
            <a:lvl5pPr>
              <a:defRPr sz="1800">
                <a:latin typeface="Amazon Ember" panose="020B0603020204020204" pitchFamily="34" charset="0"/>
                <a:ea typeface="Amazon Ember" panose="020B0603020204020204" pitchFamily="34" charset="0"/>
                <a:cs typeface="Amazon Ember" panose="020B06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a:extLst>
              <a:ext uri="{FF2B5EF4-FFF2-40B4-BE49-F238E27FC236}">
                <a16:creationId xmlns:a16="http://schemas.microsoft.com/office/drawing/2014/main" id="{DBC07DC6-1935-3B40-AD1F-356EC58FCF6A}"/>
              </a:ext>
            </a:extLst>
          </p:cNvPr>
          <p:cNvSpPr/>
          <p:nvPr userDrawn="1"/>
        </p:nvSpPr>
        <p:spPr>
          <a:xfrm>
            <a:off x="-21167" y="6227233"/>
            <a:ext cx="12234334" cy="635001"/>
          </a:xfrm>
          <a:prstGeom prst="rect">
            <a:avLst/>
          </a:prstGeom>
          <a:solidFill>
            <a:srgbClr val="008DC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5" name="Rectangle">
            <a:extLst>
              <a:ext uri="{FF2B5EF4-FFF2-40B4-BE49-F238E27FC236}">
                <a16:creationId xmlns:a16="http://schemas.microsoft.com/office/drawing/2014/main" id="{0705C016-E629-0448-9B31-051C2A70633F}"/>
              </a:ext>
            </a:extLst>
          </p:cNvPr>
          <p:cNvSpPr/>
          <p:nvPr userDrawn="1"/>
        </p:nvSpPr>
        <p:spPr>
          <a:xfrm>
            <a:off x="-12700" y="6171307"/>
            <a:ext cx="12217400" cy="55927"/>
          </a:xfrm>
          <a:prstGeom prst="rect">
            <a:avLst/>
          </a:prstGeom>
          <a:solidFill>
            <a:srgbClr val="383D3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pic>
        <p:nvPicPr>
          <p:cNvPr id="6" name="Image" descr="Image">
            <a:extLst>
              <a:ext uri="{FF2B5EF4-FFF2-40B4-BE49-F238E27FC236}">
                <a16:creationId xmlns:a16="http://schemas.microsoft.com/office/drawing/2014/main" id="{830FCF1E-A28B-B049-B25E-6BEDF536DC3C}"/>
              </a:ext>
            </a:extLst>
          </p:cNvPr>
          <p:cNvPicPr>
            <a:picLocks noChangeAspect="1"/>
          </p:cNvPicPr>
          <p:nvPr userDrawn="1"/>
        </p:nvPicPr>
        <p:blipFill>
          <a:blip r:embed="rId2"/>
          <a:stretch>
            <a:fillRect/>
          </a:stretch>
        </p:blipFill>
        <p:spPr>
          <a:xfrm>
            <a:off x="10506381" y="6390387"/>
            <a:ext cx="1567839" cy="308694"/>
          </a:xfrm>
          <a:prstGeom prst="rect">
            <a:avLst/>
          </a:prstGeom>
          <a:ln w="12700">
            <a:miter lim="400000"/>
          </a:ln>
        </p:spPr>
      </p:pic>
      <p:sp>
        <p:nvSpPr>
          <p:cNvPr id="7" name="Slide Number">
            <a:extLst>
              <a:ext uri="{FF2B5EF4-FFF2-40B4-BE49-F238E27FC236}">
                <a16:creationId xmlns:a16="http://schemas.microsoft.com/office/drawing/2014/main" id="{A9E96E33-9C9A-6B42-A73C-1FC63A6E0837}"/>
              </a:ext>
            </a:extLst>
          </p:cNvPr>
          <p:cNvSpPr txBox="1">
            <a:spLocks noGrp="1"/>
          </p:cNvSpPr>
          <p:nvPr>
            <p:ph type="sldNum" sz="quarter" idx="2"/>
          </p:nvPr>
        </p:nvSpPr>
        <p:spPr>
          <a:xfrm>
            <a:off x="318558" y="6429469"/>
            <a:ext cx="294953" cy="287258"/>
          </a:xfrm>
          <a:prstGeom prst="rect">
            <a:avLst/>
          </a:prstGeom>
        </p:spPr>
        <p:txBody>
          <a:bodyPr/>
          <a:lstStyle>
            <a:lvl1pPr algn="l">
              <a:defRPr>
                <a:solidFill>
                  <a:srgbClr val="EDEDED"/>
                </a:solidFill>
                <a:latin typeface="Amazon Ember"/>
                <a:ea typeface="Amazon Ember"/>
                <a:cs typeface="Amazon Ember"/>
                <a:sym typeface="Amazon Ember"/>
              </a:defRPr>
            </a:lvl1pPr>
          </a:lstStyle>
          <a:p>
            <a:fld id="{86CB4B4D-7CA3-9044-876B-883B54F8677D}" type="slidenum">
              <a:t>‹#›</a:t>
            </a:fld>
            <a:endParaRPr/>
          </a:p>
        </p:txBody>
      </p:sp>
      <p:sp>
        <p:nvSpPr>
          <p:cNvPr id="8" name="Content Placeholder 3">
            <a:extLst>
              <a:ext uri="{FF2B5EF4-FFF2-40B4-BE49-F238E27FC236}">
                <a16:creationId xmlns:a16="http://schemas.microsoft.com/office/drawing/2014/main" id="{B7AA1A80-8C3A-A840-8E40-19C0A1FEEC62}"/>
              </a:ext>
            </a:extLst>
          </p:cNvPr>
          <p:cNvSpPr>
            <a:spLocks noGrp="1"/>
          </p:cNvSpPr>
          <p:nvPr>
            <p:ph sz="half" idx="11"/>
          </p:nvPr>
        </p:nvSpPr>
        <p:spPr>
          <a:xfrm>
            <a:off x="6050844" y="1291121"/>
            <a:ext cx="5145083" cy="4644140"/>
          </a:xfrm>
          <a:prstGeom prst="rect">
            <a:avLst/>
          </a:prstGeom>
        </p:spPr>
        <p:txBody>
          <a:bodyPr/>
          <a:lstStyle>
            <a:lvl1pPr>
              <a:defRPr sz="2600">
                <a:latin typeface="Amazon Ember" panose="020B0603020204020204" pitchFamily="34" charset="0"/>
                <a:ea typeface="Amazon Ember" panose="020B0603020204020204" pitchFamily="34" charset="0"/>
                <a:cs typeface="Amazon Ember" panose="020B0603020204020204" pitchFamily="34" charset="0"/>
              </a:defRPr>
            </a:lvl1pPr>
            <a:lvl2pPr>
              <a:defRPr sz="2400">
                <a:latin typeface="Amazon Ember" panose="020B0603020204020204" pitchFamily="34" charset="0"/>
                <a:ea typeface="Amazon Ember" panose="020B0603020204020204" pitchFamily="34" charset="0"/>
                <a:cs typeface="Amazon Ember" panose="020B0603020204020204" pitchFamily="34" charset="0"/>
              </a:defRPr>
            </a:lvl2pPr>
            <a:lvl3pPr>
              <a:defRPr sz="2200">
                <a:latin typeface="Amazon Ember" panose="020B0603020204020204" pitchFamily="34" charset="0"/>
                <a:ea typeface="Amazon Ember" panose="020B0603020204020204" pitchFamily="34" charset="0"/>
                <a:cs typeface="Amazon Ember" panose="020B0603020204020204" pitchFamily="34" charset="0"/>
              </a:defRPr>
            </a:lvl3pPr>
            <a:lvl4pPr>
              <a:defRPr sz="2000">
                <a:latin typeface="Amazon Ember" panose="020B0603020204020204" pitchFamily="34" charset="0"/>
                <a:ea typeface="Amazon Ember" panose="020B0603020204020204" pitchFamily="34" charset="0"/>
                <a:cs typeface="Amazon Ember" panose="020B0603020204020204" pitchFamily="34" charset="0"/>
              </a:defRPr>
            </a:lvl4pPr>
            <a:lvl5pPr>
              <a:defRPr sz="1800">
                <a:latin typeface="Amazon Ember" panose="020B0603020204020204" pitchFamily="34" charset="0"/>
                <a:ea typeface="Amazon Ember" panose="020B0603020204020204" pitchFamily="34" charset="0"/>
                <a:cs typeface="Amazon Ember" panose="020B06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31743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487643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53" r:id="rId5"/>
    <p:sldLayoutId id="2147483650" r:id="rId6"/>
    <p:sldLayoutId id="2147483665" r:id="rId7"/>
    <p:sldLayoutId id="2147483652" r:id="rId8"/>
    <p:sldLayoutId id="2147483663" r:id="rId9"/>
    <p:sldLayoutId id="2147483667" r:id="rId10"/>
    <p:sldLayoutId id="2147483654" r:id="rId11"/>
    <p:sldLayoutId id="2147483664" r:id="rId12"/>
    <p:sldLayoutId id="2147483666" r:id="rId13"/>
    <p:sldLayoutId id="2147483668" r:id="rId14"/>
    <p:sldLayoutId id="214748366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29.emf"/><Relationship Id="rId13" Type="http://schemas.openxmlformats.org/officeDocument/2006/relationships/image" Target="../media/image33.emf"/><Relationship Id="rId3" Type="http://schemas.openxmlformats.org/officeDocument/2006/relationships/image" Target="../media/image27.emf"/><Relationship Id="rId7" Type="http://schemas.openxmlformats.org/officeDocument/2006/relationships/image" Target="../media/image28.emf"/><Relationship Id="rId12" Type="http://schemas.openxmlformats.org/officeDocument/2006/relationships/image" Target="../media/image32.emf"/><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11.emf"/><Relationship Id="rId11" Type="http://schemas.openxmlformats.org/officeDocument/2006/relationships/image" Target="../media/image17.emf"/><Relationship Id="rId5" Type="http://schemas.openxmlformats.org/officeDocument/2006/relationships/image" Target="../media/image10.emf"/><Relationship Id="rId10" Type="http://schemas.openxmlformats.org/officeDocument/2006/relationships/image" Target="../media/image31.emf"/><Relationship Id="rId4" Type="http://schemas.openxmlformats.org/officeDocument/2006/relationships/image" Target="../media/image9.emf"/><Relationship Id="rId9" Type="http://schemas.openxmlformats.org/officeDocument/2006/relationships/image" Target="../media/image30.emf"/></Relationships>
</file>

<file path=ppt/slides/_rels/slide11.xml.rels><?xml version="1.0" encoding="UTF-8" standalone="yes"?>
<Relationships xmlns="http://schemas.openxmlformats.org/package/2006/relationships"><Relationship Id="rId8" Type="http://schemas.openxmlformats.org/officeDocument/2006/relationships/image" Target="../media/image29.emf"/><Relationship Id="rId13" Type="http://schemas.openxmlformats.org/officeDocument/2006/relationships/image" Target="../media/image33.emf"/><Relationship Id="rId3" Type="http://schemas.openxmlformats.org/officeDocument/2006/relationships/image" Target="../media/image27.emf"/><Relationship Id="rId7" Type="http://schemas.openxmlformats.org/officeDocument/2006/relationships/image" Target="../media/image28.emf"/><Relationship Id="rId12" Type="http://schemas.openxmlformats.org/officeDocument/2006/relationships/image" Target="../media/image32.emf"/><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11.emf"/><Relationship Id="rId11" Type="http://schemas.openxmlformats.org/officeDocument/2006/relationships/image" Target="../media/image17.emf"/><Relationship Id="rId5" Type="http://schemas.openxmlformats.org/officeDocument/2006/relationships/image" Target="../media/image10.emf"/><Relationship Id="rId10" Type="http://schemas.openxmlformats.org/officeDocument/2006/relationships/image" Target="../media/image31.emf"/><Relationship Id="rId4" Type="http://schemas.openxmlformats.org/officeDocument/2006/relationships/image" Target="../media/image9.emf"/><Relationship Id="rId9" Type="http://schemas.openxmlformats.org/officeDocument/2006/relationships/image" Target="../media/image30.emf"/></Relationships>
</file>

<file path=ppt/slides/_rels/slide12.xml.rels><?xml version="1.0" encoding="UTF-8" standalone="yes"?>
<Relationships xmlns="http://schemas.openxmlformats.org/package/2006/relationships"><Relationship Id="rId8" Type="http://schemas.openxmlformats.org/officeDocument/2006/relationships/image" Target="../media/image28.emf"/><Relationship Id="rId13" Type="http://schemas.openxmlformats.org/officeDocument/2006/relationships/image" Target="../media/image32.emf"/><Relationship Id="rId3" Type="http://schemas.openxmlformats.org/officeDocument/2006/relationships/hyperlink" Target="https://d2l.ai/chapter_multilayer-perceptrons/mlp.html" TargetMode="External"/><Relationship Id="rId7" Type="http://schemas.openxmlformats.org/officeDocument/2006/relationships/image" Target="../media/image11.emf"/><Relationship Id="rId12"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10.emf"/><Relationship Id="rId11" Type="http://schemas.openxmlformats.org/officeDocument/2006/relationships/image" Target="../media/image31.emf"/><Relationship Id="rId5" Type="http://schemas.openxmlformats.org/officeDocument/2006/relationships/image" Target="../media/image9.emf"/><Relationship Id="rId10" Type="http://schemas.openxmlformats.org/officeDocument/2006/relationships/image" Target="../media/image30.emf"/><Relationship Id="rId4" Type="http://schemas.openxmlformats.org/officeDocument/2006/relationships/image" Target="../media/image27.emf"/><Relationship Id="rId9" Type="http://schemas.openxmlformats.org/officeDocument/2006/relationships/image" Target="../media/image29.emf"/><Relationship Id="rId14" Type="http://schemas.openxmlformats.org/officeDocument/2006/relationships/image" Target="../media/image33.emf"/></Relationships>
</file>

<file path=ppt/slides/_rels/slide13.xml.rels><?xml version="1.0" encoding="UTF-8" standalone="yes"?>
<Relationships xmlns="http://schemas.openxmlformats.org/package/2006/relationships"><Relationship Id="rId8" Type="http://schemas.openxmlformats.org/officeDocument/2006/relationships/image" Target="../media/image29.emf"/><Relationship Id="rId13" Type="http://schemas.openxmlformats.org/officeDocument/2006/relationships/image" Target="../media/image33.emf"/><Relationship Id="rId3" Type="http://schemas.openxmlformats.org/officeDocument/2006/relationships/hyperlink" Target="https://d2l.ai/chapter_multilayer-perceptrons/mlp.html" TargetMode="External"/><Relationship Id="rId7" Type="http://schemas.openxmlformats.org/officeDocument/2006/relationships/image" Target="../media/image28.emf"/><Relationship Id="rId12" Type="http://schemas.openxmlformats.org/officeDocument/2006/relationships/image" Target="../media/image32.emf"/><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11.emf"/><Relationship Id="rId11" Type="http://schemas.openxmlformats.org/officeDocument/2006/relationships/image" Target="../media/image17.emf"/><Relationship Id="rId5" Type="http://schemas.openxmlformats.org/officeDocument/2006/relationships/image" Target="../media/image10.emf"/><Relationship Id="rId10" Type="http://schemas.openxmlformats.org/officeDocument/2006/relationships/image" Target="../media/image31.emf"/><Relationship Id="rId4" Type="http://schemas.openxmlformats.org/officeDocument/2006/relationships/image" Target="../media/image9.emf"/><Relationship Id="rId9" Type="http://schemas.openxmlformats.org/officeDocument/2006/relationships/image" Target="../media/image30.emf"/></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hyperlink" Target="https://d2l.ai/chapter_multilayer-perceptrons/mlp.html" TargetMode="External"/><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image" Target="../media/image1330.png"/><Relationship Id="rId13" Type="http://schemas.openxmlformats.org/officeDocument/2006/relationships/image" Target="../media/image41.emf"/><Relationship Id="rId3" Type="http://schemas.openxmlformats.org/officeDocument/2006/relationships/image" Target="../media/image1280.png"/><Relationship Id="rId7" Type="http://schemas.openxmlformats.org/officeDocument/2006/relationships/image" Target="../media/image1320.png"/><Relationship Id="rId12" Type="http://schemas.openxmlformats.org/officeDocument/2006/relationships/image" Target="../media/image40.emf"/><Relationship Id="rId2" Type="http://schemas.openxmlformats.org/officeDocument/2006/relationships/notesSlide" Target="../notesSlides/notesSlide15.xml"/><Relationship Id="rId16" Type="http://schemas.openxmlformats.org/officeDocument/2006/relationships/image" Target="../media/image44.emf"/><Relationship Id="rId1" Type="http://schemas.openxmlformats.org/officeDocument/2006/relationships/slideLayout" Target="../slideLayouts/slideLayout15.xml"/><Relationship Id="rId6" Type="http://schemas.openxmlformats.org/officeDocument/2006/relationships/image" Target="../media/image1310.png"/><Relationship Id="rId11" Type="http://schemas.openxmlformats.org/officeDocument/2006/relationships/image" Target="../media/image39.emf"/><Relationship Id="rId5" Type="http://schemas.openxmlformats.org/officeDocument/2006/relationships/image" Target="../media/image1300.png"/><Relationship Id="rId15" Type="http://schemas.openxmlformats.org/officeDocument/2006/relationships/image" Target="../media/image43.emf"/><Relationship Id="rId10" Type="http://schemas.openxmlformats.org/officeDocument/2006/relationships/image" Target="../media/image38.emf"/><Relationship Id="rId4" Type="http://schemas.openxmlformats.org/officeDocument/2006/relationships/image" Target="../media/image1290.png"/><Relationship Id="rId9" Type="http://schemas.openxmlformats.org/officeDocument/2006/relationships/image" Target="../media/image37.emf"/><Relationship Id="rId14" Type="http://schemas.openxmlformats.org/officeDocument/2006/relationships/image" Target="../media/image42.emf"/></Relationships>
</file>

<file path=ppt/slides/_rels/slide16.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image" Target="../media/image45.png"/><Relationship Id="rId7" Type="http://schemas.openxmlformats.org/officeDocument/2006/relationships/image" Target="../media/image49.emf"/><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48.emf"/><Relationship Id="rId5" Type="http://schemas.openxmlformats.org/officeDocument/2006/relationships/image" Target="../media/image47.pn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image" Target="../media/image50.emf"/><Relationship Id="rId4" Type="http://schemas.openxmlformats.org/officeDocument/2006/relationships/image" Target="../media/image51.emf"/></Relationships>
</file>

<file path=ppt/slides/_rels/slide18.xml.rels><?xml version="1.0" encoding="UTF-8" standalone="yes"?>
<Relationships xmlns="http://schemas.openxmlformats.org/package/2006/relationships"><Relationship Id="rId8" Type="http://schemas.openxmlformats.org/officeDocument/2006/relationships/image" Target="../media/image1330.png"/><Relationship Id="rId13" Type="http://schemas.openxmlformats.org/officeDocument/2006/relationships/image" Target="../media/image41.emf"/><Relationship Id="rId3" Type="http://schemas.openxmlformats.org/officeDocument/2006/relationships/image" Target="../media/image1280.png"/><Relationship Id="rId7" Type="http://schemas.openxmlformats.org/officeDocument/2006/relationships/image" Target="../media/image1320.png"/><Relationship Id="rId12" Type="http://schemas.openxmlformats.org/officeDocument/2006/relationships/image" Target="../media/image40.emf"/><Relationship Id="rId17" Type="http://schemas.openxmlformats.org/officeDocument/2006/relationships/image" Target="../media/image52.emf"/><Relationship Id="rId2" Type="http://schemas.openxmlformats.org/officeDocument/2006/relationships/notesSlide" Target="../notesSlides/notesSlide18.xml"/><Relationship Id="rId16" Type="http://schemas.openxmlformats.org/officeDocument/2006/relationships/image" Target="../media/image44.emf"/><Relationship Id="rId1" Type="http://schemas.openxmlformats.org/officeDocument/2006/relationships/slideLayout" Target="../slideLayouts/slideLayout15.xml"/><Relationship Id="rId6" Type="http://schemas.openxmlformats.org/officeDocument/2006/relationships/image" Target="../media/image1310.png"/><Relationship Id="rId11" Type="http://schemas.openxmlformats.org/officeDocument/2006/relationships/image" Target="../media/image39.emf"/><Relationship Id="rId5" Type="http://schemas.openxmlformats.org/officeDocument/2006/relationships/image" Target="../media/image1300.png"/><Relationship Id="rId15" Type="http://schemas.openxmlformats.org/officeDocument/2006/relationships/image" Target="../media/image43.emf"/><Relationship Id="rId10" Type="http://schemas.openxmlformats.org/officeDocument/2006/relationships/image" Target="../media/image38.emf"/><Relationship Id="rId4" Type="http://schemas.openxmlformats.org/officeDocument/2006/relationships/image" Target="../media/image1290.png"/><Relationship Id="rId9" Type="http://schemas.openxmlformats.org/officeDocument/2006/relationships/image" Target="../media/image37.emf"/><Relationship Id="rId14" Type="http://schemas.openxmlformats.org/officeDocument/2006/relationships/image" Target="../media/image42.emf"/></Relationships>
</file>

<file path=ppt/slides/_rels/slide19.xml.rels><?xml version="1.0" encoding="UTF-8" standalone="yes"?>
<Relationships xmlns="http://schemas.openxmlformats.org/package/2006/relationships"><Relationship Id="rId8" Type="http://schemas.openxmlformats.org/officeDocument/2006/relationships/image" Target="../media/image141.png"/><Relationship Id="rId13" Type="http://schemas.openxmlformats.org/officeDocument/2006/relationships/image" Target="../media/image57.emf"/><Relationship Id="rId3" Type="http://schemas.openxmlformats.org/officeDocument/2006/relationships/image" Target="../media/image143.png"/><Relationship Id="rId7" Type="http://schemas.openxmlformats.org/officeDocument/2006/relationships/image" Target="../media/image140.png"/><Relationship Id="rId12" Type="http://schemas.openxmlformats.org/officeDocument/2006/relationships/image" Target="../media/image56.emf"/><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139.png"/><Relationship Id="rId11" Type="http://schemas.openxmlformats.org/officeDocument/2006/relationships/image" Target="../media/image55.emf"/><Relationship Id="rId5" Type="http://schemas.openxmlformats.org/officeDocument/2006/relationships/image" Target="../media/image52.emf"/><Relationship Id="rId10" Type="http://schemas.openxmlformats.org/officeDocument/2006/relationships/image" Target="../media/image54.emf"/><Relationship Id="rId4" Type="http://schemas.openxmlformats.org/officeDocument/2006/relationships/image" Target="../media/image144.png"/><Relationship Id="rId9" Type="http://schemas.openxmlformats.org/officeDocument/2006/relationships/image" Target="../media/image53.emf"/><Relationship Id="rId14" Type="http://schemas.openxmlformats.org/officeDocument/2006/relationships/image" Target="../media/image58.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52.emf"/><Relationship Id="rId13" Type="http://schemas.openxmlformats.org/officeDocument/2006/relationships/image" Target="../media/image153.png"/><Relationship Id="rId3" Type="http://schemas.openxmlformats.org/officeDocument/2006/relationships/image" Target="../media/image59.emf"/><Relationship Id="rId7" Type="http://schemas.openxmlformats.org/officeDocument/2006/relationships/image" Target="../media/image54.emf"/><Relationship Id="rId12" Type="http://schemas.openxmlformats.org/officeDocument/2006/relationships/image" Target="../media/image152.png"/><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image" Target="../media/image53.emf"/><Relationship Id="rId11" Type="http://schemas.openxmlformats.org/officeDocument/2006/relationships/image" Target="../media/image141.png"/><Relationship Id="rId5" Type="http://schemas.openxmlformats.org/officeDocument/2006/relationships/image" Target="../media/image61.emf"/><Relationship Id="rId10" Type="http://schemas.openxmlformats.org/officeDocument/2006/relationships/image" Target="../media/image140.png"/><Relationship Id="rId4" Type="http://schemas.openxmlformats.org/officeDocument/2006/relationships/image" Target="../media/image60.emf"/><Relationship Id="rId9" Type="http://schemas.openxmlformats.org/officeDocument/2006/relationships/image" Target="../media/image139.png"/></Relationships>
</file>

<file path=ppt/slides/_rels/slide2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emf"/><Relationship Id="rId7" Type="http://schemas.openxmlformats.org/officeDocument/2006/relationships/image" Target="../media/image66.png"/><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image" Target="../media/image65.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22.xml.rels><?xml version="1.0" encoding="UTF-8" standalone="yes"?>
<Relationships xmlns="http://schemas.openxmlformats.org/package/2006/relationships"><Relationship Id="rId3" Type="http://schemas.openxmlformats.org/officeDocument/2006/relationships/hyperlink" Target="https://d2l.ai/chapter_multilayer-perceptrons/backprop.html" TargetMode="External"/><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23.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hyperlink" Target="https://d2l.ai/chapter_multilayer-perceptrons/dropout.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2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hyperlink" Target="https://aws.amazon.com/sagemaker/"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78.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7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81.png"/><Relationship Id="rId4" Type="http://schemas.openxmlformats.org/officeDocument/2006/relationships/image" Target="../media/image80.svg"/></Relationships>
</file>

<file path=ppt/slides/_rels/slide3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81.png"/><Relationship Id="rId5" Type="http://schemas.openxmlformats.org/officeDocument/2006/relationships/image" Target="../media/image80.svg"/><Relationship Id="rId4" Type="http://schemas.openxmlformats.org/officeDocument/2006/relationships/image" Target="../media/image79.png"/><Relationship Id="rId9" Type="http://schemas.openxmlformats.org/officeDocument/2006/relationships/hyperlink" Target="https://d2l.ai/chapter_natural-language-processing-pretraining/word2vec.html"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hyperlink" Target="https://d2l.ai/chapter_natural-language-processing-pretraining/word2vec.html" TargetMode="Externa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84.png"/><Relationship Id="rId4" Type="http://schemas.openxmlformats.org/officeDocument/2006/relationships/image" Target="../media/image83.svg"/></Relationships>
</file>

<file path=ppt/slides/_rels/slide34.xml.rels><?xml version="1.0" encoding="UTF-8" standalone="yes"?>
<Relationships xmlns="http://schemas.openxmlformats.org/package/2006/relationships"><Relationship Id="rId3" Type="http://schemas.openxmlformats.org/officeDocument/2006/relationships/hyperlink" Target="https://papers.nips.cc/paper/5021-distributed-representations-of-words-and-phrases-and-their-compositionality.pdf"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hyperlink" Target="https://fasttext.cc/" TargetMode="External"/><Relationship Id="rId5" Type="http://schemas.openxmlformats.org/officeDocument/2006/relationships/hyperlink" Target="https://github.com/commonsense/conceptnet-numberbatch" TargetMode="External"/><Relationship Id="rId4" Type="http://schemas.openxmlformats.org/officeDocument/2006/relationships/hyperlink" Target="https://nlp.stanford.edu/projects/glove/"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github.com/commonsense/conceptnet-numberbatch" TargetMode="External"/><Relationship Id="rId7" Type="http://schemas.openxmlformats.org/officeDocument/2006/relationships/image" Target="../media/image88.sv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86.svg"/><Relationship Id="rId4" Type="http://schemas.openxmlformats.org/officeDocument/2006/relationships/image" Target="../media/image85.png"/></Relationships>
</file>

<file path=ppt/slides/_rels/slide3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hyperlink" Target="https://aws.amazon.com/sagemaker/"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image" Target="../media/image17.emf"/><Relationship Id="rId3" Type="http://schemas.openxmlformats.org/officeDocument/2006/relationships/image" Target="../media/image7.emf"/><Relationship Id="rId7" Type="http://schemas.openxmlformats.org/officeDocument/2006/relationships/image" Target="../media/image11.emf"/><Relationship Id="rId12"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0.emf"/><Relationship Id="rId11" Type="http://schemas.openxmlformats.org/officeDocument/2006/relationships/image" Target="../media/image15.emf"/><Relationship Id="rId5" Type="http://schemas.openxmlformats.org/officeDocument/2006/relationships/image" Target="../media/image9.emf"/><Relationship Id="rId10" Type="http://schemas.openxmlformats.org/officeDocument/2006/relationships/image" Target="../media/image14.emf"/><Relationship Id="rId4" Type="http://schemas.openxmlformats.org/officeDocument/2006/relationships/image" Target="../media/image8.emf"/><Relationship Id="rId9" Type="http://schemas.openxmlformats.org/officeDocument/2006/relationships/image" Target="../media/image13.emf"/></Relationships>
</file>

<file path=ppt/slides/_rels/slide4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91.svg"/></Relationships>
</file>

<file path=ppt/slides/_rels/slide41.xml.rels><?xml version="1.0" encoding="UTF-8" standalone="yes"?>
<Relationships xmlns="http://schemas.openxmlformats.org/package/2006/relationships"><Relationship Id="rId7" Type="http://schemas.openxmlformats.org/officeDocument/2006/relationships/image" Target="../media/image93.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92.emf"/><Relationship Id="rId5" Type="http://schemas.openxmlformats.org/officeDocument/2006/relationships/image" Target="NULL"/><Relationship Id="rId4" Type="http://schemas.openxmlformats.org/officeDocument/2006/relationships/image" Target="NULL"/></Relationships>
</file>

<file path=ppt/slides/_rels/slide42.x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hyperlink" Target="https://aws.amazon.com/sagemaker/"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97.svg"/></Relationships>
</file>

<file path=ppt/slides/_rels/slide47.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98.png"/><Relationship Id="rId7" Type="http://schemas.openxmlformats.org/officeDocument/2006/relationships/image" Target="NULL"/><Relationship Id="rId2" Type="http://schemas.openxmlformats.org/officeDocument/2006/relationships/notesSlide" Target="../notesSlides/notesSlide44.xml"/><Relationship Id="rId1" Type="http://schemas.openxmlformats.org/officeDocument/2006/relationships/slideLayout" Target="../slideLayouts/slideLayout10.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media/image99.svg"/></Relationships>
</file>

<file path=ppt/slides/_rels/slide4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45.xml"/><Relationship Id="rId1" Type="http://schemas.openxmlformats.org/officeDocument/2006/relationships/slideLayout" Target="../slideLayouts/slideLayout10.xml"/><Relationship Id="rId5" Type="http://schemas.openxmlformats.org/officeDocument/2006/relationships/image" Target="NULL"/><Relationship Id="rId4" Type="http://schemas.openxmlformats.org/officeDocument/2006/relationships/image" Target="../media/image101.svg"/></Relationships>
</file>

<file path=ppt/slides/_rels/slide4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46.xml"/><Relationship Id="rId1" Type="http://schemas.openxmlformats.org/officeDocument/2006/relationships/slideLayout" Target="../slideLayouts/slideLayout10.xml"/><Relationship Id="rId5" Type="http://schemas.openxmlformats.org/officeDocument/2006/relationships/image" Target="NULL"/><Relationship Id="rId4" Type="http://schemas.openxmlformats.org/officeDocument/2006/relationships/image" Target="../media/image101.svg"/></Relationships>
</file>

<file path=ppt/slides/_rels/slide5.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4.emf"/><Relationship Id="rId3" Type="http://schemas.openxmlformats.org/officeDocument/2006/relationships/image" Target="../media/image18.emf"/><Relationship Id="rId7" Type="http://schemas.openxmlformats.org/officeDocument/2006/relationships/image" Target="../media/image20.emf"/><Relationship Id="rId12" Type="http://schemas.openxmlformats.org/officeDocument/2006/relationships/image" Target="../media/image13.emf"/><Relationship Id="rId2" Type="http://schemas.openxmlformats.org/officeDocument/2006/relationships/notesSlide" Target="../notesSlides/notesSlide5.xml"/><Relationship Id="rId16" Type="http://schemas.openxmlformats.org/officeDocument/2006/relationships/image" Target="../media/image21.emf"/><Relationship Id="rId1" Type="http://schemas.openxmlformats.org/officeDocument/2006/relationships/slideLayout" Target="../slideLayouts/slideLayout15.xml"/><Relationship Id="rId6" Type="http://schemas.openxmlformats.org/officeDocument/2006/relationships/image" Target="../media/image19.emf"/><Relationship Id="rId11" Type="http://schemas.openxmlformats.org/officeDocument/2006/relationships/image" Target="../media/image12.emf"/><Relationship Id="rId5" Type="http://schemas.openxmlformats.org/officeDocument/2006/relationships/image" Target="../media/image8.emf"/><Relationship Id="rId15" Type="http://schemas.openxmlformats.org/officeDocument/2006/relationships/image" Target="../media/image17.emf"/><Relationship Id="rId10" Type="http://schemas.openxmlformats.org/officeDocument/2006/relationships/image" Target="../media/image11.emf"/><Relationship Id="rId4" Type="http://schemas.openxmlformats.org/officeDocument/2006/relationships/image" Target="../media/image7.emf"/><Relationship Id="rId9" Type="http://schemas.openxmlformats.org/officeDocument/2006/relationships/image" Target="../media/image10.emf"/><Relationship Id="rId14" Type="http://schemas.openxmlformats.org/officeDocument/2006/relationships/image" Target="../media/image15.emf"/></Relationships>
</file>

<file path=ppt/slides/_rels/slide5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47.xml"/><Relationship Id="rId1" Type="http://schemas.openxmlformats.org/officeDocument/2006/relationships/slideLayout" Target="../slideLayouts/slideLayout6.xml"/><Relationship Id="rId5" Type="http://schemas.openxmlformats.org/officeDocument/2006/relationships/image" Target="NULL"/><Relationship Id="rId4" Type="http://schemas.openxmlformats.org/officeDocument/2006/relationships/image" Target="../media/image97.svg"/></Relationships>
</file>

<file path=ppt/slides/_rels/slide51.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102.png"/><Relationship Id="rId7" Type="http://schemas.openxmlformats.org/officeDocument/2006/relationships/image" Target="NULL"/><Relationship Id="rId2" Type="http://schemas.openxmlformats.org/officeDocument/2006/relationships/notesSlide" Target="../notesSlides/notesSlide48.xml"/><Relationship Id="rId1" Type="http://schemas.openxmlformats.org/officeDocument/2006/relationships/slideLayout" Target="../slideLayouts/slideLayout6.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media/image97.sv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103.emf"/><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52.xml"/><Relationship Id="rId1" Type="http://schemas.openxmlformats.org/officeDocument/2006/relationships/slideLayout" Target="../slideLayouts/slideLayout10.xml"/><Relationship Id="rId5" Type="http://schemas.openxmlformats.org/officeDocument/2006/relationships/image" Target="../media/image105.svg"/><Relationship Id="rId4" Type="http://schemas.openxmlformats.org/officeDocument/2006/relationships/image" Target="../media/image104.png"/></Relationships>
</file>

<file path=ppt/slides/_rels/slide5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53.xml"/><Relationship Id="rId1" Type="http://schemas.openxmlformats.org/officeDocument/2006/relationships/slideLayout" Target="../slideLayouts/slideLayout10.xml"/><Relationship Id="rId5" Type="http://schemas.openxmlformats.org/officeDocument/2006/relationships/image" Target="../media/image105.svg"/><Relationship Id="rId4" Type="http://schemas.openxmlformats.org/officeDocument/2006/relationships/image" Target="../media/image104.png"/></Relationships>
</file>

<file path=ppt/slides/_rels/slide5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54.xml"/><Relationship Id="rId1" Type="http://schemas.openxmlformats.org/officeDocument/2006/relationships/slideLayout" Target="../slideLayouts/slideLayout10.xml"/><Relationship Id="rId5" Type="http://schemas.openxmlformats.org/officeDocument/2006/relationships/image" Target="../media/image107.svg"/><Relationship Id="rId4" Type="http://schemas.openxmlformats.org/officeDocument/2006/relationships/image" Target="../media/image106.png"/></Relationships>
</file>

<file path=ppt/slides/_rels/slide5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55.xml"/><Relationship Id="rId1" Type="http://schemas.openxmlformats.org/officeDocument/2006/relationships/slideLayout" Target="../slideLayouts/slideLayout10.xml"/><Relationship Id="rId6" Type="http://schemas.openxmlformats.org/officeDocument/2006/relationships/image" Target="NULL"/><Relationship Id="rId5" Type="http://schemas.openxmlformats.org/officeDocument/2006/relationships/image" Target="../media/image109.svg"/><Relationship Id="rId4" Type="http://schemas.openxmlformats.org/officeDocument/2006/relationships/image" Target="../media/image108.png"/></Relationships>
</file>

<file path=ppt/slides/_rels/slide5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56.xml"/><Relationship Id="rId1" Type="http://schemas.openxmlformats.org/officeDocument/2006/relationships/slideLayout" Target="../slideLayouts/slideLayout6.xml"/><Relationship Id="rId5" Type="http://schemas.openxmlformats.org/officeDocument/2006/relationships/image" Target="../media/image111.svg"/><Relationship Id="rId4" Type="http://schemas.openxmlformats.org/officeDocument/2006/relationships/image" Target="../media/image110.png"/></Relationships>
</file>

<file path=ppt/slides/_rels/slide6.xml.rels><?xml version="1.0" encoding="UTF-8" standalone="yes"?>
<Relationships xmlns="http://schemas.openxmlformats.org/package/2006/relationships"><Relationship Id="rId8" Type="http://schemas.openxmlformats.org/officeDocument/2006/relationships/image" Target="../media/image23.emf"/><Relationship Id="rId13" Type="http://schemas.openxmlformats.org/officeDocument/2006/relationships/image" Target="../media/image13.emf"/><Relationship Id="rId3" Type="http://schemas.openxmlformats.org/officeDocument/2006/relationships/image" Target="../media/image18.emf"/><Relationship Id="rId7" Type="http://schemas.openxmlformats.org/officeDocument/2006/relationships/image" Target="../media/image22.emf"/><Relationship Id="rId12" Type="http://schemas.openxmlformats.org/officeDocument/2006/relationships/image" Target="../media/image12.emf"/><Relationship Id="rId17" Type="http://schemas.openxmlformats.org/officeDocument/2006/relationships/image" Target="../media/image21.emf"/><Relationship Id="rId2" Type="http://schemas.openxmlformats.org/officeDocument/2006/relationships/notesSlide" Target="../notesSlides/notesSlide6.xml"/><Relationship Id="rId16" Type="http://schemas.openxmlformats.org/officeDocument/2006/relationships/image" Target="../media/image17.emf"/><Relationship Id="rId1" Type="http://schemas.openxmlformats.org/officeDocument/2006/relationships/slideLayout" Target="../slideLayouts/slideLayout15.xml"/><Relationship Id="rId6" Type="http://schemas.openxmlformats.org/officeDocument/2006/relationships/image" Target="../media/image19.emf"/><Relationship Id="rId11" Type="http://schemas.openxmlformats.org/officeDocument/2006/relationships/image" Target="../media/image11.emf"/><Relationship Id="rId5" Type="http://schemas.openxmlformats.org/officeDocument/2006/relationships/image" Target="../media/image8.emf"/><Relationship Id="rId15" Type="http://schemas.openxmlformats.org/officeDocument/2006/relationships/image" Target="../media/image15.emf"/><Relationship Id="rId10" Type="http://schemas.openxmlformats.org/officeDocument/2006/relationships/image" Target="../media/image10.emf"/><Relationship Id="rId4" Type="http://schemas.openxmlformats.org/officeDocument/2006/relationships/image" Target="../media/image7.emf"/><Relationship Id="rId9" Type="http://schemas.openxmlformats.org/officeDocument/2006/relationships/image" Target="../media/image9.emf"/><Relationship Id="rId14" Type="http://schemas.openxmlformats.org/officeDocument/2006/relationships/image" Target="../media/image14.emf"/></Relationships>
</file>

<file path=ppt/slides/_rels/slide6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57.xml"/><Relationship Id="rId1" Type="http://schemas.openxmlformats.org/officeDocument/2006/relationships/slideLayout" Target="../slideLayouts/slideLayout6.xml"/><Relationship Id="rId5" Type="http://schemas.openxmlformats.org/officeDocument/2006/relationships/image" Target="NULL"/><Relationship Id="rId4" Type="http://schemas.openxmlformats.org/officeDocument/2006/relationships/image" Target="../media/image111.sv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9.xml"/><Relationship Id="rId1" Type="http://schemas.openxmlformats.org/officeDocument/2006/relationships/slideLayout" Target="../slideLayouts/slideLayout6.xml"/><Relationship Id="rId4" Type="http://schemas.openxmlformats.org/officeDocument/2006/relationships/image" Target="../media/image91.svg"/></Relationships>
</file>

<file path=ppt/slides/_rels/slide63.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image" Target="../media/image19.emf"/><Relationship Id="rId13" Type="http://schemas.openxmlformats.org/officeDocument/2006/relationships/image" Target="../media/image12.emf"/><Relationship Id="rId18" Type="http://schemas.openxmlformats.org/officeDocument/2006/relationships/image" Target="../media/image21.emf"/><Relationship Id="rId3" Type="http://schemas.openxmlformats.org/officeDocument/2006/relationships/image" Target="../media/image18.emf"/><Relationship Id="rId7" Type="http://schemas.openxmlformats.org/officeDocument/2006/relationships/image" Target="../media/image25.emf"/><Relationship Id="rId12" Type="http://schemas.openxmlformats.org/officeDocument/2006/relationships/image" Target="../media/image11.emf"/><Relationship Id="rId17" Type="http://schemas.openxmlformats.org/officeDocument/2006/relationships/image" Target="../media/image17.emf"/><Relationship Id="rId2" Type="http://schemas.openxmlformats.org/officeDocument/2006/relationships/notesSlide" Target="../notesSlides/notesSlide7.xml"/><Relationship Id="rId16" Type="http://schemas.openxmlformats.org/officeDocument/2006/relationships/image" Target="../media/image15.emf"/><Relationship Id="rId1" Type="http://schemas.openxmlformats.org/officeDocument/2006/relationships/slideLayout" Target="../slideLayouts/slideLayout15.xml"/><Relationship Id="rId6" Type="http://schemas.openxmlformats.org/officeDocument/2006/relationships/image" Target="../media/image8.emf"/><Relationship Id="rId11" Type="http://schemas.openxmlformats.org/officeDocument/2006/relationships/image" Target="../media/image10.emf"/><Relationship Id="rId5" Type="http://schemas.openxmlformats.org/officeDocument/2006/relationships/image" Target="../media/image7.emf"/><Relationship Id="rId15" Type="http://schemas.openxmlformats.org/officeDocument/2006/relationships/image" Target="../media/image14.emf"/><Relationship Id="rId10" Type="http://schemas.openxmlformats.org/officeDocument/2006/relationships/image" Target="../media/image9.emf"/><Relationship Id="rId4" Type="http://schemas.openxmlformats.org/officeDocument/2006/relationships/image" Target="../media/image24.emf"/><Relationship Id="rId9" Type="http://schemas.openxmlformats.org/officeDocument/2006/relationships/image" Target="../media/image26.png"/><Relationship Id="rId14" Type="http://schemas.openxmlformats.org/officeDocument/2006/relationships/image" Target="../media/image13.emf"/></Relationships>
</file>

<file path=ppt/slides/_rels/slide70.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NUL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NUL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NUL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hyperlink" Target="https://d2l.ai/chapter_attention-mechanisms/transformer.html" TargetMode="External"/><Relationship Id="rId2" Type="http://schemas.openxmlformats.org/officeDocument/2006/relationships/notesSlide" Target="../notesSlides/notesSlide70.xml"/><Relationship Id="rId1" Type="http://schemas.openxmlformats.org/officeDocument/2006/relationships/slideLayout" Target="../slideLayouts/slideLayout7.xml"/><Relationship Id="rId5" Type="http://schemas.openxmlformats.org/officeDocument/2006/relationships/image" Target="../media/image120.svg"/><Relationship Id="rId4" Type="http://schemas.openxmlformats.org/officeDocument/2006/relationships/image" Target="../media/image119.png"/></Relationships>
</file>

<file path=ppt/slides/_rels/slide8.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4.emf"/><Relationship Id="rId3" Type="http://schemas.openxmlformats.org/officeDocument/2006/relationships/image" Target="../media/image18.emf"/><Relationship Id="rId7" Type="http://schemas.openxmlformats.org/officeDocument/2006/relationships/image" Target="../media/image26.png"/><Relationship Id="rId12" Type="http://schemas.openxmlformats.org/officeDocument/2006/relationships/image" Target="../media/image13.emf"/><Relationship Id="rId2" Type="http://schemas.openxmlformats.org/officeDocument/2006/relationships/notesSlide" Target="../notesSlides/notesSlide8.xml"/><Relationship Id="rId16" Type="http://schemas.openxmlformats.org/officeDocument/2006/relationships/image" Target="../media/image21.emf"/><Relationship Id="rId1" Type="http://schemas.openxmlformats.org/officeDocument/2006/relationships/slideLayout" Target="../slideLayouts/slideLayout15.xml"/><Relationship Id="rId6" Type="http://schemas.openxmlformats.org/officeDocument/2006/relationships/image" Target="../media/image19.emf"/><Relationship Id="rId11" Type="http://schemas.openxmlformats.org/officeDocument/2006/relationships/image" Target="../media/image12.emf"/><Relationship Id="rId5" Type="http://schemas.openxmlformats.org/officeDocument/2006/relationships/image" Target="../media/image8.emf"/><Relationship Id="rId15" Type="http://schemas.openxmlformats.org/officeDocument/2006/relationships/image" Target="../media/image17.emf"/><Relationship Id="rId10" Type="http://schemas.openxmlformats.org/officeDocument/2006/relationships/image" Target="../media/image11.emf"/><Relationship Id="rId4" Type="http://schemas.openxmlformats.org/officeDocument/2006/relationships/image" Target="../media/image7.emf"/><Relationship Id="rId9" Type="http://schemas.openxmlformats.org/officeDocument/2006/relationships/image" Target="../media/image10.emf"/><Relationship Id="rId14" Type="http://schemas.openxmlformats.org/officeDocument/2006/relationships/image" Target="../media/image15.emf"/></Relationships>
</file>

<file path=ppt/slides/_rels/slide80.xml.rels><?xml version="1.0" encoding="UTF-8" standalone="yes"?>
<Relationships xmlns="http://schemas.openxmlformats.org/package/2006/relationships"><Relationship Id="rId3" Type="http://schemas.openxmlformats.org/officeDocument/2006/relationships/hyperlink" Target="https://gluon-nlp.mxnet.io/master/model_zoo/bert/index.html" TargetMode="External"/><Relationship Id="rId2" Type="http://schemas.openxmlformats.org/officeDocument/2006/relationships/notesSlide" Target="../notesSlides/notesSlide71.xml"/><Relationship Id="rId1" Type="http://schemas.openxmlformats.org/officeDocument/2006/relationships/slideLayout" Target="../slideLayouts/slideLayout7.xml"/><Relationship Id="rId5" Type="http://schemas.openxmlformats.org/officeDocument/2006/relationships/image" Target="../media/image122.svg"/><Relationship Id="rId4" Type="http://schemas.openxmlformats.org/officeDocument/2006/relationships/image" Target="../media/image121.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12.emf"/><Relationship Id="rId11" Type="http://schemas.openxmlformats.org/officeDocument/2006/relationships/image" Target="../media/image21.emf"/><Relationship Id="rId5" Type="http://schemas.openxmlformats.org/officeDocument/2006/relationships/image" Target="../media/image11.emf"/><Relationship Id="rId10" Type="http://schemas.openxmlformats.org/officeDocument/2006/relationships/image" Target="../media/image17.emf"/><Relationship Id="rId4" Type="http://schemas.openxmlformats.org/officeDocument/2006/relationships/image" Target="../media/image10.emf"/><Relationship Id="rId9"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AD5F91-F97A-5F41-A21E-3EB716E0788F}"/>
              </a:ext>
            </a:extLst>
          </p:cNvPr>
          <p:cNvSpPr>
            <a:spLocks noGrp="1"/>
          </p:cNvSpPr>
          <p:nvPr>
            <p:ph type="body" sz="quarter" idx="10"/>
          </p:nvPr>
        </p:nvSpPr>
        <p:spPr>
          <a:xfrm>
            <a:off x="1336964" y="3859308"/>
            <a:ext cx="9518073" cy="1209649"/>
          </a:xfrm>
        </p:spPr>
        <p:txBody>
          <a:bodyPr/>
          <a:lstStyle/>
          <a:p>
            <a:r>
              <a:rPr lang="en-US" sz="3200" b="1"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MACHINE LEARNING ACCELERATOR</a:t>
            </a:r>
          </a:p>
          <a:p>
            <a:r>
              <a:rPr lang="en-US" sz="3200"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Natural Language Processing – Lecture 3</a:t>
            </a:r>
          </a:p>
        </p:txBody>
      </p:sp>
      <p:pic>
        <p:nvPicPr>
          <p:cNvPr id="8" name="Picture 7">
            <a:extLst>
              <a:ext uri="{FF2B5EF4-FFF2-40B4-BE49-F238E27FC236}">
                <a16:creationId xmlns:a16="http://schemas.microsoft.com/office/drawing/2014/main" id="{73C3C9EC-4E7E-3445-9D6B-E08EFFACBF81}"/>
              </a:ext>
            </a:extLst>
          </p:cNvPr>
          <p:cNvPicPr>
            <a:picLocks noChangeAspect="1"/>
          </p:cNvPicPr>
          <p:nvPr/>
        </p:nvPicPr>
        <p:blipFill rotWithShape="1">
          <a:blip r:embed="rId3">
            <a:extLst>
              <a:ext uri="{28A0092B-C50C-407E-A947-70E740481C1C}">
                <a14:useLocalDpi xmlns:a14="http://schemas.microsoft.com/office/drawing/2010/main" val="0"/>
              </a:ext>
            </a:extLst>
          </a:blip>
          <a:srcRect b="11704"/>
          <a:stretch/>
        </p:blipFill>
        <p:spPr>
          <a:xfrm>
            <a:off x="3760494" y="332510"/>
            <a:ext cx="4612956" cy="3339605"/>
          </a:xfrm>
          <a:prstGeom prst="rect">
            <a:avLst/>
          </a:prstGeom>
        </p:spPr>
      </p:pic>
    </p:spTree>
    <p:extLst>
      <p:ext uri="{BB962C8B-B14F-4D97-AF65-F5344CB8AC3E}">
        <p14:creationId xmlns:p14="http://schemas.microsoft.com/office/powerpoint/2010/main" val="4144845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 Placeholder 2">
            <a:extLst>
              <a:ext uri="{FF2B5EF4-FFF2-40B4-BE49-F238E27FC236}">
                <a16:creationId xmlns:a16="http://schemas.microsoft.com/office/drawing/2014/main" id="{9E9F0FA0-86A2-FB45-88AD-75DE9E6AE675}"/>
              </a:ext>
            </a:extLst>
          </p:cNvPr>
          <p:cNvSpPr>
            <a:spLocks noGrp="1"/>
          </p:cNvSpPr>
          <p:nvPr>
            <p:ph type="body" sz="quarter" idx="10"/>
          </p:nvPr>
        </p:nvSpPr>
        <p:spPr>
          <a:xfrm>
            <a:off x="6096000" y="1589141"/>
            <a:ext cx="5782905" cy="2699830"/>
          </a:xfrm>
        </p:spPr>
        <p:txBody>
          <a:bodyPr/>
          <a:lstStyle/>
          <a:p>
            <a:pPr marL="0" indent="0">
              <a:buNone/>
            </a:pPr>
            <a:r>
              <a:rPr lang="en-US" b="1" dirty="0"/>
              <a:t>Artificial Neuron</a:t>
            </a:r>
            <a:r>
              <a:rPr lang="en-US" dirty="0"/>
              <a:t>: Captures mostly linear interactions in the data.</a:t>
            </a:r>
          </a:p>
          <a:p>
            <a:pPr marL="0" indent="0">
              <a:buNone/>
            </a:pPr>
            <a:endParaRPr lang="en-US" sz="1400" dirty="0"/>
          </a:p>
          <a:p>
            <a:pPr marL="0" indent="0">
              <a:buNone/>
            </a:pPr>
            <a:r>
              <a:rPr lang="en-US" b="1" dirty="0"/>
              <a:t>Question:</a:t>
            </a:r>
            <a:r>
              <a:rPr lang="en-US" dirty="0"/>
              <a:t> Can we use a similar approach to capture </a:t>
            </a:r>
            <a:r>
              <a:rPr lang="en-US" b="1" dirty="0">
                <a:solidFill>
                  <a:schemeClr val="accent3"/>
                </a:solidFill>
              </a:rPr>
              <a:t>non-linear interactions</a:t>
            </a:r>
            <a:r>
              <a:rPr lang="en-US" dirty="0">
                <a:solidFill>
                  <a:schemeClr val="accent3"/>
                </a:solidFill>
              </a:rPr>
              <a:t> </a:t>
            </a:r>
            <a:r>
              <a:rPr lang="en-US" dirty="0"/>
              <a:t>in the data?</a:t>
            </a:r>
          </a:p>
          <a:p>
            <a:pPr marL="0" indent="0">
              <a:buNone/>
            </a:pPr>
            <a:endParaRPr lang="en-US" sz="1400" b="1" dirty="0"/>
          </a:p>
          <a:p>
            <a:pPr marL="0" indent="0">
              <a:buNone/>
            </a:pPr>
            <a:endParaRPr lang="en-US" sz="1400" b="1" dirty="0"/>
          </a:p>
          <a:p>
            <a:pPr marL="0" indent="0">
              <a:buNone/>
            </a:pPr>
            <a:endParaRPr lang="en-US" sz="2400" b="1" dirty="0">
              <a:latin typeface="Cambria Math" panose="02040503050406030204" pitchFamily="18" charset="0"/>
              <a:ea typeface="Cambria Math" panose="02040503050406030204" pitchFamily="18" charset="0"/>
            </a:endParaRPr>
          </a:p>
        </p:txBody>
      </p:sp>
      <p:sp>
        <p:nvSpPr>
          <p:cNvPr id="71" name="Title 1">
            <a:extLst>
              <a:ext uri="{FF2B5EF4-FFF2-40B4-BE49-F238E27FC236}">
                <a16:creationId xmlns:a16="http://schemas.microsoft.com/office/drawing/2014/main" id="{F5D3465C-4DAE-F849-9399-747412044DFB}"/>
              </a:ext>
            </a:extLst>
          </p:cNvPr>
          <p:cNvSpPr>
            <a:spLocks noGrp="1"/>
          </p:cNvSpPr>
          <p:nvPr>
            <p:ph type="title"/>
          </p:nvPr>
        </p:nvSpPr>
        <p:spPr>
          <a:xfrm>
            <a:off x="697502" y="295897"/>
            <a:ext cx="11346929" cy="987472"/>
          </a:xfrm>
        </p:spPr>
        <p:txBody>
          <a:bodyPr/>
          <a:lstStyle/>
          <a:p>
            <a:r>
              <a:rPr lang="en-US" b="1" dirty="0">
                <a:ea typeface="Amazon Ember Light" panose="020B0403020204020204" pitchFamily="34" charset="0"/>
                <a:cs typeface="Amazon Ember Light" panose="020B0403020204020204" pitchFamily="34" charset="0"/>
              </a:rPr>
              <a:t>Neural Network/Multilayer Perceptron</a:t>
            </a:r>
            <a:endParaRPr lang="en-US" b="1" dirty="0"/>
          </a:p>
        </p:txBody>
      </p:sp>
      <p:grpSp>
        <p:nvGrpSpPr>
          <p:cNvPr id="118" name="Group 117">
            <a:extLst>
              <a:ext uri="{FF2B5EF4-FFF2-40B4-BE49-F238E27FC236}">
                <a16:creationId xmlns:a16="http://schemas.microsoft.com/office/drawing/2014/main" id="{96ED8A75-63C7-C144-B0E5-79931C6AA641}"/>
              </a:ext>
            </a:extLst>
          </p:cNvPr>
          <p:cNvGrpSpPr/>
          <p:nvPr/>
        </p:nvGrpSpPr>
        <p:grpSpPr>
          <a:xfrm>
            <a:off x="6843535" y="4403099"/>
            <a:ext cx="4081495" cy="1552004"/>
            <a:chOff x="7757935" y="4480175"/>
            <a:chExt cx="4081495" cy="1552004"/>
          </a:xfrm>
        </p:grpSpPr>
        <p:sp>
          <p:nvSpPr>
            <p:cNvPr id="119" name="Oval 118">
              <a:extLst>
                <a:ext uri="{FF2B5EF4-FFF2-40B4-BE49-F238E27FC236}">
                  <a16:creationId xmlns:a16="http://schemas.microsoft.com/office/drawing/2014/main" id="{A757152D-93F3-6440-9F31-CDF8C7CE6856}"/>
                </a:ext>
              </a:extLst>
            </p:cNvPr>
            <p:cNvSpPr/>
            <p:nvPr/>
          </p:nvSpPr>
          <p:spPr>
            <a:xfrm>
              <a:off x="8168807" y="5525902"/>
              <a:ext cx="228600" cy="228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Oval 119">
              <a:extLst>
                <a:ext uri="{FF2B5EF4-FFF2-40B4-BE49-F238E27FC236}">
                  <a16:creationId xmlns:a16="http://schemas.microsoft.com/office/drawing/2014/main" id="{7F97AF1C-0F0D-674B-8152-195855E513F9}"/>
                </a:ext>
              </a:extLst>
            </p:cNvPr>
            <p:cNvSpPr/>
            <p:nvPr/>
          </p:nvSpPr>
          <p:spPr>
            <a:xfrm>
              <a:off x="9160472" y="4707511"/>
              <a:ext cx="228600" cy="228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riangle 120">
              <a:extLst>
                <a:ext uri="{FF2B5EF4-FFF2-40B4-BE49-F238E27FC236}">
                  <a16:creationId xmlns:a16="http://schemas.microsoft.com/office/drawing/2014/main" id="{4BFD18B3-99D3-CA40-AE3D-3D8F7EC8C9D2}"/>
                </a:ext>
              </a:extLst>
            </p:cNvPr>
            <p:cNvSpPr/>
            <p:nvPr/>
          </p:nvSpPr>
          <p:spPr>
            <a:xfrm>
              <a:off x="8092026" y="4676983"/>
              <a:ext cx="320040" cy="2286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Triangle 121">
              <a:extLst>
                <a:ext uri="{FF2B5EF4-FFF2-40B4-BE49-F238E27FC236}">
                  <a16:creationId xmlns:a16="http://schemas.microsoft.com/office/drawing/2014/main" id="{2A57FCDA-F748-D844-8BBA-88F0D2EE8C54}"/>
                </a:ext>
              </a:extLst>
            </p:cNvPr>
            <p:cNvSpPr/>
            <p:nvPr/>
          </p:nvSpPr>
          <p:spPr>
            <a:xfrm>
              <a:off x="9178758" y="5525902"/>
              <a:ext cx="320040" cy="2286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3" name="Straight Connector 122">
              <a:extLst>
                <a:ext uri="{FF2B5EF4-FFF2-40B4-BE49-F238E27FC236}">
                  <a16:creationId xmlns:a16="http://schemas.microsoft.com/office/drawing/2014/main" id="{8CA860D1-38CB-F94A-8B9A-FEA229AB270E}"/>
                </a:ext>
              </a:extLst>
            </p:cNvPr>
            <p:cNvCxnSpPr>
              <a:cxnSpLocks/>
            </p:cNvCxnSpPr>
            <p:nvPr/>
          </p:nvCxnSpPr>
          <p:spPr>
            <a:xfrm>
              <a:off x="8287552" y="4480175"/>
              <a:ext cx="1573729" cy="11265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C37C2E85-3397-0546-BBB7-F60F985C1A05}"/>
                </a:ext>
              </a:extLst>
            </p:cNvPr>
            <p:cNvCxnSpPr>
              <a:cxnSpLocks/>
            </p:cNvCxnSpPr>
            <p:nvPr/>
          </p:nvCxnSpPr>
          <p:spPr>
            <a:xfrm>
              <a:off x="7757935" y="4905583"/>
              <a:ext cx="1573729" cy="11265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Rectangle 124">
              <a:extLst>
                <a:ext uri="{FF2B5EF4-FFF2-40B4-BE49-F238E27FC236}">
                  <a16:creationId xmlns:a16="http://schemas.microsoft.com/office/drawing/2014/main" id="{05E34C4C-5193-444B-ADFF-6FFF5E6D7F2A}"/>
                </a:ext>
              </a:extLst>
            </p:cNvPr>
            <p:cNvSpPr/>
            <p:nvPr/>
          </p:nvSpPr>
          <p:spPr>
            <a:xfrm>
              <a:off x="10113015" y="5081322"/>
              <a:ext cx="1726415" cy="400110"/>
            </a:xfrm>
            <a:prstGeom prst="rect">
              <a:avLst/>
            </a:prstGeom>
          </p:spPr>
          <p:txBody>
            <a:bodyPr wrap="square">
              <a:spAutoFit/>
            </a:bodyPr>
            <a:lstStyle/>
            <a:p>
              <a:r>
                <a:rPr lang="en-US" sz="2000"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Much better!</a:t>
              </a:r>
            </a:p>
          </p:txBody>
        </p:sp>
      </p:grpSp>
      <p:grpSp>
        <p:nvGrpSpPr>
          <p:cNvPr id="4" name="Group 3">
            <a:extLst>
              <a:ext uri="{FF2B5EF4-FFF2-40B4-BE49-F238E27FC236}">
                <a16:creationId xmlns:a16="http://schemas.microsoft.com/office/drawing/2014/main" id="{8B9C8A65-044B-2D4D-9B51-F9223F6643DF}"/>
              </a:ext>
            </a:extLst>
          </p:cNvPr>
          <p:cNvGrpSpPr/>
          <p:nvPr/>
        </p:nvGrpSpPr>
        <p:grpSpPr>
          <a:xfrm>
            <a:off x="409219" y="1447573"/>
            <a:ext cx="5303275" cy="3874455"/>
            <a:chOff x="409219" y="1447573"/>
            <a:chExt cx="5303275" cy="3874455"/>
          </a:xfrm>
        </p:grpSpPr>
        <p:sp>
          <p:nvSpPr>
            <p:cNvPr id="186" name="Oval 185">
              <a:extLst>
                <a:ext uri="{FF2B5EF4-FFF2-40B4-BE49-F238E27FC236}">
                  <a16:creationId xmlns:a16="http://schemas.microsoft.com/office/drawing/2014/main" id="{6EC3DE6E-BF0F-6744-9349-27AA0AA90858}"/>
                </a:ext>
              </a:extLst>
            </p:cNvPr>
            <p:cNvSpPr/>
            <p:nvPr/>
          </p:nvSpPr>
          <p:spPr>
            <a:xfrm rot="16200000">
              <a:off x="1671920" y="3411970"/>
              <a:ext cx="934956" cy="9771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173" name="Oval 172">
              <a:extLst>
                <a:ext uri="{FF2B5EF4-FFF2-40B4-BE49-F238E27FC236}">
                  <a16:creationId xmlns:a16="http://schemas.microsoft.com/office/drawing/2014/main" id="{ABF45EB2-F756-484B-8212-16B25D315C88}"/>
                </a:ext>
              </a:extLst>
            </p:cNvPr>
            <p:cNvSpPr/>
            <p:nvPr/>
          </p:nvSpPr>
          <p:spPr>
            <a:xfrm rot="16200000">
              <a:off x="2736729" y="3404303"/>
              <a:ext cx="934958" cy="9771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cxnSp>
          <p:nvCxnSpPr>
            <p:cNvPr id="174" name="Straight Arrow Connector 173">
              <a:extLst>
                <a:ext uri="{FF2B5EF4-FFF2-40B4-BE49-F238E27FC236}">
                  <a16:creationId xmlns:a16="http://schemas.microsoft.com/office/drawing/2014/main" id="{DDB2C751-83B9-5A44-A115-C952245E71D9}"/>
                </a:ext>
              </a:extLst>
            </p:cNvPr>
            <p:cNvCxnSpPr>
              <a:cxnSpLocks/>
              <a:stCxn id="180" idx="6"/>
              <a:endCxn id="173" idx="2"/>
            </p:cNvCxnSpPr>
            <p:nvPr/>
          </p:nvCxnSpPr>
          <p:spPr>
            <a:xfrm flipH="1" flipV="1">
              <a:off x="3204209" y="4360345"/>
              <a:ext cx="2884" cy="52314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8EC80FC3-65FD-1A41-9AA1-FB7C616C19B6}"/>
                </a:ext>
              </a:extLst>
            </p:cNvPr>
            <p:cNvCxnSpPr>
              <a:cxnSpLocks/>
              <a:stCxn id="183" idx="6"/>
              <a:endCxn id="173" idx="2"/>
            </p:cNvCxnSpPr>
            <p:nvPr/>
          </p:nvCxnSpPr>
          <p:spPr>
            <a:xfrm flipV="1">
              <a:off x="2118711" y="4360345"/>
              <a:ext cx="1085498" cy="52314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01F5982A-8419-8D46-93B2-002F716FDE64}"/>
                </a:ext>
              </a:extLst>
            </p:cNvPr>
            <p:cNvCxnSpPr>
              <a:cxnSpLocks/>
              <a:stCxn id="179" idx="6"/>
              <a:endCxn id="173" idx="2"/>
            </p:cNvCxnSpPr>
            <p:nvPr/>
          </p:nvCxnSpPr>
          <p:spPr>
            <a:xfrm flipV="1">
              <a:off x="2659311" y="4360345"/>
              <a:ext cx="544898" cy="52314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9" name="Oval 178">
              <a:extLst>
                <a:ext uri="{FF2B5EF4-FFF2-40B4-BE49-F238E27FC236}">
                  <a16:creationId xmlns:a16="http://schemas.microsoft.com/office/drawing/2014/main" id="{713D1DCF-E4C0-4548-B9AB-6DE0A7256BD5}"/>
                </a:ext>
              </a:extLst>
            </p:cNvPr>
            <p:cNvSpPr/>
            <p:nvPr/>
          </p:nvSpPr>
          <p:spPr>
            <a:xfrm rot="16200000">
              <a:off x="2440041" y="4880803"/>
              <a:ext cx="438538" cy="443911"/>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180" name="Oval 179">
              <a:extLst>
                <a:ext uri="{FF2B5EF4-FFF2-40B4-BE49-F238E27FC236}">
                  <a16:creationId xmlns:a16="http://schemas.microsoft.com/office/drawing/2014/main" id="{A6109A73-C918-B04A-992C-100E19C1905F}"/>
                </a:ext>
              </a:extLst>
            </p:cNvPr>
            <p:cNvSpPr/>
            <p:nvPr/>
          </p:nvSpPr>
          <p:spPr>
            <a:xfrm rot="16200000">
              <a:off x="2987824" y="4880803"/>
              <a:ext cx="438538" cy="443912"/>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cxnSp>
          <p:nvCxnSpPr>
            <p:cNvPr id="182" name="Straight Arrow Connector 181">
              <a:extLst>
                <a:ext uri="{FF2B5EF4-FFF2-40B4-BE49-F238E27FC236}">
                  <a16:creationId xmlns:a16="http://schemas.microsoft.com/office/drawing/2014/main" id="{D902E7DE-F433-F646-BADF-1F30687B4CC4}"/>
                </a:ext>
              </a:extLst>
            </p:cNvPr>
            <p:cNvCxnSpPr>
              <a:cxnSpLocks/>
              <a:stCxn id="173" idx="6"/>
              <a:endCxn id="154" idx="2"/>
            </p:cNvCxnSpPr>
            <p:nvPr/>
          </p:nvCxnSpPr>
          <p:spPr>
            <a:xfrm flipH="1" flipV="1">
              <a:off x="2645572" y="3048513"/>
              <a:ext cx="558637" cy="3768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3" name="Oval 182">
              <a:extLst>
                <a:ext uri="{FF2B5EF4-FFF2-40B4-BE49-F238E27FC236}">
                  <a16:creationId xmlns:a16="http://schemas.microsoft.com/office/drawing/2014/main" id="{FF5D349F-DDCD-0B47-BDA3-80A4016EC3BE}"/>
                </a:ext>
              </a:extLst>
            </p:cNvPr>
            <p:cNvSpPr/>
            <p:nvPr/>
          </p:nvSpPr>
          <p:spPr>
            <a:xfrm rot="16200000">
              <a:off x="1899441" y="4880803"/>
              <a:ext cx="438538" cy="443911"/>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cxnSp>
          <p:nvCxnSpPr>
            <p:cNvPr id="187" name="Straight Connector 186">
              <a:extLst>
                <a:ext uri="{FF2B5EF4-FFF2-40B4-BE49-F238E27FC236}">
                  <a16:creationId xmlns:a16="http://schemas.microsoft.com/office/drawing/2014/main" id="{B7C8ED0A-5612-8E42-AAF4-DCF99EF47F44}"/>
                </a:ext>
              </a:extLst>
            </p:cNvPr>
            <p:cNvCxnSpPr>
              <a:cxnSpLocks/>
              <a:stCxn id="186" idx="0"/>
              <a:endCxn id="186" idx="4"/>
            </p:cNvCxnSpPr>
            <p:nvPr/>
          </p:nvCxnSpPr>
          <p:spPr>
            <a:xfrm>
              <a:off x="1650836" y="3900533"/>
              <a:ext cx="97712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8" name="Straight Arrow Connector 197">
              <a:extLst>
                <a:ext uri="{FF2B5EF4-FFF2-40B4-BE49-F238E27FC236}">
                  <a16:creationId xmlns:a16="http://schemas.microsoft.com/office/drawing/2014/main" id="{BA5A110B-3125-8348-BA52-4C4533987FDC}"/>
                </a:ext>
              </a:extLst>
            </p:cNvPr>
            <p:cNvCxnSpPr>
              <a:cxnSpLocks/>
              <a:stCxn id="180" idx="6"/>
              <a:endCxn id="186" idx="2"/>
            </p:cNvCxnSpPr>
            <p:nvPr/>
          </p:nvCxnSpPr>
          <p:spPr>
            <a:xfrm flipH="1" flipV="1">
              <a:off x="2139399" y="4368011"/>
              <a:ext cx="1067694" cy="51547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0" name="Straight Arrow Connector 199">
              <a:extLst>
                <a:ext uri="{FF2B5EF4-FFF2-40B4-BE49-F238E27FC236}">
                  <a16:creationId xmlns:a16="http://schemas.microsoft.com/office/drawing/2014/main" id="{618D104D-C9E0-A848-A462-7F983FF76D9E}"/>
                </a:ext>
              </a:extLst>
            </p:cNvPr>
            <p:cNvCxnSpPr>
              <a:cxnSpLocks/>
              <a:stCxn id="183" idx="6"/>
              <a:endCxn id="186" idx="2"/>
            </p:cNvCxnSpPr>
            <p:nvPr/>
          </p:nvCxnSpPr>
          <p:spPr>
            <a:xfrm flipV="1">
              <a:off x="2118711" y="4368011"/>
              <a:ext cx="20688" cy="51547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1" name="Straight Arrow Connector 200">
              <a:extLst>
                <a:ext uri="{FF2B5EF4-FFF2-40B4-BE49-F238E27FC236}">
                  <a16:creationId xmlns:a16="http://schemas.microsoft.com/office/drawing/2014/main" id="{162719E5-B354-1143-9446-5F5C87A0F504}"/>
                </a:ext>
              </a:extLst>
            </p:cNvPr>
            <p:cNvCxnSpPr>
              <a:cxnSpLocks/>
              <a:stCxn id="179" idx="6"/>
              <a:endCxn id="186" idx="2"/>
            </p:cNvCxnSpPr>
            <p:nvPr/>
          </p:nvCxnSpPr>
          <p:spPr>
            <a:xfrm flipH="1" flipV="1">
              <a:off x="2139399" y="4368011"/>
              <a:ext cx="519912" cy="51547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2" name="Straight Arrow Connector 201">
              <a:extLst>
                <a:ext uri="{FF2B5EF4-FFF2-40B4-BE49-F238E27FC236}">
                  <a16:creationId xmlns:a16="http://schemas.microsoft.com/office/drawing/2014/main" id="{3DCA2D55-90BB-DF4E-9CC1-8EF3512BB616}"/>
                </a:ext>
              </a:extLst>
            </p:cNvPr>
            <p:cNvCxnSpPr>
              <a:cxnSpLocks/>
              <a:stCxn id="186" idx="6"/>
              <a:endCxn id="154" idx="2"/>
            </p:cNvCxnSpPr>
            <p:nvPr/>
          </p:nvCxnSpPr>
          <p:spPr>
            <a:xfrm flipV="1">
              <a:off x="2139399" y="3048513"/>
              <a:ext cx="506173" cy="38454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5" name="Oval 204">
              <a:extLst>
                <a:ext uri="{FF2B5EF4-FFF2-40B4-BE49-F238E27FC236}">
                  <a16:creationId xmlns:a16="http://schemas.microsoft.com/office/drawing/2014/main" id="{FE774D61-6C8B-9144-919B-6748D2BD3E39}"/>
                </a:ext>
              </a:extLst>
            </p:cNvPr>
            <p:cNvSpPr/>
            <p:nvPr/>
          </p:nvSpPr>
          <p:spPr>
            <a:xfrm rot="16200000">
              <a:off x="1108938" y="3685542"/>
              <a:ext cx="438538" cy="443911"/>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cxnSp>
          <p:nvCxnSpPr>
            <p:cNvPr id="206" name="Straight Arrow Connector 205">
              <a:extLst>
                <a:ext uri="{FF2B5EF4-FFF2-40B4-BE49-F238E27FC236}">
                  <a16:creationId xmlns:a16="http://schemas.microsoft.com/office/drawing/2014/main" id="{999215C9-909C-A74B-A63C-6CE92167CA60}"/>
                </a:ext>
              </a:extLst>
            </p:cNvPr>
            <p:cNvCxnSpPr>
              <a:cxnSpLocks/>
              <a:stCxn id="205" idx="6"/>
              <a:endCxn id="154" idx="2"/>
            </p:cNvCxnSpPr>
            <p:nvPr/>
          </p:nvCxnSpPr>
          <p:spPr>
            <a:xfrm flipV="1">
              <a:off x="1328208" y="3048513"/>
              <a:ext cx="1317364" cy="63971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7" name="Picture 206">
              <a:extLst>
                <a:ext uri="{FF2B5EF4-FFF2-40B4-BE49-F238E27FC236}">
                  <a16:creationId xmlns:a16="http://schemas.microsoft.com/office/drawing/2014/main" id="{8C5B0FB2-5D53-D742-83A8-3D97953B9140}"/>
                </a:ext>
              </a:extLst>
            </p:cNvPr>
            <p:cNvPicPr>
              <a:picLocks noChangeAspect="1"/>
            </p:cNvPicPr>
            <p:nvPr/>
          </p:nvPicPr>
          <p:blipFill>
            <a:blip r:embed="rId3"/>
            <a:stretch>
              <a:fillRect/>
            </a:stretch>
          </p:blipFill>
          <p:spPr>
            <a:xfrm>
              <a:off x="2682920" y="1589602"/>
              <a:ext cx="127731" cy="180326"/>
            </a:xfrm>
            <a:prstGeom prst="rect">
              <a:avLst/>
            </a:prstGeom>
          </p:spPr>
        </p:pic>
        <p:pic>
          <p:nvPicPr>
            <p:cNvPr id="208" name="Picture 207">
              <a:extLst>
                <a:ext uri="{FF2B5EF4-FFF2-40B4-BE49-F238E27FC236}">
                  <a16:creationId xmlns:a16="http://schemas.microsoft.com/office/drawing/2014/main" id="{DAD9BD10-6196-0A4F-A971-D399270F113A}"/>
                </a:ext>
              </a:extLst>
            </p:cNvPr>
            <p:cNvPicPr>
              <a:picLocks noChangeAspect="1"/>
            </p:cNvPicPr>
            <p:nvPr/>
          </p:nvPicPr>
          <p:blipFill>
            <a:blip r:embed="rId4"/>
            <a:stretch>
              <a:fillRect/>
            </a:stretch>
          </p:blipFill>
          <p:spPr>
            <a:xfrm>
              <a:off x="2539102" y="5027342"/>
              <a:ext cx="247949" cy="165299"/>
            </a:xfrm>
            <a:prstGeom prst="rect">
              <a:avLst/>
            </a:prstGeom>
          </p:spPr>
        </p:pic>
        <p:pic>
          <p:nvPicPr>
            <p:cNvPr id="209" name="Picture 208">
              <a:extLst>
                <a:ext uri="{FF2B5EF4-FFF2-40B4-BE49-F238E27FC236}">
                  <a16:creationId xmlns:a16="http://schemas.microsoft.com/office/drawing/2014/main" id="{705D1816-09EC-2148-A645-C8D971781709}"/>
                </a:ext>
              </a:extLst>
            </p:cNvPr>
            <p:cNvPicPr>
              <a:picLocks noChangeAspect="1"/>
            </p:cNvPicPr>
            <p:nvPr/>
          </p:nvPicPr>
          <p:blipFill>
            <a:blip r:embed="rId5"/>
            <a:stretch>
              <a:fillRect/>
            </a:stretch>
          </p:blipFill>
          <p:spPr>
            <a:xfrm>
              <a:off x="3075426" y="5016386"/>
              <a:ext cx="255462" cy="165299"/>
            </a:xfrm>
            <a:prstGeom prst="rect">
              <a:avLst/>
            </a:prstGeom>
          </p:spPr>
        </p:pic>
        <p:sp>
          <p:nvSpPr>
            <p:cNvPr id="216" name="TextBox 215">
              <a:extLst>
                <a:ext uri="{FF2B5EF4-FFF2-40B4-BE49-F238E27FC236}">
                  <a16:creationId xmlns:a16="http://schemas.microsoft.com/office/drawing/2014/main" id="{450F354D-1F60-2D48-B1AF-DFA46B9A2643}"/>
                </a:ext>
              </a:extLst>
            </p:cNvPr>
            <p:cNvSpPr txBox="1"/>
            <p:nvPr/>
          </p:nvSpPr>
          <p:spPr>
            <a:xfrm>
              <a:off x="3967152" y="4882744"/>
              <a:ext cx="1558626" cy="400110"/>
            </a:xfrm>
            <a:prstGeom prst="rect">
              <a:avLst/>
            </a:prstGeom>
            <a:noFill/>
          </p:spPr>
          <p:txBody>
            <a:bodyPr wrap="square" rtlCol="0">
              <a:spAutoFit/>
            </a:bodyPr>
            <a:lstStyle/>
            <a:p>
              <a:r>
                <a:rPr lang="en-US" sz="2000" dirty="0">
                  <a:solidFill>
                    <a:schemeClr val="accent1"/>
                  </a:solidFill>
                  <a:latin typeface="Amazon Ember Light" panose="020B0403020204020204" pitchFamily="34" charset="0"/>
                  <a:ea typeface="Amazon Ember Light" panose="020B0403020204020204" pitchFamily="34" charset="0"/>
                  <a:cs typeface="Amazon Ember Light" panose="020B0403020204020204" pitchFamily="34" charset="0"/>
                </a:rPr>
                <a:t>Input</a:t>
              </a:r>
            </a:p>
          </p:txBody>
        </p:sp>
        <p:pic>
          <p:nvPicPr>
            <p:cNvPr id="218" name="Picture 217">
              <a:extLst>
                <a:ext uri="{FF2B5EF4-FFF2-40B4-BE49-F238E27FC236}">
                  <a16:creationId xmlns:a16="http://schemas.microsoft.com/office/drawing/2014/main" id="{1C135542-2826-4D41-98F8-ED20E9FDCCBA}"/>
                </a:ext>
              </a:extLst>
            </p:cNvPr>
            <p:cNvPicPr>
              <a:picLocks noChangeAspect="1"/>
            </p:cNvPicPr>
            <p:nvPr/>
          </p:nvPicPr>
          <p:blipFill>
            <a:blip r:embed="rId6"/>
            <a:stretch>
              <a:fillRect/>
            </a:stretch>
          </p:blipFill>
          <p:spPr>
            <a:xfrm>
              <a:off x="2077332" y="5027870"/>
              <a:ext cx="76200" cy="158750"/>
            </a:xfrm>
            <a:prstGeom prst="rect">
              <a:avLst/>
            </a:prstGeom>
          </p:spPr>
        </p:pic>
        <p:pic>
          <p:nvPicPr>
            <p:cNvPr id="219" name="Picture 218">
              <a:extLst>
                <a:ext uri="{FF2B5EF4-FFF2-40B4-BE49-F238E27FC236}">
                  <a16:creationId xmlns:a16="http://schemas.microsoft.com/office/drawing/2014/main" id="{FC70A0B8-55D6-0142-A11D-2EE70547CBA8}"/>
                </a:ext>
              </a:extLst>
            </p:cNvPr>
            <p:cNvPicPr>
              <a:picLocks noChangeAspect="1"/>
            </p:cNvPicPr>
            <p:nvPr/>
          </p:nvPicPr>
          <p:blipFill>
            <a:blip r:embed="rId6"/>
            <a:stretch>
              <a:fillRect/>
            </a:stretch>
          </p:blipFill>
          <p:spPr>
            <a:xfrm>
              <a:off x="1280324" y="3821732"/>
              <a:ext cx="76200" cy="158750"/>
            </a:xfrm>
            <a:prstGeom prst="rect">
              <a:avLst/>
            </a:prstGeom>
          </p:spPr>
        </p:pic>
        <p:pic>
          <p:nvPicPr>
            <p:cNvPr id="220" name="Picture 219">
              <a:extLst>
                <a:ext uri="{FF2B5EF4-FFF2-40B4-BE49-F238E27FC236}">
                  <a16:creationId xmlns:a16="http://schemas.microsoft.com/office/drawing/2014/main" id="{F7B92E3B-9A26-AD4A-AA1A-33FB6E056386}"/>
                </a:ext>
              </a:extLst>
            </p:cNvPr>
            <p:cNvPicPr>
              <a:picLocks noChangeAspect="1"/>
            </p:cNvPicPr>
            <p:nvPr/>
          </p:nvPicPr>
          <p:blipFill>
            <a:blip r:embed="rId7"/>
            <a:stretch>
              <a:fillRect/>
            </a:stretch>
          </p:blipFill>
          <p:spPr>
            <a:xfrm>
              <a:off x="809174" y="3038331"/>
              <a:ext cx="292100" cy="196850"/>
            </a:xfrm>
            <a:prstGeom prst="rect">
              <a:avLst/>
            </a:prstGeom>
          </p:spPr>
        </p:pic>
        <p:pic>
          <p:nvPicPr>
            <p:cNvPr id="221" name="Picture 220">
              <a:extLst>
                <a:ext uri="{FF2B5EF4-FFF2-40B4-BE49-F238E27FC236}">
                  <a16:creationId xmlns:a16="http://schemas.microsoft.com/office/drawing/2014/main" id="{6600BD3F-2D79-EE40-A0A4-99E927C7622D}"/>
                </a:ext>
              </a:extLst>
            </p:cNvPr>
            <p:cNvPicPr>
              <a:picLocks noChangeAspect="1"/>
            </p:cNvPicPr>
            <p:nvPr/>
          </p:nvPicPr>
          <p:blipFill>
            <a:blip r:embed="rId8"/>
            <a:stretch>
              <a:fillRect/>
            </a:stretch>
          </p:blipFill>
          <p:spPr>
            <a:xfrm>
              <a:off x="828251" y="4480184"/>
              <a:ext cx="285750" cy="196850"/>
            </a:xfrm>
            <a:prstGeom prst="rect">
              <a:avLst/>
            </a:prstGeom>
          </p:spPr>
        </p:pic>
        <p:sp>
          <p:nvSpPr>
            <p:cNvPr id="222" name="TextBox 221">
              <a:extLst>
                <a:ext uri="{FF2B5EF4-FFF2-40B4-BE49-F238E27FC236}">
                  <a16:creationId xmlns:a16="http://schemas.microsoft.com/office/drawing/2014/main" id="{F8860422-B6B1-3348-8C07-8FC125744CC3}"/>
                </a:ext>
              </a:extLst>
            </p:cNvPr>
            <p:cNvSpPr txBox="1"/>
            <p:nvPr/>
          </p:nvSpPr>
          <p:spPr>
            <a:xfrm>
              <a:off x="416312" y="4659112"/>
              <a:ext cx="1206859" cy="338554"/>
            </a:xfrm>
            <a:prstGeom prst="rect">
              <a:avLst/>
            </a:prstGeom>
            <a:noFill/>
          </p:spPr>
          <p:txBody>
            <a:bodyPr wrap="square" rtlCol="0">
              <a:spAutoFit/>
            </a:bodyPr>
            <a:lstStyle/>
            <a:p>
              <a:pPr>
                <a:spcBef>
                  <a:spcPts val="600"/>
                </a:spcBef>
                <a:spcAft>
                  <a:spcPts val="600"/>
                </a:spcAft>
              </a:pPr>
              <a:r>
                <a:rPr lang="en-US" sz="1600" dirty="0">
                  <a:latin typeface="Amazon Ember Light" panose="020B0403020204020204" pitchFamily="34" charset="0"/>
                  <a:ea typeface="Amazon Ember Light" panose="020B0403020204020204" pitchFamily="34" charset="0"/>
                  <a:cs typeface="Amazon Ember Light" panose="020B0403020204020204" pitchFamily="34" charset="0"/>
                </a:rPr>
                <a:t>(6 weights)</a:t>
              </a:r>
            </a:p>
          </p:txBody>
        </p:sp>
        <p:sp>
          <p:nvSpPr>
            <p:cNvPr id="223" name="TextBox 222">
              <a:extLst>
                <a:ext uri="{FF2B5EF4-FFF2-40B4-BE49-F238E27FC236}">
                  <a16:creationId xmlns:a16="http://schemas.microsoft.com/office/drawing/2014/main" id="{35DDF59B-0BD8-244F-B150-A8471327CCAB}"/>
                </a:ext>
              </a:extLst>
            </p:cNvPr>
            <p:cNvSpPr txBox="1"/>
            <p:nvPr/>
          </p:nvSpPr>
          <p:spPr>
            <a:xfrm>
              <a:off x="409219" y="3215822"/>
              <a:ext cx="1215618" cy="338554"/>
            </a:xfrm>
            <a:prstGeom prst="rect">
              <a:avLst/>
            </a:prstGeom>
            <a:noFill/>
          </p:spPr>
          <p:txBody>
            <a:bodyPr wrap="square" rtlCol="0">
              <a:spAutoFit/>
            </a:bodyPr>
            <a:lstStyle/>
            <a:p>
              <a:pPr>
                <a:spcBef>
                  <a:spcPts val="600"/>
                </a:spcBef>
                <a:spcAft>
                  <a:spcPts val="600"/>
                </a:spcAft>
              </a:pPr>
              <a:r>
                <a:rPr lang="en-US" sz="1600" dirty="0">
                  <a:latin typeface="Amazon Ember Light" panose="020B0403020204020204" pitchFamily="34" charset="0"/>
                  <a:ea typeface="Amazon Ember Light" panose="020B0403020204020204" pitchFamily="34" charset="0"/>
                  <a:cs typeface="Amazon Ember Light" panose="020B0403020204020204" pitchFamily="34" charset="0"/>
                </a:rPr>
                <a:t>(3 weights)</a:t>
              </a:r>
            </a:p>
          </p:txBody>
        </p:sp>
        <p:cxnSp>
          <p:nvCxnSpPr>
            <p:cNvPr id="232" name="Straight Arrow Connector 231">
              <a:extLst>
                <a:ext uri="{FF2B5EF4-FFF2-40B4-BE49-F238E27FC236}">
                  <a16:creationId xmlns:a16="http://schemas.microsoft.com/office/drawing/2014/main" id="{D614923D-A928-A843-9CD3-05AC7B154552}"/>
                </a:ext>
              </a:extLst>
            </p:cNvPr>
            <p:cNvCxnSpPr>
              <a:cxnSpLocks/>
            </p:cNvCxnSpPr>
            <p:nvPr/>
          </p:nvCxnSpPr>
          <p:spPr>
            <a:xfrm flipV="1">
              <a:off x="2639499" y="1889253"/>
              <a:ext cx="7721" cy="23511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6169D4B3-E955-E54C-9B57-577432755919}"/>
                </a:ext>
              </a:extLst>
            </p:cNvPr>
            <p:cNvCxnSpPr>
              <a:cxnSpLocks/>
              <a:stCxn id="173" idx="0"/>
              <a:endCxn id="173" idx="4"/>
            </p:cNvCxnSpPr>
            <p:nvPr/>
          </p:nvCxnSpPr>
          <p:spPr>
            <a:xfrm>
              <a:off x="2715646" y="3892866"/>
              <a:ext cx="97712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4" name="Oval 153">
              <a:extLst>
                <a:ext uri="{FF2B5EF4-FFF2-40B4-BE49-F238E27FC236}">
                  <a16:creationId xmlns:a16="http://schemas.microsoft.com/office/drawing/2014/main" id="{0A91A767-B686-064E-ACAC-987A9D26F8C3}"/>
                </a:ext>
              </a:extLst>
            </p:cNvPr>
            <p:cNvSpPr/>
            <p:nvPr/>
          </p:nvSpPr>
          <p:spPr>
            <a:xfrm rot="16200000">
              <a:off x="2178092" y="2092471"/>
              <a:ext cx="934958" cy="9771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cxnSp>
          <p:nvCxnSpPr>
            <p:cNvPr id="155" name="Straight Connector 154">
              <a:extLst>
                <a:ext uri="{FF2B5EF4-FFF2-40B4-BE49-F238E27FC236}">
                  <a16:creationId xmlns:a16="http://schemas.microsoft.com/office/drawing/2014/main" id="{FC9D1203-22DD-A04A-B35C-A4818192A782}"/>
                </a:ext>
              </a:extLst>
            </p:cNvPr>
            <p:cNvCxnSpPr>
              <a:cxnSpLocks/>
              <a:stCxn id="154" idx="0"/>
              <a:endCxn id="154" idx="4"/>
            </p:cNvCxnSpPr>
            <p:nvPr/>
          </p:nvCxnSpPr>
          <p:spPr>
            <a:xfrm>
              <a:off x="2157009" y="2581034"/>
              <a:ext cx="97712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9" name="Picture 98">
              <a:extLst>
                <a:ext uri="{FF2B5EF4-FFF2-40B4-BE49-F238E27FC236}">
                  <a16:creationId xmlns:a16="http://schemas.microsoft.com/office/drawing/2014/main" id="{50C67223-D7C1-DD46-9D50-50C99E7C0A5C}"/>
                </a:ext>
              </a:extLst>
            </p:cNvPr>
            <p:cNvPicPr>
              <a:picLocks noChangeAspect="1"/>
            </p:cNvPicPr>
            <p:nvPr/>
          </p:nvPicPr>
          <p:blipFill>
            <a:blip r:embed="rId9"/>
            <a:stretch>
              <a:fillRect/>
            </a:stretch>
          </p:blipFill>
          <p:spPr>
            <a:xfrm>
              <a:off x="1837929" y="3983471"/>
              <a:ext cx="701173" cy="218398"/>
            </a:xfrm>
            <a:prstGeom prst="rect">
              <a:avLst/>
            </a:prstGeom>
          </p:spPr>
        </p:pic>
        <p:pic>
          <p:nvPicPr>
            <p:cNvPr id="103" name="Picture 102">
              <a:extLst>
                <a:ext uri="{FF2B5EF4-FFF2-40B4-BE49-F238E27FC236}">
                  <a16:creationId xmlns:a16="http://schemas.microsoft.com/office/drawing/2014/main" id="{AE779CE4-B30A-0D4B-9F65-020C25822ADF}"/>
                </a:ext>
              </a:extLst>
            </p:cNvPr>
            <p:cNvPicPr>
              <a:picLocks noChangeAspect="1"/>
            </p:cNvPicPr>
            <p:nvPr/>
          </p:nvPicPr>
          <p:blipFill>
            <a:blip r:embed="rId10"/>
            <a:stretch>
              <a:fillRect/>
            </a:stretch>
          </p:blipFill>
          <p:spPr>
            <a:xfrm>
              <a:off x="2340666" y="2632440"/>
              <a:ext cx="705917" cy="219876"/>
            </a:xfrm>
            <a:prstGeom prst="rect">
              <a:avLst/>
            </a:prstGeom>
          </p:spPr>
        </p:pic>
        <p:sp>
          <p:nvSpPr>
            <p:cNvPr id="51" name="Oval 50">
              <a:extLst>
                <a:ext uri="{FF2B5EF4-FFF2-40B4-BE49-F238E27FC236}">
                  <a16:creationId xmlns:a16="http://schemas.microsoft.com/office/drawing/2014/main" id="{B10CE500-1B37-1047-9F19-5A9ADEBDC66D}"/>
                </a:ext>
              </a:extLst>
            </p:cNvPr>
            <p:cNvSpPr/>
            <p:nvPr/>
          </p:nvSpPr>
          <p:spPr>
            <a:xfrm rot="16200000">
              <a:off x="2430141" y="1444886"/>
              <a:ext cx="438538" cy="443911"/>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58" name="TextBox 57">
              <a:extLst>
                <a:ext uri="{FF2B5EF4-FFF2-40B4-BE49-F238E27FC236}">
                  <a16:creationId xmlns:a16="http://schemas.microsoft.com/office/drawing/2014/main" id="{9239768D-95E5-B34A-8229-2BDC45FAC0DD}"/>
                </a:ext>
              </a:extLst>
            </p:cNvPr>
            <p:cNvSpPr txBox="1"/>
            <p:nvPr/>
          </p:nvSpPr>
          <p:spPr>
            <a:xfrm>
              <a:off x="3888625" y="1494256"/>
              <a:ext cx="1823869" cy="400110"/>
            </a:xfrm>
            <a:prstGeom prst="rect">
              <a:avLst/>
            </a:prstGeom>
            <a:noFill/>
          </p:spPr>
          <p:txBody>
            <a:bodyPr wrap="square" rtlCol="0">
              <a:spAutoFit/>
            </a:bodyPr>
            <a:lstStyle/>
            <a:p>
              <a:r>
                <a:rPr lang="en-US" sz="2000" dirty="0">
                  <a:solidFill>
                    <a:schemeClr val="accent1"/>
                  </a:solidFill>
                  <a:latin typeface="Amazon Ember Light" panose="020B0403020204020204" pitchFamily="34" charset="0"/>
                  <a:ea typeface="Amazon Ember Light" panose="020B0403020204020204" pitchFamily="34" charset="0"/>
                  <a:cs typeface="Amazon Ember Light" panose="020B0403020204020204" pitchFamily="34" charset="0"/>
                </a:rPr>
                <a:t>Output</a:t>
              </a:r>
            </a:p>
          </p:txBody>
        </p:sp>
        <p:cxnSp>
          <p:nvCxnSpPr>
            <p:cNvPr id="59" name="Straight Connector 58">
              <a:extLst>
                <a:ext uri="{FF2B5EF4-FFF2-40B4-BE49-F238E27FC236}">
                  <a16:creationId xmlns:a16="http://schemas.microsoft.com/office/drawing/2014/main" id="{B125D710-CA02-D942-8142-7DB3C0744F28}"/>
                </a:ext>
              </a:extLst>
            </p:cNvPr>
            <p:cNvCxnSpPr>
              <a:cxnSpLocks/>
            </p:cNvCxnSpPr>
            <p:nvPr/>
          </p:nvCxnSpPr>
          <p:spPr>
            <a:xfrm>
              <a:off x="1662374" y="3911538"/>
              <a:ext cx="977125"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70BDA53-BF53-EA4A-9671-11213B444CBA}"/>
                </a:ext>
              </a:extLst>
            </p:cNvPr>
            <p:cNvCxnSpPr>
              <a:cxnSpLocks/>
            </p:cNvCxnSpPr>
            <p:nvPr/>
          </p:nvCxnSpPr>
          <p:spPr>
            <a:xfrm>
              <a:off x="2716512" y="3900064"/>
              <a:ext cx="977125"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015009B-7B7A-BA45-BE8E-12C18495D114}"/>
                </a:ext>
              </a:extLst>
            </p:cNvPr>
            <p:cNvCxnSpPr>
              <a:cxnSpLocks/>
            </p:cNvCxnSpPr>
            <p:nvPr/>
          </p:nvCxnSpPr>
          <p:spPr>
            <a:xfrm>
              <a:off x="2158657" y="2580914"/>
              <a:ext cx="977125"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56" name="Picture 55">
              <a:extLst>
                <a:ext uri="{FF2B5EF4-FFF2-40B4-BE49-F238E27FC236}">
                  <a16:creationId xmlns:a16="http://schemas.microsoft.com/office/drawing/2014/main" id="{BEA92782-141D-C949-808A-984F940775DB}"/>
                </a:ext>
              </a:extLst>
            </p:cNvPr>
            <p:cNvPicPr>
              <a:picLocks noChangeAspect="1"/>
            </p:cNvPicPr>
            <p:nvPr/>
          </p:nvPicPr>
          <p:blipFill>
            <a:blip r:embed="rId11"/>
            <a:stretch>
              <a:fillRect/>
            </a:stretch>
          </p:blipFill>
          <p:spPr>
            <a:xfrm>
              <a:off x="2571019" y="1586172"/>
              <a:ext cx="157217" cy="167043"/>
            </a:xfrm>
            <a:prstGeom prst="rect">
              <a:avLst/>
            </a:prstGeom>
          </p:spPr>
        </p:pic>
        <p:pic>
          <p:nvPicPr>
            <p:cNvPr id="2" name="Picture 1">
              <a:extLst>
                <a:ext uri="{FF2B5EF4-FFF2-40B4-BE49-F238E27FC236}">
                  <a16:creationId xmlns:a16="http://schemas.microsoft.com/office/drawing/2014/main" id="{EB481D13-F2D5-D846-B113-AEA65896ABE9}"/>
                </a:ext>
              </a:extLst>
            </p:cNvPr>
            <p:cNvPicPr>
              <a:picLocks noChangeAspect="1"/>
            </p:cNvPicPr>
            <p:nvPr/>
          </p:nvPicPr>
          <p:blipFill>
            <a:blip r:embed="rId12"/>
            <a:stretch>
              <a:fillRect/>
            </a:stretch>
          </p:blipFill>
          <p:spPr>
            <a:xfrm>
              <a:off x="1675516" y="3655848"/>
              <a:ext cx="922442" cy="220921"/>
            </a:xfrm>
            <a:prstGeom prst="rect">
              <a:avLst/>
            </a:prstGeom>
          </p:spPr>
        </p:pic>
        <p:pic>
          <p:nvPicPr>
            <p:cNvPr id="62" name="Picture 61">
              <a:extLst>
                <a:ext uri="{FF2B5EF4-FFF2-40B4-BE49-F238E27FC236}">
                  <a16:creationId xmlns:a16="http://schemas.microsoft.com/office/drawing/2014/main" id="{5398D1A7-D792-3840-B34C-6197AB31ED68}"/>
                </a:ext>
              </a:extLst>
            </p:cNvPr>
            <p:cNvPicPr>
              <a:picLocks noChangeAspect="1"/>
            </p:cNvPicPr>
            <p:nvPr/>
          </p:nvPicPr>
          <p:blipFill>
            <a:blip r:embed="rId9"/>
            <a:stretch>
              <a:fillRect/>
            </a:stretch>
          </p:blipFill>
          <p:spPr>
            <a:xfrm>
              <a:off x="2922608" y="3974303"/>
              <a:ext cx="701173" cy="218398"/>
            </a:xfrm>
            <a:prstGeom prst="rect">
              <a:avLst/>
            </a:prstGeom>
          </p:spPr>
        </p:pic>
        <p:pic>
          <p:nvPicPr>
            <p:cNvPr id="63" name="Picture 62">
              <a:extLst>
                <a:ext uri="{FF2B5EF4-FFF2-40B4-BE49-F238E27FC236}">
                  <a16:creationId xmlns:a16="http://schemas.microsoft.com/office/drawing/2014/main" id="{C4DEEDBA-C2C7-E847-BEB4-64968B22C36D}"/>
                </a:ext>
              </a:extLst>
            </p:cNvPr>
            <p:cNvPicPr>
              <a:picLocks noChangeAspect="1"/>
            </p:cNvPicPr>
            <p:nvPr/>
          </p:nvPicPr>
          <p:blipFill>
            <a:blip r:embed="rId12"/>
            <a:stretch>
              <a:fillRect/>
            </a:stretch>
          </p:blipFill>
          <p:spPr>
            <a:xfrm>
              <a:off x="2760195" y="3646680"/>
              <a:ext cx="922442" cy="220921"/>
            </a:xfrm>
            <a:prstGeom prst="rect">
              <a:avLst/>
            </a:prstGeom>
          </p:spPr>
        </p:pic>
        <p:pic>
          <p:nvPicPr>
            <p:cNvPr id="3" name="Picture 2">
              <a:extLst>
                <a:ext uri="{FF2B5EF4-FFF2-40B4-BE49-F238E27FC236}">
                  <a16:creationId xmlns:a16="http://schemas.microsoft.com/office/drawing/2014/main" id="{6C146B96-8CD4-554B-B21E-453202C24F8D}"/>
                </a:ext>
              </a:extLst>
            </p:cNvPr>
            <p:cNvPicPr>
              <a:picLocks noChangeAspect="1"/>
            </p:cNvPicPr>
            <p:nvPr/>
          </p:nvPicPr>
          <p:blipFill>
            <a:blip r:embed="rId13"/>
            <a:stretch>
              <a:fillRect/>
            </a:stretch>
          </p:blipFill>
          <p:spPr>
            <a:xfrm>
              <a:off x="2226031" y="2351806"/>
              <a:ext cx="882932" cy="211459"/>
            </a:xfrm>
            <a:prstGeom prst="rect">
              <a:avLst/>
            </a:prstGeom>
          </p:spPr>
        </p:pic>
      </p:grpSp>
    </p:spTree>
    <p:extLst>
      <p:ext uri="{BB962C8B-B14F-4D97-AF65-F5344CB8AC3E}">
        <p14:creationId xmlns:p14="http://schemas.microsoft.com/office/powerpoint/2010/main" val="4117273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 Placeholder 2">
            <a:extLst>
              <a:ext uri="{FF2B5EF4-FFF2-40B4-BE49-F238E27FC236}">
                <a16:creationId xmlns:a16="http://schemas.microsoft.com/office/drawing/2014/main" id="{9E9F0FA0-86A2-FB45-88AD-75DE9E6AE675}"/>
              </a:ext>
            </a:extLst>
          </p:cNvPr>
          <p:cNvSpPr>
            <a:spLocks noGrp="1"/>
          </p:cNvSpPr>
          <p:nvPr>
            <p:ph type="body" sz="quarter" idx="10"/>
          </p:nvPr>
        </p:nvSpPr>
        <p:spPr>
          <a:xfrm>
            <a:off x="6096000" y="1589141"/>
            <a:ext cx="5782905" cy="4192144"/>
          </a:xfrm>
        </p:spPr>
        <p:txBody>
          <a:bodyPr/>
          <a:lstStyle/>
          <a:p>
            <a:pPr marL="0" indent="0">
              <a:buNone/>
            </a:pPr>
            <a:r>
              <a:rPr lang="en-US" b="1" dirty="0"/>
              <a:t>Artificial Neuron</a:t>
            </a:r>
            <a:r>
              <a:rPr lang="en-US" dirty="0"/>
              <a:t>: Captures mostly linear interactions in the data</a:t>
            </a:r>
          </a:p>
          <a:p>
            <a:pPr marL="0" indent="0">
              <a:buNone/>
            </a:pPr>
            <a:endParaRPr lang="en-US" sz="1400" dirty="0"/>
          </a:p>
          <a:p>
            <a:pPr marL="0" indent="0">
              <a:buNone/>
            </a:pPr>
            <a:r>
              <a:rPr lang="en-US" b="1" dirty="0"/>
              <a:t>Question:</a:t>
            </a:r>
            <a:r>
              <a:rPr lang="en-US" dirty="0"/>
              <a:t> Can we use a similar approach to capture </a:t>
            </a:r>
            <a:r>
              <a:rPr lang="en-US" b="1" dirty="0">
                <a:solidFill>
                  <a:schemeClr val="accent3"/>
                </a:solidFill>
              </a:rPr>
              <a:t>non-linear interactions</a:t>
            </a:r>
            <a:r>
              <a:rPr lang="en-US" dirty="0">
                <a:solidFill>
                  <a:schemeClr val="accent3"/>
                </a:solidFill>
              </a:rPr>
              <a:t> </a:t>
            </a:r>
            <a:r>
              <a:rPr lang="en-US" dirty="0"/>
              <a:t>in the data?</a:t>
            </a:r>
          </a:p>
          <a:p>
            <a:pPr marL="0" indent="0">
              <a:buNone/>
            </a:pPr>
            <a:endParaRPr lang="en-US" sz="1400" b="1" dirty="0"/>
          </a:p>
          <a:p>
            <a:pPr marL="0" indent="0">
              <a:buNone/>
            </a:pPr>
            <a:r>
              <a:rPr lang="en-US" b="1" dirty="0">
                <a:solidFill>
                  <a:schemeClr val="accent3"/>
                </a:solidFill>
              </a:rPr>
              <a:t>Neural Network/Multilayer Perceptron (MLP)</a:t>
            </a:r>
            <a:r>
              <a:rPr lang="en-US" dirty="0"/>
              <a:t>:</a:t>
            </a:r>
            <a:r>
              <a:rPr lang="en-US" b="1" dirty="0">
                <a:solidFill>
                  <a:schemeClr val="accent3"/>
                </a:solidFill>
              </a:rPr>
              <a:t> </a:t>
            </a:r>
            <a:r>
              <a:rPr lang="en-US" dirty="0"/>
              <a:t>Use more Artificial Neurons, stack in a </a:t>
            </a:r>
            <a:r>
              <a:rPr lang="en-US" b="1" dirty="0">
                <a:solidFill>
                  <a:schemeClr val="accent3"/>
                </a:solidFill>
              </a:rPr>
              <a:t>layer</a:t>
            </a:r>
            <a:r>
              <a:rPr lang="en-US" dirty="0"/>
              <a:t>!</a:t>
            </a:r>
            <a:endParaRPr lang="en-US" b="1" dirty="0"/>
          </a:p>
          <a:p>
            <a:pPr marL="0" indent="0">
              <a:buNone/>
            </a:pPr>
            <a:endParaRPr lang="en-US" sz="1400" b="1" dirty="0"/>
          </a:p>
          <a:p>
            <a:pPr marL="0" indent="0">
              <a:buNone/>
            </a:pPr>
            <a:endParaRPr lang="en-US" sz="2400" b="1" dirty="0">
              <a:latin typeface="Cambria Math" panose="02040503050406030204" pitchFamily="18" charset="0"/>
              <a:ea typeface="Cambria Math" panose="02040503050406030204" pitchFamily="18" charset="0"/>
            </a:endParaRPr>
          </a:p>
        </p:txBody>
      </p:sp>
      <p:sp>
        <p:nvSpPr>
          <p:cNvPr id="71" name="Title 1">
            <a:extLst>
              <a:ext uri="{FF2B5EF4-FFF2-40B4-BE49-F238E27FC236}">
                <a16:creationId xmlns:a16="http://schemas.microsoft.com/office/drawing/2014/main" id="{F5D3465C-4DAE-F849-9399-747412044DFB}"/>
              </a:ext>
            </a:extLst>
          </p:cNvPr>
          <p:cNvSpPr>
            <a:spLocks noGrp="1"/>
          </p:cNvSpPr>
          <p:nvPr>
            <p:ph type="title"/>
          </p:nvPr>
        </p:nvSpPr>
        <p:spPr>
          <a:xfrm>
            <a:off x="697502" y="295897"/>
            <a:ext cx="11346929" cy="987472"/>
          </a:xfrm>
        </p:spPr>
        <p:txBody>
          <a:bodyPr/>
          <a:lstStyle/>
          <a:p>
            <a:r>
              <a:rPr lang="en-US" b="1" dirty="0">
                <a:ea typeface="Amazon Ember Light" panose="020B0403020204020204" pitchFamily="34" charset="0"/>
                <a:cs typeface="Amazon Ember Light" panose="020B0403020204020204" pitchFamily="34" charset="0"/>
              </a:rPr>
              <a:t>Neural Network/Multilayer Perceptron</a:t>
            </a:r>
            <a:endParaRPr lang="en-US" b="1" dirty="0"/>
          </a:p>
        </p:txBody>
      </p:sp>
      <p:grpSp>
        <p:nvGrpSpPr>
          <p:cNvPr id="2" name="Group 1">
            <a:extLst>
              <a:ext uri="{FF2B5EF4-FFF2-40B4-BE49-F238E27FC236}">
                <a16:creationId xmlns:a16="http://schemas.microsoft.com/office/drawing/2014/main" id="{BD5E4FC2-E3A5-E649-B796-456FD551CC54}"/>
              </a:ext>
            </a:extLst>
          </p:cNvPr>
          <p:cNvGrpSpPr/>
          <p:nvPr/>
        </p:nvGrpSpPr>
        <p:grpSpPr>
          <a:xfrm>
            <a:off x="409219" y="1447573"/>
            <a:ext cx="5381803" cy="3874455"/>
            <a:chOff x="409219" y="1447573"/>
            <a:chExt cx="5381803" cy="3874455"/>
          </a:xfrm>
        </p:grpSpPr>
        <p:grpSp>
          <p:nvGrpSpPr>
            <p:cNvPr id="91" name="Group 90">
              <a:extLst>
                <a:ext uri="{FF2B5EF4-FFF2-40B4-BE49-F238E27FC236}">
                  <a16:creationId xmlns:a16="http://schemas.microsoft.com/office/drawing/2014/main" id="{AE333D8A-1F51-C04F-9915-D8F3E3C14EF2}"/>
                </a:ext>
              </a:extLst>
            </p:cNvPr>
            <p:cNvGrpSpPr/>
            <p:nvPr/>
          </p:nvGrpSpPr>
          <p:grpSpPr>
            <a:xfrm>
              <a:off x="409219" y="1447573"/>
              <a:ext cx="5116559" cy="3874455"/>
              <a:chOff x="409219" y="1447573"/>
              <a:chExt cx="5116559" cy="3874455"/>
            </a:xfrm>
          </p:grpSpPr>
          <p:sp>
            <p:nvSpPr>
              <p:cNvPr id="92" name="Oval 91">
                <a:extLst>
                  <a:ext uri="{FF2B5EF4-FFF2-40B4-BE49-F238E27FC236}">
                    <a16:creationId xmlns:a16="http://schemas.microsoft.com/office/drawing/2014/main" id="{C3B49668-FB90-6241-9D31-CC5A35C0F4D6}"/>
                  </a:ext>
                </a:extLst>
              </p:cNvPr>
              <p:cNvSpPr/>
              <p:nvPr/>
            </p:nvSpPr>
            <p:spPr>
              <a:xfrm rot="16200000">
                <a:off x="1671920" y="3411970"/>
                <a:ext cx="934956" cy="9771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93" name="Oval 92">
                <a:extLst>
                  <a:ext uri="{FF2B5EF4-FFF2-40B4-BE49-F238E27FC236}">
                    <a16:creationId xmlns:a16="http://schemas.microsoft.com/office/drawing/2014/main" id="{84696823-B727-D648-A1D5-CEE18953792E}"/>
                  </a:ext>
                </a:extLst>
              </p:cNvPr>
              <p:cNvSpPr/>
              <p:nvPr/>
            </p:nvSpPr>
            <p:spPr>
              <a:xfrm rot="16200000">
                <a:off x="2736729" y="3404303"/>
                <a:ext cx="934958" cy="9771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cxnSp>
            <p:nvCxnSpPr>
              <p:cNvPr id="94" name="Straight Arrow Connector 93">
                <a:extLst>
                  <a:ext uri="{FF2B5EF4-FFF2-40B4-BE49-F238E27FC236}">
                    <a16:creationId xmlns:a16="http://schemas.microsoft.com/office/drawing/2014/main" id="{B156CFC0-5858-EC47-81D7-5597FC0E2965}"/>
                  </a:ext>
                </a:extLst>
              </p:cNvPr>
              <p:cNvCxnSpPr>
                <a:cxnSpLocks/>
                <a:stCxn id="98" idx="6"/>
                <a:endCxn id="93" idx="2"/>
              </p:cNvCxnSpPr>
              <p:nvPr/>
            </p:nvCxnSpPr>
            <p:spPr>
              <a:xfrm flipH="1" flipV="1">
                <a:off x="3204209" y="4360345"/>
                <a:ext cx="2884" cy="52314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802F72ED-2650-D640-B388-C86285FD7CAD}"/>
                  </a:ext>
                </a:extLst>
              </p:cNvPr>
              <p:cNvCxnSpPr>
                <a:cxnSpLocks/>
                <a:stCxn id="100" idx="6"/>
                <a:endCxn id="93" idx="2"/>
              </p:cNvCxnSpPr>
              <p:nvPr/>
            </p:nvCxnSpPr>
            <p:spPr>
              <a:xfrm flipV="1">
                <a:off x="2118711" y="4360345"/>
                <a:ext cx="1085498" cy="52314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3FC75DE4-5CB5-1A44-8973-E09BC87D1C55}"/>
                  </a:ext>
                </a:extLst>
              </p:cNvPr>
              <p:cNvCxnSpPr>
                <a:cxnSpLocks/>
                <a:stCxn id="97" idx="6"/>
                <a:endCxn id="93" idx="2"/>
              </p:cNvCxnSpPr>
              <p:nvPr/>
            </p:nvCxnSpPr>
            <p:spPr>
              <a:xfrm flipV="1">
                <a:off x="2659311" y="4360345"/>
                <a:ext cx="544898" cy="52314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7" name="Oval 96">
                <a:extLst>
                  <a:ext uri="{FF2B5EF4-FFF2-40B4-BE49-F238E27FC236}">
                    <a16:creationId xmlns:a16="http://schemas.microsoft.com/office/drawing/2014/main" id="{565358F8-0566-274F-A99A-092CDD0B5B23}"/>
                  </a:ext>
                </a:extLst>
              </p:cNvPr>
              <p:cNvSpPr/>
              <p:nvPr/>
            </p:nvSpPr>
            <p:spPr>
              <a:xfrm rot="16200000">
                <a:off x="2440041" y="4880803"/>
                <a:ext cx="438538" cy="443911"/>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98" name="Oval 97">
                <a:extLst>
                  <a:ext uri="{FF2B5EF4-FFF2-40B4-BE49-F238E27FC236}">
                    <a16:creationId xmlns:a16="http://schemas.microsoft.com/office/drawing/2014/main" id="{28195544-6B94-B14E-8EAF-02F3B716777D}"/>
                  </a:ext>
                </a:extLst>
              </p:cNvPr>
              <p:cNvSpPr/>
              <p:nvPr/>
            </p:nvSpPr>
            <p:spPr>
              <a:xfrm rot="16200000">
                <a:off x="2987824" y="4880803"/>
                <a:ext cx="438538" cy="443912"/>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cxnSp>
            <p:nvCxnSpPr>
              <p:cNvPr id="99" name="Straight Arrow Connector 98">
                <a:extLst>
                  <a:ext uri="{FF2B5EF4-FFF2-40B4-BE49-F238E27FC236}">
                    <a16:creationId xmlns:a16="http://schemas.microsoft.com/office/drawing/2014/main" id="{E1EE99FB-95FF-CA48-B846-F54556E085B1}"/>
                  </a:ext>
                </a:extLst>
              </p:cNvPr>
              <p:cNvCxnSpPr>
                <a:cxnSpLocks/>
                <a:stCxn id="93" idx="6"/>
                <a:endCxn id="120" idx="2"/>
              </p:cNvCxnSpPr>
              <p:nvPr/>
            </p:nvCxnSpPr>
            <p:spPr>
              <a:xfrm flipH="1" flipV="1">
                <a:off x="2645572" y="3048513"/>
                <a:ext cx="558637" cy="3768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0" name="Oval 99">
                <a:extLst>
                  <a:ext uri="{FF2B5EF4-FFF2-40B4-BE49-F238E27FC236}">
                    <a16:creationId xmlns:a16="http://schemas.microsoft.com/office/drawing/2014/main" id="{9BE8A3CC-383B-BD4E-ADFC-AC984E950059}"/>
                  </a:ext>
                </a:extLst>
              </p:cNvPr>
              <p:cNvSpPr/>
              <p:nvPr/>
            </p:nvSpPr>
            <p:spPr>
              <a:xfrm rot="16200000">
                <a:off x="1899441" y="4880803"/>
                <a:ext cx="438538" cy="443911"/>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cxnSp>
            <p:nvCxnSpPr>
              <p:cNvPr id="101" name="Straight Connector 100">
                <a:extLst>
                  <a:ext uri="{FF2B5EF4-FFF2-40B4-BE49-F238E27FC236}">
                    <a16:creationId xmlns:a16="http://schemas.microsoft.com/office/drawing/2014/main" id="{9684B06B-9320-D940-A9DA-E53C74FD5C94}"/>
                  </a:ext>
                </a:extLst>
              </p:cNvPr>
              <p:cNvCxnSpPr>
                <a:cxnSpLocks/>
                <a:stCxn id="92" idx="0"/>
                <a:endCxn id="92" idx="4"/>
              </p:cNvCxnSpPr>
              <p:nvPr/>
            </p:nvCxnSpPr>
            <p:spPr>
              <a:xfrm>
                <a:off x="1650836" y="3900533"/>
                <a:ext cx="97712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FC5C82E1-1469-7C47-8F51-85FE967C7AA6}"/>
                  </a:ext>
                </a:extLst>
              </p:cNvPr>
              <p:cNvCxnSpPr>
                <a:cxnSpLocks/>
                <a:stCxn id="98" idx="6"/>
                <a:endCxn id="92" idx="2"/>
              </p:cNvCxnSpPr>
              <p:nvPr/>
            </p:nvCxnSpPr>
            <p:spPr>
              <a:xfrm flipH="1" flipV="1">
                <a:off x="2139399" y="4368011"/>
                <a:ext cx="1067694" cy="51547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E4A4B252-7219-674D-9C33-1D415EBD4E80}"/>
                  </a:ext>
                </a:extLst>
              </p:cNvPr>
              <p:cNvCxnSpPr>
                <a:cxnSpLocks/>
                <a:stCxn id="100" idx="6"/>
                <a:endCxn id="92" idx="2"/>
              </p:cNvCxnSpPr>
              <p:nvPr/>
            </p:nvCxnSpPr>
            <p:spPr>
              <a:xfrm flipV="1">
                <a:off x="2118711" y="4368011"/>
                <a:ext cx="20688" cy="51547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6EA5BD64-984A-DB4B-9D2C-9FEBE434F979}"/>
                  </a:ext>
                </a:extLst>
              </p:cNvPr>
              <p:cNvCxnSpPr>
                <a:cxnSpLocks/>
                <a:stCxn id="97" idx="6"/>
                <a:endCxn id="92" idx="2"/>
              </p:cNvCxnSpPr>
              <p:nvPr/>
            </p:nvCxnSpPr>
            <p:spPr>
              <a:xfrm flipH="1" flipV="1">
                <a:off x="2139399" y="4368011"/>
                <a:ext cx="519912" cy="51547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C113B389-E7E1-0D49-B6BC-55DD2A130241}"/>
                  </a:ext>
                </a:extLst>
              </p:cNvPr>
              <p:cNvCxnSpPr>
                <a:cxnSpLocks/>
                <a:stCxn id="92" idx="6"/>
                <a:endCxn id="120" idx="2"/>
              </p:cNvCxnSpPr>
              <p:nvPr/>
            </p:nvCxnSpPr>
            <p:spPr>
              <a:xfrm flipV="1">
                <a:off x="2139399" y="3048513"/>
                <a:ext cx="506173" cy="38454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6" name="Oval 105">
                <a:extLst>
                  <a:ext uri="{FF2B5EF4-FFF2-40B4-BE49-F238E27FC236}">
                    <a16:creationId xmlns:a16="http://schemas.microsoft.com/office/drawing/2014/main" id="{F7E486CA-8EEA-0242-940E-0CFFD725DDC9}"/>
                  </a:ext>
                </a:extLst>
              </p:cNvPr>
              <p:cNvSpPr/>
              <p:nvPr/>
            </p:nvSpPr>
            <p:spPr>
              <a:xfrm rot="16200000">
                <a:off x="1108938" y="3685542"/>
                <a:ext cx="438538" cy="443911"/>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cxnSp>
            <p:nvCxnSpPr>
              <p:cNvPr id="107" name="Straight Arrow Connector 106">
                <a:extLst>
                  <a:ext uri="{FF2B5EF4-FFF2-40B4-BE49-F238E27FC236}">
                    <a16:creationId xmlns:a16="http://schemas.microsoft.com/office/drawing/2014/main" id="{DF547811-2B36-9849-B1E9-3AA7299B408C}"/>
                  </a:ext>
                </a:extLst>
              </p:cNvPr>
              <p:cNvCxnSpPr>
                <a:cxnSpLocks/>
                <a:stCxn id="106" idx="6"/>
                <a:endCxn id="120" idx="2"/>
              </p:cNvCxnSpPr>
              <p:nvPr/>
            </p:nvCxnSpPr>
            <p:spPr>
              <a:xfrm flipV="1">
                <a:off x="1328208" y="3048513"/>
                <a:ext cx="1317364" cy="63971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8" name="Picture 107">
                <a:extLst>
                  <a:ext uri="{FF2B5EF4-FFF2-40B4-BE49-F238E27FC236}">
                    <a16:creationId xmlns:a16="http://schemas.microsoft.com/office/drawing/2014/main" id="{FE467A26-5164-894F-832C-B571349993F7}"/>
                  </a:ext>
                </a:extLst>
              </p:cNvPr>
              <p:cNvPicPr>
                <a:picLocks noChangeAspect="1"/>
              </p:cNvPicPr>
              <p:nvPr/>
            </p:nvPicPr>
            <p:blipFill>
              <a:blip r:embed="rId3"/>
              <a:stretch>
                <a:fillRect/>
              </a:stretch>
            </p:blipFill>
            <p:spPr>
              <a:xfrm>
                <a:off x="2682920" y="1589602"/>
                <a:ext cx="127731" cy="180326"/>
              </a:xfrm>
              <a:prstGeom prst="rect">
                <a:avLst/>
              </a:prstGeom>
            </p:spPr>
          </p:pic>
          <p:pic>
            <p:nvPicPr>
              <p:cNvPr id="109" name="Picture 108">
                <a:extLst>
                  <a:ext uri="{FF2B5EF4-FFF2-40B4-BE49-F238E27FC236}">
                    <a16:creationId xmlns:a16="http://schemas.microsoft.com/office/drawing/2014/main" id="{1391A7E4-239A-0B4A-9255-733C51C23DD5}"/>
                  </a:ext>
                </a:extLst>
              </p:cNvPr>
              <p:cNvPicPr>
                <a:picLocks noChangeAspect="1"/>
              </p:cNvPicPr>
              <p:nvPr/>
            </p:nvPicPr>
            <p:blipFill>
              <a:blip r:embed="rId4"/>
              <a:stretch>
                <a:fillRect/>
              </a:stretch>
            </p:blipFill>
            <p:spPr>
              <a:xfrm>
                <a:off x="2539102" y="5027342"/>
                <a:ext cx="247949" cy="165299"/>
              </a:xfrm>
              <a:prstGeom prst="rect">
                <a:avLst/>
              </a:prstGeom>
            </p:spPr>
          </p:pic>
          <p:pic>
            <p:nvPicPr>
              <p:cNvPr id="110" name="Picture 109">
                <a:extLst>
                  <a:ext uri="{FF2B5EF4-FFF2-40B4-BE49-F238E27FC236}">
                    <a16:creationId xmlns:a16="http://schemas.microsoft.com/office/drawing/2014/main" id="{BAED1B7E-62A5-754F-9BD8-4382C0B2A53D}"/>
                  </a:ext>
                </a:extLst>
              </p:cNvPr>
              <p:cNvPicPr>
                <a:picLocks noChangeAspect="1"/>
              </p:cNvPicPr>
              <p:nvPr/>
            </p:nvPicPr>
            <p:blipFill>
              <a:blip r:embed="rId5"/>
              <a:stretch>
                <a:fillRect/>
              </a:stretch>
            </p:blipFill>
            <p:spPr>
              <a:xfrm>
                <a:off x="3075426" y="5016386"/>
                <a:ext cx="255462" cy="165299"/>
              </a:xfrm>
              <a:prstGeom prst="rect">
                <a:avLst/>
              </a:prstGeom>
            </p:spPr>
          </p:pic>
          <p:sp>
            <p:nvSpPr>
              <p:cNvPr id="111" name="TextBox 110">
                <a:extLst>
                  <a:ext uri="{FF2B5EF4-FFF2-40B4-BE49-F238E27FC236}">
                    <a16:creationId xmlns:a16="http://schemas.microsoft.com/office/drawing/2014/main" id="{9E5AC7A2-FFD4-7747-8EA9-E97C6A079A66}"/>
                  </a:ext>
                </a:extLst>
              </p:cNvPr>
              <p:cNvSpPr txBox="1"/>
              <p:nvPr/>
            </p:nvSpPr>
            <p:spPr>
              <a:xfrm>
                <a:off x="3967152" y="4882744"/>
                <a:ext cx="1558626" cy="400110"/>
              </a:xfrm>
              <a:prstGeom prst="rect">
                <a:avLst/>
              </a:prstGeom>
              <a:noFill/>
            </p:spPr>
            <p:txBody>
              <a:bodyPr wrap="square" rtlCol="0">
                <a:spAutoFit/>
              </a:bodyPr>
              <a:lstStyle/>
              <a:p>
                <a:r>
                  <a:rPr lang="en-US" sz="2000" dirty="0">
                    <a:solidFill>
                      <a:schemeClr val="accent1"/>
                    </a:solidFill>
                    <a:latin typeface="Amazon Ember Light" panose="020B0403020204020204" pitchFamily="34" charset="0"/>
                    <a:ea typeface="Amazon Ember Light" panose="020B0403020204020204" pitchFamily="34" charset="0"/>
                    <a:cs typeface="Amazon Ember Light" panose="020B0403020204020204" pitchFamily="34" charset="0"/>
                  </a:rPr>
                  <a:t>Input Layer</a:t>
                </a:r>
              </a:p>
            </p:txBody>
          </p:sp>
          <p:pic>
            <p:nvPicPr>
              <p:cNvPr id="112" name="Picture 111">
                <a:extLst>
                  <a:ext uri="{FF2B5EF4-FFF2-40B4-BE49-F238E27FC236}">
                    <a16:creationId xmlns:a16="http://schemas.microsoft.com/office/drawing/2014/main" id="{99954E59-55BC-5548-B6CB-C33260829B5F}"/>
                  </a:ext>
                </a:extLst>
              </p:cNvPr>
              <p:cNvPicPr>
                <a:picLocks noChangeAspect="1"/>
              </p:cNvPicPr>
              <p:nvPr/>
            </p:nvPicPr>
            <p:blipFill>
              <a:blip r:embed="rId6"/>
              <a:stretch>
                <a:fillRect/>
              </a:stretch>
            </p:blipFill>
            <p:spPr>
              <a:xfrm>
                <a:off x="2077332" y="5027870"/>
                <a:ext cx="76200" cy="158750"/>
              </a:xfrm>
              <a:prstGeom prst="rect">
                <a:avLst/>
              </a:prstGeom>
            </p:spPr>
          </p:pic>
          <p:pic>
            <p:nvPicPr>
              <p:cNvPr id="113" name="Picture 112">
                <a:extLst>
                  <a:ext uri="{FF2B5EF4-FFF2-40B4-BE49-F238E27FC236}">
                    <a16:creationId xmlns:a16="http://schemas.microsoft.com/office/drawing/2014/main" id="{3E1068EA-C1D9-984B-A5A2-7F3D8FBFA96B}"/>
                  </a:ext>
                </a:extLst>
              </p:cNvPr>
              <p:cNvPicPr>
                <a:picLocks noChangeAspect="1"/>
              </p:cNvPicPr>
              <p:nvPr/>
            </p:nvPicPr>
            <p:blipFill>
              <a:blip r:embed="rId6"/>
              <a:stretch>
                <a:fillRect/>
              </a:stretch>
            </p:blipFill>
            <p:spPr>
              <a:xfrm>
                <a:off x="1280324" y="3821732"/>
                <a:ext cx="76200" cy="158750"/>
              </a:xfrm>
              <a:prstGeom prst="rect">
                <a:avLst/>
              </a:prstGeom>
            </p:spPr>
          </p:pic>
          <p:pic>
            <p:nvPicPr>
              <p:cNvPr id="114" name="Picture 113">
                <a:extLst>
                  <a:ext uri="{FF2B5EF4-FFF2-40B4-BE49-F238E27FC236}">
                    <a16:creationId xmlns:a16="http://schemas.microsoft.com/office/drawing/2014/main" id="{D1587663-20C5-574D-8B39-545F73645EA3}"/>
                  </a:ext>
                </a:extLst>
              </p:cNvPr>
              <p:cNvPicPr>
                <a:picLocks noChangeAspect="1"/>
              </p:cNvPicPr>
              <p:nvPr/>
            </p:nvPicPr>
            <p:blipFill>
              <a:blip r:embed="rId7"/>
              <a:stretch>
                <a:fillRect/>
              </a:stretch>
            </p:blipFill>
            <p:spPr>
              <a:xfrm>
                <a:off x="809174" y="3038331"/>
                <a:ext cx="292100" cy="196850"/>
              </a:xfrm>
              <a:prstGeom prst="rect">
                <a:avLst/>
              </a:prstGeom>
            </p:spPr>
          </p:pic>
          <p:pic>
            <p:nvPicPr>
              <p:cNvPr id="115" name="Picture 114">
                <a:extLst>
                  <a:ext uri="{FF2B5EF4-FFF2-40B4-BE49-F238E27FC236}">
                    <a16:creationId xmlns:a16="http://schemas.microsoft.com/office/drawing/2014/main" id="{A5CB7CD5-B14E-2C4D-98F8-F9A8FFA01B02}"/>
                  </a:ext>
                </a:extLst>
              </p:cNvPr>
              <p:cNvPicPr>
                <a:picLocks noChangeAspect="1"/>
              </p:cNvPicPr>
              <p:nvPr/>
            </p:nvPicPr>
            <p:blipFill>
              <a:blip r:embed="rId8"/>
              <a:stretch>
                <a:fillRect/>
              </a:stretch>
            </p:blipFill>
            <p:spPr>
              <a:xfrm>
                <a:off x="828251" y="4480184"/>
                <a:ext cx="285750" cy="196850"/>
              </a:xfrm>
              <a:prstGeom prst="rect">
                <a:avLst/>
              </a:prstGeom>
            </p:spPr>
          </p:pic>
          <p:sp>
            <p:nvSpPr>
              <p:cNvPr id="116" name="TextBox 115">
                <a:extLst>
                  <a:ext uri="{FF2B5EF4-FFF2-40B4-BE49-F238E27FC236}">
                    <a16:creationId xmlns:a16="http://schemas.microsoft.com/office/drawing/2014/main" id="{496FFC08-0670-0949-954B-DDFF6B4DB96D}"/>
                  </a:ext>
                </a:extLst>
              </p:cNvPr>
              <p:cNvSpPr txBox="1"/>
              <p:nvPr/>
            </p:nvSpPr>
            <p:spPr>
              <a:xfrm>
                <a:off x="416312" y="4659112"/>
                <a:ext cx="1206859" cy="338554"/>
              </a:xfrm>
              <a:prstGeom prst="rect">
                <a:avLst/>
              </a:prstGeom>
              <a:noFill/>
            </p:spPr>
            <p:txBody>
              <a:bodyPr wrap="square" rtlCol="0">
                <a:spAutoFit/>
              </a:bodyPr>
              <a:lstStyle/>
              <a:p>
                <a:pPr>
                  <a:spcBef>
                    <a:spcPts val="600"/>
                  </a:spcBef>
                  <a:spcAft>
                    <a:spcPts val="600"/>
                  </a:spcAft>
                </a:pPr>
                <a:r>
                  <a:rPr lang="en-US" sz="1600" dirty="0">
                    <a:latin typeface="Amazon Ember Light" panose="020B0403020204020204" pitchFamily="34" charset="0"/>
                    <a:ea typeface="Amazon Ember Light" panose="020B0403020204020204" pitchFamily="34" charset="0"/>
                    <a:cs typeface="Amazon Ember Light" panose="020B0403020204020204" pitchFamily="34" charset="0"/>
                  </a:rPr>
                  <a:t>(6 weights)</a:t>
                </a:r>
              </a:p>
            </p:txBody>
          </p:sp>
          <p:sp>
            <p:nvSpPr>
              <p:cNvPr id="117" name="TextBox 116">
                <a:extLst>
                  <a:ext uri="{FF2B5EF4-FFF2-40B4-BE49-F238E27FC236}">
                    <a16:creationId xmlns:a16="http://schemas.microsoft.com/office/drawing/2014/main" id="{9B77E2B4-5B3E-D442-BF98-675B76B8DFFE}"/>
                  </a:ext>
                </a:extLst>
              </p:cNvPr>
              <p:cNvSpPr txBox="1"/>
              <p:nvPr/>
            </p:nvSpPr>
            <p:spPr>
              <a:xfrm>
                <a:off x="409219" y="3215822"/>
                <a:ext cx="1215618" cy="338554"/>
              </a:xfrm>
              <a:prstGeom prst="rect">
                <a:avLst/>
              </a:prstGeom>
              <a:noFill/>
            </p:spPr>
            <p:txBody>
              <a:bodyPr wrap="square" rtlCol="0">
                <a:spAutoFit/>
              </a:bodyPr>
              <a:lstStyle/>
              <a:p>
                <a:pPr>
                  <a:spcBef>
                    <a:spcPts val="600"/>
                  </a:spcBef>
                  <a:spcAft>
                    <a:spcPts val="600"/>
                  </a:spcAft>
                </a:pPr>
                <a:r>
                  <a:rPr lang="en-US" sz="1600" dirty="0">
                    <a:latin typeface="Amazon Ember Light" panose="020B0403020204020204" pitchFamily="34" charset="0"/>
                    <a:ea typeface="Amazon Ember Light" panose="020B0403020204020204" pitchFamily="34" charset="0"/>
                    <a:cs typeface="Amazon Ember Light" panose="020B0403020204020204" pitchFamily="34" charset="0"/>
                  </a:rPr>
                  <a:t>(3 weights)</a:t>
                </a:r>
              </a:p>
            </p:txBody>
          </p:sp>
          <p:cxnSp>
            <p:nvCxnSpPr>
              <p:cNvPr id="118" name="Straight Arrow Connector 117">
                <a:extLst>
                  <a:ext uri="{FF2B5EF4-FFF2-40B4-BE49-F238E27FC236}">
                    <a16:creationId xmlns:a16="http://schemas.microsoft.com/office/drawing/2014/main" id="{115A7028-583C-4A4C-9370-054A63FF62BD}"/>
                  </a:ext>
                </a:extLst>
              </p:cNvPr>
              <p:cNvCxnSpPr>
                <a:cxnSpLocks/>
              </p:cNvCxnSpPr>
              <p:nvPr/>
            </p:nvCxnSpPr>
            <p:spPr>
              <a:xfrm flipV="1">
                <a:off x="2639499" y="1889253"/>
                <a:ext cx="7721" cy="23511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D0DC069B-651D-9B4F-950F-3B5E93BF31B7}"/>
                  </a:ext>
                </a:extLst>
              </p:cNvPr>
              <p:cNvCxnSpPr>
                <a:cxnSpLocks/>
                <a:stCxn id="93" idx="0"/>
                <a:endCxn id="93" idx="4"/>
              </p:cNvCxnSpPr>
              <p:nvPr/>
            </p:nvCxnSpPr>
            <p:spPr>
              <a:xfrm>
                <a:off x="2715646" y="3892866"/>
                <a:ext cx="97712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0" name="Oval 119">
                <a:extLst>
                  <a:ext uri="{FF2B5EF4-FFF2-40B4-BE49-F238E27FC236}">
                    <a16:creationId xmlns:a16="http://schemas.microsoft.com/office/drawing/2014/main" id="{7ED143C4-B0ED-5E40-9448-3991D3AADB30}"/>
                  </a:ext>
                </a:extLst>
              </p:cNvPr>
              <p:cNvSpPr/>
              <p:nvPr/>
            </p:nvSpPr>
            <p:spPr>
              <a:xfrm rot="16200000">
                <a:off x="2178092" y="2092471"/>
                <a:ext cx="934958" cy="9771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cxnSp>
            <p:nvCxnSpPr>
              <p:cNvPr id="121" name="Straight Connector 120">
                <a:extLst>
                  <a:ext uri="{FF2B5EF4-FFF2-40B4-BE49-F238E27FC236}">
                    <a16:creationId xmlns:a16="http://schemas.microsoft.com/office/drawing/2014/main" id="{6B421B91-4E40-004F-A36E-3ED13A8FB796}"/>
                  </a:ext>
                </a:extLst>
              </p:cNvPr>
              <p:cNvCxnSpPr>
                <a:cxnSpLocks/>
                <a:stCxn id="120" idx="0"/>
                <a:endCxn id="120" idx="4"/>
              </p:cNvCxnSpPr>
              <p:nvPr/>
            </p:nvCxnSpPr>
            <p:spPr>
              <a:xfrm>
                <a:off x="2157009" y="2581034"/>
                <a:ext cx="97712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2" name="Picture 121">
                <a:extLst>
                  <a:ext uri="{FF2B5EF4-FFF2-40B4-BE49-F238E27FC236}">
                    <a16:creationId xmlns:a16="http://schemas.microsoft.com/office/drawing/2014/main" id="{53458812-9B7B-DC45-ABB8-9D0D4F48DD49}"/>
                  </a:ext>
                </a:extLst>
              </p:cNvPr>
              <p:cNvPicPr>
                <a:picLocks noChangeAspect="1"/>
              </p:cNvPicPr>
              <p:nvPr/>
            </p:nvPicPr>
            <p:blipFill>
              <a:blip r:embed="rId9"/>
              <a:stretch>
                <a:fillRect/>
              </a:stretch>
            </p:blipFill>
            <p:spPr>
              <a:xfrm>
                <a:off x="1837929" y="3983471"/>
                <a:ext cx="701173" cy="218398"/>
              </a:xfrm>
              <a:prstGeom prst="rect">
                <a:avLst/>
              </a:prstGeom>
            </p:spPr>
          </p:pic>
          <p:pic>
            <p:nvPicPr>
              <p:cNvPr id="123" name="Picture 122">
                <a:extLst>
                  <a:ext uri="{FF2B5EF4-FFF2-40B4-BE49-F238E27FC236}">
                    <a16:creationId xmlns:a16="http://schemas.microsoft.com/office/drawing/2014/main" id="{20AC5A85-06C0-6D42-A09D-7D2750B94EC7}"/>
                  </a:ext>
                </a:extLst>
              </p:cNvPr>
              <p:cNvPicPr>
                <a:picLocks noChangeAspect="1"/>
              </p:cNvPicPr>
              <p:nvPr/>
            </p:nvPicPr>
            <p:blipFill>
              <a:blip r:embed="rId10"/>
              <a:stretch>
                <a:fillRect/>
              </a:stretch>
            </p:blipFill>
            <p:spPr>
              <a:xfrm>
                <a:off x="2340666" y="2632440"/>
                <a:ext cx="705917" cy="219876"/>
              </a:xfrm>
              <a:prstGeom prst="rect">
                <a:avLst/>
              </a:prstGeom>
            </p:spPr>
          </p:pic>
          <p:sp>
            <p:nvSpPr>
              <p:cNvPr id="124" name="Oval 123">
                <a:extLst>
                  <a:ext uri="{FF2B5EF4-FFF2-40B4-BE49-F238E27FC236}">
                    <a16:creationId xmlns:a16="http://schemas.microsoft.com/office/drawing/2014/main" id="{B6241E0A-4634-1049-B6C4-2F03598E3DCB}"/>
                  </a:ext>
                </a:extLst>
              </p:cNvPr>
              <p:cNvSpPr/>
              <p:nvPr/>
            </p:nvSpPr>
            <p:spPr>
              <a:xfrm rot="16200000">
                <a:off x="2430141" y="1444886"/>
                <a:ext cx="438538" cy="443911"/>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cxnSp>
            <p:nvCxnSpPr>
              <p:cNvPr id="126" name="Straight Connector 125">
                <a:extLst>
                  <a:ext uri="{FF2B5EF4-FFF2-40B4-BE49-F238E27FC236}">
                    <a16:creationId xmlns:a16="http://schemas.microsoft.com/office/drawing/2014/main" id="{27256B32-A898-354F-A31E-79849173F839}"/>
                  </a:ext>
                </a:extLst>
              </p:cNvPr>
              <p:cNvCxnSpPr>
                <a:cxnSpLocks/>
              </p:cNvCxnSpPr>
              <p:nvPr/>
            </p:nvCxnSpPr>
            <p:spPr>
              <a:xfrm>
                <a:off x="1662374" y="3911538"/>
                <a:ext cx="977125"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8E2D7FC9-0CA6-7144-AC1B-C7BAF3F2B462}"/>
                  </a:ext>
                </a:extLst>
              </p:cNvPr>
              <p:cNvCxnSpPr>
                <a:cxnSpLocks/>
              </p:cNvCxnSpPr>
              <p:nvPr/>
            </p:nvCxnSpPr>
            <p:spPr>
              <a:xfrm>
                <a:off x="2716512" y="3900064"/>
                <a:ext cx="977125"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3AC27BC4-BB66-5347-ADEA-7BBA8B41C531}"/>
                  </a:ext>
                </a:extLst>
              </p:cNvPr>
              <p:cNvCxnSpPr>
                <a:cxnSpLocks/>
              </p:cNvCxnSpPr>
              <p:nvPr/>
            </p:nvCxnSpPr>
            <p:spPr>
              <a:xfrm>
                <a:off x="2158657" y="2580914"/>
                <a:ext cx="977125"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29" name="Picture 128">
                <a:extLst>
                  <a:ext uri="{FF2B5EF4-FFF2-40B4-BE49-F238E27FC236}">
                    <a16:creationId xmlns:a16="http://schemas.microsoft.com/office/drawing/2014/main" id="{3D469530-5B01-2948-AF51-67ECCBB40C05}"/>
                  </a:ext>
                </a:extLst>
              </p:cNvPr>
              <p:cNvPicPr>
                <a:picLocks noChangeAspect="1"/>
              </p:cNvPicPr>
              <p:nvPr/>
            </p:nvPicPr>
            <p:blipFill>
              <a:blip r:embed="rId11"/>
              <a:stretch>
                <a:fillRect/>
              </a:stretch>
            </p:blipFill>
            <p:spPr>
              <a:xfrm>
                <a:off x="2571019" y="1586172"/>
                <a:ext cx="157217" cy="167043"/>
              </a:xfrm>
              <a:prstGeom prst="rect">
                <a:avLst/>
              </a:prstGeom>
            </p:spPr>
          </p:pic>
          <p:pic>
            <p:nvPicPr>
              <p:cNvPr id="130" name="Picture 129">
                <a:extLst>
                  <a:ext uri="{FF2B5EF4-FFF2-40B4-BE49-F238E27FC236}">
                    <a16:creationId xmlns:a16="http://schemas.microsoft.com/office/drawing/2014/main" id="{2AB59565-730B-8844-9C73-3BA360254D8E}"/>
                  </a:ext>
                </a:extLst>
              </p:cNvPr>
              <p:cNvPicPr>
                <a:picLocks noChangeAspect="1"/>
              </p:cNvPicPr>
              <p:nvPr/>
            </p:nvPicPr>
            <p:blipFill>
              <a:blip r:embed="rId12"/>
              <a:stretch>
                <a:fillRect/>
              </a:stretch>
            </p:blipFill>
            <p:spPr>
              <a:xfrm>
                <a:off x="1675516" y="3655848"/>
                <a:ext cx="922442" cy="220921"/>
              </a:xfrm>
              <a:prstGeom prst="rect">
                <a:avLst/>
              </a:prstGeom>
            </p:spPr>
          </p:pic>
          <p:pic>
            <p:nvPicPr>
              <p:cNvPr id="131" name="Picture 130">
                <a:extLst>
                  <a:ext uri="{FF2B5EF4-FFF2-40B4-BE49-F238E27FC236}">
                    <a16:creationId xmlns:a16="http://schemas.microsoft.com/office/drawing/2014/main" id="{1917F42B-2F62-1E4A-996D-AD628FBEEA4A}"/>
                  </a:ext>
                </a:extLst>
              </p:cNvPr>
              <p:cNvPicPr>
                <a:picLocks noChangeAspect="1"/>
              </p:cNvPicPr>
              <p:nvPr/>
            </p:nvPicPr>
            <p:blipFill>
              <a:blip r:embed="rId9"/>
              <a:stretch>
                <a:fillRect/>
              </a:stretch>
            </p:blipFill>
            <p:spPr>
              <a:xfrm>
                <a:off x="2922608" y="3974303"/>
                <a:ext cx="701173" cy="218398"/>
              </a:xfrm>
              <a:prstGeom prst="rect">
                <a:avLst/>
              </a:prstGeom>
            </p:spPr>
          </p:pic>
          <p:pic>
            <p:nvPicPr>
              <p:cNvPr id="132" name="Picture 131">
                <a:extLst>
                  <a:ext uri="{FF2B5EF4-FFF2-40B4-BE49-F238E27FC236}">
                    <a16:creationId xmlns:a16="http://schemas.microsoft.com/office/drawing/2014/main" id="{D610CA89-5130-414E-B7AC-D2B69B7A4200}"/>
                  </a:ext>
                </a:extLst>
              </p:cNvPr>
              <p:cNvPicPr>
                <a:picLocks noChangeAspect="1"/>
              </p:cNvPicPr>
              <p:nvPr/>
            </p:nvPicPr>
            <p:blipFill>
              <a:blip r:embed="rId12"/>
              <a:stretch>
                <a:fillRect/>
              </a:stretch>
            </p:blipFill>
            <p:spPr>
              <a:xfrm>
                <a:off x="2760195" y="3646680"/>
                <a:ext cx="922442" cy="220921"/>
              </a:xfrm>
              <a:prstGeom prst="rect">
                <a:avLst/>
              </a:prstGeom>
            </p:spPr>
          </p:pic>
          <p:pic>
            <p:nvPicPr>
              <p:cNvPr id="133" name="Picture 132">
                <a:extLst>
                  <a:ext uri="{FF2B5EF4-FFF2-40B4-BE49-F238E27FC236}">
                    <a16:creationId xmlns:a16="http://schemas.microsoft.com/office/drawing/2014/main" id="{F3AD3134-F04D-8640-9455-9265B1B372B3}"/>
                  </a:ext>
                </a:extLst>
              </p:cNvPr>
              <p:cNvPicPr>
                <a:picLocks noChangeAspect="1"/>
              </p:cNvPicPr>
              <p:nvPr/>
            </p:nvPicPr>
            <p:blipFill>
              <a:blip r:embed="rId13"/>
              <a:stretch>
                <a:fillRect/>
              </a:stretch>
            </p:blipFill>
            <p:spPr>
              <a:xfrm>
                <a:off x="2226031" y="2351806"/>
                <a:ext cx="882932" cy="211459"/>
              </a:xfrm>
              <a:prstGeom prst="rect">
                <a:avLst/>
              </a:prstGeom>
            </p:spPr>
          </p:pic>
        </p:grpSp>
        <p:sp>
          <p:nvSpPr>
            <p:cNvPr id="134" name="TextBox 133">
              <a:extLst>
                <a:ext uri="{FF2B5EF4-FFF2-40B4-BE49-F238E27FC236}">
                  <a16:creationId xmlns:a16="http://schemas.microsoft.com/office/drawing/2014/main" id="{CD2D7511-83E8-DC44-A82B-48FD29ED064F}"/>
                </a:ext>
              </a:extLst>
            </p:cNvPr>
            <p:cNvSpPr txBox="1"/>
            <p:nvPr/>
          </p:nvSpPr>
          <p:spPr>
            <a:xfrm>
              <a:off x="3967152" y="2560158"/>
              <a:ext cx="1823869" cy="400110"/>
            </a:xfrm>
            <a:prstGeom prst="rect">
              <a:avLst/>
            </a:prstGeom>
            <a:noFill/>
          </p:spPr>
          <p:txBody>
            <a:bodyPr wrap="square" rtlCol="0">
              <a:spAutoFit/>
            </a:bodyPr>
            <a:lstStyle/>
            <a:p>
              <a:r>
                <a:rPr lang="en-US" sz="2000" dirty="0">
                  <a:solidFill>
                    <a:schemeClr val="accent1"/>
                  </a:solidFill>
                  <a:latin typeface="Amazon Ember Light" panose="020B0403020204020204" pitchFamily="34" charset="0"/>
                  <a:ea typeface="Amazon Ember Light" panose="020B0403020204020204" pitchFamily="34" charset="0"/>
                  <a:cs typeface="Amazon Ember Light" panose="020B0403020204020204" pitchFamily="34" charset="0"/>
                </a:rPr>
                <a:t>Output Layer</a:t>
              </a:r>
            </a:p>
          </p:txBody>
        </p:sp>
        <p:sp>
          <p:nvSpPr>
            <p:cNvPr id="135" name="TextBox 134">
              <a:extLst>
                <a:ext uri="{FF2B5EF4-FFF2-40B4-BE49-F238E27FC236}">
                  <a16:creationId xmlns:a16="http://schemas.microsoft.com/office/drawing/2014/main" id="{81622C51-9C16-2949-B05A-D3B2712106D1}"/>
                </a:ext>
              </a:extLst>
            </p:cNvPr>
            <p:cNvSpPr txBox="1"/>
            <p:nvPr/>
          </p:nvSpPr>
          <p:spPr>
            <a:xfrm>
              <a:off x="3967153" y="3685213"/>
              <a:ext cx="1823869" cy="400110"/>
            </a:xfrm>
            <a:prstGeom prst="rect">
              <a:avLst/>
            </a:prstGeom>
            <a:noFill/>
          </p:spPr>
          <p:txBody>
            <a:bodyPr wrap="square" rtlCol="0">
              <a:spAutoFit/>
            </a:bodyPr>
            <a:lstStyle/>
            <a:p>
              <a:r>
                <a:rPr lang="en-US" sz="2000" dirty="0">
                  <a:solidFill>
                    <a:schemeClr val="accent1"/>
                  </a:solidFill>
                  <a:latin typeface="Amazon Ember Light" panose="020B0403020204020204" pitchFamily="34" charset="0"/>
                  <a:ea typeface="Amazon Ember Light" panose="020B0403020204020204" pitchFamily="34" charset="0"/>
                  <a:cs typeface="Amazon Ember Light" panose="020B0403020204020204" pitchFamily="34" charset="0"/>
                </a:rPr>
                <a:t>Hidden Layer</a:t>
              </a:r>
            </a:p>
          </p:txBody>
        </p:sp>
      </p:grpSp>
    </p:spTree>
    <p:extLst>
      <p:ext uri="{BB962C8B-B14F-4D97-AF65-F5344CB8AC3E}">
        <p14:creationId xmlns:p14="http://schemas.microsoft.com/office/powerpoint/2010/main" val="2617210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 Placeholder 2">
            <a:extLst>
              <a:ext uri="{FF2B5EF4-FFF2-40B4-BE49-F238E27FC236}">
                <a16:creationId xmlns:a16="http://schemas.microsoft.com/office/drawing/2014/main" id="{9E9F0FA0-86A2-FB45-88AD-75DE9E6AE675}"/>
              </a:ext>
            </a:extLst>
          </p:cNvPr>
          <p:cNvSpPr>
            <a:spLocks noGrp="1"/>
          </p:cNvSpPr>
          <p:nvPr>
            <p:ph type="body" sz="quarter" idx="10"/>
          </p:nvPr>
        </p:nvSpPr>
        <p:spPr>
          <a:xfrm>
            <a:off x="6096000" y="1589141"/>
            <a:ext cx="5782905" cy="4192144"/>
          </a:xfrm>
        </p:spPr>
        <p:txBody>
          <a:bodyPr/>
          <a:lstStyle/>
          <a:p>
            <a:pPr marL="285750" indent="-285750"/>
            <a:r>
              <a:rPr lang="en-US" dirty="0"/>
              <a:t>A neural network consisting of </a:t>
            </a:r>
            <a:r>
              <a:rPr lang="en-US" b="1" dirty="0">
                <a:solidFill>
                  <a:schemeClr val="accent3"/>
                </a:solidFill>
              </a:rPr>
              <a:t>input</a:t>
            </a:r>
            <a:r>
              <a:rPr lang="en-US" dirty="0">
                <a:solidFill>
                  <a:schemeClr val="accent3"/>
                </a:solidFill>
              </a:rPr>
              <a:t>, </a:t>
            </a:r>
            <a:r>
              <a:rPr lang="en-US" b="1" dirty="0">
                <a:solidFill>
                  <a:schemeClr val="accent3"/>
                </a:solidFill>
              </a:rPr>
              <a:t>hidden</a:t>
            </a:r>
            <a:r>
              <a:rPr lang="en-US" dirty="0">
                <a:solidFill>
                  <a:schemeClr val="accent3"/>
                </a:solidFill>
              </a:rPr>
              <a:t> </a:t>
            </a:r>
            <a:r>
              <a:rPr lang="en-US" dirty="0"/>
              <a:t>and </a:t>
            </a:r>
            <a:r>
              <a:rPr lang="en-US" b="1" dirty="0">
                <a:solidFill>
                  <a:schemeClr val="accent3"/>
                </a:solidFill>
              </a:rPr>
              <a:t>output</a:t>
            </a:r>
            <a:r>
              <a:rPr lang="en-US" dirty="0">
                <a:solidFill>
                  <a:schemeClr val="accent3"/>
                </a:solidFill>
              </a:rPr>
              <a:t> </a:t>
            </a:r>
            <a:r>
              <a:rPr lang="en-US" dirty="0"/>
              <a:t>layers.</a:t>
            </a:r>
          </a:p>
          <a:p>
            <a:pPr marL="285750" indent="-285750"/>
            <a:r>
              <a:rPr lang="en-US" dirty="0"/>
              <a:t>Each layer is connected to the next layer.</a:t>
            </a:r>
          </a:p>
          <a:p>
            <a:pPr marL="285750" indent="-285750"/>
            <a:r>
              <a:rPr lang="en-US" dirty="0"/>
              <a:t>An </a:t>
            </a:r>
            <a:r>
              <a:rPr lang="en-US" b="1" dirty="0">
                <a:solidFill>
                  <a:schemeClr val="accent3"/>
                </a:solidFill>
              </a:rPr>
              <a:t>activation function </a:t>
            </a:r>
            <a:r>
              <a:rPr lang="en-US" dirty="0"/>
              <a:t>is applied on each hidden layer (and output layer).</a:t>
            </a:r>
          </a:p>
          <a:p>
            <a:pPr marL="285750" indent="-285750"/>
            <a:r>
              <a:rPr lang="en-US" dirty="0">
                <a:hlinkClick r:id="rId3"/>
              </a:rPr>
              <a:t>More details</a:t>
            </a:r>
            <a:endParaRPr lang="en-US" sz="1400" b="1" dirty="0"/>
          </a:p>
          <a:p>
            <a:pPr marL="0" indent="0">
              <a:buNone/>
            </a:pPr>
            <a:endParaRPr lang="en-US" sz="2400" b="1" dirty="0">
              <a:latin typeface="Cambria Math" panose="02040503050406030204" pitchFamily="18" charset="0"/>
              <a:ea typeface="Cambria Math" panose="02040503050406030204" pitchFamily="18" charset="0"/>
            </a:endParaRPr>
          </a:p>
        </p:txBody>
      </p:sp>
      <p:sp>
        <p:nvSpPr>
          <p:cNvPr id="71" name="Title 1">
            <a:extLst>
              <a:ext uri="{FF2B5EF4-FFF2-40B4-BE49-F238E27FC236}">
                <a16:creationId xmlns:a16="http://schemas.microsoft.com/office/drawing/2014/main" id="{F5D3465C-4DAE-F849-9399-747412044DFB}"/>
              </a:ext>
            </a:extLst>
          </p:cNvPr>
          <p:cNvSpPr>
            <a:spLocks noGrp="1"/>
          </p:cNvSpPr>
          <p:nvPr>
            <p:ph type="title"/>
          </p:nvPr>
        </p:nvSpPr>
        <p:spPr>
          <a:xfrm>
            <a:off x="697502" y="295897"/>
            <a:ext cx="11346929" cy="987472"/>
          </a:xfrm>
        </p:spPr>
        <p:txBody>
          <a:bodyPr/>
          <a:lstStyle/>
          <a:p>
            <a:r>
              <a:rPr lang="en-US" b="1" dirty="0">
                <a:ea typeface="Amazon Ember Light" panose="020B0403020204020204" pitchFamily="34" charset="0"/>
                <a:cs typeface="Amazon Ember Light" panose="020B0403020204020204" pitchFamily="34" charset="0"/>
              </a:rPr>
              <a:t>Neural Network/Multilayer Perceptron</a:t>
            </a:r>
            <a:endParaRPr lang="en-US" b="1" dirty="0"/>
          </a:p>
        </p:txBody>
      </p:sp>
      <p:grpSp>
        <p:nvGrpSpPr>
          <p:cNvPr id="50" name="Group 49">
            <a:extLst>
              <a:ext uri="{FF2B5EF4-FFF2-40B4-BE49-F238E27FC236}">
                <a16:creationId xmlns:a16="http://schemas.microsoft.com/office/drawing/2014/main" id="{3DBC5F57-4CBB-1F4E-BFD8-D73B2A7FCB37}"/>
              </a:ext>
            </a:extLst>
          </p:cNvPr>
          <p:cNvGrpSpPr/>
          <p:nvPr/>
        </p:nvGrpSpPr>
        <p:grpSpPr>
          <a:xfrm>
            <a:off x="409219" y="1447573"/>
            <a:ext cx="5381803" cy="3874455"/>
            <a:chOff x="409219" y="1447573"/>
            <a:chExt cx="5381803" cy="3874455"/>
          </a:xfrm>
        </p:grpSpPr>
        <p:grpSp>
          <p:nvGrpSpPr>
            <p:cNvPr id="51" name="Group 50">
              <a:extLst>
                <a:ext uri="{FF2B5EF4-FFF2-40B4-BE49-F238E27FC236}">
                  <a16:creationId xmlns:a16="http://schemas.microsoft.com/office/drawing/2014/main" id="{CF5365E8-CF77-6940-B499-3D7B1E4D2487}"/>
                </a:ext>
              </a:extLst>
            </p:cNvPr>
            <p:cNvGrpSpPr/>
            <p:nvPr/>
          </p:nvGrpSpPr>
          <p:grpSpPr>
            <a:xfrm>
              <a:off x="409219" y="1447573"/>
              <a:ext cx="5116559" cy="3874455"/>
              <a:chOff x="409219" y="1447573"/>
              <a:chExt cx="5116559" cy="3874455"/>
            </a:xfrm>
          </p:grpSpPr>
          <p:sp>
            <p:nvSpPr>
              <p:cNvPr id="54" name="Oval 53">
                <a:extLst>
                  <a:ext uri="{FF2B5EF4-FFF2-40B4-BE49-F238E27FC236}">
                    <a16:creationId xmlns:a16="http://schemas.microsoft.com/office/drawing/2014/main" id="{1577F3D8-5166-E441-811E-EF75BB82762C}"/>
                  </a:ext>
                </a:extLst>
              </p:cNvPr>
              <p:cNvSpPr/>
              <p:nvPr/>
            </p:nvSpPr>
            <p:spPr>
              <a:xfrm rot="16200000">
                <a:off x="1671920" y="3411970"/>
                <a:ext cx="934956" cy="9771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55" name="Oval 54">
                <a:extLst>
                  <a:ext uri="{FF2B5EF4-FFF2-40B4-BE49-F238E27FC236}">
                    <a16:creationId xmlns:a16="http://schemas.microsoft.com/office/drawing/2014/main" id="{BFBE55C0-7FF0-2345-8EC7-6DEB84668178}"/>
                  </a:ext>
                </a:extLst>
              </p:cNvPr>
              <p:cNvSpPr/>
              <p:nvPr/>
            </p:nvSpPr>
            <p:spPr>
              <a:xfrm rot="16200000">
                <a:off x="2736729" y="3404303"/>
                <a:ext cx="934958" cy="9771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cxnSp>
            <p:nvCxnSpPr>
              <p:cNvPr id="56" name="Straight Arrow Connector 55">
                <a:extLst>
                  <a:ext uri="{FF2B5EF4-FFF2-40B4-BE49-F238E27FC236}">
                    <a16:creationId xmlns:a16="http://schemas.microsoft.com/office/drawing/2014/main" id="{59C58877-9762-9843-9EEB-C2E8545133DB}"/>
                  </a:ext>
                </a:extLst>
              </p:cNvPr>
              <p:cNvCxnSpPr>
                <a:cxnSpLocks/>
                <a:stCxn id="60" idx="6"/>
                <a:endCxn id="55" idx="2"/>
              </p:cNvCxnSpPr>
              <p:nvPr/>
            </p:nvCxnSpPr>
            <p:spPr>
              <a:xfrm flipH="1" flipV="1">
                <a:off x="3204209" y="4360345"/>
                <a:ext cx="2884" cy="52314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A66320BE-305F-A14D-8701-92175FCBA167}"/>
                  </a:ext>
                </a:extLst>
              </p:cNvPr>
              <p:cNvCxnSpPr>
                <a:cxnSpLocks/>
                <a:stCxn id="62" idx="6"/>
                <a:endCxn id="55" idx="2"/>
              </p:cNvCxnSpPr>
              <p:nvPr/>
            </p:nvCxnSpPr>
            <p:spPr>
              <a:xfrm flipV="1">
                <a:off x="2118711" y="4360345"/>
                <a:ext cx="1085498" cy="52314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7723105-9BFE-014D-8794-DD69F2683C93}"/>
                  </a:ext>
                </a:extLst>
              </p:cNvPr>
              <p:cNvCxnSpPr>
                <a:cxnSpLocks/>
                <a:stCxn id="59" idx="6"/>
                <a:endCxn id="55" idx="2"/>
              </p:cNvCxnSpPr>
              <p:nvPr/>
            </p:nvCxnSpPr>
            <p:spPr>
              <a:xfrm flipV="1">
                <a:off x="2659311" y="4360345"/>
                <a:ext cx="544898" cy="52314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079B4946-09F3-0742-90D5-33A3F31B0D9D}"/>
                  </a:ext>
                </a:extLst>
              </p:cNvPr>
              <p:cNvSpPr/>
              <p:nvPr/>
            </p:nvSpPr>
            <p:spPr>
              <a:xfrm rot="16200000">
                <a:off x="2440041" y="4880803"/>
                <a:ext cx="438538" cy="443911"/>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60" name="Oval 59">
                <a:extLst>
                  <a:ext uri="{FF2B5EF4-FFF2-40B4-BE49-F238E27FC236}">
                    <a16:creationId xmlns:a16="http://schemas.microsoft.com/office/drawing/2014/main" id="{6D8BC1E4-1AB8-5A4E-BBB3-ECB74FAAC1A3}"/>
                  </a:ext>
                </a:extLst>
              </p:cNvPr>
              <p:cNvSpPr/>
              <p:nvPr/>
            </p:nvSpPr>
            <p:spPr>
              <a:xfrm rot="16200000">
                <a:off x="2987824" y="4880803"/>
                <a:ext cx="438538" cy="443912"/>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cxnSp>
            <p:nvCxnSpPr>
              <p:cNvPr id="61" name="Straight Arrow Connector 60">
                <a:extLst>
                  <a:ext uri="{FF2B5EF4-FFF2-40B4-BE49-F238E27FC236}">
                    <a16:creationId xmlns:a16="http://schemas.microsoft.com/office/drawing/2014/main" id="{BEFB36B9-EF9D-904D-9822-913A08238CD4}"/>
                  </a:ext>
                </a:extLst>
              </p:cNvPr>
              <p:cNvCxnSpPr>
                <a:cxnSpLocks/>
                <a:stCxn id="55" idx="6"/>
                <a:endCxn id="84" idx="2"/>
              </p:cNvCxnSpPr>
              <p:nvPr/>
            </p:nvCxnSpPr>
            <p:spPr>
              <a:xfrm flipH="1" flipV="1">
                <a:off x="2645572" y="3048513"/>
                <a:ext cx="558637" cy="3768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0C8667A6-DB8E-4E4A-B124-ABBE4B2077ED}"/>
                  </a:ext>
                </a:extLst>
              </p:cNvPr>
              <p:cNvSpPr/>
              <p:nvPr/>
            </p:nvSpPr>
            <p:spPr>
              <a:xfrm rot="16200000">
                <a:off x="1899441" y="4880803"/>
                <a:ext cx="438538" cy="443911"/>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cxnSp>
            <p:nvCxnSpPr>
              <p:cNvPr id="63" name="Straight Connector 62">
                <a:extLst>
                  <a:ext uri="{FF2B5EF4-FFF2-40B4-BE49-F238E27FC236}">
                    <a16:creationId xmlns:a16="http://schemas.microsoft.com/office/drawing/2014/main" id="{4B522D57-9508-D94F-A722-D974CC20E338}"/>
                  </a:ext>
                </a:extLst>
              </p:cNvPr>
              <p:cNvCxnSpPr>
                <a:cxnSpLocks/>
                <a:stCxn id="54" idx="0"/>
                <a:endCxn id="54" idx="4"/>
              </p:cNvCxnSpPr>
              <p:nvPr/>
            </p:nvCxnSpPr>
            <p:spPr>
              <a:xfrm>
                <a:off x="1650836" y="3900533"/>
                <a:ext cx="97712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680DC60C-53BB-5345-8B7E-3AE5CCAC0958}"/>
                  </a:ext>
                </a:extLst>
              </p:cNvPr>
              <p:cNvCxnSpPr>
                <a:cxnSpLocks/>
                <a:stCxn id="60" idx="6"/>
                <a:endCxn id="54" idx="2"/>
              </p:cNvCxnSpPr>
              <p:nvPr/>
            </p:nvCxnSpPr>
            <p:spPr>
              <a:xfrm flipH="1" flipV="1">
                <a:off x="2139399" y="4368011"/>
                <a:ext cx="1067694" cy="51547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9F53D425-4EE4-D84C-8793-054829E72968}"/>
                  </a:ext>
                </a:extLst>
              </p:cNvPr>
              <p:cNvCxnSpPr>
                <a:cxnSpLocks/>
                <a:stCxn id="62" idx="6"/>
                <a:endCxn id="54" idx="2"/>
              </p:cNvCxnSpPr>
              <p:nvPr/>
            </p:nvCxnSpPr>
            <p:spPr>
              <a:xfrm flipV="1">
                <a:off x="2118711" y="4368011"/>
                <a:ext cx="20688" cy="51547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3EF34120-CFBD-5543-ADED-D354BE2DB25B}"/>
                  </a:ext>
                </a:extLst>
              </p:cNvPr>
              <p:cNvCxnSpPr>
                <a:cxnSpLocks/>
                <a:stCxn id="59" idx="6"/>
                <a:endCxn id="54" idx="2"/>
              </p:cNvCxnSpPr>
              <p:nvPr/>
            </p:nvCxnSpPr>
            <p:spPr>
              <a:xfrm flipH="1" flipV="1">
                <a:off x="2139399" y="4368011"/>
                <a:ext cx="519912" cy="51547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618A9635-0537-2D45-8FB8-338D2FF3F583}"/>
                  </a:ext>
                </a:extLst>
              </p:cNvPr>
              <p:cNvCxnSpPr>
                <a:cxnSpLocks/>
                <a:stCxn id="54" idx="6"/>
                <a:endCxn id="84" idx="2"/>
              </p:cNvCxnSpPr>
              <p:nvPr/>
            </p:nvCxnSpPr>
            <p:spPr>
              <a:xfrm flipV="1">
                <a:off x="2139399" y="3048513"/>
                <a:ext cx="506173" cy="38454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E7F42A3F-4FFF-6F41-8F4D-2B8D0DBDEC44}"/>
                  </a:ext>
                </a:extLst>
              </p:cNvPr>
              <p:cNvSpPr/>
              <p:nvPr/>
            </p:nvSpPr>
            <p:spPr>
              <a:xfrm rot="16200000">
                <a:off x="1108938" y="3685542"/>
                <a:ext cx="438538" cy="443911"/>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cxnSp>
            <p:nvCxnSpPr>
              <p:cNvPr id="70" name="Straight Arrow Connector 69">
                <a:extLst>
                  <a:ext uri="{FF2B5EF4-FFF2-40B4-BE49-F238E27FC236}">
                    <a16:creationId xmlns:a16="http://schemas.microsoft.com/office/drawing/2014/main" id="{30E5824D-BC00-1A49-B420-467C2A34E827}"/>
                  </a:ext>
                </a:extLst>
              </p:cNvPr>
              <p:cNvCxnSpPr>
                <a:cxnSpLocks/>
                <a:stCxn id="69" idx="6"/>
                <a:endCxn id="84" idx="2"/>
              </p:cNvCxnSpPr>
              <p:nvPr/>
            </p:nvCxnSpPr>
            <p:spPr>
              <a:xfrm flipV="1">
                <a:off x="1328208" y="3048513"/>
                <a:ext cx="1317364" cy="63971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2" name="Picture 71">
                <a:extLst>
                  <a:ext uri="{FF2B5EF4-FFF2-40B4-BE49-F238E27FC236}">
                    <a16:creationId xmlns:a16="http://schemas.microsoft.com/office/drawing/2014/main" id="{C4CC4D89-3B01-F448-8838-E597FA379E22}"/>
                  </a:ext>
                </a:extLst>
              </p:cNvPr>
              <p:cNvPicPr>
                <a:picLocks noChangeAspect="1"/>
              </p:cNvPicPr>
              <p:nvPr/>
            </p:nvPicPr>
            <p:blipFill>
              <a:blip r:embed="rId4"/>
              <a:stretch>
                <a:fillRect/>
              </a:stretch>
            </p:blipFill>
            <p:spPr>
              <a:xfrm>
                <a:off x="2682920" y="1589602"/>
                <a:ext cx="127731" cy="180326"/>
              </a:xfrm>
              <a:prstGeom prst="rect">
                <a:avLst/>
              </a:prstGeom>
            </p:spPr>
          </p:pic>
          <p:pic>
            <p:nvPicPr>
              <p:cNvPr id="73" name="Picture 72">
                <a:extLst>
                  <a:ext uri="{FF2B5EF4-FFF2-40B4-BE49-F238E27FC236}">
                    <a16:creationId xmlns:a16="http://schemas.microsoft.com/office/drawing/2014/main" id="{70DF9B20-3422-A54B-9313-D622A810DA21}"/>
                  </a:ext>
                </a:extLst>
              </p:cNvPr>
              <p:cNvPicPr>
                <a:picLocks noChangeAspect="1"/>
              </p:cNvPicPr>
              <p:nvPr/>
            </p:nvPicPr>
            <p:blipFill>
              <a:blip r:embed="rId5"/>
              <a:stretch>
                <a:fillRect/>
              </a:stretch>
            </p:blipFill>
            <p:spPr>
              <a:xfrm>
                <a:off x="2539102" y="5027342"/>
                <a:ext cx="247949" cy="165299"/>
              </a:xfrm>
              <a:prstGeom prst="rect">
                <a:avLst/>
              </a:prstGeom>
            </p:spPr>
          </p:pic>
          <p:pic>
            <p:nvPicPr>
              <p:cNvPr id="74" name="Picture 73">
                <a:extLst>
                  <a:ext uri="{FF2B5EF4-FFF2-40B4-BE49-F238E27FC236}">
                    <a16:creationId xmlns:a16="http://schemas.microsoft.com/office/drawing/2014/main" id="{A415E0D3-5895-184B-B16C-11AAC6B7ABFE}"/>
                  </a:ext>
                </a:extLst>
              </p:cNvPr>
              <p:cNvPicPr>
                <a:picLocks noChangeAspect="1"/>
              </p:cNvPicPr>
              <p:nvPr/>
            </p:nvPicPr>
            <p:blipFill>
              <a:blip r:embed="rId6"/>
              <a:stretch>
                <a:fillRect/>
              </a:stretch>
            </p:blipFill>
            <p:spPr>
              <a:xfrm>
                <a:off x="3075426" y="5016386"/>
                <a:ext cx="255462" cy="165299"/>
              </a:xfrm>
              <a:prstGeom prst="rect">
                <a:avLst/>
              </a:prstGeom>
            </p:spPr>
          </p:pic>
          <p:sp>
            <p:nvSpPr>
              <p:cNvPr id="75" name="TextBox 74">
                <a:extLst>
                  <a:ext uri="{FF2B5EF4-FFF2-40B4-BE49-F238E27FC236}">
                    <a16:creationId xmlns:a16="http://schemas.microsoft.com/office/drawing/2014/main" id="{07CF5E28-F753-9341-A96E-3FA0DF34310B}"/>
                  </a:ext>
                </a:extLst>
              </p:cNvPr>
              <p:cNvSpPr txBox="1"/>
              <p:nvPr/>
            </p:nvSpPr>
            <p:spPr>
              <a:xfrm>
                <a:off x="3967152" y="4882744"/>
                <a:ext cx="1558626" cy="400110"/>
              </a:xfrm>
              <a:prstGeom prst="rect">
                <a:avLst/>
              </a:prstGeom>
              <a:noFill/>
            </p:spPr>
            <p:txBody>
              <a:bodyPr wrap="square" rtlCol="0">
                <a:spAutoFit/>
              </a:bodyPr>
              <a:lstStyle/>
              <a:p>
                <a:r>
                  <a:rPr lang="en-US" sz="2000" dirty="0">
                    <a:solidFill>
                      <a:schemeClr val="accent1"/>
                    </a:solidFill>
                    <a:latin typeface="Amazon Ember Light" panose="020B0403020204020204" pitchFamily="34" charset="0"/>
                    <a:ea typeface="Amazon Ember Light" panose="020B0403020204020204" pitchFamily="34" charset="0"/>
                    <a:cs typeface="Amazon Ember Light" panose="020B0403020204020204" pitchFamily="34" charset="0"/>
                  </a:rPr>
                  <a:t>Input Layer</a:t>
                </a:r>
              </a:p>
            </p:txBody>
          </p:sp>
          <p:pic>
            <p:nvPicPr>
              <p:cNvPr id="76" name="Picture 75">
                <a:extLst>
                  <a:ext uri="{FF2B5EF4-FFF2-40B4-BE49-F238E27FC236}">
                    <a16:creationId xmlns:a16="http://schemas.microsoft.com/office/drawing/2014/main" id="{0EAE41CA-D90B-FA4D-8A5C-EBE62B06006A}"/>
                  </a:ext>
                </a:extLst>
              </p:cNvPr>
              <p:cNvPicPr>
                <a:picLocks noChangeAspect="1"/>
              </p:cNvPicPr>
              <p:nvPr/>
            </p:nvPicPr>
            <p:blipFill>
              <a:blip r:embed="rId7"/>
              <a:stretch>
                <a:fillRect/>
              </a:stretch>
            </p:blipFill>
            <p:spPr>
              <a:xfrm>
                <a:off x="2077332" y="5027870"/>
                <a:ext cx="76200" cy="158750"/>
              </a:xfrm>
              <a:prstGeom prst="rect">
                <a:avLst/>
              </a:prstGeom>
            </p:spPr>
          </p:pic>
          <p:pic>
            <p:nvPicPr>
              <p:cNvPr id="77" name="Picture 76">
                <a:extLst>
                  <a:ext uri="{FF2B5EF4-FFF2-40B4-BE49-F238E27FC236}">
                    <a16:creationId xmlns:a16="http://schemas.microsoft.com/office/drawing/2014/main" id="{FB00798D-00CE-9F47-BE91-FC14870DD16B}"/>
                  </a:ext>
                </a:extLst>
              </p:cNvPr>
              <p:cNvPicPr>
                <a:picLocks noChangeAspect="1"/>
              </p:cNvPicPr>
              <p:nvPr/>
            </p:nvPicPr>
            <p:blipFill>
              <a:blip r:embed="rId7"/>
              <a:stretch>
                <a:fillRect/>
              </a:stretch>
            </p:blipFill>
            <p:spPr>
              <a:xfrm>
                <a:off x="1280324" y="3821732"/>
                <a:ext cx="76200" cy="158750"/>
              </a:xfrm>
              <a:prstGeom prst="rect">
                <a:avLst/>
              </a:prstGeom>
            </p:spPr>
          </p:pic>
          <p:pic>
            <p:nvPicPr>
              <p:cNvPr id="78" name="Picture 77">
                <a:extLst>
                  <a:ext uri="{FF2B5EF4-FFF2-40B4-BE49-F238E27FC236}">
                    <a16:creationId xmlns:a16="http://schemas.microsoft.com/office/drawing/2014/main" id="{0F1C957D-5B75-3143-9056-8B8D15FCD3F2}"/>
                  </a:ext>
                </a:extLst>
              </p:cNvPr>
              <p:cNvPicPr>
                <a:picLocks noChangeAspect="1"/>
              </p:cNvPicPr>
              <p:nvPr/>
            </p:nvPicPr>
            <p:blipFill>
              <a:blip r:embed="rId8"/>
              <a:stretch>
                <a:fillRect/>
              </a:stretch>
            </p:blipFill>
            <p:spPr>
              <a:xfrm>
                <a:off x="809174" y="3038331"/>
                <a:ext cx="292100" cy="196850"/>
              </a:xfrm>
              <a:prstGeom prst="rect">
                <a:avLst/>
              </a:prstGeom>
            </p:spPr>
          </p:pic>
          <p:pic>
            <p:nvPicPr>
              <p:cNvPr id="79" name="Picture 78">
                <a:extLst>
                  <a:ext uri="{FF2B5EF4-FFF2-40B4-BE49-F238E27FC236}">
                    <a16:creationId xmlns:a16="http://schemas.microsoft.com/office/drawing/2014/main" id="{39C99B02-424E-2844-A07E-124B9D1A61B8}"/>
                  </a:ext>
                </a:extLst>
              </p:cNvPr>
              <p:cNvPicPr>
                <a:picLocks noChangeAspect="1"/>
              </p:cNvPicPr>
              <p:nvPr/>
            </p:nvPicPr>
            <p:blipFill>
              <a:blip r:embed="rId9"/>
              <a:stretch>
                <a:fillRect/>
              </a:stretch>
            </p:blipFill>
            <p:spPr>
              <a:xfrm>
                <a:off x="828251" y="4480184"/>
                <a:ext cx="285750" cy="196850"/>
              </a:xfrm>
              <a:prstGeom prst="rect">
                <a:avLst/>
              </a:prstGeom>
            </p:spPr>
          </p:pic>
          <p:sp>
            <p:nvSpPr>
              <p:cNvPr id="80" name="TextBox 79">
                <a:extLst>
                  <a:ext uri="{FF2B5EF4-FFF2-40B4-BE49-F238E27FC236}">
                    <a16:creationId xmlns:a16="http://schemas.microsoft.com/office/drawing/2014/main" id="{F9248680-F654-9549-9F08-6606024D699B}"/>
                  </a:ext>
                </a:extLst>
              </p:cNvPr>
              <p:cNvSpPr txBox="1"/>
              <p:nvPr/>
            </p:nvSpPr>
            <p:spPr>
              <a:xfrm>
                <a:off x="416312" y="4659112"/>
                <a:ext cx="1206859" cy="338554"/>
              </a:xfrm>
              <a:prstGeom prst="rect">
                <a:avLst/>
              </a:prstGeom>
              <a:noFill/>
            </p:spPr>
            <p:txBody>
              <a:bodyPr wrap="square" rtlCol="0">
                <a:spAutoFit/>
              </a:bodyPr>
              <a:lstStyle/>
              <a:p>
                <a:pPr>
                  <a:spcBef>
                    <a:spcPts val="600"/>
                  </a:spcBef>
                  <a:spcAft>
                    <a:spcPts val="600"/>
                  </a:spcAft>
                </a:pPr>
                <a:r>
                  <a:rPr lang="en-US" sz="1600" dirty="0">
                    <a:latin typeface="Amazon Ember Light" panose="020B0403020204020204" pitchFamily="34" charset="0"/>
                    <a:ea typeface="Amazon Ember Light" panose="020B0403020204020204" pitchFamily="34" charset="0"/>
                    <a:cs typeface="Amazon Ember Light" panose="020B0403020204020204" pitchFamily="34" charset="0"/>
                  </a:rPr>
                  <a:t>(6 weights)</a:t>
                </a:r>
              </a:p>
            </p:txBody>
          </p:sp>
          <p:sp>
            <p:nvSpPr>
              <p:cNvPr id="81" name="TextBox 80">
                <a:extLst>
                  <a:ext uri="{FF2B5EF4-FFF2-40B4-BE49-F238E27FC236}">
                    <a16:creationId xmlns:a16="http://schemas.microsoft.com/office/drawing/2014/main" id="{7E027C00-AAF7-7340-8D3A-7ECCDA3B218D}"/>
                  </a:ext>
                </a:extLst>
              </p:cNvPr>
              <p:cNvSpPr txBox="1"/>
              <p:nvPr/>
            </p:nvSpPr>
            <p:spPr>
              <a:xfrm>
                <a:off x="409219" y="3215822"/>
                <a:ext cx="1215618" cy="338554"/>
              </a:xfrm>
              <a:prstGeom prst="rect">
                <a:avLst/>
              </a:prstGeom>
              <a:noFill/>
            </p:spPr>
            <p:txBody>
              <a:bodyPr wrap="square" rtlCol="0">
                <a:spAutoFit/>
              </a:bodyPr>
              <a:lstStyle/>
              <a:p>
                <a:pPr>
                  <a:spcBef>
                    <a:spcPts val="600"/>
                  </a:spcBef>
                  <a:spcAft>
                    <a:spcPts val="600"/>
                  </a:spcAft>
                </a:pPr>
                <a:r>
                  <a:rPr lang="en-US" sz="1600" dirty="0">
                    <a:latin typeface="Amazon Ember Light" panose="020B0403020204020204" pitchFamily="34" charset="0"/>
                    <a:ea typeface="Amazon Ember Light" panose="020B0403020204020204" pitchFamily="34" charset="0"/>
                    <a:cs typeface="Amazon Ember Light" panose="020B0403020204020204" pitchFamily="34" charset="0"/>
                  </a:rPr>
                  <a:t>(3 weights)</a:t>
                </a:r>
              </a:p>
            </p:txBody>
          </p:sp>
          <p:cxnSp>
            <p:nvCxnSpPr>
              <p:cNvPr id="82" name="Straight Arrow Connector 81">
                <a:extLst>
                  <a:ext uri="{FF2B5EF4-FFF2-40B4-BE49-F238E27FC236}">
                    <a16:creationId xmlns:a16="http://schemas.microsoft.com/office/drawing/2014/main" id="{FD6F1386-789E-874A-AA13-69D0C4A9245D}"/>
                  </a:ext>
                </a:extLst>
              </p:cNvPr>
              <p:cNvCxnSpPr>
                <a:cxnSpLocks/>
              </p:cNvCxnSpPr>
              <p:nvPr/>
            </p:nvCxnSpPr>
            <p:spPr>
              <a:xfrm flipV="1">
                <a:off x="2639499" y="1889253"/>
                <a:ext cx="7721" cy="23511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AEF3849-A824-5247-AA2B-05B83D24520E}"/>
                  </a:ext>
                </a:extLst>
              </p:cNvPr>
              <p:cNvCxnSpPr>
                <a:cxnSpLocks/>
                <a:stCxn id="55" idx="0"/>
                <a:endCxn id="55" idx="4"/>
              </p:cNvCxnSpPr>
              <p:nvPr/>
            </p:nvCxnSpPr>
            <p:spPr>
              <a:xfrm>
                <a:off x="2715646" y="3892866"/>
                <a:ext cx="97712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4" name="Oval 83">
                <a:extLst>
                  <a:ext uri="{FF2B5EF4-FFF2-40B4-BE49-F238E27FC236}">
                    <a16:creationId xmlns:a16="http://schemas.microsoft.com/office/drawing/2014/main" id="{AEDB4EFD-2837-F64E-9441-9119564BC730}"/>
                  </a:ext>
                </a:extLst>
              </p:cNvPr>
              <p:cNvSpPr/>
              <p:nvPr/>
            </p:nvSpPr>
            <p:spPr>
              <a:xfrm rot="16200000">
                <a:off x="2178092" y="2092471"/>
                <a:ext cx="934958" cy="9771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cxnSp>
            <p:nvCxnSpPr>
              <p:cNvPr id="85" name="Straight Connector 84">
                <a:extLst>
                  <a:ext uri="{FF2B5EF4-FFF2-40B4-BE49-F238E27FC236}">
                    <a16:creationId xmlns:a16="http://schemas.microsoft.com/office/drawing/2014/main" id="{B180E5CE-FAE3-F34C-AB5E-21276BA47649}"/>
                  </a:ext>
                </a:extLst>
              </p:cNvPr>
              <p:cNvCxnSpPr>
                <a:cxnSpLocks/>
                <a:stCxn id="84" idx="0"/>
                <a:endCxn id="84" idx="4"/>
              </p:cNvCxnSpPr>
              <p:nvPr/>
            </p:nvCxnSpPr>
            <p:spPr>
              <a:xfrm>
                <a:off x="2157009" y="2581034"/>
                <a:ext cx="97712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9" name="Picture 98">
                <a:extLst>
                  <a:ext uri="{FF2B5EF4-FFF2-40B4-BE49-F238E27FC236}">
                    <a16:creationId xmlns:a16="http://schemas.microsoft.com/office/drawing/2014/main" id="{37D366BB-1D6B-1A42-B533-E856ACEBAB83}"/>
                  </a:ext>
                </a:extLst>
              </p:cNvPr>
              <p:cNvPicPr>
                <a:picLocks noChangeAspect="1"/>
              </p:cNvPicPr>
              <p:nvPr/>
            </p:nvPicPr>
            <p:blipFill>
              <a:blip r:embed="rId10"/>
              <a:stretch>
                <a:fillRect/>
              </a:stretch>
            </p:blipFill>
            <p:spPr>
              <a:xfrm>
                <a:off x="1837929" y="3983471"/>
                <a:ext cx="701173" cy="218398"/>
              </a:xfrm>
              <a:prstGeom prst="rect">
                <a:avLst/>
              </a:prstGeom>
            </p:spPr>
          </p:pic>
          <p:pic>
            <p:nvPicPr>
              <p:cNvPr id="100" name="Picture 99">
                <a:extLst>
                  <a:ext uri="{FF2B5EF4-FFF2-40B4-BE49-F238E27FC236}">
                    <a16:creationId xmlns:a16="http://schemas.microsoft.com/office/drawing/2014/main" id="{D0C18AE3-9D4B-E04B-91F2-DC8CDC1520E0}"/>
                  </a:ext>
                </a:extLst>
              </p:cNvPr>
              <p:cNvPicPr>
                <a:picLocks noChangeAspect="1"/>
              </p:cNvPicPr>
              <p:nvPr/>
            </p:nvPicPr>
            <p:blipFill>
              <a:blip r:embed="rId11"/>
              <a:stretch>
                <a:fillRect/>
              </a:stretch>
            </p:blipFill>
            <p:spPr>
              <a:xfrm>
                <a:off x="2340666" y="2632440"/>
                <a:ext cx="705917" cy="219876"/>
              </a:xfrm>
              <a:prstGeom prst="rect">
                <a:avLst/>
              </a:prstGeom>
            </p:spPr>
          </p:pic>
          <p:sp>
            <p:nvSpPr>
              <p:cNvPr id="103" name="Oval 102">
                <a:extLst>
                  <a:ext uri="{FF2B5EF4-FFF2-40B4-BE49-F238E27FC236}">
                    <a16:creationId xmlns:a16="http://schemas.microsoft.com/office/drawing/2014/main" id="{C67865B5-EC4F-3049-A175-BE892B82B670}"/>
                  </a:ext>
                </a:extLst>
              </p:cNvPr>
              <p:cNvSpPr/>
              <p:nvPr/>
            </p:nvSpPr>
            <p:spPr>
              <a:xfrm rot="16200000">
                <a:off x="2430141" y="1444886"/>
                <a:ext cx="438538" cy="443911"/>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cxnSp>
            <p:nvCxnSpPr>
              <p:cNvPr id="133" name="Straight Connector 132">
                <a:extLst>
                  <a:ext uri="{FF2B5EF4-FFF2-40B4-BE49-F238E27FC236}">
                    <a16:creationId xmlns:a16="http://schemas.microsoft.com/office/drawing/2014/main" id="{C36A8B14-B50F-1149-A5CC-EF7E27A68A4E}"/>
                  </a:ext>
                </a:extLst>
              </p:cNvPr>
              <p:cNvCxnSpPr>
                <a:cxnSpLocks/>
              </p:cNvCxnSpPr>
              <p:nvPr/>
            </p:nvCxnSpPr>
            <p:spPr>
              <a:xfrm>
                <a:off x="1662374" y="3911538"/>
                <a:ext cx="977125"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2CE5334E-0877-924B-A359-FCDEE7226096}"/>
                  </a:ext>
                </a:extLst>
              </p:cNvPr>
              <p:cNvCxnSpPr>
                <a:cxnSpLocks/>
              </p:cNvCxnSpPr>
              <p:nvPr/>
            </p:nvCxnSpPr>
            <p:spPr>
              <a:xfrm>
                <a:off x="2716512" y="3900064"/>
                <a:ext cx="977125"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B9C296F5-61BF-F741-B48D-94F11C4699AE}"/>
                  </a:ext>
                </a:extLst>
              </p:cNvPr>
              <p:cNvCxnSpPr>
                <a:cxnSpLocks/>
              </p:cNvCxnSpPr>
              <p:nvPr/>
            </p:nvCxnSpPr>
            <p:spPr>
              <a:xfrm>
                <a:off x="2158657" y="2580914"/>
                <a:ext cx="977125"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36" name="Picture 135">
                <a:extLst>
                  <a:ext uri="{FF2B5EF4-FFF2-40B4-BE49-F238E27FC236}">
                    <a16:creationId xmlns:a16="http://schemas.microsoft.com/office/drawing/2014/main" id="{38F88BC4-3888-CA44-8D06-23A0DC731188}"/>
                  </a:ext>
                </a:extLst>
              </p:cNvPr>
              <p:cNvPicPr>
                <a:picLocks noChangeAspect="1"/>
              </p:cNvPicPr>
              <p:nvPr/>
            </p:nvPicPr>
            <p:blipFill>
              <a:blip r:embed="rId12"/>
              <a:stretch>
                <a:fillRect/>
              </a:stretch>
            </p:blipFill>
            <p:spPr>
              <a:xfrm>
                <a:off x="2571019" y="1586172"/>
                <a:ext cx="157217" cy="167043"/>
              </a:xfrm>
              <a:prstGeom prst="rect">
                <a:avLst/>
              </a:prstGeom>
            </p:spPr>
          </p:pic>
          <p:pic>
            <p:nvPicPr>
              <p:cNvPr id="137" name="Picture 136">
                <a:extLst>
                  <a:ext uri="{FF2B5EF4-FFF2-40B4-BE49-F238E27FC236}">
                    <a16:creationId xmlns:a16="http://schemas.microsoft.com/office/drawing/2014/main" id="{AE874B12-44E9-2545-B126-122E5BFB11CD}"/>
                  </a:ext>
                </a:extLst>
              </p:cNvPr>
              <p:cNvPicPr>
                <a:picLocks noChangeAspect="1"/>
              </p:cNvPicPr>
              <p:nvPr/>
            </p:nvPicPr>
            <p:blipFill>
              <a:blip r:embed="rId13"/>
              <a:stretch>
                <a:fillRect/>
              </a:stretch>
            </p:blipFill>
            <p:spPr>
              <a:xfrm>
                <a:off x="1675516" y="3655848"/>
                <a:ext cx="922442" cy="220921"/>
              </a:xfrm>
              <a:prstGeom prst="rect">
                <a:avLst/>
              </a:prstGeom>
            </p:spPr>
          </p:pic>
          <p:pic>
            <p:nvPicPr>
              <p:cNvPr id="138" name="Picture 137">
                <a:extLst>
                  <a:ext uri="{FF2B5EF4-FFF2-40B4-BE49-F238E27FC236}">
                    <a16:creationId xmlns:a16="http://schemas.microsoft.com/office/drawing/2014/main" id="{FBFFD071-2BDD-7A42-BC41-15A0E870A1F6}"/>
                  </a:ext>
                </a:extLst>
              </p:cNvPr>
              <p:cNvPicPr>
                <a:picLocks noChangeAspect="1"/>
              </p:cNvPicPr>
              <p:nvPr/>
            </p:nvPicPr>
            <p:blipFill>
              <a:blip r:embed="rId10"/>
              <a:stretch>
                <a:fillRect/>
              </a:stretch>
            </p:blipFill>
            <p:spPr>
              <a:xfrm>
                <a:off x="2922608" y="3974303"/>
                <a:ext cx="701173" cy="218398"/>
              </a:xfrm>
              <a:prstGeom prst="rect">
                <a:avLst/>
              </a:prstGeom>
            </p:spPr>
          </p:pic>
          <p:pic>
            <p:nvPicPr>
              <p:cNvPr id="139" name="Picture 138">
                <a:extLst>
                  <a:ext uri="{FF2B5EF4-FFF2-40B4-BE49-F238E27FC236}">
                    <a16:creationId xmlns:a16="http://schemas.microsoft.com/office/drawing/2014/main" id="{127BC6FA-4F9C-3F48-A524-268AAB65AF47}"/>
                  </a:ext>
                </a:extLst>
              </p:cNvPr>
              <p:cNvPicPr>
                <a:picLocks noChangeAspect="1"/>
              </p:cNvPicPr>
              <p:nvPr/>
            </p:nvPicPr>
            <p:blipFill>
              <a:blip r:embed="rId13"/>
              <a:stretch>
                <a:fillRect/>
              </a:stretch>
            </p:blipFill>
            <p:spPr>
              <a:xfrm>
                <a:off x="2760195" y="3646680"/>
                <a:ext cx="922442" cy="220921"/>
              </a:xfrm>
              <a:prstGeom prst="rect">
                <a:avLst/>
              </a:prstGeom>
            </p:spPr>
          </p:pic>
          <p:pic>
            <p:nvPicPr>
              <p:cNvPr id="140" name="Picture 139">
                <a:extLst>
                  <a:ext uri="{FF2B5EF4-FFF2-40B4-BE49-F238E27FC236}">
                    <a16:creationId xmlns:a16="http://schemas.microsoft.com/office/drawing/2014/main" id="{C7D2985E-E18A-1A4B-BD07-A335BB6D6B20}"/>
                  </a:ext>
                </a:extLst>
              </p:cNvPr>
              <p:cNvPicPr>
                <a:picLocks noChangeAspect="1"/>
              </p:cNvPicPr>
              <p:nvPr/>
            </p:nvPicPr>
            <p:blipFill>
              <a:blip r:embed="rId14"/>
              <a:stretch>
                <a:fillRect/>
              </a:stretch>
            </p:blipFill>
            <p:spPr>
              <a:xfrm>
                <a:off x="2226031" y="2351806"/>
                <a:ext cx="882932" cy="211459"/>
              </a:xfrm>
              <a:prstGeom prst="rect">
                <a:avLst/>
              </a:prstGeom>
            </p:spPr>
          </p:pic>
        </p:grpSp>
        <p:sp>
          <p:nvSpPr>
            <p:cNvPr id="52" name="TextBox 51">
              <a:extLst>
                <a:ext uri="{FF2B5EF4-FFF2-40B4-BE49-F238E27FC236}">
                  <a16:creationId xmlns:a16="http://schemas.microsoft.com/office/drawing/2014/main" id="{351FE795-A75C-9B4E-A7A3-0715A6781858}"/>
                </a:ext>
              </a:extLst>
            </p:cNvPr>
            <p:cNvSpPr txBox="1"/>
            <p:nvPr/>
          </p:nvSpPr>
          <p:spPr>
            <a:xfrm>
              <a:off x="3967152" y="2560158"/>
              <a:ext cx="1823869" cy="400110"/>
            </a:xfrm>
            <a:prstGeom prst="rect">
              <a:avLst/>
            </a:prstGeom>
            <a:noFill/>
          </p:spPr>
          <p:txBody>
            <a:bodyPr wrap="square" rtlCol="0">
              <a:spAutoFit/>
            </a:bodyPr>
            <a:lstStyle/>
            <a:p>
              <a:r>
                <a:rPr lang="en-US" sz="2000" dirty="0">
                  <a:solidFill>
                    <a:schemeClr val="accent1"/>
                  </a:solidFill>
                  <a:latin typeface="Amazon Ember Light" panose="020B0403020204020204" pitchFamily="34" charset="0"/>
                  <a:ea typeface="Amazon Ember Light" panose="020B0403020204020204" pitchFamily="34" charset="0"/>
                  <a:cs typeface="Amazon Ember Light" panose="020B0403020204020204" pitchFamily="34" charset="0"/>
                </a:rPr>
                <a:t>Output Layer</a:t>
              </a:r>
            </a:p>
          </p:txBody>
        </p:sp>
        <p:sp>
          <p:nvSpPr>
            <p:cNvPr id="53" name="TextBox 52">
              <a:extLst>
                <a:ext uri="{FF2B5EF4-FFF2-40B4-BE49-F238E27FC236}">
                  <a16:creationId xmlns:a16="http://schemas.microsoft.com/office/drawing/2014/main" id="{5063514F-3136-B54C-9A48-485B92306B9D}"/>
                </a:ext>
              </a:extLst>
            </p:cNvPr>
            <p:cNvSpPr txBox="1"/>
            <p:nvPr/>
          </p:nvSpPr>
          <p:spPr>
            <a:xfrm>
              <a:off x="3967153" y="3685213"/>
              <a:ext cx="1823869" cy="400110"/>
            </a:xfrm>
            <a:prstGeom prst="rect">
              <a:avLst/>
            </a:prstGeom>
            <a:noFill/>
          </p:spPr>
          <p:txBody>
            <a:bodyPr wrap="square" rtlCol="0">
              <a:spAutoFit/>
            </a:bodyPr>
            <a:lstStyle/>
            <a:p>
              <a:r>
                <a:rPr lang="en-US" sz="2000" dirty="0">
                  <a:solidFill>
                    <a:schemeClr val="accent1"/>
                  </a:solidFill>
                  <a:latin typeface="Amazon Ember Light" panose="020B0403020204020204" pitchFamily="34" charset="0"/>
                  <a:ea typeface="Amazon Ember Light" panose="020B0403020204020204" pitchFamily="34" charset="0"/>
                  <a:cs typeface="Amazon Ember Light" panose="020B0403020204020204" pitchFamily="34" charset="0"/>
                </a:rPr>
                <a:t>Hidden Layer</a:t>
              </a:r>
            </a:p>
          </p:txBody>
        </p:sp>
      </p:grpSp>
    </p:spTree>
    <p:extLst>
      <p:ext uri="{BB962C8B-B14F-4D97-AF65-F5344CB8AC3E}">
        <p14:creationId xmlns:p14="http://schemas.microsoft.com/office/powerpoint/2010/main" val="3252028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 Placeholder 2">
            <a:extLst>
              <a:ext uri="{FF2B5EF4-FFF2-40B4-BE49-F238E27FC236}">
                <a16:creationId xmlns:a16="http://schemas.microsoft.com/office/drawing/2014/main" id="{9E9F0FA0-86A2-FB45-88AD-75DE9E6AE675}"/>
              </a:ext>
            </a:extLst>
          </p:cNvPr>
          <p:cNvSpPr>
            <a:spLocks noGrp="1"/>
          </p:cNvSpPr>
          <p:nvPr>
            <p:ph type="body" sz="quarter" idx="10"/>
          </p:nvPr>
        </p:nvSpPr>
        <p:spPr>
          <a:xfrm>
            <a:off x="6096000" y="1589141"/>
            <a:ext cx="5782905" cy="4192144"/>
          </a:xfrm>
        </p:spPr>
        <p:txBody>
          <a:bodyPr/>
          <a:lstStyle/>
          <a:p>
            <a:pPr marL="285750" indent="-285750"/>
            <a:r>
              <a:rPr lang="en-US" dirty="0"/>
              <a:t>A neural network consisting of </a:t>
            </a:r>
            <a:r>
              <a:rPr lang="en-US" b="1" dirty="0">
                <a:solidFill>
                  <a:schemeClr val="accent3"/>
                </a:solidFill>
              </a:rPr>
              <a:t>input</a:t>
            </a:r>
            <a:r>
              <a:rPr lang="en-US" dirty="0">
                <a:solidFill>
                  <a:schemeClr val="accent3"/>
                </a:solidFill>
              </a:rPr>
              <a:t>, </a:t>
            </a:r>
            <a:r>
              <a:rPr lang="en-US" b="1" dirty="0">
                <a:solidFill>
                  <a:schemeClr val="accent3"/>
                </a:solidFill>
              </a:rPr>
              <a:t>hidden</a:t>
            </a:r>
            <a:r>
              <a:rPr lang="en-US" dirty="0">
                <a:solidFill>
                  <a:schemeClr val="accent3"/>
                </a:solidFill>
              </a:rPr>
              <a:t> </a:t>
            </a:r>
            <a:r>
              <a:rPr lang="en-US" dirty="0"/>
              <a:t>and </a:t>
            </a:r>
            <a:r>
              <a:rPr lang="en-US" b="1" dirty="0">
                <a:solidFill>
                  <a:schemeClr val="accent3"/>
                </a:solidFill>
              </a:rPr>
              <a:t>output</a:t>
            </a:r>
            <a:r>
              <a:rPr lang="en-US" dirty="0">
                <a:solidFill>
                  <a:schemeClr val="accent3"/>
                </a:solidFill>
              </a:rPr>
              <a:t> </a:t>
            </a:r>
            <a:r>
              <a:rPr lang="en-US" dirty="0"/>
              <a:t>layers.</a:t>
            </a:r>
          </a:p>
          <a:p>
            <a:pPr marL="285750" indent="-285750"/>
            <a:r>
              <a:rPr lang="en-US" dirty="0"/>
              <a:t>Each layer is connected to the next layer.</a:t>
            </a:r>
          </a:p>
          <a:p>
            <a:pPr marL="285750" indent="-285750"/>
            <a:r>
              <a:rPr lang="en-US" dirty="0"/>
              <a:t>An </a:t>
            </a:r>
            <a:r>
              <a:rPr lang="en-US" b="1" dirty="0">
                <a:solidFill>
                  <a:schemeClr val="accent3"/>
                </a:solidFill>
              </a:rPr>
              <a:t>activation function </a:t>
            </a:r>
            <a:r>
              <a:rPr lang="en-US" dirty="0"/>
              <a:t>is applied on each hidden layer (and output layer).</a:t>
            </a:r>
          </a:p>
          <a:p>
            <a:pPr marL="285750" indent="-285750"/>
            <a:r>
              <a:rPr lang="en-US" dirty="0">
                <a:hlinkClick r:id="rId3"/>
              </a:rPr>
              <a:t>More details</a:t>
            </a:r>
            <a:endParaRPr lang="en-US" sz="1400" b="1" dirty="0"/>
          </a:p>
          <a:p>
            <a:pPr marL="0" indent="0">
              <a:buNone/>
            </a:pPr>
            <a:endParaRPr lang="en-US" sz="2400" b="1" dirty="0">
              <a:latin typeface="Cambria Math" panose="02040503050406030204" pitchFamily="18" charset="0"/>
              <a:ea typeface="Cambria Math" panose="02040503050406030204" pitchFamily="18" charset="0"/>
            </a:endParaRPr>
          </a:p>
        </p:txBody>
      </p:sp>
      <p:sp>
        <p:nvSpPr>
          <p:cNvPr id="71" name="Title 1">
            <a:extLst>
              <a:ext uri="{FF2B5EF4-FFF2-40B4-BE49-F238E27FC236}">
                <a16:creationId xmlns:a16="http://schemas.microsoft.com/office/drawing/2014/main" id="{F5D3465C-4DAE-F849-9399-747412044DFB}"/>
              </a:ext>
            </a:extLst>
          </p:cNvPr>
          <p:cNvSpPr>
            <a:spLocks noGrp="1"/>
          </p:cNvSpPr>
          <p:nvPr>
            <p:ph type="title"/>
          </p:nvPr>
        </p:nvSpPr>
        <p:spPr>
          <a:xfrm>
            <a:off x="697502" y="295897"/>
            <a:ext cx="11346929" cy="987472"/>
          </a:xfrm>
        </p:spPr>
        <p:txBody>
          <a:bodyPr/>
          <a:lstStyle/>
          <a:p>
            <a:r>
              <a:rPr lang="en-US" b="1" dirty="0">
                <a:ea typeface="Amazon Ember Light" panose="020B0403020204020204" pitchFamily="34" charset="0"/>
                <a:cs typeface="Amazon Ember Light" panose="020B0403020204020204" pitchFamily="34" charset="0"/>
              </a:rPr>
              <a:t>Neural Network/Multilayer Perceptron</a:t>
            </a:r>
            <a:endParaRPr lang="en-US" b="1" dirty="0"/>
          </a:p>
        </p:txBody>
      </p:sp>
      <p:grpSp>
        <p:nvGrpSpPr>
          <p:cNvPr id="45" name="Group 44">
            <a:extLst>
              <a:ext uri="{FF2B5EF4-FFF2-40B4-BE49-F238E27FC236}">
                <a16:creationId xmlns:a16="http://schemas.microsoft.com/office/drawing/2014/main" id="{D6BD5D66-A8A7-B145-A089-B46F302399CD}"/>
              </a:ext>
            </a:extLst>
          </p:cNvPr>
          <p:cNvGrpSpPr/>
          <p:nvPr/>
        </p:nvGrpSpPr>
        <p:grpSpPr>
          <a:xfrm>
            <a:off x="295560" y="1589141"/>
            <a:ext cx="5800441" cy="3723624"/>
            <a:chOff x="295560" y="1589141"/>
            <a:chExt cx="5800441" cy="3723624"/>
          </a:xfrm>
        </p:grpSpPr>
        <p:grpSp>
          <p:nvGrpSpPr>
            <p:cNvPr id="46" name="Group 45">
              <a:extLst>
                <a:ext uri="{FF2B5EF4-FFF2-40B4-BE49-F238E27FC236}">
                  <a16:creationId xmlns:a16="http://schemas.microsoft.com/office/drawing/2014/main" id="{DF6FDEDB-D6EA-AA45-8489-BA434AA48398}"/>
                </a:ext>
              </a:extLst>
            </p:cNvPr>
            <p:cNvGrpSpPr/>
            <p:nvPr/>
          </p:nvGrpSpPr>
          <p:grpSpPr>
            <a:xfrm>
              <a:off x="295560" y="1589141"/>
              <a:ext cx="4571886" cy="3723624"/>
              <a:chOff x="191777" y="1681578"/>
              <a:chExt cx="4571886" cy="3723624"/>
            </a:xfrm>
          </p:grpSpPr>
          <p:sp>
            <p:nvSpPr>
              <p:cNvPr id="50" name="Oval 49">
                <a:extLst>
                  <a:ext uri="{FF2B5EF4-FFF2-40B4-BE49-F238E27FC236}">
                    <a16:creationId xmlns:a16="http://schemas.microsoft.com/office/drawing/2014/main" id="{25C4D1F8-6D09-7742-AB14-8179D8993A96}"/>
                  </a:ext>
                </a:extLst>
              </p:cNvPr>
              <p:cNvSpPr/>
              <p:nvPr/>
            </p:nvSpPr>
            <p:spPr>
              <a:xfrm rot="16200000">
                <a:off x="2326972" y="1678891"/>
                <a:ext cx="438538" cy="443911"/>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D3083925-38A9-B242-B8DC-9A28ACD53885}"/>
                  </a:ext>
                </a:extLst>
              </p:cNvPr>
              <p:cNvSpPr/>
              <p:nvPr/>
            </p:nvSpPr>
            <p:spPr>
              <a:xfrm rot="16200000">
                <a:off x="2135391" y="3631675"/>
                <a:ext cx="797748" cy="784803"/>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2" name="Straight Arrow Connector 51">
                <a:extLst>
                  <a:ext uri="{FF2B5EF4-FFF2-40B4-BE49-F238E27FC236}">
                    <a16:creationId xmlns:a16="http://schemas.microsoft.com/office/drawing/2014/main" id="{E4D90BDB-50D8-5748-BE35-C6FAA72CECDE}"/>
                  </a:ext>
                </a:extLst>
              </p:cNvPr>
              <p:cNvCxnSpPr>
                <a:cxnSpLocks/>
                <a:stCxn id="56" idx="6"/>
                <a:endCxn id="51" idx="2"/>
              </p:cNvCxnSpPr>
              <p:nvPr/>
            </p:nvCxnSpPr>
            <p:spPr>
              <a:xfrm flipH="1" flipV="1">
                <a:off x="2534266" y="4422951"/>
                <a:ext cx="557731" cy="54371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3F4B6349-01CB-0B4E-B281-3F06D52BB507}"/>
                  </a:ext>
                </a:extLst>
              </p:cNvPr>
              <p:cNvCxnSpPr>
                <a:cxnSpLocks/>
                <a:stCxn id="58" idx="6"/>
                <a:endCxn id="51" idx="2"/>
              </p:cNvCxnSpPr>
              <p:nvPr/>
            </p:nvCxnSpPr>
            <p:spPr>
              <a:xfrm flipV="1">
                <a:off x="1961583" y="4422951"/>
                <a:ext cx="572683" cy="53154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B9C66D0-B8EC-004F-8E37-30EA3FFEFFEB}"/>
                  </a:ext>
                </a:extLst>
              </p:cNvPr>
              <p:cNvCxnSpPr>
                <a:cxnSpLocks/>
                <a:stCxn id="55" idx="6"/>
                <a:endCxn id="51" idx="2"/>
              </p:cNvCxnSpPr>
              <p:nvPr/>
            </p:nvCxnSpPr>
            <p:spPr>
              <a:xfrm flipV="1">
                <a:off x="2525133" y="4422951"/>
                <a:ext cx="9133" cy="54115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E4F5D4E1-2032-0E48-BD4A-24D28AC15797}"/>
                  </a:ext>
                </a:extLst>
              </p:cNvPr>
              <p:cNvSpPr/>
              <p:nvPr/>
            </p:nvSpPr>
            <p:spPr>
              <a:xfrm rot="16200000">
                <a:off x="2305863" y="4961421"/>
                <a:ext cx="438538" cy="443911"/>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90235151-438C-F546-9700-929C4F6633F0}"/>
                  </a:ext>
                </a:extLst>
              </p:cNvPr>
              <p:cNvSpPr/>
              <p:nvPr/>
            </p:nvSpPr>
            <p:spPr>
              <a:xfrm rot="16200000">
                <a:off x="2872728" y="4963977"/>
                <a:ext cx="438538" cy="443912"/>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Arrow Connector 56">
                <a:extLst>
                  <a:ext uri="{FF2B5EF4-FFF2-40B4-BE49-F238E27FC236}">
                    <a16:creationId xmlns:a16="http://schemas.microsoft.com/office/drawing/2014/main" id="{C0D983C2-5C53-E045-9700-AF2AF7B0BDD4}"/>
                  </a:ext>
                </a:extLst>
              </p:cNvPr>
              <p:cNvCxnSpPr>
                <a:cxnSpLocks/>
                <a:stCxn id="51" idx="6"/>
                <a:endCxn id="141" idx="2"/>
              </p:cNvCxnSpPr>
              <p:nvPr/>
            </p:nvCxnSpPr>
            <p:spPr>
              <a:xfrm flipV="1">
                <a:off x="2534266" y="3156710"/>
                <a:ext cx="2793" cy="46849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6C016504-FE75-FC45-909A-45866EEADAC6}"/>
                  </a:ext>
                </a:extLst>
              </p:cNvPr>
              <p:cNvSpPr/>
              <p:nvPr/>
            </p:nvSpPr>
            <p:spPr>
              <a:xfrm rot="16200000">
                <a:off x="1742313" y="4951804"/>
                <a:ext cx="438538" cy="443911"/>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94DC7735-D607-594E-891D-93C68A0CAFD4}"/>
                  </a:ext>
                </a:extLst>
              </p:cNvPr>
              <p:cNvSpPr/>
              <p:nvPr/>
            </p:nvSpPr>
            <p:spPr>
              <a:xfrm rot="16200000">
                <a:off x="3053734" y="3624454"/>
                <a:ext cx="797750" cy="784803"/>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a:extLst>
                  <a:ext uri="{FF2B5EF4-FFF2-40B4-BE49-F238E27FC236}">
                    <a16:creationId xmlns:a16="http://schemas.microsoft.com/office/drawing/2014/main" id="{C1AFD56C-0753-C949-9CBD-37776E8299FB}"/>
                  </a:ext>
                </a:extLst>
              </p:cNvPr>
              <p:cNvSpPr/>
              <p:nvPr/>
            </p:nvSpPr>
            <p:spPr>
              <a:xfrm rot="16200000">
                <a:off x="1213689" y="3631673"/>
                <a:ext cx="797748" cy="784803"/>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1" name="Straight Connector 60">
                <a:extLst>
                  <a:ext uri="{FF2B5EF4-FFF2-40B4-BE49-F238E27FC236}">
                    <a16:creationId xmlns:a16="http://schemas.microsoft.com/office/drawing/2014/main" id="{2B3804A1-2453-E640-846F-7A43000A1672}"/>
                  </a:ext>
                </a:extLst>
              </p:cNvPr>
              <p:cNvCxnSpPr>
                <a:cxnSpLocks/>
              </p:cNvCxnSpPr>
              <p:nvPr/>
            </p:nvCxnSpPr>
            <p:spPr>
              <a:xfrm>
                <a:off x="1220161" y="3992547"/>
                <a:ext cx="7848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9D109E3B-A7F3-3446-95A5-E8BE70E11924}"/>
                  </a:ext>
                </a:extLst>
              </p:cNvPr>
              <p:cNvSpPr/>
              <p:nvPr/>
            </p:nvSpPr>
            <p:spPr>
              <a:xfrm rot="16200000">
                <a:off x="3972385" y="3623836"/>
                <a:ext cx="797750" cy="784802"/>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3" name="Straight Arrow Connector 62">
                <a:extLst>
                  <a:ext uri="{FF2B5EF4-FFF2-40B4-BE49-F238E27FC236}">
                    <a16:creationId xmlns:a16="http://schemas.microsoft.com/office/drawing/2014/main" id="{E95F664F-8BA7-D344-B736-2D046712D2F0}"/>
                  </a:ext>
                </a:extLst>
              </p:cNvPr>
              <p:cNvCxnSpPr>
                <a:cxnSpLocks/>
                <a:stCxn id="56" idx="6"/>
                <a:endCxn id="62" idx="2"/>
              </p:cNvCxnSpPr>
              <p:nvPr/>
            </p:nvCxnSpPr>
            <p:spPr>
              <a:xfrm flipV="1">
                <a:off x="3091997" y="4415112"/>
                <a:ext cx="1279263" cy="55155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22EB2E2F-70AA-FF42-A109-D9FE825E5635}"/>
                  </a:ext>
                </a:extLst>
              </p:cNvPr>
              <p:cNvCxnSpPr>
                <a:cxnSpLocks/>
                <a:stCxn id="58" idx="6"/>
                <a:endCxn id="62" idx="2"/>
              </p:cNvCxnSpPr>
              <p:nvPr/>
            </p:nvCxnSpPr>
            <p:spPr>
              <a:xfrm flipV="1">
                <a:off x="1961583" y="4415112"/>
                <a:ext cx="2409677" cy="53937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0AFE2D8F-21B9-EF4D-834C-9AFC7AC3C2E0}"/>
                  </a:ext>
                </a:extLst>
              </p:cNvPr>
              <p:cNvCxnSpPr>
                <a:cxnSpLocks/>
                <a:stCxn id="55" idx="6"/>
                <a:endCxn id="62" idx="2"/>
              </p:cNvCxnSpPr>
              <p:nvPr/>
            </p:nvCxnSpPr>
            <p:spPr>
              <a:xfrm flipV="1">
                <a:off x="2525133" y="4415112"/>
                <a:ext cx="1846127" cy="5489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0C9B3276-D466-EC4A-A242-9C04991B200B}"/>
                  </a:ext>
                </a:extLst>
              </p:cNvPr>
              <p:cNvCxnSpPr>
                <a:cxnSpLocks/>
                <a:stCxn id="56" idx="6"/>
                <a:endCxn id="59" idx="2"/>
              </p:cNvCxnSpPr>
              <p:nvPr/>
            </p:nvCxnSpPr>
            <p:spPr>
              <a:xfrm flipV="1">
                <a:off x="3091997" y="4415731"/>
                <a:ext cx="360613" cy="55093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658041A9-6FF2-824C-83A5-3ED537C2C6BB}"/>
                  </a:ext>
                </a:extLst>
              </p:cNvPr>
              <p:cNvCxnSpPr>
                <a:cxnSpLocks/>
                <a:stCxn id="58" idx="6"/>
                <a:endCxn id="59" idx="2"/>
              </p:cNvCxnSpPr>
              <p:nvPr/>
            </p:nvCxnSpPr>
            <p:spPr>
              <a:xfrm flipV="1">
                <a:off x="1961583" y="4415731"/>
                <a:ext cx="1491027" cy="53876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5BCD1469-9D54-E84C-A49F-1CB87D93CAA3}"/>
                  </a:ext>
                </a:extLst>
              </p:cNvPr>
              <p:cNvCxnSpPr>
                <a:cxnSpLocks/>
                <a:stCxn id="55" idx="6"/>
                <a:endCxn id="59" idx="2"/>
              </p:cNvCxnSpPr>
              <p:nvPr/>
            </p:nvCxnSpPr>
            <p:spPr>
              <a:xfrm flipV="1">
                <a:off x="2525133" y="4415731"/>
                <a:ext cx="927477" cy="54837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0801FAED-84FE-5A4D-9CE6-E1451A36756F}"/>
                  </a:ext>
                </a:extLst>
              </p:cNvPr>
              <p:cNvCxnSpPr>
                <a:cxnSpLocks/>
                <a:stCxn id="56" idx="6"/>
                <a:endCxn id="60" idx="2"/>
              </p:cNvCxnSpPr>
              <p:nvPr/>
            </p:nvCxnSpPr>
            <p:spPr>
              <a:xfrm flipH="1" flipV="1">
                <a:off x="1612564" y="4422949"/>
                <a:ext cx="1479433" cy="54371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D3C83420-C4A4-D943-AFF7-E89E490CCEC2}"/>
                  </a:ext>
                </a:extLst>
              </p:cNvPr>
              <p:cNvCxnSpPr>
                <a:cxnSpLocks/>
                <a:stCxn id="58" idx="6"/>
                <a:endCxn id="60" idx="2"/>
              </p:cNvCxnSpPr>
              <p:nvPr/>
            </p:nvCxnSpPr>
            <p:spPr>
              <a:xfrm flipH="1" flipV="1">
                <a:off x="1612564" y="4422949"/>
                <a:ext cx="349019" cy="53154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F8F3401C-3B33-0A41-AB2F-D3B9F2060DB2}"/>
                  </a:ext>
                </a:extLst>
              </p:cNvPr>
              <p:cNvCxnSpPr>
                <a:cxnSpLocks/>
                <a:stCxn id="55" idx="6"/>
                <a:endCxn id="60" idx="2"/>
              </p:cNvCxnSpPr>
              <p:nvPr/>
            </p:nvCxnSpPr>
            <p:spPr>
              <a:xfrm flipH="1" flipV="1">
                <a:off x="1612564" y="4422949"/>
                <a:ext cx="912569" cy="54115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7CE8A22D-37DF-DB41-A583-8E149F99331A}"/>
                  </a:ext>
                </a:extLst>
              </p:cNvPr>
              <p:cNvCxnSpPr>
                <a:cxnSpLocks/>
                <a:stCxn id="60" idx="6"/>
                <a:endCxn id="141" idx="2"/>
              </p:cNvCxnSpPr>
              <p:nvPr/>
            </p:nvCxnSpPr>
            <p:spPr>
              <a:xfrm flipV="1">
                <a:off x="1612563" y="3156710"/>
                <a:ext cx="924496" cy="46849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7D67CE2A-3691-6746-A3FF-5CEA01719683}"/>
                  </a:ext>
                </a:extLst>
              </p:cNvPr>
              <p:cNvCxnSpPr>
                <a:cxnSpLocks/>
                <a:stCxn id="59" idx="6"/>
                <a:endCxn id="141" idx="2"/>
              </p:cNvCxnSpPr>
              <p:nvPr/>
            </p:nvCxnSpPr>
            <p:spPr>
              <a:xfrm flipH="1" flipV="1">
                <a:off x="2537059" y="3156710"/>
                <a:ext cx="915551" cy="46127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FF2D41D8-31B3-D74A-A224-9F0776850AC3}"/>
                  </a:ext>
                </a:extLst>
              </p:cNvPr>
              <p:cNvCxnSpPr>
                <a:cxnSpLocks/>
                <a:stCxn id="62" idx="6"/>
                <a:endCxn id="141" idx="2"/>
              </p:cNvCxnSpPr>
              <p:nvPr/>
            </p:nvCxnSpPr>
            <p:spPr>
              <a:xfrm flipH="1" flipV="1">
                <a:off x="2537059" y="3156710"/>
                <a:ext cx="1834201" cy="46065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Oval 76">
                <a:extLst>
                  <a:ext uri="{FF2B5EF4-FFF2-40B4-BE49-F238E27FC236}">
                    <a16:creationId xmlns:a16="http://schemas.microsoft.com/office/drawing/2014/main" id="{13695AB7-378C-4C43-A56B-0C3F7F37CEB5}"/>
                  </a:ext>
                </a:extLst>
              </p:cNvPr>
              <p:cNvSpPr/>
              <p:nvPr/>
            </p:nvSpPr>
            <p:spPr>
              <a:xfrm rot="16200000">
                <a:off x="632172" y="3763470"/>
                <a:ext cx="438538" cy="443911"/>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Arrow Connector 77">
                <a:extLst>
                  <a:ext uri="{FF2B5EF4-FFF2-40B4-BE49-F238E27FC236}">
                    <a16:creationId xmlns:a16="http://schemas.microsoft.com/office/drawing/2014/main" id="{96DD2BCE-5F5A-494E-BC28-C974D9DD4BC0}"/>
                  </a:ext>
                </a:extLst>
              </p:cNvPr>
              <p:cNvCxnSpPr>
                <a:cxnSpLocks/>
                <a:stCxn id="77" idx="6"/>
                <a:endCxn id="141" idx="2"/>
              </p:cNvCxnSpPr>
              <p:nvPr/>
            </p:nvCxnSpPr>
            <p:spPr>
              <a:xfrm flipV="1">
                <a:off x="851441" y="3156710"/>
                <a:ext cx="1685618" cy="60944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0" name="Picture 79">
                <a:extLst>
                  <a:ext uri="{FF2B5EF4-FFF2-40B4-BE49-F238E27FC236}">
                    <a16:creationId xmlns:a16="http://schemas.microsoft.com/office/drawing/2014/main" id="{B592DD7B-C80D-6F48-B1AC-ADDE95FF1EB5}"/>
                  </a:ext>
                </a:extLst>
              </p:cNvPr>
              <p:cNvPicPr>
                <a:picLocks noChangeAspect="1"/>
              </p:cNvPicPr>
              <p:nvPr/>
            </p:nvPicPr>
            <p:blipFill>
              <a:blip r:embed="rId4"/>
              <a:stretch>
                <a:fillRect/>
              </a:stretch>
            </p:blipFill>
            <p:spPr>
              <a:xfrm>
                <a:off x="2404924" y="5107960"/>
                <a:ext cx="247949" cy="165299"/>
              </a:xfrm>
              <a:prstGeom prst="rect">
                <a:avLst/>
              </a:prstGeom>
            </p:spPr>
          </p:pic>
          <p:pic>
            <p:nvPicPr>
              <p:cNvPr id="81" name="Picture 80">
                <a:extLst>
                  <a:ext uri="{FF2B5EF4-FFF2-40B4-BE49-F238E27FC236}">
                    <a16:creationId xmlns:a16="http://schemas.microsoft.com/office/drawing/2014/main" id="{C0E70772-CE78-984C-8647-8BA8E07D735A}"/>
                  </a:ext>
                </a:extLst>
              </p:cNvPr>
              <p:cNvPicPr>
                <a:picLocks noChangeAspect="1"/>
              </p:cNvPicPr>
              <p:nvPr/>
            </p:nvPicPr>
            <p:blipFill>
              <a:blip r:embed="rId5"/>
              <a:stretch>
                <a:fillRect/>
              </a:stretch>
            </p:blipFill>
            <p:spPr>
              <a:xfrm>
                <a:off x="2960330" y="5099560"/>
                <a:ext cx="255462" cy="165299"/>
              </a:xfrm>
              <a:prstGeom prst="rect">
                <a:avLst/>
              </a:prstGeom>
            </p:spPr>
          </p:pic>
          <p:pic>
            <p:nvPicPr>
              <p:cNvPr id="99" name="Picture 98">
                <a:extLst>
                  <a:ext uri="{FF2B5EF4-FFF2-40B4-BE49-F238E27FC236}">
                    <a16:creationId xmlns:a16="http://schemas.microsoft.com/office/drawing/2014/main" id="{D4E11637-8DA1-0C40-9AC7-F6C56E6329DE}"/>
                  </a:ext>
                </a:extLst>
              </p:cNvPr>
              <p:cNvPicPr>
                <a:picLocks noChangeAspect="1"/>
              </p:cNvPicPr>
              <p:nvPr/>
            </p:nvPicPr>
            <p:blipFill>
              <a:blip r:embed="rId6"/>
              <a:stretch>
                <a:fillRect/>
              </a:stretch>
            </p:blipFill>
            <p:spPr>
              <a:xfrm>
                <a:off x="1920204" y="5098871"/>
                <a:ext cx="76200" cy="158750"/>
              </a:xfrm>
              <a:prstGeom prst="rect">
                <a:avLst/>
              </a:prstGeom>
            </p:spPr>
          </p:pic>
          <p:pic>
            <p:nvPicPr>
              <p:cNvPr id="100" name="Picture 99">
                <a:extLst>
                  <a:ext uri="{FF2B5EF4-FFF2-40B4-BE49-F238E27FC236}">
                    <a16:creationId xmlns:a16="http://schemas.microsoft.com/office/drawing/2014/main" id="{20050DB8-3BDF-FB42-9BBC-3D03485AF90B}"/>
                  </a:ext>
                </a:extLst>
              </p:cNvPr>
              <p:cNvPicPr>
                <a:picLocks noChangeAspect="1"/>
              </p:cNvPicPr>
              <p:nvPr/>
            </p:nvPicPr>
            <p:blipFill>
              <a:blip r:embed="rId6"/>
              <a:stretch>
                <a:fillRect/>
              </a:stretch>
            </p:blipFill>
            <p:spPr>
              <a:xfrm>
                <a:off x="803558" y="3899660"/>
                <a:ext cx="76200" cy="158750"/>
              </a:xfrm>
              <a:prstGeom prst="rect">
                <a:avLst/>
              </a:prstGeom>
            </p:spPr>
          </p:pic>
          <p:pic>
            <p:nvPicPr>
              <p:cNvPr id="103" name="Picture 102">
                <a:extLst>
                  <a:ext uri="{FF2B5EF4-FFF2-40B4-BE49-F238E27FC236}">
                    <a16:creationId xmlns:a16="http://schemas.microsoft.com/office/drawing/2014/main" id="{CAE5BFAC-A7A6-0F43-86A2-F6468DBAB20B}"/>
                  </a:ext>
                </a:extLst>
              </p:cNvPr>
              <p:cNvPicPr>
                <a:picLocks noChangeAspect="1"/>
              </p:cNvPicPr>
              <p:nvPr/>
            </p:nvPicPr>
            <p:blipFill>
              <a:blip r:embed="rId7"/>
              <a:stretch>
                <a:fillRect/>
              </a:stretch>
            </p:blipFill>
            <p:spPr>
              <a:xfrm>
                <a:off x="705391" y="3130768"/>
                <a:ext cx="292100" cy="196850"/>
              </a:xfrm>
              <a:prstGeom prst="rect">
                <a:avLst/>
              </a:prstGeom>
            </p:spPr>
          </p:pic>
          <p:pic>
            <p:nvPicPr>
              <p:cNvPr id="130" name="Picture 129">
                <a:extLst>
                  <a:ext uri="{FF2B5EF4-FFF2-40B4-BE49-F238E27FC236}">
                    <a16:creationId xmlns:a16="http://schemas.microsoft.com/office/drawing/2014/main" id="{FC108A77-8B1F-FC4B-8F34-EB0314497FCD}"/>
                  </a:ext>
                </a:extLst>
              </p:cNvPr>
              <p:cNvPicPr>
                <a:picLocks noChangeAspect="1"/>
              </p:cNvPicPr>
              <p:nvPr/>
            </p:nvPicPr>
            <p:blipFill>
              <a:blip r:embed="rId8"/>
              <a:stretch>
                <a:fillRect/>
              </a:stretch>
            </p:blipFill>
            <p:spPr>
              <a:xfrm>
                <a:off x="724468" y="4572621"/>
                <a:ext cx="285750" cy="196850"/>
              </a:xfrm>
              <a:prstGeom prst="rect">
                <a:avLst/>
              </a:prstGeom>
            </p:spPr>
          </p:pic>
          <p:sp>
            <p:nvSpPr>
              <p:cNvPr id="131" name="TextBox 130">
                <a:extLst>
                  <a:ext uri="{FF2B5EF4-FFF2-40B4-BE49-F238E27FC236}">
                    <a16:creationId xmlns:a16="http://schemas.microsoft.com/office/drawing/2014/main" id="{6427E890-B151-8645-8C69-ADF524EA4189}"/>
                  </a:ext>
                </a:extLst>
              </p:cNvPr>
              <p:cNvSpPr txBox="1"/>
              <p:nvPr/>
            </p:nvSpPr>
            <p:spPr>
              <a:xfrm>
                <a:off x="191777" y="4751549"/>
                <a:ext cx="1327611" cy="338554"/>
              </a:xfrm>
              <a:prstGeom prst="rect">
                <a:avLst/>
              </a:prstGeom>
              <a:noFill/>
            </p:spPr>
            <p:txBody>
              <a:bodyPr wrap="square" rtlCol="0">
                <a:spAutoFit/>
              </a:bodyPr>
              <a:lstStyle/>
              <a:p>
                <a:pPr>
                  <a:spcBef>
                    <a:spcPts val="600"/>
                  </a:spcBef>
                  <a:spcAft>
                    <a:spcPts val="600"/>
                  </a:spcAft>
                </a:pPr>
                <a:r>
                  <a:rPr lang="en-US" sz="1600" dirty="0">
                    <a:latin typeface="Amazon Ember Light" panose="020B0403020204020204" pitchFamily="34" charset="0"/>
                    <a:ea typeface="Amazon Ember Light" panose="020B0403020204020204" pitchFamily="34" charset="0"/>
                    <a:cs typeface="Amazon Ember Light" panose="020B0403020204020204" pitchFamily="34" charset="0"/>
                  </a:rPr>
                  <a:t>(12 weights)</a:t>
                </a:r>
              </a:p>
            </p:txBody>
          </p:sp>
          <p:sp>
            <p:nvSpPr>
              <p:cNvPr id="132" name="TextBox 131">
                <a:extLst>
                  <a:ext uri="{FF2B5EF4-FFF2-40B4-BE49-F238E27FC236}">
                    <a16:creationId xmlns:a16="http://schemas.microsoft.com/office/drawing/2014/main" id="{1F07D615-492E-BC44-9169-5BAF98FAEB94}"/>
                  </a:ext>
                </a:extLst>
              </p:cNvPr>
              <p:cNvSpPr txBox="1"/>
              <p:nvPr/>
            </p:nvSpPr>
            <p:spPr>
              <a:xfrm>
                <a:off x="291662" y="3308259"/>
                <a:ext cx="1229391" cy="338554"/>
              </a:xfrm>
              <a:prstGeom prst="rect">
                <a:avLst/>
              </a:prstGeom>
              <a:noFill/>
            </p:spPr>
            <p:txBody>
              <a:bodyPr wrap="square" rtlCol="0">
                <a:spAutoFit/>
              </a:bodyPr>
              <a:lstStyle/>
              <a:p>
                <a:pPr>
                  <a:spcBef>
                    <a:spcPts val="600"/>
                  </a:spcBef>
                  <a:spcAft>
                    <a:spcPts val="600"/>
                  </a:spcAft>
                </a:pPr>
                <a:r>
                  <a:rPr lang="en-US" sz="1600" dirty="0">
                    <a:latin typeface="Amazon Ember Light" panose="020B0403020204020204" pitchFamily="34" charset="0"/>
                    <a:ea typeface="Amazon Ember Light" panose="020B0403020204020204" pitchFamily="34" charset="0"/>
                    <a:cs typeface="Amazon Ember Light" panose="020B0403020204020204" pitchFamily="34" charset="0"/>
                  </a:rPr>
                  <a:t>(5 weights)</a:t>
                </a:r>
              </a:p>
            </p:txBody>
          </p:sp>
          <p:cxnSp>
            <p:nvCxnSpPr>
              <p:cNvPr id="133" name="Straight Arrow Connector 132">
                <a:extLst>
                  <a:ext uri="{FF2B5EF4-FFF2-40B4-BE49-F238E27FC236}">
                    <a16:creationId xmlns:a16="http://schemas.microsoft.com/office/drawing/2014/main" id="{4A5BEC9F-28FE-A145-80D2-69B6B66CFFF7}"/>
                  </a:ext>
                </a:extLst>
              </p:cNvPr>
              <p:cNvCxnSpPr>
                <a:cxnSpLocks/>
                <a:endCxn id="50" idx="2"/>
              </p:cNvCxnSpPr>
              <p:nvPr/>
            </p:nvCxnSpPr>
            <p:spPr>
              <a:xfrm flipV="1">
                <a:off x="2538521" y="2120116"/>
                <a:ext cx="7721" cy="23511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34" name="Picture 133">
                <a:extLst>
                  <a:ext uri="{FF2B5EF4-FFF2-40B4-BE49-F238E27FC236}">
                    <a16:creationId xmlns:a16="http://schemas.microsoft.com/office/drawing/2014/main" id="{922BA2FA-7387-7F42-B6D5-7E801B67C94D}"/>
                  </a:ext>
                </a:extLst>
              </p:cNvPr>
              <p:cNvPicPr>
                <a:picLocks noChangeAspect="1"/>
              </p:cNvPicPr>
              <p:nvPr/>
            </p:nvPicPr>
            <p:blipFill>
              <a:blip r:embed="rId9"/>
              <a:stretch>
                <a:fillRect/>
              </a:stretch>
            </p:blipFill>
            <p:spPr>
              <a:xfrm>
                <a:off x="1297315" y="4039673"/>
                <a:ext cx="581424" cy="181099"/>
              </a:xfrm>
              <a:prstGeom prst="rect">
                <a:avLst/>
              </a:prstGeom>
            </p:spPr>
          </p:pic>
          <p:cxnSp>
            <p:nvCxnSpPr>
              <p:cNvPr id="135" name="Straight Connector 134">
                <a:extLst>
                  <a:ext uri="{FF2B5EF4-FFF2-40B4-BE49-F238E27FC236}">
                    <a16:creationId xmlns:a16="http://schemas.microsoft.com/office/drawing/2014/main" id="{AEC8D3C9-A7A5-2F4C-AADF-2D1A1DDA245C}"/>
                  </a:ext>
                </a:extLst>
              </p:cNvPr>
              <p:cNvCxnSpPr>
                <a:cxnSpLocks/>
              </p:cNvCxnSpPr>
              <p:nvPr/>
            </p:nvCxnSpPr>
            <p:spPr>
              <a:xfrm>
                <a:off x="2141863" y="3993412"/>
                <a:ext cx="7848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B7CDE3F-4054-F449-961D-34F5494C4C36}"/>
                  </a:ext>
                </a:extLst>
              </p:cNvPr>
              <p:cNvCxnSpPr>
                <a:cxnSpLocks/>
              </p:cNvCxnSpPr>
              <p:nvPr/>
            </p:nvCxnSpPr>
            <p:spPr>
              <a:xfrm>
                <a:off x="3060207" y="3992547"/>
                <a:ext cx="7848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C50CA1AD-5676-0846-910B-E9B7B1652026}"/>
                  </a:ext>
                </a:extLst>
              </p:cNvPr>
              <p:cNvCxnSpPr>
                <a:cxnSpLocks/>
              </p:cNvCxnSpPr>
              <p:nvPr/>
            </p:nvCxnSpPr>
            <p:spPr>
              <a:xfrm>
                <a:off x="3978859" y="3992547"/>
                <a:ext cx="7848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38" name="Picture 137">
                <a:extLst>
                  <a:ext uri="{FF2B5EF4-FFF2-40B4-BE49-F238E27FC236}">
                    <a16:creationId xmlns:a16="http://schemas.microsoft.com/office/drawing/2014/main" id="{A05319D0-7CDA-0744-B93E-ABB4F8CF7109}"/>
                  </a:ext>
                </a:extLst>
              </p:cNvPr>
              <p:cNvPicPr>
                <a:picLocks noChangeAspect="1"/>
              </p:cNvPicPr>
              <p:nvPr/>
            </p:nvPicPr>
            <p:blipFill>
              <a:blip r:embed="rId9"/>
              <a:stretch>
                <a:fillRect/>
              </a:stretch>
            </p:blipFill>
            <p:spPr>
              <a:xfrm>
                <a:off x="4089495" y="4072512"/>
                <a:ext cx="581424" cy="181099"/>
              </a:xfrm>
              <a:prstGeom prst="rect">
                <a:avLst/>
              </a:prstGeom>
            </p:spPr>
          </p:pic>
          <p:pic>
            <p:nvPicPr>
              <p:cNvPr id="139" name="Picture 138">
                <a:extLst>
                  <a:ext uri="{FF2B5EF4-FFF2-40B4-BE49-F238E27FC236}">
                    <a16:creationId xmlns:a16="http://schemas.microsoft.com/office/drawing/2014/main" id="{CB9C5FA9-CF6A-D843-B52E-BEE7AEC76B35}"/>
                  </a:ext>
                </a:extLst>
              </p:cNvPr>
              <p:cNvPicPr>
                <a:picLocks noChangeAspect="1"/>
              </p:cNvPicPr>
              <p:nvPr/>
            </p:nvPicPr>
            <p:blipFill>
              <a:blip r:embed="rId9"/>
              <a:stretch>
                <a:fillRect/>
              </a:stretch>
            </p:blipFill>
            <p:spPr>
              <a:xfrm>
                <a:off x="3184505" y="4048170"/>
                <a:ext cx="581424" cy="181099"/>
              </a:xfrm>
              <a:prstGeom prst="rect">
                <a:avLst/>
              </a:prstGeom>
            </p:spPr>
          </p:pic>
          <p:pic>
            <p:nvPicPr>
              <p:cNvPr id="140" name="Picture 139">
                <a:extLst>
                  <a:ext uri="{FF2B5EF4-FFF2-40B4-BE49-F238E27FC236}">
                    <a16:creationId xmlns:a16="http://schemas.microsoft.com/office/drawing/2014/main" id="{6F9BDD71-57C9-164E-9C37-DB095EC7914C}"/>
                  </a:ext>
                </a:extLst>
              </p:cNvPr>
              <p:cNvPicPr>
                <a:picLocks noChangeAspect="1"/>
              </p:cNvPicPr>
              <p:nvPr/>
            </p:nvPicPr>
            <p:blipFill>
              <a:blip r:embed="rId9"/>
              <a:stretch>
                <a:fillRect/>
              </a:stretch>
            </p:blipFill>
            <p:spPr>
              <a:xfrm>
                <a:off x="2245445" y="4047329"/>
                <a:ext cx="581424" cy="181099"/>
              </a:xfrm>
              <a:prstGeom prst="rect">
                <a:avLst/>
              </a:prstGeom>
            </p:spPr>
          </p:pic>
          <p:sp>
            <p:nvSpPr>
              <p:cNvPr id="141" name="Oval 140">
                <a:extLst>
                  <a:ext uri="{FF2B5EF4-FFF2-40B4-BE49-F238E27FC236}">
                    <a16:creationId xmlns:a16="http://schemas.microsoft.com/office/drawing/2014/main" id="{B2B77C68-8917-F142-93D3-4ABDDD038FD7}"/>
                  </a:ext>
                </a:extLst>
              </p:cNvPr>
              <p:cNvSpPr/>
              <p:nvPr/>
            </p:nvSpPr>
            <p:spPr>
              <a:xfrm rot="16200000">
                <a:off x="2138184" y="2365434"/>
                <a:ext cx="797748" cy="784803"/>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2" name="Straight Connector 141">
                <a:extLst>
                  <a:ext uri="{FF2B5EF4-FFF2-40B4-BE49-F238E27FC236}">
                    <a16:creationId xmlns:a16="http://schemas.microsoft.com/office/drawing/2014/main" id="{33BFC691-0E25-B348-AB46-1BB02266A3BE}"/>
                  </a:ext>
                </a:extLst>
              </p:cNvPr>
              <p:cNvCxnSpPr>
                <a:cxnSpLocks/>
              </p:cNvCxnSpPr>
              <p:nvPr/>
            </p:nvCxnSpPr>
            <p:spPr>
              <a:xfrm>
                <a:off x="2148825" y="2682224"/>
                <a:ext cx="7848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43" name="Picture 142">
                <a:extLst>
                  <a:ext uri="{FF2B5EF4-FFF2-40B4-BE49-F238E27FC236}">
                    <a16:creationId xmlns:a16="http://schemas.microsoft.com/office/drawing/2014/main" id="{8689887D-1824-744B-9499-F05D331D7B52}"/>
                  </a:ext>
                </a:extLst>
              </p:cNvPr>
              <p:cNvPicPr>
                <a:picLocks noChangeAspect="1"/>
              </p:cNvPicPr>
              <p:nvPr/>
            </p:nvPicPr>
            <p:blipFill>
              <a:blip r:embed="rId10"/>
              <a:stretch>
                <a:fillRect/>
              </a:stretch>
            </p:blipFill>
            <p:spPr>
              <a:xfrm>
                <a:off x="2241690" y="2769071"/>
                <a:ext cx="587943" cy="183130"/>
              </a:xfrm>
              <a:prstGeom prst="rect">
                <a:avLst/>
              </a:prstGeom>
            </p:spPr>
          </p:pic>
        </p:grpSp>
        <p:sp>
          <p:nvSpPr>
            <p:cNvPr id="47" name="TextBox 46">
              <a:extLst>
                <a:ext uri="{FF2B5EF4-FFF2-40B4-BE49-F238E27FC236}">
                  <a16:creationId xmlns:a16="http://schemas.microsoft.com/office/drawing/2014/main" id="{9D218FE7-7C74-B14B-8117-465CD40C94A4}"/>
                </a:ext>
              </a:extLst>
            </p:cNvPr>
            <p:cNvSpPr txBox="1"/>
            <p:nvPr/>
          </p:nvSpPr>
          <p:spPr>
            <a:xfrm>
              <a:off x="4411212" y="2589787"/>
              <a:ext cx="1684789" cy="369332"/>
            </a:xfrm>
            <a:prstGeom prst="rect">
              <a:avLst/>
            </a:prstGeom>
            <a:noFill/>
          </p:spPr>
          <p:txBody>
            <a:bodyPr wrap="square" rtlCol="0">
              <a:spAutoFit/>
            </a:bodyPr>
            <a:lstStyle/>
            <a:p>
              <a:r>
                <a:rPr lang="en-US" dirty="0">
                  <a:solidFill>
                    <a:schemeClr val="accent1"/>
                  </a:solidFill>
                  <a:latin typeface="Amazon Ember Light" panose="020B0403020204020204" pitchFamily="34" charset="0"/>
                  <a:ea typeface="Amazon Ember Light" panose="020B0403020204020204" pitchFamily="34" charset="0"/>
                  <a:cs typeface="Amazon Ember Light" panose="020B0403020204020204" pitchFamily="34" charset="0"/>
                </a:rPr>
                <a:t>Output Layer</a:t>
              </a:r>
            </a:p>
          </p:txBody>
        </p:sp>
        <p:sp>
          <p:nvSpPr>
            <p:cNvPr id="48" name="TextBox 47">
              <a:extLst>
                <a:ext uri="{FF2B5EF4-FFF2-40B4-BE49-F238E27FC236}">
                  <a16:creationId xmlns:a16="http://schemas.microsoft.com/office/drawing/2014/main" id="{7F44A689-9039-F140-89EC-FA2CE3B55753}"/>
                </a:ext>
              </a:extLst>
            </p:cNvPr>
            <p:cNvSpPr txBox="1"/>
            <p:nvPr/>
          </p:nvSpPr>
          <p:spPr>
            <a:xfrm>
              <a:off x="4451790" y="4884806"/>
              <a:ext cx="1558626" cy="369332"/>
            </a:xfrm>
            <a:prstGeom prst="rect">
              <a:avLst/>
            </a:prstGeom>
            <a:noFill/>
          </p:spPr>
          <p:txBody>
            <a:bodyPr wrap="square" rtlCol="0">
              <a:spAutoFit/>
            </a:bodyPr>
            <a:lstStyle/>
            <a:p>
              <a:r>
                <a:rPr lang="en-US" dirty="0">
                  <a:solidFill>
                    <a:schemeClr val="accent1"/>
                  </a:solidFill>
                  <a:latin typeface="Amazon Ember Light" panose="020B0403020204020204" pitchFamily="34" charset="0"/>
                  <a:ea typeface="Amazon Ember Light" panose="020B0403020204020204" pitchFamily="34" charset="0"/>
                  <a:cs typeface="Amazon Ember Light" panose="020B0403020204020204" pitchFamily="34" charset="0"/>
                </a:rPr>
                <a:t>Input Layer</a:t>
              </a:r>
            </a:p>
          </p:txBody>
        </p:sp>
        <p:sp>
          <p:nvSpPr>
            <p:cNvPr id="49" name="TextBox 48">
              <a:extLst>
                <a:ext uri="{FF2B5EF4-FFF2-40B4-BE49-F238E27FC236}">
                  <a16:creationId xmlns:a16="http://schemas.microsoft.com/office/drawing/2014/main" id="{E1E15678-8CAC-5A4C-946E-A7D8ADF994E3}"/>
                </a:ext>
              </a:extLst>
            </p:cNvPr>
            <p:cNvSpPr txBox="1"/>
            <p:nvPr/>
          </p:nvSpPr>
          <p:spPr>
            <a:xfrm>
              <a:off x="4966008" y="3634244"/>
              <a:ext cx="1028453" cy="646331"/>
            </a:xfrm>
            <a:prstGeom prst="rect">
              <a:avLst/>
            </a:prstGeom>
            <a:noFill/>
          </p:spPr>
          <p:txBody>
            <a:bodyPr wrap="square" rtlCol="0">
              <a:spAutoFit/>
            </a:bodyPr>
            <a:lstStyle/>
            <a:p>
              <a:r>
                <a:rPr lang="en-US" dirty="0">
                  <a:solidFill>
                    <a:schemeClr val="accent1"/>
                  </a:solidFill>
                  <a:latin typeface="Amazon Ember Light" panose="020B0403020204020204" pitchFamily="34" charset="0"/>
                  <a:ea typeface="Amazon Ember Light" panose="020B0403020204020204" pitchFamily="34" charset="0"/>
                  <a:cs typeface="Amazon Ember Light" panose="020B0403020204020204" pitchFamily="34" charset="0"/>
                </a:rPr>
                <a:t>Hidden Layer</a:t>
              </a:r>
            </a:p>
          </p:txBody>
        </p:sp>
      </p:grpSp>
      <p:pic>
        <p:nvPicPr>
          <p:cNvPr id="86" name="Picture 85">
            <a:extLst>
              <a:ext uri="{FF2B5EF4-FFF2-40B4-BE49-F238E27FC236}">
                <a16:creationId xmlns:a16="http://schemas.microsoft.com/office/drawing/2014/main" id="{D68AF121-7EE6-7642-BA67-D928E5E22A1A}"/>
              </a:ext>
            </a:extLst>
          </p:cNvPr>
          <p:cNvPicPr>
            <a:picLocks noChangeAspect="1"/>
          </p:cNvPicPr>
          <p:nvPr/>
        </p:nvPicPr>
        <p:blipFill>
          <a:blip r:embed="rId11"/>
          <a:stretch>
            <a:fillRect/>
          </a:stretch>
        </p:blipFill>
        <p:spPr>
          <a:xfrm>
            <a:off x="2569086" y="1706467"/>
            <a:ext cx="157217" cy="167043"/>
          </a:xfrm>
          <a:prstGeom prst="rect">
            <a:avLst/>
          </a:prstGeom>
        </p:spPr>
      </p:pic>
      <p:pic>
        <p:nvPicPr>
          <p:cNvPr id="79" name="Picture 78">
            <a:extLst>
              <a:ext uri="{FF2B5EF4-FFF2-40B4-BE49-F238E27FC236}">
                <a16:creationId xmlns:a16="http://schemas.microsoft.com/office/drawing/2014/main" id="{CDA38CB1-EE88-FE45-99EA-9BAFE1F1267C}"/>
              </a:ext>
            </a:extLst>
          </p:cNvPr>
          <p:cNvPicPr>
            <a:picLocks noChangeAspect="1"/>
          </p:cNvPicPr>
          <p:nvPr/>
        </p:nvPicPr>
        <p:blipFill>
          <a:blip r:embed="rId12"/>
          <a:stretch>
            <a:fillRect/>
          </a:stretch>
        </p:blipFill>
        <p:spPr>
          <a:xfrm>
            <a:off x="4143765" y="3679222"/>
            <a:ext cx="643247" cy="154055"/>
          </a:xfrm>
          <a:prstGeom prst="rect">
            <a:avLst/>
          </a:prstGeom>
        </p:spPr>
      </p:pic>
      <p:pic>
        <p:nvPicPr>
          <p:cNvPr id="87" name="Picture 86">
            <a:extLst>
              <a:ext uri="{FF2B5EF4-FFF2-40B4-BE49-F238E27FC236}">
                <a16:creationId xmlns:a16="http://schemas.microsoft.com/office/drawing/2014/main" id="{8EBC7FAB-81F3-6646-91DD-01885069ABCF}"/>
              </a:ext>
            </a:extLst>
          </p:cNvPr>
          <p:cNvPicPr>
            <a:picLocks noChangeAspect="1"/>
          </p:cNvPicPr>
          <p:nvPr/>
        </p:nvPicPr>
        <p:blipFill>
          <a:blip r:embed="rId12"/>
          <a:stretch>
            <a:fillRect/>
          </a:stretch>
        </p:blipFill>
        <p:spPr>
          <a:xfrm>
            <a:off x="2319432" y="3696398"/>
            <a:ext cx="643247" cy="154055"/>
          </a:xfrm>
          <a:prstGeom prst="rect">
            <a:avLst/>
          </a:prstGeom>
        </p:spPr>
      </p:pic>
      <p:pic>
        <p:nvPicPr>
          <p:cNvPr id="88" name="Picture 87">
            <a:extLst>
              <a:ext uri="{FF2B5EF4-FFF2-40B4-BE49-F238E27FC236}">
                <a16:creationId xmlns:a16="http://schemas.microsoft.com/office/drawing/2014/main" id="{A3BD5773-9498-6A4D-A254-776E85B052DE}"/>
              </a:ext>
            </a:extLst>
          </p:cNvPr>
          <p:cNvPicPr>
            <a:picLocks noChangeAspect="1"/>
          </p:cNvPicPr>
          <p:nvPr/>
        </p:nvPicPr>
        <p:blipFill>
          <a:blip r:embed="rId12"/>
          <a:stretch>
            <a:fillRect/>
          </a:stretch>
        </p:blipFill>
        <p:spPr>
          <a:xfrm>
            <a:off x="3226465" y="3706887"/>
            <a:ext cx="643247" cy="154055"/>
          </a:xfrm>
          <a:prstGeom prst="rect">
            <a:avLst/>
          </a:prstGeom>
        </p:spPr>
      </p:pic>
      <p:pic>
        <p:nvPicPr>
          <p:cNvPr id="89" name="Picture 88">
            <a:extLst>
              <a:ext uri="{FF2B5EF4-FFF2-40B4-BE49-F238E27FC236}">
                <a16:creationId xmlns:a16="http://schemas.microsoft.com/office/drawing/2014/main" id="{4A46B8BA-20D8-804C-A07A-F95A9D89A4D0}"/>
              </a:ext>
            </a:extLst>
          </p:cNvPr>
          <p:cNvPicPr>
            <a:picLocks noChangeAspect="1"/>
          </p:cNvPicPr>
          <p:nvPr/>
        </p:nvPicPr>
        <p:blipFill>
          <a:blip r:embed="rId12"/>
          <a:stretch>
            <a:fillRect/>
          </a:stretch>
        </p:blipFill>
        <p:spPr>
          <a:xfrm>
            <a:off x="1391624" y="3695339"/>
            <a:ext cx="643247" cy="154055"/>
          </a:xfrm>
          <a:prstGeom prst="rect">
            <a:avLst/>
          </a:prstGeom>
        </p:spPr>
      </p:pic>
      <p:pic>
        <p:nvPicPr>
          <p:cNvPr id="90" name="Picture 89">
            <a:extLst>
              <a:ext uri="{FF2B5EF4-FFF2-40B4-BE49-F238E27FC236}">
                <a16:creationId xmlns:a16="http://schemas.microsoft.com/office/drawing/2014/main" id="{DBB74B9E-722A-3F43-B0D3-08A3DCC656C8}"/>
              </a:ext>
            </a:extLst>
          </p:cNvPr>
          <p:cNvPicPr>
            <a:picLocks noChangeAspect="1"/>
          </p:cNvPicPr>
          <p:nvPr/>
        </p:nvPicPr>
        <p:blipFill>
          <a:blip r:embed="rId13"/>
          <a:stretch>
            <a:fillRect/>
          </a:stretch>
        </p:blipFill>
        <p:spPr>
          <a:xfrm>
            <a:off x="2319432" y="2415317"/>
            <a:ext cx="617742" cy="147947"/>
          </a:xfrm>
          <a:prstGeom prst="rect">
            <a:avLst/>
          </a:prstGeom>
        </p:spPr>
      </p:pic>
    </p:spTree>
    <p:extLst>
      <p:ext uri="{BB962C8B-B14F-4D97-AF65-F5344CB8AC3E}">
        <p14:creationId xmlns:p14="http://schemas.microsoft.com/office/powerpoint/2010/main" val="884337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a:xfrm>
            <a:off x="697502" y="295897"/>
            <a:ext cx="10894666" cy="987472"/>
          </a:xfrm>
        </p:spPr>
        <p:txBody>
          <a:bodyPr/>
          <a:lstStyle/>
          <a:p>
            <a:r>
              <a:rPr lang="en-US" b="1" dirty="0">
                <a:ea typeface="Amazon Ember Light" panose="020B0403020204020204" pitchFamily="34" charset="0"/>
                <a:cs typeface="Amazon Ember Light" panose="020B0403020204020204" pitchFamily="34" charset="0"/>
              </a:rPr>
              <a:t>Neural Networks</a:t>
            </a:r>
            <a:endParaRPr lang="en-US" b="1" dirty="0"/>
          </a:p>
        </p:txBody>
      </p:sp>
      <p:pic>
        <p:nvPicPr>
          <p:cNvPr id="8" name="Picture 7">
            <a:extLst>
              <a:ext uri="{FF2B5EF4-FFF2-40B4-BE49-F238E27FC236}">
                <a16:creationId xmlns:a16="http://schemas.microsoft.com/office/drawing/2014/main" id="{F4D39416-ABEC-4546-B6AD-FD3170560E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2408" y="1202011"/>
            <a:ext cx="2861004" cy="1609849"/>
          </a:xfrm>
          <a:prstGeom prst="rect">
            <a:avLst/>
          </a:prstGeom>
        </p:spPr>
      </p:pic>
      <p:sp>
        <p:nvSpPr>
          <p:cNvPr id="91" name="Text Placeholder 2">
            <a:extLst>
              <a:ext uri="{FF2B5EF4-FFF2-40B4-BE49-F238E27FC236}">
                <a16:creationId xmlns:a16="http://schemas.microsoft.com/office/drawing/2014/main" id="{5568A81B-D30A-C549-A972-C875616B37FB}"/>
              </a:ext>
            </a:extLst>
          </p:cNvPr>
          <p:cNvSpPr>
            <a:spLocks noGrp="1"/>
          </p:cNvSpPr>
          <p:nvPr>
            <p:ph type="body" sz="quarter" idx="10"/>
          </p:nvPr>
        </p:nvSpPr>
        <p:spPr>
          <a:xfrm>
            <a:off x="6588594" y="1589141"/>
            <a:ext cx="5600791" cy="4192144"/>
          </a:xfrm>
        </p:spPr>
        <p:txBody>
          <a:bodyPr/>
          <a:lstStyle/>
          <a:p>
            <a:pPr marL="285750" indent="-285750"/>
            <a:endParaRPr lang="en-US" dirty="0">
              <a:hlinkClick r:id="" action="ppaction://noaction"/>
            </a:endParaRPr>
          </a:p>
          <a:p>
            <a:pPr marL="285750" indent="-285750"/>
            <a:endParaRPr lang="en-US" dirty="0">
              <a:hlinkClick r:id="" action="ppaction://noaction"/>
            </a:endParaRPr>
          </a:p>
          <a:p>
            <a:pPr marL="285750" indent="-285750"/>
            <a:endParaRPr lang="en-US" dirty="0">
              <a:hlinkClick r:id="" action="ppaction://noaction"/>
            </a:endParaRPr>
          </a:p>
          <a:p>
            <a:pPr marL="285750" indent="-285750"/>
            <a:endParaRPr lang="en-US" dirty="0">
              <a:hlinkClick r:id="" action="ppaction://noaction"/>
            </a:endParaRPr>
          </a:p>
          <a:p>
            <a:pPr marL="285750" indent="-285750"/>
            <a:endParaRPr lang="en-US" dirty="0">
              <a:hlinkClick r:id="" action="ppaction://noaction"/>
            </a:endParaRPr>
          </a:p>
          <a:p>
            <a:pPr marL="285750" indent="-285750"/>
            <a:endParaRPr lang="en-US" dirty="0">
              <a:hlinkClick r:id="" action="ppaction://noaction"/>
            </a:endParaRPr>
          </a:p>
          <a:p>
            <a:pPr marL="0" indent="0">
              <a:buNone/>
            </a:pPr>
            <a:endParaRPr lang="en-US" b="1" dirty="0"/>
          </a:p>
          <a:p>
            <a:pPr marL="0" indent="0">
              <a:buNone/>
            </a:pPr>
            <a:endParaRPr lang="en-US" sz="1400" b="1" dirty="0"/>
          </a:p>
          <a:p>
            <a:pPr marL="0" indent="0">
              <a:buNone/>
            </a:pPr>
            <a:endParaRPr lang="en-US" sz="2400" b="1" dirty="0">
              <a:latin typeface="Cambria Math" panose="02040503050406030204" pitchFamily="18" charset="0"/>
              <a:ea typeface="Cambria Math" panose="02040503050406030204" pitchFamily="18" charset="0"/>
            </a:endParaRPr>
          </a:p>
        </p:txBody>
      </p:sp>
      <p:pic>
        <p:nvPicPr>
          <p:cNvPr id="92" name="Picture 91">
            <a:extLst>
              <a:ext uri="{FF2B5EF4-FFF2-40B4-BE49-F238E27FC236}">
                <a16:creationId xmlns:a16="http://schemas.microsoft.com/office/drawing/2014/main" id="{AD05F97F-906F-E543-B490-F0830465E7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2014" y="1304672"/>
            <a:ext cx="3854797" cy="3784117"/>
          </a:xfrm>
          <a:prstGeom prst="rect">
            <a:avLst/>
          </a:prstGeom>
        </p:spPr>
      </p:pic>
      <p:pic>
        <p:nvPicPr>
          <p:cNvPr id="93" name="Picture 92">
            <a:extLst>
              <a:ext uri="{FF2B5EF4-FFF2-40B4-BE49-F238E27FC236}">
                <a16:creationId xmlns:a16="http://schemas.microsoft.com/office/drawing/2014/main" id="{E8BD2960-24D4-9A49-9F08-7A9834EA10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3503" y="3685213"/>
            <a:ext cx="2861003" cy="1551186"/>
          </a:xfrm>
          <a:prstGeom prst="rect">
            <a:avLst/>
          </a:prstGeom>
        </p:spPr>
      </p:pic>
      <p:sp>
        <p:nvSpPr>
          <p:cNvPr id="11" name="Rectangle 10">
            <a:extLst>
              <a:ext uri="{FF2B5EF4-FFF2-40B4-BE49-F238E27FC236}">
                <a16:creationId xmlns:a16="http://schemas.microsoft.com/office/drawing/2014/main" id="{71C15ED2-CAB1-0744-A5A6-1A149C85144F}"/>
              </a:ext>
            </a:extLst>
          </p:cNvPr>
          <p:cNvSpPr/>
          <p:nvPr/>
        </p:nvSpPr>
        <p:spPr>
          <a:xfrm>
            <a:off x="6588594" y="5625392"/>
            <a:ext cx="6319025" cy="461665"/>
          </a:xfrm>
          <a:prstGeom prst="rect">
            <a:avLst/>
          </a:prstGeom>
        </p:spPr>
        <p:txBody>
          <a:bodyPr wrap="square">
            <a:spAutoFit/>
          </a:bodyPr>
          <a:lstStyle/>
          <a:p>
            <a:pPr marL="3492999" lvl="7"/>
            <a:r>
              <a:rPr lang="en-US" sz="2400" dirty="0">
                <a:latin typeface="Amazon Ember Light" panose="020B0403020204020204" pitchFamily="34" charset="0"/>
                <a:ea typeface="Amazon Ember Light" panose="020B0403020204020204" pitchFamily="34" charset="0"/>
                <a:cs typeface="Amazon Ember Light" panose="020B0403020204020204" pitchFamily="34" charset="0"/>
                <a:hlinkClick r:id="rId6"/>
              </a:rPr>
              <a:t>More details</a:t>
            </a:r>
            <a:endParaRPr lang="en-US" sz="24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12" name="Rectangle 11">
            <a:extLst>
              <a:ext uri="{FF2B5EF4-FFF2-40B4-BE49-F238E27FC236}">
                <a16:creationId xmlns:a16="http://schemas.microsoft.com/office/drawing/2014/main" id="{666C1867-BF61-784E-8E42-CDEA3EC4EA75}"/>
              </a:ext>
            </a:extLst>
          </p:cNvPr>
          <p:cNvSpPr/>
          <p:nvPr/>
        </p:nvSpPr>
        <p:spPr>
          <a:xfrm>
            <a:off x="1587300" y="2919209"/>
            <a:ext cx="3543499" cy="338554"/>
          </a:xfrm>
          <a:prstGeom prst="rect">
            <a:avLst/>
          </a:prstGeom>
        </p:spPr>
        <p:txBody>
          <a:bodyPr wrap="square">
            <a:spAutoFit/>
          </a:bodyPr>
          <a:lstStyle/>
          <a:p>
            <a:pPr algn="just"/>
            <a:r>
              <a:rPr lang="en-US" sz="800" b="1" dirty="0">
                <a:latin typeface="Amazon Ember Light" panose="020B0403020204020204" pitchFamily="34" charset="0"/>
                <a:ea typeface="Amazon Ember Light" panose="020B0403020204020204" pitchFamily="34" charset="0"/>
                <a:cs typeface="Amazon Ember Light" panose="020B0403020204020204" pitchFamily="34" charset="0"/>
              </a:rPr>
              <a:t>MultiLayer Network: Two layers (one hidden layer, output layer), with five hidden neurons in the hidden layer, and one output neuron.</a:t>
            </a:r>
          </a:p>
        </p:txBody>
      </p:sp>
      <p:sp>
        <p:nvSpPr>
          <p:cNvPr id="95" name="Rectangle 94">
            <a:extLst>
              <a:ext uri="{FF2B5EF4-FFF2-40B4-BE49-F238E27FC236}">
                <a16:creationId xmlns:a16="http://schemas.microsoft.com/office/drawing/2014/main" id="{47224FB5-7D5E-4347-B2FF-FC843BD6E5F1}"/>
              </a:ext>
            </a:extLst>
          </p:cNvPr>
          <p:cNvSpPr/>
          <p:nvPr/>
        </p:nvSpPr>
        <p:spPr>
          <a:xfrm>
            <a:off x="1591247" y="5373258"/>
            <a:ext cx="3539552" cy="338554"/>
          </a:xfrm>
          <a:prstGeom prst="rect">
            <a:avLst/>
          </a:prstGeom>
        </p:spPr>
        <p:txBody>
          <a:bodyPr wrap="square">
            <a:spAutoFit/>
          </a:bodyPr>
          <a:lstStyle/>
          <a:p>
            <a:pPr algn="just"/>
            <a:r>
              <a:rPr lang="en-US" sz="800" b="1" dirty="0">
                <a:latin typeface="Amazon Ember Light" panose="020B0403020204020204" pitchFamily="34" charset="0"/>
                <a:ea typeface="Amazon Ember Light" panose="020B0403020204020204" pitchFamily="34" charset="0"/>
                <a:cs typeface="Amazon Ember Light" panose="020B0403020204020204" pitchFamily="34" charset="0"/>
              </a:rPr>
              <a:t>MultiLayer Network: Two layers (one hidden layer, output layer), with five hidden neurons in the hidden layer, and three output neurons.</a:t>
            </a:r>
          </a:p>
        </p:txBody>
      </p:sp>
      <p:sp>
        <p:nvSpPr>
          <p:cNvPr id="96" name="Rectangle 95">
            <a:extLst>
              <a:ext uri="{FF2B5EF4-FFF2-40B4-BE49-F238E27FC236}">
                <a16:creationId xmlns:a16="http://schemas.microsoft.com/office/drawing/2014/main" id="{07BFFD12-FA54-D44C-ACE2-291B32507032}"/>
              </a:ext>
            </a:extLst>
          </p:cNvPr>
          <p:cNvSpPr/>
          <p:nvPr/>
        </p:nvSpPr>
        <p:spPr>
          <a:xfrm>
            <a:off x="7046014" y="5373258"/>
            <a:ext cx="3854797" cy="338554"/>
          </a:xfrm>
          <a:prstGeom prst="rect">
            <a:avLst/>
          </a:prstGeom>
        </p:spPr>
        <p:txBody>
          <a:bodyPr wrap="square">
            <a:spAutoFit/>
          </a:bodyPr>
          <a:lstStyle/>
          <a:p>
            <a:pPr algn="just"/>
            <a:r>
              <a:rPr lang="en-US" sz="800" b="1" dirty="0">
                <a:latin typeface="Amazon Ember Light" panose="020B0403020204020204" pitchFamily="34" charset="0"/>
                <a:ea typeface="Amazon Ember Light" panose="020B0403020204020204" pitchFamily="34" charset="0"/>
                <a:cs typeface="Amazon Ember Light" panose="020B0403020204020204" pitchFamily="34" charset="0"/>
              </a:rPr>
              <a:t>MultiLayer Network: Four layers (three hidden layer, output layer), with five-three-two hidden neurons in the hidden layers, and two output neurons.</a:t>
            </a:r>
          </a:p>
        </p:txBody>
      </p:sp>
    </p:spTree>
    <p:extLst>
      <p:ext uri="{BB962C8B-B14F-4D97-AF65-F5344CB8AC3E}">
        <p14:creationId xmlns:p14="http://schemas.microsoft.com/office/powerpoint/2010/main" val="42975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Oval 49">
            <a:extLst>
              <a:ext uri="{FF2B5EF4-FFF2-40B4-BE49-F238E27FC236}">
                <a16:creationId xmlns:a16="http://schemas.microsoft.com/office/drawing/2014/main" id="{CC50F384-1866-1D48-82D6-815A93D8CAC7}"/>
              </a:ext>
            </a:extLst>
          </p:cNvPr>
          <p:cNvSpPr/>
          <p:nvPr/>
        </p:nvSpPr>
        <p:spPr>
          <a:xfrm rot="16200000">
            <a:off x="1042183" y="3413630"/>
            <a:ext cx="797748" cy="784803"/>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1" name="Oval 50">
            <a:extLst>
              <a:ext uri="{FF2B5EF4-FFF2-40B4-BE49-F238E27FC236}">
                <a16:creationId xmlns:a16="http://schemas.microsoft.com/office/drawing/2014/main" id="{1F302737-1188-4046-97DD-89F5E55EF98C}"/>
              </a:ext>
            </a:extLst>
          </p:cNvPr>
          <p:cNvSpPr/>
          <p:nvPr/>
        </p:nvSpPr>
        <p:spPr>
          <a:xfrm rot="16200000">
            <a:off x="1674302" y="1723014"/>
            <a:ext cx="797748" cy="784803"/>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2" name="Oval 51">
            <a:extLst>
              <a:ext uri="{FF2B5EF4-FFF2-40B4-BE49-F238E27FC236}">
                <a16:creationId xmlns:a16="http://schemas.microsoft.com/office/drawing/2014/main" id="{625772F3-07CF-A649-84C9-2A351A09E915}"/>
              </a:ext>
            </a:extLst>
          </p:cNvPr>
          <p:cNvSpPr/>
          <p:nvPr/>
        </p:nvSpPr>
        <p:spPr>
          <a:xfrm rot="16200000">
            <a:off x="2274726" y="3435473"/>
            <a:ext cx="797748" cy="784803"/>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a:xfrm>
            <a:off x="697502" y="295897"/>
            <a:ext cx="10894666" cy="987472"/>
          </a:xfrm>
        </p:spPr>
        <p:txBody>
          <a:bodyPr/>
          <a:lstStyle/>
          <a:p>
            <a:r>
              <a:rPr lang="en-US" b="1" dirty="0"/>
              <a:t>Build and Train a Neural Network</a:t>
            </a:r>
          </a:p>
        </p:txBody>
      </p:sp>
      <p:sp>
        <p:nvSpPr>
          <p:cNvPr id="91" name="TextBox 90">
            <a:extLst>
              <a:ext uri="{FF2B5EF4-FFF2-40B4-BE49-F238E27FC236}">
                <a16:creationId xmlns:a16="http://schemas.microsoft.com/office/drawing/2014/main" id="{C398DD51-29D2-C246-B66B-594D4AF52BB0}"/>
              </a:ext>
            </a:extLst>
          </p:cNvPr>
          <p:cNvSpPr txBox="1"/>
          <p:nvPr/>
        </p:nvSpPr>
        <p:spPr>
          <a:xfrm>
            <a:off x="6096000" y="1600228"/>
            <a:ext cx="6352018" cy="3416320"/>
          </a:xfrm>
          <a:prstGeom prst="rect">
            <a:avLst/>
          </a:prstGeom>
          <a:noFill/>
        </p:spPr>
        <p:txBody>
          <a:bodyPr wrap="square" rtlCol="0">
            <a:spAutoFit/>
          </a:bodyPr>
          <a:lstStyle/>
          <a:p>
            <a:r>
              <a:rPr lang="en-US" sz="2400" dirty="0">
                <a:latin typeface="Amazon Ember Light" panose="020B0403020204020204" pitchFamily="34" charset="0"/>
                <a:ea typeface="Amazon Ember Light" panose="020B0403020204020204" pitchFamily="34" charset="0"/>
                <a:cs typeface="Amazon Ember Light" panose="020B0403020204020204" pitchFamily="34" charset="0"/>
              </a:rPr>
              <a:t>We build a neural network for a binary classification task, with: </a:t>
            </a:r>
          </a:p>
          <a:p>
            <a:endParaRPr lang="en-US" sz="2400" dirty="0">
              <a:latin typeface="Amazon Ember Light" panose="020B0403020204020204" pitchFamily="34" charset="0"/>
              <a:ea typeface="Amazon Ember Light" panose="020B0403020204020204" pitchFamily="34" charset="0"/>
              <a:cs typeface="Amazon Ember Light" panose="020B0403020204020204" pitchFamily="34" charset="0"/>
            </a:endParaRPr>
          </a:p>
          <a:p>
            <a:pPr marL="342900" indent="-342900">
              <a:buFont typeface="Arial" panose="020B0604020202020204" pitchFamily="34" charset="0"/>
              <a:buChar char="•"/>
            </a:pPr>
            <a:r>
              <a:rPr lang="en-US" sz="2400" dirty="0">
                <a:latin typeface="Amazon Ember Light" panose="020B0403020204020204" pitchFamily="34" charset="0"/>
                <a:ea typeface="Amazon Ember Light" panose="020B0403020204020204" pitchFamily="34" charset="0"/>
                <a:cs typeface="Amazon Ember Light" panose="020B0403020204020204" pitchFamily="34" charset="0"/>
              </a:rPr>
              <a:t>(no bias, for simplicity)</a:t>
            </a:r>
          </a:p>
          <a:p>
            <a:pPr marL="342900" indent="-342900">
              <a:buFont typeface="Arial" panose="020B0604020202020204" pitchFamily="34" charset="0"/>
              <a:buChar char="•"/>
            </a:pPr>
            <a:r>
              <a:rPr lang="en-US" sz="2400" dirty="0">
                <a:latin typeface="Amazon Ember Light" panose="020B0403020204020204" pitchFamily="34" charset="0"/>
                <a:ea typeface="Amazon Ember Light" panose="020B0403020204020204" pitchFamily="34" charset="0"/>
                <a:cs typeface="Amazon Ember Light" panose="020B0403020204020204" pitchFamily="34" charset="0"/>
              </a:rPr>
              <a:t>2 inputs:      = 0.5 and  </a:t>
            </a:r>
            <a:r>
              <a:rPr lang="en-US" sz="2400" baseline="-25000" dirty="0">
                <a:latin typeface="Amazon Ember Light" panose="020B0403020204020204" pitchFamily="34" charset="0"/>
                <a:ea typeface="Amazon Ember Light" panose="020B0403020204020204" pitchFamily="34" charset="0"/>
                <a:cs typeface="Amazon Ember Light" panose="020B0403020204020204" pitchFamily="34" charset="0"/>
              </a:rPr>
              <a:t>      </a:t>
            </a:r>
            <a:r>
              <a:rPr lang="en-US" sz="2400" dirty="0">
                <a:latin typeface="Amazon Ember Light" panose="020B0403020204020204" pitchFamily="34" charset="0"/>
                <a:ea typeface="Amazon Ember Light" panose="020B0403020204020204" pitchFamily="34" charset="0"/>
                <a:cs typeface="Amazon Ember Light" panose="020B0403020204020204" pitchFamily="34" charset="0"/>
              </a:rPr>
              <a:t>= 0.1</a:t>
            </a:r>
          </a:p>
          <a:p>
            <a:pPr marL="342900" indent="-342900">
              <a:buFont typeface="Arial" panose="020B0604020202020204" pitchFamily="34" charset="0"/>
              <a:buChar char="•"/>
            </a:pPr>
            <a:r>
              <a:rPr lang="en-US" sz="2400" dirty="0">
                <a:latin typeface="Amazon Ember Light" panose="020B0403020204020204" pitchFamily="34" charset="0"/>
                <a:ea typeface="Amazon Ember Light" panose="020B0403020204020204" pitchFamily="34" charset="0"/>
                <a:cs typeface="Amazon Ember Light" panose="020B0403020204020204" pitchFamily="34" charset="0"/>
              </a:rPr>
              <a:t>1 hidden layer with 2 neurons</a:t>
            </a:r>
          </a:p>
          <a:p>
            <a:pPr marL="342900" indent="-342900">
              <a:buFont typeface="Arial" panose="020B0604020202020204" pitchFamily="34" charset="0"/>
              <a:buChar char="•"/>
            </a:pPr>
            <a:r>
              <a:rPr lang="en-US" sz="2400" dirty="0">
                <a:latin typeface="Amazon Ember Light" panose="020B0403020204020204" pitchFamily="34" charset="0"/>
                <a:ea typeface="Amazon Ember Light" panose="020B0403020204020204" pitchFamily="34" charset="0"/>
                <a:cs typeface="Amazon Ember Light" panose="020B0403020204020204" pitchFamily="34" charset="0"/>
              </a:rPr>
              <a:t>1 output neuron in the output layer</a:t>
            </a:r>
          </a:p>
          <a:p>
            <a:pPr marL="342900" indent="-342900">
              <a:buFont typeface="Arial" panose="020B0604020202020204" pitchFamily="34" charset="0"/>
              <a:buChar char="•"/>
            </a:pPr>
            <a:endParaRPr lang="en-US" sz="2400" dirty="0">
              <a:latin typeface="Amazon Ember Light" panose="020B0403020204020204" pitchFamily="34" charset="0"/>
              <a:ea typeface="Amazon Ember Light" panose="020B0403020204020204" pitchFamily="34" charset="0"/>
              <a:cs typeface="Amazon Ember Light" panose="020B0403020204020204" pitchFamily="34" charset="0"/>
            </a:endParaRPr>
          </a:p>
          <a:p>
            <a:pPr marL="342900" indent="-342900">
              <a:buFont typeface="Arial" panose="020B0604020202020204" pitchFamily="34" charset="0"/>
              <a:buChar char="•"/>
            </a:pPr>
            <a:endParaRPr lang="en-US" sz="24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mc:AlternateContent xmlns:mc="http://schemas.openxmlformats.org/markup-compatibility/2006" xmlns:a14="http://schemas.microsoft.com/office/drawing/2010/main">
        <mc:Choice Requires="a14">
          <p:sp>
            <p:nvSpPr>
              <p:cNvPr id="125" name="TextBox 124">
                <a:extLst>
                  <a:ext uri="{FF2B5EF4-FFF2-40B4-BE49-F238E27FC236}">
                    <a16:creationId xmlns:a16="http://schemas.microsoft.com/office/drawing/2014/main" id="{1131E09D-CDCE-C84F-9EE8-0E12C295367D}"/>
                  </a:ext>
                </a:extLst>
              </p:cNvPr>
              <p:cNvSpPr txBox="1"/>
              <p:nvPr/>
            </p:nvSpPr>
            <p:spPr>
              <a:xfrm>
                <a:off x="1001887" y="3836833"/>
                <a:ext cx="878342" cy="35965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b="1" i="1" dirty="0">
                              <a:latin typeface="Cambria Math" panose="02040503050406030204" pitchFamily="18" charset="0"/>
                              <a:ea typeface="Cambria Math" panose="02040503050406030204" pitchFamily="18" charset="0"/>
                            </a:rPr>
                          </m:ctrlPr>
                        </m:sSupPr>
                        <m:e>
                          <m:r>
                            <a:rPr lang="en-US" sz="1600" b="1" i="1" dirty="0" smtClean="0">
                              <a:latin typeface="Cambria Math" panose="02040503050406030204" pitchFamily="18" charset="0"/>
                              <a:ea typeface="Cambria Math" panose="02040503050406030204" pitchFamily="18" charset="0"/>
                            </a:rPr>
                            <m:t>𝒉</m:t>
                          </m:r>
                          <m:r>
                            <a:rPr lang="en-US" sz="1600" b="1" i="1" baseline="-25000" dirty="0" smtClean="0">
                              <a:latin typeface="Cambria Math" panose="02040503050406030204" pitchFamily="18" charset="0"/>
                              <a:ea typeface="Cambria Math" panose="02040503050406030204" pitchFamily="18" charset="0"/>
                            </a:rPr>
                            <m:t>𝟏</m:t>
                          </m:r>
                        </m:e>
                        <m:sup>
                          <m:r>
                            <a:rPr lang="en-US" sz="1600" b="1" i="1" dirty="0" smtClean="0">
                              <a:latin typeface="Cambria Math" panose="02040503050406030204" pitchFamily="18" charset="0"/>
                              <a:ea typeface="Cambria Math" panose="02040503050406030204" pitchFamily="18" charset="0"/>
                            </a:rPr>
                            <m:t>(</m:t>
                          </m:r>
                          <m:r>
                            <a:rPr lang="en-US" sz="1600" b="1" i="1" dirty="0" smtClean="0">
                              <a:latin typeface="Cambria Math" panose="02040503050406030204" pitchFamily="18" charset="0"/>
                              <a:ea typeface="Cambria Math" panose="02040503050406030204" pitchFamily="18" charset="0"/>
                            </a:rPr>
                            <m:t>𝒊𝒏</m:t>
                          </m:r>
                          <m:r>
                            <a:rPr lang="en-US" sz="1600" b="1" i="1" dirty="0" smtClean="0">
                              <a:latin typeface="Cambria Math" panose="02040503050406030204" pitchFamily="18" charset="0"/>
                              <a:ea typeface="Cambria Math" panose="02040503050406030204" pitchFamily="18" charset="0"/>
                            </a:rPr>
                            <m:t>)</m:t>
                          </m:r>
                        </m:sup>
                      </m:sSup>
                    </m:oMath>
                  </m:oMathPara>
                </a14:m>
                <a:endParaRPr lang="en-US" sz="1600" b="1" dirty="0">
                  <a:latin typeface="Cambria Math" panose="02040503050406030204" pitchFamily="18" charset="0"/>
                  <a:ea typeface="Cambria Math" panose="02040503050406030204" pitchFamily="18" charset="0"/>
                </a:endParaRPr>
              </a:p>
            </p:txBody>
          </p:sp>
        </mc:Choice>
        <mc:Fallback xmlns="">
          <p:sp>
            <p:nvSpPr>
              <p:cNvPr id="125" name="TextBox 124">
                <a:extLst>
                  <a:ext uri="{FF2B5EF4-FFF2-40B4-BE49-F238E27FC236}">
                    <a16:creationId xmlns:a16="http://schemas.microsoft.com/office/drawing/2014/main" id="{1131E09D-CDCE-C84F-9EE8-0E12C295367D}"/>
                  </a:ext>
                </a:extLst>
              </p:cNvPr>
              <p:cNvSpPr txBox="1">
                <a:spLocks noRot="1" noChangeAspect="1" noMove="1" noResize="1" noEditPoints="1" noAdjustHandles="1" noChangeArrowheads="1" noChangeShapeType="1" noTextEdit="1"/>
              </p:cNvSpPr>
              <p:nvPr/>
            </p:nvSpPr>
            <p:spPr>
              <a:xfrm>
                <a:off x="1001887" y="3836833"/>
                <a:ext cx="878342" cy="35965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3" name="TextBox 132">
                <a:extLst>
                  <a:ext uri="{FF2B5EF4-FFF2-40B4-BE49-F238E27FC236}">
                    <a16:creationId xmlns:a16="http://schemas.microsoft.com/office/drawing/2014/main" id="{62C7DA3D-8FA4-4D4A-BA6B-D6C6D9A7B540}"/>
                  </a:ext>
                </a:extLst>
              </p:cNvPr>
              <p:cNvSpPr txBox="1"/>
              <p:nvPr/>
            </p:nvSpPr>
            <p:spPr>
              <a:xfrm>
                <a:off x="1028093" y="3519895"/>
                <a:ext cx="878342" cy="35965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b="1" i="1" dirty="0">
                              <a:latin typeface="Cambria Math" panose="02040503050406030204" pitchFamily="18" charset="0"/>
                              <a:ea typeface="Cambria Math" panose="02040503050406030204" pitchFamily="18" charset="0"/>
                            </a:rPr>
                          </m:ctrlPr>
                        </m:sSupPr>
                        <m:e>
                          <m:r>
                            <a:rPr lang="en-US" sz="1600" b="1" i="1" dirty="0" smtClean="0">
                              <a:latin typeface="Cambria Math" panose="02040503050406030204" pitchFamily="18" charset="0"/>
                              <a:ea typeface="Cambria Math" panose="02040503050406030204" pitchFamily="18" charset="0"/>
                            </a:rPr>
                            <m:t>𝒉</m:t>
                          </m:r>
                          <m:r>
                            <a:rPr lang="en-US" sz="1600" b="1" i="1" baseline="-25000" dirty="0" smtClean="0">
                              <a:latin typeface="Cambria Math" panose="02040503050406030204" pitchFamily="18" charset="0"/>
                              <a:ea typeface="Cambria Math" panose="02040503050406030204" pitchFamily="18" charset="0"/>
                            </a:rPr>
                            <m:t>𝟏</m:t>
                          </m:r>
                        </m:e>
                        <m:sup>
                          <m:r>
                            <a:rPr lang="en-US" sz="1600" b="1" i="1" dirty="0" smtClean="0">
                              <a:latin typeface="Cambria Math" panose="02040503050406030204" pitchFamily="18" charset="0"/>
                              <a:ea typeface="Cambria Math" panose="02040503050406030204" pitchFamily="18" charset="0"/>
                            </a:rPr>
                            <m:t>(</m:t>
                          </m:r>
                          <m:r>
                            <a:rPr lang="en-US" sz="1600" b="1" i="1" dirty="0" smtClean="0">
                              <a:latin typeface="Cambria Math" panose="02040503050406030204" pitchFamily="18" charset="0"/>
                              <a:ea typeface="Cambria Math" panose="02040503050406030204" pitchFamily="18" charset="0"/>
                            </a:rPr>
                            <m:t>𝒐𝒖𝒕</m:t>
                          </m:r>
                          <m:r>
                            <a:rPr lang="en-US" sz="1600" b="1" i="1" dirty="0" smtClean="0">
                              <a:latin typeface="Cambria Math" panose="02040503050406030204" pitchFamily="18" charset="0"/>
                              <a:ea typeface="Cambria Math" panose="02040503050406030204" pitchFamily="18" charset="0"/>
                            </a:rPr>
                            <m:t>)</m:t>
                          </m:r>
                        </m:sup>
                      </m:sSup>
                    </m:oMath>
                  </m:oMathPara>
                </a14:m>
                <a:endParaRPr lang="en-US" sz="1600" b="1" dirty="0">
                  <a:latin typeface="Cambria Math" panose="02040503050406030204" pitchFamily="18" charset="0"/>
                  <a:ea typeface="Cambria Math" panose="02040503050406030204" pitchFamily="18" charset="0"/>
                </a:endParaRPr>
              </a:p>
            </p:txBody>
          </p:sp>
        </mc:Choice>
        <mc:Fallback xmlns="">
          <p:sp>
            <p:nvSpPr>
              <p:cNvPr id="133" name="TextBox 132">
                <a:extLst>
                  <a:ext uri="{FF2B5EF4-FFF2-40B4-BE49-F238E27FC236}">
                    <a16:creationId xmlns:a16="http://schemas.microsoft.com/office/drawing/2014/main" id="{62C7DA3D-8FA4-4D4A-BA6B-D6C6D9A7B540}"/>
                  </a:ext>
                </a:extLst>
              </p:cNvPr>
              <p:cNvSpPr txBox="1">
                <a:spLocks noRot="1" noChangeAspect="1" noMove="1" noResize="1" noEditPoints="1" noAdjustHandles="1" noChangeArrowheads="1" noChangeShapeType="1" noTextEdit="1"/>
              </p:cNvSpPr>
              <p:nvPr/>
            </p:nvSpPr>
            <p:spPr>
              <a:xfrm>
                <a:off x="1028093" y="3519895"/>
                <a:ext cx="878342" cy="359650"/>
              </a:xfrm>
              <a:prstGeom prst="rect">
                <a:avLst/>
              </a:prstGeom>
              <a:blipFill>
                <a:blip r:embed="rId4"/>
                <a:stretch>
                  <a:fillRect/>
                </a:stretch>
              </a:blipFill>
            </p:spPr>
            <p:txBody>
              <a:bodyPr/>
              <a:lstStyle/>
              <a:p>
                <a:r>
                  <a:rPr lang="en-US">
                    <a:noFill/>
                  </a:rPr>
                  <a:t> </a:t>
                </a:r>
              </a:p>
            </p:txBody>
          </p:sp>
        </mc:Fallback>
      </mc:AlternateContent>
      <p:sp>
        <p:nvSpPr>
          <p:cNvPr id="76" name="TextBox 75">
            <a:extLst>
              <a:ext uri="{FF2B5EF4-FFF2-40B4-BE49-F238E27FC236}">
                <a16:creationId xmlns:a16="http://schemas.microsoft.com/office/drawing/2014/main" id="{36D72B70-43E1-8244-8AAE-4EE8C98D0057}"/>
              </a:ext>
            </a:extLst>
          </p:cNvPr>
          <p:cNvSpPr txBox="1"/>
          <p:nvPr/>
        </p:nvSpPr>
        <p:spPr>
          <a:xfrm>
            <a:off x="3274043" y="5084762"/>
            <a:ext cx="1558626" cy="369332"/>
          </a:xfrm>
          <a:prstGeom prst="rect">
            <a:avLst/>
          </a:prstGeom>
          <a:noFill/>
        </p:spPr>
        <p:txBody>
          <a:bodyPr wrap="square" rtlCol="0">
            <a:spAutoFit/>
          </a:bodyPr>
          <a:lstStyle/>
          <a:p>
            <a:r>
              <a:rPr lang="en-US" b="1" dirty="0">
                <a:solidFill>
                  <a:schemeClr val="accent2"/>
                </a:solidFill>
                <a:latin typeface="Amazon Ember Light" panose="020B0403020204020204" pitchFamily="34" charset="0"/>
                <a:ea typeface="Amazon Ember Light" panose="020B0403020204020204" pitchFamily="34" charset="0"/>
                <a:cs typeface="Amazon Ember Light" panose="020B0403020204020204" pitchFamily="34" charset="0"/>
              </a:rPr>
              <a:t>Input Layer</a:t>
            </a:r>
          </a:p>
        </p:txBody>
      </p:sp>
      <p:cxnSp>
        <p:nvCxnSpPr>
          <p:cNvPr id="81" name="Straight Arrow Connector 80">
            <a:extLst>
              <a:ext uri="{FF2B5EF4-FFF2-40B4-BE49-F238E27FC236}">
                <a16:creationId xmlns:a16="http://schemas.microsoft.com/office/drawing/2014/main" id="{F93DBB7E-06A2-9C48-9D67-22F67D4BC31F}"/>
              </a:ext>
            </a:extLst>
          </p:cNvPr>
          <p:cNvCxnSpPr>
            <a:cxnSpLocks/>
          </p:cNvCxnSpPr>
          <p:nvPr/>
        </p:nvCxnSpPr>
        <p:spPr>
          <a:xfrm flipH="1" flipV="1">
            <a:off x="2643262" y="4204909"/>
            <a:ext cx="2963" cy="82500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E9D9D939-1B88-8348-A438-D902951AD463}"/>
              </a:ext>
            </a:extLst>
          </p:cNvPr>
          <p:cNvCxnSpPr>
            <a:cxnSpLocks/>
            <a:stCxn id="96" idx="6"/>
          </p:cNvCxnSpPr>
          <p:nvPr/>
        </p:nvCxnSpPr>
        <p:spPr>
          <a:xfrm flipV="1">
            <a:off x="1451789" y="4204909"/>
            <a:ext cx="1191473" cy="83147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6" name="Oval 95">
            <a:extLst>
              <a:ext uri="{FF2B5EF4-FFF2-40B4-BE49-F238E27FC236}">
                <a16:creationId xmlns:a16="http://schemas.microsoft.com/office/drawing/2014/main" id="{7260F154-5423-F448-9ABC-2BC389E405BA}"/>
              </a:ext>
            </a:extLst>
          </p:cNvPr>
          <p:cNvSpPr/>
          <p:nvPr/>
        </p:nvSpPr>
        <p:spPr>
          <a:xfrm rot="16200000">
            <a:off x="1232519" y="5033701"/>
            <a:ext cx="438538" cy="443911"/>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98" name="Oval 97">
            <a:extLst>
              <a:ext uri="{FF2B5EF4-FFF2-40B4-BE49-F238E27FC236}">
                <a16:creationId xmlns:a16="http://schemas.microsoft.com/office/drawing/2014/main" id="{723CAEB5-A33D-6D4E-AE14-A45B72EC8D97}"/>
              </a:ext>
            </a:extLst>
          </p:cNvPr>
          <p:cNvSpPr/>
          <p:nvPr/>
        </p:nvSpPr>
        <p:spPr>
          <a:xfrm rot="16200000">
            <a:off x="2412025" y="5022497"/>
            <a:ext cx="438538" cy="443912"/>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117" name="Straight Arrow Connector 116">
            <a:extLst>
              <a:ext uri="{FF2B5EF4-FFF2-40B4-BE49-F238E27FC236}">
                <a16:creationId xmlns:a16="http://schemas.microsoft.com/office/drawing/2014/main" id="{25CAC6BD-69BD-BA4A-91EF-3862AD6AE679}"/>
              </a:ext>
            </a:extLst>
          </p:cNvPr>
          <p:cNvCxnSpPr>
            <a:cxnSpLocks/>
            <a:stCxn id="52" idx="6"/>
          </p:cNvCxnSpPr>
          <p:nvPr/>
        </p:nvCxnSpPr>
        <p:spPr>
          <a:xfrm flipH="1" flipV="1">
            <a:off x="2059864" y="2508769"/>
            <a:ext cx="613738" cy="9202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DBCDB7B-723E-5F4B-80F7-1F47ECEA44EB}"/>
              </a:ext>
            </a:extLst>
          </p:cNvPr>
          <p:cNvCxnSpPr>
            <a:cxnSpLocks/>
          </p:cNvCxnSpPr>
          <p:nvPr/>
        </p:nvCxnSpPr>
        <p:spPr>
          <a:xfrm>
            <a:off x="1065961" y="3838665"/>
            <a:ext cx="76749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8163B3DE-6E0F-B245-B77C-C90CF148386B}"/>
              </a:ext>
            </a:extLst>
          </p:cNvPr>
          <p:cNvCxnSpPr>
            <a:cxnSpLocks/>
            <a:stCxn id="98" idx="6"/>
          </p:cNvCxnSpPr>
          <p:nvPr/>
        </p:nvCxnSpPr>
        <p:spPr>
          <a:xfrm flipH="1" flipV="1">
            <a:off x="1450904" y="4204907"/>
            <a:ext cx="1180390" cy="82027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BE2F18DF-091C-FA41-880D-FB0A20746071}"/>
              </a:ext>
            </a:extLst>
          </p:cNvPr>
          <p:cNvCxnSpPr>
            <a:cxnSpLocks/>
            <a:stCxn id="96" idx="6"/>
          </p:cNvCxnSpPr>
          <p:nvPr/>
        </p:nvCxnSpPr>
        <p:spPr>
          <a:xfrm flipH="1" flipV="1">
            <a:off x="1450904" y="4204907"/>
            <a:ext cx="885" cy="83148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20359931-6F77-454F-92F1-309B44C69367}"/>
              </a:ext>
            </a:extLst>
          </p:cNvPr>
          <p:cNvCxnSpPr>
            <a:cxnSpLocks/>
            <a:stCxn id="50" idx="6"/>
          </p:cNvCxnSpPr>
          <p:nvPr/>
        </p:nvCxnSpPr>
        <p:spPr>
          <a:xfrm flipV="1">
            <a:off x="1441058" y="2508770"/>
            <a:ext cx="618805" cy="89838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A4BC99AE-57AD-6F4B-BBA4-A49E253ADA31}"/>
              </a:ext>
            </a:extLst>
          </p:cNvPr>
          <p:cNvSpPr txBox="1"/>
          <p:nvPr/>
        </p:nvSpPr>
        <p:spPr>
          <a:xfrm>
            <a:off x="3274043" y="3612586"/>
            <a:ext cx="2012935" cy="369332"/>
          </a:xfrm>
          <a:prstGeom prst="rect">
            <a:avLst/>
          </a:prstGeom>
          <a:noFill/>
        </p:spPr>
        <p:txBody>
          <a:bodyPr wrap="square" rtlCol="0">
            <a:spAutoFit/>
          </a:bodyPr>
          <a:lstStyle/>
          <a:p>
            <a:r>
              <a:rPr lang="en-US" b="1" dirty="0">
                <a:solidFill>
                  <a:schemeClr val="accent2"/>
                </a:solidFill>
                <a:latin typeface="Amazon Ember Light" panose="020B0403020204020204" pitchFamily="34" charset="0"/>
                <a:ea typeface="Amazon Ember Light" panose="020B0403020204020204" pitchFamily="34" charset="0"/>
                <a:cs typeface="Amazon Ember Light" panose="020B0403020204020204" pitchFamily="34" charset="0"/>
              </a:rPr>
              <a:t>Hidden Layer</a:t>
            </a:r>
          </a:p>
        </p:txBody>
      </p:sp>
      <mc:AlternateContent xmlns:mc="http://schemas.openxmlformats.org/markup-compatibility/2006" xmlns:a14="http://schemas.microsoft.com/office/drawing/2010/main">
        <mc:Choice Requires="a14">
          <p:sp>
            <p:nvSpPr>
              <p:cNvPr id="129" name="TextBox 128">
                <a:extLst>
                  <a:ext uri="{FF2B5EF4-FFF2-40B4-BE49-F238E27FC236}">
                    <a16:creationId xmlns:a16="http://schemas.microsoft.com/office/drawing/2014/main" id="{CCBD3BDC-A37A-A249-B004-A56EA2ABD98C}"/>
                  </a:ext>
                </a:extLst>
              </p:cNvPr>
              <p:cNvSpPr txBox="1"/>
              <p:nvPr/>
            </p:nvSpPr>
            <p:spPr>
              <a:xfrm>
                <a:off x="1669557" y="1789975"/>
                <a:ext cx="878342" cy="35965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b="1" i="1" dirty="0">
                              <a:latin typeface="Cambria Math" panose="02040503050406030204" pitchFamily="18" charset="0"/>
                              <a:ea typeface="Cambria Math" panose="02040503050406030204" pitchFamily="18" charset="0"/>
                            </a:rPr>
                          </m:ctrlPr>
                        </m:sSupPr>
                        <m:e>
                          <m:r>
                            <a:rPr lang="en-US" sz="1600" b="1" i="1" dirty="0" smtClean="0">
                              <a:latin typeface="Cambria Math" panose="02040503050406030204" pitchFamily="18" charset="0"/>
                              <a:ea typeface="Cambria Math" panose="02040503050406030204" pitchFamily="18" charset="0"/>
                            </a:rPr>
                            <m:t>𝒐</m:t>
                          </m:r>
                        </m:e>
                        <m:sup>
                          <m:r>
                            <a:rPr lang="en-US" sz="1600" b="1" i="1" dirty="0" smtClean="0">
                              <a:latin typeface="Cambria Math" panose="02040503050406030204" pitchFamily="18" charset="0"/>
                              <a:ea typeface="Cambria Math" panose="02040503050406030204" pitchFamily="18" charset="0"/>
                            </a:rPr>
                            <m:t>(</m:t>
                          </m:r>
                          <m:r>
                            <a:rPr lang="en-US" sz="1600" b="1" i="1" dirty="0" smtClean="0">
                              <a:latin typeface="Cambria Math" panose="02040503050406030204" pitchFamily="18" charset="0"/>
                              <a:ea typeface="Cambria Math" panose="02040503050406030204" pitchFamily="18" charset="0"/>
                            </a:rPr>
                            <m:t>𝒐𝒖𝒕</m:t>
                          </m:r>
                          <m:r>
                            <a:rPr lang="en-US" sz="1600" b="1" i="1" dirty="0" smtClean="0">
                              <a:latin typeface="Cambria Math" panose="02040503050406030204" pitchFamily="18" charset="0"/>
                              <a:ea typeface="Cambria Math" panose="02040503050406030204" pitchFamily="18" charset="0"/>
                            </a:rPr>
                            <m:t>)</m:t>
                          </m:r>
                        </m:sup>
                      </m:sSup>
                    </m:oMath>
                  </m:oMathPara>
                </a14:m>
                <a:endParaRPr lang="en-US" sz="1600" b="1" dirty="0">
                  <a:latin typeface="Cambria Math" panose="02040503050406030204" pitchFamily="18" charset="0"/>
                  <a:ea typeface="Cambria Math" panose="02040503050406030204" pitchFamily="18" charset="0"/>
                </a:endParaRPr>
              </a:p>
            </p:txBody>
          </p:sp>
        </mc:Choice>
        <mc:Fallback xmlns="">
          <p:sp>
            <p:nvSpPr>
              <p:cNvPr id="129" name="TextBox 128">
                <a:extLst>
                  <a:ext uri="{FF2B5EF4-FFF2-40B4-BE49-F238E27FC236}">
                    <a16:creationId xmlns:a16="http://schemas.microsoft.com/office/drawing/2014/main" id="{CCBD3BDC-A37A-A249-B004-A56EA2ABD98C}"/>
                  </a:ext>
                </a:extLst>
              </p:cNvPr>
              <p:cNvSpPr txBox="1">
                <a:spLocks noRot="1" noChangeAspect="1" noMove="1" noResize="1" noEditPoints="1" noAdjustHandles="1" noChangeArrowheads="1" noChangeShapeType="1" noTextEdit="1"/>
              </p:cNvSpPr>
              <p:nvPr/>
            </p:nvSpPr>
            <p:spPr>
              <a:xfrm>
                <a:off x="1669557" y="1789975"/>
                <a:ext cx="878342" cy="35965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0" name="TextBox 129">
                <a:extLst>
                  <a:ext uri="{FF2B5EF4-FFF2-40B4-BE49-F238E27FC236}">
                    <a16:creationId xmlns:a16="http://schemas.microsoft.com/office/drawing/2014/main" id="{65E930F7-E17A-2C43-8DB1-AB3F2FDB6F8D}"/>
                  </a:ext>
                </a:extLst>
              </p:cNvPr>
              <p:cNvSpPr txBox="1"/>
              <p:nvPr/>
            </p:nvSpPr>
            <p:spPr>
              <a:xfrm>
                <a:off x="1673744" y="2121100"/>
                <a:ext cx="878342" cy="35965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b="1" i="1" dirty="0">
                              <a:latin typeface="Cambria Math" panose="02040503050406030204" pitchFamily="18" charset="0"/>
                              <a:ea typeface="Cambria Math" panose="02040503050406030204" pitchFamily="18" charset="0"/>
                            </a:rPr>
                          </m:ctrlPr>
                        </m:sSupPr>
                        <m:e>
                          <m:r>
                            <a:rPr lang="en-US" sz="1600" b="1" i="1" dirty="0" smtClean="0">
                              <a:latin typeface="Cambria Math" panose="02040503050406030204" pitchFamily="18" charset="0"/>
                              <a:ea typeface="Cambria Math" panose="02040503050406030204" pitchFamily="18" charset="0"/>
                            </a:rPr>
                            <m:t>𝒐</m:t>
                          </m:r>
                        </m:e>
                        <m:sup>
                          <m:r>
                            <a:rPr lang="en-US" sz="1600" b="1" i="1" dirty="0" smtClean="0">
                              <a:latin typeface="Cambria Math" panose="02040503050406030204" pitchFamily="18" charset="0"/>
                              <a:ea typeface="Cambria Math" panose="02040503050406030204" pitchFamily="18" charset="0"/>
                            </a:rPr>
                            <m:t>(</m:t>
                          </m:r>
                          <m:r>
                            <a:rPr lang="en-US" sz="1600" b="1" i="1" dirty="0" smtClean="0">
                              <a:latin typeface="Cambria Math" panose="02040503050406030204" pitchFamily="18" charset="0"/>
                              <a:ea typeface="Cambria Math" panose="02040503050406030204" pitchFamily="18" charset="0"/>
                            </a:rPr>
                            <m:t>𝒊𝒏</m:t>
                          </m:r>
                          <m:r>
                            <a:rPr lang="en-US" sz="1600" b="1" i="1" dirty="0" smtClean="0">
                              <a:latin typeface="Cambria Math" panose="02040503050406030204" pitchFamily="18" charset="0"/>
                              <a:ea typeface="Cambria Math" panose="02040503050406030204" pitchFamily="18" charset="0"/>
                            </a:rPr>
                            <m:t>)</m:t>
                          </m:r>
                        </m:sup>
                      </m:sSup>
                    </m:oMath>
                  </m:oMathPara>
                </a14:m>
                <a:endParaRPr lang="en-US" sz="1600" b="1" dirty="0">
                  <a:latin typeface="Cambria Math" panose="02040503050406030204" pitchFamily="18" charset="0"/>
                  <a:ea typeface="Cambria Math" panose="02040503050406030204" pitchFamily="18" charset="0"/>
                </a:endParaRPr>
              </a:p>
            </p:txBody>
          </p:sp>
        </mc:Choice>
        <mc:Fallback xmlns="">
          <p:sp>
            <p:nvSpPr>
              <p:cNvPr id="130" name="TextBox 129">
                <a:extLst>
                  <a:ext uri="{FF2B5EF4-FFF2-40B4-BE49-F238E27FC236}">
                    <a16:creationId xmlns:a16="http://schemas.microsoft.com/office/drawing/2014/main" id="{65E930F7-E17A-2C43-8DB1-AB3F2FDB6F8D}"/>
                  </a:ext>
                </a:extLst>
              </p:cNvPr>
              <p:cNvSpPr txBox="1">
                <a:spLocks noRot="1" noChangeAspect="1" noMove="1" noResize="1" noEditPoints="1" noAdjustHandles="1" noChangeArrowheads="1" noChangeShapeType="1" noTextEdit="1"/>
              </p:cNvSpPr>
              <p:nvPr/>
            </p:nvSpPr>
            <p:spPr>
              <a:xfrm>
                <a:off x="1673744" y="2121100"/>
                <a:ext cx="878342" cy="35965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1" name="TextBox 130">
                <a:extLst>
                  <a:ext uri="{FF2B5EF4-FFF2-40B4-BE49-F238E27FC236}">
                    <a16:creationId xmlns:a16="http://schemas.microsoft.com/office/drawing/2014/main" id="{F03B0CF8-54E6-B742-A096-8A899E5915F4}"/>
                  </a:ext>
                </a:extLst>
              </p:cNvPr>
              <p:cNvSpPr txBox="1"/>
              <p:nvPr/>
            </p:nvSpPr>
            <p:spPr>
              <a:xfrm>
                <a:off x="2259909" y="3845256"/>
                <a:ext cx="878342" cy="35965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b="1" i="1" dirty="0">
                              <a:latin typeface="Cambria Math" panose="02040503050406030204" pitchFamily="18" charset="0"/>
                              <a:ea typeface="Cambria Math" panose="02040503050406030204" pitchFamily="18" charset="0"/>
                            </a:rPr>
                          </m:ctrlPr>
                        </m:sSupPr>
                        <m:e>
                          <m:r>
                            <a:rPr lang="en-US" sz="1600" b="1" i="1" dirty="0" smtClean="0">
                              <a:latin typeface="Cambria Math" panose="02040503050406030204" pitchFamily="18" charset="0"/>
                              <a:ea typeface="Cambria Math" panose="02040503050406030204" pitchFamily="18" charset="0"/>
                            </a:rPr>
                            <m:t>𝒉</m:t>
                          </m:r>
                          <m:r>
                            <a:rPr lang="en-US" sz="1600" b="1" i="1" baseline="-25000" dirty="0" smtClean="0">
                              <a:latin typeface="Cambria Math" panose="02040503050406030204" pitchFamily="18" charset="0"/>
                              <a:ea typeface="Cambria Math" panose="02040503050406030204" pitchFamily="18" charset="0"/>
                            </a:rPr>
                            <m:t>𝟐</m:t>
                          </m:r>
                        </m:e>
                        <m:sup>
                          <m:r>
                            <a:rPr lang="en-US" sz="1600" b="1" i="1" dirty="0" smtClean="0">
                              <a:latin typeface="Cambria Math" panose="02040503050406030204" pitchFamily="18" charset="0"/>
                              <a:ea typeface="Cambria Math" panose="02040503050406030204" pitchFamily="18" charset="0"/>
                            </a:rPr>
                            <m:t>(</m:t>
                          </m:r>
                          <m:r>
                            <a:rPr lang="en-US" sz="1600" b="1" i="1" dirty="0" smtClean="0">
                              <a:latin typeface="Cambria Math" panose="02040503050406030204" pitchFamily="18" charset="0"/>
                              <a:ea typeface="Cambria Math" panose="02040503050406030204" pitchFamily="18" charset="0"/>
                            </a:rPr>
                            <m:t>𝒊𝒏</m:t>
                          </m:r>
                          <m:r>
                            <a:rPr lang="en-US" sz="1600" b="1" i="1" dirty="0" smtClean="0">
                              <a:latin typeface="Cambria Math" panose="02040503050406030204" pitchFamily="18" charset="0"/>
                              <a:ea typeface="Cambria Math" panose="02040503050406030204" pitchFamily="18" charset="0"/>
                            </a:rPr>
                            <m:t>)</m:t>
                          </m:r>
                        </m:sup>
                      </m:sSup>
                    </m:oMath>
                  </m:oMathPara>
                </a14:m>
                <a:endParaRPr lang="en-US" sz="1600" b="1" dirty="0">
                  <a:latin typeface="Cambria Math" panose="02040503050406030204" pitchFamily="18" charset="0"/>
                  <a:ea typeface="Cambria Math" panose="02040503050406030204" pitchFamily="18" charset="0"/>
                </a:endParaRPr>
              </a:p>
            </p:txBody>
          </p:sp>
        </mc:Choice>
        <mc:Fallback xmlns="">
          <p:sp>
            <p:nvSpPr>
              <p:cNvPr id="131" name="TextBox 130">
                <a:extLst>
                  <a:ext uri="{FF2B5EF4-FFF2-40B4-BE49-F238E27FC236}">
                    <a16:creationId xmlns:a16="http://schemas.microsoft.com/office/drawing/2014/main" id="{F03B0CF8-54E6-B742-A096-8A899E5915F4}"/>
                  </a:ext>
                </a:extLst>
              </p:cNvPr>
              <p:cNvSpPr txBox="1">
                <a:spLocks noRot="1" noChangeAspect="1" noMove="1" noResize="1" noEditPoints="1" noAdjustHandles="1" noChangeArrowheads="1" noChangeShapeType="1" noTextEdit="1"/>
              </p:cNvSpPr>
              <p:nvPr/>
            </p:nvSpPr>
            <p:spPr>
              <a:xfrm>
                <a:off x="2259909" y="3845256"/>
                <a:ext cx="878342" cy="35965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2" name="TextBox 131">
                <a:extLst>
                  <a:ext uri="{FF2B5EF4-FFF2-40B4-BE49-F238E27FC236}">
                    <a16:creationId xmlns:a16="http://schemas.microsoft.com/office/drawing/2014/main" id="{AD60F679-660A-B64B-B6C3-4BB99E32C7C0}"/>
                  </a:ext>
                </a:extLst>
              </p:cNvPr>
              <p:cNvSpPr txBox="1"/>
              <p:nvPr/>
            </p:nvSpPr>
            <p:spPr>
              <a:xfrm>
                <a:off x="2263922" y="3533971"/>
                <a:ext cx="878342" cy="35965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b="1" i="1" dirty="0">
                              <a:latin typeface="Cambria Math" panose="02040503050406030204" pitchFamily="18" charset="0"/>
                              <a:ea typeface="Cambria Math" panose="02040503050406030204" pitchFamily="18" charset="0"/>
                            </a:rPr>
                          </m:ctrlPr>
                        </m:sSupPr>
                        <m:e>
                          <m:r>
                            <a:rPr lang="en-US" sz="1600" b="1" i="1" dirty="0" smtClean="0">
                              <a:latin typeface="Cambria Math" panose="02040503050406030204" pitchFamily="18" charset="0"/>
                              <a:ea typeface="Cambria Math" panose="02040503050406030204" pitchFamily="18" charset="0"/>
                            </a:rPr>
                            <m:t>𝒉</m:t>
                          </m:r>
                          <m:r>
                            <a:rPr lang="en-US" sz="1600" b="1" i="1" baseline="-25000" dirty="0" smtClean="0">
                              <a:latin typeface="Cambria Math" panose="02040503050406030204" pitchFamily="18" charset="0"/>
                              <a:ea typeface="Cambria Math" panose="02040503050406030204" pitchFamily="18" charset="0"/>
                            </a:rPr>
                            <m:t>𝟐</m:t>
                          </m:r>
                        </m:e>
                        <m:sup>
                          <m:r>
                            <a:rPr lang="en-US" sz="1600" b="1" i="1" dirty="0" smtClean="0">
                              <a:latin typeface="Cambria Math" panose="02040503050406030204" pitchFamily="18" charset="0"/>
                              <a:ea typeface="Cambria Math" panose="02040503050406030204" pitchFamily="18" charset="0"/>
                            </a:rPr>
                            <m:t>(</m:t>
                          </m:r>
                          <m:r>
                            <a:rPr lang="en-US" sz="1600" b="1" i="1" dirty="0" smtClean="0">
                              <a:latin typeface="Cambria Math" panose="02040503050406030204" pitchFamily="18" charset="0"/>
                              <a:ea typeface="Cambria Math" panose="02040503050406030204" pitchFamily="18" charset="0"/>
                            </a:rPr>
                            <m:t>𝒐𝒖𝒕</m:t>
                          </m:r>
                          <m:r>
                            <a:rPr lang="en-US" sz="1600" b="1" i="1" dirty="0" smtClean="0">
                              <a:latin typeface="Cambria Math" panose="02040503050406030204" pitchFamily="18" charset="0"/>
                              <a:ea typeface="Cambria Math" panose="02040503050406030204" pitchFamily="18" charset="0"/>
                            </a:rPr>
                            <m:t>)</m:t>
                          </m:r>
                        </m:sup>
                      </m:sSup>
                    </m:oMath>
                  </m:oMathPara>
                </a14:m>
                <a:endParaRPr lang="en-US" sz="1600" b="1" dirty="0">
                  <a:latin typeface="Cambria Math" panose="02040503050406030204" pitchFamily="18" charset="0"/>
                  <a:ea typeface="Cambria Math" panose="02040503050406030204" pitchFamily="18" charset="0"/>
                </a:endParaRPr>
              </a:p>
            </p:txBody>
          </p:sp>
        </mc:Choice>
        <mc:Fallback xmlns="">
          <p:sp>
            <p:nvSpPr>
              <p:cNvPr id="132" name="TextBox 131">
                <a:extLst>
                  <a:ext uri="{FF2B5EF4-FFF2-40B4-BE49-F238E27FC236}">
                    <a16:creationId xmlns:a16="http://schemas.microsoft.com/office/drawing/2014/main" id="{AD60F679-660A-B64B-B6C3-4BB99E32C7C0}"/>
                  </a:ext>
                </a:extLst>
              </p:cNvPr>
              <p:cNvSpPr txBox="1">
                <a:spLocks noRot="1" noChangeAspect="1" noMove="1" noResize="1" noEditPoints="1" noAdjustHandles="1" noChangeArrowheads="1" noChangeShapeType="1" noTextEdit="1"/>
              </p:cNvSpPr>
              <p:nvPr/>
            </p:nvSpPr>
            <p:spPr>
              <a:xfrm>
                <a:off x="2263922" y="3533971"/>
                <a:ext cx="878342" cy="359650"/>
              </a:xfrm>
              <a:prstGeom prst="rect">
                <a:avLst/>
              </a:prstGeom>
              <a:blipFill>
                <a:blip r:embed="rId8"/>
                <a:stretch>
                  <a:fillRect/>
                </a:stretch>
              </a:blipFill>
            </p:spPr>
            <p:txBody>
              <a:bodyPr/>
              <a:lstStyle/>
              <a:p>
                <a:r>
                  <a:rPr lang="en-US">
                    <a:noFill/>
                  </a:rPr>
                  <a:t> </a:t>
                </a:r>
              </a:p>
            </p:txBody>
          </p:sp>
        </mc:Fallback>
      </mc:AlternateContent>
      <p:cxnSp>
        <p:nvCxnSpPr>
          <p:cNvPr id="134" name="Straight Connector 133">
            <a:extLst>
              <a:ext uri="{FF2B5EF4-FFF2-40B4-BE49-F238E27FC236}">
                <a16:creationId xmlns:a16="http://schemas.microsoft.com/office/drawing/2014/main" id="{A4D5D935-C617-3E49-BA02-7BE1A7E99501}"/>
              </a:ext>
            </a:extLst>
          </p:cNvPr>
          <p:cNvCxnSpPr>
            <a:cxnSpLocks/>
            <a:stCxn id="51" idx="0"/>
            <a:endCxn id="51" idx="4"/>
          </p:cNvCxnSpPr>
          <p:nvPr/>
        </p:nvCxnSpPr>
        <p:spPr>
          <a:xfrm>
            <a:off x="1680776" y="2115416"/>
            <a:ext cx="784803"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22F677A6-2D74-BF44-A497-1246119D5FAB}"/>
              </a:ext>
            </a:extLst>
          </p:cNvPr>
          <p:cNvSpPr txBox="1"/>
          <p:nvPr/>
        </p:nvSpPr>
        <p:spPr>
          <a:xfrm>
            <a:off x="3274043" y="1923971"/>
            <a:ext cx="1684789" cy="369332"/>
          </a:xfrm>
          <a:prstGeom prst="rect">
            <a:avLst/>
          </a:prstGeom>
          <a:noFill/>
        </p:spPr>
        <p:txBody>
          <a:bodyPr wrap="square" rtlCol="0">
            <a:spAutoFit/>
          </a:bodyPr>
          <a:lstStyle/>
          <a:p>
            <a:r>
              <a:rPr lang="en-US" b="1" dirty="0">
                <a:solidFill>
                  <a:schemeClr val="accent2"/>
                </a:solidFill>
                <a:latin typeface="Amazon Ember Light" panose="020B0403020204020204" pitchFamily="34" charset="0"/>
                <a:ea typeface="Amazon Ember Light" panose="020B0403020204020204" pitchFamily="34" charset="0"/>
                <a:cs typeface="Amazon Ember Light" panose="020B0403020204020204" pitchFamily="34" charset="0"/>
              </a:rPr>
              <a:t>Output Layer</a:t>
            </a:r>
          </a:p>
        </p:txBody>
      </p:sp>
      <p:pic>
        <p:nvPicPr>
          <p:cNvPr id="4" name="Picture 3">
            <a:extLst>
              <a:ext uri="{FF2B5EF4-FFF2-40B4-BE49-F238E27FC236}">
                <a16:creationId xmlns:a16="http://schemas.microsoft.com/office/drawing/2014/main" id="{7304A529-929D-F24E-B413-FC2BC7E12397}"/>
              </a:ext>
            </a:extLst>
          </p:cNvPr>
          <p:cNvPicPr>
            <a:picLocks noChangeAspect="1"/>
          </p:cNvPicPr>
          <p:nvPr/>
        </p:nvPicPr>
        <p:blipFill>
          <a:blip r:embed="rId9"/>
          <a:stretch>
            <a:fillRect/>
          </a:stretch>
        </p:blipFill>
        <p:spPr>
          <a:xfrm>
            <a:off x="1337460" y="5198354"/>
            <a:ext cx="233480" cy="155653"/>
          </a:xfrm>
          <a:prstGeom prst="rect">
            <a:avLst/>
          </a:prstGeom>
        </p:spPr>
      </p:pic>
      <p:pic>
        <p:nvPicPr>
          <p:cNvPr id="5" name="Picture 4">
            <a:extLst>
              <a:ext uri="{FF2B5EF4-FFF2-40B4-BE49-F238E27FC236}">
                <a16:creationId xmlns:a16="http://schemas.microsoft.com/office/drawing/2014/main" id="{ADCEB8C9-B470-1A49-A66E-D99B6D3D0C7B}"/>
              </a:ext>
            </a:extLst>
          </p:cNvPr>
          <p:cNvPicPr>
            <a:picLocks noChangeAspect="1"/>
          </p:cNvPicPr>
          <p:nvPr/>
        </p:nvPicPr>
        <p:blipFill>
          <a:blip r:embed="rId10"/>
          <a:stretch>
            <a:fillRect/>
          </a:stretch>
        </p:blipFill>
        <p:spPr>
          <a:xfrm>
            <a:off x="2516783" y="5191601"/>
            <a:ext cx="240555" cy="155653"/>
          </a:xfrm>
          <a:prstGeom prst="rect">
            <a:avLst/>
          </a:prstGeom>
        </p:spPr>
      </p:pic>
      <p:pic>
        <p:nvPicPr>
          <p:cNvPr id="6" name="Picture 5">
            <a:extLst>
              <a:ext uri="{FF2B5EF4-FFF2-40B4-BE49-F238E27FC236}">
                <a16:creationId xmlns:a16="http://schemas.microsoft.com/office/drawing/2014/main" id="{1933A1A7-ABAA-C246-9E87-94F8452BB1BB}"/>
              </a:ext>
            </a:extLst>
          </p:cNvPr>
          <p:cNvPicPr>
            <a:picLocks noChangeAspect="1"/>
          </p:cNvPicPr>
          <p:nvPr/>
        </p:nvPicPr>
        <p:blipFill>
          <a:blip r:embed="rId11"/>
          <a:stretch>
            <a:fillRect/>
          </a:stretch>
        </p:blipFill>
        <p:spPr>
          <a:xfrm>
            <a:off x="1124184" y="4768683"/>
            <a:ext cx="261781" cy="155654"/>
          </a:xfrm>
          <a:prstGeom prst="rect">
            <a:avLst/>
          </a:prstGeom>
        </p:spPr>
      </p:pic>
      <p:pic>
        <p:nvPicPr>
          <p:cNvPr id="8" name="Picture 7">
            <a:extLst>
              <a:ext uri="{FF2B5EF4-FFF2-40B4-BE49-F238E27FC236}">
                <a16:creationId xmlns:a16="http://schemas.microsoft.com/office/drawing/2014/main" id="{19F3A5FF-62E5-DF42-90EB-D1C952367E35}"/>
              </a:ext>
            </a:extLst>
          </p:cNvPr>
          <p:cNvPicPr>
            <a:picLocks noChangeAspect="1"/>
          </p:cNvPicPr>
          <p:nvPr/>
        </p:nvPicPr>
        <p:blipFill>
          <a:blip r:embed="rId12"/>
          <a:stretch>
            <a:fillRect/>
          </a:stretch>
        </p:blipFill>
        <p:spPr>
          <a:xfrm>
            <a:off x="1699032" y="4230497"/>
            <a:ext cx="268855" cy="155653"/>
          </a:xfrm>
          <a:prstGeom prst="rect">
            <a:avLst/>
          </a:prstGeom>
        </p:spPr>
      </p:pic>
      <p:pic>
        <p:nvPicPr>
          <p:cNvPr id="9" name="Picture 8">
            <a:extLst>
              <a:ext uri="{FF2B5EF4-FFF2-40B4-BE49-F238E27FC236}">
                <a16:creationId xmlns:a16="http://schemas.microsoft.com/office/drawing/2014/main" id="{943B4AB4-F446-D340-B57B-E1261DA09228}"/>
              </a:ext>
            </a:extLst>
          </p:cNvPr>
          <p:cNvPicPr>
            <a:picLocks noChangeAspect="1"/>
          </p:cNvPicPr>
          <p:nvPr/>
        </p:nvPicPr>
        <p:blipFill>
          <a:blip r:embed="rId13"/>
          <a:stretch>
            <a:fillRect/>
          </a:stretch>
        </p:blipFill>
        <p:spPr>
          <a:xfrm>
            <a:off x="2089056" y="4230718"/>
            <a:ext cx="268855" cy="162728"/>
          </a:xfrm>
          <a:prstGeom prst="rect">
            <a:avLst/>
          </a:prstGeom>
        </p:spPr>
      </p:pic>
      <p:pic>
        <p:nvPicPr>
          <p:cNvPr id="10" name="Picture 9">
            <a:extLst>
              <a:ext uri="{FF2B5EF4-FFF2-40B4-BE49-F238E27FC236}">
                <a16:creationId xmlns:a16="http://schemas.microsoft.com/office/drawing/2014/main" id="{09D724AC-9654-B144-B038-D742FDCD56CE}"/>
              </a:ext>
            </a:extLst>
          </p:cNvPr>
          <p:cNvPicPr>
            <a:picLocks noChangeAspect="1"/>
          </p:cNvPicPr>
          <p:nvPr/>
        </p:nvPicPr>
        <p:blipFill>
          <a:blip r:embed="rId14"/>
          <a:stretch>
            <a:fillRect/>
          </a:stretch>
        </p:blipFill>
        <p:spPr>
          <a:xfrm>
            <a:off x="2718148" y="4768685"/>
            <a:ext cx="275930" cy="155653"/>
          </a:xfrm>
          <a:prstGeom prst="rect">
            <a:avLst/>
          </a:prstGeom>
        </p:spPr>
      </p:pic>
      <p:pic>
        <p:nvPicPr>
          <p:cNvPr id="11" name="Picture 10">
            <a:extLst>
              <a:ext uri="{FF2B5EF4-FFF2-40B4-BE49-F238E27FC236}">
                <a16:creationId xmlns:a16="http://schemas.microsoft.com/office/drawing/2014/main" id="{973F107D-5110-C544-966C-F752FE9B9F91}"/>
              </a:ext>
            </a:extLst>
          </p:cNvPr>
          <p:cNvPicPr>
            <a:picLocks noChangeAspect="1"/>
          </p:cNvPicPr>
          <p:nvPr/>
        </p:nvPicPr>
        <p:blipFill>
          <a:blip r:embed="rId15"/>
          <a:stretch>
            <a:fillRect/>
          </a:stretch>
        </p:blipFill>
        <p:spPr>
          <a:xfrm>
            <a:off x="1178404" y="3124988"/>
            <a:ext cx="268855" cy="162728"/>
          </a:xfrm>
          <a:prstGeom prst="rect">
            <a:avLst/>
          </a:prstGeom>
        </p:spPr>
      </p:pic>
      <p:pic>
        <p:nvPicPr>
          <p:cNvPr id="12" name="Picture 11">
            <a:extLst>
              <a:ext uri="{FF2B5EF4-FFF2-40B4-BE49-F238E27FC236}">
                <a16:creationId xmlns:a16="http://schemas.microsoft.com/office/drawing/2014/main" id="{444802D2-9E41-0340-B2E2-711BE399F175}"/>
              </a:ext>
            </a:extLst>
          </p:cNvPr>
          <p:cNvPicPr>
            <a:picLocks noChangeAspect="1"/>
          </p:cNvPicPr>
          <p:nvPr/>
        </p:nvPicPr>
        <p:blipFill>
          <a:blip r:embed="rId16"/>
          <a:stretch>
            <a:fillRect/>
          </a:stretch>
        </p:blipFill>
        <p:spPr>
          <a:xfrm>
            <a:off x="2623185" y="3124258"/>
            <a:ext cx="268855" cy="162728"/>
          </a:xfrm>
          <a:prstGeom prst="rect">
            <a:avLst/>
          </a:prstGeom>
        </p:spPr>
      </p:pic>
      <p:cxnSp>
        <p:nvCxnSpPr>
          <p:cNvPr id="55" name="Straight Connector 54">
            <a:extLst>
              <a:ext uri="{FF2B5EF4-FFF2-40B4-BE49-F238E27FC236}">
                <a16:creationId xmlns:a16="http://schemas.microsoft.com/office/drawing/2014/main" id="{E7E92EAF-E831-2443-8BAD-8D7404ED2A1C}"/>
              </a:ext>
            </a:extLst>
          </p:cNvPr>
          <p:cNvCxnSpPr>
            <a:cxnSpLocks/>
          </p:cNvCxnSpPr>
          <p:nvPr/>
        </p:nvCxnSpPr>
        <p:spPr>
          <a:xfrm>
            <a:off x="2315330" y="3837562"/>
            <a:ext cx="76749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64" name="Picture 63">
            <a:extLst>
              <a:ext uri="{FF2B5EF4-FFF2-40B4-BE49-F238E27FC236}">
                <a16:creationId xmlns:a16="http://schemas.microsoft.com/office/drawing/2014/main" id="{5C4F14C9-B64D-BD47-B114-40201F5176EA}"/>
              </a:ext>
            </a:extLst>
          </p:cNvPr>
          <p:cNvPicPr>
            <a:picLocks noChangeAspect="1"/>
          </p:cNvPicPr>
          <p:nvPr/>
        </p:nvPicPr>
        <p:blipFill>
          <a:blip r:embed="rId9"/>
          <a:stretch>
            <a:fillRect/>
          </a:stretch>
        </p:blipFill>
        <p:spPr>
          <a:xfrm>
            <a:off x="7754725" y="3199152"/>
            <a:ext cx="355220" cy="236813"/>
          </a:xfrm>
          <a:prstGeom prst="rect">
            <a:avLst/>
          </a:prstGeom>
        </p:spPr>
      </p:pic>
      <p:pic>
        <p:nvPicPr>
          <p:cNvPr id="65" name="Picture 64">
            <a:extLst>
              <a:ext uri="{FF2B5EF4-FFF2-40B4-BE49-F238E27FC236}">
                <a16:creationId xmlns:a16="http://schemas.microsoft.com/office/drawing/2014/main" id="{919F1AD0-707F-9F47-949F-E33ACE70646C}"/>
              </a:ext>
            </a:extLst>
          </p:cNvPr>
          <p:cNvPicPr>
            <a:picLocks noChangeAspect="1"/>
          </p:cNvPicPr>
          <p:nvPr/>
        </p:nvPicPr>
        <p:blipFill>
          <a:blip r:embed="rId10"/>
          <a:stretch>
            <a:fillRect/>
          </a:stretch>
        </p:blipFill>
        <p:spPr>
          <a:xfrm>
            <a:off x="9499582" y="3199152"/>
            <a:ext cx="355220" cy="229848"/>
          </a:xfrm>
          <a:prstGeom prst="rect">
            <a:avLst/>
          </a:prstGeom>
        </p:spPr>
      </p:pic>
    </p:spTree>
    <p:extLst>
      <p:ext uri="{BB962C8B-B14F-4D97-AF65-F5344CB8AC3E}">
        <p14:creationId xmlns:p14="http://schemas.microsoft.com/office/powerpoint/2010/main" val="1736162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p:txBody>
          <a:bodyPr/>
          <a:lstStyle/>
          <a:p>
            <a:r>
              <a:rPr lang="en-US" b="1" dirty="0">
                <a:ea typeface="Amazon Ember Light" panose="020B0403020204020204" pitchFamily="34" charset="0"/>
                <a:cs typeface="Amazon Ember Light" panose="020B0403020204020204" pitchFamily="34" charset="0"/>
              </a:rPr>
              <a:t>Activation Functions</a:t>
            </a:r>
            <a:endParaRPr lang="en-US" b="1" dirty="0"/>
          </a:p>
        </p:txBody>
      </p:sp>
      <p:sp>
        <p:nvSpPr>
          <p:cNvPr id="3" name="Text Placeholder 2">
            <a:extLst>
              <a:ext uri="{FF2B5EF4-FFF2-40B4-BE49-F238E27FC236}">
                <a16:creationId xmlns:a16="http://schemas.microsoft.com/office/drawing/2014/main" id="{EFA986EE-AA40-1B47-BD40-4247444EE8B5}"/>
              </a:ext>
            </a:extLst>
          </p:cNvPr>
          <p:cNvSpPr>
            <a:spLocks noGrp="1"/>
          </p:cNvSpPr>
          <p:nvPr>
            <p:ph type="body" sz="quarter" idx="10"/>
          </p:nvPr>
        </p:nvSpPr>
        <p:spPr>
          <a:xfrm>
            <a:off x="694389" y="1310105"/>
            <a:ext cx="10885839" cy="4170736"/>
          </a:xfrm>
        </p:spPr>
        <p:txBody>
          <a:bodyPr/>
          <a:lstStyle/>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Derivatives of these functions are also important (gradient descent).</a:t>
            </a:r>
          </a:p>
        </p:txBody>
      </p:sp>
      <p:graphicFrame>
        <p:nvGraphicFramePr>
          <p:cNvPr id="6" name="Table 5">
            <a:extLst>
              <a:ext uri="{FF2B5EF4-FFF2-40B4-BE49-F238E27FC236}">
                <a16:creationId xmlns:a16="http://schemas.microsoft.com/office/drawing/2014/main" id="{256838BD-6A1A-2748-884F-2395B05EAAC0}"/>
              </a:ext>
            </a:extLst>
          </p:cNvPr>
          <p:cNvGraphicFramePr>
            <a:graphicFrameLocks noGrp="1"/>
          </p:cNvGraphicFramePr>
          <p:nvPr/>
        </p:nvGraphicFramePr>
        <p:xfrm>
          <a:off x="695795" y="1377159"/>
          <a:ext cx="10800410" cy="3849401"/>
        </p:xfrm>
        <a:graphic>
          <a:graphicData uri="http://schemas.openxmlformats.org/drawingml/2006/table">
            <a:tbl>
              <a:tblPr firstRow="1" bandRow="1">
                <a:tableStyleId>{EB9631B5-78F2-41C9-869B-9F39066F8104}</a:tableStyleId>
              </a:tblPr>
              <a:tblGrid>
                <a:gridCol w="2495813">
                  <a:extLst>
                    <a:ext uri="{9D8B030D-6E8A-4147-A177-3AD203B41FA5}">
                      <a16:colId xmlns:a16="http://schemas.microsoft.com/office/drawing/2014/main" val="182381763"/>
                    </a:ext>
                  </a:extLst>
                </a:gridCol>
                <a:gridCol w="2734407">
                  <a:extLst>
                    <a:ext uri="{9D8B030D-6E8A-4147-A177-3AD203B41FA5}">
                      <a16:colId xmlns:a16="http://schemas.microsoft.com/office/drawing/2014/main" val="2374087733"/>
                    </a:ext>
                  </a:extLst>
                </a:gridCol>
                <a:gridCol w="2391508">
                  <a:extLst>
                    <a:ext uri="{9D8B030D-6E8A-4147-A177-3AD203B41FA5}">
                      <a16:colId xmlns:a16="http://schemas.microsoft.com/office/drawing/2014/main" val="3666975058"/>
                    </a:ext>
                  </a:extLst>
                </a:gridCol>
                <a:gridCol w="3178682">
                  <a:extLst>
                    <a:ext uri="{9D8B030D-6E8A-4147-A177-3AD203B41FA5}">
                      <a16:colId xmlns:a16="http://schemas.microsoft.com/office/drawing/2014/main" val="1016738003"/>
                    </a:ext>
                  </a:extLst>
                </a:gridCol>
              </a:tblGrid>
              <a:tr h="361968">
                <a:tc>
                  <a:txBody>
                    <a:bodyPr/>
                    <a:lstStyle/>
                    <a:p>
                      <a:pPr algn="l"/>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Name</a:t>
                      </a:r>
                    </a:p>
                  </a:txBody>
                  <a:tcPr marL="63887" marR="63887" marT="31943" marB="31943" anchor="ctr">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1"/>
                    </a:solidFill>
                  </a:tcPr>
                </a:tc>
                <a:tc>
                  <a:txBody>
                    <a:bodyPr/>
                    <a:lstStyle/>
                    <a:p>
                      <a:pPr algn="l"/>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Plot</a:t>
                      </a:r>
                    </a:p>
                  </a:txBody>
                  <a:tcPr marL="63887" marR="63887" marT="31943" marB="3194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1"/>
                    </a:solidFill>
                  </a:tcPr>
                </a:tc>
                <a:tc>
                  <a:txBody>
                    <a:bodyPr/>
                    <a:lstStyle/>
                    <a:p>
                      <a:pPr algn="l"/>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Function</a:t>
                      </a:r>
                    </a:p>
                  </a:txBody>
                  <a:tcPr marL="63887" marR="63887" marT="31943" marB="3194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1"/>
                    </a:solidFill>
                  </a:tcPr>
                </a:tc>
                <a:tc>
                  <a:txBody>
                    <a:bodyPr/>
                    <a:lstStyle/>
                    <a:p>
                      <a:pPr algn="l"/>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Description</a:t>
                      </a:r>
                    </a:p>
                  </a:txBody>
                  <a:tcPr marL="63887" marR="63887" marT="31943" marB="31943" anchor="ctr">
                    <a:lnL w="1270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531196256"/>
                  </a:ext>
                </a:extLst>
              </a:tr>
              <a:tr h="982221">
                <a:tc>
                  <a:txBody>
                    <a:bodyPr/>
                    <a:lstStyle/>
                    <a:p>
                      <a:pPr marL="0" algn="l" defTabSz="914400" rtl="0" eaLnBrk="1" latinLnBrk="0" hangingPunct="1"/>
                      <a:endParaRPr lang="en-US" sz="1800" b="0" i="0" kern="1200" dirty="0">
                        <a:latin typeface="Amazon Ember Light" panose="020B0403020204020204" pitchFamily="34" charset="0"/>
                        <a:ea typeface="Amazon Ember Light" panose="020B0403020204020204" pitchFamily="34" charset="0"/>
                        <a:cs typeface="Amazon Ember Light" panose="020B0403020204020204" pitchFamily="34" charset="0"/>
                      </a:endParaRPr>
                    </a:p>
                    <a:p>
                      <a:pPr marL="0" algn="l" defTabSz="914400" rtl="0" eaLnBrk="1" latinLnBrk="0" hangingPunct="1"/>
                      <a:r>
                        <a:rPr lang="en-US" sz="2000" b="0" i="0" kern="1200" dirty="0">
                          <a:latin typeface="Amazon Ember Light" panose="020B0403020204020204" pitchFamily="34" charset="0"/>
                          <a:ea typeface="Amazon Ember Light" panose="020B0403020204020204" pitchFamily="34" charset="0"/>
                          <a:cs typeface="Amazon Ember Light" panose="020B0403020204020204" pitchFamily="34" charset="0"/>
                        </a:rPr>
                        <a:t>Logistic (sigmoid)</a:t>
                      </a:r>
                    </a:p>
                    <a:p>
                      <a:pPr marL="0" algn="l" defTabSz="914400" rtl="0" eaLnBrk="1" latinLnBrk="0" hangingPunct="1"/>
                      <a:endParaRPr lang="en-US" sz="1800" b="0" i="0" kern="1200" dirty="0">
                        <a:solidFill>
                          <a:schemeClr val="dk1"/>
                        </a:solidFill>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63887" marR="63887" marT="31943" marB="319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1800" b="0" i="0" kern="1200" dirty="0">
                        <a:solidFill>
                          <a:schemeClr val="dk1"/>
                        </a:solidFill>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63887" marR="63887" marT="31943" marB="319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1800" b="0" i="0" kern="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63887" marR="63887" marT="31943" marB="319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kern="1200" dirty="0">
                          <a:latin typeface="Amazon Ember Light" panose="020B0403020204020204" pitchFamily="34" charset="0"/>
                          <a:ea typeface="Amazon Ember Light" panose="020B0403020204020204" pitchFamily="34" charset="0"/>
                          <a:cs typeface="Amazon Ember Light" panose="020B0403020204020204" pitchFamily="34" charset="0"/>
                        </a:rPr>
                        <a:t>The most common activation function. </a:t>
                      </a: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Squashes input to (0,1).</a:t>
                      </a:r>
                    </a:p>
                  </a:txBody>
                  <a:tcPr marL="63887" marR="63887" marT="31943" marB="319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8504691"/>
                  </a:ext>
                </a:extLst>
              </a:tr>
              <a:tr h="982221">
                <a:tc>
                  <a:txBody>
                    <a:bodyPr/>
                    <a:lstStyle/>
                    <a:p>
                      <a:pPr marL="0" algn="l" defTabSz="914400" rtl="0" eaLnBrk="1" latinLnBrk="0" hangingPunct="1"/>
                      <a:endParaRPr lang="en-US" sz="1800" b="0" i="0" kern="1200" dirty="0">
                        <a:latin typeface="Amazon Ember Light" panose="020B0403020204020204" pitchFamily="34" charset="0"/>
                        <a:ea typeface="Amazon Ember Light" panose="020B0403020204020204" pitchFamily="34" charset="0"/>
                        <a:cs typeface="Amazon Ember Light" panose="020B0403020204020204" pitchFamily="34" charset="0"/>
                      </a:endParaRPr>
                    </a:p>
                    <a:p>
                      <a:pPr marL="0" algn="l" defTabSz="914400" rtl="0" eaLnBrk="1" latinLnBrk="0" hangingPunct="1"/>
                      <a:r>
                        <a:rPr lang="en-US" sz="2000" b="0" i="0" kern="1200" dirty="0">
                          <a:latin typeface="Amazon Ember Light" panose="020B0403020204020204" pitchFamily="34" charset="0"/>
                          <a:ea typeface="Amazon Ember Light" panose="020B0403020204020204" pitchFamily="34" charset="0"/>
                          <a:cs typeface="Amazon Ember Light" panose="020B0403020204020204" pitchFamily="34" charset="0"/>
                        </a:rPr>
                        <a:t>Hyperbolic tangent (tanh)</a:t>
                      </a:r>
                    </a:p>
                    <a:p>
                      <a:pPr marL="0" algn="l" defTabSz="914400" rtl="0" eaLnBrk="1" latinLnBrk="0" hangingPunct="1"/>
                      <a:endParaRPr lang="en-US" sz="1800" b="0" i="0" kern="1200" dirty="0">
                        <a:solidFill>
                          <a:schemeClr val="dk1"/>
                        </a:solidFill>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63887" marR="63887" marT="31943" marB="319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1800" b="0" i="0" kern="1200" dirty="0">
                        <a:solidFill>
                          <a:schemeClr val="dk1"/>
                        </a:solidFill>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63887" marR="63887" marT="31943" marB="319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1800" b="0" i="0" kern="1200" dirty="0">
                        <a:solidFill>
                          <a:schemeClr val="dk1"/>
                        </a:solidFill>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63887" marR="63887" marT="31943" marB="319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Squashes input to (-1, 1).</a:t>
                      </a:r>
                      <a:endParaRPr lang="en-US" sz="2000" b="0" i="0" kern="1200" dirty="0">
                        <a:solidFill>
                          <a:schemeClr val="dk1"/>
                        </a:solidFill>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63887" marR="63887" marT="31943" marB="319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7606767"/>
                  </a:ext>
                </a:extLst>
              </a:tr>
              <a:tr h="982221">
                <a:tc>
                  <a:txBody>
                    <a:bodyPr/>
                    <a:lstStyle/>
                    <a:p>
                      <a:pPr marL="0" algn="l" defTabSz="914400" rtl="0" eaLnBrk="1" latinLnBrk="0" hangingPunct="1"/>
                      <a:endParaRPr lang="en-US" sz="1800" b="0" i="0" kern="1200" dirty="0">
                        <a:latin typeface="Amazon Ember Light" panose="020B0403020204020204" pitchFamily="34" charset="0"/>
                        <a:ea typeface="Amazon Ember Light" panose="020B0403020204020204" pitchFamily="34" charset="0"/>
                        <a:cs typeface="Amazon Ember Light" panose="020B0403020204020204" pitchFamily="34" charset="0"/>
                      </a:endParaRPr>
                    </a:p>
                    <a:p>
                      <a:pPr marL="0" algn="l" defTabSz="914400" rtl="0" eaLnBrk="1" latinLnBrk="0" hangingPunct="1"/>
                      <a:r>
                        <a:rPr lang="en-US" sz="2000" b="0" i="0" kern="1200" dirty="0">
                          <a:latin typeface="Amazon Ember Light" panose="020B0403020204020204" pitchFamily="34" charset="0"/>
                          <a:ea typeface="Amazon Ember Light" panose="020B0403020204020204" pitchFamily="34" charset="0"/>
                          <a:cs typeface="Amazon Ember Light" panose="020B0403020204020204" pitchFamily="34" charset="0"/>
                        </a:rPr>
                        <a:t>Rectified Linear Unit (</a:t>
                      </a:r>
                      <a:r>
                        <a:rPr lang="en-US" sz="2000" b="0" i="0" kern="1200" dirty="0" err="1">
                          <a:latin typeface="Amazon Ember Light" panose="020B0403020204020204" pitchFamily="34" charset="0"/>
                          <a:ea typeface="Amazon Ember Light" panose="020B0403020204020204" pitchFamily="34" charset="0"/>
                          <a:cs typeface="Amazon Ember Light" panose="020B0403020204020204" pitchFamily="34" charset="0"/>
                        </a:rPr>
                        <a:t>ReLU</a:t>
                      </a:r>
                      <a:r>
                        <a:rPr lang="en-US" sz="2000" b="0" i="0" kern="1200" dirty="0">
                          <a:latin typeface="Amazon Ember Light" panose="020B0403020204020204" pitchFamily="34" charset="0"/>
                          <a:ea typeface="Amazon Ember Light" panose="020B0403020204020204" pitchFamily="34" charset="0"/>
                          <a:cs typeface="Amazon Ember Light" panose="020B0403020204020204" pitchFamily="34" charset="0"/>
                        </a:rPr>
                        <a:t>)</a:t>
                      </a:r>
                    </a:p>
                  </a:txBody>
                  <a:tcPr marL="63887" marR="63887" marT="31943" marB="319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1800" b="0" i="0" kern="1200" dirty="0">
                        <a:solidFill>
                          <a:schemeClr val="dk1"/>
                        </a:solidFill>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63887" marR="63887" marT="31943" marB="319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1800" b="0" i="0" kern="1200" dirty="0">
                        <a:solidFill>
                          <a:schemeClr val="dk1"/>
                        </a:solidFill>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63887" marR="63887" marT="31943" marB="319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US" sz="2000" b="0" i="0" kern="1200" dirty="0">
                          <a:solidFill>
                            <a:schemeClr val="dk1"/>
                          </a:solidFill>
                          <a:latin typeface="Amazon Ember Light" panose="020B0403020204020204" pitchFamily="34" charset="0"/>
                          <a:ea typeface="Amazon Ember Light" panose="020B0403020204020204" pitchFamily="34" charset="0"/>
                          <a:cs typeface="Amazon Ember Light" panose="020B0403020204020204" pitchFamily="34" charset="0"/>
                        </a:rPr>
                        <a:t>Popular activation function. </a:t>
                      </a:r>
                    </a:p>
                    <a:p>
                      <a:pPr marL="0" algn="l" defTabSz="914400" rtl="0" eaLnBrk="1" latinLnBrk="0" hangingPunct="1"/>
                      <a:r>
                        <a:rPr lang="en-US" sz="2000" b="0" i="0" kern="1200" dirty="0">
                          <a:solidFill>
                            <a:schemeClr val="dk1"/>
                          </a:solidFill>
                          <a:latin typeface="Amazon Ember Light" panose="020B0403020204020204" pitchFamily="34" charset="0"/>
                          <a:ea typeface="Amazon Ember Light" panose="020B0403020204020204" pitchFamily="34" charset="0"/>
                          <a:cs typeface="Amazon Ember Light" panose="020B0403020204020204" pitchFamily="34" charset="0"/>
                        </a:rPr>
                        <a:t>Anything less than 0, results in zero activation.</a:t>
                      </a:r>
                    </a:p>
                  </a:txBody>
                  <a:tcPr marL="63887" marR="63887" marT="31943" marB="319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9326001"/>
                  </a:ext>
                </a:extLst>
              </a:tr>
            </a:tbl>
          </a:graphicData>
        </a:graphic>
      </p:graphicFrame>
      <p:pic>
        <p:nvPicPr>
          <p:cNvPr id="7" name="Picture 6" descr="Activation rectified linear.svg">
            <a:extLst>
              <a:ext uri="{FF2B5EF4-FFF2-40B4-BE49-F238E27FC236}">
                <a16:creationId xmlns:a16="http://schemas.microsoft.com/office/drawing/2014/main" id="{11220067-1A8F-7444-AFD9-304F05FB801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05321" y="4171068"/>
            <a:ext cx="2068828" cy="10344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ctivation logistic.svg">
            <a:extLst>
              <a:ext uri="{FF2B5EF4-FFF2-40B4-BE49-F238E27FC236}">
                <a16:creationId xmlns:a16="http://schemas.microsoft.com/office/drawing/2014/main" id="{396DB8BD-0679-8245-8571-35896DBF28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9450" y="1703200"/>
            <a:ext cx="2008745" cy="10043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ctivation tanh.svg">
            <a:extLst>
              <a:ext uri="{FF2B5EF4-FFF2-40B4-BE49-F238E27FC236}">
                <a16:creationId xmlns:a16="http://schemas.microsoft.com/office/drawing/2014/main" id="{C7531417-6B32-D646-A8EE-925910A820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2994" y="2927389"/>
            <a:ext cx="2025005" cy="101250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ACD4A95-BE02-BB44-A2D0-06E9A580A5C2}"/>
              </a:ext>
            </a:extLst>
          </p:cNvPr>
          <p:cNvSpPr txBox="1"/>
          <p:nvPr/>
        </p:nvSpPr>
        <p:spPr>
          <a:xfrm>
            <a:off x="3294218" y="2229733"/>
            <a:ext cx="184521" cy="338554"/>
          </a:xfrm>
          <a:prstGeom prst="rect">
            <a:avLst/>
          </a:prstGeom>
          <a:noFill/>
        </p:spPr>
        <p:txBody>
          <a:bodyPr wrap="square" rtlCol="0">
            <a:spAutoFit/>
          </a:bodyPr>
          <a:lstStyle/>
          <a:p>
            <a:r>
              <a:rPr lang="en-US" sz="1600" dirty="0"/>
              <a:t>0</a:t>
            </a:r>
          </a:p>
        </p:txBody>
      </p:sp>
      <p:sp>
        <p:nvSpPr>
          <p:cNvPr id="13" name="TextBox 12">
            <a:extLst>
              <a:ext uri="{FF2B5EF4-FFF2-40B4-BE49-F238E27FC236}">
                <a16:creationId xmlns:a16="http://schemas.microsoft.com/office/drawing/2014/main" id="{CD9E2361-21F4-2C4F-B47B-CBE6DB105761}"/>
              </a:ext>
            </a:extLst>
          </p:cNvPr>
          <p:cNvSpPr txBox="1"/>
          <p:nvPr/>
        </p:nvSpPr>
        <p:spPr>
          <a:xfrm>
            <a:off x="3256449" y="3284610"/>
            <a:ext cx="184521" cy="338554"/>
          </a:xfrm>
          <a:prstGeom prst="rect">
            <a:avLst/>
          </a:prstGeom>
          <a:noFill/>
        </p:spPr>
        <p:txBody>
          <a:bodyPr wrap="square" rtlCol="0">
            <a:spAutoFit/>
          </a:bodyPr>
          <a:lstStyle/>
          <a:p>
            <a:r>
              <a:rPr lang="en-US" sz="1600" dirty="0"/>
              <a:t>0</a:t>
            </a:r>
          </a:p>
        </p:txBody>
      </p:sp>
      <p:sp>
        <p:nvSpPr>
          <p:cNvPr id="14" name="TextBox 13">
            <a:extLst>
              <a:ext uri="{FF2B5EF4-FFF2-40B4-BE49-F238E27FC236}">
                <a16:creationId xmlns:a16="http://schemas.microsoft.com/office/drawing/2014/main" id="{D46F870A-92CA-894B-A0AF-C8937266E768}"/>
              </a:ext>
            </a:extLst>
          </p:cNvPr>
          <p:cNvSpPr txBox="1"/>
          <p:nvPr/>
        </p:nvSpPr>
        <p:spPr>
          <a:xfrm>
            <a:off x="3316290" y="4845729"/>
            <a:ext cx="184521" cy="338554"/>
          </a:xfrm>
          <a:prstGeom prst="rect">
            <a:avLst/>
          </a:prstGeom>
          <a:noFill/>
        </p:spPr>
        <p:txBody>
          <a:bodyPr wrap="square" rtlCol="0">
            <a:spAutoFit/>
          </a:bodyPr>
          <a:lstStyle/>
          <a:p>
            <a:r>
              <a:rPr lang="en-US" sz="1600" dirty="0"/>
              <a:t>0</a:t>
            </a:r>
          </a:p>
        </p:txBody>
      </p:sp>
      <p:sp>
        <p:nvSpPr>
          <p:cNvPr id="15" name="TextBox 14">
            <a:extLst>
              <a:ext uri="{FF2B5EF4-FFF2-40B4-BE49-F238E27FC236}">
                <a16:creationId xmlns:a16="http://schemas.microsoft.com/office/drawing/2014/main" id="{C2928C34-9E04-D34B-A4D0-CB40AB1C9B74}"/>
              </a:ext>
            </a:extLst>
          </p:cNvPr>
          <p:cNvSpPr txBox="1"/>
          <p:nvPr/>
        </p:nvSpPr>
        <p:spPr>
          <a:xfrm>
            <a:off x="5605445" y="1874994"/>
            <a:ext cx="184521" cy="338554"/>
          </a:xfrm>
          <a:prstGeom prst="rect">
            <a:avLst/>
          </a:prstGeom>
          <a:noFill/>
        </p:spPr>
        <p:txBody>
          <a:bodyPr wrap="square" rtlCol="0">
            <a:spAutoFit/>
          </a:bodyPr>
          <a:lstStyle/>
          <a:p>
            <a:r>
              <a:rPr lang="en-US" sz="1600" dirty="0"/>
              <a:t>1</a:t>
            </a:r>
          </a:p>
        </p:txBody>
      </p:sp>
      <p:sp>
        <p:nvSpPr>
          <p:cNvPr id="16" name="TextBox 15">
            <a:extLst>
              <a:ext uri="{FF2B5EF4-FFF2-40B4-BE49-F238E27FC236}">
                <a16:creationId xmlns:a16="http://schemas.microsoft.com/office/drawing/2014/main" id="{6B44C73B-5FD0-8F4E-B05C-C781A1F7DFAD}"/>
              </a:ext>
            </a:extLst>
          </p:cNvPr>
          <p:cNvSpPr txBox="1"/>
          <p:nvPr/>
        </p:nvSpPr>
        <p:spPr>
          <a:xfrm>
            <a:off x="5629166" y="2938477"/>
            <a:ext cx="184521" cy="338554"/>
          </a:xfrm>
          <a:prstGeom prst="rect">
            <a:avLst/>
          </a:prstGeom>
          <a:noFill/>
        </p:spPr>
        <p:txBody>
          <a:bodyPr wrap="square" rtlCol="0">
            <a:spAutoFit/>
          </a:bodyPr>
          <a:lstStyle/>
          <a:p>
            <a:r>
              <a:rPr lang="en-US" sz="1600" dirty="0"/>
              <a:t>1</a:t>
            </a:r>
          </a:p>
        </p:txBody>
      </p:sp>
      <p:sp>
        <p:nvSpPr>
          <p:cNvPr id="17" name="TextBox 16">
            <a:extLst>
              <a:ext uri="{FF2B5EF4-FFF2-40B4-BE49-F238E27FC236}">
                <a16:creationId xmlns:a16="http://schemas.microsoft.com/office/drawing/2014/main" id="{DD8A3F52-8D4A-1E49-B881-5B5476D63777}"/>
              </a:ext>
            </a:extLst>
          </p:cNvPr>
          <p:cNvSpPr txBox="1"/>
          <p:nvPr/>
        </p:nvSpPr>
        <p:spPr>
          <a:xfrm>
            <a:off x="3196289" y="3601337"/>
            <a:ext cx="380376" cy="338554"/>
          </a:xfrm>
          <a:prstGeom prst="rect">
            <a:avLst/>
          </a:prstGeom>
          <a:noFill/>
        </p:spPr>
        <p:txBody>
          <a:bodyPr wrap="square" rtlCol="0">
            <a:spAutoFit/>
          </a:bodyPr>
          <a:lstStyle/>
          <a:p>
            <a:r>
              <a:rPr lang="en-US" sz="1600" dirty="0"/>
              <a:t>-1</a:t>
            </a:r>
          </a:p>
        </p:txBody>
      </p:sp>
      <p:sp>
        <p:nvSpPr>
          <p:cNvPr id="19" name="Rectangle 18">
            <a:extLst>
              <a:ext uri="{FF2B5EF4-FFF2-40B4-BE49-F238E27FC236}">
                <a16:creationId xmlns:a16="http://schemas.microsoft.com/office/drawing/2014/main" id="{6C71AE46-5158-9446-A267-E43FDCA32C72}"/>
              </a:ext>
            </a:extLst>
          </p:cNvPr>
          <p:cNvSpPr/>
          <p:nvPr/>
        </p:nvSpPr>
        <p:spPr>
          <a:xfrm>
            <a:off x="5546432" y="2255941"/>
            <a:ext cx="279244" cy="338554"/>
          </a:xfrm>
          <a:prstGeom prst="rect">
            <a:avLst/>
          </a:prstGeom>
        </p:spPr>
        <p:txBody>
          <a:bodyPr wrap="none">
            <a:spAutoFit/>
          </a:bodyPr>
          <a:lstStyle/>
          <a:p>
            <a:r>
              <a:rPr lang="en-US" sz="1600" dirty="0"/>
              <a:t>x</a:t>
            </a:r>
          </a:p>
        </p:txBody>
      </p:sp>
      <p:sp>
        <p:nvSpPr>
          <p:cNvPr id="20" name="Rectangle 19">
            <a:extLst>
              <a:ext uri="{FF2B5EF4-FFF2-40B4-BE49-F238E27FC236}">
                <a16:creationId xmlns:a16="http://schemas.microsoft.com/office/drawing/2014/main" id="{BC867EC4-6B78-1E4D-927E-F24EB18778BA}"/>
              </a:ext>
            </a:extLst>
          </p:cNvPr>
          <p:cNvSpPr/>
          <p:nvPr/>
        </p:nvSpPr>
        <p:spPr>
          <a:xfrm>
            <a:off x="5557591" y="3347235"/>
            <a:ext cx="279244" cy="338554"/>
          </a:xfrm>
          <a:prstGeom prst="rect">
            <a:avLst/>
          </a:prstGeom>
        </p:spPr>
        <p:txBody>
          <a:bodyPr wrap="none">
            <a:spAutoFit/>
          </a:bodyPr>
          <a:lstStyle/>
          <a:p>
            <a:r>
              <a:rPr lang="en-US" sz="1600" dirty="0"/>
              <a:t>x</a:t>
            </a:r>
          </a:p>
        </p:txBody>
      </p:sp>
      <p:sp>
        <p:nvSpPr>
          <p:cNvPr id="21" name="Rectangle 20">
            <a:extLst>
              <a:ext uri="{FF2B5EF4-FFF2-40B4-BE49-F238E27FC236}">
                <a16:creationId xmlns:a16="http://schemas.microsoft.com/office/drawing/2014/main" id="{A6924609-C300-F743-856E-A281CCA5A52A}"/>
              </a:ext>
            </a:extLst>
          </p:cNvPr>
          <p:cNvSpPr/>
          <p:nvPr/>
        </p:nvSpPr>
        <p:spPr>
          <a:xfrm>
            <a:off x="5613611" y="4943958"/>
            <a:ext cx="279244" cy="338554"/>
          </a:xfrm>
          <a:prstGeom prst="rect">
            <a:avLst/>
          </a:prstGeom>
        </p:spPr>
        <p:txBody>
          <a:bodyPr wrap="none">
            <a:spAutoFit/>
          </a:bodyPr>
          <a:lstStyle/>
          <a:p>
            <a:r>
              <a:rPr lang="en-US" sz="1600" dirty="0"/>
              <a:t>x</a:t>
            </a:r>
          </a:p>
        </p:txBody>
      </p:sp>
      <p:pic>
        <p:nvPicPr>
          <p:cNvPr id="5" name="Picture 4">
            <a:extLst>
              <a:ext uri="{FF2B5EF4-FFF2-40B4-BE49-F238E27FC236}">
                <a16:creationId xmlns:a16="http://schemas.microsoft.com/office/drawing/2014/main" id="{929D0BB7-AE15-2649-8235-FA0BF1C7761C}"/>
              </a:ext>
            </a:extLst>
          </p:cNvPr>
          <p:cNvPicPr>
            <a:picLocks noChangeAspect="1"/>
          </p:cNvPicPr>
          <p:nvPr/>
        </p:nvPicPr>
        <p:blipFill>
          <a:blip r:embed="rId6"/>
          <a:stretch>
            <a:fillRect/>
          </a:stretch>
        </p:blipFill>
        <p:spPr>
          <a:xfrm>
            <a:off x="6001624" y="1871877"/>
            <a:ext cx="2102587" cy="683341"/>
          </a:xfrm>
          <a:prstGeom prst="rect">
            <a:avLst/>
          </a:prstGeom>
        </p:spPr>
      </p:pic>
      <p:pic>
        <p:nvPicPr>
          <p:cNvPr id="22" name="Picture 21">
            <a:extLst>
              <a:ext uri="{FF2B5EF4-FFF2-40B4-BE49-F238E27FC236}">
                <a16:creationId xmlns:a16="http://schemas.microsoft.com/office/drawing/2014/main" id="{F99ED639-C41A-8D42-98DB-B6C3A226CB29}"/>
              </a:ext>
            </a:extLst>
          </p:cNvPr>
          <p:cNvPicPr>
            <a:picLocks noChangeAspect="1"/>
          </p:cNvPicPr>
          <p:nvPr/>
        </p:nvPicPr>
        <p:blipFill>
          <a:blip r:embed="rId7"/>
          <a:stretch>
            <a:fillRect/>
          </a:stretch>
        </p:blipFill>
        <p:spPr>
          <a:xfrm>
            <a:off x="6001624" y="3049559"/>
            <a:ext cx="2216404" cy="672683"/>
          </a:xfrm>
          <a:prstGeom prst="rect">
            <a:avLst/>
          </a:prstGeom>
        </p:spPr>
      </p:pic>
      <p:pic>
        <p:nvPicPr>
          <p:cNvPr id="23" name="Picture 22">
            <a:extLst>
              <a:ext uri="{FF2B5EF4-FFF2-40B4-BE49-F238E27FC236}">
                <a16:creationId xmlns:a16="http://schemas.microsoft.com/office/drawing/2014/main" id="{8D148114-ABA2-2F4C-8819-5241BDAF283E}"/>
              </a:ext>
            </a:extLst>
          </p:cNvPr>
          <p:cNvPicPr>
            <a:picLocks noChangeAspect="1"/>
          </p:cNvPicPr>
          <p:nvPr/>
        </p:nvPicPr>
        <p:blipFill>
          <a:blip r:embed="rId8"/>
          <a:stretch>
            <a:fillRect/>
          </a:stretch>
        </p:blipFill>
        <p:spPr>
          <a:xfrm>
            <a:off x="5965694" y="4234106"/>
            <a:ext cx="2216404" cy="732084"/>
          </a:xfrm>
          <a:prstGeom prst="rect">
            <a:avLst/>
          </a:prstGeom>
        </p:spPr>
      </p:pic>
    </p:spTree>
    <p:extLst>
      <p:ext uri="{BB962C8B-B14F-4D97-AF65-F5344CB8AC3E}">
        <p14:creationId xmlns:p14="http://schemas.microsoft.com/office/powerpoint/2010/main" val="3245204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p:txBody>
          <a:bodyPr/>
          <a:lstStyle/>
          <a:p>
            <a:r>
              <a:rPr lang="en-US" b="1" dirty="0">
                <a:ea typeface="Amazon Ember Light" panose="020B0403020204020204" pitchFamily="34" charset="0"/>
                <a:cs typeface="Amazon Ember Light" panose="020B0403020204020204" pitchFamily="34" charset="0"/>
              </a:rPr>
              <a:t>Output Activations/Functions</a:t>
            </a:r>
            <a:endParaRPr lang="en-US" b="1" dirty="0"/>
          </a:p>
        </p:txBody>
      </p:sp>
      <p:sp>
        <p:nvSpPr>
          <p:cNvPr id="3" name="Text Placeholder 2">
            <a:extLst>
              <a:ext uri="{FF2B5EF4-FFF2-40B4-BE49-F238E27FC236}">
                <a16:creationId xmlns:a16="http://schemas.microsoft.com/office/drawing/2014/main" id="{EFA986EE-AA40-1B47-BD40-4247444EE8B5}"/>
              </a:ext>
            </a:extLst>
          </p:cNvPr>
          <p:cNvSpPr>
            <a:spLocks noGrp="1"/>
          </p:cNvSpPr>
          <p:nvPr>
            <p:ph type="body" sz="quarter" idx="10"/>
          </p:nvPr>
        </p:nvSpPr>
        <p:spPr/>
        <p:txBody>
          <a:bodyPr/>
          <a:lstStyle/>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00" dirty="0"/>
          </a:p>
        </p:txBody>
      </p:sp>
      <p:graphicFrame>
        <p:nvGraphicFramePr>
          <p:cNvPr id="6" name="Table 5">
            <a:extLst>
              <a:ext uri="{FF2B5EF4-FFF2-40B4-BE49-F238E27FC236}">
                <a16:creationId xmlns:a16="http://schemas.microsoft.com/office/drawing/2014/main" id="{256838BD-6A1A-2748-884F-2395B05EAAC0}"/>
              </a:ext>
            </a:extLst>
          </p:cNvPr>
          <p:cNvGraphicFramePr>
            <a:graphicFrameLocks noGrp="1"/>
          </p:cNvGraphicFramePr>
          <p:nvPr/>
        </p:nvGraphicFramePr>
        <p:xfrm>
          <a:off x="695795" y="1862631"/>
          <a:ext cx="10800410" cy="3926045"/>
        </p:xfrm>
        <a:graphic>
          <a:graphicData uri="http://schemas.openxmlformats.org/drawingml/2006/table">
            <a:tbl>
              <a:tblPr firstRow="1" bandRow="1">
                <a:tableStyleId>{EB9631B5-78F2-41C9-869B-9F39066F8104}</a:tableStyleId>
              </a:tblPr>
              <a:tblGrid>
                <a:gridCol w="1678128">
                  <a:extLst>
                    <a:ext uri="{9D8B030D-6E8A-4147-A177-3AD203B41FA5}">
                      <a16:colId xmlns:a16="http://schemas.microsoft.com/office/drawing/2014/main" val="2148593030"/>
                    </a:ext>
                  </a:extLst>
                </a:gridCol>
                <a:gridCol w="5002823">
                  <a:extLst>
                    <a:ext uri="{9D8B030D-6E8A-4147-A177-3AD203B41FA5}">
                      <a16:colId xmlns:a16="http://schemas.microsoft.com/office/drawing/2014/main" val="2340989103"/>
                    </a:ext>
                  </a:extLst>
                </a:gridCol>
                <a:gridCol w="1787696">
                  <a:extLst>
                    <a:ext uri="{9D8B030D-6E8A-4147-A177-3AD203B41FA5}">
                      <a16:colId xmlns:a16="http://schemas.microsoft.com/office/drawing/2014/main" val="182381763"/>
                    </a:ext>
                  </a:extLst>
                </a:gridCol>
                <a:gridCol w="2331763">
                  <a:extLst>
                    <a:ext uri="{9D8B030D-6E8A-4147-A177-3AD203B41FA5}">
                      <a16:colId xmlns:a16="http://schemas.microsoft.com/office/drawing/2014/main" val="3666975058"/>
                    </a:ext>
                  </a:extLst>
                </a:gridCol>
              </a:tblGrid>
              <a:tr h="387631">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Problem</a:t>
                      </a:r>
                    </a:p>
                  </a:txBody>
                  <a:tcPr marL="63887" marR="63887" marT="31943" marB="31943" anchor="ctr">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Description</a:t>
                      </a:r>
                    </a:p>
                  </a:txBody>
                  <a:tcPr marL="63887" marR="63887" marT="31943" marB="3194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Name</a:t>
                      </a:r>
                    </a:p>
                  </a:txBody>
                  <a:tcPr marL="63887" marR="63887" marT="31943" marB="3194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Function</a:t>
                      </a:r>
                    </a:p>
                  </a:txBody>
                  <a:tcPr marL="63887" marR="63887" marT="31943" marB="31943" anchor="ctr">
                    <a:lnL w="1270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531196256"/>
                  </a:ext>
                </a:extLst>
              </a:tr>
              <a:tr h="1108400">
                <a:tc>
                  <a:txBody>
                    <a:bodyPr/>
                    <a:lstStyle/>
                    <a:p>
                      <a:pPr marL="0" algn="l" defTabSz="914400" rtl="0" eaLnBrk="1" latinLnBrk="0" hangingPunct="1"/>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Binary classification</a:t>
                      </a:r>
                    </a:p>
                  </a:txBody>
                  <a:tcPr marL="63887" marR="63887" marT="31943" marB="319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lvl="0" indent="-171450" algn="l">
                        <a:buFont typeface="Arial" panose="020B0604020202020204" pitchFamily="34" charset="0"/>
                        <a:buChar char="•"/>
                      </a:pP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Output probability for each class, in (0,1)</a:t>
                      </a:r>
                    </a:p>
                    <a:p>
                      <a:pPr marL="171450" lvl="0" indent="-171450" algn="l">
                        <a:buFont typeface="Arial" panose="020B0604020202020204" pitchFamily="34" charset="0"/>
                        <a:buChar char="•"/>
                      </a:pP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Logistic regression of output of last layer</a:t>
                      </a:r>
                    </a:p>
                  </a:txBody>
                  <a:tcPr marL="63887" marR="63887" marT="31943" marB="319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2000" b="0" i="0" kern="1200" dirty="0">
                        <a:latin typeface="Amazon Ember Light" panose="020B0403020204020204" pitchFamily="34" charset="0"/>
                        <a:ea typeface="Amazon Ember Light" panose="020B0403020204020204" pitchFamily="34" charset="0"/>
                        <a:cs typeface="Amazon Ember Light" panose="020B0403020204020204" pitchFamily="34" charset="0"/>
                      </a:endParaRPr>
                    </a:p>
                    <a:p>
                      <a:pPr marL="0" algn="l" defTabSz="914400" rtl="0" eaLnBrk="1" latinLnBrk="0" hangingPunct="1"/>
                      <a:r>
                        <a:rPr lang="en-US" sz="2000" b="0" i="0" kern="1200" dirty="0">
                          <a:latin typeface="Amazon Ember Light" panose="020B0403020204020204" pitchFamily="34" charset="0"/>
                          <a:ea typeface="Amazon Ember Light" panose="020B0403020204020204" pitchFamily="34" charset="0"/>
                          <a:cs typeface="Amazon Ember Light" panose="020B0403020204020204" pitchFamily="34" charset="0"/>
                        </a:rPr>
                        <a:t>Sigmoid</a:t>
                      </a:r>
                    </a:p>
                  </a:txBody>
                  <a:tcPr marL="63887" marR="63887" marT="31943" marB="319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2000" b="0" i="0" kern="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63887" marR="63887" marT="31943" marB="319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8504691"/>
                  </a:ext>
                </a:extLst>
              </a:tr>
              <a:tr h="591563">
                <a:tc>
                  <a:txBody>
                    <a:bodyPr/>
                    <a:lstStyle/>
                    <a:p>
                      <a:pPr algn="l"/>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Multi-class classification</a:t>
                      </a:r>
                    </a:p>
                  </a:txBody>
                  <a:tcPr marL="63887" marR="63887" marT="31943" marB="319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lvl="0" indent="-171450" algn="l">
                        <a:buFont typeface="Arial" panose="020B0604020202020204" pitchFamily="34" charset="0"/>
                        <a:buChar char="•"/>
                      </a:pP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Output probability for each class, in (0,1)</a:t>
                      </a:r>
                    </a:p>
                    <a:p>
                      <a:pPr marL="171450" lvl="0" indent="-171450" algn="l">
                        <a:buFont typeface="Arial" panose="020B0604020202020204" pitchFamily="34" charset="0"/>
                        <a:buChar char="•"/>
                      </a:pP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Sum of outputs to be 1 (probability distribution)</a:t>
                      </a:r>
                    </a:p>
                    <a:p>
                      <a:pPr marL="171450" lvl="0" indent="-171450" algn="l">
                        <a:buFont typeface="Arial" panose="020B0604020202020204" pitchFamily="34" charset="0"/>
                        <a:buChar char="•"/>
                      </a:pP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Training drives target class values up, others down</a:t>
                      </a:r>
                    </a:p>
                  </a:txBody>
                  <a:tcPr marL="63887" marR="63887" marT="31943" marB="319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2000" b="0" i="0" kern="1200" dirty="0">
                        <a:latin typeface="Amazon Ember Light" panose="020B0403020204020204" pitchFamily="34" charset="0"/>
                        <a:ea typeface="Amazon Ember Light" panose="020B0403020204020204" pitchFamily="34" charset="0"/>
                        <a:cs typeface="Amazon Ember Light" panose="020B0403020204020204" pitchFamily="34" charset="0"/>
                      </a:endParaRPr>
                    </a:p>
                    <a:p>
                      <a:pPr marL="0" algn="l" defTabSz="914400" rtl="0" eaLnBrk="1" latinLnBrk="0" hangingPunct="1"/>
                      <a:r>
                        <a:rPr lang="en-US" sz="2000" b="0" i="0" kern="1200" dirty="0" err="1">
                          <a:latin typeface="Amazon Ember Light" panose="020B0403020204020204" pitchFamily="34" charset="0"/>
                          <a:ea typeface="Amazon Ember Light" panose="020B0403020204020204" pitchFamily="34" charset="0"/>
                          <a:cs typeface="Amazon Ember Light" panose="020B0403020204020204" pitchFamily="34" charset="0"/>
                        </a:rPr>
                        <a:t>Softmax</a:t>
                      </a:r>
                      <a:endParaRPr lang="en-US" sz="2000" b="0" i="0" kern="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63887" marR="63887" marT="31943" marB="319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2000" b="0" i="0" kern="1200" dirty="0">
                        <a:solidFill>
                          <a:schemeClr val="dk1"/>
                        </a:solidFill>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63887" marR="63887" marT="31943" marB="319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7606767"/>
                  </a:ext>
                </a:extLst>
              </a:tr>
              <a:tr h="9945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Regression</a:t>
                      </a:r>
                    </a:p>
                  </a:txBody>
                  <a:tcPr marL="63887" marR="63887" marT="31943" marB="319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1800" b="0" i="0" kern="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63887" marR="63887" marT="31943" marB="319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US" sz="2000" b="0" i="0" kern="1200" dirty="0">
                          <a:latin typeface="Amazon Ember Light" panose="020B0403020204020204" pitchFamily="34" charset="0"/>
                          <a:ea typeface="Amazon Ember Light" panose="020B0403020204020204" pitchFamily="34" charset="0"/>
                          <a:cs typeface="Amazon Ember Light" panose="020B0403020204020204" pitchFamily="34" charset="0"/>
                        </a:rPr>
                        <a:t>Linear/ </a:t>
                      </a:r>
                      <a:r>
                        <a:rPr lang="en-US" sz="2000" b="0" i="0" kern="1200" dirty="0" err="1">
                          <a:latin typeface="Amazon Ember Light" panose="020B0403020204020204" pitchFamily="34" charset="0"/>
                          <a:ea typeface="Amazon Ember Light" panose="020B0403020204020204" pitchFamily="34" charset="0"/>
                          <a:cs typeface="Amazon Ember Light" panose="020B0403020204020204" pitchFamily="34" charset="0"/>
                        </a:rPr>
                        <a:t>ReLU</a:t>
                      </a:r>
                      <a:endParaRPr lang="en-US" sz="2000" b="0" i="0" kern="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63887" marR="63887" marT="31943" marB="319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2000" b="0" i="0" kern="1200" dirty="0">
                        <a:solidFill>
                          <a:schemeClr val="dk1"/>
                        </a:solidFill>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63887" marR="63887" marT="31943" marB="319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9326001"/>
                  </a:ext>
                </a:extLst>
              </a:tr>
            </a:tbl>
          </a:graphicData>
        </a:graphic>
      </p:graphicFrame>
      <p:sp>
        <p:nvSpPr>
          <p:cNvPr id="24" name="Text Placeholder 2">
            <a:extLst>
              <a:ext uri="{FF2B5EF4-FFF2-40B4-BE49-F238E27FC236}">
                <a16:creationId xmlns:a16="http://schemas.microsoft.com/office/drawing/2014/main" id="{DB8A7168-3794-A749-90AE-4A109C5BEAF7}"/>
              </a:ext>
            </a:extLst>
          </p:cNvPr>
          <p:cNvSpPr txBox="1">
            <a:spLocks/>
          </p:cNvSpPr>
          <p:nvPr/>
        </p:nvSpPr>
        <p:spPr>
          <a:xfrm>
            <a:off x="695796" y="1336461"/>
            <a:ext cx="10883004" cy="4599628"/>
          </a:xfrm>
          <a:prstGeom prst="rect">
            <a:avLst/>
          </a:prstGeom>
        </p:spPr>
        <p:txBody>
          <a:bodyPr vert="horz"/>
          <a:lstStyle>
            <a:lvl1pPr marL="249500" indent="-249500" algn="l" defTabSz="997999" rtl="0" eaLnBrk="1" latinLnBrk="0" hangingPunct="1">
              <a:lnSpc>
                <a:spcPct val="100000"/>
              </a:lnSpc>
              <a:spcBef>
                <a:spcPts val="800"/>
              </a:spcBef>
              <a:buFont typeface="Arial" panose="020B0604020202020204" pitchFamily="34" charset="0"/>
              <a:buChar char="•"/>
              <a:defRPr sz="3000" kern="1200">
                <a:solidFill>
                  <a:schemeClr val="tx1"/>
                </a:solidFill>
                <a:latin typeface="+mn-lt"/>
                <a:ea typeface="+mn-ea"/>
                <a:cs typeface="+mn-cs"/>
              </a:defRPr>
            </a:lvl1pPr>
            <a:lvl2pPr marL="685457" indent="-228486" algn="l" defTabSz="997999" rtl="0" eaLnBrk="1" latinLnBrk="0" hangingPunct="1">
              <a:lnSpc>
                <a:spcPct val="100000"/>
              </a:lnSpc>
              <a:spcBef>
                <a:spcPts val="800"/>
              </a:spcBef>
              <a:buFont typeface="Wingdings" charset="2"/>
              <a:buChar char="§"/>
              <a:defRPr sz="2600" kern="1200">
                <a:solidFill>
                  <a:schemeClr val="tx1"/>
                </a:solidFill>
                <a:latin typeface="+mn-lt"/>
                <a:ea typeface="+mn-ea"/>
                <a:cs typeface="+mn-cs"/>
              </a:defRPr>
            </a:lvl2pPr>
            <a:lvl3pPr marL="1142428" indent="-228486" algn="l" defTabSz="997999" rtl="0" eaLnBrk="1" latinLnBrk="0" hangingPunct="1">
              <a:lnSpc>
                <a:spcPct val="100000"/>
              </a:lnSpc>
              <a:spcBef>
                <a:spcPts val="800"/>
              </a:spcBef>
              <a:buFont typeface="Lucida Grande"/>
              <a:buChar char="-"/>
              <a:defRPr sz="2200" kern="1200">
                <a:solidFill>
                  <a:schemeClr val="tx1"/>
                </a:solidFill>
                <a:latin typeface="+mn-lt"/>
                <a:ea typeface="+mn-ea"/>
                <a:cs typeface="+mn-cs"/>
              </a:defRPr>
            </a:lvl3pPr>
            <a:lvl4pPr marL="1599399" indent="-228486" algn="l" defTabSz="997999" rtl="0" eaLnBrk="1" latinLnBrk="0" hangingPunct="1">
              <a:lnSpc>
                <a:spcPct val="90000"/>
              </a:lnSpc>
              <a:spcBef>
                <a:spcPts val="545"/>
              </a:spcBef>
              <a:buFont typeface="Lucida Grande"/>
              <a:buChar char="-"/>
              <a:defRPr sz="1900" kern="1200">
                <a:solidFill>
                  <a:schemeClr val="tx1"/>
                </a:solidFill>
                <a:latin typeface="+mn-lt"/>
                <a:ea typeface="+mn-ea"/>
                <a:cs typeface="+mn-cs"/>
              </a:defRPr>
            </a:lvl4pPr>
            <a:lvl5pPr marL="2056370" indent="-228486" algn="l" defTabSz="997999" rtl="0" eaLnBrk="1" latinLnBrk="0" hangingPunct="1">
              <a:lnSpc>
                <a:spcPct val="90000"/>
              </a:lnSpc>
              <a:spcBef>
                <a:spcPts val="545"/>
              </a:spcBef>
              <a:buFont typeface="Lucida Grande"/>
              <a:buChar char="-"/>
              <a:defRPr sz="1900" kern="1200">
                <a:solidFill>
                  <a:schemeClr val="tx1"/>
                </a:solidFill>
                <a:latin typeface="+mn-lt"/>
                <a:ea typeface="+mn-ea"/>
                <a:cs typeface="+mn-cs"/>
              </a:defRPr>
            </a:lvl5pPr>
            <a:lvl6pPr marL="2744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6pPr>
            <a:lvl7pPr marL="3243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7pPr>
            <a:lvl8pPr marL="3742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8pPr>
            <a:lvl9pPr marL="4241498"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9pPr>
          </a:lstStyle>
          <a:p>
            <a:r>
              <a:rPr lang="en-US" sz="2800"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a:t>
            </a:r>
            <a:r>
              <a:rPr lang="en-US" sz="2800" b="1"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How to output/predict a result</a:t>
            </a:r>
            <a:r>
              <a:rPr lang="en-US" sz="2800"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a:t>
            </a:r>
          </a:p>
        </p:txBody>
      </p:sp>
      <p:pic>
        <p:nvPicPr>
          <p:cNvPr id="9" name="Picture 8">
            <a:extLst>
              <a:ext uri="{FF2B5EF4-FFF2-40B4-BE49-F238E27FC236}">
                <a16:creationId xmlns:a16="http://schemas.microsoft.com/office/drawing/2014/main" id="{9FF96C99-F83D-EE40-9725-955639025F48}"/>
              </a:ext>
            </a:extLst>
          </p:cNvPr>
          <p:cNvPicPr>
            <a:picLocks noChangeAspect="1"/>
          </p:cNvPicPr>
          <p:nvPr/>
        </p:nvPicPr>
        <p:blipFill>
          <a:blip r:embed="rId3"/>
          <a:stretch>
            <a:fillRect/>
          </a:stretch>
        </p:blipFill>
        <p:spPr>
          <a:xfrm>
            <a:off x="9228254" y="2490632"/>
            <a:ext cx="2102587" cy="683341"/>
          </a:xfrm>
          <a:prstGeom prst="rect">
            <a:avLst/>
          </a:prstGeom>
        </p:spPr>
      </p:pic>
      <p:pic>
        <p:nvPicPr>
          <p:cNvPr id="4" name="Picture 3">
            <a:extLst>
              <a:ext uri="{FF2B5EF4-FFF2-40B4-BE49-F238E27FC236}">
                <a16:creationId xmlns:a16="http://schemas.microsoft.com/office/drawing/2014/main" id="{8821CE36-5965-9344-9238-7120E272B498}"/>
              </a:ext>
            </a:extLst>
          </p:cNvPr>
          <p:cNvPicPr>
            <a:picLocks noChangeAspect="1"/>
          </p:cNvPicPr>
          <p:nvPr/>
        </p:nvPicPr>
        <p:blipFill>
          <a:blip r:embed="rId4"/>
          <a:stretch>
            <a:fillRect/>
          </a:stretch>
        </p:blipFill>
        <p:spPr>
          <a:xfrm>
            <a:off x="9196131" y="3755317"/>
            <a:ext cx="2235463" cy="639754"/>
          </a:xfrm>
          <a:prstGeom prst="rect">
            <a:avLst/>
          </a:prstGeom>
        </p:spPr>
      </p:pic>
      <p:pic>
        <p:nvPicPr>
          <p:cNvPr id="12" name="Picture 11">
            <a:extLst>
              <a:ext uri="{FF2B5EF4-FFF2-40B4-BE49-F238E27FC236}">
                <a16:creationId xmlns:a16="http://schemas.microsoft.com/office/drawing/2014/main" id="{5E68BDA7-1C5B-7E4A-812D-3B7CDA8C4692}"/>
              </a:ext>
            </a:extLst>
          </p:cNvPr>
          <p:cNvPicPr>
            <a:picLocks noChangeAspect="1"/>
          </p:cNvPicPr>
          <p:nvPr/>
        </p:nvPicPr>
        <p:blipFill>
          <a:blip r:embed="rId5"/>
          <a:stretch>
            <a:fillRect/>
          </a:stretch>
        </p:blipFill>
        <p:spPr>
          <a:xfrm>
            <a:off x="9205660" y="4933660"/>
            <a:ext cx="2216404" cy="732084"/>
          </a:xfrm>
          <a:prstGeom prst="rect">
            <a:avLst/>
          </a:prstGeom>
        </p:spPr>
      </p:pic>
    </p:spTree>
    <p:extLst>
      <p:ext uri="{BB962C8B-B14F-4D97-AF65-F5344CB8AC3E}">
        <p14:creationId xmlns:p14="http://schemas.microsoft.com/office/powerpoint/2010/main" val="1863148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Oval 49">
            <a:extLst>
              <a:ext uri="{FF2B5EF4-FFF2-40B4-BE49-F238E27FC236}">
                <a16:creationId xmlns:a16="http://schemas.microsoft.com/office/drawing/2014/main" id="{CC50F384-1866-1D48-82D6-815A93D8CAC7}"/>
              </a:ext>
            </a:extLst>
          </p:cNvPr>
          <p:cNvSpPr/>
          <p:nvPr/>
        </p:nvSpPr>
        <p:spPr>
          <a:xfrm rot="16200000">
            <a:off x="1042183" y="3413630"/>
            <a:ext cx="797748" cy="784803"/>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1" name="Oval 50">
            <a:extLst>
              <a:ext uri="{FF2B5EF4-FFF2-40B4-BE49-F238E27FC236}">
                <a16:creationId xmlns:a16="http://schemas.microsoft.com/office/drawing/2014/main" id="{1F302737-1188-4046-97DD-89F5E55EF98C}"/>
              </a:ext>
            </a:extLst>
          </p:cNvPr>
          <p:cNvSpPr/>
          <p:nvPr/>
        </p:nvSpPr>
        <p:spPr>
          <a:xfrm rot="16200000">
            <a:off x="1674302" y="1723014"/>
            <a:ext cx="797748" cy="784803"/>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2" name="Oval 51">
            <a:extLst>
              <a:ext uri="{FF2B5EF4-FFF2-40B4-BE49-F238E27FC236}">
                <a16:creationId xmlns:a16="http://schemas.microsoft.com/office/drawing/2014/main" id="{625772F3-07CF-A649-84C9-2A351A09E915}"/>
              </a:ext>
            </a:extLst>
          </p:cNvPr>
          <p:cNvSpPr/>
          <p:nvPr/>
        </p:nvSpPr>
        <p:spPr>
          <a:xfrm rot="16200000">
            <a:off x="2274726" y="3435473"/>
            <a:ext cx="797748" cy="784803"/>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a:xfrm>
            <a:off x="697502" y="295897"/>
            <a:ext cx="10894666" cy="987472"/>
          </a:xfrm>
        </p:spPr>
        <p:txBody>
          <a:bodyPr/>
          <a:lstStyle/>
          <a:p>
            <a:r>
              <a:rPr lang="en-US" b="1" dirty="0"/>
              <a:t>Build and Train a Neural Network</a:t>
            </a:r>
          </a:p>
        </p:txBody>
      </p:sp>
      <p:sp>
        <p:nvSpPr>
          <p:cNvPr id="91" name="TextBox 90">
            <a:extLst>
              <a:ext uri="{FF2B5EF4-FFF2-40B4-BE49-F238E27FC236}">
                <a16:creationId xmlns:a16="http://schemas.microsoft.com/office/drawing/2014/main" id="{C398DD51-29D2-C246-B66B-594D4AF52BB0}"/>
              </a:ext>
            </a:extLst>
          </p:cNvPr>
          <p:cNvSpPr txBox="1"/>
          <p:nvPr/>
        </p:nvSpPr>
        <p:spPr>
          <a:xfrm>
            <a:off x="6096000" y="1600228"/>
            <a:ext cx="6352018" cy="4154984"/>
          </a:xfrm>
          <a:prstGeom prst="rect">
            <a:avLst/>
          </a:prstGeom>
          <a:noFill/>
        </p:spPr>
        <p:txBody>
          <a:bodyPr wrap="square" rtlCol="0">
            <a:spAutoFit/>
          </a:bodyPr>
          <a:lstStyle/>
          <a:p>
            <a:r>
              <a:rPr lang="en-US" sz="2400" dirty="0">
                <a:latin typeface="Amazon Ember Light" panose="020B0403020204020204" pitchFamily="34" charset="0"/>
                <a:ea typeface="Amazon Ember Light" panose="020B0403020204020204" pitchFamily="34" charset="0"/>
                <a:cs typeface="Amazon Ember Light" panose="020B0403020204020204" pitchFamily="34" charset="0"/>
              </a:rPr>
              <a:t>We build a neural network for a binary classification task, with: </a:t>
            </a:r>
          </a:p>
          <a:p>
            <a:endParaRPr lang="en-US" sz="2400" dirty="0">
              <a:latin typeface="Amazon Ember Light" panose="020B0403020204020204" pitchFamily="34" charset="0"/>
              <a:ea typeface="Amazon Ember Light" panose="020B0403020204020204" pitchFamily="34" charset="0"/>
              <a:cs typeface="Amazon Ember Light" panose="020B0403020204020204" pitchFamily="34" charset="0"/>
            </a:endParaRPr>
          </a:p>
          <a:p>
            <a:pPr marL="342900" indent="-342900">
              <a:buFont typeface="Arial" panose="020B0604020202020204" pitchFamily="34" charset="0"/>
              <a:buChar char="•"/>
            </a:pPr>
            <a:r>
              <a:rPr lang="en-US" sz="2400" dirty="0">
                <a:latin typeface="Amazon Ember Light" panose="020B0403020204020204" pitchFamily="34" charset="0"/>
                <a:ea typeface="Amazon Ember Light" panose="020B0403020204020204" pitchFamily="34" charset="0"/>
                <a:cs typeface="Amazon Ember Light" panose="020B0403020204020204" pitchFamily="34" charset="0"/>
              </a:rPr>
              <a:t>(no bias, for simplicity)</a:t>
            </a:r>
          </a:p>
          <a:p>
            <a:pPr marL="342900" indent="-342900">
              <a:buFont typeface="Arial" panose="020B0604020202020204" pitchFamily="34" charset="0"/>
              <a:buChar char="•"/>
            </a:pPr>
            <a:r>
              <a:rPr lang="en-US" sz="2400" dirty="0">
                <a:latin typeface="Amazon Ember Light" panose="020B0403020204020204" pitchFamily="34" charset="0"/>
                <a:ea typeface="Amazon Ember Light" panose="020B0403020204020204" pitchFamily="34" charset="0"/>
                <a:cs typeface="Amazon Ember Light" panose="020B0403020204020204" pitchFamily="34" charset="0"/>
              </a:rPr>
              <a:t>2 inputs:      = 0.5 and  </a:t>
            </a:r>
            <a:r>
              <a:rPr lang="en-US" sz="2400" baseline="-25000" dirty="0">
                <a:latin typeface="Amazon Ember Light" panose="020B0403020204020204" pitchFamily="34" charset="0"/>
                <a:ea typeface="Amazon Ember Light" panose="020B0403020204020204" pitchFamily="34" charset="0"/>
                <a:cs typeface="Amazon Ember Light" panose="020B0403020204020204" pitchFamily="34" charset="0"/>
              </a:rPr>
              <a:t>      </a:t>
            </a:r>
            <a:r>
              <a:rPr lang="en-US" sz="2400" dirty="0">
                <a:latin typeface="Amazon Ember Light" panose="020B0403020204020204" pitchFamily="34" charset="0"/>
                <a:ea typeface="Amazon Ember Light" panose="020B0403020204020204" pitchFamily="34" charset="0"/>
                <a:cs typeface="Amazon Ember Light" panose="020B0403020204020204" pitchFamily="34" charset="0"/>
              </a:rPr>
              <a:t>= 0.1</a:t>
            </a:r>
          </a:p>
          <a:p>
            <a:pPr marL="342900" indent="-342900">
              <a:buFont typeface="Arial" panose="020B0604020202020204" pitchFamily="34" charset="0"/>
              <a:buChar char="•"/>
            </a:pPr>
            <a:r>
              <a:rPr lang="en-US" sz="2400" dirty="0">
                <a:latin typeface="Amazon Ember Light" panose="020B0403020204020204" pitchFamily="34" charset="0"/>
                <a:ea typeface="Amazon Ember Light" panose="020B0403020204020204" pitchFamily="34" charset="0"/>
                <a:cs typeface="Amazon Ember Light" panose="020B0403020204020204" pitchFamily="34" charset="0"/>
              </a:rPr>
              <a:t>1 hidden layer with 2 neurons</a:t>
            </a:r>
          </a:p>
          <a:p>
            <a:pPr marL="342900" indent="-342900">
              <a:buFont typeface="Arial" panose="020B0604020202020204" pitchFamily="34" charset="0"/>
              <a:buChar char="•"/>
            </a:pPr>
            <a:r>
              <a:rPr lang="en-US" sz="2400" dirty="0">
                <a:latin typeface="Amazon Ember Light" panose="020B0403020204020204" pitchFamily="34" charset="0"/>
                <a:ea typeface="Amazon Ember Light" panose="020B0403020204020204" pitchFamily="34" charset="0"/>
                <a:cs typeface="Amazon Ember Light" panose="020B0403020204020204" pitchFamily="34" charset="0"/>
              </a:rPr>
              <a:t>1 output neuron in the output layer</a:t>
            </a:r>
          </a:p>
          <a:p>
            <a:pPr marL="342900" indent="-342900">
              <a:buFont typeface="Arial" panose="020B0604020202020204" pitchFamily="34" charset="0"/>
              <a:buChar char="•"/>
            </a:pPr>
            <a:r>
              <a:rPr lang="en-US" sz="2400" dirty="0">
                <a:latin typeface="Amazon Ember Light" panose="020B0403020204020204" pitchFamily="34" charset="0"/>
                <a:ea typeface="Amazon Ember Light" panose="020B0403020204020204" pitchFamily="34" charset="0"/>
                <a:cs typeface="Amazon Ember Light" panose="020B0403020204020204" pitchFamily="34" charset="0"/>
              </a:rPr>
              <a:t>All neurons have sigmoid activation function:</a:t>
            </a:r>
          </a:p>
          <a:p>
            <a:pPr marL="342900" indent="-342900">
              <a:buFont typeface="Arial" panose="020B0604020202020204" pitchFamily="34" charset="0"/>
              <a:buChar char="•"/>
            </a:pPr>
            <a:endParaRPr lang="en-US" sz="2400" dirty="0">
              <a:latin typeface="Amazon Ember Light" panose="020B0403020204020204" pitchFamily="34" charset="0"/>
              <a:ea typeface="Amazon Ember Light" panose="020B0403020204020204" pitchFamily="34" charset="0"/>
              <a:cs typeface="Amazon Ember Light" panose="020B0403020204020204" pitchFamily="34" charset="0"/>
            </a:endParaRPr>
          </a:p>
          <a:p>
            <a:pPr marL="342900" indent="-342900">
              <a:buFont typeface="Arial" panose="020B0604020202020204" pitchFamily="34" charset="0"/>
              <a:buChar char="•"/>
            </a:pPr>
            <a:endParaRPr lang="en-US" sz="24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mc:AlternateContent xmlns:mc="http://schemas.openxmlformats.org/markup-compatibility/2006" xmlns:a14="http://schemas.microsoft.com/office/drawing/2010/main">
        <mc:Choice Requires="a14">
          <p:sp>
            <p:nvSpPr>
              <p:cNvPr id="125" name="TextBox 124">
                <a:extLst>
                  <a:ext uri="{FF2B5EF4-FFF2-40B4-BE49-F238E27FC236}">
                    <a16:creationId xmlns:a16="http://schemas.microsoft.com/office/drawing/2014/main" id="{1131E09D-CDCE-C84F-9EE8-0E12C295367D}"/>
                  </a:ext>
                </a:extLst>
              </p:cNvPr>
              <p:cNvSpPr txBox="1"/>
              <p:nvPr/>
            </p:nvSpPr>
            <p:spPr>
              <a:xfrm>
                <a:off x="1001887" y="3836833"/>
                <a:ext cx="878342" cy="35965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b="1" i="1" dirty="0">
                              <a:latin typeface="Cambria Math" panose="02040503050406030204" pitchFamily="18" charset="0"/>
                              <a:ea typeface="Cambria Math" panose="02040503050406030204" pitchFamily="18" charset="0"/>
                            </a:rPr>
                          </m:ctrlPr>
                        </m:sSupPr>
                        <m:e>
                          <m:r>
                            <a:rPr lang="en-US" sz="1600" b="1" i="1" dirty="0" smtClean="0">
                              <a:latin typeface="Cambria Math" panose="02040503050406030204" pitchFamily="18" charset="0"/>
                              <a:ea typeface="Cambria Math" panose="02040503050406030204" pitchFamily="18" charset="0"/>
                            </a:rPr>
                            <m:t>𝒉</m:t>
                          </m:r>
                          <m:r>
                            <a:rPr lang="en-US" sz="1600" b="1" i="1" baseline="-25000" dirty="0" smtClean="0">
                              <a:latin typeface="Cambria Math" panose="02040503050406030204" pitchFamily="18" charset="0"/>
                              <a:ea typeface="Cambria Math" panose="02040503050406030204" pitchFamily="18" charset="0"/>
                            </a:rPr>
                            <m:t>𝟏</m:t>
                          </m:r>
                        </m:e>
                        <m:sup>
                          <m:r>
                            <a:rPr lang="en-US" sz="1600" b="1" i="1" dirty="0" smtClean="0">
                              <a:latin typeface="Cambria Math" panose="02040503050406030204" pitchFamily="18" charset="0"/>
                              <a:ea typeface="Cambria Math" panose="02040503050406030204" pitchFamily="18" charset="0"/>
                            </a:rPr>
                            <m:t>(</m:t>
                          </m:r>
                          <m:r>
                            <a:rPr lang="en-US" sz="1600" b="1" i="1" dirty="0" smtClean="0">
                              <a:latin typeface="Cambria Math" panose="02040503050406030204" pitchFamily="18" charset="0"/>
                              <a:ea typeface="Cambria Math" panose="02040503050406030204" pitchFamily="18" charset="0"/>
                            </a:rPr>
                            <m:t>𝒊𝒏</m:t>
                          </m:r>
                          <m:r>
                            <a:rPr lang="en-US" sz="1600" b="1" i="1" dirty="0" smtClean="0">
                              <a:latin typeface="Cambria Math" panose="02040503050406030204" pitchFamily="18" charset="0"/>
                              <a:ea typeface="Cambria Math" panose="02040503050406030204" pitchFamily="18" charset="0"/>
                            </a:rPr>
                            <m:t>)</m:t>
                          </m:r>
                        </m:sup>
                      </m:sSup>
                    </m:oMath>
                  </m:oMathPara>
                </a14:m>
                <a:endParaRPr lang="en-US" sz="1600" b="1" dirty="0">
                  <a:latin typeface="Cambria Math" panose="02040503050406030204" pitchFamily="18" charset="0"/>
                  <a:ea typeface="Cambria Math" panose="02040503050406030204" pitchFamily="18" charset="0"/>
                </a:endParaRPr>
              </a:p>
            </p:txBody>
          </p:sp>
        </mc:Choice>
        <mc:Fallback xmlns="">
          <p:sp>
            <p:nvSpPr>
              <p:cNvPr id="125" name="TextBox 124">
                <a:extLst>
                  <a:ext uri="{FF2B5EF4-FFF2-40B4-BE49-F238E27FC236}">
                    <a16:creationId xmlns:a16="http://schemas.microsoft.com/office/drawing/2014/main" id="{1131E09D-CDCE-C84F-9EE8-0E12C295367D}"/>
                  </a:ext>
                </a:extLst>
              </p:cNvPr>
              <p:cNvSpPr txBox="1">
                <a:spLocks noRot="1" noChangeAspect="1" noMove="1" noResize="1" noEditPoints="1" noAdjustHandles="1" noChangeArrowheads="1" noChangeShapeType="1" noTextEdit="1"/>
              </p:cNvSpPr>
              <p:nvPr/>
            </p:nvSpPr>
            <p:spPr>
              <a:xfrm>
                <a:off x="1001887" y="3836833"/>
                <a:ext cx="878342" cy="35965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3" name="TextBox 132">
                <a:extLst>
                  <a:ext uri="{FF2B5EF4-FFF2-40B4-BE49-F238E27FC236}">
                    <a16:creationId xmlns:a16="http://schemas.microsoft.com/office/drawing/2014/main" id="{62C7DA3D-8FA4-4D4A-BA6B-D6C6D9A7B540}"/>
                  </a:ext>
                </a:extLst>
              </p:cNvPr>
              <p:cNvSpPr txBox="1"/>
              <p:nvPr/>
            </p:nvSpPr>
            <p:spPr>
              <a:xfrm>
                <a:off x="1028093" y="3519895"/>
                <a:ext cx="878342" cy="35965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b="1" i="1" dirty="0">
                              <a:latin typeface="Cambria Math" panose="02040503050406030204" pitchFamily="18" charset="0"/>
                              <a:ea typeface="Cambria Math" panose="02040503050406030204" pitchFamily="18" charset="0"/>
                            </a:rPr>
                          </m:ctrlPr>
                        </m:sSupPr>
                        <m:e>
                          <m:r>
                            <a:rPr lang="en-US" sz="1600" b="1" i="1" dirty="0" smtClean="0">
                              <a:latin typeface="Cambria Math" panose="02040503050406030204" pitchFamily="18" charset="0"/>
                              <a:ea typeface="Cambria Math" panose="02040503050406030204" pitchFamily="18" charset="0"/>
                            </a:rPr>
                            <m:t>𝒉</m:t>
                          </m:r>
                          <m:r>
                            <a:rPr lang="en-US" sz="1600" b="1" i="1" baseline="-25000" dirty="0" smtClean="0">
                              <a:latin typeface="Cambria Math" panose="02040503050406030204" pitchFamily="18" charset="0"/>
                              <a:ea typeface="Cambria Math" panose="02040503050406030204" pitchFamily="18" charset="0"/>
                            </a:rPr>
                            <m:t>𝟏</m:t>
                          </m:r>
                        </m:e>
                        <m:sup>
                          <m:r>
                            <a:rPr lang="en-US" sz="1600" b="1" i="1" dirty="0" smtClean="0">
                              <a:latin typeface="Cambria Math" panose="02040503050406030204" pitchFamily="18" charset="0"/>
                              <a:ea typeface="Cambria Math" panose="02040503050406030204" pitchFamily="18" charset="0"/>
                            </a:rPr>
                            <m:t>(</m:t>
                          </m:r>
                          <m:r>
                            <a:rPr lang="en-US" sz="1600" b="1" i="1" dirty="0" smtClean="0">
                              <a:latin typeface="Cambria Math" panose="02040503050406030204" pitchFamily="18" charset="0"/>
                              <a:ea typeface="Cambria Math" panose="02040503050406030204" pitchFamily="18" charset="0"/>
                            </a:rPr>
                            <m:t>𝒐𝒖𝒕</m:t>
                          </m:r>
                          <m:r>
                            <a:rPr lang="en-US" sz="1600" b="1" i="1" dirty="0" smtClean="0">
                              <a:latin typeface="Cambria Math" panose="02040503050406030204" pitchFamily="18" charset="0"/>
                              <a:ea typeface="Cambria Math" panose="02040503050406030204" pitchFamily="18" charset="0"/>
                            </a:rPr>
                            <m:t>)</m:t>
                          </m:r>
                        </m:sup>
                      </m:sSup>
                    </m:oMath>
                  </m:oMathPara>
                </a14:m>
                <a:endParaRPr lang="en-US" sz="1600" b="1" dirty="0">
                  <a:latin typeface="Cambria Math" panose="02040503050406030204" pitchFamily="18" charset="0"/>
                  <a:ea typeface="Cambria Math" panose="02040503050406030204" pitchFamily="18" charset="0"/>
                </a:endParaRPr>
              </a:p>
            </p:txBody>
          </p:sp>
        </mc:Choice>
        <mc:Fallback xmlns="">
          <p:sp>
            <p:nvSpPr>
              <p:cNvPr id="133" name="TextBox 132">
                <a:extLst>
                  <a:ext uri="{FF2B5EF4-FFF2-40B4-BE49-F238E27FC236}">
                    <a16:creationId xmlns:a16="http://schemas.microsoft.com/office/drawing/2014/main" id="{62C7DA3D-8FA4-4D4A-BA6B-D6C6D9A7B540}"/>
                  </a:ext>
                </a:extLst>
              </p:cNvPr>
              <p:cNvSpPr txBox="1">
                <a:spLocks noRot="1" noChangeAspect="1" noMove="1" noResize="1" noEditPoints="1" noAdjustHandles="1" noChangeArrowheads="1" noChangeShapeType="1" noTextEdit="1"/>
              </p:cNvSpPr>
              <p:nvPr/>
            </p:nvSpPr>
            <p:spPr>
              <a:xfrm>
                <a:off x="1028093" y="3519895"/>
                <a:ext cx="878342" cy="359650"/>
              </a:xfrm>
              <a:prstGeom prst="rect">
                <a:avLst/>
              </a:prstGeom>
              <a:blipFill>
                <a:blip r:embed="rId4"/>
                <a:stretch>
                  <a:fillRect/>
                </a:stretch>
              </a:blipFill>
            </p:spPr>
            <p:txBody>
              <a:bodyPr/>
              <a:lstStyle/>
              <a:p>
                <a:r>
                  <a:rPr lang="en-US">
                    <a:noFill/>
                  </a:rPr>
                  <a:t> </a:t>
                </a:r>
              </a:p>
            </p:txBody>
          </p:sp>
        </mc:Fallback>
      </mc:AlternateContent>
      <p:sp>
        <p:nvSpPr>
          <p:cNvPr id="76" name="TextBox 75">
            <a:extLst>
              <a:ext uri="{FF2B5EF4-FFF2-40B4-BE49-F238E27FC236}">
                <a16:creationId xmlns:a16="http://schemas.microsoft.com/office/drawing/2014/main" id="{36D72B70-43E1-8244-8AAE-4EE8C98D0057}"/>
              </a:ext>
            </a:extLst>
          </p:cNvPr>
          <p:cNvSpPr txBox="1"/>
          <p:nvPr/>
        </p:nvSpPr>
        <p:spPr>
          <a:xfrm>
            <a:off x="3274043" y="5084762"/>
            <a:ext cx="1558626" cy="369332"/>
          </a:xfrm>
          <a:prstGeom prst="rect">
            <a:avLst/>
          </a:prstGeom>
          <a:noFill/>
        </p:spPr>
        <p:txBody>
          <a:bodyPr wrap="square" rtlCol="0">
            <a:spAutoFit/>
          </a:bodyPr>
          <a:lstStyle/>
          <a:p>
            <a:r>
              <a:rPr lang="en-US" b="1" dirty="0">
                <a:solidFill>
                  <a:schemeClr val="accent2"/>
                </a:solidFill>
                <a:latin typeface="Amazon Ember Light" panose="020B0403020204020204" pitchFamily="34" charset="0"/>
                <a:ea typeface="Amazon Ember Light" panose="020B0403020204020204" pitchFamily="34" charset="0"/>
                <a:cs typeface="Amazon Ember Light" panose="020B0403020204020204" pitchFamily="34" charset="0"/>
              </a:rPr>
              <a:t>Input Layer</a:t>
            </a:r>
          </a:p>
        </p:txBody>
      </p:sp>
      <p:cxnSp>
        <p:nvCxnSpPr>
          <p:cNvPr id="81" name="Straight Arrow Connector 80">
            <a:extLst>
              <a:ext uri="{FF2B5EF4-FFF2-40B4-BE49-F238E27FC236}">
                <a16:creationId xmlns:a16="http://schemas.microsoft.com/office/drawing/2014/main" id="{F93DBB7E-06A2-9C48-9D67-22F67D4BC31F}"/>
              </a:ext>
            </a:extLst>
          </p:cNvPr>
          <p:cNvCxnSpPr>
            <a:cxnSpLocks/>
          </p:cNvCxnSpPr>
          <p:nvPr/>
        </p:nvCxnSpPr>
        <p:spPr>
          <a:xfrm flipH="1" flipV="1">
            <a:off x="2643262" y="4204909"/>
            <a:ext cx="2963" cy="82500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E9D9D939-1B88-8348-A438-D902951AD463}"/>
              </a:ext>
            </a:extLst>
          </p:cNvPr>
          <p:cNvCxnSpPr>
            <a:cxnSpLocks/>
            <a:stCxn id="96" idx="6"/>
          </p:cNvCxnSpPr>
          <p:nvPr/>
        </p:nvCxnSpPr>
        <p:spPr>
          <a:xfrm flipV="1">
            <a:off x="1451789" y="4204909"/>
            <a:ext cx="1191473" cy="83147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6" name="Oval 95">
            <a:extLst>
              <a:ext uri="{FF2B5EF4-FFF2-40B4-BE49-F238E27FC236}">
                <a16:creationId xmlns:a16="http://schemas.microsoft.com/office/drawing/2014/main" id="{7260F154-5423-F448-9ABC-2BC389E405BA}"/>
              </a:ext>
            </a:extLst>
          </p:cNvPr>
          <p:cNvSpPr/>
          <p:nvPr/>
        </p:nvSpPr>
        <p:spPr>
          <a:xfrm rot="16200000">
            <a:off x="1232519" y="5033701"/>
            <a:ext cx="438538" cy="443911"/>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98" name="Oval 97">
            <a:extLst>
              <a:ext uri="{FF2B5EF4-FFF2-40B4-BE49-F238E27FC236}">
                <a16:creationId xmlns:a16="http://schemas.microsoft.com/office/drawing/2014/main" id="{723CAEB5-A33D-6D4E-AE14-A45B72EC8D97}"/>
              </a:ext>
            </a:extLst>
          </p:cNvPr>
          <p:cNvSpPr/>
          <p:nvPr/>
        </p:nvSpPr>
        <p:spPr>
          <a:xfrm rot="16200000">
            <a:off x="2412025" y="5022497"/>
            <a:ext cx="438538" cy="443912"/>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117" name="Straight Arrow Connector 116">
            <a:extLst>
              <a:ext uri="{FF2B5EF4-FFF2-40B4-BE49-F238E27FC236}">
                <a16:creationId xmlns:a16="http://schemas.microsoft.com/office/drawing/2014/main" id="{25CAC6BD-69BD-BA4A-91EF-3862AD6AE679}"/>
              </a:ext>
            </a:extLst>
          </p:cNvPr>
          <p:cNvCxnSpPr>
            <a:cxnSpLocks/>
            <a:stCxn id="52" idx="6"/>
          </p:cNvCxnSpPr>
          <p:nvPr/>
        </p:nvCxnSpPr>
        <p:spPr>
          <a:xfrm flipH="1" flipV="1">
            <a:off x="2059864" y="2508769"/>
            <a:ext cx="613738" cy="9202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DBCDB7B-723E-5F4B-80F7-1F47ECEA44EB}"/>
              </a:ext>
            </a:extLst>
          </p:cNvPr>
          <p:cNvCxnSpPr>
            <a:cxnSpLocks/>
          </p:cNvCxnSpPr>
          <p:nvPr/>
        </p:nvCxnSpPr>
        <p:spPr>
          <a:xfrm>
            <a:off x="1065961" y="3838665"/>
            <a:ext cx="76749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8163B3DE-6E0F-B245-B77C-C90CF148386B}"/>
              </a:ext>
            </a:extLst>
          </p:cNvPr>
          <p:cNvCxnSpPr>
            <a:cxnSpLocks/>
            <a:stCxn id="98" idx="6"/>
          </p:cNvCxnSpPr>
          <p:nvPr/>
        </p:nvCxnSpPr>
        <p:spPr>
          <a:xfrm flipH="1" flipV="1">
            <a:off x="1450904" y="4204907"/>
            <a:ext cx="1180390" cy="82027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BE2F18DF-091C-FA41-880D-FB0A20746071}"/>
              </a:ext>
            </a:extLst>
          </p:cNvPr>
          <p:cNvCxnSpPr>
            <a:cxnSpLocks/>
            <a:stCxn id="96" idx="6"/>
          </p:cNvCxnSpPr>
          <p:nvPr/>
        </p:nvCxnSpPr>
        <p:spPr>
          <a:xfrm flipH="1" flipV="1">
            <a:off x="1450904" y="4204907"/>
            <a:ext cx="885" cy="83148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20359931-6F77-454F-92F1-309B44C69367}"/>
              </a:ext>
            </a:extLst>
          </p:cNvPr>
          <p:cNvCxnSpPr>
            <a:cxnSpLocks/>
            <a:stCxn id="50" idx="6"/>
          </p:cNvCxnSpPr>
          <p:nvPr/>
        </p:nvCxnSpPr>
        <p:spPr>
          <a:xfrm flipV="1">
            <a:off x="1441058" y="2508770"/>
            <a:ext cx="618805" cy="89838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A4BC99AE-57AD-6F4B-BBA4-A49E253ADA31}"/>
              </a:ext>
            </a:extLst>
          </p:cNvPr>
          <p:cNvSpPr txBox="1"/>
          <p:nvPr/>
        </p:nvSpPr>
        <p:spPr>
          <a:xfrm>
            <a:off x="3274043" y="3612586"/>
            <a:ext cx="2012935" cy="369332"/>
          </a:xfrm>
          <a:prstGeom prst="rect">
            <a:avLst/>
          </a:prstGeom>
          <a:noFill/>
        </p:spPr>
        <p:txBody>
          <a:bodyPr wrap="square" rtlCol="0">
            <a:spAutoFit/>
          </a:bodyPr>
          <a:lstStyle/>
          <a:p>
            <a:r>
              <a:rPr lang="en-US" b="1" dirty="0">
                <a:solidFill>
                  <a:schemeClr val="accent2"/>
                </a:solidFill>
                <a:latin typeface="Amazon Ember Light" panose="020B0403020204020204" pitchFamily="34" charset="0"/>
                <a:ea typeface="Amazon Ember Light" panose="020B0403020204020204" pitchFamily="34" charset="0"/>
                <a:cs typeface="Amazon Ember Light" panose="020B0403020204020204" pitchFamily="34" charset="0"/>
              </a:rPr>
              <a:t>Hidden Layer</a:t>
            </a:r>
          </a:p>
        </p:txBody>
      </p:sp>
      <mc:AlternateContent xmlns:mc="http://schemas.openxmlformats.org/markup-compatibility/2006" xmlns:a14="http://schemas.microsoft.com/office/drawing/2010/main">
        <mc:Choice Requires="a14">
          <p:sp>
            <p:nvSpPr>
              <p:cNvPr id="129" name="TextBox 128">
                <a:extLst>
                  <a:ext uri="{FF2B5EF4-FFF2-40B4-BE49-F238E27FC236}">
                    <a16:creationId xmlns:a16="http://schemas.microsoft.com/office/drawing/2014/main" id="{CCBD3BDC-A37A-A249-B004-A56EA2ABD98C}"/>
                  </a:ext>
                </a:extLst>
              </p:cNvPr>
              <p:cNvSpPr txBox="1"/>
              <p:nvPr/>
            </p:nvSpPr>
            <p:spPr>
              <a:xfrm>
                <a:off x="1669557" y="1789975"/>
                <a:ext cx="878342" cy="35965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b="1" i="1" dirty="0">
                              <a:latin typeface="Cambria Math" panose="02040503050406030204" pitchFamily="18" charset="0"/>
                              <a:ea typeface="Cambria Math" panose="02040503050406030204" pitchFamily="18" charset="0"/>
                            </a:rPr>
                          </m:ctrlPr>
                        </m:sSupPr>
                        <m:e>
                          <m:r>
                            <a:rPr lang="en-US" sz="1600" b="1" i="1" dirty="0" smtClean="0">
                              <a:latin typeface="Cambria Math" panose="02040503050406030204" pitchFamily="18" charset="0"/>
                              <a:ea typeface="Cambria Math" panose="02040503050406030204" pitchFamily="18" charset="0"/>
                            </a:rPr>
                            <m:t>𝒐</m:t>
                          </m:r>
                        </m:e>
                        <m:sup>
                          <m:r>
                            <a:rPr lang="en-US" sz="1600" b="1" i="1" dirty="0" smtClean="0">
                              <a:latin typeface="Cambria Math" panose="02040503050406030204" pitchFamily="18" charset="0"/>
                              <a:ea typeface="Cambria Math" panose="02040503050406030204" pitchFamily="18" charset="0"/>
                            </a:rPr>
                            <m:t>(</m:t>
                          </m:r>
                          <m:r>
                            <a:rPr lang="en-US" sz="1600" b="1" i="1" dirty="0" smtClean="0">
                              <a:latin typeface="Cambria Math" panose="02040503050406030204" pitchFamily="18" charset="0"/>
                              <a:ea typeface="Cambria Math" panose="02040503050406030204" pitchFamily="18" charset="0"/>
                            </a:rPr>
                            <m:t>𝒐𝒖𝒕</m:t>
                          </m:r>
                          <m:r>
                            <a:rPr lang="en-US" sz="1600" b="1" i="1" dirty="0" smtClean="0">
                              <a:latin typeface="Cambria Math" panose="02040503050406030204" pitchFamily="18" charset="0"/>
                              <a:ea typeface="Cambria Math" panose="02040503050406030204" pitchFamily="18" charset="0"/>
                            </a:rPr>
                            <m:t>)</m:t>
                          </m:r>
                        </m:sup>
                      </m:sSup>
                    </m:oMath>
                  </m:oMathPara>
                </a14:m>
                <a:endParaRPr lang="en-US" sz="1600" b="1" dirty="0">
                  <a:latin typeface="Cambria Math" panose="02040503050406030204" pitchFamily="18" charset="0"/>
                  <a:ea typeface="Cambria Math" panose="02040503050406030204" pitchFamily="18" charset="0"/>
                </a:endParaRPr>
              </a:p>
            </p:txBody>
          </p:sp>
        </mc:Choice>
        <mc:Fallback xmlns="">
          <p:sp>
            <p:nvSpPr>
              <p:cNvPr id="129" name="TextBox 128">
                <a:extLst>
                  <a:ext uri="{FF2B5EF4-FFF2-40B4-BE49-F238E27FC236}">
                    <a16:creationId xmlns:a16="http://schemas.microsoft.com/office/drawing/2014/main" id="{CCBD3BDC-A37A-A249-B004-A56EA2ABD98C}"/>
                  </a:ext>
                </a:extLst>
              </p:cNvPr>
              <p:cNvSpPr txBox="1">
                <a:spLocks noRot="1" noChangeAspect="1" noMove="1" noResize="1" noEditPoints="1" noAdjustHandles="1" noChangeArrowheads="1" noChangeShapeType="1" noTextEdit="1"/>
              </p:cNvSpPr>
              <p:nvPr/>
            </p:nvSpPr>
            <p:spPr>
              <a:xfrm>
                <a:off x="1669557" y="1789975"/>
                <a:ext cx="878342" cy="35965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0" name="TextBox 129">
                <a:extLst>
                  <a:ext uri="{FF2B5EF4-FFF2-40B4-BE49-F238E27FC236}">
                    <a16:creationId xmlns:a16="http://schemas.microsoft.com/office/drawing/2014/main" id="{65E930F7-E17A-2C43-8DB1-AB3F2FDB6F8D}"/>
                  </a:ext>
                </a:extLst>
              </p:cNvPr>
              <p:cNvSpPr txBox="1"/>
              <p:nvPr/>
            </p:nvSpPr>
            <p:spPr>
              <a:xfrm>
                <a:off x="1673744" y="2121100"/>
                <a:ext cx="878342" cy="35965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b="1" i="1" dirty="0">
                              <a:latin typeface="Cambria Math" panose="02040503050406030204" pitchFamily="18" charset="0"/>
                              <a:ea typeface="Cambria Math" panose="02040503050406030204" pitchFamily="18" charset="0"/>
                            </a:rPr>
                          </m:ctrlPr>
                        </m:sSupPr>
                        <m:e>
                          <m:r>
                            <a:rPr lang="en-US" sz="1600" b="1" i="1" dirty="0" smtClean="0">
                              <a:latin typeface="Cambria Math" panose="02040503050406030204" pitchFamily="18" charset="0"/>
                              <a:ea typeface="Cambria Math" panose="02040503050406030204" pitchFamily="18" charset="0"/>
                            </a:rPr>
                            <m:t>𝒐</m:t>
                          </m:r>
                        </m:e>
                        <m:sup>
                          <m:r>
                            <a:rPr lang="en-US" sz="1600" b="1" i="1" dirty="0" smtClean="0">
                              <a:latin typeface="Cambria Math" panose="02040503050406030204" pitchFamily="18" charset="0"/>
                              <a:ea typeface="Cambria Math" panose="02040503050406030204" pitchFamily="18" charset="0"/>
                            </a:rPr>
                            <m:t>(</m:t>
                          </m:r>
                          <m:r>
                            <a:rPr lang="en-US" sz="1600" b="1" i="1" dirty="0" smtClean="0">
                              <a:latin typeface="Cambria Math" panose="02040503050406030204" pitchFamily="18" charset="0"/>
                              <a:ea typeface="Cambria Math" panose="02040503050406030204" pitchFamily="18" charset="0"/>
                            </a:rPr>
                            <m:t>𝒊𝒏</m:t>
                          </m:r>
                          <m:r>
                            <a:rPr lang="en-US" sz="1600" b="1" i="1" dirty="0" smtClean="0">
                              <a:latin typeface="Cambria Math" panose="02040503050406030204" pitchFamily="18" charset="0"/>
                              <a:ea typeface="Cambria Math" panose="02040503050406030204" pitchFamily="18" charset="0"/>
                            </a:rPr>
                            <m:t>)</m:t>
                          </m:r>
                        </m:sup>
                      </m:sSup>
                    </m:oMath>
                  </m:oMathPara>
                </a14:m>
                <a:endParaRPr lang="en-US" sz="1600" b="1" dirty="0">
                  <a:latin typeface="Cambria Math" panose="02040503050406030204" pitchFamily="18" charset="0"/>
                  <a:ea typeface="Cambria Math" panose="02040503050406030204" pitchFamily="18" charset="0"/>
                </a:endParaRPr>
              </a:p>
            </p:txBody>
          </p:sp>
        </mc:Choice>
        <mc:Fallback xmlns="">
          <p:sp>
            <p:nvSpPr>
              <p:cNvPr id="130" name="TextBox 129">
                <a:extLst>
                  <a:ext uri="{FF2B5EF4-FFF2-40B4-BE49-F238E27FC236}">
                    <a16:creationId xmlns:a16="http://schemas.microsoft.com/office/drawing/2014/main" id="{65E930F7-E17A-2C43-8DB1-AB3F2FDB6F8D}"/>
                  </a:ext>
                </a:extLst>
              </p:cNvPr>
              <p:cNvSpPr txBox="1">
                <a:spLocks noRot="1" noChangeAspect="1" noMove="1" noResize="1" noEditPoints="1" noAdjustHandles="1" noChangeArrowheads="1" noChangeShapeType="1" noTextEdit="1"/>
              </p:cNvSpPr>
              <p:nvPr/>
            </p:nvSpPr>
            <p:spPr>
              <a:xfrm>
                <a:off x="1673744" y="2121100"/>
                <a:ext cx="878342" cy="35965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1" name="TextBox 130">
                <a:extLst>
                  <a:ext uri="{FF2B5EF4-FFF2-40B4-BE49-F238E27FC236}">
                    <a16:creationId xmlns:a16="http://schemas.microsoft.com/office/drawing/2014/main" id="{F03B0CF8-54E6-B742-A096-8A899E5915F4}"/>
                  </a:ext>
                </a:extLst>
              </p:cNvPr>
              <p:cNvSpPr txBox="1"/>
              <p:nvPr/>
            </p:nvSpPr>
            <p:spPr>
              <a:xfrm>
                <a:off x="2259909" y="3845256"/>
                <a:ext cx="878342" cy="35965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b="1" i="1" dirty="0">
                              <a:latin typeface="Cambria Math" panose="02040503050406030204" pitchFamily="18" charset="0"/>
                              <a:ea typeface="Cambria Math" panose="02040503050406030204" pitchFamily="18" charset="0"/>
                            </a:rPr>
                          </m:ctrlPr>
                        </m:sSupPr>
                        <m:e>
                          <m:r>
                            <a:rPr lang="en-US" sz="1600" b="1" i="1" dirty="0" smtClean="0">
                              <a:latin typeface="Cambria Math" panose="02040503050406030204" pitchFamily="18" charset="0"/>
                              <a:ea typeface="Cambria Math" panose="02040503050406030204" pitchFamily="18" charset="0"/>
                            </a:rPr>
                            <m:t>𝒉</m:t>
                          </m:r>
                          <m:r>
                            <a:rPr lang="en-US" sz="1600" b="1" i="1" baseline="-25000" dirty="0" smtClean="0">
                              <a:latin typeface="Cambria Math" panose="02040503050406030204" pitchFamily="18" charset="0"/>
                              <a:ea typeface="Cambria Math" panose="02040503050406030204" pitchFamily="18" charset="0"/>
                            </a:rPr>
                            <m:t>𝟐</m:t>
                          </m:r>
                        </m:e>
                        <m:sup>
                          <m:r>
                            <a:rPr lang="en-US" sz="1600" b="1" i="1" dirty="0" smtClean="0">
                              <a:latin typeface="Cambria Math" panose="02040503050406030204" pitchFamily="18" charset="0"/>
                              <a:ea typeface="Cambria Math" panose="02040503050406030204" pitchFamily="18" charset="0"/>
                            </a:rPr>
                            <m:t>(</m:t>
                          </m:r>
                          <m:r>
                            <a:rPr lang="en-US" sz="1600" b="1" i="1" dirty="0" smtClean="0">
                              <a:latin typeface="Cambria Math" panose="02040503050406030204" pitchFamily="18" charset="0"/>
                              <a:ea typeface="Cambria Math" panose="02040503050406030204" pitchFamily="18" charset="0"/>
                            </a:rPr>
                            <m:t>𝒊𝒏</m:t>
                          </m:r>
                          <m:r>
                            <a:rPr lang="en-US" sz="1600" b="1" i="1" dirty="0" smtClean="0">
                              <a:latin typeface="Cambria Math" panose="02040503050406030204" pitchFamily="18" charset="0"/>
                              <a:ea typeface="Cambria Math" panose="02040503050406030204" pitchFamily="18" charset="0"/>
                            </a:rPr>
                            <m:t>)</m:t>
                          </m:r>
                        </m:sup>
                      </m:sSup>
                    </m:oMath>
                  </m:oMathPara>
                </a14:m>
                <a:endParaRPr lang="en-US" sz="1600" b="1" dirty="0">
                  <a:latin typeface="Cambria Math" panose="02040503050406030204" pitchFamily="18" charset="0"/>
                  <a:ea typeface="Cambria Math" panose="02040503050406030204" pitchFamily="18" charset="0"/>
                </a:endParaRPr>
              </a:p>
            </p:txBody>
          </p:sp>
        </mc:Choice>
        <mc:Fallback xmlns="">
          <p:sp>
            <p:nvSpPr>
              <p:cNvPr id="131" name="TextBox 130">
                <a:extLst>
                  <a:ext uri="{FF2B5EF4-FFF2-40B4-BE49-F238E27FC236}">
                    <a16:creationId xmlns:a16="http://schemas.microsoft.com/office/drawing/2014/main" id="{F03B0CF8-54E6-B742-A096-8A899E5915F4}"/>
                  </a:ext>
                </a:extLst>
              </p:cNvPr>
              <p:cNvSpPr txBox="1">
                <a:spLocks noRot="1" noChangeAspect="1" noMove="1" noResize="1" noEditPoints="1" noAdjustHandles="1" noChangeArrowheads="1" noChangeShapeType="1" noTextEdit="1"/>
              </p:cNvSpPr>
              <p:nvPr/>
            </p:nvSpPr>
            <p:spPr>
              <a:xfrm>
                <a:off x="2259909" y="3845256"/>
                <a:ext cx="878342" cy="35965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2" name="TextBox 131">
                <a:extLst>
                  <a:ext uri="{FF2B5EF4-FFF2-40B4-BE49-F238E27FC236}">
                    <a16:creationId xmlns:a16="http://schemas.microsoft.com/office/drawing/2014/main" id="{AD60F679-660A-B64B-B6C3-4BB99E32C7C0}"/>
                  </a:ext>
                </a:extLst>
              </p:cNvPr>
              <p:cNvSpPr txBox="1"/>
              <p:nvPr/>
            </p:nvSpPr>
            <p:spPr>
              <a:xfrm>
                <a:off x="2263922" y="3533971"/>
                <a:ext cx="878342" cy="35965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b="1" i="1" dirty="0">
                              <a:latin typeface="Cambria Math" panose="02040503050406030204" pitchFamily="18" charset="0"/>
                              <a:ea typeface="Cambria Math" panose="02040503050406030204" pitchFamily="18" charset="0"/>
                            </a:rPr>
                          </m:ctrlPr>
                        </m:sSupPr>
                        <m:e>
                          <m:r>
                            <a:rPr lang="en-US" sz="1600" b="1" i="1" dirty="0" smtClean="0">
                              <a:latin typeface="Cambria Math" panose="02040503050406030204" pitchFamily="18" charset="0"/>
                              <a:ea typeface="Cambria Math" panose="02040503050406030204" pitchFamily="18" charset="0"/>
                            </a:rPr>
                            <m:t>𝒉</m:t>
                          </m:r>
                          <m:r>
                            <a:rPr lang="en-US" sz="1600" b="1" i="1" baseline="-25000" dirty="0" smtClean="0">
                              <a:latin typeface="Cambria Math" panose="02040503050406030204" pitchFamily="18" charset="0"/>
                              <a:ea typeface="Cambria Math" panose="02040503050406030204" pitchFamily="18" charset="0"/>
                            </a:rPr>
                            <m:t>𝟐</m:t>
                          </m:r>
                        </m:e>
                        <m:sup>
                          <m:r>
                            <a:rPr lang="en-US" sz="1600" b="1" i="1" dirty="0" smtClean="0">
                              <a:latin typeface="Cambria Math" panose="02040503050406030204" pitchFamily="18" charset="0"/>
                              <a:ea typeface="Cambria Math" panose="02040503050406030204" pitchFamily="18" charset="0"/>
                            </a:rPr>
                            <m:t>(</m:t>
                          </m:r>
                          <m:r>
                            <a:rPr lang="en-US" sz="1600" b="1" i="1" dirty="0" smtClean="0">
                              <a:latin typeface="Cambria Math" panose="02040503050406030204" pitchFamily="18" charset="0"/>
                              <a:ea typeface="Cambria Math" panose="02040503050406030204" pitchFamily="18" charset="0"/>
                            </a:rPr>
                            <m:t>𝒐𝒖𝒕</m:t>
                          </m:r>
                          <m:r>
                            <a:rPr lang="en-US" sz="1600" b="1" i="1" dirty="0" smtClean="0">
                              <a:latin typeface="Cambria Math" panose="02040503050406030204" pitchFamily="18" charset="0"/>
                              <a:ea typeface="Cambria Math" panose="02040503050406030204" pitchFamily="18" charset="0"/>
                            </a:rPr>
                            <m:t>)</m:t>
                          </m:r>
                        </m:sup>
                      </m:sSup>
                    </m:oMath>
                  </m:oMathPara>
                </a14:m>
                <a:endParaRPr lang="en-US" sz="1600" b="1" dirty="0">
                  <a:latin typeface="Cambria Math" panose="02040503050406030204" pitchFamily="18" charset="0"/>
                  <a:ea typeface="Cambria Math" panose="02040503050406030204" pitchFamily="18" charset="0"/>
                </a:endParaRPr>
              </a:p>
            </p:txBody>
          </p:sp>
        </mc:Choice>
        <mc:Fallback xmlns="">
          <p:sp>
            <p:nvSpPr>
              <p:cNvPr id="132" name="TextBox 131">
                <a:extLst>
                  <a:ext uri="{FF2B5EF4-FFF2-40B4-BE49-F238E27FC236}">
                    <a16:creationId xmlns:a16="http://schemas.microsoft.com/office/drawing/2014/main" id="{AD60F679-660A-B64B-B6C3-4BB99E32C7C0}"/>
                  </a:ext>
                </a:extLst>
              </p:cNvPr>
              <p:cNvSpPr txBox="1">
                <a:spLocks noRot="1" noChangeAspect="1" noMove="1" noResize="1" noEditPoints="1" noAdjustHandles="1" noChangeArrowheads="1" noChangeShapeType="1" noTextEdit="1"/>
              </p:cNvSpPr>
              <p:nvPr/>
            </p:nvSpPr>
            <p:spPr>
              <a:xfrm>
                <a:off x="2263922" y="3533971"/>
                <a:ext cx="878342" cy="359650"/>
              </a:xfrm>
              <a:prstGeom prst="rect">
                <a:avLst/>
              </a:prstGeom>
              <a:blipFill>
                <a:blip r:embed="rId8"/>
                <a:stretch>
                  <a:fillRect/>
                </a:stretch>
              </a:blipFill>
            </p:spPr>
            <p:txBody>
              <a:bodyPr/>
              <a:lstStyle/>
              <a:p>
                <a:r>
                  <a:rPr lang="en-US">
                    <a:noFill/>
                  </a:rPr>
                  <a:t> </a:t>
                </a:r>
              </a:p>
            </p:txBody>
          </p:sp>
        </mc:Fallback>
      </mc:AlternateContent>
      <p:cxnSp>
        <p:nvCxnSpPr>
          <p:cNvPr id="134" name="Straight Connector 133">
            <a:extLst>
              <a:ext uri="{FF2B5EF4-FFF2-40B4-BE49-F238E27FC236}">
                <a16:creationId xmlns:a16="http://schemas.microsoft.com/office/drawing/2014/main" id="{A4D5D935-C617-3E49-BA02-7BE1A7E99501}"/>
              </a:ext>
            </a:extLst>
          </p:cNvPr>
          <p:cNvCxnSpPr>
            <a:cxnSpLocks/>
            <a:stCxn id="51" idx="0"/>
            <a:endCxn id="51" idx="4"/>
          </p:cNvCxnSpPr>
          <p:nvPr/>
        </p:nvCxnSpPr>
        <p:spPr>
          <a:xfrm>
            <a:off x="1680776" y="2115416"/>
            <a:ext cx="784803"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22F677A6-2D74-BF44-A497-1246119D5FAB}"/>
              </a:ext>
            </a:extLst>
          </p:cNvPr>
          <p:cNvSpPr txBox="1"/>
          <p:nvPr/>
        </p:nvSpPr>
        <p:spPr>
          <a:xfrm>
            <a:off x="3274043" y="1923971"/>
            <a:ext cx="1684789" cy="369332"/>
          </a:xfrm>
          <a:prstGeom prst="rect">
            <a:avLst/>
          </a:prstGeom>
          <a:noFill/>
        </p:spPr>
        <p:txBody>
          <a:bodyPr wrap="square" rtlCol="0">
            <a:spAutoFit/>
          </a:bodyPr>
          <a:lstStyle/>
          <a:p>
            <a:r>
              <a:rPr lang="en-US" b="1" dirty="0">
                <a:solidFill>
                  <a:schemeClr val="accent2"/>
                </a:solidFill>
                <a:latin typeface="Amazon Ember Light" panose="020B0403020204020204" pitchFamily="34" charset="0"/>
                <a:ea typeface="Amazon Ember Light" panose="020B0403020204020204" pitchFamily="34" charset="0"/>
                <a:cs typeface="Amazon Ember Light" panose="020B0403020204020204" pitchFamily="34" charset="0"/>
              </a:rPr>
              <a:t>Output Layer</a:t>
            </a:r>
          </a:p>
        </p:txBody>
      </p:sp>
      <p:pic>
        <p:nvPicPr>
          <p:cNvPr id="4" name="Picture 3">
            <a:extLst>
              <a:ext uri="{FF2B5EF4-FFF2-40B4-BE49-F238E27FC236}">
                <a16:creationId xmlns:a16="http://schemas.microsoft.com/office/drawing/2014/main" id="{7304A529-929D-F24E-B413-FC2BC7E12397}"/>
              </a:ext>
            </a:extLst>
          </p:cNvPr>
          <p:cNvPicPr>
            <a:picLocks noChangeAspect="1"/>
          </p:cNvPicPr>
          <p:nvPr/>
        </p:nvPicPr>
        <p:blipFill>
          <a:blip r:embed="rId9"/>
          <a:stretch>
            <a:fillRect/>
          </a:stretch>
        </p:blipFill>
        <p:spPr>
          <a:xfrm>
            <a:off x="1337460" y="5198354"/>
            <a:ext cx="233480" cy="155653"/>
          </a:xfrm>
          <a:prstGeom prst="rect">
            <a:avLst/>
          </a:prstGeom>
        </p:spPr>
      </p:pic>
      <p:pic>
        <p:nvPicPr>
          <p:cNvPr id="5" name="Picture 4">
            <a:extLst>
              <a:ext uri="{FF2B5EF4-FFF2-40B4-BE49-F238E27FC236}">
                <a16:creationId xmlns:a16="http://schemas.microsoft.com/office/drawing/2014/main" id="{ADCEB8C9-B470-1A49-A66E-D99B6D3D0C7B}"/>
              </a:ext>
            </a:extLst>
          </p:cNvPr>
          <p:cNvPicPr>
            <a:picLocks noChangeAspect="1"/>
          </p:cNvPicPr>
          <p:nvPr/>
        </p:nvPicPr>
        <p:blipFill>
          <a:blip r:embed="rId10"/>
          <a:stretch>
            <a:fillRect/>
          </a:stretch>
        </p:blipFill>
        <p:spPr>
          <a:xfrm>
            <a:off x="2516783" y="5191601"/>
            <a:ext cx="240555" cy="155653"/>
          </a:xfrm>
          <a:prstGeom prst="rect">
            <a:avLst/>
          </a:prstGeom>
        </p:spPr>
      </p:pic>
      <p:pic>
        <p:nvPicPr>
          <p:cNvPr id="6" name="Picture 5">
            <a:extLst>
              <a:ext uri="{FF2B5EF4-FFF2-40B4-BE49-F238E27FC236}">
                <a16:creationId xmlns:a16="http://schemas.microsoft.com/office/drawing/2014/main" id="{1933A1A7-ABAA-C246-9E87-94F8452BB1BB}"/>
              </a:ext>
            </a:extLst>
          </p:cNvPr>
          <p:cNvPicPr>
            <a:picLocks noChangeAspect="1"/>
          </p:cNvPicPr>
          <p:nvPr/>
        </p:nvPicPr>
        <p:blipFill>
          <a:blip r:embed="rId11"/>
          <a:stretch>
            <a:fillRect/>
          </a:stretch>
        </p:blipFill>
        <p:spPr>
          <a:xfrm>
            <a:off x="1124184" y="4768683"/>
            <a:ext cx="261781" cy="155654"/>
          </a:xfrm>
          <a:prstGeom prst="rect">
            <a:avLst/>
          </a:prstGeom>
        </p:spPr>
      </p:pic>
      <p:pic>
        <p:nvPicPr>
          <p:cNvPr id="8" name="Picture 7">
            <a:extLst>
              <a:ext uri="{FF2B5EF4-FFF2-40B4-BE49-F238E27FC236}">
                <a16:creationId xmlns:a16="http://schemas.microsoft.com/office/drawing/2014/main" id="{19F3A5FF-62E5-DF42-90EB-D1C952367E35}"/>
              </a:ext>
            </a:extLst>
          </p:cNvPr>
          <p:cNvPicPr>
            <a:picLocks noChangeAspect="1"/>
          </p:cNvPicPr>
          <p:nvPr/>
        </p:nvPicPr>
        <p:blipFill>
          <a:blip r:embed="rId12"/>
          <a:stretch>
            <a:fillRect/>
          </a:stretch>
        </p:blipFill>
        <p:spPr>
          <a:xfrm>
            <a:off x="1699032" y="4230497"/>
            <a:ext cx="268855" cy="155653"/>
          </a:xfrm>
          <a:prstGeom prst="rect">
            <a:avLst/>
          </a:prstGeom>
        </p:spPr>
      </p:pic>
      <p:pic>
        <p:nvPicPr>
          <p:cNvPr id="9" name="Picture 8">
            <a:extLst>
              <a:ext uri="{FF2B5EF4-FFF2-40B4-BE49-F238E27FC236}">
                <a16:creationId xmlns:a16="http://schemas.microsoft.com/office/drawing/2014/main" id="{943B4AB4-F446-D340-B57B-E1261DA09228}"/>
              </a:ext>
            </a:extLst>
          </p:cNvPr>
          <p:cNvPicPr>
            <a:picLocks noChangeAspect="1"/>
          </p:cNvPicPr>
          <p:nvPr/>
        </p:nvPicPr>
        <p:blipFill>
          <a:blip r:embed="rId13"/>
          <a:stretch>
            <a:fillRect/>
          </a:stretch>
        </p:blipFill>
        <p:spPr>
          <a:xfrm>
            <a:off x="2089056" y="4230718"/>
            <a:ext cx="268855" cy="162728"/>
          </a:xfrm>
          <a:prstGeom prst="rect">
            <a:avLst/>
          </a:prstGeom>
        </p:spPr>
      </p:pic>
      <p:pic>
        <p:nvPicPr>
          <p:cNvPr id="10" name="Picture 9">
            <a:extLst>
              <a:ext uri="{FF2B5EF4-FFF2-40B4-BE49-F238E27FC236}">
                <a16:creationId xmlns:a16="http://schemas.microsoft.com/office/drawing/2014/main" id="{09D724AC-9654-B144-B038-D742FDCD56CE}"/>
              </a:ext>
            </a:extLst>
          </p:cNvPr>
          <p:cNvPicPr>
            <a:picLocks noChangeAspect="1"/>
          </p:cNvPicPr>
          <p:nvPr/>
        </p:nvPicPr>
        <p:blipFill>
          <a:blip r:embed="rId14"/>
          <a:stretch>
            <a:fillRect/>
          </a:stretch>
        </p:blipFill>
        <p:spPr>
          <a:xfrm>
            <a:off x="2718148" y="4768685"/>
            <a:ext cx="275930" cy="155653"/>
          </a:xfrm>
          <a:prstGeom prst="rect">
            <a:avLst/>
          </a:prstGeom>
        </p:spPr>
      </p:pic>
      <p:pic>
        <p:nvPicPr>
          <p:cNvPr id="11" name="Picture 10">
            <a:extLst>
              <a:ext uri="{FF2B5EF4-FFF2-40B4-BE49-F238E27FC236}">
                <a16:creationId xmlns:a16="http://schemas.microsoft.com/office/drawing/2014/main" id="{973F107D-5110-C544-966C-F752FE9B9F91}"/>
              </a:ext>
            </a:extLst>
          </p:cNvPr>
          <p:cNvPicPr>
            <a:picLocks noChangeAspect="1"/>
          </p:cNvPicPr>
          <p:nvPr/>
        </p:nvPicPr>
        <p:blipFill>
          <a:blip r:embed="rId15"/>
          <a:stretch>
            <a:fillRect/>
          </a:stretch>
        </p:blipFill>
        <p:spPr>
          <a:xfrm>
            <a:off x="1178404" y="3124988"/>
            <a:ext cx="268855" cy="162728"/>
          </a:xfrm>
          <a:prstGeom prst="rect">
            <a:avLst/>
          </a:prstGeom>
        </p:spPr>
      </p:pic>
      <p:pic>
        <p:nvPicPr>
          <p:cNvPr id="12" name="Picture 11">
            <a:extLst>
              <a:ext uri="{FF2B5EF4-FFF2-40B4-BE49-F238E27FC236}">
                <a16:creationId xmlns:a16="http://schemas.microsoft.com/office/drawing/2014/main" id="{444802D2-9E41-0340-B2E2-711BE399F175}"/>
              </a:ext>
            </a:extLst>
          </p:cNvPr>
          <p:cNvPicPr>
            <a:picLocks noChangeAspect="1"/>
          </p:cNvPicPr>
          <p:nvPr/>
        </p:nvPicPr>
        <p:blipFill>
          <a:blip r:embed="rId16"/>
          <a:stretch>
            <a:fillRect/>
          </a:stretch>
        </p:blipFill>
        <p:spPr>
          <a:xfrm>
            <a:off x="2623185" y="3124258"/>
            <a:ext cx="268855" cy="162728"/>
          </a:xfrm>
          <a:prstGeom prst="rect">
            <a:avLst/>
          </a:prstGeom>
        </p:spPr>
      </p:pic>
      <p:cxnSp>
        <p:nvCxnSpPr>
          <p:cNvPr id="55" name="Straight Connector 54">
            <a:extLst>
              <a:ext uri="{FF2B5EF4-FFF2-40B4-BE49-F238E27FC236}">
                <a16:creationId xmlns:a16="http://schemas.microsoft.com/office/drawing/2014/main" id="{E7E92EAF-E831-2443-8BAD-8D7404ED2A1C}"/>
              </a:ext>
            </a:extLst>
          </p:cNvPr>
          <p:cNvCxnSpPr>
            <a:cxnSpLocks/>
          </p:cNvCxnSpPr>
          <p:nvPr/>
        </p:nvCxnSpPr>
        <p:spPr>
          <a:xfrm>
            <a:off x="2315330" y="3837562"/>
            <a:ext cx="76749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64" name="Picture 63">
            <a:extLst>
              <a:ext uri="{FF2B5EF4-FFF2-40B4-BE49-F238E27FC236}">
                <a16:creationId xmlns:a16="http://schemas.microsoft.com/office/drawing/2014/main" id="{5C4F14C9-B64D-BD47-B114-40201F5176EA}"/>
              </a:ext>
            </a:extLst>
          </p:cNvPr>
          <p:cNvPicPr>
            <a:picLocks noChangeAspect="1"/>
          </p:cNvPicPr>
          <p:nvPr/>
        </p:nvPicPr>
        <p:blipFill>
          <a:blip r:embed="rId9"/>
          <a:stretch>
            <a:fillRect/>
          </a:stretch>
        </p:blipFill>
        <p:spPr>
          <a:xfrm>
            <a:off x="7754725" y="3199152"/>
            <a:ext cx="355220" cy="236813"/>
          </a:xfrm>
          <a:prstGeom prst="rect">
            <a:avLst/>
          </a:prstGeom>
        </p:spPr>
      </p:pic>
      <p:pic>
        <p:nvPicPr>
          <p:cNvPr id="65" name="Picture 64">
            <a:extLst>
              <a:ext uri="{FF2B5EF4-FFF2-40B4-BE49-F238E27FC236}">
                <a16:creationId xmlns:a16="http://schemas.microsoft.com/office/drawing/2014/main" id="{919F1AD0-707F-9F47-949F-E33ACE70646C}"/>
              </a:ext>
            </a:extLst>
          </p:cNvPr>
          <p:cNvPicPr>
            <a:picLocks noChangeAspect="1"/>
          </p:cNvPicPr>
          <p:nvPr/>
        </p:nvPicPr>
        <p:blipFill>
          <a:blip r:embed="rId10"/>
          <a:stretch>
            <a:fillRect/>
          </a:stretch>
        </p:blipFill>
        <p:spPr>
          <a:xfrm>
            <a:off x="9499582" y="3199152"/>
            <a:ext cx="355220" cy="229848"/>
          </a:xfrm>
          <a:prstGeom prst="rect">
            <a:avLst/>
          </a:prstGeom>
        </p:spPr>
      </p:pic>
      <p:cxnSp>
        <p:nvCxnSpPr>
          <p:cNvPr id="44" name="Straight Arrow Connector 43">
            <a:extLst>
              <a:ext uri="{FF2B5EF4-FFF2-40B4-BE49-F238E27FC236}">
                <a16:creationId xmlns:a16="http://schemas.microsoft.com/office/drawing/2014/main" id="{1F7578DA-BBC5-1041-A7A9-C7C36EE70A49}"/>
              </a:ext>
            </a:extLst>
          </p:cNvPr>
          <p:cNvCxnSpPr>
            <a:cxnSpLocks/>
          </p:cNvCxnSpPr>
          <p:nvPr/>
        </p:nvCxnSpPr>
        <p:spPr>
          <a:xfrm flipH="1" flipV="1">
            <a:off x="2547898" y="1969799"/>
            <a:ext cx="847660" cy="59608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6E8CCD06-8243-9D41-8FB3-2DC93364894B}"/>
              </a:ext>
            </a:extLst>
          </p:cNvPr>
          <p:cNvCxnSpPr>
            <a:cxnSpLocks/>
          </p:cNvCxnSpPr>
          <p:nvPr/>
        </p:nvCxnSpPr>
        <p:spPr>
          <a:xfrm flipH="1">
            <a:off x="2982542" y="2908048"/>
            <a:ext cx="439143" cy="514463"/>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pic>
        <p:nvPicPr>
          <p:cNvPr id="46" name="Picture 45">
            <a:extLst>
              <a:ext uri="{FF2B5EF4-FFF2-40B4-BE49-F238E27FC236}">
                <a16:creationId xmlns:a16="http://schemas.microsoft.com/office/drawing/2014/main" id="{6DFE9435-A50E-C241-85A6-D2CDC1874D08}"/>
              </a:ext>
            </a:extLst>
          </p:cNvPr>
          <p:cNvPicPr>
            <a:picLocks noChangeAspect="1"/>
          </p:cNvPicPr>
          <p:nvPr/>
        </p:nvPicPr>
        <p:blipFill>
          <a:blip r:embed="rId17"/>
          <a:stretch>
            <a:fillRect/>
          </a:stretch>
        </p:blipFill>
        <p:spPr>
          <a:xfrm>
            <a:off x="3441393" y="2444669"/>
            <a:ext cx="1575121" cy="505351"/>
          </a:xfrm>
          <a:prstGeom prst="rect">
            <a:avLst/>
          </a:prstGeom>
        </p:spPr>
      </p:pic>
      <p:pic>
        <p:nvPicPr>
          <p:cNvPr id="47" name="Picture 46">
            <a:extLst>
              <a:ext uri="{FF2B5EF4-FFF2-40B4-BE49-F238E27FC236}">
                <a16:creationId xmlns:a16="http://schemas.microsoft.com/office/drawing/2014/main" id="{07A41243-ECD4-7A4D-944B-FF41756AA309}"/>
              </a:ext>
            </a:extLst>
          </p:cNvPr>
          <p:cNvPicPr>
            <a:picLocks noChangeAspect="1"/>
          </p:cNvPicPr>
          <p:nvPr/>
        </p:nvPicPr>
        <p:blipFill>
          <a:blip r:embed="rId17"/>
          <a:stretch>
            <a:fillRect/>
          </a:stretch>
        </p:blipFill>
        <p:spPr>
          <a:xfrm>
            <a:off x="7612412" y="5093623"/>
            <a:ext cx="2247093" cy="720942"/>
          </a:xfrm>
          <a:prstGeom prst="rect">
            <a:avLst/>
          </a:prstGeom>
        </p:spPr>
      </p:pic>
    </p:spTree>
    <p:extLst>
      <p:ext uri="{BB962C8B-B14F-4D97-AF65-F5344CB8AC3E}">
        <p14:creationId xmlns:p14="http://schemas.microsoft.com/office/powerpoint/2010/main" val="4193653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a:xfrm>
            <a:off x="697502" y="295897"/>
            <a:ext cx="10894666" cy="987472"/>
          </a:xfrm>
        </p:spPr>
        <p:txBody>
          <a:bodyPr/>
          <a:lstStyle/>
          <a:p>
            <a:r>
              <a:rPr lang="en-US" b="1" dirty="0"/>
              <a:t>Forward Pass</a:t>
            </a:r>
          </a:p>
        </p:txBody>
      </p:sp>
      <p:sp>
        <p:nvSpPr>
          <p:cNvPr id="41" name="Oval 40">
            <a:extLst>
              <a:ext uri="{FF2B5EF4-FFF2-40B4-BE49-F238E27FC236}">
                <a16:creationId xmlns:a16="http://schemas.microsoft.com/office/drawing/2014/main" id="{91B98507-F2B4-4C47-BDF3-A451FBAE2EA2}"/>
              </a:ext>
            </a:extLst>
          </p:cNvPr>
          <p:cNvSpPr/>
          <p:nvPr/>
        </p:nvSpPr>
        <p:spPr>
          <a:xfrm rot="16200000">
            <a:off x="1042183" y="3413630"/>
            <a:ext cx="797748" cy="784803"/>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40F450DC-5D74-4E46-A4F4-CD5B63FFE2DE}"/>
              </a:ext>
            </a:extLst>
          </p:cNvPr>
          <p:cNvSpPr/>
          <p:nvPr/>
        </p:nvSpPr>
        <p:spPr>
          <a:xfrm rot="16200000">
            <a:off x="1674302" y="1723014"/>
            <a:ext cx="797748" cy="784803"/>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671C6701-7927-5E48-94E7-E14B48AAF3E5}"/>
              </a:ext>
            </a:extLst>
          </p:cNvPr>
          <p:cNvSpPr/>
          <p:nvPr/>
        </p:nvSpPr>
        <p:spPr>
          <a:xfrm rot="16200000">
            <a:off x="2274726" y="3435473"/>
            <a:ext cx="797748" cy="784803"/>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A8579CDD-D3E2-F147-BA37-517A0302CD67}"/>
              </a:ext>
            </a:extLst>
          </p:cNvPr>
          <p:cNvGrpSpPr/>
          <p:nvPr/>
        </p:nvGrpSpPr>
        <p:grpSpPr>
          <a:xfrm>
            <a:off x="1065961" y="1789975"/>
            <a:ext cx="3766708" cy="3684951"/>
            <a:chOff x="965390" y="1635503"/>
            <a:chExt cx="3766708" cy="3684951"/>
          </a:xfrm>
        </p:grpSpPr>
        <p:sp>
          <p:nvSpPr>
            <p:cNvPr id="50" name="TextBox 49">
              <a:extLst>
                <a:ext uri="{FF2B5EF4-FFF2-40B4-BE49-F238E27FC236}">
                  <a16:creationId xmlns:a16="http://schemas.microsoft.com/office/drawing/2014/main" id="{698F7B92-A6D7-C044-A2EC-7D233A7A0041}"/>
                </a:ext>
              </a:extLst>
            </p:cNvPr>
            <p:cNvSpPr txBox="1"/>
            <p:nvPr/>
          </p:nvSpPr>
          <p:spPr>
            <a:xfrm>
              <a:off x="3173472" y="4930290"/>
              <a:ext cx="1558626" cy="369332"/>
            </a:xfrm>
            <a:prstGeom prst="rect">
              <a:avLst/>
            </a:prstGeom>
            <a:noFill/>
          </p:spPr>
          <p:txBody>
            <a:bodyPr wrap="square" rtlCol="0">
              <a:spAutoFit/>
            </a:bodyPr>
            <a:lstStyle/>
            <a:p>
              <a:r>
                <a:rPr lang="en-US" dirty="0">
                  <a:solidFill>
                    <a:schemeClr val="accent2"/>
                  </a:solidFill>
                  <a:latin typeface="Amazon Ember Light" panose="020B0403020204020204" pitchFamily="34" charset="0"/>
                  <a:ea typeface="Amazon Ember Light" panose="020B0403020204020204" pitchFamily="34" charset="0"/>
                  <a:cs typeface="Amazon Ember Light" panose="020B0403020204020204" pitchFamily="34" charset="0"/>
                </a:rPr>
                <a:t>Input Layer</a:t>
              </a:r>
            </a:p>
          </p:txBody>
        </p:sp>
        <p:cxnSp>
          <p:nvCxnSpPr>
            <p:cNvPr id="51" name="Straight Arrow Connector 50">
              <a:extLst>
                <a:ext uri="{FF2B5EF4-FFF2-40B4-BE49-F238E27FC236}">
                  <a16:creationId xmlns:a16="http://schemas.microsoft.com/office/drawing/2014/main" id="{AA1C1324-4D93-E042-AADB-0F7CC2A8D4F8}"/>
                </a:ext>
              </a:extLst>
            </p:cNvPr>
            <p:cNvCxnSpPr>
              <a:cxnSpLocks/>
            </p:cNvCxnSpPr>
            <p:nvPr/>
          </p:nvCxnSpPr>
          <p:spPr>
            <a:xfrm flipH="1" flipV="1">
              <a:off x="2542691" y="4050437"/>
              <a:ext cx="2963" cy="82500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A6D52F38-C4E2-1441-81DC-7DB5B68A03DF}"/>
                </a:ext>
              </a:extLst>
            </p:cNvPr>
            <p:cNvCxnSpPr>
              <a:cxnSpLocks/>
              <a:stCxn id="53" idx="6"/>
            </p:cNvCxnSpPr>
            <p:nvPr/>
          </p:nvCxnSpPr>
          <p:spPr>
            <a:xfrm flipV="1">
              <a:off x="1351218" y="4050437"/>
              <a:ext cx="1191473" cy="83147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03C773E2-1A4E-AF40-A46E-70A7AA0D38C5}"/>
                </a:ext>
              </a:extLst>
            </p:cNvPr>
            <p:cNvSpPr/>
            <p:nvPr/>
          </p:nvSpPr>
          <p:spPr>
            <a:xfrm rot="16200000">
              <a:off x="1131948" y="4879229"/>
              <a:ext cx="438538" cy="443911"/>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8DC86435-8FD8-6C4B-AA59-1299630F24D1}"/>
                </a:ext>
              </a:extLst>
            </p:cNvPr>
            <p:cNvSpPr/>
            <p:nvPr/>
          </p:nvSpPr>
          <p:spPr>
            <a:xfrm rot="16200000">
              <a:off x="2311454" y="4868025"/>
              <a:ext cx="438538" cy="443912"/>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Arrow Connector 54">
              <a:extLst>
                <a:ext uri="{FF2B5EF4-FFF2-40B4-BE49-F238E27FC236}">
                  <a16:creationId xmlns:a16="http://schemas.microsoft.com/office/drawing/2014/main" id="{5F8A34FD-C398-EB42-98DF-1B27D7E67228}"/>
                </a:ext>
              </a:extLst>
            </p:cNvPr>
            <p:cNvCxnSpPr>
              <a:cxnSpLocks/>
              <a:stCxn id="43" idx="6"/>
            </p:cNvCxnSpPr>
            <p:nvPr/>
          </p:nvCxnSpPr>
          <p:spPr>
            <a:xfrm flipH="1" flipV="1">
              <a:off x="1959293" y="2354297"/>
              <a:ext cx="613738" cy="9202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A325035-DE72-7743-844D-C152B72438F9}"/>
                </a:ext>
              </a:extLst>
            </p:cNvPr>
            <p:cNvCxnSpPr>
              <a:cxnSpLocks/>
            </p:cNvCxnSpPr>
            <p:nvPr/>
          </p:nvCxnSpPr>
          <p:spPr>
            <a:xfrm>
              <a:off x="965390" y="3684193"/>
              <a:ext cx="76749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E95FE841-7DC6-D04E-8E2E-BF6C8181B418}"/>
                </a:ext>
              </a:extLst>
            </p:cNvPr>
            <p:cNvCxnSpPr>
              <a:cxnSpLocks/>
              <a:stCxn id="54" idx="6"/>
            </p:cNvCxnSpPr>
            <p:nvPr/>
          </p:nvCxnSpPr>
          <p:spPr>
            <a:xfrm flipH="1" flipV="1">
              <a:off x="1350333" y="4050435"/>
              <a:ext cx="1180390" cy="82027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1E0095E0-900C-B840-91C8-C7FB9AECA05E}"/>
                </a:ext>
              </a:extLst>
            </p:cNvPr>
            <p:cNvCxnSpPr>
              <a:cxnSpLocks/>
              <a:stCxn id="53" idx="6"/>
            </p:cNvCxnSpPr>
            <p:nvPr/>
          </p:nvCxnSpPr>
          <p:spPr>
            <a:xfrm flipH="1" flipV="1">
              <a:off x="1350333" y="4050435"/>
              <a:ext cx="885" cy="83148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E151A497-0E34-7A40-9803-B6F0F313F154}"/>
                </a:ext>
              </a:extLst>
            </p:cNvPr>
            <p:cNvCxnSpPr>
              <a:cxnSpLocks/>
              <a:stCxn id="41" idx="6"/>
            </p:cNvCxnSpPr>
            <p:nvPr/>
          </p:nvCxnSpPr>
          <p:spPr>
            <a:xfrm flipV="1">
              <a:off x="1340487" y="2354298"/>
              <a:ext cx="618805" cy="89838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98BF6416-25D0-3341-BF24-D1FEC7105D56}"/>
                    </a:ext>
                  </a:extLst>
                </p:cNvPr>
                <p:cNvSpPr txBox="1"/>
                <p:nvPr/>
              </p:nvSpPr>
              <p:spPr>
                <a:xfrm>
                  <a:off x="1568986" y="1635503"/>
                  <a:ext cx="878342" cy="35965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b="1" i="1" dirty="0">
                                <a:latin typeface="Cambria Math" panose="02040503050406030204" pitchFamily="18" charset="0"/>
                                <a:ea typeface="Cambria Math" panose="02040503050406030204" pitchFamily="18" charset="0"/>
                              </a:rPr>
                            </m:ctrlPr>
                          </m:sSupPr>
                          <m:e>
                            <m:r>
                              <a:rPr lang="en-US" sz="1600" b="1" i="1" dirty="0">
                                <a:latin typeface="Cambria Math" panose="02040503050406030204" pitchFamily="18" charset="0"/>
                                <a:ea typeface="Cambria Math" panose="02040503050406030204" pitchFamily="18" charset="0"/>
                              </a:rPr>
                              <m:t>𝒐</m:t>
                            </m:r>
                          </m:e>
                          <m:sup>
                            <m:r>
                              <a:rPr lang="en-US" sz="1600" b="1" i="1" dirty="0">
                                <a:latin typeface="Cambria Math" panose="02040503050406030204" pitchFamily="18" charset="0"/>
                                <a:ea typeface="Cambria Math" panose="02040503050406030204" pitchFamily="18" charset="0"/>
                              </a:rPr>
                              <m:t>(</m:t>
                            </m:r>
                            <m:r>
                              <a:rPr lang="en-US" sz="1600" b="1" i="1" dirty="0">
                                <a:latin typeface="Cambria Math" panose="02040503050406030204" pitchFamily="18" charset="0"/>
                                <a:ea typeface="Cambria Math" panose="02040503050406030204" pitchFamily="18" charset="0"/>
                              </a:rPr>
                              <m:t>𝒐𝒖𝒕</m:t>
                            </m:r>
                            <m:r>
                              <a:rPr lang="en-US" sz="1600" b="1" i="1" dirty="0">
                                <a:latin typeface="Cambria Math" panose="02040503050406030204" pitchFamily="18" charset="0"/>
                                <a:ea typeface="Cambria Math" panose="02040503050406030204" pitchFamily="18" charset="0"/>
                              </a:rPr>
                              <m:t>)</m:t>
                            </m:r>
                          </m:sup>
                        </m:sSup>
                      </m:oMath>
                    </m:oMathPara>
                  </a14:m>
                  <a:endParaRPr lang="en-US" sz="1600" b="1" dirty="0">
                    <a:latin typeface="Cambria Math" panose="02040503050406030204" pitchFamily="18" charset="0"/>
                    <a:ea typeface="Cambria Math" panose="02040503050406030204" pitchFamily="18" charset="0"/>
                  </a:endParaRPr>
                </a:p>
              </p:txBody>
            </p:sp>
          </mc:Choice>
          <mc:Fallback xmlns="">
            <p:sp>
              <p:nvSpPr>
                <p:cNvPr id="61" name="TextBox 60">
                  <a:extLst>
                    <a:ext uri="{FF2B5EF4-FFF2-40B4-BE49-F238E27FC236}">
                      <a16:creationId xmlns:a16="http://schemas.microsoft.com/office/drawing/2014/main" id="{98BF6416-25D0-3341-BF24-D1FEC7105D56}"/>
                    </a:ext>
                  </a:extLst>
                </p:cNvPr>
                <p:cNvSpPr txBox="1">
                  <a:spLocks noRot="1" noChangeAspect="1" noMove="1" noResize="1" noEditPoints="1" noAdjustHandles="1" noChangeArrowheads="1" noChangeShapeType="1" noTextEdit="1"/>
                </p:cNvSpPr>
                <p:nvPr/>
              </p:nvSpPr>
              <p:spPr>
                <a:xfrm>
                  <a:off x="1568986" y="1635503"/>
                  <a:ext cx="878342" cy="35965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216FD041-1A28-5D4F-83D3-4ADF4FB8415A}"/>
                    </a:ext>
                  </a:extLst>
                </p:cNvPr>
                <p:cNvSpPr txBox="1"/>
                <p:nvPr/>
              </p:nvSpPr>
              <p:spPr>
                <a:xfrm>
                  <a:off x="1573173" y="1966628"/>
                  <a:ext cx="878342" cy="35965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b="1" i="1" dirty="0">
                                <a:latin typeface="Cambria Math" panose="02040503050406030204" pitchFamily="18" charset="0"/>
                                <a:ea typeface="Cambria Math" panose="02040503050406030204" pitchFamily="18" charset="0"/>
                              </a:rPr>
                            </m:ctrlPr>
                          </m:sSupPr>
                          <m:e>
                            <m:r>
                              <a:rPr lang="en-US" sz="1600" b="1" i="1" dirty="0">
                                <a:latin typeface="Cambria Math" panose="02040503050406030204" pitchFamily="18" charset="0"/>
                                <a:ea typeface="Cambria Math" panose="02040503050406030204" pitchFamily="18" charset="0"/>
                              </a:rPr>
                              <m:t>𝒐</m:t>
                            </m:r>
                          </m:e>
                          <m:sup>
                            <m:r>
                              <a:rPr lang="en-US" sz="1600" b="1" i="1" dirty="0">
                                <a:latin typeface="Cambria Math" panose="02040503050406030204" pitchFamily="18" charset="0"/>
                                <a:ea typeface="Cambria Math" panose="02040503050406030204" pitchFamily="18" charset="0"/>
                              </a:rPr>
                              <m:t>(</m:t>
                            </m:r>
                            <m:r>
                              <a:rPr lang="en-US" sz="1600" b="1" i="1" dirty="0">
                                <a:latin typeface="Cambria Math" panose="02040503050406030204" pitchFamily="18" charset="0"/>
                                <a:ea typeface="Cambria Math" panose="02040503050406030204" pitchFamily="18" charset="0"/>
                              </a:rPr>
                              <m:t>𝒊𝒏</m:t>
                            </m:r>
                            <m:r>
                              <a:rPr lang="en-US" sz="1600" b="1" i="1" dirty="0">
                                <a:latin typeface="Cambria Math" panose="02040503050406030204" pitchFamily="18" charset="0"/>
                                <a:ea typeface="Cambria Math" panose="02040503050406030204" pitchFamily="18" charset="0"/>
                              </a:rPr>
                              <m:t>)</m:t>
                            </m:r>
                          </m:sup>
                        </m:sSup>
                      </m:oMath>
                    </m:oMathPara>
                  </a14:m>
                  <a:endParaRPr lang="en-US" sz="1600" b="1" dirty="0">
                    <a:latin typeface="Cambria Math" panose="02040503050406030204" pitchFamily="18" charset="0"/>
                    <a:ea typeface="Cambria Math" panose="02040503050406030204" pitchFamily="18" charset="0"/>
                  </a:endParaRPr>
                </a:p>
              </p:txBody>
            </p:sp>
          </mc:Choice>
          <mc:Fallback xmlns="">
            <p:sp>
              <p:nvSpPr>
                <p:cNvPr id="62" name="TextBox 61">
                  <a:extLst>
                    <a:ext uri="{FF2B5EF4-FFF2-40B4-BE49-F238E27FC236}">
                      <a16:creationId xmlns:a16="http://schemas.microsoft.com/office/drawing/2014/main" id="{216FD041-1A28-5D4F-83D3-4ADF4FB8415A}"/>
                    </a:ext>
                  </a:extLst>
                </p:cNvPr>
                <p:cNvSpPr txBox="1">
                  <a:spLocks noRot="1" noChangeAspect="1" noMove="1" noResize="1" noEditPoints="1" noAdjustHandles="1" noChangeArrowheads="1" noChangeShapeType="1" noTextEdit="1"/>
                </p:cNvSpPr>
                <p:nvPr/>
              </p:nvSpPr>
              <p:spPr>
                <a:xfrm>
                  <a:off x="1573173" y="1966628"/>
                  <a:ext cx="878342" cy="359650"/>
                </a:xfrm>
                <a:prstGeom prst="rect">
                  <a:avLst/>
                </a:prstGeom>
                <a:blipFill>
                  <a:blip r:embed="rId4"/>
                  <a:stretch>
                    <a:fillRect/>
                  </a:stretch>
                </a:blipFill>
              </p:spPr>
              <p:txBody>
                <a:bodyPr/>
                <a:lstStyle/>
                <a:p>
                  <a:r>
                    <a:rPr lang="en-US">
                      <a:noFill/>
                    </a:rPr>
                    <a:t> </a:t>
                  </a:r>
                </a:p>
              </p:txBody>
            </p:sp>
          </mc:Fallback>
        </mc:AlternateContent>
        <p:cxnSp>
          <p:nvCxnSpPr>
            <p:cNvPr id="65" name="Straight Connector 64">
              <a:extLst>
                <a:ext uri="{FF2B5EF4-FFF2-40B4-BE49-F238E27FC236}">
                  <a16:creationId xmlns:a16="http://schemas.microsoft.com/office/drawing/2014/main" id="{5EECD56F-217C-484F-A84D-3208A9D7C388}"/>
                </a:ext>
              </a:extLst>
            </p:cNvPr>
            <p:cNvCxnSpPr>
              <a:cxnSpLocks/>
              <a:stCxn id="42" idx="0"/>
              <a:endCxn id="42" idx="4"/>
            </p:cNvCxnSpPr>
            <p:nvPr/>
          </p:nvCxnSpPr>
          <p:spPr>
            <a:xfrm>
              <a:off x="1580205" y="1960944"/>
              <a:ext cx="78480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68" name="Straight Arrow Connector 67">
            <a:extLst>
              <a:ext uri="{FF2B5EF4-FFF2-40B4-BE49-F238E27FC236}">
                <a16:creationId xmlns:a16="http://schemas.microsoft.com/office/drawing/2014/main" id="{6F898BF7-B82C-9F4C-902F-81AA77BC5535}"/>
              </a:ext>
            </a:extLst>
          </p:cNvPr>
          <p:cNvCxnSpPr>
            <a:cxnSpLocks/>
            <a:endCxn id="61" idx="3"/>
          </p:cNvCxnSpPr>
          <p:nvPr/>
        </p:nvCxnSpPr>
        <p:spPr>
          <a:xfrm flipH="1" flipV="1">
            <a:off x="2547898" y="1969799"/>
            <a:ext cx="847660" cy="59608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BF858DE4-2083-A644-A76A-691A76CE0F64}"/>
              </a:ext>
            </a:extLst>
          </p:cNvPr>
          <p:cNvCxnSpPr>
            <a:cxnSpLocks/>
          </p:cNvCxnSpPr>
          <p:nvPr/>
        </p:nvCxnSpPr>
        <p:spPr>
          <a:xfrm flipH="1">
            <a:off x="2982542" y="2908048"/>
            <a:ext cx="439143" cy="514463"/>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pic>
        <p:nvPicPr>
          <p:cNvPr id="72" name="Picture 71">
            <a:extLst>
              <a:ext uri="{FF2B5EF4-FFF2-40B4-BE49-F238E27FC236}">
                <a16:creationId xmlns:a16="http://schemas.microsoft.com/office/drawing/2014/main" id="{2F6B46C2-9513-B247-96C9-42DE6757714F}"/>
              </a:ext>
            </a:extLst>
          </p:cNvPr>
          <p:cNvPicPr>
            <a:picLocks noChangeAspect="1"/>
          </p:cNvPicPr>
          <p:nvPr/>
        </p:nvPicPr>
        <p:blipFill>
          <a:blip r:embed="rId5"/>
          <a:stretch>
            <a:fillRect/>
          </a:stretch>
        </p:blipFill>
        <p:spPr>
          <a:xfrm>
            <a:off x="3441393" y="2444669"/>
            <a:ext cx="1575121" cy="505351"/>
          </a:xfrm>
          <a:prstGeom prst="rect">
            <a:avLst/>
          </a:prstGeom>
        </p:spPr>
      </p:pic>
      <p:cxnSp>
        <p:nvCxnSpPr>
          <p:cNvPr id="85" name="Straight Connector 84">
            <a:extLst>
              <a:ext uri="{FF2B5EF4-FFF2-40B4-BE49-F238E27FC236}">
                <a16:creationId xmlns:a16="http://schemas.microsoft.com/office/drawing/2014/main" id="{9C08FC69-8A89-3242-B9F9-6545A71B46CB}"/>
              </a:ext>
            </a:extLst>
          </p:cNvPr>
          <p:cNvCxnSpPr>
            <a:cxnSpLocks/>
          </p:cNvCxnSpPr>
          <p:nvPr/>
        </p:nvCxnSpPr>
        <p:spPr>
          <a:xfrm>
            <a:off x="2315330" y="3837562"/>
            <a:ext cx="76749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CC3A31AD-35A1-DC4D-A734-DB90643259C8}"/>
              </a:ext>
            </a:extLst>
          </p:cNvPr>
          <p:cNvSpPr txBox="1"/>
          <p:nvPr/>
        </p:nvSpPr>
        <p:spPr>
          <a:xfrm>
            <a:off x="1220563" y="5080107"/>
            <a:ext cx="515484" cy="331901"/>
          </a:xfrm>
          <a:prstGeom prst="rect">
            <a:avLst/>
          </a:prstGeom>
          <a:noFill/>
        </p:spPr>
        <p:txBody>
          <a:bodyPr wrap="square" rtlCol="0">
            <a:noAutofit/>
          </a:bodyPr>
          <a:lstStyle/>
          <a:p>
            <a:r>
              <a:rPr lang="en-US" dirty="0">
                <a:solidFill>
                  <a:schemeClr val="accent2"/>
                </a:solidFill>
                <a:latin typeface="Cambria Math" panose="02040503050406030204" pitchFamily="18" charset="0"/>
                <a:ea typeface="Cambria Math" panose="02040503050406030204" pitchFamily="18" charset="0"/>
              </a:rPr>
              <a:t>0.5</a:t>
            </a:r>
          </a:p>
        </p:txBody>
      </p:sp>
      <p:sp>
        <p:nvSpPr>
          <p:cNvPr id="87" name="TextBox 86">
            <a:extLst>
              <a:ext uri="{FF2B5EF4-FFF2-40B4-BE49-F238E27FC236}">
                <a16:creationId xmlns:a16="http://schemas.microsoft.com/office/drawing/2014/main" id="{83584769-BE97-404A-B431-039CB8F5DBEA}"/>
              </a:ext>
            </a:extLst>
          </p:cNvPr>
          <p:cNvSpPr txBox="1"/>
          <p:nvPr/>
        </p:nvSpPr>
        <p:spPr>
          <a:xfrm>
            <a:off x="2394783" y="5066348"/>
            <a:ext cx="493507" cy="331901"/>
          </a:xfrm>
          <a:prstGeom prst="rect">
            <a:avLst/>
          </a:prstGeom>
          <a:noFill/>
        </p:spPr>
        <p:txBody>
          <a:bodyPr wrap="square" rtlCol="0">
            <a:noAutofit/>
          </a:bodyPr>
          <a:lstStyle/>
          <a:p>
            <a:r>
              <a:rPr lang="en-US" dirty="0">
                <a:solidFill>
                  <a:schemeClr val="accent2"/>
                </a:solidFill>
                <a:latin typeface="Cambria Math" panose="02040503050406030204" pitchFamily="18" charset="0"/>
                <a:ea typeface="Cambria Math" panose="02040503050406030204" pitchFamily="18" charset="0"/>
              </a:rPr>
              <a:t>0.1</a:t>
            </a:r>
          </a:p>
        </p:txBody>
      </p:sp>
      <p:sp>
        <p:nvSpPr>
          <p:cNvPr id="88" name="TextBox 87">
            <a:extLst>
              <a:ext uri="{FF2B5EF4-FFF2-40B4-BE49-F238E27FC236}">
                <a16:creationId xmlns:a16="http://schemas.microsoft.com/office/drawing/2014/main" id="{A8F15787-7814-EF40-A119-BA223604A9D3}"/>
              </a:ext>
            </a:extLst>
          </p:cNvPr>
          <p:cNvSpPr txBox="1"/>
          <p:nvPr/>
        </p:nvSpPr>
        <p:spPr>
          <a:xfrm>
            <a:off x="901025" y="4705113"/>
            <a:ext cx="577281" cy="338554"/>
          </a:xfrm>
          <a:prstGeom prst="rect">
            <a:avLst/>
          </a:prstGeom>
          <a:noFill/>
        </p:spPr>
        <p:txBody>
          <a:bodyPr wrap="square" rtlCol="0">
            <a:spAutoFit/>
          </a:bodyPr>
          <a:lstStyle/>
          <a:p>
            <a:r>
              <a:rPr lang="en-US" sz="1600" dirty="0">
                <a:latin typeface="Cambria Math" panose="02040503050406030204" pitchFamily="18" charset="0"/>
                <a:ea typeface="Cambria Math" panose="02040503050406030204" pitchFamily="18" charset="0"/>
              </a:rPr>
              <a:t>0.15</a:t>
            </a:r>
            <a:endParaRPr lang="en-US" sz="1600" dirty="0">
              <a:solidFill>
                <a:srgbClr val="0090C3"/>
              </a:solidFill>
              <a:latin typeface="Cambria Math" panose="02040503050406030204" pitchFamily="18" charset="0"/>
              <a:ea typeface="Cambria Math" panose="02040503050406030204" pitchFamily="18" charset="0"/>
            </a:endParaRPr>
          </a:p>
        </p:txBody>
      </p:sp>
      <p:sp>
        <p:nvSpPr>
          <p:cNvPr id="89" name="TextBox 88">
            <a:extLst>
              <a:ext uri="{FF2B5EF4-FFF2-40B4-BE49-F238E27FC236}">
                <a16:creationId xmlns:a16="http://schemas.microsoft.com/office/drawing/2014/main" id="{3557DFAE-B0E6-8E45-B674-B3D3A7BF61D4}"/>
              </a:ext>
            </a:extLst>
          </p:cNvPr>
          <p:cNvSpPr txBox="1"/>
          <p:nvPr/>
        </p:nvSpPr>
        <p:spPr>
          <a:xfrm>
            <a:off x="1589839" y="4113341"/>
            <a:ext cx="575713" cy="338554"/>
          </a:xfrm>
          <a:prstGeom prst="rect">
            <a:avLst/>
          </a:prstGeom>
          <a:noFill/>
        </p:spPr>
        <p:txBody>
          <a:bodyPr wrap="square" rtlCol="0">
            <a:spAutoFit/>
          </a:bodyPr>
          <a:lstStyle/>
          <a:p>
            <a:r>
              <a:rPr lang="en-US" sz="1600" dirty="0">
                <a:latin typeface="Cambria Math" panose="02040503050406030204" pitchFamily="18" charset="0"/>
                <a:ea typeface="Cambria Math" panose="02040503050406030204" pitchFamily="18" charset="0"/>
              </a:rPr>
              <a:t>0.25</a:t>
            </a:r>
            <a:endParaRPr lang="en-US" sz="1600" dirty="0">
              <a:solidFill>
                <a:srgbClr val="0090C3"/>
              </a:solidFill>
              <a:latin typeface="Cambria Math" panose="02040503050406030204" pitchFamily="18" charset="0"/>
              <a:ea typeface="Cambria Math" panose="02040503050406030204" pitchFamily="18" charset="0"/>
            </a:endParaRPr>
          </a:p>
        </p:txBody>
      </p:sp>
      <p:sp>
        <p:nvSpPr>
          <p:cNvPr id="90" name="TextBox 89">
            <a:extLst>
              <a:ext uri="{FF2B5EF4-FFF2-40B4-BE49-F238E27FC236}">
                <a16:creationId xmlns:a16="http://schemas.microsoft.com/office/drawing/2014/main" id="{3028E63F-2BEE-3549-B127-9342FD071268}"/>
              </a:ext>
            </a:extLst>
          </p:cNvPr>
          <p:cNvSpPr txBox="1"/>
          <p:nvPr/>
        </p:nvSpPr>
        <p:spPr>
          <a:xfrm>
            <a:off x="1109952" y="3053850"/>
            <a:ext cx="519195" cy="338554"/>
          </a:xfrm>
          <a:prstGeom prst="rect">
            <a:avLst/>
          </a:prstGeom>
          <a:noFill/>
        </p:spPr>
        <p:txBody>
          <a:bodyPr wrap="square" rtlCol="0">
            <a:spAutoFit/>
          </a:bodyPr>
          <a:lstStyle/>
          <a:p>
            <a:r>
              <a:rPr lang="en-US" sz="1600" dirty="0">
                <a:latin typeface="Cambria Math" panose="02040503050406030204" pitchFamily="18" charset="0"/>
                <a:ea typeface="Cambria Math" panose="02040503050406030204" pitchFamily="18" charset="0"/>
              </a:rPr>
              <a:t>0.4</a:t>
            </a:r>
            <a:endParaRPr lang="en-US" sz="1600" dirty="0">
              <a:solidFill>
                <a:srgbClr val="0090C3"/>
              </a:solidFill>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B101A198-62F6-A144-B280-15E0CC6AB8BF}"/>
                  </a:ext>
                </a:extLst>
              </p:cNvPr>
              <p:cNvSpPr txBox="1"/>
              <p:nvPr/>
            </p:nvSpPr>
            <p:spPr>
              <a:xfrm>
                <a:off x="1017852" y="3822748"/>
                <a:ext cx="878342"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dirty="0">
                          <a:latin typeface="Cambria Math" panose="02040503050406030204" pitchFamily="18" charset="0"/>
                          <a:ea typeface="Cambria Math" panose="02040503050406030204" pitchFamily="18" charset="0"/>
                        </a:rPr>
                        <m:t>0.1</m:t>
                      </m:r>
                    </m:oMath>
                  </m:oMathPara>
                </a14:m>
                <a:endParaRPr lang="en-US" sz="1600" dirty="0">
                  <a:latin typeface="Cambria Math" panose="02040503050406030204" pitchFamily="18" charset="0"/>
                  <a:ea typeface="Cambria Math" panose="02040503050406030204" pitchFamily="18" charset="0"/>
                </a:endParaRPr>
              </a:p>
            </p:txBody>
          </p:sp>
        </mc:Choice>
        <mc:Fallback xmlns="">
          <p:sp>
            <p:nvSpPr>
              <p:cNvPr id="93" name="TextBox 92">
                <a:extLst>
                  <a:ext uri="{FF2B5EF4-FFF2-40B4-BE49-F238E27FC236}">
                    <a16:creationId xmlns:a16="http://schemas.microsoft.com/office/drawing/2014/main" id="{B101A198-62F6-A144-B280-15E0CC6AB8BF}"/>
                  </a:ext>
                </a:extLst>
              </p:cNvPr>
              <p:cNvSpPr txBox="1">
                <a:spLocks noRot="1" noChangeAspect="1" noMove="1" noResize="1" noEditPoints="1" noAdjustHandles="1" noChangeArrowheads="1" noChangeShapeType="1" noTextEdit="1"/>
              </p:cNvSpPr>
              <p:nvPr/>
            </p:nvSpPr>
            <p:spPr>
              <a:xfrm>
                <a:off x="1017852" y="3822748"/>
                <a:ext cx="878342" cy="338554"/>
              </a:xfrm>
              <a:prstGeom prst="rect">
                <a:avLst/>
              </a:prstGeom>
              <a:blipFill>
                <a:blip r:embed="rId6"/>
                <a:stretch>
                  <a:fillRect/>
                </a:stretch>
              </a:blipFill>
            </p:spPr>
            <p:txBody>
              <a:bodyPr/>
              <a:lstStyle/>
              <a:p>
                <a:r>
                  <a:rPr lang="en-US">
                    <a:noFill/>
                  </a:rPr>
                  <a:t> </a:t>
                </a:r>
              </a:p>
            </p:txBody>
          </p:sp>
        </mc:Fallback>
      </mc:AlternateContent>
      <p:sp>
        <p:nvSpPr>
          <p:cNvPr id="94" name="TextBox 93">
            <a:extLst>
              <a:ext uri="{FF2B5EF4-FFF2-40B4-BE49-F238E27FC236}">
                <a16:creationId xmlns:a16="http://schemas.microsoft.com/office/drawing/2014/main" id="{15232FF8-FF05-0A4C-8AE6-8408C7B8922C}"/>
              </a:ext>
            </a:extLst>
          </p:cNvPr>
          <p:cNvSpPr txBox="1"/>
          <p:nvPr/>
        </p:nvSpPr>
        <p:spPr>
          <a:xfrm>
            <a:off x="2074913" y="4108615"/>
            <a:ext cx="453070" cy="338554"/>
          </a:xfrm>
          <a:prstGeom prst="rect">
            <a:avLst/>
          </a:prstGeom>
          <a:noFill/>
        </p:spPr>
        <p:txBody>
          <a:bodyPr wrap="square" rtlCol="0">
            <a:spAutoFit/>
          </a:bodyPr>
          <a:lstStyle/>
          <a:p>
            <a:r>
              <a:rPr lang="en-US" sz="1600" dirty="0">
                <a:latin typeface="Cambria Math" panose="02040503050406030204" pitchFamily="18" charset="0"/>
                <a:ea typeface="Cambria Math" panose="02040503050406030204" pitchFamily="18" charset="0"/>
              </a:rPr>
              <a:t>0.2</a:t>
            </a:r>
            <a:endParaRPr lang="en-US" sz="1600" dirty="0">
              <a:solidFill>
                <a:srgbClr val="0090C3"/>
              </a:solidFill>
              <a:latin typeface="Cambria Math" panose="02040503050406030204" pitchFamily="18" charset="0"/>
              <a:ea typeface="Cambria Math" panose="02040503050406030204" pitchFamily="18" charset="0"/>
            </a:endParaRPr>
          </a:p>
        </p:txBody>
      </p:sp>
      <p:sp>
        <p:nvSpPr>
          <p:cNvPr id="100" name="TextBox 99">
            <a:extLst>
              <a:ext uri="{FF2B5EF4-FFF2-40B4-BE49-F238E27FC236}">
                <a16:creationId xmlns:a16="http://schemas.microsoft.com/office/drawing/2014/main" id="{86E3309A-91B8-C041-96C8-25848BEE7BB3}"/>
              </a:ext>
            </a:extLst>
          </p:cNvPr>
          <p:cNvSpPr txBox="1"/>
          <p:nvPr/>
        </p:nvSpPr>
        <p:spPr>
          <a:xfrm>
            <a:off x="2520791" y="3066153"/>
            <a:ext cx="565141" cy="338554"/>
          </a:xfrm>
          <a:prstGeom prst="rect">
            <a:avLst/>
          </a:prstGeom>
          <a:noFill/>
        </p:spPr>
        <p:txBody>
          <a:bodyPr wrap="square" rtlCol="0">
            <a:spAutoFit/>
          </a:bodyPr>
          <a:lstStyle/>
          <a:p>
            <a:r>
              <a:rPr lang="en-US" sz="1600" dirty="0">
                <a:latin typeface="Cambria Math" panose="02040503050406030204" pitchFamily="18" charset="0"/>
                <a:ea typeface="Cambria Math" panose="02040503050406030204" pitchFamily="18" charset="0"/>
              </a:rPr>
              <a:t>0.45</a:t>
            </a:r>
            <a:endParaRPr lang="en-US" sz="1600" dirty="0">
              <a:solidFill>
                <a:srgbClr val="0090C3"/>
              </a:solidFill>
              <a:latin typeface="Cambria Math" panose="02040503050406030204" pitchFamily="18" charset="0"/>
              <a:ea typeface="Cambria Math" panose="02040503050406030204" pitchFamily="18" charset="0"/>
            </a:endParaRPr>
          </a:p>
        </p:txBody>
      </p:sp>
      <p:sp>
        <p:nvSpPr>
          <p:cNvPr id="101" name="TextBox 100">
            <a:extLst>
              <a:ext uri="{FF2B5EF4-FFF2-40B4-BE49-F238E27FC236}">
                <a16:creationId xmlns:a16="http://schemas.microsoft.com/office/drawing/2014/main" id="{1A330691-4918-764B-8EC7-CF3984A867AE}"/>
              </a:ext>
            </a:extLst>
          </p:cNvPr>
          <p:cNvSpPr txBox="1"/>
          <p:nvPr/>
        </p:nvSpPr>
        <p:spPr>
          <a:xfrm>
            <a:off x="2630549" y="4686630"/>
            <a:ext cx="781107" cy="338554"/>
          </a:xfrm>
          <a:prstGeom prst="rect">
            <a:avLst/>
          </a:prstGeom>
          <a:noFill/>
        </p:spPr>
        <p:txBody>
          <a:bodyPr wrap="square" rtlCol="0">
            <a:spAutoFit/>
          </a:bodyPr>
          <a:lstStyle/>
          <a:p>
            <a:r>
              <a:rPr lang="en-US" sz="1600" dirty="0">
                <a:latin typeface="Cambria Math" panose="02040503050406030204" pitchFamily="18" charset="0"/>
                <a:ea typeface="Cambria Math" panose="02040503050406030204" pitchFamily="18" charset="0"/>
              </a:rPr>
              <a:t>0.4</a:t>
            </a:r>
            <a:endParaRPr lang="en-US" sz="1600" dirty="0">
              <a:solidFill>
                <a:srgbClr val="0090C3"/>
              </a:solidFill>
              <a:latin typeface="Cambria Math" panose="02040503050406030204" pitchFamily="18" charset="0"/>
              <a:ea typeface="Cambria Math" panose="02040503050406030204" pitchFamily="18" charset="0"/>
            </a:endParaRPr>
          </a:p>
        </p:txBody>
      </p:sp>
      <p:sp>
        <p:nvSpPr>
          <p:cNvPr id="102" name="TextBox 101">
            <a:extLst>
              <a:ext uri="{FF2B5EF4-FFF2-40B4-BE49-F238E27FC236}">
                <a16:creationId xmlns:a16="http://schemas.microsoft.com/office/drawing/2014/main" id="{D94962B8-C095-5D44-8041-6DB543A95099}"/>
              </a:ext>
            </a:extLst>
          </p:cNvPr>
          <p:cNvSpPr txBox="1"/>
          <p:nvPr/>
        </p:nvSpPr>
        <p:spPr>
          <a:xfrm>
            <a:off x="2414079" y="3818650"/>
            <a:ext cx="878342" cy="338554"/>
          </a:xfrm>
          <a:prstGeom prst="rect">
            <a:avLst/>
          </a:prstGeom>
          <a:noFill/>
        </p:spPr>
        <p:txBody>
          <a:bodyPr wrap="square" rtlCol="0">
            <a:spAutoFit/>
          </a:bodyPr>
          <a:lstStyle/>
          <a:p>
            <a:r>
              <a:rPr lang="en-US" sz="1600" dirty="0">
                <a:latin typeface="Cambria Math" panose="02040503050406030204" pitchFamily="18" charset="0"/>
                <a:ea typeface="Cambria Math" panose="02040503050406030204" pitchFamily="18" charset="0"/>
              </a:rPr>
              <a:t>0.13</a:t>
            </a:r>
          </a:p>
        </p:txBody>
      </p:sp>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0F4EDF19-9E61-F04F-90A1-381AB7C4F57C}"/>
                  </a:ext>
                </a:extLst>
              </p:cNvPr>
              <p:cNvSpPr txBox="1"/>
              <p:nvPr/>
            </p:nvSpPr>
            <p:spPr>
              <a:xfrm>
                <a:off x="2259907" y="3494282"/>
                <a:ext cx="878342"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ea typeface="Cambria Math" panose="02040503050406030204" pitchFamily="18" charset="0"/>
                        </a:rPr>
                        <m:t>0</m:t>
                      </m:r>
                      <m:r>
                        <a:rPr lang="en-US" sz="1600">
                          <a:latin typeface="Cambria Math" panose="02040503050406030204" pitchFamily="18" charset="0"/>
                          <a:ea typeface="Cambria Math" panose="02040503050406030204" pitchFamily="18" charset="0"/>
                        </a:rPr>
                        <m:t>.53</m:t>
                      </m:r>
                    </m:oMath>
                  </m:oMathPara>
                </a14:m>
                <a:endParaRPr lang="en-US" sz="1600" dirty="0">
                  <a:latin typeface="Cambria Math" panose="02040503050406030204" pitchFamily="18" charset="0"/>
                  <a:ea typeface="Cambria Math" panose="02040503050406030204" pitchFamily="18" charset="0"/>
                </a:endParaRPr>
              </a:p>
            </p:txBody>
          </p:sp>
        </mc:Choice>
        <mc:Fallback xmlns="">
          <p:sp>
            <p:nvSpPr>
              <p:cNvPr id="103" name="TextBox 102">
                <a:extLst>
                  <a:ext uri="{FF2B5EF4-FFF2-40B4-BE49-F238E27FC236}">
                    <a16:creationId xmlns:a16="http://schemas.microsoft.com/office/drawing/2014/main" id="{0F4EDF19-9E61-F04F-90A1-381AB7C4F57C}"/>
                  </a:ext>
                </a:extLst>
              </p:cNvPr>
              <p:cNvSpPr txBox="1">
                <a:spLocks noRot="1" noChangeAspect="1" noMove="1" noResize="1" noEditPoints="1" noAdjustHandles="1" noChangeArrowheads="1" noChangeShapeType="1" noTextEdit="1"/>
              </p:cNvSpPr>
              <p:nvPr/>
            </p:nvSpPr>
            <p:spPr>
              <a:xfrm>
                <a:off x="2259907" y="3494282"/>
                <a:ext cx="878342" cy="33855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92C19F60-13E9-944B-91C8-30BE0B19CF87}"/>
                  </a:ext>
                </a:extLst>
              </p:cNvPr>
              <p:cNvSpPr txBox="1"/>
              <p:nvPr/>
            </p:nvSpPr>
            <p:spPr>
              <a:xfrm>
                <a:off x="982428" y="3480705"/>
                <a:ext cx="878342"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ea typeface="Cambria Math" panose="02040503050406030204" pitchFamily="18" charset="0"/>
                        </a:rPr>
                        <m:t>0</m:t>
                      </m:r>
                      <m:r>
                        <a:rPr lang="en-US" sz="1600">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52</m:t>
                      </m:r>
                    </m:oMath>
                  </m:oMathPara>
                </a14:m>
                <a:endParaRPr lang="en-US" sz="1600" dirty="0">
                  <a:latin typeface="Cambria Math" panose="02040503050406030204" pitchFamily="18" charset="0"/>
                  <a:ea typeface="Cambria Math" panose="02040503050406030204" pitchFamily="18" charset="0"/>
                </a:endParaRPr>
              </a:p>
            </p:txBody>
          </p:sp>
        </mc:Choice>
        <mc:Fallback xmlns="">
          <p:sp>
            <p:nvSpPr>
              <p:cNvPr id="104" name="TextBox 103">
                <a:extLst>
                  <a:ext uri="{FF2B5EF4-FFF2-40B4-BE49-F238E27FC236}">
                    <a16:creationId xmlns:a16="http://schemas.microsoft.com/office/drawing/2014/main" id="{92C19F60-13E9-944B-91C8-30BE0B19CF87}"/>
                  </a:ext>
                </a:extLst>
              </p:cNvPr>
              <p:cNvSpPr txBox="1">
                <a:spLocks noRot="1" noChangeAspect="1" noMove="1" noResize="1" noEditPoints="1" noAdjustHandles="1" noChangeArrowheads="1" noChangeShapeType="1" noTextEdit="1"/>
              </p:cNvSpPr>
              <p:nvPr/>
            </p:nvSpPr>
            <p:spPr>
              <a:xfrm>
                <a:off x="982428" y="3480705"/>
                <a:ext cx="878342" cy="338554"/>
              </a:xfrm>
              <a:prstGeom prst="rect">
                <a:avLst/>
              </a:prstGeom>
              <a:blipFill>
                <a:blip r:embed="rId8"/>
                <a:stretch>
                  <a:fillRect/>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00C1B67E-4954-0548-AB14-4C8C9F8D7155}"/>
              </a:ext>
            </a:extLst>
          </p:cNvPr>
          <p:cNvPicPr>
            <a:picLocks noChangeAspect="1"/>
          </p:cNvPicPr>
          <p:nvPr/>
        </p:nvPicPr>
        <p:blipFill>
          <a:blip r:embed="rId9"/>
          <a:stretch>
            <a:fillRect/>
          </a:stretch>
        </p:blipFill>
        <p:spPr>
          <a:xfrm>
            <a:off x="5867463" y="1420650"/>
            <a:ext cx="5371497" cy="271975"/>
          </a:xfrm>
          <a:prstGeom prst="rect">
            <a:avLst/>
          </a:prstGeom>
        </p:spPr>
      </p:pic>
      <p:pic>
        <p:nvPicPr>
          <p:cNvPr id="5" name="Picture 4">
            <a:extLst>
              <a:ext uri="{FF2B5EF4-FFF2-40B4-BE49-F238E27FC236}">
                <a16:creationId xmlns:a16="http://schemas.microsoft.com/office/drawing/2014/main" id="{43FD45E3-2F1E-2E49-8199-FF1C6E96D29D}"/>
              </a:ext>
            </a:extLst>
          </p:cNvPr>
          <p:cNvPicPr>
            <a:picLocks noChangeAspect="1"/>
          </p:cNvPicPr>
          <p:nvPr/>
        </p:nvPicPr>
        <p:blipFill>
          <a:blip r:embed="rId10"/>
          <a:stretch>
            <a:fillRect/>
          </a:stretch>
        </p:blipFill>
        <p:spPr>
          <a:xfrm>
            <a:off x="5864317" y="1826033"/>
            <a:ext cx="2736748" cy="271975"/>
          </a:xfrm>
          <a:prstGeom prst="rect">
            <a:avLst/>
          </a:prstGeom>
        </p:spPr>
      </p:pic>
      <p:pic>
        <p:nvPicPr>
          <p:cNvPr id="6" name="Picture 5">
            <a:extLst>
              <a:ext uri="{FF2B5EF4-FFF2-40B4-BE49-F238E27FC236}">
                <a16:creationId xmlns:a16="http://schemas.microsoft.com/office/drawing/2014/main" id="{90117C68-5C72-9244-87AC-1848E639FB4D}"/>
              </a:ext>
            </a:extLst>
          </p:cNvPr>
          <p:cNvPicPr>
            <a:picLocks noChangeAspect="1"/>
          </p:cNvPicPr>
          <p:nvPr/>
        </p:nvPicPr>
        <p:blipFill>
          <a:blip r:embed="rId11"/>
          <a:stretch>
            <a:fillRect/>
          </a:stretch>
        </p:blipFill>
        <p:spPr>
          <a:xfrm>
            <a:off x="6312026" y="2400501"/>
            <a:ext cx="3499268" cy="437409"/>
          </a:xfrm>
          <a:prstGeom prst="rect">
            <a:avLst/>
          </a:prstGeom>
        </p:spPr>
      </p:pic>
      <p:pic>
        <p:nvPicPr>
          <p:cNvPr id="7" name="Picture 6">
            <a:extLst>
              <a:ext uri="{FF2B5EF4-FFF2-40B4-BE49-F238E27FC236}">
                <a16:creationId xmlns:a16="http://schemas.microsoft.com/office/drawing/2014/main" id="{81444DEF-8CBF-E945-ABD2-9E2A72833130}"/>
              </a:ext>
            </a:extLst>
          </p:cNvPr>
          <p:cNvPicPr>
            <a:picLocks noChangeAspect="1"/>
          </p:cNvPicPr>
          <p:nvPr/>
        </p:nvPicPr>
        <p:blipFill>
          <a:blip r:embed="rId12"/>
          <a:stretch>
            <a:fillRect/>
          </a:stretch>
        </p:blipFill>
        <p:spPr>
          <a:xfrm>
            <a:off x="7083468" y="2938576"/>
            <a:ext cx="4173606" cy="255155"/>
          </a:xfrm>
          <a:prstGeom prst="rect">
            <a:avLst/>
          </a:prstGeom>
        </p:spPr>
      </p:pic>
      <p:pic>
        <p:nvPicPr>
          <p:cNvPr id="8" name="Picture 7">
            <a:extLst>
              <a:ext uri="{FF2B5EF4-FFF2-40B4-BE49-F238E27FC236}">
                <a16:creationId xmlns:a16="http://schemas.microsoft.com/office/drawing/2014/main" id="{A929EF4F-7C99-D448-A37B-09014E35D7D0}"/>
              </a:ext>
            </a:extLst>
          </p:cNvPr>
          <p:cNvPicPr>
            <a:picLocks noChangeAspect="1"/>
          </p:cNvPicPr>
          <p:nvPr/>
        </p:nvPicPr>
        <p:blipFill>
          <a:blip r:embed="rId13"/>
          <a:stretch>
            <a:fillRect/>
          </a:stretch>
        </p:blipFill>
        <p:spPr>
          <a:xfrm>
            <a:off x="6312026" y="3501078"/>
            <a:ext cx="5595184" cy="792803"/>
          </a:xfrm>
          <a:prstGeom prst="rect">
            <a:avLst/>
          </a:prstGeom>
        </p:spPr>
      </p:pic>
      <p:pic>
        <p:nvPicPr>
          <p:cNvPr id="9" name="Picture 8">
            <a:extLst>
              <a:ext uri="{FF2B5EF4-FFF2-40B4-BE49-F238E27FC236}">
                <a16:creationId xmlns:a16="http://schemas.microsoft.com/office/drawing/2014/main" id="{0EA4D577-84A5-AC43-8347-9917CA1D599F}"/>
              </a:ext>
            </a:extLst>
          </p:cNvPr>
          <p:cNvPicPr>
            <a:picLocks noChangeAspect="1"/>
          </p:cNvPicPr>
          <p:nvPr/>
        </p:nvPicPr>
        <p:blipFill>
          <a:blip r:embed="rId14"/>
          <a:stretch>
            <a:fillRect/>
          </a:stretch>
        </p:blipFill>
        <p:spPr>
          <a:xfrm>
            <a:off x="6343873" y="5193122"/>
            <a:ext cx="3611613" cy="437771"/>
          </a:xfrm>
          <a:prstGeom prst="rect">
            <a:avLst/>
          </a:prstGeom>
        </p:spPr>
      </p:pic>
      <p:sp>
        <p:nvSpPr>
          <p:cNvPr id="10" name="Rectangle 9">
            <a:extLst>
              <a:ext uri="{FF2B5EF4-FFF2-40B4-BE49-F238E27FC236}">
                <a16:creationId xmlns:a16="http://schemas.microsoft.com/office/drawing/2014/main" id="{4E1C3BA7-3549-CF45-A792-CDB6B21613A8}"/>
              </a:ext>
            </a:extLst>
          </p:cNvPr>
          <p:cNvSpPr/>
          <p:nvPr/>
        </p:nvSpPr>
        <p:spPr>
          <a:xfrm>
            <a:off x="5864318" y="4587326"/>
            <a:ext cx="1596912" cy="523220"/>
          </a:xfrm>
          <a:prstGeom prst="rect">
            <a:avLst/>
          </a:prstGeom>
        </p:spPr>
        <p:txBody>
          <a:bodyPr wrap="none">
            <a:spAutoFit/>
          </a:bodyPr>
          <a:lstStyle/>
          <a:p>
            <a:r>
              <a:rPr lang="en-US" sz="2800" dirty="0">
                <a:latin typeface="Amazon Ember Light" panose="020B0403020204020204" pitchFamily="34" charset="0"/>
                <a:ea typeface="Amazon Ember Light" panose="020B0403020204020204" pitchFamily="34" charset="0"/>
                <a:cs typeface="Amazon Ember Light" panose="020B0403020204020204" pitchFamily="34" charset="0"/>
              </a:rPr>
              <a:t>Similarly,</a:t>
            </a:r>
          </a:p>
        </p:txBody>
      </p:sp>
      <p:cxnSp>
        <p:nvCxnSpPr>
          <p:cNvPr id="92" name="Straight Connector 91">
            <a:extLst>
              <a:ext uri="{FF2B5EF4-FFF2-40B4-BE49-F238E27FC236}">
                <a16:creationId xmlns:a16="http://schemas.microsoft.com/office/drawing/2014/main" id="{14968A50-1ACA-D548-B470-C0AD567180FE}"/>
              </a:ext>
            </a:extLst>
          </p:cNvPr>
          <p:cNvCxnSpPr>
            <a:cxnSpLocks/>
          </p:cNvCxnSpPr>
          <p:nvPr/>
        </p:nvCxnSpPr>
        <p:spPr>
          <a:xfrm>
            <a:off x="1067696" y="3838665"/>
            <a:ext cx="76749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E4A2C01-3DCA-E04B-A441-FC0CC687BD57}"/>
              </a:ext>
            </a:extLst>
          </p:cNvPr>
          <p:cNvCxnSpPr>
            <a:cxnSpLocks/>
          </p:cNvCxnSpPr>
          <p:nvPr/>
        </p:nvCxnSpPr>
        <p:spPr>
          <a:xfrm>
            <a:off x="1682511" y="2115416"/>
            <a:ext cx="784803"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C4A39379-858D-9849-AD43-F35B901480DB}"/>
              </a:ext>
            </a:extLst>
          </p:cNvPr>
          <p:cNvCxnSpPr>
            <a:cxnSpLocks/>
          </p:cNvCxnSpPr>
          <p:nvPr/>
        </p:nvCxnSpPr>
        <p:spPr>
          <a:xfrm>
            <a:off x="2317065" y="3837562"/>
            <a:ext cx="76749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F28E6071-9731-0443-8F5D-30AA67349E96}"/>
              </a:ext>
            </a:extLst>
          </p:cNvPr>
          <p:cNvSpPr txBox="1"/>
          <p:nvPr/>
        </p:nvSpPr>
        <p:spPr>
          <a:xfrm>
            <a:off x="3274043" y="3612586"/>
            <a:ext cx="2012935" cy="369332"/>
          </a:xfrm>
          <a:prstGeom prst="rect">
            <a:avLst/>
          </a:prstGeom>
          <a:noFill/>
        </p:spPr>
        <p:txBody>
          <a:bodyPr wrap="square" rtlCol="0">
            <a:spAutoFit/>
          </a:bodyPr>
          <a:lstStyle/>
          <a:p>
            <a:r>
              <a:rPr lang="en-US" dirty="0">
                <a:solidFill>
                  <a:schemeClr val="accent2"/>
                </a:solidFill>
                <a:latin typeface="Amazon Ember Light" panose="020B0403020204020204" pitchFamily="34" charset="0"/>
                <a:ea typeface="Amazon Ember Light" panose="020B0403020204020204" pitchFamily="34" charset="0"/>
                <a:cs typeface="Amazon Ember Light" panose="020B0403020204020204" pitchFamily="34" charset="0"/>
              </a:rPr>
              <a:t>Hidden Layer</a:t>
            </a:r>
          </a:p>
        </p:txBody>
      </p:sp>
      <p:sp>
        <p:nvSpPr>
          <p:cNvPr id="98" name="TextBox 97">
            <a:extLst>
              <a:ext uri="{FF2B5EF4-FFF2-40B4-BE49-F238E27FC236}">
                <a16:creationId xmlns:a16="http://schemas.microsoft.com/office/drawing/2014/main" id="{1F426DDB-C422-CB48-BDFA-DFB628DF2D6B}"/>
              </a:ext>
            </a:extLst>
          </p:cNvPr>
          <p:cNvSpPr txBox="1"/>
          <p:nvPr/>
        </p:nvSpPr>
        <p:spPr>
          <a:xfrm>
            <a:off x="3274043" y="1923971"/>
            <a:ext cx="1684789" cy="369332"/>
          </a:xfrm>
          <a:prstGeom prst="rect">
            <a:avLst/>
          </a:prstGeom>
          <a:noFill/>
        </p:spPr>
        <p:txBody>
          <a:bodyPr wrap="square" rtlCol="0">
            <a:spAutoFit/>
          </a:bodyPr>
          <a:lstStyle/>
          <a:p>
            <a:r>
              <a:rPr lang="en-US" dirty="0">
                <a:solidFill>
                  <a:schemeClr val="accent2"/>
                </a:solidFill>
                <a:latin typeface="Amazon Ember Light" panose="020B0403020204020204" pitchFamily="34" charset="0"/>
                <a:ea typeface="Amazon Ember Light" panose="020B0403020204020204" pitchFamily="34" charset="0"/>
                <a:cs typeface="Amazon Ember Light" panose="020B0403020204020204" pitchFamily="34" charset="0"/>
              </a:rPr>
              <a:t>Output Layer</a:t>
            </a:r>
          </a:p>
        </p:txBody>
      </p:sp>
    </p:spTree>
    <p:extLst>
      <p:ext uri="{BB962C8B-B14F-4D97-AF65-F5344CB8AC3E}">
        <p14:creationId xmlns:p14="http://schemas.microsoft.com/office/powerpoint/2010/main" val="2494234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E38E59C-D974-A24D-8358-696F0B364C1C}"/>
              </a:ext>
            </a:extLst>
          </p:cNvPr>
          <p:cNvGrpSpPr/>
          <p:nvPr/>
        </p:nvGrpSpPr>
        <p:grpSpPr>
          <a:xfrm>
            <a:off x="868709" y="1191261"/>
            <a:ext cx="11020754" cy="4731478"/>
            <a:chOff x="867120" y="1178561"/>
            <a:chExt cx="11020754" cy="4731478"/>
          </a:xfrm>
        </p:grpSpPr>
        <p:grpSp>
          <p:nvGrpSpPr>
            <p:cNvPr id="5" name="Group 4">
              <a:extLst>
                <a:ext uri="{FF2B5EF4-FFF2-40B4-BE49-F238E27FC236}">
                  <a16:creationId xmlns:a16="http://schemas.microsoft.com/office/drawing/2014/main" id="{F1621CE0-4C23-AA42-9B66-C9F8698D7F44}"/>
                </a:ext>
              </a:extLst>
            </p:cNvPr>
            <p:cNvGrpSpPr/>
            <p:nvPr/>
          </p:nvGrpSpPr>
          <p:grpSpPr>
            <a:xfrm>
              <a:off x="4626481" y="1178867"/>
              <a:ext cx="3487689" cy="4731172"/>
              <a:chOff x="6402419" y="1178561"/>
              <a:chExt cx="5051644" cy="4731172"/>
            </a:xfrm>
            <a:effectLst>
              <a:outerShdw blurRad="50800" dist="38100" algn="l" rotWithShape="0">
                <a:prstClr val="black">
                  <a:alpha val="40000"/>
                </a:prstClr>
              </a:outerShdw>
            </a:effectLst>
          </p:grpSpPr>
          <p:sp>
            <p:nvSpPr>
              <p:cNvPr id="12" name="Text Placeholder 2">
                <a:extLst>
                  <a:ext uri="{FF2B5EF4-FFF2-40B4-BE49-F238E27FC236}">
                    <a16:creationId xmlns:a16="http://schemas.microsoft.com/office/drawing/2014/main" id="{EA927A71-5442-E443-80D7-CDD09D5B140D}"/>
                  </a:ext>
                </a:extLst>
              </p:cNvPr>
              <p:cNvSpPr txBox="1">
                <a:spLocks/>
              </p:cNvSpPr>
              <p:nvPr/>
            </p:nvSpPr>
            <p:spPr>
              <a:xfrm>
                <a:off x="6402420" y="1310105"/>
                <a:ext cx="5051643" cy="4599628"/>
              </a:xfrm>
              <a:prstGeom prst="roundRect">
                <a:avLst>
                  <a:gd name="adj" fmla="val 3274"/>
                </a:avLst>
              </a:prstGeom>
              <a:solidFill>
                <a:schemeClr val="bg1"/>
              </a:solidFill>
              <a:ln w="25400">
                <a:solidFill>
                  <a:schemeClr val="tx1"/>
                </a:solidFill>
              </a:ln>
            </p:spPr>
            <p:txBody>
              <a:bodyPr vert="horz"/>
              <a:lstStyle>
                <a:lvl1pPr marL="249500" indent="-249500" algn="l" defTabSz="997999" rtl="0" eaLnBrk="1" latinLnBrk="0" hangingPunct="1">
                  <a:lnSpc>
                    <a:spcPct val="100000"/>
                  </a:lnSpc>
                  <a:spcBef>
                    <a:spcPts val="800"/>
                  </a:spcBef>
                  <a:buFont typeface="Arial" panose="020B0604020202020204" pitchFamily="34" charset="0"/>
                  <a:buChar char="•"/>
                  <a:defRPr sz="3000" kern="1200">
                    <a:solidFill>
                      <a:schemeClr val="tx1"/>
                    </a:solidFill>
                    <a:latin typeface="+mn-lt"/>
                    <a:ea typeface="+mn-ea"/>
                    <a:cs typeface="+mn-cs"/>
                  </a:defRPr>
                </a:lvl1pPr>
                <a:lvl2pPr marL="685457" indent="-228486" algn="l" defTabSz="997999" rtl="0" eaLnBrk="1" latinLnBrk="0" hangingPunct="1">
                  <a:lnSpc>
                    <a:spcPct val="100000"/>
                  </a:lnSpc>
                  <a:spcBef>
                    <a:spcPts val="800"/>
                  </a:spcBef>
                  <a:buFont typeface="Wingdings" charset="2"/>
                  <a:buChar char="§"/>
                  <a:defRPr sz="2600" kern="1200">
                    <a:solidFill>
                      <a:schemeClr val="tx1"/>
                    </a:solidFill>
                    <a:latin typeface="+mn-lt"/>
                    <a:ea typeface="+mn-ea"/>
                    <a:cs typeface="+mn-cs"/>
                  </a:defRPr>
                </a:lvl2pPr>
                <a:lvl3pPr marL="1142428" indent="-228486" algn="l" defTabSz="997999" rtl="0" eaLnBrk="1" latinLnBrk="0" hangingPunct="1">
                  <a:lnSpc>
                    <a:spcPct val="100000"/>
                  </a:lnSpc>
                  <a:spcBef>
                    <a:spcPts val="800"/>
                  </a:spcBef>
                  <a:buFont typeface="Lucida Grande"/>
                  <a:buChar char="-"/>
                  <a:defRPr sz="2200" kern="1200">
                    <a:solidFill>
                      <a:schemeClr val="tx1"/>
                    </a:solidFill>
                    <a:latin typeface="+mn-lt"/>
                    <a:ea typeface="+mn-ea"/>
                    <a:cs typeface="+mn-cs"/>
                  </a:defRPr>
                </a:lvl3pPr>
                <a:lvl4pPr marL="1599399" indent="-228486" algn="l" defTabSz="997999" rtl="0" eaLnBrk="1" latinLnBrk="0" hangingPunct="1">
                  <a:lnSpc>
                    <a:spcPct val="90000"/>
                  </a:lnSpc>
                  <a:spcBef>
                    <a:spcPts val="545"/>
                  </a:spcBef>
                  <a:buFont typeface="Lucida Grande"/>
                  <a:buChar char="-"/>
                  <a:defRPr sz="1900" kern="1200">
                    <a:solidFill>
                      <a:schemeClr val="tx1"/>
                    </a:solidFill>
                    <a:latin typeface="+mn-lt"/>
                    <a:ea typeface="+mn-ea"/>
                    <a:cs typeface="+mn-cs"/>
                  </a:defRPr>
                </a:lvl4pPr>
                <a:lvl5pPr marL="2056370" indent="-228486" algn="l" defTabSz="997999" rtl="0" eaLnBrk="1" latinLnBrk="0" hangingPunct="1">
                  <a:lnSpc>
                    <a:spcPct val="90000"/>
                  </a:lnSpc>
                  <a:spcBef>
                    <a:spcPts val="545"/>
                  </a:spcBef>
                  <a:buFont typeface="Lucida Grande"/>
                  <a:buChar char="-"/>
                  <a:defRPr sz="1900" kern="1200">
                    <a:solidFill>
                      <a:schemeClr val="tx1"/>
                    </a:solidFill>
                    <a:latin typeface="+mn-lt"/>
                    <a:ea typeface="+mn-ea"/>
                    <a:cs typeface="+mn-cs"/>
                  </a:defRPr>
                </a:lvl5pPr>
                <a:lvl6pPr marL="2744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6pPr>
                <a:lvl7pPr marL="3243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7pPr>
                <a:lvl8pPr marL="3742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8pPr>
                <a:lvl9pPr marL="4241498"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9pPr>
              </a:lstStyle>
              <a:p>
                <a:pPr marL="0" indent="0">
                  <a:buNone/>
                </a:pPr>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Day 2: </a:t>
                </a:r>
              </a:p>
              <a:p>
                <a:pPr>
                  <a:spcBef>
                    <a:spcPts val="1800"/>
                  </a:spcBef>
                </a:pPr>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Tree-based Models</a:t>
                </a:r>
              </a:p>
              <a:p>
                <a:pPr>
                  <a:spcBef>
                    <a:spcPts val="1800"/>
                  </a:spcBef>
                </a:pPr>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Regression Models</a:t>
                </a:r>
              </a:p>
              <a:p>
                <a:pPr>
                  <a:spcBef>
                    <a:spcPts val="1800"/>
                  </a:spcBef>
                </a:pPr>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Optimization- Regularization</a:t>
                </a:r>
              </a:p>
              <a:p>
                <a:pPr>
                  <a:spcBef>
                    <a:spcPts val="1800"/>
                  </a:spcBef>
                </a:pPr>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Hyperparameter Tuning</a:t>
                </a:r>
              </a:p>
              <a:p>
                <a:pPr>
                  <a:spcBef>
                    <a:spcPts val="1800"/>
                  </a:spcBef>
                </a:pPr>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AWS AI/ML Services</a:t>
                </a:r>
              </a:p>
            </p:txBody>
          </p:sp>
          <p:sp>
            <p:nvSpPr>
              <p:cNvPr id="13" name="Rectangle 12">
                <a:extLst>
                  <a:ext uri="{FF2B5EF4-FFF2-40B4-BE49-F238E27FC236}">
                    <a16:creationId xmlns:a16="http://schemas.microsoft.com/office/drawing/2014/main" id="{245D732D-522B-8C40-AE74-E0DF17698D74}"/>
                  </a:ext>
                </a:extLst>
              </p:cNvPr>
              <p:cNvSpPr/>
              <p:nvPr/>
            </p:nvSpPr>
            <p:spPr>
              <a:xfrm>
                <a:off x="6402419" y="1178561"/>
                <a:ext cx="5051643" cy="595697"/>
              </a:xfrm>
              <a:prstGeom prst="rect">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mazon Ember Light" panose="020B0403020204020204" pitchFamily="34" charset="0"/>
                    <a:ea typeface="Amazon Ember Light" panose="020B0403020204020204" pitchFamily="34" charset="0"/>
                    <a:cs typeface="Amazon Ember Light" panose="020B0403020204020204" pitchFamily="34" charset="0"/>
                  </a:rPr>
                  <a:t>Lecture 2</a:t>
                </a:r>
              </a:p>
            </p:txBody>
          </p:sp>
        </p:grpSp>
        <p:grpSp>
          <p:nvGrpSpPr>
            <p:cNvPr id="6" name="Group 5">
              <a:extLst>
                <a:ext uri="{FF2B5EF4-FFF2-40B4-BE49-F238E27FC236}">
                  <a16:creationId xmlns:a16="http://schemas.microsoft.com/office/drawing/2014/main" id="{85595D7E-8142-9742-AC1B-0F155C7FCD6D}"/>
                </a:ext>
              </a:extLst>
            </p:cNvPr>
            <p:cNvGrpSpPr/>
            <p:nvPr/>
          </p:nvGrpSpPr>
          <p:grpSpPr>
            <a:xfrm>
              <a:off x="867120" y="1178561"/>
              <a:ext cx="3487692" cy="4731172"/>
              <a:chOff x="6402419" y="1178561"/>
              <a:chExt cx="5051646" cy="4731172"/>
            </a:xfrm>
            <a:effectLst>
              <a:outerShdw blurRad="50800" dist="38100" algn="l" rotWithShape="0">
                <a:prstClr val="black">
                  <a:alpha val="40000"/>
                </a:prstClr>
              </a:outerShdw>
            </a:effectLst>
          </p:grpSpPr>
          <p:sp>
            <p:nvSpPr>
              <p:cNvPr id="10" name="Text Placeholder 2">
                <a:extLst>
                  <a:ext uri="{FF2B5EF4-FFF2-40B4-BE49-F238E27FC236}">
                    <a16:creationId xmlns:a16="http://schemas.microsoft.com/office/drawing/2014/main" id="{EB18721B-1AFE-0B40-966D-D41161D2667C}"/>
                  </a:ext>
                </a:extLst>
              </p:cNvPr>
              <p:cNvSpPr txBox="1">
                <a:spLocks/>
              </p:cNvSpPr>
              <p:nvPr/>
            </p:nvSpPr>
            <p:spPr>
              <a:xfrm>
                <a:off x="6402422" y="1310105"/>
                <a:ext cx="5051643" cy="4599628"/>
              </a:xfrm>
              <a:prstGeom prst="roundRect">
                <a:avLst>
                  <a:gd name="adj" fmla="val 3274"/>
                </a:avLst>
              </a:prstGeom>
              <a:solidFill>
                <a:schemeClr val="bg1"/>
              </a:solidFill>
              <a:ln w="25400">
                <a:solidFill>
                  <a:schemeClr val="tx1"/>
                </a:solidFill>
              </a:ln>
            </p:spPr>
            <p:txBody>
              <a:bodyPr vert="horz"/>
              <a:lstStyle>
                <a:lvl1pPr marL="249500" indent="-249500" algn="l" defTabSz="997999" rtl="0" eaLnBrk="1" latinLnBrk="0" hangingPunct="1">
                  <a:lnSpc>
                    <a:spcPct val="100000"/>
                  </a:lnSpc>
                  <a:spcBef>
                    <a:spcPts val="800"/>
                  </a:spcBef>
                  <a:buFont typeface="Arial" panose="020B0604020202020204" pitchFamily="34" charset="0"/>
                  <a:buChar char="•"/>
                  <a:defRPr sz="3000" kern="1200">
                    <a:solidFill>
                      <a:schemeClr val="tx1"/>
                    </a:solidFill>
                    <a:latin typeface="+mn-lt"/>
                    <a:ea typeface="+mn-ea"/>
                    <a:cs typeface="+mn-cs"/>
                  </a:defRPr>
                </a:lvl1pPr>
                <a:lvl2pPr marL="685457" indent="-228486" algn="l" defTabSz="997999" rtl="0" eaLnBrk="1" latinLnBrk="0" hangingPunct="1">
                  <a:lnSpc>
                    <a:spcPct val="100000"/>
                  </a:lnSpc>
                  <a:spcBef>
                    <a:spcPts val="800"/>
                  </a:spcBef>
                  <a:buFont typeface="Wingdings" charset="2"/>
                  <a:buChar char="§"/>
                  <a:defRPr sz="2600" kern="1200">
                    <a:solidFill>
                      <a:schemeClr val="tx1"/>
                    </a:solidFill>
                    <a:latin typeface="+mn-lt"/>
                    <a:ea typeface="+mn-ea"/>
                    <a:cs typeface="+mn-cs"/>
                  </a:defRPr>
                </a:lvl2pPr>
                <a:lvl3pPr marL="1142428" indent="-228486" algn="l" defTabSz="997999" rtl="0" eaLnBrk="1" latinLnBrk="0" hangingPunct="1">
                  <a:lnSpc>
                    <a:spcPct val="100000"/>
                  </a:lnSpc>
                  <a:spcBef>
                    <a:spcPts val="800"/>
                  </a:spcBef>
                  <a:buFont typeface="Lucida Grande"/>
                  <a:buChar char="-"/>
                  <a:defRPr sz="2200" kern="1200">
                    <a:solidFill>
                      <a:schemeClr val="tx1"/>
                    </a:solidFill>
                    <a:latin typeface="+mn-lt"/>
                    <a:ea typeface="+mn-ea"/>
                    <a:cs typeface="+mn-cs"/>
                  </a:defRPr>
                </a:lvl3pPr>
                <a:lvl4pPr marL="1599399" indent="-228486" algn="l" defTabSz="997999" rtl="0" eaLnBrk="1" latinLnBrk="0" hangingPunct="1">
                  <a:lnSpc>
                    <a:spcPct val="90000"/>
                  </a:lnSpc>
                  <a:spcBef>
                    <a:spcPts val="545"/>
                  </a:spcBef>
                  <a:buFont typeface="Lucida Grande"/>
                  <a:buChar char="-"/>
                  <a:defRPr sz="1900" kern="1200">
                    <a:solidFill>
                      <a:schemeClr val="tx1"/>
                    </a:solidFill>
                    <a:latin typeface="+mn-lt"/>
                    <a:ea typeface="+mn-ea"/>
                    <a:cs typeface="+mn-cs"/>
                  </a:defRPr>
                </a:lvl4pPr>
                <a:lvl5pPr marL="2056370" indent="-228486" algn="l" defTabSz="997999" rtl="0" eaLnBrk="1" latinLnBrk="0" hangingPunct="1">
                  <a:lnSpc>
                    <a:spcPct val="90000"/>
                  </a:lnSpc>
                  <a:spcBef>
                    <a:spcPts val="545"/>
                  </a:spcBef>
                  <a:buFont typeface="Lucida Grande"/>
                  <a:buChar char="-"/>
                  <a:defRPr sz="1900" kern="1200">
                    <a:solidFill>
                      <a:schemeClr val="tx1"/>
                    </a:solidFill>
                    <a:latin typeface="+mn-lt"/>
                    <a:ea typeface="+mn-ea"/>
                    <a:cs typeface="+mn-cs"/>
                  </a:defRPr>
                </a:lvl5pPr>
                <a:lvl6pPr marL="2744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6pPr>
                <a:lvl7pPr marL="3243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7pPr>
                <a:lvl8pPr marL="3742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8pPr>
                <a:lvl9pPr marL="4241498"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9pPr>
              </a:lstStyle>
              <a:p>
                <a:pPr marL="0" indent="0">
                  <a:buNone/>
                </a:pPr>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Day 2: </a:t>
                </a:r>
              </a:p>
              <a:p>
                <a:pPr>
                  <a:spcBef>
                    <a:spcPts val="1800"/>
                  </a:spcBef>
                </a:pPr>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Introduction to Machine Learning</a:t>
                </a:r>
              </a:p>
              <a:p>
                <a:pPr>
                  <a:spcBef>
                    <a:spcPts val="1800"/>
                  </a:spcBef>
                </a:pPr>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Introduction to NLP and Text Processing</a:t>
                </a:r>
              </a:p>
              <a:p>
                <a:pPr>
                  <a:spcBef>
                    <a:spcPts val="1800"/>
                  </a:spcBef>
                </a:pPr>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Bag of Words (</a:t>
                </a:r>
                <a:r>
                  <a:rPr lang="en-US" sz="2000" dirty="0" err="1">
                    <a:latin typeface="Amazon Ember Light" panose="020B0403020204020204" pitchFamily="34" charset="0"/>
                    <a:ea typeface="Amazon Ember Light" panose="020B0403020204020204" pitchFamily="34" charset="0"/>
                    <a:cs typeface="Amazon Ember Light" panose="020B0403020204020204" pitchFamily="34" charset="0"/>
                  </a:rPr>
                  <a:t>BoW</a:t>
                </a:r>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a:t>
                </a:r>
              </a:p>
              <a:p>
                <a:pPr>
                  <a:spcBef>
                    <a:spcPts val="1800"/>
                  </a:spcBef>
                </a:pPr>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K Nearest Neighbors (KNN)</a:t>
                </a:r>
              </a:p>
            </p:txBody>
          </p:sp>
          <p:sp>
            <p:nvSpPr>
              <p:cNvPr id="11" name="Rectangle 10">
                <a:extLst>
                  <a:ext uri="{FF2B5EF4-FFF2-40B4-BE49-F238E27FC236}">
                    <a16:creationId xmlns:a16="http://schemas.microsoft.com/office/drawing/2014/main" id="{2DC0E498-7CD7-1F41-9702-128255A27611}"/>
                  </a:ext>
                </a:extLst>
              </p:cNvPr>
              <p:cNvSpPr/>
              <p:nvPr/>
            </p:nvSpPr>
            <p:spPr>
              <a:xfrm>
                <a:off x="6402419" y="1178561"/>
                <a:ext cx="5051643" cy="595697"/>
              </a:xfrm>
              <a:prstGeom prst="rect">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mazon Ember Light" panose="020B0403020204020204" pitchFamily="34" charset="0"/>
                    <a:ea typeface="Amazon Ember Light" panose="020B0403020204020204" pitchFamily="34" charset="0"/>
                    <a:cs typeface="Amazon Ember Light" panose="020B0403020204020204" pitchFamily="34" charset="0"/>
                  </a:rPr>
                  <a:t>Lecture 1</a:t>
                </a:r>
              </a:p>
            </p:txBody>
          </p:sp>
        </p:grpSp>
        <p:grpSp>
          <p:nvGrpSpPr>
            <p:cNvPr id="7" name="Group 6">
              <a:extLst>
                <a:ext uri="{FF2B5EF4-FFF2-40B4-BE49-F238E27FC236}">
                  <a16:creationId xmlns:a16="http://schemas.microsoft.com/office/drawing/2014/main" id="{C029DBB4-470B-B844-B039-05655F6A3522}"/>
                </a:ext>
              </a:extLst>
            </p:cNvPr>
            <p:cNvGrpSpPr/>
            <p:nvPr/>
          </p:nvGrpSpPr>
          <p:grpSpPr>
            <a:xfrm>
              <a:off x="8400186" y="1178561"/>
              <a:ext cx="3487688" cy="4731172"/>
              <a:chOff x="6402419" y="1178561"/>
              <a:chExt cx="5051645" cy="4731172"/>
            </a:xfrm>
            <a:effectLst>
              <a:outerShdw blurRad="50800" dist="38100" algn="l" rotWithShape="0">
                <a:prstClr val="black">
                  <a:alpha val="40000"/>
                </a:prstClr>
              </a:outerShdw>
            </a:effectLst>
          </p:grpSpPr>
          <p:sp>
            <p:nvSpPr>
              <p:cNvPr id="8" name="Text Placeholder 2">
                <a:extLst>
                  <a:ext uri="{FF2B5EF4-FFF2-40B4-BE49-F238E27FC236}">
                    <a16:creationId xmlns:a16="http://schemas.microsoft.com/office/drawing/2014/main" id="{93AA62EF-BDFB-BD47-AFC7-49BAF405D169}"/>
                  </a:ext>
                </a:extLst>
              </p:cNvPr>
              <p:cNvSpPr txBox="1">
                <a:spLocks/>
              </p:cNvSpPr>
              <p:nvPr/>
            </p:nvSpPr>
            <p:spPr>
              <a:xfrm>
                <a:off x="6402421" y="1310105"/>
                <a:ext cx="5051643" cy="4599628"/>
              </a:xfrm>
              <a:prstGeom prst="roundRect">
                <a:avLst>
                  <a:gd name="adj" fmla="val 3274"/>
                </a:avLst>
              </a:prstGeom>
              <a:solidFill>
                <a:schemeClr val="bg1"/>
              </a:solidFill>
              <a:ln w="25400">
                <a:solidFill>
                  <a:schemeClr val="tx1"/>
                </a:solidFill>
              </a:ln>
            </p:spPr>
            <p:txBody>
              <a:bodyPr vert="horz"/>
              <a:lstStyle>
                <a:lvl1pPr marL="249500" indent="-249500" algn="l" defTabSz="997999" rtl="0" eaLnBrk="1" latinLnBrk="0" hangingPunct="1">
                  <a:lnSpc>
                    <a:spcPct val="100000"/>
                  </a:lnSpc>
                  <a:spcBef>
                    <a:spcPts val="800"/>
                  </a:spcBef>
                  <a:buFont typeface="Arial" panose="020B0604020202020204" pitchFamily="34" charset="0"/>
                  <a:buChar char="•"/>
                  <a:defRPr sz="3000" kern="1200">
                    <a:solidFill>
                      <a:schemeClr val="tx1"/>
                    </a:solidFill>
                    <a:latin typeface="+mn-lt"/>
                    <a:ea typeface="+mn-ea"/>
                    <a:cs typeface="+mn-cs"/>
                  </a:defRPr>
                </a:lvl1pPr>
                <a:lvl2pPr marL="685457" indent="-228486" algn="l" defTabSz="997999" rtl="0" eaLnBrk="1" latinLnBrk="0" hangingPunct="1">
                  <a:lnSpc>
                    <a:spcPct val="100000"/>
                  </a:lnSpc>
                  <a:spcBef>
                    <a:spcPts val="800"/>
                  </a:spcBef>
                  <a:buFont typeface="Wingdings" charset="2"/>
                  <a:buChar char="§"/>
                  <a:defRPr sz="2600" kern="1200">
                    <a:solidFill>
                      <a:schemeClr val="tx1"/>
                    </a:solidFill>
                    <a:latin typeface="+mn-lt"/>
                    <a:ea typeface="+mn-ea"/>
                    <a:cs typeface="+mn-cs"/>
                  </a:defRPr>
                </a:lvl2pPr>
                <a:lvl3pPr marL="1142428" indent="-228486" algn="l" defTabSz="997999" rtl="0" eaLnBrk="1" latinLnBrk="0" hangingPunct="1">
                  <a:lnSpc>
                    <a:spcPct val="100000"/>
                  </a:lnSpc>
                  <a:spcBef>
                    <a:spcPts val="800"/>
                  </a:spcBef>
                  <a:buFont typeface="Lucida Grande"/>
                  <a:buChar char="-"/>
                  <a:defRPr sz="2200" kern="1200">
                    <a:solidFill>
                      <a:schemeClr val="tx1"/>
                    </a:solidFill>
                    <a:latin typeface="+mn-lt"/>
                    <a:ea typeface="+mn-ea"/>
                    <a:cs typeface="+mn-cs"/>
                  </a:defRPr>
                </a:lvl3pPr>
                <a:lvl4pPr marL="1599399" indent="-228486" algn="l" defTabSz="997999" rtl="0" eaLnBrk="1" latinLnBrk="0" hangingPunct="1">
                  <a:lnSpc>
                    <a:spcPct val="90000"/>
                  </a:lnSpc>
                  <a:spcBef>
                    <a:spcPts val="545"/>
                  </a:spcBef>
                  <a:buFont typeface="Lucida Grande"/>
                  <a:buChar char="-"/>
                  <a:defRPr sz="1900" kern="1200">
                    <a:solidFill>
                      <a:schemeClr val="tx1"/>
                    </a:solidFill>
                    <a:latin typeface="+mn-lt"/>
                    <a:ea typeface="+mn-ea"/>
                    <a:cs typeface="+mn-cs"/>
                  </a:defRPr>
                </a:lvl4pPr>
                <a:lvl5pPr marL="2056370" indent="-228486" algn="l" defTabSz="997999" rtl="0" eaLnBrk="1" latinLnBrk="0" hangingPunct="1">
                  <a:lnSpc>
                    <a:spcPct val="90000"/>
                  </a:lnSpc>
                  <a:spcBef>
                    <a:spcPts val="545"/>
                  </a:spcBef>
                  <a:buFont typeface="Lucida Grande"/>
                  <a:buChar char="-"/>
                  <a:defRPr sz="1900" kern="1200">
                    <a:solidFill>
                      <a:schemeClr val="tx1"/>
                    </a:solidFill>
                    <a:latin typeface="+mn-lt"/>
                    <a:ea typeface="+mn-ea"/>
                    <a:cs typeface="+mn-cs"/>
                  </a:defRPr>
                </a:lvl5pPr>
                <a:lvl6pPr marL="2744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6pPr>
                <a:lvl7pPr marL="3243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7pPr>
                <a:lvl8pPr marL="3742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8pPr>
                <a:lvl9pPr marL="4241498"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9pPr>
              </a:lstStyle>
              <a:p>
                <a:pPr marL="0" indent="0">
                  <a:buNone/>
                </a:pPr>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Day 2: </a:t>
                </a:r>
              </a:p>
              <a:p>
                <a:pPr>
                  <a:spcBef>
                    <a:spcPts val="1800"/>
                  </a:spcBef>
                </a:pPr>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Neural Networks</a:t>
                </a:r>
              </a:p>
              <a:p>
                <a:pPr>
                  <a:spcBef>
                    <a:spcPts val="1800"/>
                  </a:spcBef>
                </a:pPr>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Word Embeddings</a:t>
                </a:r>
              </a:p>
              <a:p>
                <a:pPr>
                  <a:spcBef>
                    <a:spcPts val="1800"/>
                  </a:spcBef>
                </a:pPr>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Recurrent Neural Networks (RNN)</a:t>
                </a:r>
              </a:p>
              <a:p>
                <a:pPr>
                  <a:spcBef>
                    <a:spcPts val="1800"/>
                  </a:spcBef>
                </a:pPr>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Transformers</a:t>
                </a:r>
              </a:p>
              <a:p>
                <a:pPr>
                  <a:spcBef>
                    <a:spcPts val="1800"/>
                  </a:spcBef>
                </a:pPr>
                <a:endParaRPr lang="en-US" sz="20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9" name="Rectangle 8">
                <a:extLst>
                  <a:ext uri="{FF2B5EF4-FFF2-40B4-BE49-F238E27FC236}">
                    <a16:creationId xmlns:a16="http://schemas.microsoft.com/office/drawing/2014/main" id="{F58C10BC-5E89-8E4A-BA29-24291FF1F51C}"/>
                  </a:ext>
                </a:extLst>
              </p:cNvPr>
              <p:cNvSpPr/>
              <p:nvPr/>
            </p:nvSpPr>
            <p:spPr>
              <a:xfrm>
                <a:off x="6402419" y="1178561"/>
                <a:ext cx="5051643" cy="595697"/>
              </a:xfrm>
              <a:prstGeom prst="rect">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mazon Ember Light" panose="020B0403020204020204" pitchFamily="34" charset="0"/>
                    <a:ea typeface="Amazon Ember Light" panose="020B0403020204020204" pitchFamily="34" charset="0"/>
                    <a:cs typeface="Amazon Ember Light" panose="020B0403020204020204" pitchFamily="34" charset="0"/>
                  </a:rPr>
                  <a:t>Lecture 3</a:t>
                </a:r>
              </a:p>
            </p:txBody>
          </p:sp>
        </p:grpSp>
      </p:grpSp>
      <p:sp>
        <p:nvSpPr>
          <p:cNvPr id="15" name="Title 1">
            <a:extLst>
              <a:ext uri="{FF2B5EF4-FFF2-40B4-BE49-F238E27FC236}">
                <a16:creationId xmlns:a16="http://schemas.microsoft.com/office/drawing/2014/main" id="{17BFFC8A-7979-8F4D-8368-198AB14017CD}"/>
              </a:ext>
            </a:extLst>
          </p:cNvPr>
          <p:cNvSpPr>
            <a:spLocks noGrp="1"/>
          </p:cNvSpPr>
          <p:nvPr>
            <p:ph type="title"/>
          </p:nvPr>
        </p:nvSpPr>
        <p:spPr>
          <a:xfrm>
            <a:off x="496878" y="479421"/>
            <a:ext cx="10515600" cy="992183"/>
          </a:xfrm>
        </p:spPr>
        <p:txBody>
          <a:bodyPr/>
          <a:lstStyle/>
          <a:p>
            <a:r>
              <a:rPr lang="en-US" altLang="en-US" b="1" dirty="0">
                <a:latin typeface="Amazon Ember Light" panose="020B0403020204020204" pitchFamily="34" charset="0"/>
                <a:ea typeface="Amazon Ember Light" panose="020B0403020204020204" pitchFamily="34" charset="0"/>
                <a:cs typeface="Amazon Ember Light" panose="020B0403020204020204" pitchFamily="34" charset="0"/>
              </a:rPr>
              <a:t>Course Overview</a:t>
            </a:r>
            <a:endParaRPr lang="en-US" b="1"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Tree>
    <p:extLst>
      <p:ext uri="{BB962C8B-B14F-4D97-AF65-F5344CB8AC3E}">
        <p14:creationId xmlns:p14="http://schemas.microsoft.com/office/powerpoint/2010/main" val="2465937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a:xfrm>
            <a:off x="697502" y="295897"/>
            <a:ext cx="10894666" cy="987472"/>
          </a:xfrm>
        </p:spPr>
        <p:txBody>
          <a:bodyPr/>
          <a:lstStyle/>
          <a:p>
            <a:r>
              <a:rPr lang="en-US" b="1" dirty="0"/>
              <a:t>Forward Pass</a:t>
            </a:r>
          </a:p>
        </p:txBody>
      </p:sp>
      <p:pic>
        <p:nvPicPr>
          <p:cNvPr id="3" name="Picture 2">
            <a:extLst>
              <a:ext uri="{FF2B5EF4-FFF2-40B4-BE49-F238E27FC236}">
                <a16:creationId xmlns:a16="http://schemas.microsoft.com/office/drawing/2014/main" id="{DF39270E-5CDB-2C4E-817B-B30FB4EC9225}"/>
              </a:ext>
            </a:extLst>
          </p:cNvPr>
          <p:cNvPicPr>
            <a:picLocks noChangeAspect="1"/>
          </p:cNvPicPr>
          <p:nvPr/>
        </p:nvPicPr>
        <p:blipFill>
          <a:blip r:embed="rId3"/>
          <a:stretch>
            <a:fillRect/>
          </a:stretch>
        </p:blipFill>
        <p:spPr>
          <a:xfrm>
            <a:off x="6180010" y="3479321"/>
            <a:ext cx="5747485" cy="739227"/>
          </a:xfrm>
          <a:prstGeom prst="rect">
            <a:avLst/>
          </a:prstGeom>
        </p:spPr>
      </p:pic>
      <p:pic>
        <p:nvPicPr>
          <p:cNvPr id="4" name="Picture 3">
            <a:extLst>
              <a:ext uri="{FF2B5EF4-FFF2-40B4-BE49-F238E27FC236}">
                <a16:creationId xmlns:a16="http://schemas.microsoft.com/office/drawing/2014/main" id="{BAFB58B0-F77A-1949-8546-52CA97E44D4D}"/>
              </a:ext>
            </a:extLst>
          </p:cNvPr>
          <p:cNvPicPr>
            <a:picLocks noChangeAspect="1"/>
          </p:cNvPicPr>
          <p:nvPr/>
        </p:nvPicPr>
        <p:blipFill>
          <a:blip r:embed="rId4"/>
          <a:stretch>
            <a:fillRect/>
          </a:stretch>
        </p:blipFill>
        <p:spPr>
          <a:xfrm>
            <a:off x="6175593" y="2366959"/>
            <a:ext cx="4707355" cy="469757"/>
          </a:xfrm>
          <a:prstGeom prst="rect">
            <a:avLst/>
          </a:prstGeom>
        </p:spPr>
      </p:pic>
      <p:pic>
        <p:nvPicPr>
          <p:cNvPr id="5" name="Picture 4">
            <a:extLst>
              <a:ext uri="{FF2B5EF4-FFF2-40B4-BE49-F238E27FC236}">
                <a16:creationId xmlns:a16="http://schemas.microsoft.com/office/drawing/2014/main" id="{6090ACEF-6F2F-E641-B554-40656D26EF8F}"/>
              </a:ext>
            </a:extLst>
          </p:cNvPr>
          <p:cNvPicPr>
            <a:picLocks noChangeAspect="1"/>
          </p:cNvPicPr>
          <p:nvPr/>
        </p:nvPicPr>
        <p:blipFill>
          <a:blip r:embed="rId5"/>
          <a:stretch>
            <a:fillRect/>
          </a:stretch>
        </p:blipFill>
        <p:spPr>
          <a:xfrm>
            <a:off x="7008109" y="2987850"/>
            <a:ext cx="4305912" cy="243076"/>
          </a:xfrm>
          <a:prstGeom prst="rect">
            <a:avLst/>
          </a:prstGeom>
        </p:spPr>
      </p:pic>
      <p:pic>
        <p:nvPicPr>
          <p:cNvPr id="43" name="Picture 42">
            <a:extLst>
              <a:ext uri="{FF2B5EF4-FFF2-40B4-BE49-F238E27FC236}">
                <a16:creationId xmlns:a16="http://schemas.microsoft.com/office/drawing/2014/main" id="{AAF941B1-633B-E545-837C-F4F33AB6793D}"/>
              </a:ext>
            </a:extLst>
          </p:cNvPr>
          <p:cNvPicPr>
            <a:picLocks noChangeAspect="1"/>
          </p:cNvPicPr>
          <p:nvPr/>
        </p:nvPicPr>
        <p:blipFill>
          <a:blip r:embed="rId6"/>
          <a:stretch>
            <a:fillRect/>
          </a:stretch>
        </p:blipFill>
        <p:spPr>
          <a:xfrm>
            <a:off x="5867463" y="1420650"/>
            <a:ext cx="5371497" cy="271975"/>
          </a:xfrm>
          <a:prstGeom prst="rect">
            <a:avLst/>
          </a:prstGeom>
        </p:spPr>
      </p:pic>
      <p:pic>
        <p:nvPicPr>
          <p:cNvPr id="45" name="Picture 44">
            <a:extLst>
              <a:ext uri="{FF2B5EF4-FFF2-40B4-BE49-F238E27FC236}">
                <a16:creationId xmlns:a16="http://schemas.microsoft.com/office/drawing/2014/main" id="{5D81A8D7-9BB4-3A40-83E4-0FDD79F5A98C}"/>
              </a:ext>
            </a:extLst>
          </p:cNvPr>
          <p:cNvPicPr>
            <a:picLocks noChangeAspect="1"/>
          </p:cNvPicPr>
          <p:nvPr/>
        </p:nvPicPr>
        <p:blipFill>
          <a:blip r:embed="rId7"/>
          <a:stretch>
            <a:fillRect/>
          </a:stretch>
        </p:blipFill>
        <p:spPr>
          <a:xfrm>
            <a:off x="5864317" y="1826033"/>
            <a:ext cx="2736748" cy="271975"/>
          </a:xfrm>
          <a:prstGeom prst="rect">
            <a:avLst/>
          </a:prstGeom>
        </p:spPr>
      </p:pic>
      <p:sp>
        <p:nvSpPr>
          <p:cNvPr id="47" name="Oval 46">
            <a:extLst>
              <a:ext uri="{FF2B5EF4-FFF2-40B4-BE49-F238E27FC236}">
                <a16:creationId xmlns:a16="http://schemas.microsoft.com/office/drawing/2014/main" id="{F5ADA8F9-56E6-6346-993D-CC3C1587E2FA}"/>
              </a:ext>
            </a:extLst>
          </p:cNvPr>
          <p:cNvSpPr/>
          <p:nvPr/>
        </p:nvSpPr>
        <p:spPr>
          <a:xfrm rot="16200000">
            <a:off x="1042183" y="3413630"/>
            <a:ext cx="797748" cy="784803"/>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257B5C96-1A3C-684A-8111-411E12B9D0CA}"/>
              </a:ext>
            </a:extLst>
          </p:cNvPr>
          <p:cNvSpPr/>
          <p:nvPr/>
        </p:nvSpPr>
        <p:spPr>
          <a:xfrm rot="16200000">
            <a:off x="1674302" y="1723014"/>
            <a:ext cx="797748" cy="784803"/>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85F1B669-8C44-FF4B-806A-4AA08B0E5AA2}"/>
              </a:ext>
            </a:extLst>
          </p:cNvPr>
          <p:cNvSpPr/>
          <p:nvPr/>
        </p:nvSpPr>
        <p:spPr>
          <a:xfrm rot="16200000">
            <a:off x="2274726" y="3435473"/>
            <a:ext cx="797748" cy="784803"/>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A9DCDC7-129A-EA4F-B083-3470F1B8197F}"/>
              </a:ext>
            </a:extLst>
          </p:cNvPr>
          <p:cNvGrpSpPr/>
          <p:nvPr/>
        </p:nvGrpSpPr>
        <p:grpSpPr>
          <a:xfrm>
            <a:off x="1065961" y="2115416"/>
            <a:ext cx="3766708" cy="3359510"/>
            <a:chOff x="965390" y="1960944"/>
            <a:chExt cx="3766708" cy="3359510"/>
          </a:xfrm>
        </p:grpSpPr>
        <p:sp>
          <p:nvSpPr>
            <p:cNvPr id="52" name="TextBox 51">
              <a:extLst>
                <a:ext uri="{FF2B5EF4-FFF2-40B4-BE49-F238E27FC236}">
                  <a16:creationId xmlns:a16="http://schemas.microsoft.com/office/drawing/2014/main" id="{46C45E35-BDDC-FA44-AAB0-2AEAB6B9226A}"/>
                </a:ext>
              </a:extLst>
            </p:cNvPr>
            <p:cNvSpPr txBox="1"/>
            <p:nvPr/>
          </p:nvSpPr>
          <p:spPr>
            <a:xfrm>
              <a:off x="3173472" y="4930290"/>
              <a:ext cx="1558626" cy="369332"/>
            </a:xfrm>
            <a:prstGeom prst="rect">
              <a:avLst/>
            </a:prstGeom>
            <a:noFill/>
          </p:spPr>
          <p:txBody>
            <a:bodyPr wrap="square" rtlCol="0">
              <a:spAutoFit/>
            </a:bodyPr>
            <a:lstStyle/>
            <a:p>
              <a:r>
                <a:rPr lang="en-US" dirty="0">
                  <a:solidFill>
                    <a:schemeClr val="accent2"/>
                  </a:solidFill>
                  <a:latin typeface="Amazon Ember Light" panose="020B0403020204020204" pitchFamily="34" charset="0"/>
                  <a:ea typeface="Amazon Ember Light" panose="020B0403020204020204" pitchFamily="34" charset="0"/>
                  <a:cs typeface="Amazon Ember Light" panose="020B0403020204020204" pitchFamily="34" charset="0"/>
                </a:rPr>
                <a:t>Input Layer</a:t>
              </a:r>
            </a:p>
          </p:txBody>
        </p:sp>
        <p:cxnSp>
          <p:nvCxnSpPr>
            <p:cNvPr id="53" name="Straight Arrow Connector 52">
              <a:extLst>
                <a:ext uri="{FF2B5EF4-FFF2-40B4-BE49-F238E27FC236}">
                  <a16:creationId xmlns:a16="http://schemas.microsoft.com/office/drawing/2014/main" id="{7D01AC36-52B7-BB4C-BA65-44A37F1BC986}"/>
                </a:ext>
              </a:extLst>
            </p:cNvPr>
            <p:cNvCxnSpPr>
              <a:cxnSpLocks/>
            </p:cNvCxnSpPr>
            <p:nvPr/>
          </p:nvCxnSpPr>
          <p:spPr>
            <a:xfrm flipH="1" flipV="1">
              <a:off x="2542691" y="4050437"/>
              <a:ext cx="2963" cy="82500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42612081-3CF3-B743-8C77-6F601AF10FC1}"/>
                </a:ext>
              </a:extLst>
            </p:cNvPr>
            <p:cNvCxnSpPr>
              <a:cxnSpLocks/>
              <a:stCxn id="55" idx="6"/>
            </p:cNvCxnSpPr>
            <p:nvPr/>
          </p:nvCxnSpPr>
          <p:spPr>
            <a:xfrm flipV="1">
              <a:off x="1351218" y="4050437"/>
              <a:ext cx="1191473" cy="83147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639B53E9-5C5D-5149-A5B5-128904D76C7E}"/>
                </a:ext>
              </a:extLst>
            </p:cNvPr>
            <p:cNvSpPr/>
            <p:nvPr/>
          </p:nvSpPr>
          <p:spPr>
            <a:xfrm rot="16200000">
              <a:off x="1131948" y="4879229"/>
              <a:ext cx="438538" cy="443911"/>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32F19B86-89A0-A047-A7A1-581BB9B72149}"/>
                </a:ext>
              </a:extLst>
            </p:cNvPr>
            <p:cNvSpPr/>
            <p:nvPr/>
          </p:nvSpPr>
          <p:spPr>
            <a:xfrm rot="16200000">
              <a:off x="2311454" y="4868025"/>
              <a:ext cx="438538" cy="443912"/>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Arrow Connector 56">
              <a:extLst>
                <a:ext uri="{FF2B5EF4-FFF2-40B4-BE49-F238E27FC236}">
                  <a16:creationId xmlns:a16="http://schemas.microsoft.com/office/drawing/2014/main" id="{4DDF42E2-D4C2-B940-B195-CA26745BDC24}"/>
                </a:ext>
              </a:extLst>
            </p:cNvPr>
            <p:cNvCxnSpPr>
              <a:cxnSpLocks/>
              <a:stCxn id="50" idx="6"/>
            </p:cNvCxnSpPr>
            <p:nvPr/>
          </p:nvCxnSpPr>
          <p:spPr>
            <a:xfrm flipH="1" flipV="1">
              <a:off x="1959293" y="2354297"/>
              <a:ext cx="613738" cy="9202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76E6CF2-2448-8C4F-B29D-CB581455CADB}"/>
                </a:ext>
              </a:extLst>
            </p:cNvPr>
            <p:cNvCxnSpPr>
              <a:cxnSpLocks/>
            </p:cNvCxnSpPr>
            <p:nvPr/>
          </p:nvCxnSpPr>
          <p:spPr>
            <a:xfrm>
              <a:off x="965390" y="3684193"/>
              <a:ext cx="76749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91DCD032-F994-7B4C-9EEC-54638B2B7CFA}"/>
                </a:ext>
              </a:extLst>
            </p:cNvPr>
            <p:cNvCxnSpPr>
              <a:cxnSpLocks/>
              <a:stCxn id="56" idx="6"/>
            </p:cNvCxnSpPr>
            <p:nvPr/>
          </p:nvCxnSpPr>
          <p:spPr>
            <a:xfrm flipH="1" flipV="1">
              <a:off x="1350333" y="4050435"/>
              <a:ext cx="1180390" cy="82027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3EDFD934-15C5-AB44-BFF5-AD5B4B352C30}"/>
                </a:ext>
              </a:extLst>
            </p:cNvPr>
            <p:cNvCxnSpPr>
              <a:cxnSpLocks/>
              <a:stCxn id="55" idx="6"/>
            </p:cNvCxnSpPr>
            <p:nvPr/>
          </p:nvCxnSpPr>
          <p:spPr>
            <a:xfrm flipH="1" flipV="1">
              <a:off x="1350333" y="4050435"/>
              <a:ext cx="885" cy="83148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49C0580F-352A-DC43-89D0-EF83DF38CF4B}"/>
                </a:ext>
              </a:extLst>
            </p:cNvPr>
            <p:cNvCxnSpPr>
              <a:cxnSpLocks/>
              <a:stCxn id="47" idx="6"/>
            </p:cNvCxnSpPr>
            <p:nvPr/>
          </p:nvCxnSpPr>
          <p:spPr>
            <a:xfrm flipV="1">
              <a:off x="1340487" y="2354298"/>
              <a:ext cx="618805" cy="89838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DBA3FDF-6FE3-984C-B087-E6C4D28B1695}"/>
                </a:ext>
              </a:extLst>
            </p:cNvPr>
            <p:cNvCxnSpPr>
              <a:cxnSpLocks/>
              <a:stCxn id="49" idx="0"/>
              <a:endCxn id="49" idx="4"/>
            </p:cNvCxnSpPr>
            <p:nvPr/>
          </p:nvCxnSpPr>
          <p:spPr>
            <a:xfrm>
              <a:off x="1580205" y="1960944"/>
              <a:ext cx="78480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68" name="Straight Arrow Connector 67">
            <a:extLst>
              <a:ext uri="{FF2B5EF4-FFF2-40B4-BE49-F238E27FC236}">
                <a16:creationId xmlns:a16="http://schemas.microsoft.com/office/drawing/2014/main" id="{4F5257AC-D55A-F449-B00E-8E9B77DC3E84}"/>
              </a:ext>
            </a:extLst>
          </p:cNvPr>
          <p:cNvCxnSpPr>
            <a:cxnSpLocks/>
          </p:cNvCxnSpPr>
          <p:nvPr/>
        </p:nvCxnSpPr>
        <p:spPr>
          <a:xfrm flipH="1" flipV="1">
            <a:off x="2547898" y="1969799"/>
            <a:ext cx="847660" cy="59608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D26B8C0D-9CDE-2C4A-9C1E-D7BFE7ED3321}"/>
              </a:ext>
            </a:extLst>
          </p:cNvPr>
          <p:cNvCxnSpPr>
            <a:cxnSpLocks/>
          </p:cNvCxnSpPr>
          <p:nvPr/>
        </p:nvCxnSpPr>
        <p:spPr>
          <a:xfrm flipH="1">
            <a:off x="2982542" y="2908048"/>
            <a:ext cx="439143" cy="514463"/>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pic>
        <p:nvPicPr>
          <p:cNvPr id="72" name="Picture 71">
            <a:extLst>
              <a:ext uri="{FF2B5EF4-FFF2-40B4-BE49-F238E27FC236}">
                <a16:creationId xmlns:a16="http://schemas.microsoft.com/office/drawing/2014/main" id="{8C5B7B8B-ECFB-C24A-9ED5-FE7A40A0B3E8}"/>
              </a:ext>
            </a:extLst>
          </p:cNvPr>
          <p:cNvPicPr>
            <a:picLocks noChangeAspect="1"/>
          </p:cNvPicPr>
          <p:nvPr/>
        </p:nvPicPr>
        <p:blipFill>
          <a:blip r:embed="rId8"/>
          <a:stretch>
            <a:fillRect/>
          </a:stretch>
        </p:blipFill>
        <p:spPr>
          <a:xfrm>
            <a:off x="3441393" y="2444669"/>
            <a:ext cx="1575121" cy="505351"/>
          </a:xfrm>
          <a:prstGeom prst="rect">
            <a:avLst/>
          </a:prstGeom>
        </p:spPr>
      </p:pic>
      <p:cxnSp>
        <p:nvCxnSpPr>
          <p:cNvPr id="73" name="Straight Connector 72">
            <a:extLst>
              <a:ext uri="{FF2B5EF4-FFF2-40B4-BE49-F238E27FC236}">
                <a16:creationId xmlns:a16="http://schemas.microsoft.com/office/drawing/2014/main" id="{B2DAA0D6-0F03-C04C-95EE-FC8E53E2E027}"/>
              </a:ext>
            </a:extLst>
          </p:cNvPr>
          <p:cNvCxnSpPr>
            <a:cxnSpLocks/>
          </p:cNvCxnSpPr>
          <p:nvPr/>
        </p:nvCxnSpPr>
        <p:spPr>
          <a:xfrm>
            <a:off x="2315330" y="3837562"/>
            <a:ext cx="76749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FE2D3DE7-1AED-E144-BA49-6AC1B349F4B4}"/>
              </a:ext>
            </a:extLst>
          </p:cNvPr>
          <p:cNvSpPr txBox="1"/>
          <p:nvPr/>
        </p:nvSpPr>
        <p:spPr>
          <a:xfrm>
            <a:off x="1220563" y="5080107"/>
            <a:ext cx="515484" cy="331901"/>
          </a:xfrm>
          <a:prstGeom prst="rect">
            <a:avLst/>
          </a:prstGeom>
          <a:noFill/>
        </p:spPr>
        <p:txBody>
          <a:bodyPr wrap="square" rtlCol="0">
            <a:noAutofit/>
          </a:bodyPr>
          <a:lstStyle/>
          <a:p>
            <a:r>
              <a:rPr lang="en-US" dirty="0">
                <a:solidFill>
                  <a:schemeClr val="accent2"/>
                </a:solidFill>
                <a:latin typeface="Cambria Math" panose="02040503050406030204" pitchFamily="18" charset="0"/>
                <a:ea typeface="Cambria Math" panose="02040503050406030204" pitchFamily="18" charset="0"/>
              </a:rPr>
              <a:t>0.5</a:t>
            </a:r>
          </a:p>
        </p:txBody>
      </p:sp>
      <p:sp>
        <p:nvSpPr>
          <p:cNvPr id="78" name="TextBox 77">
            <a:extLst>
              <a:ext uri="{FF2B5EF4-FFF2-40B4-BE49-F238E27FC236}">
                <a16:creationId xmlns:a16="http://schemas.microsoft.com/office/drawing/2014/main" id="{3E3E7F36-C187-5B42-9112-2BA7E5BBDBAF}"/>
              </a:ext>
            </a:extLst>
          </p:cNvPr>
          <p:cNvSpPr txBox="1"/>
          <p:nvPr/>
        </p:nvSpPr>
        <p:spPr>
          <a:xfrm>
            <a:off x="2394783" y="5066348"/>
            <a:ext cx="493507" cy="331901"/>
          </a:xfrm>
          <a:prstGeom prst="rect">
            <a:avLst/>
          </a:prstGeom>
          <a:noFill/>
        </p:spPr>
        <p:txBody>
          <a:bodyPr wrap="square" rtlCol="0">
            <a:noAutofit/>
          </a:bodyPr>
          <a:lstStyle/>
          <a:p>
            <a:r>
              <a:rPr lang="en-US" dirty="0">
                <a:solidFill>
                  <a:schemeClr val="accent2"/>
                </a:solidFill>
                <a:latin typeface="Cambria Math" panose="02040503050406030204" pitchFamily="18" charset="0"/>
                <a:ea typeface="Cambria Math" panose="02040503050406030204" pitchFamily="18" charset="0"/>
              </a:rPr>
              <a:t>0.1</a:t>
            </a:r>
          </a:p>
        </p:txBody>
      </p:sp>
      <p:sp>
        <p:nvSpPr>
          <p:cNvPr id="79" name="TextBox 78">
            <a:extLst>
              <a:ext uri="{FF2B5EF4-FFF2-40B4-BE49-F238E27FC236}">
                <a16:creationId xmlns:a16="http://schemas.microsoft.com/office/drawing/2014/main" id="{CA6F9EAC-CCF2-904B-BD2C-3B8462802941}"/>
              </a:ext>
            </a:extLst>
          </p:cNvPr>
          <p:cNvSpPr txBox="1"/>
          <p:nvPr/>
        </p:nvSpPr>
        <p:spPr>
          <a:xfrm>
            <a:off x="901025" y="4705113"/>
            <a:ext cx="577281" cy="338554"/>
          </a:xfrm>
          <a:prstGeom prst="rect">
            <a:avLst/>
          </a:prstGeom>
          <a:noFill/>
        </p:spPr>
        <p:txBody>
          <a:bodyPr wrap="square" rtlCol="0">
            <a:spAutoFit/>
          </a:bodyPr>
          <a:lstStyle/>
          <a:p>
            <a:r>
              <a:rPr lang="en-US" sz="1600" dirty="0">
                <a:latin typeface="Cambria Math" panose="02040503050406030204" pitchFamily="18" charset="0"/>
                <a:ea typeface="Cambria Math" panose="02040503050406030204" pitchFamily="18" charset="0"/>
              </a:rPr>
              <a:t>0.15</a:t>
            </a:r>
            <a:endParaRPr lang="en-US" sz="1600" dirty="0">
              <a:solidFill>
                <a:srgbClr val="0090C3"/>
              </a:solidFill>
              <a:latin typeface="Cambria Math" panose="02040503050406030204" pitchFamily="18" charset="0"/>
              <a:ea typeface="Cambria Math" panose="02040503050406030204" pitchFamily="18" charset="0"/>
            </a:endParaRPr>
          </a:p>
        </p:txBody>
      </p:sp>
      <p:sp>
        <p:nvSpPr>
          <p:cNvPr id="80" name="TextBox 79">
            <a:extLst>
              <a:ext uri="{FF2B5EF4-FFF2-40B4-BE49-F238E27FC236}">
                <a16:creationId xmlns:a16="http://schemas.microsoft.com/office/drawing/2014/main" id="{DB81E09C-2C96-CD45-B005-D3EFC24DE96D}"/>
              </a:ext>
            </a:extLst>
          </p:cNvPr>
          <p:cNvSpPr txBox="1"/>
          <p:nvPr/>
        </p:nvSpPr>
        <p:spPr>
          <a:xfrm>
            <a:off x="1589839" y="4113341"/>
            <a:ext cx="575713" cy="338554"/>
          </a:xfrm>
          <a:prstGeom prst="rect">
            <a:avLst/>
          </a:prstGeom>
          <a:noFill/>
        </p:spPr>
        <p:txBody>
          <a:bodyPr wrap="square" rtlCol="0">
            <a:spAutoFit/>
          </a:bodyPr>
          <a:lstStyle/>
          <a:p>
            <a:r>
              <a:rPr lang="en-US" sz="1600" dirty="0">
                <a:latin typeface="Cambria Math" panose="02040503050406030204" pitchFamily="18" charset="0"/>
                <a:ea typeface="Cambria Math" panose="02040503050406030204" pitchFamily="18" charset="0"/>
              </a:rPr>
              <a:t>0.25</a:t>
            </a:r>
            <a:endParaRPr lang="en-US" sz="1600" dirty="0">
              <a:solidFill>
                <a:srgbClr val="0090C3"/>
              </a:solidFill>
              <a:latin typeface="Cambria Math" panose="02040503050406030204" pitchFamily="18" charset="0"/>
              <a:ea typeface="Cambria Math" panose="02040503050406030204" pitchFamily="18" charset="0"/>
            </a:endParaRPr>
          </a:p>
        </p:txBody>
      </p:sp>
      <p:sp>
        <p:nvSpPr>
          <p:cNvPr id="82" name="TextBox 81">
            <a:extLst>
              <a:ext uri="{FF2B5EF4-FFF2-40B4-BE49-F238E27FC236}">
                <a16:creationId xmlns:a16="http://schemas.microsoft.com/office/drawing/2014/main" id="{0C15A663-A788-364D-966C-B73ECC02F10F}"/>
              </a:ext>
            </a:extLst>
          </p:cNvPr>
          <p:cNvSpPr txBox="1"/>
          <p:nvPr/>
        </p:nvSpPr>
        <p:spPr>
          <a:xfrm>
            <a:off x="1109952" y="3053850"/>
            <a:ext cx="519195" cy="338554"/>
          </a:xfrm>
          <a:prstGeom prst="rect">
            <a:avLst/>
          </a:prstGeom>
          <a:noFill/>
        </p:spPr>
        <p:txBody>
          <a:bodyPr wrap="square" rtlCol="0">
            <a:spAutoFit/>
          </a:bodyPr>
          <a:lstStyle/>
          <a:p>
            <a:r>
              <a:rPr lang="en-US" sz="1600" dirty="0">
                <a:latin typeface="Cambria Math" panose="02040503050406030204" pitchFamily="18" charset="0"/>
                <a:ea typeface="Cambria Math" panose="02040503050406030204" pitchFamily="18" charset="0"/>
              </a:rPr>
              <a:t>0.4</a:t>
            </a:r>
            <a:endParaRPr lang="en-US" sz="1600" dirty="0">
              <a:solidFill>
                <a:srgbClr val="0090C3"/>
              </a:solidFill>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D297ACE0-9092-6044-9A80-2C8F128CAE96}"/>
                  </a:ext>
                </a:extLst>
              </p:cNvPr>
              <p:cNvSpPr txBox="1"/>
              <p:nvPr/>
            </p:nvSpPr>
            <p:spPr>
              <a:xfrm>
                <a:off x="1017852" y="3822748"/>
                <a:ext cx="878342"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dirty="0">
                          <a:latin typeface="Cambria Math" panose="02040503050406030204" pitchFamily="18" charset="0"/>
                          <a:ea typeface="Cambria Math" panose="02040503050406030204" pitchFamily="18" charset="0"/>
                        </a:rPr>
                        <m:t>0.1</m:t>
                      </m:r>
                    </m:oMath>
                  </m:oMathPara>
                </a14:m>
                <a:endParaRPr lang="en-US" sz="1600" dirty="0">
                  <a:latin typeface="Cambria Math" panose="02040503050406030204" pitchFamily="18" charset="0"/>
                  <a:ea typeface="Cambria Math" panose="02040503050406030204" pitchFamily="18" charset="0"/>
                </a:endParaRPr>
              </a:p>
            </p:txBody>
          </p:sp>
        </mc:Choice>
        <mc:Fallback xmlns="">
          <p:sp>
            <p:nvSpPr>
              <p:cNvPr id="83" name="TextBox 82">
                <a:extLst>
                  <a:ext uri="{FF2B5EF4-FFF2-40B4-BE49-F238E27FC236}">
                    <a16:creationId xmlns:a16="http://schemas.microsoft.com/office/drawing/2014/main" id="{D297ACE0-9092-6044-9A80-2C8F128CAE96}"/>
                  </a:ext>
                </a:extLst>
              </p:cNvPr>
              <p:cNvSpPr txBox="1">
                <a:spLocks noRot="1" noChangeAspect="1" noMove="1" noResize="1" noEditPoints="1" noAdjustHandles="1" noChangeArrowheads="1" noChangeShapeType="1" noTextEdit="1"/>
              </p:cNvSpPr>
              <p:nvPr/>
            </p:nvSpPr>
            <p:spPr>
              <a:xfrm>
                <a:off x="1017852" y="3822748"/>
                <a:ext cx="878342" cy="338554"/>
              </a:xfrm>
              <a:prstGeom prst="rect">
                <a:avLst/>
              </a:prstGeom>
              <a:blipFill>
                <a:blip r:embed="rId9"/>
                <a:stretch>
                  <a:fillRect/>
                </a:stretch>
              </a:blipFill>
            </p:spPr>
            <p:txBody>
              <a:bodyPr/>
              <a:lstStyle/>
              <a:p>
                <a:r>
                  <a:rPr lang="en-US">
                    <a:noFill/>
                  </a:rPr>
                  <a:t> </a:t>
                </a:r>
              </a:p>
            </p:txBody>
          </p:sp>
        </mc:Fallback>
      </mc:AlternateContent>
      <p:sp>
        <p:nvSpPr>
          <p:cNvPr id="84" name="TextBox 83">
            <a:extLst>
              <a:ext uri="{FF2B5EF4-FFF2-40B4-BE49-F238E27FC236}">
                <a16:creationId xmlns:a16="http://schemas.microsoft.com/office/drawing/2014/main" id="{FA70008D-54DB-6C45-8A79-A6275726C023}"/>
              </a:ext>
            </a:extLst>
          </p:cNvPr>
          <p:cNvSpPr txBox="1"/>
          <p:nvPr/>
        </p:nvSpPr>
        <p:spPr>
          <a:xfrm>
            <a:off x="2074913" y="4108615"/>
            <a:ext cx="453070" cy="338554"/>
          </a:xfrm>
          <a:prstGeom prst="rect">
            <a:avLst/>
          </a:prstGeom>
          <a:noFill/>
        </p:spPr>
        <p:txBody>
          <a:bodyPr wrap="square" rtlCol="0">
            <a:spAutoFit/>
          </a:bodyPr>
          <a:lstStyle/>
          <a:p>
            <a:r>
              <a:rPr lang="en-US" sz="1600" dirty="0">
                <a:latin typeface="Cambria Math" panose="02040503050406030204" pitchFamily="18" charset="0"/>
                <a:ea typeface="Cambria Math" panose="02040503050406030204" pitchFamily="18" charset="0"/>
              </a:rPr>
              <a:t>0.2</a:t>
            </a:r>
            <a:endParaRPr lang="en-US" sz="1600" dirty="0">
              <a:solidFill>
                <a:srgbClr val="0090C3"/>
              </a:solidFill>
              <a:latin typeface="Cambria Math" panose="02040503050406030204" pitchFamily="18" charset="0"/>
              <a:ea typeface="Cambria Math" panose="02040503050406030204" pitchFamily="18" charset="0"/>
            </a:endParaRPr>
          </a:p>
        </p:txBody>
      </p:sp>
      <p:sp>
        <p:nvSpPr>
          <p:cNvPr id="85" name="TextBox 84">
            <a:extLst>
              <a:ext uri="{FF2B5EF4-FFF2-40B4-BE49-F238E27FC236}">
                <a16:creationId xmlns:a16="http://schemas.microsoft.com/office/drawing/2014/main" id="{64FD8B7E-6430-8543-8564-78D8E1EE0430}"/>
              </a:ext>
            </a:extLst>
          </p:cNvPr>
          <p:cNvSpPr txBox="1"/>
          <p:nvPr/>
        </p:nvSpPr>
        <p:spPr>
          <a:xfrm>
            <a:off x="2520791" y="3066153"/>
            <a:ext cx="565141" cy="338554"/>
          </a:xfrm>
          <a:prstGeom prst="rect">
            <a:avLst/>
          </a:prstGeom>
          <a:noFill/>
        </p:spPr>
        <p:txBody>
          <a:bodyPr wrap="square" rtlCol="0">
            <a:spAutoFit/>
          </a:bodyPr>
          <a:lstStyle/>
          <a:p>
            <a:r>
              <a:rPr lang="en-US" sz="1600" dirty="0">
                <a:latin typeface="Cambria Math" panose="02040503050406030204" pitchFamily="18" charset="0"/>
                <a:ea typeface="Cambria Math" panose="02040503050406030204" pitchFamily="18" charset="0"/>
              </a:rPr>
              <a:t>0.45</a:t>
            </a:r>
            <a:endParaRPr lang="en-US" sz="1600" dirty="0">
              <a:solidFill>
                <a:srgbClr val="0090C3"/>
              </a:solidFill>
              <a:latin typeface="Cambria Math" panose="02040503050406030204" pitchFamily="18" charset="0"/>
              <a:ea typeface="Cambria Math" panose="02040503050406030204" pitchFamily="18" charset="0"/>
            </a:endParaRPr>
          </a:p>
        </p:txBody>
      </p:sp>
      <p:sp>
        <p:nvSpPr>
          <p:cNvPr id="86" name="TextBox 85">
            <a:extLst>
              <a:ext uri="{FF2B5EF4-FFF2-40B4-BE49-F238E27FC236}">
                <a16:creationId xmlns:a16="http://schemas.microsoft.com/office/drawing/2014/main" id="{67CAA15D-4996-BC46-9ED9-28E291713A86}"/>
              </a:ext>
            </a:extLst>
          </p:cNvPr>
          <p:cNvSpPr txBox="1"/>
          <p:nvPr/>
        </p:nvSpPr>
        <p:spPr>
          <a:xfrm>
            <a:off x="2630549" y="4686630"/>
            <a:ext cx="781107" cy="338554"/>
          </a:xfrm>
          <a:prstGeom prst="rect">
            <a:avLst/>
          </a:prstGeom>
          <a:noFill/>
        </p:spPr>
        <p:txBody>
          <a:bodyPr wrap="square" rtlCol="0">
            <a:spAutoFit/>
          </a:bodyPr>
          <a:lstStyle/>
          <a:p>
            <a:r>
              <a:rPr lang="en-US" sz="1600" dirty="0">
                <a:latin typeface="Cambria Math" panose="02040503050406030204" pitchFamily="18" charset="0"/>
                <a:ea typeface="Cambria Math" panose="02040503050406030204" pitchFamily="18" charset="0"/>
              </a:rPr>
              <a:t>0.4</a:t>
            </a:r>
            <a:endParaRPr lang="en-US" sz="1600" dirty="0">
              <a:solidFill>
                <a:srgbClr val="0090C3"/>
              </a:solidFill>
              <a:latin typeface="Cambria Math" panose="02040503050406030204" pitchFamily="18" charset="0"/>
              <a:ea typeface="Cambria Math" panose="02040503050406030204" pitchFamily="18" charset="0"/>
            </a:endParaRPr>
          </a:p>
        </p:txBody>
      </p:sp>
      <p:sp>
        <p:nvSpPr>
          <p:cNvPr id="87" name="TextBox 86">
            <a:extLst>
              <a:ext uri="{FF2B5EF4-FFF2-40B4-BE49-F238E27FC236}">
                <a16:creationId xmlns:a16="http://schemas.microsoft.com/office/drawing/2014/main" id="{14311D18-543C-054B-8DD9-29A278CBC323}"/>
              </a:ext>
            </a:extLst>
          </p:cNvPr>
          <p:cNvSpPr txBox="1"/>
          <p:nvPr/>
        </p:nvSpPr>
        <p:spPr>
          <a:xfrm>
            <a:off x="2414079" y="3818650"/>
            <a:ext cx="878342" cy="338554"/>
          </a:xfrm>
          <a:prstGeom prst="rect">
            <a:avLst/>
          </a:prstGeom>
          <a:noFill/>
        </p:spPr>
        <p:txBody>
          <a:bodyPr wrap="square" rtlCol="0">
            <a:spAutoFit/>
          </a:bodyPr>
          <a:lstStyle/>
          <a:p>
            <a:r>
              <a:rPr lang="en-US" sz="1600" dirty="0">
                <a:latin typeface="Cambria Math" panose="02040503050406030204" pitchFamily="18" charset="0"/>
                <a:ea typeface="Cambria Math" panose="02040503050406030204" pitchFamily="18" charset="0"/>
              </a:rPr>
              <a:t>0.13</a:t>
            </a:r>
          </a:p>
        </p:txBody>
      </p:sp>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A1857497-B28D-5146-88B0-41C332AF83F9}"/>
                  </a:ext>
                </a:extLst>
              </p:cNvPr>
              <p:cNvSpPr txBox="1"/>
              <p:nvPr/>
            </p:nvSpPr>
            <p:spPr>
              <a:xfrm>
                <a:off x="2259907" y="3494282"/>
                <a:ext cx="878342"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ea typeface="Cambria Math" panose="02040503050406030204" pitchFamily="18" charset="0"/>
                        </a:rPr>
                        <m:t>0</m:t>
                      </m:r>
                      <m:r>
                        <a:rPr lang="en-US" sz="1600">
                          <a:latin typeface="Cambria Math" panose="02040503050406030204" pitchFamily="18" charset="0"/>
                          <a:ea typeface="Cambria Math" panose="02040503050406030204" pitchFamily="18" charset="0"/>
                        </a:rPr>
                        <m:t>.53</m:t>
                      </m:r>
                    </m:oMath>
                  </m:oMathPara>
                </a14:m>
                <a:endParaRPr lang="en-US" sz="1600" dirty="0">
                  <a:latin typeface="Cambria Math" panose="02040503050406030204" pitchFamily="18" charset="0"/>
                  <a:ea typeface="Cambria Math" panose="02040503050406030204" pitchFamily="18" charset="0"/>
                </a:endParaRPr>
              </a:p>
            </p:txBody>
          </p:sp>
        </mc:Choice>
        <mc:Fallback xmlns="">
          <p:sp>
            <p:nvSpPr>
              <p:cNvPr id="88" name="TextBox 87">
                <a:extLst>
                  <a:ext uri="{FF2B5EF4-FFF2-40B4-BE49-F238E27FC236}">
                    <a16:creationId xmlns:a16="http://schemas.microsoft.com/office/drawing/2014/main" id="{A1857497-B28D-5146-88B0-41C332AF83F9}"/>
                  </a:ext>
                </a:extLst>
              </p:cNvPr>
              <p:cNvSpPr txBox="1">
                <a:spLocks noRot="1" noChangeAspect="1" noMove="1" noResize="1" noEditPoints="1" noAdjustHandles="1" noChangeArrowheads="1" noChangeShapeType="1" noTextEdit="1"/>
              </p:cNvSpPr>
              <p:nvPr/>
            </p:nvSpPr>
            <p:spPr>
              <a:xfrm>
                <a:off x="2259907" y="3494282"/>
                <a:ext cx="878342" cy="33855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0F6D3E49-A523-0B44-9343-167F85907A1C}"/>
                  </a:ext>
                </a:extLst>
              </p:cNvPr>
              <p:cNvSpPr txBox="1"/>
              <p:nvPr/>
            </p:nvSpPr>
            <p:spPr>
              <a:xfrm>
                <a:off x="982428" y="3480705"/>
                <a:ext cx="878342"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ea typeface="Cambria Math" panose="02040503050406030204" pitchFamily="18" charset="0"/>
                        </a:rPr>
                        <m:t>0</m:t>
                      </m:r>
                      <m:r>
                        <a:rPr lang="en-US" sz="1600">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52</m:t>
                      </m:r>
                    </m:oMath>
                  </m:oMathPara>
                </a14:m>
                <a:endParaRPr lang="en-US" sz="1600" dirty="0">
                  <a:latin typeface="Cambria Math" panose="02040503050406030204" pitchFamily="18" charset="0"/>
                  <a:ea typeface="Cambria Math" panose="02040503050406030204" pitchFamily="18" charset="0"/>
                </a:endParaRPr>
              </a:p>
            </p:txBody>
          </p:sp>
        </mc:Choice>
        <mc:Fallback xmlns="">
          <p:sp>
            <p:nvSpPr>
              <p:cNvPr id="89" name="TextBox 88">
                <a:extLst>
                  <a:ext uri="{FF2B5EF4-FFF2-40B4-BE49-F238E27FC236}">
                    <a16:creationId xmlns:a16="http://schemas.microsoft.com/office/drawing/2014/main" id="{0F6D3E49-A523-0B44-9343-167F85907A1C}"/>
                  </a:ext>
                </a:extLst>
              </p:cNvPr>
              <p:cNvSpPr txBox="1">
                <a:spLocks noRot="1" noChangeAspect="1" noMove="1" noResize="1" noEditPoints="1" noAdjustHandles="1" noChangeArrowheads="1" noChangeShapeType="1" noTextEdit="1"/>
              </p:cNvSpPr>
              <p:nvPr/>
            </p:nvSpPr>
            <p:spPr>
              <a:xfrm>
                <a:off x="982428" y="3480705"/>
                <a:ext cx="878342" cy="338554"/>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3B6BAA7A-DA63-2542-B8D4-D3EC996F8778}"/>
                  </a:ext>
                </a:extLst>
              </p:cNvPr>
              <p:cNvSpPr txBox="1"/>
              <p:nvPr/>
            </p:nvSpPr>
            <p:spPr>
              <a:xfrm>
                <a:off x="1629989" y="2118904"/>
                <a:ext cx="878342"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dirty="0">
                          <a:latin typeface="Cambria Math" panose="02040503050406030204" pitchFamily="18" charset="0"/>
                          <a:ea typeface="Cambria Math" panose="02040503050406030204" pitchFamily="18" charset="0"/>
                        </a:rPr>
                        <m:t>0.44</m:t>
                      </m:r>
                    </m:oMath>
                  </m:oMathPara>
                </a14:m>
                <a:endParaRPr lang="en-US" sz="1600" dirty="0">
                  <a:latin typeface="Cambria Math" panose="02040503050406030204" pitchFamily="18" charset="0"/>
                  <a:ea typeface="Cambria Math" panose="02040503050406030204" pitchFamily="18" charset="0"/>
                </a:endParaRPr>
              </a:p>
            </p:txBody>
          </p:sp>
        </mc:Choice>
        <mc:Fallback xmlns="">
          <p:sp>
            <p:nvSpPr>
              <p:cNvPr id="90" name="TextBox 89">
                <a:extLst>
                  <a:ext uri="{FF2B5EF4-FFF2-40B4-BE49-F238E27FC236}">
                    <a16:creationId xmlns:a16="http://schemas.microsoft.com/office/drawing/2014/main" id="{3B6BAA7A-DA63-2542-B8D4-D3EC996F8778}"/>
                  </a:ext>
                </a:extLst>
              </p:cNvPr>
              <p:cNvSpPr txBox="1">
                <a:spLocks noRot="1" noChangeAspect="1" noMove="1" noResize="1" noEditPoints="1" noAdjustHandles="1" noChangeArrowheads="1" noChangeShapeType="1" noTextEdit="1"/>
              </p:cNvSpPr>
              <p:nvPr/>
            </p:nvSpPr>
            <p:spPr>
              <a:xfrm>
                <a:off x="1629989" y="2118904"/>
                <a:ext cx="878342" cy="338554"/>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8109D7AF-608C-2D48-9BF0-65752BC7EBAF}"/>
                  </a:ext>
                </a:extLst>
              </p:cNvPr>
              <p:cNvSpPr txBox="1"/>
              <p:nvPr/>
            </p:nvSpPr>
            <p:spPr>
              <a:xfrm>
                <a:off x="1620691" y="1776861"/>
                <a:ext cx="878342"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ea typeface="Cambria Math" panose="02040503050406030204" pitchFamily="18" charset="0"/>
                        </a:rPr>
                        <m:t>0</m:t>
                      </m:r>
                      <m:r>
                        <a:rPr lang="en-US" sz="1600">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61</m:t>
                      </m:r>
                    </m:oMath>
                  </m:oMathPara>
                </a14:m>
                <a:endParaRPr lang="en-US" sz="1600" dirty="0">
                  <a:latin typeface="Cambria Math" panose="02040503050406030204" pitchFamily="18" charset="0"/>
                  <a:ea typeface="Cambria Math" panose="02040503050406030204" pitchFamily="18" charset="0"/>
                </a:endParaRPr>
              </a:p>
            </p:txBody>
          </p:sp>
        </mc:Choice>
        <mc:Fallback xmlns="">
          <p:sp>
            <p:nvSpPr>
              <p:cNvPr id="93" name="TextBox 92">
                <a:extLst>
                  <a:ext uri="{FF2B5EF4-FFF2-40B4-BE49-F238E27FC236}">
                    <a16:creationId xmlns:a16="http://schemas.microsoft.com/office/drawing/2014/main" id="{8109D7AF-608C-2D48-9BF0-65752BC7EBAF}"/>
                  </a:ext>
                </a:extLst>
              </p:cNvPr>
              <p:cNvSpPr txBox="1">
                <a:spLocks noRot="1" noChangeAspect="1" noMove="1" noResize="1" noEditPoints="1" noAdjustHandles="1" noChangeArrowheads="1" noChangeShapeType="1" noTextEdit="1"/>
              </p:cNvSpPr>
              <p:nvPr/>
            </p:nvSpPr>
            <p:spPr>
              <a:xfrm>
                <a:off x="1620691" y="1776861"/>
                <a:ext cx="878342" cy="338554"/>
              </a:xfrm>
              <a:prstGeom prst="rect">
                <a:avLst/>
              </a:prstGeom>
              <a:blipFill>
                <a:blip r:embed="rId13"/>
                <a:stretch>
                  <a:fillRect/>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839F93BD-E4D4-B849-8990-7B4775B40518}"/>
              </a:ext>
            </a:extLst>
          </p:cNvPr>
          <p:cNvSpPr/>
          <p:nvPr/>
        </p:nvSpPr>
        <p:spPr>
          <a:xfrm>
            <a:off x="5864317" y="4431354"/>
            <a:ext cx="6344039" cy="1384995"/>
          </a:xfrm>
          <a:prstGeom prst="rect">
            <a:avLst/>
          </a:prstGeom>
        </p:spPr>
        <p:txBody>
          <a:bodyPr wrap="square">
            <a:spAutoFit/>
          </a:bodyPr>
          <a:lstStyle/>
          <a:p>
            <a:r>
              <a:rPr lang="en-US" sz="2800" dirty="0">
                <a:latin typeface="Amazon Ember Light" panose="020B0403020204020204" pitchFamily="34" charset="0"/>
                <a:ea typeface="Amazon Ember Light" panose="020B0403020204020204" pitchFamily="34" charset="0"/>
                <a:cs typeface="Amazon Ember Light" panose="020B0403020204020204" pitchFamily="34" charset="0"/>
              </a:rPr>
              <a:t>For binary classification, we would classify this (0.5, 0.1) input data point, as </a:t>
            </a:r>
            <a:r>
              <a:rPr lang="en-US" sz="2800" b="1" dirty="0">
                <a:latin typeface="Amazon Ember Light" panose="020B0403020204020204" pitchFamily="34" charset="0"/>
                <a:ea typeface="Amazon Ember Light" panose="020B0403020204020204" pitchFamily="34" charset="0"/>
                <a:cs typeface="Amazon Ember Light" panose="020B0403020204020204" pitchFamily="34" charset="0"/>
              </a:rPr>
              <a:t>class 1</a:t>
            </a:r>
            <a:r>
              <a:rPr lang="en-US" sz="2800" dirty="0">
                <a:latin typeface="Amazon Ember Light" panose="020B0403020204020204" pitchFamily="34" charset="0"/>
                <a:ea typeface="Amazon Ember Light" panose="020B0403020204020204" pitchFamily="34" charset="0"/>
                <a:cs typeface="Amazon Ember Light" panose="020B0403020204020204" pitchFamily="34" charset="0"/>
              </a:rPr>
              <a:t> (as 0.61 &gt; 0.5).</a:t>
            </a:r>
          </a:p>
        </p:txBody>
      </p:sp>
      <p:cxnSp>
        <p:nvCxnSpPr>
          <p:cNvPr id="46" name="Straight Connector 45">
            <a:extLst>
              <a:ext uri="{FF2B5EF4-FFF2-40B4-BE49-F238E27FC236}">
                <a16:creationId xmlns:a16="http://schemas.microsoft.com/office/drawing/2014/main" id="{230CCB21-B7FD-104F-B2B4-91E6478065BC}"/>
              </a:ext>
            </a:extLst>
          </p:cNvPr>
          <p:cNvCxnSpPr>
            <a:cxnSpLocks/>
          </p:cNvCxnSpPr>
          <p:nvPr/>
        </p:nvCxnSpPr>
        <p:spPr>
          <a:xfrm>
            <a:off x="1067154" y="3850038"/>
            <a:ext cx="76749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79D54D6-0934-6D47-B00C-C69DC5D33F4E}"/>
              </a:ext>
            </a:extLst>
          </p:cNvPr>
          <p:cNvCxnSpPr>
            <a:cxnSpLocks/>
          </p:cNvCxnSpPr>
          <p:nvPr/>
        </p:nvCxnSpPr>
        <p:spPr>
          <a:xfrm>
            <a:off x="1681969" y="2126789"/>
            <a:ext cx="784803"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D52DD4C-3D2E-224C-8BAD-03ECA70CC07C}"/>
              </a:ext>
            </a:extLst>
          </p:cNvPr>
          <p:cNvCxnSpPr>
            <a:cxnSpLocks/>
          </p:cNvCxnSpPr>
          <p:nvPr/>
        </p:nvCxnSpPr>
        <p:spPr>
          <a:xfrm>
            <a:off x="2316523" y="3848935"/>
            <a:ext cx="76749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9A303832-AA3A-1B48-A265-A6B9E5109ECE}"/>
              </a:ext>
            </a:extLst>
          </p:cNvPr>
          <p:cNvSpPr txBox="1"/>
          <p:nvPr/>
        </p:nvSpPr>
        <p:spPr>
          <a:xfrm>
            <a:off x="3274043" y="3612586"/>
            <a:ext cx="2012935" cy="369332"/>
          </a:xfrm>
          <a:prstGeom prst="rect">
            <a:avLst/>
          </a:prstGeom>
          <a:noFill/>
        </p:spPr>
        <p:txBody>
          <a:bodyPr wrap="square" rtlCol="0">
            <a:spAutoFit/>
          </a:bodyPr>
          <a:lstStyle/>
          <a:p>
            <a:r>
              <a:rPr lang="en-US" dirty="0">
                <a:solidFill>
                  <a:schemeClr val="accent2"/>
                </a:solidFill>
                <a:latin typeface="Amazon Ember Light" panose="020B0403020204020204" pitchFamily="34" charset="0"/>
                <a:ea typeface="Amazon Ember Light" panose="020B0403020204020204" pitchFamily="34" charset="0"/>
                <a:cs typeface="Amazon Ember Light" panose="020B0403020204020204" pitchFamily="34" charset="0"/>
              </a:rPr>
              <a:t>Hidden Layer</a:t>
            </a:r>
          </a:p>
        </p:txBody>
      </p:sp>
      <p:sp>
        <p:nvSpPr>
          <p:cNvPr id="67" name="TextBox 66">
            <a:extLst>
              <a:ext uri="{FF2B5EF4-FFF2-40B4-BE49-F238E27FC236}">
                <a16:creationId xmlns:a16="http://schemas.microsoft.com/office/drawing/2014/main" id="{BF2BF3A4-3007-454D-8B9F-41B2652531B3}"/>
              </a:ext>
            </a:extLst>
          </p:cNvPr>
          <p:cNvSpPr txBox="1"/>
          <p:nvPr/>
        </p:nvSpPr>
        <p:spPr>
          <a:xfrm>
            <a:off x="3274043" y="1923971"/>
            <a:ext cx="1684789" cy="369332"/>
          </a:xfrm>
          <a:prstGeom prst="rect">
            <a:avLst/>
          </a:prstGeom>
          <a:noFill/>
        </p:spPr>
        <p:txBody>
          <a:bodyPr wrap="square" rtlCol="0">
            <a:spAutoFit/>
          </a:bodyPr>
          <a:lstStyle/>
          <a:p>
            <a:r>
              <a:rPr lang="en-US" dirty="0">
                <a:solidFill>
                  <a:schemeClr val="accent2"/>
                </a:solidFill>
                <a:latin typeface="Amazon Ember Light" panose="020B0403020204020204" pitchFamily="34" charset="0"/>
                <a:ea typeface="Amazon Ember Light" panose="020B0403020204020204" pitchFamily="34" charset="0"/>
                <a:cs typeface="Amazon Ember Light" panose="020B0403020204020204" pitchFamily="34" charset="0"/>
              </a:rPr>
              <a:t>Output Layer</a:t>
            </a:r>
          </a:p>
        </p:txBody>
      </p:sp>
    </p:spTree>
    <p:extLst>
      <p:ext uri="{BB962C8B-B14F-4D97-AF65-F5344CB8AC3E}">
        <p14:creationId xmlns:p14="http://schemas.microsoft.com/office/powerpoint/2010/main" val="574789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p:txBody>
          <a:bodyPr/>
          <a:lstStyle/>
          <a:p>
            <a:r>
              <a:rPr lang="en-US" b="1" dirty="0">
                <a:ea typeface="Amazon Ember Light" panose="020B0403020204020204" pitchFamily="34" charset="0"/>
                <a:cs typeface="Amazon Ember Light" panose="020B0403020204020204" pitchFamily="34" charset="0"/>
              </a:rPr>
              <a:t>Cost Functions</a:t>
            </a:r>
            <a:endParaRPr lang="en-US" b="1" dirty="0"/>
          </a:p>
        </p:txBody>
      </p:sp>
      <p:sp>
        <p:nvSpPr>
          <p:cNvPr id="3" name="Text Placeholder 2">
            <a:extLst>
              <a:ext uri="{FF2B5EF4-FFF2-40B4-BE49-F238E27FC236}">
                <a16:creationId xmlns:a16="http://schemas.microsoft.com/office/drawing/2014/main" id="{EFA986EE-AA40-1B47-BD40-4247444EE8B5}"/>
              </a:ext>
            </a:extLst>
          </p:cNvPr>
          <p:cNvSpPr>
            <a:spLocks noGrp="1"/>
          </p:cNvSpPr>
          <p:nvPr>
            <p:ph type="body" sz="quarter" idx="10"/>
          </p:nvPr>
        </p:nvSpPr>
        <p:spPr/>
        <p:txBody>
          <a:bodyPr/>
          <a:lstStyle/>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00" dirty="0"/>
          </a:p>
        </p:txBody>
      </p:sp>
      <p:graphicFrame>
        <p:nvGraphicFramePr>
          <p:cNvPr id="6" name="Table 5">
            <a:extLst>
              <a:ext uri="{FF2B5EF4-FFF2-40B4-BE49-F238E27FC236}">
                <a16:creationId xmlns:a16="http://schemas.microsoft.com/office/drawing/2014/main" id="{256838BD-6A1A-2748-884F-2395B05EAAC0}"/>
              </a:ext>
            </a:extLst>
          </p:cNvPr>
          <p:cNvGraphicFramePr>
            <a:graphicFrameLocks noGrp="1"/>
          </p:cNvGraphicFramePr>
          <p:nvPr/>
        </p:nvGraphicFramePr>
        <p:xfrm>
          <a:off x="695794" y="1862631"/>
          <a:ext cx="11033143" cy="3935894"/>
        </p:xfrm>
        <a:graphic>
          <a:graphicData uri="http://schemas.openxmlformats.org/drawingml/2006/table">
            <a:tbl>
              <a:tblPr firstRow="1" bandRow="1">
                <a:tableStyleId>{EB9631B5-78F2-41C9-869B-9F39066F8104}</a:tableStyleId>
              </a:tblPr>
              <a:tblGrid>
                <a:gridCol w="1696325">
                  <a:extLst>
                    <a:ext uri="{9D8B030D-6E8A-4147-A177-3AD203B41FA5}">
                      <a16:colId xmlns:a16="http://schemas.microsoft.com/office/drawing/2014/main" val="2148593030"/>
                    </a:ext>
                  </a:extLst>
                </a:gridCol>
                <a:gridCol w="1966500">
                  <a:extLst>
                    <a:ext uri="{9D8B030D-6E8A-4147-A177-3AD203B41FA5}">
                      <a16:colId xmlns:a16="http://schemas.microsoft.com/office/drawing/2014/main" val="2340989103"/>
                    </a:ext>
                  </a:extLst>
                </a:gridCol>
                <a:gridCol w="4310596">
                  <a:extLst>
                    <a:ext uri="{9D8B030D-6E8A-4147-A177-3AD203B41FA5}">
                      <a16:colId xmlns:a16="http://schemas.microsoft.com/office/drawing/2014/main" val="182381763"/>
                    </a:ext>
                  </a:extLst>
                </a:gridCol>
                <a:gridCol w="3059722">
                  <a:extLst>
                    <a:ext uri="{9D8B030D-6E8A-4147-A177-3AD203B41FA5}">
                      <a16:colId xmlns:a16="http://schemas.microsoft.com/office/drawing/2014/main" val="3666975058"/>
                    </a:ext>
                  </a:extLst>
                </a:gridCol>
              </a:tblGrid>
              <a:tr h="387631">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Problem</a:t>
                      </a:r>
                    </a:p>
                  </a:txBody>
                  <a:tcPr marL="63887" marR="63887" marT="31943" marB="31943" anchor="ctr">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Name</a:t>
                      </a:r>
                    </a:p>
                  </a:txBody>
                  <a:tcPr marL="63887" marR="63887" marT="31943" marB="3194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Function</a:t>
                      </a:r>
                    </a:p>
                  </a:txBody>
                  <a:tcPr marL="63887" marR="63887" marT="31943" marB="3194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Notes</a:t>
                      </a:r>
                    </a:p>
                  </a:txBody>
                  <a:tcPr marL="63887" marR="63887" marT="31943" marB="31943" anchor="ctr">
                    <a:lnL w="1270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531196256"/>
                  </a:ext>
                </a:extLst>
              </a:tr>
              <a:tr h="1152814">
                <a:tc>
                  <a:txBody>
                    <a:bodyPr/>
                    <a:lstStyle/>
                    <a:p>
                      <a:pPr marL="0" algn="ctr" defTabSz="914400" rtl="0" eaLnBrk="1" latinLnBrk="0" hangingPunct="1"/>
                      <a:endPar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endParaRPr>
                    </a:p>
                    <a:p>
                      <a:pPr marL="0" algn="ctr" defTabSz="914400" rtl="0" eaLnBrk="1" latinLnBrk="0" hangingPunct="1"/>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Binary classification</a:t>
                      </a:r>
                    </a:p>
                  </a:txBody>
                  <a:tcPr marL="63887" marR="63887" marT="31943" marB="319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ctr">
                        <a:buFont typeface="Arial" panose="020B0604020202020204" pitchFamily="34" charset="0"/>
                        <a:buNone/>
                      </a:pPr>
                      <a:endPar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endParaRPr>
                    </a:p>
                    <a:p>
                      <a:pPr marL="0" lvl="0" indent="0" algn="ctr">
                        <a:buFont typeface="Arial" panose="020B0604020202020204" pitchFamily="34" charset="0"/>
                        <a:buNone/>
                      </a:pP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Cross entropy for logistic</a:t>
                      </a:r>
                    </a:p>
                  </a:txBody>
                  <a:tcPr marL="63887" marR="63887" marT="31943" marB="319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US" sz="1600" b="0" i="0" kern="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63887" marR="63887" marT="31943" marB="319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endParaRPr lang="en-US" sz="1600" b="0" i="0" dirty="0">
                        <a:latin typeface="Amazon Ember Light" panose="020B0403020204020204" pitchFamily="34" charset="0"/>
                        <a:ea typeface="Amazon Ember Light" panose="020B0403020204020204" pitchFamily="34" charset="0"/>
                        <a:cs typeface="Amazon Ember Light" panose="020B0403020204020204" pitchFamily="34" charset="0"/>
                      </a:endParaRPr>
                    </a:p>
                    <a:p>
                      <a:r>
                        <a:rPr lang="en-US" sz="1600" b="0" i="0" dirty="0">
                          <a:latin typeface="Amazon Ember Light" panose="020B0403020204020204" pitchFamily="34" charset="0"/>
                          <a:ea typeface="Amazon Ember Light" panose="020B0403020204020204" pitchFamily="34" charset="0"/>
                          <a:cs typeface="Amazon Ember Light" panose="020B0403020204020204" pitchFamily="34" charset="0"/>
                        </a:rPr>
                        <a:t>Notations for Classification</a:t>
                      </a:r>
                    </a:p>
                    <a:p>
                      <a:pPr marL="342900" indent="-342900">
                        <a:buFont typeface="Arial" charset="0"/>
                        <a:buChar char="•"/>
                      </a:pPr>
                      <a:r>
                        <a:rPr lang="en-US" sz="1600" b="0" i="0" dirty="0">
                          <a:latin typeface="Amazon Ember Light" panose="020B0403020204020204" pitchFamily="34" charset="0"/>
                          <a:ea typeface="Amazon Ember Light" panose="020B0403020204020204" pitchFamily="34" charset="0"/>
                          <a:cs typeface="Amazon Ember Light" panose="020B0403020204020204" pitchFamily="34" charset="0"/>
                        </a:rPr>
                        <a:t>  = training examples</a:t>
                      </a:r>
                    </a:p>
                    <a:p>
                      <a:pPr marL="342900" indent="-342900">
                        <a:buFont typeface="Arial" charset="0"/>
                        <a:buChar char="•"/>
                      </a:pPr>
                      <a:r>
                        <a:rPr lang="en-US" sz="1600" b="0" i="0" dirty="0">
                          <a:latin typeface="Amazon Ember Light" panose="020B0403020204020204" pitchFamily="34" charset="0"/>
                          <a:ea typeface="Amazon Ember Light" panose="020B0403020204020204" pitchFamily="34" charset="0"/>
                          <a:cs typeface="Amazon Ember Light" panose="020B0403020204020204" pitchFamily="34" charset="0"/>
                        </a:rPr>
                        <a:t>  = classes</a:t>
                      </a:r>
                    </a:p>
                    <a:p>
                      <a:pPr marL="342900" indent="-342900">
                        <a:buFont typeface="Arial" charset="0"/>
                        <a:buChar char="•"/>
                      </a:pPr>
                      <a:r>
                        <a:rPr lang="en-US" sz="1600" b="0" i="0" dirty="0">
                          <a:latin typeface="Amazon Ember Light" panose="020B0403020204020204" pitchFamily="34" charset="0"/>
                          <a:ea typeface="Amazon Ember Light" panose="020B0403020204020204" pitchFamily="34" charset="0"/>
                          <a:cs typeface="Amazon Ember Light" panose="020B0403020204020204" pitchFamily="34" charset="0"/>
                        </a:rPr>
                        <a:t>  = prediction (probability)</a:t>
                      </a:r>
                    </a:p>
                    <a:p>
                      <a:pPr marL="342900" indent="-342900">
                        <a:buFont typeface="Arial" charset="0"/>
                        <a:buChar char="•"/>
                      </a:pPr>
                      <a:r>
                        <a:rPr lang="en-US" sz="1600" b="0" i="0" dirty="0">
                          <a:latin typeface="Amazon Ember Light" panose="020B0403020204020204" pitchFamily="34" charset="0"/>
                          <a:ea typeface="Amazon Ember Light" panose="020B0403020204020204" pitchFamily="34" charset="0"/>
                          <a:cs typeface="Amazon Ember Light" panose="020B0403020204020204" pitchFamily="34" charset="0"/>
                        </a:rPr>
                        <a:t>  = true class (1/yes, 0/no)</a:t>
                      </a:r>
                      <a:endParaRPr lang="en-US" sz="1600" b="0" i="0" kern="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63887" marR="63887" marT="31943" marB="319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8504691"/>
                  </a:ext>
                </a:extLst>
              </a:tr>
              <a:tr h="1112363">
                <a:tc>
                  <a:txBody>
                    <a:bodyPr/>
                    <a:lstStyle/>
                    <a:p>
                      <a:pPr algn="ctr"/>
                      <a:endPar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endParaRPr>
                    </a:p>
                    <a:p>
                      <a:pPr algn="ct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Multi-class classification</a:t>
                      </a:r>
                    </a:p>
                  </a:txBody>
                  <a:tcPr marL="63887" marR="63887" marT="31943" marB="319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ctr">
                        <a:buFont typeface="Arial" panose="020B0604020202020204" pitchFamily="34" charset="0"/>
                        <a:buNone/>
                      </a:pPr>
                      <a:endPar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endParaRPr>
                    </a:p>
                    <a:p>
                      <a:pPr marL="0" lvl="0" indent="0" algn="ctr">
                        <a:buFont typeface="Arial" panose="020B0604020202020204" pitchFamily="34" charset="0"/>
                        <a:buNone/>
                      </a:pP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Cross entropy for </a:t>
                      </a:r>
                      <a:r>
                        <a:rPr lang="en-US" sz="2000" b="0" i="0" dirty="0" err="1">
                          <a:latin typeface="Amazon Ember Light" panose="020B0403020204020204" pitchFamily="34" charset="0"/>
                          <a:ea typeface="Amazon Ember Light" panose="020B0403020204020204" pitchFamily="34" charset="0"/>
                          <a:cs typeface="Amazon Ember Light" panose="020B0403020204020204" pitchFamily="34" charset="0"/>
                        </a:rPr>
                        <a:t>Softmax</a:t>
                      </a:r>
                      <a:endPar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63887" marR="63887" marT="31943" marB="319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US" sz="2000" b="0" i="0" kern="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63887" marR="63887" marT="31943" marB="319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algn="ctr" defTabSz="914400" rtl="0" eaLnBrk="1" latinLnBrk="0" hangingPunct="1"/>
                      <a:endParaRPr lang="en-US" sz="2000" b="0" kern="1200" dirty="0">
                        <a:solidFill>
                          <a:schemeClr val="dk1"/>
                        </a:solidFill>
                        <a:latin typeface="+mn-lt"/>
                        <a:ea typeface="+mn-ea"/>
                        <a:cs typeface="+mn-cs"/>
                      </a:endParaRPr>
                    </a:p>
                  </a:txBody>
                  <a:tcPr marL="63887" marR="63887" marT="31943" marB="31943">
                    <a:solidFill>
                      <a:schemeClr val="accent1">
                        <a:lumMod val="40000"/>
                        <a:lumOff val="60000"/>
                        <a:alpha val="50000"/>
                      </a:schemeClr>
                    </a:solidFill>
                  </a:tcPr>
                </a:tc>
                <a:extLst>
                  <a:ext uri="{0D108BD9-81ED-4DB2-BD59-A6C34878D82A}">
                    <a16:rowId xmlns:a16="http://schemas.microsoft.com/office/drawing/2014/main" val="1957606767"/>
                  </a:ext>
                </a:extLst>
              </a:tr>
              <a:tr h="6776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Regression</a:t>
                      </a:r>
                    </a:p>
                  </a:txBody>
                  <a:tcPr marL="63887" marR="63887" marT="31943" marB="319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endParaRPr>
                    </a:p>
                    <a:p>
                      <a:pPr marL="0" algn="ctr" defTabSz="914400" rtl="0" eaLnBrk="1" latinLnBrk="0" hangingPunct="1"/>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Mean Squared Error</a:t>
                      </a:r>
                      <a:endParaRPr lang="en-US" sz="2000" b="0" i="0" kern="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63887" marR="63887" marT="31943" marB="319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US" sz="2000" b="0" i="0" kern="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63887" marR="63887" marT="31943" marB="319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i="0" dirty="0">
                          <a:latin typeface="Amazon Ember Light" panose="020B0403020204020204" pitchFamily="34" charset="0"/>
                          <a:ea typeface="Amazon Ember Light" panose="020B0403020204020204" pitchFamily="34" charset="0"/>
                          <a:cs typeface="Amazon Ember Light" panose="020B0403020204020204" pitchFamily="34" charset="0"/>
                        </a:rPr>
                        <a:t>Notations for Regression</a:t>
                      </a:r>
                    </a:p>
                    <a:p>
                      <a:pPr marL="342900" indent="-342900">
                        <a:buFont typeface="Arial" charset="0"/>
                        <a:buChar char="•"/>
                      </a:pPr>
                      <a:r>
                        <a:rPr lang="en-US" sz="1600" b="0" i="0" dirty="0">
                          <a:latin typeface="Amazon Ember Light" panose="020B0403020204020204" pitchFamily="34" charset="0"/>
                          <a:ea typeface="Amazon Ember Light" panose="020B0403020204020204" pitchFamily="34" charset="0"/>
                          <a:cs typeface="Amazon Ember Light" panose="020B0403020204020204" pitchFamily="34" charset="0"/>
                        </a:rPr>
                        <a:t>  = training examples</a:t>
                      </a:r>
                    </a:p>
                    <a:p>
                      <a:pPr marL="342900" indent="-342900">
                        <a:buFont typeface="Arial" charset="0"/>
                        <a:buChar char="•"/>
                      </a:pPr>
                      <a:r>
                        <a:rPr lang="en-US" sz="1600" b="0" i="0" baseline="0" dirty="0">
                          <a:latin typeface="Amazon Ember Light" panose="020B0403020204020204" pitchFamily="34" charset="0"/>
                          <a:ea typeface="Amazon Ember Light" panose="020B0403020204020204" pitchFamily="34" charset="0"/>
                          <a:cs typeface="Amazon Ember Light" panose="020B0403020204020204" pitchFamily="34" charset="0"/>
                        </a:rPr>
                        <a:t>  </a:t>
                      </a:r>
                      <a:r>
                        <a:rPr lang="en-US" sz="1600" b="0" i="0" dirty="0">
                          <a:latin typeface="Amazon Ember Light" panose="020B0403020204020204" pitchFamily="34" charset="0"/>
                          <a:ea typeface="Amazon Ember Light" panose="020B0403020204020204" pitchFamily="34" charset="0"/>
                          <a:cs typeface="Amazon Ember Light" panose="020B0403020204020204" pitchFamily="34" charset="0"/>
                        </a:rPr>
                        <a:t>= prediction (numeric,</a:t>
                      </a:r>
                      <a:r>
                        <a:rPr lang="en-US" sz="1600" b="0" i="0" baseline="0" dirty="0">
                          <a:latin typeface="Amazon Ember Light" panose="020B0403020204020204" pitchFamily="34" charset="0"/>
                          <a:ea typeface="Amazon Ember Light" panose="020B0403020204020204" pitchFamily="34" charset="0"/>
                          <a:cs typeface="Amazon Ember Light" panose="020B0403020204020204" pitchFamily="34" charset="0"/>
                        </a:rPr>
                        <a:t>    </a:t>
                      </a:r>
                      <a:r>
                        <a:rPr lang="en-US" sz="1600" b="0" i="0" dirty="0">
                          <a:latin typeface="Amazon Ember Light" panose="020B0403020204020204" pitchFamily="34" charset="0"/>
                          <a:ea typeface="Amazon Ember Light" panose="020B0403020204020204" pitchFamily="34" charset="0"/>
                          <a:cs typeface="Amazon Ember Light" panose="020B0403020204020204" pitchFamily="34" charset="0"/>
                        </a:rPr>
                        <a:t>)</a:t>
                      </a:r>
                    </a:p>
                    <a:p>
                      <a:pPr marL="342900" indent="-342900">
                        <a:buFont typeface="Arial" charset="0"/>
                        <a:buChar char="•"/>
                      </a:pPr>
                      <a:r>
                        <a:rPr lang="en-US" sz="1600" b="0" i="0" dirty="0">
                          <a:latin typeface="Amazon Ember Light" panose="020B0403020204020204" pitchFamily="34" charset="0"/>
                          <a:ea typeface="Amazon Ember Light" panose="020B0403020204020204" pitchFamily="34" charset="0"/>
                          <a:cs typeface="Amazon Ember Light" panose="020B0403020204020204" pitchFamily="34" charset="0"/>
                        </a:rPr>
                        <a:t>  = true value</a:t>
                      </a:r>
                    </a:p>
                    <a:p>
                      <a:pPr marL="0" algn="ctr" defTabSz="914400" rtl="0" eaLnBrk="1" latinLnBrk="0" hangingPunct="1"/>
                      <a:endParaRPr lang="en-US" sz="1600" b="0" i="0" kern="1200" dirty="0">
                        <a:solidFill>
                          <a:schemeClr val="dk1"/>
                        </a:solidFill>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63887" marR="63887" marT="31943" marB="319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9326001"/>
                  </a:ext>
                </a:extLst>
              </a:tr>
            </a:tbl>
          </a:graphicData>
        </a:graphic>
      </p:graphicFrame>
      <p:sp>
        <p:nvSpPr>
          <p:cNvPr id="24" name="Text Placeholder 2">
            <a:extLst>
              <a:ext uri="{FF2B5EF4-FFF2-40B4-BE49-F238E27FC236}">
                <a16:creationId xmlns:a16="http://schemas.microsoft.com/office/drawing/2014/main" id="{DB8A7168-3794-A749-90AE-4A109C5BEAF7}"/>
              </a:ext>
            </a:extLst>
          </p:cNvPr>
          <p:cNvSpPr txBox="1">
            <a:spLocks/>
          </p:cNvSpPr>
          <p:nvPr/>
        </p:nvSpPr>
        <p:spPr>
          <a:xfrm>
            <a:off x="695796" y="1336461"/>
            <a:ext cx="10883004" cy="4599628"/>
          </a:xfrm>
          <a:prstGeom prst="rect">
            <a:avLst/>
          </a:prstGeom>
        </p:spPr>
        <p:txBody>
          <a:bodyPr vert="horz"/>
          <a:lstStyle>
            <a:lvl1pPr marL="249500" indent="-249500" algn="l" defTabSz="997999" rtl="0" eaLnBrk="1" latinLnBrk="0" hangingPunct="1">
              <a:lnSpc>
                <a:spcPct val="100000"/>
              </a:lnSpc>
              <a:spcBef>
                <a:spcPts val="800"/>
              </a:spcBef>
              <a:buFont typeface="Arial" panose="020B0604020202020204" pitchFamily="34" charset="0"/>
              <a:buChar char="•"/>
              <a:defRPr sz="3000" kern="1200">
                <a:solidFill>
                  <a:schemeClr val="tx1"/>
                </a:solidFill>
                <a:latin typeface="+mn-lt"/>
                <a:ea typeface="+mn-ea"/>
                <a:cs typeface="+mn-cs"/>
              </a:defRPr>
            </a:lvl1pPr>
            <a:lvl2pPr marL="685457" indent="-228486" algn="l" defTabSz="997999" rtl="0" eaLnBrk="1" latinLnBrk="0" hangingPunct="1">
              <a:lnSpc>
                <a:spcPct val="100000"/>
              </a:lnSpc>
              <a:spcBef>
                <a:spcPts val="800"/>
              </a:spcBef>
              <a:buFont typeface="Wingdings" charset="2"/>
              <a:buChar char="§"/>
              <a:defRPr sz="2600" kern="1200">
                <a:solidFill>
                  <a:schemeClr val="tx1"/>
                </a:solidFill>
                <a:latin typeface="+mn-lt"/>
                <a:ea typeface="+mn-ea"/>
                <a:cs typeface="+mn-cs"/>
              </a:defRPr>
            </a:lvl2pPr>
            <a:lvl3pPr marL="1142428" indent="-228486" algn="l" defTabSz="997999" rtl="0" eaLnBrk="1" latinLnBrk="0" hangingPunct="1">
              <a:lnSpc>
                <a:spcPct val="100000"/>
              </a:lnSpc>
              <a:spcBef>
                <a:spcPts val="800"/>
              </a:spcBef>
              <a:buFont typeface="Lucida Grande"/>
              <a:buChar char="-"/>
              <a:defRPr sz="2200" kern="1200">
                <a:solidFill>
                  <a:schemeClr val="tx1"/>
                </a:solidFill>
                <a:latin typeface="+mn-lt"/>
                <a:ea typeface="+mn-ea"/>
                <a:cs typeface="+mn-cs"/>
              </a:defRPr>
            </a:lvl3pPr>
            <a:lvl4pPr marL="1599399" indent="-228486" algn="l" defTabSz="997999" rtl="0" eaLnBrk="1" latinLnBrk="0" hangingPunct="1">
              <a:lnSpc>
                <a:spcPct val="90000"/>
              </a:lnSpc>
              <a:spcBef>
                <a:spcPts val="545"/>
              </a:spcBef>
              <a:buFont typeface="Lucida Grande"/>
              <a:buChar char="-"/>
              <a:defRPr sz="1900" kern="1200">
                <a:solidFill>
                  <a:schemeClr val="tx1"/>
                </a:solidFill>
                <a:latin typeface="+mn-lt"/>
                <a:ea typeface="+mn-ea"/>
                <a:cs typeface="+mn-cs"/>
              </a:defRPr>
            </a:lvl4pPr>
            <a:lvl5pPr marL="2056370" indent="-228486" algn="l" defTabSz="997999" rtl="0" eaLnBrk="1" latinLnBrk="0" hangingPunct="1">
              <a:lnSpc>
                <a:spcPct val="90000"/>
              </a:lnSpc>
              <a:spcBef>
                <a:spcPts val="545"/>
              </a:spcBef>
              <a:buFont typeface="Lucida Grande"/>
              <a:buChar char="-"/>
              <a:defRPr sz="1900" kern="1200">
                <a:solidFill>
                  <a:schemeClr val="tx1"/>
                </a:solidFill>
                <a:latin typeface="+mn-lt"/>
                <a:ea typeface="+mn-ea"/>
                <a:cs typeface="+mn-cs"/>
              </a:defRPr>
            </a:lvl5pPr>
            <a:lvl6pPr marL="2744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6pPr>
            <a:lvl7pPr marL="3243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7pPr>
            <a:lvl8pPr marL="3742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8pPr>
            <a:lvl9pPr marL="4241498"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9pPr>
          </a:lstStyle>
          <a:p>
            <a:r>
              <a:rPr lang="en-US" sz="2800"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a:t>
            </a:r>
            <a:r>
              <a:rPr lang="en-US" sz="2800" b="1"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How to compare the outputs with the truth?”</a:t>
            </a:r>
          </a:p>
        </p:txBody>
      </p:sp>
      <p:pic>
        <p:nvPicPr>
          <p:cNvPr id="9" name="Picture 8">
            <a:extLst>
              <a:ext uri="{FF2B5EF4-FFF2-40B4-BE49-F238E27FC236}">
                <a16:creationId xmlns:a16="http://schemas.microsoft.com/office/drawing/2014/main" id="{EED84B89-48C9-3848-8F1F-9680B677E371}"/>
              </a:ext>
            </a:extLst>
          </p:cNvPr>
          <p:cNvPicPr>
            <a:picLocks noChangeAspect="1"/>
          </p:cNvPicPr>
          <p:nvPr/>
        </p:nvPicPr>
        <p:blipFill>
          <a:blip r:embed="rId3"/>
          <a:stretch>
            <a:fillRect/>
          </a:stretch>
        </p:blipFill>
        <p:spPr>
          <a:xfrm>
            <a:off x="4417189" y="2515820"/>
            <a:ext cx="4157210" cy="622946"/>
          </a:xfrm>
          <a:prstGeom prst="rect">
            <a:avLst/>
          </a:prstGeom>
        </p:spPr>
      </p:pic>
      <p:pic>
        <p:nvPicPr>
          <p:cNvPr id="10" name="Picture 9">
            <a:extLst>
              <a:ext uri="{FF2B5EF4-FFF2-40B4-BE49-F238E27FC236}">
                <a16:creationId xmlns:a16="http://schemas.microsoft.com/office/drawing/2014/main" id="{623C4055-14BB-6D41-A5EA-7EE7F6C142CB}"/>
              </a:ext>
            </a:extLst>
          </p:cNvPr>
          <p:cNvPicPr>
            <a:picLocks noChangeAspect="1"/>
          </p:cNvPicPr>
          <p:nvPr/>
        </p:nvPicPr>
        <p:blipFill>
          <a:blip r:embed="rId4"/>
          <a:stretch>
            <a:fillRect/>
          </a:stretch>
        </p:blipFill>
        <p:spPr>
          <a:xfrm>
            <a:off x="4417190" y="3644142"/>
            <a:ext cx="3044807" cy="622946"/>
          </a:xfrm>
          <a:prstGeom prst="rect">
            <a:avLst/>
          </a:prstGeom>
        </p:spPr>
      </p:pic>
      <p:pic>
        <p:nvPicPr>
          <p:cNvPr id="11" name="Picture 10">
            <a:extLst>
              <a:ext uri="{FF2B5EF4-FFF2-40B4-BE49-F238E27FC236}">
                <a16:creationId xmlns:a16="http://schemas.microsoft.com/office/drawing/2014/main" id="{1A6F4680-17EF-B84A-9818-FCB04BA215A8}"/>
              </a:ext>
            </a:extLst>
          </p:cNvPr>
          <p:cNvPicPr>
            <a:picLocks noChangeAspect="1"/>
          </p:cNvPicPr>
          <p:nvPr/>
        </p:nvPicPr>
        <p:blipFill>
          <a:blip r:embed="rId5"/>
          <a:stretch>
            <a:fillRect/>
          </a:stretch>
        </p:blipFill>
        <p:spPr>
          <a:xfrm>
            <a:off x="4417189" y="4798217"/>
            <a:ext cx="2447644" cy="680291"/>
          </a:xfrm>
          <a:prstGeom prst="rect">
            <a:avLst/>
          </a:prstGeom>
        </p:spPr>
      </p:pic>
      <p:pic>
        <p:nvPicPr>
          <p:cNvPr id="8" name="Picture 7">
            <a:extLst>
              <a:ext uri="{FF2B5EF4-FFF2-40B4-BE49-F238E27FC236}">
                <a16:creationId xmlns:a16="http://schemas.microsoft.com/office/drawing/2014/main" id="{A888F824-5B37-0446-920C-E9F6E012763D}"/>
              </a:ext>
            </a:extLst>
          </p:cNvPr>
          <p:cNvPicPr>
            <a:picLocks noChangeAspect="1"/>
          </p:cNvPicPr>
          <p:nvPr/>
        </p:nvPicPr>
        <p:blipFill>
          <a:blip r:embed="rId6"/>
          <a:stretch>
            <a:fillRect/>
          </a:stretch>
        </p:blipFill>
        <p:spPr>
          <a:xfrm>
            <a:off x="8935783" y="2812837"/>
            <a:ext cx="146280" cy="124338"/>
          </a:xfrm>
          <a:prstGeom prst="rect">
            <a:avLst/>
          </a:prstGeom>
        </p:spPr>
      </p:pic>
      <p:pic>
        <p:nvPicPr>
          <p:cNvPr id="12" name="Picture 11">
            <a:extLst>
              <a:ext uri="{FF2B5EF4-FFF2-40B4-BE49-F238E27FC236}">
                <a16:creationId xmlns:a16="http://schemas.microsoft.com/office/drawing/2014/main" id="{AC5045EE-9501-6841-A6DF-F5134DB70C98}"/>
              </a:ext>
            </a:extLst>
          </p:cNvPr>
          <p:cNvPicPr>
            <a:picLocks noChangeAspect="1"/>
          </p:cNvPicPr>
          <p:nvPr/>
        </p:nvPicPr>
        <p:blipFill>
          <a:blip r:embed="rId7"/>
          <a:stretch>
            <a:fillRect/>
          </a:stretch>
        </p:blipFill>
        <p:spPr>
          <a:xfrm>
            <a:off x="8951550" y="3027621"/>
            <a:ext cx="80454" cy="190164"/>
          </a:xfrm>
          <a:prstGeom prst="rect">
            <a:avLst/>
          </a:prstGeom>
        </p:spPr>
      </p:pic>
      <p:pic>
        <p:nvPicPr>
          <p:cNvPr id="13" name="Picture 12">
            <a:extLst>
              <a:ext uri="{FF2B5EF4-FFF2-40B4-BE49-F238E27FC236}">
                <a16:creationId xmlns:a16="http://schemas.microsoft.com/office/drawing/2014/main" id="{5939B39F-1DAC-3A47-9D9A-273757661467}"/>
              </a:ext>
            </a:extLst>
          </p:cNvPr>
          <p:cNvPicPr>
            <a:picLocks noChangeAspect="1"/>
          </p:cNvPicPr>
          <p:nvPr/>
        </p:nvPicPr>
        <p:blipFill>
          <a:blip r:embed="rId8"/>
          <a:stretch>
            <a:fillRect/>
          </a:stretch>
        </p:blipFill>
        <p:spPr>
          <a:xfrm>
            <a:off x="8944472" y="3308105"/>
            <a:ext cx="146280" cy="175536"/>
          </a:xfrm>
          <a:prstGeom prst="rect">
            <a:avLst/>
          </a:prstGeom>
        </p:spPr>
      </p:pic>
      <p:pic>
        <p:nvPicPr>
          <p:cNvPr id="14" name="Picture 13">
            <a:extLst>
              <a:ext uri="{FF2B5EF4-FFF2-40B4-BE49-F238E27FC236}">
                <a16:creationId xmlns:a16="http://schemas.microsoft.com/office/drawing/2014/main" id="{B68CA317-7858-7E4D-85AC-EA502D98D7F9}"/>
              </a:ext>
            </a:extLst>
          </p:cNvPr>
          <p:cNvPicPr>
            <a:picLocks noChangeAspect="1"/>
          </p:cNvPicPr>
          <p:nvPr/>
        </p:nvPicPr>
        <p:blipFill>
          <a:blip r:embed="rId9"/>
          <a:stretch>
            <a:fillRect/>
          </a:stretch>
        </p:blipFill>
        <p:spPr>
          <a:xfrm>
            <a:off x="8929608" y="3572494"/>
            <a:ext cx="124338" cy="175536"/>
          </a:xfrm>
          <a:prstGeom prst="rect">
            <a:avLst/>
          </a:prstGeom>
        </p:spPr>
      </p:pic>
      <p:pic>
        <p:nvPicPr>
          <p:cNvPr id="15" name="Picture 14">
            <a:extLst>
              <a:ext uri="{FF2B5EF4-FFF2-40B4-BE49-F238E27FC236}">
                <a16:creationId xmlns:a16="http://schemas.microsoft.com/office/drawing/2014/main" id="{F0A74252-13B0-2F4A-B6D0-7DBBBA25398E}"/>
              </a:ext>
            </a:extLst>
          </p:cNvPr>
          <p:cNvPicPr>
            <a:picLocks noChangeAspect="1"/>
          </p:cNvPicPr>
          <p:nvPr/>
        </p:nvPicPr>
        <p:blipFill>
          <a:blip r:embed="rId10"/>
          <a:stretch>
            <a:fillRect/>
          </a:stretch>
        </p:blipFill>
        <p:spPr>
          <a:xfrm>
            <a:off x="11170391" y="5046350"/>
            <a:ext cx="124338" cy="241362"/>
          </a:xfrm>
          <a:prstGeom prst="rect">
            <a:avLst/>
          </a:prstGeom>
        </p:spPr>
      </p:pic>
      <p:pic>
        <p:nvPicPr>
          <p:cNvPr id="17" name="Picture 16">
            <a:extLst>
              <a:ext uri="{FF2B5EF4-FFF2-40B4-BE49-F238E27FC236}">
                <a16:creationId xmlns:a16="http://schemas.microsoft.com/office/drawing/2014/main" id="{D4A7FFAC-5603-0343-8AC3-934983671912}"/>
              </a:ext>
            </a:extLst>
          </p:cNvPr>
          <p:cNvPicPr>
            <a:picLocks noChangeAspect="1"/>
          </p:cNvPicPr>
          <p:nvPr/>
        </p:nvPicPr>
        <p:blipFill>
          <a:blip r:embed="rId6"/>
          <a:stretch>
            <a:fillRect/>
          </a:stretch>
        </p:blipFill>
        <p:spPr>
          <a:xfrm>
            <a:off x="8944472" y="4855664"/>
            <a:ext cx="146280" cy="124338"/>
          </a:xfrm>
          <a:prstGeom prst="rect">
            <a:avLst/>
          </a:prstGeom>
        </p:spPr>
      </p:pic>
      <p:pic>
        <p:nvPicPr>
          <p:cNvPr id="18" name="Picture 17">
            <a:extLst>
              <a:ext uri="{FF2B5EF4-FFF2-40B4-BE49-F238E27FC236}">
                <a16:creationId xmlns:a16="http://schemas.microsoft.com/office/drawing/2014/main" id="{B8333E59-C794-E04B-A220-1036FD9EED4A}"/>
              </a:ext>
            </a:extLst>
          </p:cNvPr>
          <p:cNvPicPr>
            <a:picLocks noChangeAspect="1"/>
          </p:cNvPicPr>
          <p:nvPr/>
        </p:nvPicPr>
        <p:blipFill>
          <a:blip r:embed="rId8"/>
          <a:stretch>
            <a:fillRect/>
          </a:stretch>
        </p:blipFill>
        <p:spPr>
          <a:xfrm>
            <a:off x="8944472" y="5112176"/>
            <a:ext cx="146280" cy="175536"/>
          </a:xfrm>
          <a:prstGeom prst="rect">
            <a:avLst/>
          </a:prstGeom>
        </p:spPr>
      </p:pic>
      <p:pic>
        <p:nvPicPr>
          <p:cNvPr id="19" name="Picture 18">
            <a:extLst>
              <a:ext uri="{FF2B5EF4-FFF2-40B4-BE49-F238E27FC236}">
                <a16:creationId xmlns:a16="http://schemas.microsoft.com/office/drawing/2014/main" id="{B0CCFBF4-1699-8243-BBD4-62A23416A856}"/>
              </a:ext>
            </a:extLst>
          </p:cNvPr>
          <p:cNvPicPr>
            <a:picLocks noChangeAspect="1"/>
          </p:cNvPicPr>
          <p:nvPr/>
        </p:nvPicPr>
        <p:blipFill>
          <a:blip r:embed="rId9"/>
          <a:stretch>
            <a:fillRect/>
          </a:stretch>
        </p:blipFill>
        <p:spPr>
          <a:xfrm>
            <a:off x="8951133" y="5383728"/>
            <a:ext cx="124338" cy="175536"/>
          </a:xfrm>
          <a:prstGeom prst="rect">
            <a:avLst/>
          </a:prstGeom>
        </p:spPr>
      </p:pic>
    </p:spTree>
    <p:extLst>
      <p:ext uri="{BB962C8B-B14F-4D97-AF65-F5344CB8AC3E}">
        <p14:creationId xmlns:p14="http://schemas.microsoft.com/office/powerpoint/2010/main" val="196291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p:txBody>
          <a:bodyPr/>
          <a:lstStyle/>
          <a:p>
            <a:r>
              <a:rPr lang="en-US" b="1" dirty="0">
                <a:ea typeface="Amazon Ember Light" panose="020B0403020204020204" pitchFamily="34" charset="0"/>
                <a:cs typeface="Amazon Ember Light" panose="020B0403020204020204" pitchFamily="34" charset="0"/>
              </a:rPr>
              <a:t>Training Neural Networks</a:t>
            </a:r>
            <a:endParaRPr lang="en-US" b="1" dirty="0"/>
          </a:p>
        </p:txBody>
      </p:sp>
      <p:sp>
        <p:nvSpPr>
          <p:cNvPr id="3" name="Text Placeholder 2">
            <a:extLst>
              <a:ext uri="{FF2B5EF4-FFF2-40B4-BE49-F238E27FC236}">
                <a16:creationId xmlns:a16="http://schemas.microsoft.com/office/drawing/2014/main" id="{EFA986EE-AA40-1B47-BD40-4247444EE8B5}"/>
              </a:ext>
            </a:extLst>
          </p:cNvPr>
          <p:cNvSpPr>
            <a:spLocks noGrp="1"/>
          </p:cNvSpPr>
          <p:nvPr>
            <p:ph type="body" sz="quarter" idx="10"/>
          </p:nvPr>
        </p:nvSpPr>
        <p:spPr>
          <a:xfrm>
            <a:off x="695796" y="1310105"/>
            <a:ext cx="10883004" cy="4599628"/>
          </a:xfrm>
        </p:spPr>
        <p:txBody>
          <a:bodyPr/>
          <a:lstStyle/>
          <a:p>
            <a:r>
              <a:rPr lang="en-US" dirty="0"/>
              <a:t>Cost function is selected according to problem: </a:t>
            </a:r>
            <a:r>
              <a:rPr lang="en-US" b="1" dirty="0"/>
              <a:t>Binary, Multi-class Classification or Regression</a:t>
            </a:r>
            <a:r>
              <a:rPr lang="en-US" dirty="0"/>
              <a:t>.</a:t>
            </a:r>
          </a:p>
          <a:p>
            <a:r>
              <a:rPr lang="en-US" dirty="0"/>
              <a:t>Update network weights by applying </a:t>
            </a:r>
            <a:r>
              <a:rPr lang="en-US" b="1" dirty="0"/>
              <a:t>the gradient descent method </a:t>
            </a:r>
            <a:r>
              <a:rPr lang="en-US" dirty="0"/>
              <a:t>and</a:t>
            </a:r>
            <a:r>
              <a:rPr lang="en-US" b="1" dirty="0"/>
              <a:t> backpropagation</a:t>
            </a:r>
            <a:r>
              <a:rPr lang="en-US" dirty="0"/>
              <a:t>. </a:t>
            </a:r>
            <a:r>
              <a:rPr lang="en-US" dirty="0">
                <a:hlinkClick r:id="rId3"/>
              </a:rPr>
              <a:t>More details</a:t>
            </a:r>
            <a:endParaRPr lang="en-US" dirty="0"/>
          </a:p>
          <a:p>
            <a:endParaRPr lang="en-US" dirty="0"/>
          </a:p>
          <a:p>
            <a:r>
              <a:rPr lang="en-US" dirty="0"/>
              <a:t>Weight update formula:</a:t>
            </a:r>
          </a:p>
        </p:txBody>
      </p:sp>
      <p:sp>
        <p:nvSpPr>
          <p:cNvPr id="4" name="Oval 3">
            <a:extLst>
              <a:ext uri="{FF2B5EF4-FFF2-40B4-BE49-F238E27FC236}">
                <a16:creationId xmlns:a16="http://schemas.microsoft.com/office/drawing/2014/main" id="{E330AA6B-1A7C-F945-8939-9BC8517446FF}"/>
              </a:ext>
            </a:extLst>
          </p:cNvPr>
          <p:cNvSpPr/>
          <p:nvPr/>
        </p:nvSpPr>
        <p:spPr>
          <a:xfrm>
            <a:off x="6595063" y="4193626"/>
            <a:ext cx="834174" cy="1152924"/>
          </a:xfrm>
          <a:prstGeom prst="ellipse">
            <a:avLst/>
          </a:prstGeom>
          <a:ln w="38100">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037E8826-37F1-4F45-9181-9D8C81B5DECC}"/>
              </a:ext>
            </a:extLst>
          </p:cNvPr>
          <p:cNvCxnSpPr>
            <a:cxnSpLocks/>
          </p:cNvCxnSpPr>
          <p:nvPr/>
        </p:nvCxnSpPr>
        <p:spPr>
          <a:xfrm>
            <a:off x="7413607" y="5006358"/>
            <a:ext cx="489442" cy="373107"/>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91333F2-8059-2148-A29D-BCB853D916CB}"/>
              </a:ext>
            </a:extLst>
          </p:cNvPr>
          <p:cNvSpPr txBox="1"/>
          <p:nvPr/>
        </p:nvSpPr>
        <p:spPr>
          <a:xfrm>
            <a:off x="7868477" y="5175368"/>
            <a:ext cx="3955044" cy="461665"/>
          </a:xfrm>
          <a:prstGeom prst="rect">
            <a:avLst/>
          </a:prstGeom>
          <a:noFill/>
        </p:spPr>
        <p:txBody>
          <a:bodyPr wrap="square" rtlCol="0">
            <a:spAutoFit/>
          </a:bodyPr>
          <a:lstStyle/>
          <a:p>
            <a:r>
              <a:rPr lang="en-US" sz="2400" dirty="0">
                <a:latin typeface="Amazon Ember Light" panose="020B0403020204020204" pitchFamily="34" charset="0"/>
                <a:ea typeface="Amazon Ember Light" panose="020B0403020204020204" pitchFamily="34" charset="0"/>
                <a:cs typeface="Amazon Ember Light" panose="020B0403020204020204" pitchFamily="34" charset="0"/>
              </a:rPr>
              <a:t>Gradient with respect to </a:t>
            </a:r>
          </a:p>
        </p:txBody>
      </p:sp>
      <p:sp>
        <p:nvSpPr>
          <p:cNvPr id="8" name="TextBox 7">
            <a:extLst>
              <a:ext uri="{FF2B5EF4-FFF2-40B4-BE49-F238E27FC236}">
                <a16:creationId xmlns:a16="http://schemas.microsoft.com/office/drawing/2014/main" id="{F4C01536-5948-CF41-9A18-6DD192A8FD8B}"/>
              </a:ext>
            </a:extLst>
          </p:cNvPr>
          <p:cNvSpPr txBox="1"/>
          <p:nvPr/>
        </p:nvSpPr>
        <p:spPr>
          <a:xfrm>
            <a:off x="7836505" y="4698162"/>
            <a:ext cx="1896710" cy="461665"/>
          </a:xfrm>
          <a:prstGeom prst="rect">
            <a:avLst/>
          </a:prstGeom>
          <a:noFill/>
        </p:spPr>
        <p:txBody>
          <a:bodyPr wrap="square" rtlCol="0">
            <a:spAutoFit/>
          </a:bodyPr>
          <a:lstStyle/>
          <a:p>
            <a:r>
              <a:rPr lang="en-US" sz="2400" dirty="0">
                <a:latin typeface="Amazon Ember Light" panose="020B0403020204020204" pitchFamily="34" charset="0"/>
                <a:ea typeface="Amazon Ember Light" panose="020B0403020204020204" pitchFamily="34" charset="0"/>
                <a:cs typeface="Amazon Ember Light" panose="020B0403020204020204" pitchFamily="34" charset="0"/>
              </a:rPr>
              <a:t>    : Cost</a:t>
            </a:r>
          </a:p>
        </p:txBody>
      </p:sp>
      <p:pic>
        <p:nvPicPr>
          <p:cNvPr id="11" name="Picture 10">
            <a:extLst>
              <a:ext uri="{FF2B5EF4-FFF2-40B4-BE49-F238E27FC236}">
                <a16:creationId xmlns:a16="http://schemas.microsoft.com/office/drawing/2014/main" id="{A342E1C7-AD1B-184C-96DC-008C3589F824}"/>
              </a:ext>
            </a:extLst>
          </p:cNvPr>
          <p:cNvPicPr>
            <a:picLocks noChangeAspect="1"/>
          </p:cNvPicPr>
          <p:nvPr/>
        </p:nvPicPr>
        <p:blipFill>
          <a:blip r:embed="rId4"/>
          <a:stretch>
            <a:fillRect/>
          </a:stretch>
        </p:blipFill>
        <p:spPr>
          <a:xfrm>
            <a:off x="7947789" y="4725599"/>
            <a:ext cx="299992" cy="311103"/>
          </a:xfrm>
          <a:prstGeom prst="rect">
            <a:avLst/>
          </a:prstGeom>
        </p:spPr>
      </p:pic>
      <p:pic>
        <p:nvPicPr>
          <p:cNvPr id="13" name="Picture 12">
            <a:extLst>
              <a:ext uri="{FF2B5EF4-FFF2-40B4-BE49-F238E27FC236}">
                <a16:creationId xmlns:a16="http://schemas.microsoft.com/office/drawing/2014/main" id="{527AA59A-5563-B74E-96ED-7186E33651A2}"/>
              </a:ext>
            </a:extLst>
          </p:cNvPr>
          <p:cNvPicPr>
            <a:picLocks noChangeAspect="1"/>
          </p:cNvPicPr>
          <p:nvPr/>
        </p:nvPicPr>
        <p:blipFill>
          <a:blip r:embed="rId5"/>
          <a:stretch>
            <a:fillRect/>
          </a:stretch>
        </p:blipFill>
        <p:spPr>
          <a:xfrm>
            <a:off x="1498953" y="4344479"/>
            <a:ext cx="5779306" cy="822563"/>
          </a:xfrm>
          <a:prstGeom prst="rect">
            <a:avLst/>
          </a:prstGeom>
        </p:spPr>
      </p:pic>
      <p:pic>
        <p:nvPicPr>
          <p:cNvPr id="14" name="Picture 13">
            <a:extLst>
              <a:ext uri="{FF2B5EF4-FFF2-40B4-BE49-F238E27FC236}">
                <a16:creationId xmlns:a16="http://schemas.microsoft.com/office/drawing/2014/main" id="{64B221A1-F477-CC49-BAB5-D6E3514ABECF}"/>
              </a:ext>
            </a:extLst>
          </p:cNvPr>
          <p:cNvPicPr>
            <a:picLocks noChangeAspect="1"/>
          </p:cNvPicPr>
          <p:nvPr/>
        </p:nvPicPr>
        <p:blipFill>
          <a:blip r:embed="rId6"/>
          <a:stretch>
            <a:fillRect/>
          </a:stretch>
        </p:blipFill>
        <p:spPr>
          <a:xfrm>
            <a:off x="11255533" y="5314484"/>
            <a:ext cx="269753" cy="183432"/>
          </a:xfrm>
          <a:prstGeom prst="rect">
            <a:avLst/>
          </a:prstGeom>
        </p:spPr>
      </p:pic>
    </p:spTree>
    <p:extLst>
      <p:ext uri="{BB962C8B-B14F-4D97-AF65-F5344CB8AC3E}">
        <p14:creationId xmlns:p14="http://schemas.microsoft.com/office/powerpoint/2010/main" val="2352311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p:txBody>
          <a:bodyPr/>
          <a:lstStyle/>
          <a:p>
            <a:r>
              <a:rPr lang="en-US" b="1" dirty="0"/>
              <a:t>Dropout</a:t>
            </a:r>
          </a:p>
        </p:txBody>
      </p:sp>
      <p:sp>
        <p:nvSpPr>
          <p:cNvPr id="3" name="Text Placeholder 2">
            <a:extLst>
              <a:ext uri="{FF2B5EF4-FFF2-40B4-BE49-F238E27FC236}">
                <a16:creationId xmlns:a16="http://schemas.microsoft.com/office/drawing/2014/main" id="{EFA986EE-AA40-1B47-BD40-4247444EE8B5}"/>
              </a:ext>
            </a:extLst>
          </p:cNvPr>
          <p:cNvSpPr>
            <a:spLocks noGrp="1"/>
          </p:cNvSpPr>
          <p:nvPr>
            <p:ph type="body" sz="quarter" idx="10"/>
          </p:nvPr>
        </p:nvSpPr>
        <p:spPr/>
        <p:txBody>
          <a:bodyPr/>
          <a:lstStyle/>
          <a:p>
            <a:r>
              <a:rPr lang="en-US" dirty="0"/>
              <a:t>Regularization technique to </a:t>
            </a:r>
            <a:r>
              <a:rPr lang="en-US" b="1" dirty="0">
                <a:solidFill>
                  <a:schemeClr val="accent3"/>
                </a:solidFill>
              </a:rPr>
              <a:t>prevent overfitting</a:t>
            </a:r>
            <a:r>
              <a:rPr lang="en-US" dirty="0"/>
              <a:t>.</a:t>
            </a:r>
          </a:p>
          <a:p>
            <a:r>
              <a:rPr lang="en-US" dirty="0"/>
              <a:t>Randomly removes some nodes with a fixed probability during the training. </a:t>
            </a:r>
          </a:p>
        </p:txBody>
      </p:sp>
      <p:pic>
        <p:nvPicPr>
          <p:cNvPr id="7" name="Picture 6">
            <a:extLst>
              <a:ext uri="{FF2B5EF4-FFF2-40B4-BE49-F238E27FC236}">
                <a16:creationId xmlns:a16="http://schemas.microsoft.com/office/drawing/2014/main" id="{FDF38CD7-A740-7240-9C9F-56FF0309DD2C}"/>
              </a:ext>
            </a:extLst>
          </p:cNvPr>
          <p:cNvPicPr>
            <a:picLocks noChangeAspect="1"/>
          </p:cNvPicPr>
          <p:nvPr/>
        </p:nvPicPr>
        <p:blipFill>
          <a:blip r:embed="rId3"/>
          <a:stretch>
            <a:fillRect/>
          </a:stretch>
        </p:blipFill>
        <p:spPr>
          <a:xfrm>
            <a:off x="1621534" y="2868315"/>
            <a:ext cx="7403988" cy="3068154"/>
          </a:xfrm>
          <a:prstGeom prst="rect">
            <a:avLst/>
          </a:prstGeom>
        </p:spPr>
      </p:pic>
      <p:sp>
        <p:nvSpPr>
          <p:cNvPr id="8" name="TextBox 7">
            <a:extLst>
              <a:ext uri="{FF2B5EF4-FFF2-40B4-BE49-F238E27FC236}">
                <a16:creationId xmlns:a16="http://schemas.microsoft.com/office/drawing/2014/main" id="{B66B43AB-79C2-6942-A7DA-A838DAE8F7E0}"/>
              </a:ext>
            </a:extLst>
          </p:cNvPr>
          <p:cNvSpPr txBox="1"/>
          <p:nvPr/>
        </p:nvSpPr>
        <p:spPr>
          <a:xfrm>
            <a:off x="9475455" y="5024675"/>
            <a:ext cx="2018694" cy="523220"/>
          </a:xfrm>
          <a:prstGeom prst="rect">
            <a:avLst/>
          </a:prstGeom>
          <a:noFill/>
        </p:spPr>
        <p:txBody>
          <a:bodyPr wrap="none" rtlCol="0">
            <a:spAutoFit/>
          </a:bodyPr>
          <a:lstStyle/>
          <a:p>
            <a:pPr>
              <a:spcBef>
                <a:spcPts val="600"/>
              </a:spcBef>
              <a:spcAft>
                <a:spcPts val="600"/>
              </a:spcAft>
            </a:pPr>
            <a:r>
              <a:rPr lang="en-US" sz="2800" dirty="0">
                <a:hlinkClick r:id="rId4"/>
              </a:rPr>
              <a:t>More details</a:t>
            </a:r>
            <a:endParaRPr lang="en-US" sz="2800" dirty="0"/>
          </a:p>
        </p:txBody>
      </p:sp>
    </p:spTree>
    <p:extLst>
      <p:ext uri="{BB962C8B-B14F-4D97-AF65-F5344CB8AC3E}">
        <p14:creationId xmlns:p14="http://schemas.microsoft.com/office/powerpoint/2010/main" val="3569528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p:txBody>
          <a:bodyPr/>
          <a:lstStyle/>
          <a:p>
            <a:r>
              <a:rPr lang="en-US" b="1" dirty="0">
                <a:ea typeface="Amazon Ember Light" panose="020B0403020204020204" pitchFamily="34" charset="0"/>
                <a:cs typeface="Amazon Ember Light" panose="020B0403020204020204" pitchFamily="34" charset="0"/>
              </a:rPr>
              <a:t>Why Neural Networks?</a:t>
            </a:r>
            <a:endParaRPr lang="en-US" b="1" dirty="0"/>
          </a:p>
        </p:txBody>
      </p:sp>
      <p:sp>
        <p:nvSpPr>
          <p:cNvPr id="3" name="Text Placeholder 2">
            <a:extLst>
              <a:ext uri="{FF2B5EF4-FFF2-40B4-BE49-F238E27FC236}">
                <a16:creationId xmlns:a16="http://schemas.microsoft.com/office/drawing/2014/main" id="{EFA986EE-AA40-1B47-BD40-4247444EE8B5}"/>
              </a:ext>
            </a:extLst>
          </p:cNvPr>
          <p:cNvSpPr>
            <a:spLocks noGrp="1"/>
          </p:cNvSpPr>
          <p:nvPr>
            <p:ph type="body" sz="quarter" idx="10"/>
          </p:nvPr>
        </p:nvSpPr>
        <p:spPr>
          <a:xfrm>
            <a:off x="695796" y="1310105"/>
            <a:ext cx="5987502" cy="4599628"/>
          </a:xfrm>
        </p:spPr>
        <p:txBody>
          <a:bodyPr/>
          <a:lstStyle/>
          <a:p>
            <a:r>
              <a:rPr lang="en-US" dirty="0"/>
              <a:t>Automatically </a:t>
            </a:r>
            <a:r>
              <a:rPr lang="en-US" b="1" dirty="0"/>
              <a:t>extract useful features </a:t>
            </a:r>
            <a:r>
              <a:rPr lang="en-US" dirty="0"/>
              <a:t>from input data.</a:t>
            </a:r>
          </a:p>
          <a:p>
            <a:r>
              <a:rPr lang="en-US" dirty="0"/>
              <a:t>In recent years, deep learning has achieved </a:t>
            </a:r>
            <a:r>
              <a:rPr lang="en-US" b="1" dirty="0"/>
              <a:t>state-of-the art results</a:t>
            </a:r>
            <a:r>
              <a:rPr lang="en-US" dirty="0"/>
              <a:t> in many machine learning areas.</a:t>
            </a:r>
          </a:p>
          <a:p>
            <a:endParaRPr lang="en-US" sz="800" dirty="0"/>
          </a:p>
          <a:p>
            <a:r>
              <a:rPr lang="en-US" dirty="0"/>
              <a:t>Three pillars of deep learning:</a:t>
            </a:r>
          </a:p>
          <a:p>
            <a:pPr lvl="1"/>
            <a:r>
              <a:rPr lang="en-US" sz="2800" dirty="0"/>
              <a:t>Data</a:t>
            </a:r>
          </a:p>
          <a:p>
            <a:pPr lvl="1"/>
            <a:r>
              <a:rPr lang="en-US" sz="2800" dirty="0"/>
              <a:t>Compute</a:t>
            </a:r>
          </a:p>
          <a:p>
            <a:pPr lvl="1"/>
            <a:r>
              <a:rPr lang="en-US" sz="2800" dirty="0"/>
              <a:t>Algorithms</a:t>
            </a:r>
          </a:p>
        </p:txBody>
      </p:sp>
      <p:pic>
        <p:nvPicPr>
          <p:cNvPr id="4" name="Picture 3">
            <a:extLst>
              <a:ext uri="{FF2B5EF4-FFF2-40B4-BE49-F238E27FC236}">
                <a16:creationId xmlns:a16="http://schemas.microsoft.com/office/drawing/2014/main" id="{380137A0-3E23-D54A-B215-F13E2EE2582F}"/>
              </a:ext>
            </a:extLst>
          </p:cNvPr>
          <p:cNvPicPr>
            <a:picLocks noChangeAspect="1"/>
          </p:cNvPicPr>
          <p:nvPr/>
        </p:nvPicPr>
        <p:blipFill>
          <a:blip r:embed="rId3"/>
          <a:stretch>
            <a:fillRect/>
          </a:stretch>
        </p:blipFill>
        <p:spPr>
          <a:xfrm>
            <a:off x="6765684" y="1580875"/>
            <a:ext cx="4826485" cy="4058089"/>
          </a:xfrm>
          <a:prstGeom prst="rect">
            <a:avLst/>
          </a:prstGeom>
        </p:spPr>
      </p:pic>
    </p:spTree>
    <p:extLst>
      <p:ext uri="{BB962C8B-B14F-4D97-AF65-F5344CB8AC3E}">
        <p14:creationId xmlns:p14="http://schemas.microsoft.com/office/powerpoint/2010/main" val="3157581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481AD-E71F-3747-B82D-76E123973DD1}"/>
              </a:ext>
            </a:extLst>
          </p:cNvPr>
          <p:cNvSpPr>
            <a:spLocks noGrp="1"/>
          </p:cNvSpPr>
          <p:nvPr>
            <p:ph type="title"/>
          </p:nvPr>
        </p:nvSpPr>
        <p:spPr/>
        <p:txBody>
          <a:bodyPr>
            <a:normAutofit/>
          </a:bodyPr>
          <a:lstStyle/>
          <a:p>
            <a:r>
              <a:rPr lang="en-US" b="1" dirty="0"/>
              <a:t>Build and Train Neural Networks</a:t>
            </a:r>
          </a:p>
        </p:txBody>
      </p:sp>
      <p:sp>
        <p:nvSpPr>
          <p:cNvPr id="40" name="Content Placeholder 2">
            <a:extLst>
              <a:ext uri="{FF2B5EF4-FFF2-40B4-BE49-F238E27FC236}">
                <a16:creationId xmlns:a16="http://schemas.microsoft.com/office/drawing/2014/main" id="{6985A159-FBEE-7A4A-BD19-3FC98DDDDA1A}"/>
              </a:ext>
            </a:extLst>
          </p:cNvPr>
          <p:cNvSpPr txBox="1">
            <a:spLocks/>
          </p:cNvSpPr>
          <p:nvPr/>
        </p:nvSpPr>
        <p:spPr>
          <a:xfrm>
            <a:off x="852492" y="1291120"/>
            <a:ext cx="7438753" cy="4874129"/>
          </a:xfrm>
          <a:prstGeom prst="rect">
            <a:avLst/>
          </a:prstGeom>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sz="2600" kern="120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sz="2800" dirty="0">
                <a:latin typeface="Amazon Ember Light" panose="020B0403020204020204" pitchFamily="34" charset="0"/>
                <a:ea typeface="Amazon Ember Light" panose="020B0403020204020204" pitchFamily="34" charset="0"/>
                <a:cs typeface="Amazon Ember Light" panose="020B0403020204020204" pitchFamily="34" charset="0"/>
              </a:rPr>
              <a:t>How to </a:t>
            </a:r>
            <a:r>
              <a:rPr lang="en-US" sz="2800" b="1"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build</a:t>
            </a:r>
            <a:r>
              <a:rPr lang="en-US" sz="2800" dirty="0">
                <a:latin typeface="Amazon Ember Light" panose="020B0403020204020204" pitchFamily="34" charset="0"/>
                <a:ea typeface="Amazon Ember Light" panose="020B0403020204020204" pitchFamily="34" charset="0"/>
                <a:cs typeface="Amazon Ember Light" panose="020B0403020204020204" pitchFamily="34" charset="0"/>
              </a:rPr>
              <a:t> and </a:t>
            </a:r>
            <a:r>
              <a:rPr lang="en-US" sz="2800" b="1"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use</a:t>
            </a:r>
            <a:r>
              <a:rPr lang="en-US" sz="2800" dirty="0">
                <a:latin typeface="Amazon Ember Light" panose="020B0403020204020204" pitchFamily="34" charset="0"/>
                <a:ea typeface="Amazon Ember Light" panose="020B0403020204020204" pitchFamily="34" charset="0"/>
                <a:cs typeface="Amazon Ember Light" panose="020B0403020204020204" pitchFamily="34" charset="0"/>
              </a:rPr>
              <a:t> these ML models?</a:t>
            </a:r>
          </a:p>
          <a:p>
            <a:pPr marL="457200" indent="-457200">
              <a:buFont typeface="Arial" panose="020B0604020202020204" pitchFamily="34" charset="0"/>
              <a:buChar char="•"/>
            </a:pPr>
            <a:r>
              <a:rPr lang="en-US" sz="2800" dirty="0">
                <a:latin typeface="Amazon Ember Light" panose="020B0403020204020204" pitchFamily="34" charset="0"/>
                <a:ea typeface="Amazon Ember Light" panose="020B0403020204020204" pitchFamily="34" charset="0"/>
                <a:cs typeface="Amazon Ember Light" panose="020B0403020204020204" pitchFamily="34" charset="0"/>
              </a:rPr>
              <a:t>Can it be this simple?</a:t>
            </a:r>
          </a:p>
          <a:p>
            <a:pPr marL="1257300" lvl="2" indent="-342900">
              <a:buFont typeface="Arial" panose="020B0604020202020204" pitchFamily="34" charset="0"/>
              <a:buChar char="•"/>
            </a:pPr>
            <a:endParaRPr lang="en-US" sz="28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pic>
        <p:nvPicPr>
          <p:cNvPr id="7" name="Picture 6">
            <a:extLst>
              <a:ext uri="{FF2B5EF4-FFF2-40B4-BE49-F238E27FC236}">
                <a16:creationId xmlns:a16="http://schemas.microsoft.com/office/drawing/2014/main" id="{F8CD02BD-70E2-B845-9BD5-2151B8C047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431" y="2522388"/>
            <a:ext cx="10439775" cy="1813224"/>
          </a:xfrm>
          <a:prstGeom prst="rect">
            <a:avLst/>
          </a:prstGeom>
        </p:spPr>
      </p:pic>
      <p:pic>
        <p:nvPicPr>
          <p:cNvPr id="8" name="Picture 4" descr="Image result for mxnet">
            <a:extLst>
              <a:ext uri="{FF2B5EF4-FFF2-40B4-BE49-F238E27FC236}">
                <a16:creationId xmlns:a16="http://schemas.microsoft.com/office/drawing/2014/main" id="{FC81ED5A-0DF7-B34F-AA83-A7F6E71565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9476" y="4502233"/>
            <a:ext cx="2787183" cy="1463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873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BDF24-6594-2640-9499-B31D9BF78188}"/>
              </a:ext>
            </a:extLst>
          </p:cNvPr>
          <p:cNvSpPr>
            <a:spLocks noGrp="1"/>
          </p:cNvSpPr>
          <p:nvPr>
            <p:ph type="title"/>
          </p:nvPr>
        </p:nvSpPr>
        <p:spPr/>
        <p:txBody>
          <a:bodyPr/>
          <a:lstStyle/>
          <a:p>
            <a:r>
              <a:rPr lang="en-US" dirty="0">
                <a:latin typeface="Amazon Ember" panose="020B0603020204020204" pitchFamily="34" charset="0"/>
                <a:ea typeface="Amazon Ember" panose="020B0603020204020204" pitchFamily="34" charset="0"/>
                <a:cs typeface="Amazon Ember" panose="020B0603020204020204" pitchFamily="34" charset="0"/>
              </a:rPr>
              <a:t>Neural Networks - Hands-on</a:t>
            </a:r>
            <a:endParaRPr lang="en-US" dirty="0"/>
          </a:p>
        </p:txBody>
      </p:sp>
      <p:sp>
        <p:nvSpPr>
          <p:cNvPr id="3" name="Content Placeholder 2">
            <a:extLst>
              <a:ext uri="{FF2B5EF4-FFF2-40B4-BE49-F238E27FC236}">
                <a16:creationId xmlns:a16="http://schemas.microsoft.com/office/drawing/2014/main" id="{A34658B2-479F-3E4D-96E7-D0B5BE71E2F2}"/>
              </a:ext>
            </a:extLst>
          </p:cNvPr>
          <p:cNvSpPr>
            <a:spLocks noGrp="1"/>
          </p:cNvSpPr>
          <p:nvPr>
            <p:ph sz="half" idx="10"/>
          </p:nvPr>
        </p:nvSpPr>
        <p:spPr/>
        <p:txBody>
          <a:bodyPr/>
          <a:lstStyle/>
          <a:p>
            <a:r>
              <a:rPr lang="en-US" sz="2800" dirty="0"/>
              <a:t>In this exercise, we will implement neural networks using </a:t>
            </a:r>
            <a:r>
              <a:rPr lang="en-US" sz="2800" b="1" dirty="0">
                <a:solidFill>
                  <a:schemeClr val="accent3"/>
                </a:solidFill>
              </a:rPr>
              <a:t>Gluon, </a:t>
            </a:r>
            <a:r>
              <a:rPr lang="en-US" sz="2800" dirty="0"/>
              <a:t>an open source deep learning library.</a:t>
            </a:r>
          </a:p>
          <a:p>
            <a:r>
              <a:rPr lang="en-US" sz="2800" dirty="0"/>
              <a:t>This exercise covers the following topics:</a:t>
            </a:r>
          </a:p>
          <a:p>
            <a:pPr marL="893157" lvl="1" indent="-457200">
              <a:buFont typeface="Arial" panose="020B0604020202020204" pitchFamily="34" charset="0"/>
              <a:buChar char="•"/>
            </a:pPr>
            <a:r>
              <a:rPr lang="en-US" sz="2800" dirty="0"/>
              <a:t>Sequential module</a:t>
            </a:r>
          </a:p>
          <a:p>
            <a:pPr marL="893157" lvl="1" indent="-457200">
              <a:buFont typeface="Arial" panose="020B0604020202020204" pitchFamily="34" charset="0"/>
              <a:buChar char="•"/>
            </a:pPr>
            <a:r>
              <a:rPr lang="en-US" sz="2800" dirty="0"/>
              <a:t>Loss functions</a:t>
            </a:r>
          </a:p>
          <a:p>
            <a:pPr marL="893157" lvl="1" indent="-457200">
              <a:buFont typeface="Arial" panose="020B0604020202020204" pitchFamily="34" charset="0"/>
              <a:buChar char="•"/>
            </a:pPr>
            <a:r>
              <a:rPr lang="en-US" sz="2800" dirty="0"/>
              <a:t>Trainer module</a:t>
            </a:r>
          </a:p>
        </p:txBody>
      </p:sp>
      <p:pic>
        <p:nvPicPr>
          <p:cNvPr id="4" name="Picture">
            <a:hlinkClick r:id="rId2"/>
            <a:extLst>
              <a:ext uri="{FF2B5EF4-FFF2-40B4-BE49-F238E27FC236}">
                <a16:creationId xmlns:a16="http://schemas.microsoft.com/office/drawing/2014/main" id="{F73284A8-5096-BA47-8A06-D7DFBEE55320}"/>
              </a:ext>
            </a:extLst>
          </p:cNvPr>
          <p:cNvPicPr/>
          <p:nvPr/>
        </p:nvPicPr>
        <p:blipFill>
          <a:blip r:embed="rId3"/>
          <a:srcRect t="14249" b="17540"/>
          <a:stretch>
            <a:fillRect/>
          </a:stretch>
        </p:blipFill>
        <p:spPr>
          <a:xfrm>
            <a:off x="852492" y="4149672"/>
            <a:ext cx="2834640" cy="820420"/>
          </a:xfrm>
          <a:prstGeom prst="rect">
            <a:avLst/>
          </a:prstGeom>
        </p:spPr>
      </p:pic>
      <p:sp>
        <p:nvSpPr>
          <p:cNvPr id="5" name="Rectangle 4">
            <a:extLst>
              <a:ext uri="{FF2B5EF4-FFF2-40B4-BE49-F238E27FC236}">
                <a16:creationId xmlns:a16="http://schemas.microsoft.com/office/drawing/2014/main" id="{DBD5F3BD-DC82-9C4D-8EF2-839FABACE5C4}"/>
              </a:ext>
            </a:extLst>
          </p:cNvPr>
          <p:cNvSpPr/>
          <p:nvPr/>
        </p:nvSpPr>
        <p:spPr>
          <a:xfrm>
            <a:off x="2940349" y="4442606"/>
            <a:ext cx="7374135" cy="523220"/>
          </a:xfrm>
          <a:prstGeom prst="rect">
            <a:avLst/>
          </a:prstGeom>
        </p:spPr>
        <p:txBody>
          <a:bodyPr wrap="none">
            <a:spAutoFit/>
          </a:bodyPr>
          <a:lstStyle/>
          <a:p>
            <a:pPr lvl="1"/>
            <a:r>
              <a:rPr lang="en-US" sz="2800" dirty="0">
                <a:latin typeface="Amazon Ember Light" panose="020B0403020204020204" pitchFamily="34" charset="0"/>
                <a:ea typeface="Amazon Ember Light" panose="020B0403020204020204" pitchFamily="34" charset="0"/>
                <a:cs typeface="Amazon Ember Light" panose="020B0403020204020204" pitchFamily="34" charset="0"/>
              </a:rPr>
              <a:t>MLA-NLP-Lecture3-Neural-Networks.ipynb</a:t>
            </a:r>
          </a:p>
        </p:txBody>
      </p:sp>
    </p:spTree>
    <p:extLst>
      <p:ext uri="{BB962C8B-B14F-4D97-AF65-F5344CB8AC3E}">
        <p14:creationId xmlns:p14="http://schemas.microsoft.com/office/powerpoint/2010/main" val="3263665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AD5F91-F97A-5F41-A21E-3EB716E0788F}"/>
              </a:ext>
            </a:extLst>
          </p:cNvPr>
          <p:cNvSpPr>
            <a:spLocks noGrp="1"/>
          </p:cNvSpPr>
          <p:nvPr>
            <p:ph type="body" sz="quarter" idx="10"/>
          </p:nvPr>
        </p:nvSpPr>
        <p:spPr>
          <a:xfrm>
            <a:off x="1336964" y="1836544"/>
            <a:ext cx="9518073" cy="2735457"/>
          </a:xfrm>
        </p:spPr>
        <p:txBody>
          <a:bodyPr/>
          <a:lstStyle/>
          <a:p>
            <a:r>
              <a:rPr lang="en-US" sz="4800" b="1"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Word Vectors</a:t>
            </a:r>
          </a:p>
        </p:txBody>
      </p:sp>
    </p:spTree>
    <p:extLst>
      <p:ext uri="{BB962C8B-B14F-4D97-AF65-F5344CB8AC3E}">
        <p14:creationId xmlns:p14="http://schemas.microsoft.com/office/powerpoint/2010/main" val="28858957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0A8A7-9831-1442-B26B-BDCB5E97560B}"/>
              </a:ext>
            </a:extLst>
          </p:cNvPr>
          <p:cNvSpPr>
            <a:spLocks noGrp="1"/>
          </p:cNvSpPr>
          <p:nvPr>
            <p:ph type="title"/>
          </p:nvPr>
        </p:nvSpPr>
        <p:spPr/>
        <p:txBody>
          <a:bodyPr/>
          <a:lstStyle/>
          <a:p>
            <a:r>
              <a:rPr lang="en-US" dirty="0"/>
              <a:t>One-hot encoding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E24DB10-FE04-F043-9A0C-12C8940EC012}"/>
                  </a:ext>
                </a:extLst>
              </p:cNvPr>
              <p:cNvSpPr>
                <a:spLocks noGrp="1"/>
              </p:cNvSpPr>
              <p:nvPr>
                <p:ph sz="half" idx="10"/>
              </p:nvPr>
            </p:nvSpPr>
            <p:spPr>
              <a:xfrm>
                <a:off x="852492" y="1291120"/>
                <a:ext cx="6027810" cy="4858631"/>
              </a:xfrm>
            </p:spPr>
            <p:txBody>
              <a:bodyPr/>
              <a:lstStyle/>
              <a:p>
                <a:r>
                  <a:rPr lang="en-US" sz="3200" dirty="0"/>
                  <a:t>One hot encoding maps each word to a fixed size vector.</a:t>
                </a:r>
              </a:p>
              <a:p>
                <a:pPr>
                  <a:buFont typeface="Wingdings" pitchFamily="2" charset="2"/>
                  <a:buChar char="§"/>
                </a:pPr>
                <a:r>
                  <a:rPr lang="en-US" sz="3200" dirty="0"/>
                  <a:t>These vectors only contain identity information, not semantic meaning</a:t>
                </a:r>
              </a:p>
              <a:p>
                <a:pPr>
                  <a:buFont typeface="Wingdings" pitchFamily="2" charset="2"/>
                  <a:buChar char="§"/>
                </a:pPr>
                <a:endParaRPr lang="en-US" sz="3200" dirty="0"/>
              </a:p>
              <a:p>
                <a:pPr>
                  <a:buFont typeface="Wingdings" pitchFamily="2" charset="2"/>
                  <a:buChar char="§"/>
                </a:pPr>
                <a:r>
                  <a:rPr lang="en-US" sz="3200" dirty="0"/>
                  <a:t>Dot product:</a:t>
                </a:r>
              </a:p>
              <a:p>
                <a:pPr marL="0" indent="0">
                  <a:buNone/>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𝑥</m:t>
                      </m:r>
                      <m:r>
                        <a:rPr lang="en-US" sz="3200" b="0" i="1" smtClean="0">
                          <a:latin typeface="Cambria Math" panose="02040503050406030204" pitchFamily="18" charset="0"/>
                        </a:rPr>
                        <m:t>.</m:t>
                      </m:r>
                      <m:r>
                        <a:rPr lang="en-US" sz="3200" b="0" i="1" smtClean="0">
                          <a:latin typeface="Cambria Math" panose="02040503050406030204" pitchFamily="18" charset="0"/>
                        </a:rPr>
                        <m:t>𝑦</m:t>
                      </m:r>
                      <m:r>
                        <a:rPr lang="en-US" sz="3200" b="0" i="1" smtClean="0">
                          <a:latin typeface="Cambria Math" panose="02040503050406030204" pitchFamily="18" charset="0"/>
                        </a:rPr>
                        <m:t>=</m:t>
                      </m:r>
                      <m:r>
                        <a:rPr lang="en-US" sz="3200" b="0" i="1" smtClean="0">
                          <a:latin typeface="Cambria Math" panose="02040503050406030204" pitchFamily="18" charset="0"/>
                        </a:rPr>
                        <m:t>𝑦</m:t>
                      </m:r>
                      <m:r>
                        <a:rPr lang="en-US" sz="3200" b="0" i="1" smtClean="0">
                          <a:latin typeface="Cambria Math" panose="02040503050406030204" pitchFamily="18" charset="0"/>
                        </a:rPr>
                        <m:t>.</m:t>
                      </m:r>
                      <m:r>
                        <a:rPr lang="en-US" sz="3200" b="0" i="1" smtClean="0">
                          <a:latin typeface="Cambria Math" panose="02040503050406030204" pitchFamily="18" charset="0"/>
                        </a:rPr>
                        <m:t>𝑧</m:t>
                      </m:r>
                      <m:r>
                        <a:rPr lang="en-US" sz="3200" b="0" i="1" smtClean="0">
                          <a:latin typeface="Cambria Math" panose="02040503050406030204" pitchFamily="18" charset="0"/>
                        </a:rPr>
                        <m:t>=0</m:t>
                      </m:r>
                    </m:oMath>
                  </m:oMathPara>
                </a14:m>
                <a:endParaRPr lang="en-US" sz="3200" dirty="0"/>
              </a:p>
              <a:p>
                <a:pPr>
                  <a:buFont typeface="Wingdings" pitchFamily="2" charset="2"/>
                  <a:buChar char="§"/>
                </a:pPr>
                <a:endParaRPr lang="en-US" sz="3200" dirty="0"/>
              </a:p>
              <a:p>
                <a:pPr>
                  <a:buFont typeface="Wingdings" pitchFamily="2" charset="2"/>
                  <a:buChar char="§"/>
                </a:pPr>
                <a:endParaRPr lang="en-US" sz="3200" dirty="0"/>
              </a:p>
              <a:p>
                <a:pPr>
                  <a:buFont typeface="Wingdings" pitchFamily="2" charset="2"/>
                  <a:buChar char="§"/>
                </a:pPr>
                <a:endParaRPr lang="en-US" sz="3200" dirty="0"/>
              </a:p>
              <a:p>
                <a:pPr>
                  <a:buFont typeface="Wingdings" pitchFamily="2" charset="2"/>
                  <a:buChar char="§"/>
                </a:pPr>
                <a:endParaRPr lang="en-US" sz="3200" dirty="0"/>
              </a:p>
              <a:p>
                <a:pPr>
                  <a:buFont typeface="Wingdings" pitchFamily="2" charset="2"/>
                  <a:buChar char="§"/>
                </a:pPr>
                <a:endParaRPr lang="en-US" sz="3200" dirty="0"/>
              </a:p>
              <a:p>
                <a:pPr>
                  <a:buFont typeface="Wingdings" pitchFamily="2" charset="2"/>
                  <a:buChar char="§"/>
                </a:pPr>
                <a:endParaRPr lang="en-US" sz="3200" dirty="0"/>
              </a:p>
            </p:txBody>
          </p:sp>
        </mc:Choice>
        <mc:Fallback xmlns="">
          <p:sp>
            <p:nvSpPr>
              <p:cNvPr id="3" name="Content Placeholder 2">
                <a:extLst>
                  <a:ext uri="{FF2B5EF4-FFF2-40B4-BE49-F238E27FC236}">
                    <a16:creationId xmlns:a16="http://schemas.microsoft.com/office/drawing/2014/main" id="{BE24DB10-FE04-F043-9A0C-12C8940EC012}"/>
                  </a:ext>
                </a:extLst>
              </p:cNvPr>
              <p:cNvSpPr>
                <a:spLocks noGrp="1" noRot="1" noChangeAspect="1" noMove="1" noResize="1" noEditPoints="1" noAdjustHandles="1" noChangeArrowheads="1" noChangeShapeType="1" noTextEdit="1"/>
              </p:cNvSpPr>
              <p:nvPr>
                <p:ph sz="half" idx="10"/>
              </p:nvPr>
            </p:nvSpPr>
            <p:spPr>
              <a:xfrm>
                <a:off x="852492" y="1291120"/>
                <a:ext cx="6027810" cy="4858631"/>
              </a:xfrm>
              <a:blipFill>
                <a:blip r:embed="rId3"/>
                <a:stretch>
                  <a:fillRect l="-2101" t="-2611"/>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3EAF039C-3985-3449-9ED5-1233696B8E94}"/>
              </a:ext>
            </a:extLst>
          </p:cNvPr>
          <p:cNvPicPr>
            <a:picLocks noChangeAspect="1"/>
          </p:cNvPicPr>
          <p:nvPr/>
        </p:nvPicPr>
        <p:blipFill>
          <a:blip r:embed="rId4"/>
          <a:stretch>
            <a:fillRect/>
          </a:stretch>
        </p:blipFill>
        <p:spPr>
          <a:xfrm>
            <a:off x="7434104" y="1471604"/>
            <a:ext cx="3700142" cy="3383280"/>
          </a:xfrm>
          <a:prstGeom prst="rect">
            <a:avLst/>
          </a:prstGeom>
        </p:spPr>
      </p:pic>
    </p:spTree>
    <p:extLst>
      <p:ext uri="{BB962C8B-B14F-4D97-AF65-F5344CB8AC3E}">
        <p14:creationId xmlns:p14="http://schemas.microsoft.com/office/powerpoint/2010/main" val="9698113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0A8A7-9831-1442-B26B-BDCB5E97560B}"/>
              </a:ext>
            </a:extLst>
          </p:cNvPr>
          <p:cNvSpPr>
            <a:spLocks noGrp="1"/>
          </p:cNvSpPr>
          <p:nvPr>
            <p:ph type="title"/>
          </p:nvPr>
        </p:nvSpPr>
        <p:spPr/>
        <p:txBody>
          <a:bodyPr/>
          <a:lstStyle/>
          <a:p>
            <a:r>
              <a:rPr lang="en-US" dirty="0"/>
              <a:t>Word2vec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E24DB10-FE04-F043-9A0C-12C8940EC012}"/>
                  </a:ext>
                </a:extLst>
              </p:cNvPr>
              <p:cNvSpPr>
                <a:spLocks noGrp="1"/>
              </p:cNvSpPr>
              <p:nvPr>
                <p:ph sz="half" idx="10"/>
              </p:nvPr>
            </p:nvSpPr>
            <p:spPr>
              <a:xfrm>
                <a:off x="852492" y="1291120"/>
                <a:ext cx="6027810" cy="4858631"/>
              </a:xfrm>
            </p:spPr>
            <p:txBody>
              <a:bodyPr/>
              <a:lstStyle/>
              <a:p>
                <a:r>
                  <a:rPr lang="en-US" sz="3200" dirty="0"/>
                  <a:t>Learn an embedding vector for each word.</a:t>
                </a:r>
              </a:p>
              <a:p>
                <a:r>
                  <a:rPr lang="en-US" sz="3200" dirty="0"/>
                  <a:t>Build a probability model.</a:t>
                </a:r>
              </a:p>
              <a:p>
                <a:r>
                  <a:rPr lang="en-US" sz="3200" dirty="0"/>
                  <a:t>Use dot product to measure similarity:</a:t>
                </a:r>
                <a:endParaRPr lang="en-US" sz="2800" dirty="0"/>
              </a:p>
              <a:p>
                <a:pPr marL="0" indent="0">
                  <a:buNone/>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𝑥</m:t>
                      </m:r>
                      <m:r>
                        <a:rPr lang="en-US" sz="2800" b="0" i="1" smtClean="0">
                          <a:latin typeface="Cambria Math" panose="02040503050406030204" pitchFamily="18" charset="0"/>
                        </a:rPr>
                        <m:t>.</m:t>
                      </m:r>
                      <m:r>
                        <a:rPr lang="en-US" sz="2800" i="1">
                          <a:latin typeface="Cambria Math" panose="02040503050406030204" pitchFamily="18" charset="0"/>
                        </a:rPr>
                        <m:t>𝑦</m:t>
                      </m:r>
                      <m:r>
                        <a:rPr lang="en-US" sz="2800" b="0" i="1" smtClean="0">
                          <a:latin typeface="Cambria Math" panose="02040503050406030204" pitchFamily="18" charset="0"/>
                        </a:rPr>
                        <m:t>&gt;</m:t>
                      </m:r>
                      <m:r>
                        <a:rPr lang="en-US" sz="2800" b="0" i="1" smtClean="0">
                          <a:latin typeface="Cambria Math" panose="02040503050406030204" pitchFamily="18" charset="0"/>
                        </a:rPr>
                        <m:t>𝑦</m:t>
                      </m:r>
                      <m:r>
                        <a:rPr lang="en-US" sz="2800" b="0" i="1" smtClean="0">
                          <a:latin typeface="Cambria Math" panose="02040503050406030204" pitchFamily="18" charset="0"/>
                        </a:rPr>
                        <m:t>.</m:t>
                      </m:r>
                      <m:r>
                        <a:rPr lang="en-US" sz="2800" b="0" i="1" smtClean="0">
                          <a:latin typeface="Cambria Math" panose="02040503050406030204" pitchFamily="18" charset="0"/>
                        </a:rPr>
                        <m:t>𝑧</m:t>
                      </m:r>
                    </m:oMath>
                  </m:oMathPara>
                </a14:m>
                <a:endParaRPr lang="en-US" sz="2800" dirty="0"/>
              </a:p>
              <a:p>
                <a:pPr marL="0" indent="0">
                  <a:buNone/>
                </a:pPr>
                <a:endParaRPr lang="en-US" sz="3200" dirty="0"/>
              </a:p>
              <a:p>
                <a:pPr>
                  <a:buFont typeface="Wingdings" pitchFamily="2" charset="2"/>
                  <a:buChar char="§"/>
                </a:pPr>
                <a:endParaRPr lang="en-US" sz="3200" dirty="0"/>
              </a:p>
              <a:p>
                <a:pPr>
                  <a:buFont typeface="Wingdings" pitchFamily="2" charset="2"/>
                  <a:buChar char="§"/>
                </a:pPr>
                <a:endParaRPr lang="en-US" sz="3200" dirty="0"/>
              </a:p>
              <a:p>
                <a:pPr>
                  <a:buFont typeface="Wingdings" pitchFamily="2" charset="2"/>
                  <a:buChar char="§"/>
                </a:pPr>
                <a:endParaRPr lang="en-US" sz="3200" dirty="0"/>
              </a:p>
              <a:p>
                <a:pPr>
                  <a:buFont typeface="Wingdings" pitchFamily="2" charset="2"/>
                  <a:buChar char="§"/>
                </a:pPr>
                <a:endParaRPr lang="en-US" sz="3200" dirty="0"/>
              </a:p>
            </p:txBody>
          </p:sp>
        </mc:Choice>
        <mc:Fallback xmlns="">
          <p:sp>
            <p:nvSpPr>
              <p:cNvPr id="3" name="Content Placeholder 2">
                <a:extLst>
                  <a:ext uri="{FF2B5EF4-FFF2-40B4-BE49-F238E27FC236}">
                    <a16:creationId xmlns:a16="http://schemas.microsoft.com/office/drawing/2014/main" id="{BE24DB10-FE04-F043-9A0C-12C8940EC012}"/>
                  </a:ext>
                </a:extLst>
              </p:cNvPr>
              <p:cNvSpPr>
                <a:spLocks noGrp="1" noRot="1" noChangeAspect="1" noMove="1" noResize="1" noEditPoints="1" noAdjustHandles="1" noChangeArrowheads="1" noChangeShapeType="1" noTextEdit="1"/>
              </p:cNvSpPr>
              <p:nvPr>
                <p:ph sz="half" idx="10"/>
              </p:nvPr>
            </p:nvSpPr>
            <p:spPr>
              <a:xfrm>
                <a:off x="852492" y="1291120"/>
                <a:ext cx="6027810" cy="4858631"/>
              </a:xfrm>
              <a:blipFill>
                <a:blip r:embed="rId3"/>
                <a:stretch>
                  <a:fillRect l="-2101" t="-2611"/>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ABFBE04D-9FCF-8142-9E66-C5392073E339}"/>
              </a:ext>
            </a:extLst>
          </p:cNvPr>
          <p:cNvPicPr>
            <a:picLocks noChangeAspect="1"/>
          </p:cNvPicPr>
          <p:nvPr/>
        </p:nvPicPr>
        <p:blipFill>
          <a:blip r:embed="rId4"/>
          <a:stretch>
            <a:fillRect/>
          </a:stretch>
        </p:blipFill>
        <p:spPr>
          <a:xfrm>
            <a:off x="7434104" y="1471604"/>
            <a:ext cx="3700142" cy="3383280"/>
          </a:xfrm>
          <a:prstGeom prst="rect">
            <a:avLst/>
          </a:prstGeom>
        </p:spPr>
      </p:pic>
    </p:spTree>
    <p:extLst>
      <p:ext uri="{BB962C8B-B14F-4D97-AF65-F5344CB8AC3E}">
        <p14:creationId xmlns:p14="http://schemas.microsoft.com/office/powerpoint/2010/main" val="442539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AD5F91-F97A-5F41-A21E-3EB716E0788F}"/>
              </a:ext>
            </a:extLst>
          </p:cNvPr>
          <p:cNvSpPr>
            <a:spLocks noGrp="1"/>
          </p:cNvSpPr>
          <p:nvPr>
            <p:ph type="body" sz="quarter" idx="10"/>
          </p:nvPr>
        </p:nvSpPr>
        <p:spPr>
          <a:xfrm>
            <a:off x="1336964" y="1836544"/>
            <a:ext cx="9518073" cy="2735457"/>
          </a:xfrm>
        </p:spPr>
        <p:txBody>
          <a:bodyPr/>
          <a:lstStyle/>
          <a:p>
            <a:r>
              <a:rPr lang="en-US" sz="4800" b="1"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Neural Networks</a:t>
            </a:r>
          </a:p>
        </p:txBody>
      </p:sp>
    </p:spTree>
    <p:extLst>
      <p:ext uri="{BB962C8B-B14F-4D97-AF65-F5344CB8AC3E}">
        <p14:creationId xmlns:p14="http://schemas.microsoft.com/office/powerpoint/2010/main" val="25947034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0A8A7-9831-1442-B26B-BDCB5E97560B}"/>
              </a:ext>
            </a:extLst>
          </p:cNvPr>
          <p:cNvSpPr>
            <a:spLocks noGrp="1"/>
          </p:cNvSpPr>
          <p:nvPr>
            <p:ph type="title"/>
          </p:nvPr>
        </p:nvSpPr>
        <p:spPr/>
        <p:txBody>
          <a:bodyPr/>
          <a:lstStyle/>
          <a:p>
            <a:r>
              <a:rPr lang="en-US" dirty="0"/>
              <a:t>Word2vec - Skip-gram Model</a:t>
            </a:r>
          </a:p>
        </p:txBody>
      </p:sp>
      <p:sp>
        <p:nvSpPr>
          <p:cNvPr id="3" name="Content Placeholder 2">
            <a:extLst>
              <a:ext uri="{FF2B5EF4-FFF2-40B4-BE49-F238E27FC236}">
                <a16:creationId xmlns:a16="http://schemas.microsoft.com/office/drawing/2014/main" id="{BE24DB10-FE04-F043-9A0C-12C8940EC012}"/>
              </a:ext>
            </a:extLst>
          </p:cNvPr>
          <p:cNvSpPr>
            <a:spLocks noGrp="1"/>
          </p:cNvSpPr>
          <p:nvPr>
            <p:ph sz="half" idx="10"/>
          </p:nvPr>
        </p:nvSpPr>
        <p:spPr>
          <a:xfrm>
            <a:off x="852492" y="1291120"/>
            <a:ext cx="10599810" cy="4858631"/>
          </a:xfrm>
        </p:spPr>
        <p:txBody>
          <a:bodyPr/>
          <a:lstStyle/>
          <a:p>
            <a:pPr marL="0" indent="0">
              <a:buNone/>
            </a:pPr>
            <a:endParaRPr lang="en-US" i="1" dirty="0"/>
          </a:p>
          <a:p>
            <a:pPr marL="0" indent="0">
              <a:buNone/>
            </a:pPr>
            <a:endParaRPr lang="en-US" sz="3200" dirty="0"/>
          </a:p>
          <a:p>
            <a:pPr marL="0" indent="0">
              <a:buNone/>
            </a:pPr>
            <a:endParaRPr lang="en-US" sz="3200" dirty="0"/>
          </a:p>
          <a:p>
            <a:pPr marL="0" indent="0">
              <a:buNone/>
            </a:pPr>
            <a:endParaRPr lang="en-US" sz="3200" dirty="0"/>
          </a:p>
          <a:p>
            <a:pPr marL="0" indent="0">
              <a:buNone/>
            </a:pPr>
            <a:r>
              <a:rPr lang="en-US" dirty="0"/>
              <a:t>Our assumptions:</a:t>
            </a:r>
          </a:p>
          <a:p>
            <a:r>
              <a:rPr lang="en-US" dirty="0"/>
              <a:t>A word can be used to generate the words that surround it.</a:t>
            </a:r>
          </a:p>
          <a:p>
            <a:r>
              <a:rPr lang="en-US" dirty="0"/>
              <a:t>Given the center word, the context words are generated independently.</a:t>
            </a:r>
          </a:p>
          <a:p>
            <a:pPr marL="0" indent="0">
              <a:buNone/>
            </a:pPr>
            <a:endParaRPr lang="en-US" sz="3200" dirty="0"/>
          </a:p>
          <a:p>
            <a:pPr marL="0" indent="0">
              <a:buNone/>
            </a:pPr>
            <a:endParaRPr lang="en-US" sz="3200" dirty="0"/>
          </a:p>
        </p:txBody>
      </p:sp>
      <p:pic>
        <p:nvPicPr>
          <p:cNvPr id="6" name="Graphic 5">
            <a:extLst>
              <a:ext uri="{FF2B5EF4-FFF2-40B4-BE49-F238E27FC236}">
                <a16:creationId xmlns:a16="http://schemas.microsoft.com/office/drawing/2014/main" id="{7A4A7F41-D5FD-C647-988B-2582006208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67885" y="1603683"/>
            <a:ext cx="2819400" cy="1854200"/>
          </a:xfrm>
          <a:prstGeom prst="rect">
            <a:avLst/>
          </a:prstGeom>
        </p:spPr>
      </p:pic>
      <p:pic>
        <p:nvPicPr>
          <p:cNvPr id="7" name="Picture 6">
            <a:extLst>
              <a:ext uri="{FF2B5EF4-FFF2-40B4-BE49-F238E27FC236}">
                <a16:creationId xmlns:a16="http://schemas.microsoft.com/office/drawing/2014/main" id="{88D212F4-E775-2C48-B6DB-9CB9B01E23BE}"/>
              </a:ext>
            </a:extLst>
          </p:cNvPr>
          <p:cNvPicPr>
            <a:picLocks noChangeAspect="1"/>
          </p:cNvPicPr>
          <p:nvPr/>
        </p:nvPicPr>
        <p:blipFill>
          <a:blip r:embed="rId5"/>
          <a:stretch>
            <a:fillRect/>
          </a:stretch>
        </p:blipFill>
        <p:spPr>
          <a:xfrm>
            <a:off x="5152329" y="1603683"/>
            <a:ext cx="5067300" cy="1536700"/>
          </a:xfrm>
          <a:prstGeom prst="rect">
            <a:avLst/>
          </a:prstGeom>
        </p:spPr>
      </p:pic>
    </p:spTree>
    <p:extLst>
      <p:ext uri="{BB962C8B-B14F-4D97-AF65-F5344CB8AC3E}">
        <p14:creationId xmlns:p14="http://schemas.microsoft.com/office/powerpoint/2010/main" val="7081258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0A8A7-9831-1442-B26B-BDCB5E97560B}"/>
              </a:ext>
            </a:extLst>
          </p:cNvPr>
          <p:cNvSpPr>
            <a:spLocks noGrp="1"/>
          </p:cNvSpPr>
          <p:nvPr>
            <p:ph type="title"/>
          </p:nvPr>
        </p:nvSpPr>
        <p:spPr/>
        <p:txBody>
          <a:bodyPr/>
          <a:lstStyle/>
          <a:p>
            <a:r>
              <a:rPr lang="en-US" dirty="0"/>
              <a:t>Word2vec - Details</a:t>
            </a:r>
          </a:p>
        </p:txBody>
      </p:sp>
      <p:sp>
        <p:nvSpPr>
          <p:cNvPr id="3" name="Content Placeholder 2">
            <a:extLst>
              <a:ext uri="{FF2B5EF4-FFF2-40B4-BE49-F238E27FC236}">
                <a16:creationId xmlns:a16="http://schemas.microsoft.com/office/drawing/2014/main" id="{BE24DB10-FE04-F043-9A0C-12C8940EC012}"/>
              </a:ext>
            </a:extLst>
          </p:cNvPr>
          <p:cNvSpPr>
            <a:spLocks noGrp="1"/>
          </p:cNvSpPr>
          <p:nvPr>
            <p:ph sz="half" idx="10"/>
          </p:nvPr>
        </p:nvSpPr>
        <p:spPr>
          <a:xfrm>
            <a:off x="852492" y="1291120"/>
            <a:ext cx="10599810" cy="4858631"/>
          </a:xfrm>
        </p:spPr>
        <p:txBody>
          <a:bodyPr/>
          <a:lstStyle/>
          <a:p>
            <a:endParaRPr lang="en-US" i="1" dirty="0"/>
          </a:p>
          <a:p>
            <a:pPr marL="0" indent="0">
              <a:buNone/>
            </a:pPr>
            <a:endParaRPr lang="en-US" sz="3200" dirty="0"/>
          </a:p>
          <a:p>
            <a:pPr marL="0" indent="0">
              <a:buNone/>
            </a:pPr>
            <a:endParaRPr lang="en-US" sz="3200" dirty="0"/>
          </a:p>
          <a:p>
            <a:pPr marL="0" indent="0">
              <a:buNone/>
            </a:pPr>
            <a:endParaRPr lang="en-US" sz="3200" dirty="0"/>
          </a:p>
          <a:p>
            <a:pPr marL="0" indent="0">
              <a:buNone/>
            </a:pPr>
            <a:endParaRPr lang="en-US" sz="2800" dirty="0"/>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FDDFE394-D595-4645-83DB-B9DA525011E8}"/>
                  </a:ext>
                </a:extLst>
              </p:cNvPr>
              <p:cNvGraphicFramePr>
                <a:graphicFrameLocks noGrp="1"/>
              </p:cNvGraphicFramePr>
              <p:nvPr>
                <p:extLst>
                  <p:ext uri="{D42A27DB-BD31-4B8C-83A1-F6EECF244321}">
                    <p14:modId xmlns:p14="http://schemas.microsoft.com/office/powerpoint/2010/main" val="2462806654"/>
                  </p:ext>
                </p:extLst>
              </p:nvPr>
            </p:nvGraphicFramePr>
            <p:xfrm>
              <a:off x="1004892" y="3872835"/>
              <a:ext cx="3854604" cy="1112520"/>
            </p:xfrm>
            <a:graphic>
              <a:graphicData uri="http://schemas.openxmlformats.org/drawingml/2006/table">
                <a:tbl>
                  <a:tblPr firstRow="1" bandRow="1">
                    <a:tableStyleId>{5C22544A-7EE6-4342-B048-85BDC9FD1C3A}</a:tableStyleId>
                  </a:tblPr>
                  <a:tblGrid>
                    <a:gridCol w="1284868">
                      <a:extLst>
                        <a:ext uri="{9D8B030D-6E8A-4147-A177-3AD203B41FA5}">
                          <a16:colId xmlns:a16="http://schemas.microsoft.com/office/drawing/2014/main" val="3092274388"/>
                        </a:ext>
                      </a:extLst>
                    </a:gridCol>
                    <a:gridCol w="1284868">
                      <a:extLst>
                        <a:ext uri="{9D8B030D-6E8A-4147-A177-3AD203B41FA5}">
                          <a16:colId xmlns:a16="http://schemas.microsoft.com/office/drawing/2014/main" val="3661383165"/>
                        </a:ext>
                      </a:extLst>
                    </a:gridCol>
                    <a:gridCol w="1284868">
                      <a:extLst>
                        <a:ext uri="{9D8B030D-6E8A-4147-A177-3AD203B41FA5}">
                          <a16:colId xmlns:a16="http://schemas.microsoft.com/office/drawing/2014/main" val="2857268008"/>
                        </a:ext>
                      </a:extLst>
                    </a:gridCol>
                  </a:tblGrid>
                  <a:tr h="370840">
                    <a:tc>
                      <a:txBody>
                        <a:bodyPr/>
                        <a:lstStyle/>
                        <a:p>
                          <a:pPr algn="ctr"/>
                          <a:r>
                            <a:rPr lang="en-US" dirty="0"/>
                            <a:t>Place</a:t>
                          </a:r>
                        </a:p>
                      </a:txBody>
                      <a:tcPr/>
                    </a:tc>
                    <a:tc>
                      <a:txBody>
                        <a:bodyPr/>
                        <a:lstStyle/>
                        <a:p>
                          <a:pPr algn="ctr"/>
                          <a:r>
                            <a:rPr lang="en-US" dirty="0"/>
                            <a:t>Word</a:t>
                          </a:r>
                        </a:p>
                      </a:txBody>
                      <a:tcPr/>
                    </a:tc>
                    <a:tc>
                      <a:txBody>
                        <a:bodyPr/>
                        <a:lstStyle/>
                        <a:p>
                          <a:pPr algn="ctr"/>
                          <a:r>
                            <a:rPr lang="en-US" dirty="0"/>
                            <a:t>Embedding</a:t>
                          </a:r>
                        </a:p>
                      </a:txBody>
                      <a:tcPr/>
                    </a:tc>
                    <a:extLst>
                      <a:ext uri="{0D108BD9-81ED-4DB2-BD59-A6C34878D82A}">
                        <a16:rowId xmlns:a16="http://schemas.microsoft.com/office/drawing/2014/main" val="824833979"/>
                      </a:ext>
                    </a:extLst>
                  </a:tr>
                  <a:tr h="370840">
                    <a:tc>
                      <a:txBody>
                        <a:bodyPr/>
                        <a:lstStyle/>
                        <a:p>
                          <a:pPr algn="ctr"/>
                          <a:r>
                            <a:rPr lang="en-US" dirty="0"/>
                            <a:t>center</a:t>
                          </a: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w</m:t>
                                    </m:r>
                                  </m:e>
                                  <m:sub>
                                    <m:r>
                                      <m:rPr>
                                        <m:sty m:val="p"/>
                                      </m:rPr>
                                      <a:rPr lang="en-US" b="0" i="0" smtClean="0">
                                        <a:latin typeface="Cambria Math" panose="02040503050406030204" pitchFamily="18" charset="0"/>
                                      </a:rPr>
                                      <m:t>c</m:t>
                                    </m:r>
                                  </m:sub>
                                </m:sSub>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v</m:t>
                                    </m:r>
                                  </m:e>
                                  <m:sub>
                                    <m:r>
                                      <m:rPr>
                                        <m:sty m:val="p"/>
                                      </m:rPr>
                                      <a:rPr lang="en-US" b="0" i="0" smtClean="0">
                                        <a:latin typeface="Cambria Math" panose="02040503050406030204" pitchFamily="18" charset="0"/>
                                      </a:rPr>
                                      <m:t>c</m:t>
                                    </m:r>
                                  </m:sub>
                                </m:sSub>
                                <m:r>
                                  <a:rPr lang="en-US"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𝑑</m:t>
                                    </m:r>
                                  </m:sup>
                                </m:sSup>
                              </m:oMath>
                            </m:oMathPara>
                          </a14:m>
                          <a:endParaRPr lang="en-US" dirty="0"/>
                        </a:p>
                      </a:txBody>
                      <a:tcPr/>
                    </a:tc>
                    <a:extLst>
                      <a:ext uri="{0D108BD9-81ED-4DB2-BD59-A6C34878D82A}">
                        <a16:rowId xmlns:a16="http://schemas.microsoft.com/office/drawing/2014/main" val="288914198"/>
                      </a:ext>
                    </a:extLst>
                  </a:tr>
                  <a:tr h="370840">
                    <a:tc>
                      <a:txBody>
                        <a:bodyPr/>
                        <a:lstStyle/>
                        <a:p>
                          <a:pPr algn="ctr"/>
                          <a:r>
                            <a:rPr lang="en-US" dirty="0"/>
                            <a:t>context</a:t>
                          </a: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w</m:t>
                                    </m:r>
                                  </m:e>
                                  <m:sub>
                                    <m:r>
                                      <m:rPr>
                                        <m:sty m:val="p"/>
                                      </m:rPr>
                                      <a:rPr lang="en-US" b="0" i="0" smtClean="0">
                                        <a:latin typeface="Cambria Math" panose="02040503050406030204" pitchFamily="18" charset="0"/>
                                      </a:rPr>
                                      <m:t>o</m:t>
                                    </m:r>
                                  </m:sub>
                                </m:sSub>
                              </m:oMath>
                            </m:oMathPara>
                          </a14:m>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u</m:t>
                                    </m:r>
                                  </m:e>
                                  <m:sub>
                                    <m:r>
                                      <m:rPr>
                                        <m:sty m:val="p"/>
                                      </m:rPr>
                                      <a:rPr lang="en-US" b="0" i="0" smtClean="0">
                                        <a:latin typeface="Cambria Math" panose="02040503050406030204" pitchFamily="18" charset="0"/>
                                      </a:rPr>
                                      <m:t>o</m:t>
                                    </m:r>
                                  </m:sub>
                                </m:sSub>
                                <m:r>
                                  <a:rPr lang="en-US"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𝑑</m:t>
                                    </m:r>
                                  </m:sup>
                                </m:sSup>
                              </m:oMath>
                            </m:oMathPara>
                          </a14:m>
                          <a:endParaRPr lang="en-US" dirty="0"/>
                        </a:p>
                      </a:txBody>
                      <a:tcPr/>
                    </a:tc>
                    <a:extLst>
                      <a:ext uri="{0D108BD9-81ED-4DB2-BD59-A6C34878D82A}">
                        <a16:rowId xmlns:a16="http://schemas.microsoft.com/office/drawing/2014/main" val="4096046509"/>
                      </a:ext>
                    </a:extLst>
                  </a:tr>
                </a:tbl>
              </a:graphicData>
            </a:graphic>
          </p:graphicFrame>
        </mc:Choice>
        <mc:Fallback xmlns="">
          <p:graphicFrame>
            <p:nvGraphicFramePr>
              <p:cNvPr id="4" name="Table 3">
                <a:extLst>
                  <a:ext uri="{FF2B5EF4-FFF2-40B4-BE49-F238E27FC236}">
                    <a16:creationId xmlns:a16="http://schemas.microsoft.com/office/drawing/2014/main" id="{FDDFE394-D595-4645-83DB-B9DA525011E8}"/>
                  </a:ext>
                </a:extLst>
              </p:cNvPr>
              <p:cNvGraphicFramePr>
                <a:graphicFrameLocks noGrp="1"/>
              </p:cNvGraphicFramePr>
              <p:nvPr>
                <p:extLst>
                  <p:ext uri="{D42A27DB-BD31-4B8C-83A1-F6EECF244321}">
                    <p14:modId xmlns:p14="http://schemas.microsoft.com/office/powerpoint/2010/main" val="2462806654"/>
                  </p:ext>
                </p:extLst>
              </p:nvPr>
            </p:nvGraphicFramePr>
            <p:xfrm>
              <a:off x="1004892" y="3872835"/>
              <a:ext cx="3854604" cy="1112520"/>
            </p:xfrm>
            <a:graphic>
              <a:graphicData uri="http://schemas.openxmlformats.org/drawingml/2006/table">
                <a:tbl>
                  <a:tblPr firstRow="1" bandRow="1">
                    <a:tableStyleId>{5C22544A-7EE6-4342-B048-85BDC9FD1C3A}</a:tableStyleId>
                  </a:tblPr>
                  <a:tblGrid>
                    <a:gridCol w="1284868">
                      <a:extLst>
                        <a:ext uri="{9D8B030D-6E8A-4147-A177-3AD203B41FA5}">
                          <a16:colId xmlns:a16="http://schemas.microsoft.com/office/drawing/2014/main" val="3092274388"/>
                        </a:ext>
                      </a:extLst>
                    </a:gridCol>
                    <a:gridCol w="1284868">
                      <a:extLst>
                        <a:ext uri="{9D8B030D-6E8A-4147-A177-3AD203B41FA5}">
                          <a16:colId xmlns:a16="http://schemas.microsoft.com/office/drawing/2014/main" val="3661383165"/>
                        </a:ext>
                      </a:extLst>
                    </a:gridCol>
                    <a:gridCol w="1284868">
                      <a:extLst>
                        <a:ext uri="{9D8B030D-6E8A-4147-A177-3AD203B41FA5}">
                          <a16:colId xmlns:a16="http://schemas.microsoft.com/office/drawing/2014/main" val="2857268008"/>
                        </a:ext>
                      </a:extLst>
                    </a:gridCol>
                  </a:tblGrid>
                  <a:tr h="370840">
                    <a:tc>
                      <a:txBody>
                        <a:bodyPr/>
                        <a:lstStyle/>
                        <a:p>
                          <a:pPr algn="ctr"/>
                          <a:r>
                            <a:rPr lang="en-US" dirty="0"/>
                            <a:t>Place</a:t>
                          </a:r>
                        </a:p>
                      </a:txBody>
                      <a:tcPr/>
                    </a:tc>
                    <a:tc>
                      <a:txBody>
                        <a:bodyPr/>
                        <a:lstStyle/>
                        <a:p>
                          <a:pPr algn="ctr"/>
                          <a:r>
                            <a:rPr lang="en-US" dirty="0"/>
                            <a:t>Word</a:t>
                          </a:r>
                        </a:p>
                      </a:txBody>
                      <a:tcPr/>
                    </a:tc>
                    <a:tc>
                      <a:txBody>
                        <a:bodyPr/>
                        <a:lstStyle/>
                        <a:p>
                          <a:pPr algn="ctr"/>
                          <a:r>
                            <a:rPr lang="en-US" dirty="0"/>
                            <a:t>Embedding</a:t>
                          </a:r>
                        </a:p>
                      </a:txBody>
                      <a:tcPr/>
                    </a:tc>
                    <a:extLst>
                      <a:ext uri="{0D108BD9-81ED-4DB2-BD59-A6C34878D82A}">
                        <a16:rowId xmlns:a16="http://schemas.microsoft.com/office/drawing/2014/main" val="824833979"/>
                      </a:ext>
                    </a:extLst>
                  </a:tr>
                  <a:tr h="370840">
                    <a:tc>
                      <a:txBody>
                        <a:bodyPr/>
                        <a:lstStyle/>
                        <a:p>
                          <a:pPr algn="ctr"/>
                          <a:r>
                            <a:rPr lang="en-US" dirty="0"/>
                            <a:t>center</a:t>
                          </a:r>
                        </a:p>
                      </a:txBody>
                      <a:tcPr/>
                    </a:tc>
                    <a:tc>
                      <a:txBody>
                        <a:bodyPr/>
                        <a:lstStyle/>
                        <a:p>
                          <a:endParaRPr lang="en-US"/>
                        </a:p>
                      </a:txBody>
                      <a:tcPr>
                        <a:blipFill>
                          <a:blip r:embed="rId3"/>
                          <a:stretch>
                            <a:fillRect l="-100000" t="-110345" r="-100000" b="-127586"/>
                          </a:stretch>
                        </a:blipFill>
                      </a:tcPr>
                    </a:tc>
                    <a:tc>
                      <a:txBody>
                        <a:bodyPr/>
                        <a:lstStyle/>
                        <a:p>
                          <a:endParaRPr lang="en-US"/>
                        </a:p>
                      </a:txBody>
                      <a:tcPr>
                        <a:blipFill>
                          <a:blip r:embed="rId3"/>
                          <a:stretch>
                            <a:fillRect l="-201980" t="-110345" r="-990" b="-127586"/>
                          </a:stretch>
                        </a:blipFill>
                      </a:tcPr>
                    </a:tc>
                    <a:extLst>
                      <a:ext uri="{0D108BD9-81ED-4DB2-BD59-A6C34878D82A}">
                        <a16:rowId xmlns:a16="http://schemas.microsoft.com/office/drawing/2014/main" val="288914198"/>
                      </a:ext>
                    </a:extLst>
                  </a:tr>
                  <a:tr h="370840">
                    <a:tc>
                      <a:txBody>
                        <a:bodyPr/>
                        <a:lstStyle/>
                        <a:p>
                          <a:pPr algn="ctr"/>
                          <a:r>
                            <a:rPr lang="en-US" dirty="0"/>
                            <a:t>context</a:t>
                          </a:r>
                        </a:p>
                      </a:txBody>
                      <a:tcPr/>
                    </a:tc>
                    <a:tc>
                      <a:txBody>
                        <a:bodyPr/>
                        <a:lstStyle/>
                        <a:p>
                          <a:endParaRPr lang="en-US"/>
                        </a:p>
                      </a:txBody>
                      <a:tcPr>
                        <a:blipFill>
                          <a:blip r:embed="rId3"/>
                          <a:stretch>
                            <a:fillRect l="-100000" t="-203333" r="-100000" b="-23333"/>
                          </a:stretch>
                        </a:blipFill>
                      </a:tcPr>
                    </a:tc>
                    <a:tc>
                      <a:txBody>
                        <a:bodyPr/>
                        <a:lstStyle/>
                        <a:p>
                          <a:endParaRPr lang="en-US"/>
                        </a:p>
                      </a:txBody>
                      <a:tcPr>
                        <a:blipFill>
                          <a:blip r:embed="rId3"/>
                          <a:stretch>
                            <a:fillRect l="-201980" t="-203333" r="-990" b="-23333"/>
                          </a:stretch>
                        </a:blipFill>
                      </a:tcPr>
                    </a:tc>
                    <a:extLst>
                      <a:ext uri="{0D108BD9-81ED-4DB2-BD59-A6C34878D82A}">
                        <a16:rowId xmlns:a16="http://schemas.microsoft.com/office/drawing/2014/main" val="4096046509"/>
                      </a:ext>
                    </a:extLst>
                  </a:tr>
                </a:tbl>
              </a:graphicData>
            </a:graphic>
          </p:graphicFrame>
        </mc:Fallback>
      </mc:AlternateContent>
      <p:sp>
        <p:nvSpPr>
          <p:cNvPr id="11" name="Content Placeholder 2">
            <a:extLst>
              <a:ext uri="{FF2B5EF4-FFF2-40B4-BE49-F238E27FC236}">
                <a16:creationId xmlns:a16="http://schemas.microsoft.com/office/drawing/2014/main" id="{700E9EC5-DB89-624D-A3BD-A86A91998C08}"/>
              </a:ext>
            </a:extLst>
          </p:cNvPr>
          <p:cNvSpPr txBox="1">
            <a:spLocks/>
          </p:cNvSpPr>
          <p:nvPr/>
        </p:nvSpPr>
        <p:spPr>
          <a:xfrm>
            <a:off x="1004892" y="1443520"/>
            <a:ext cx="10599810" cy="48586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i="1" dirty="0"/>
          </a:p>
          <a:p>
            <a:pPr marL="0" indent="0">
              <a:buFont typeface="Arial" panose="020B0604020202020204" pitchFamily="34" charset="0"/>
              <a:buNone/>
            </a:pPr>
            <a:endParaRPr lang="en-US" sz="3200" dirty="0"/>
          </a:p>
        </p:txBody>
      </p:sp>
      <p:pic>
        <p:nvPicPr>
          <p:cNvPr id="8" name="Graphic 7">
            <a:extLst>
              <a:ext uri="{FF2B5EF4-FFF2-40B4-BE49-F238E27FC236}">
                <a16:creationId xmlns:a16="http://schemas.microsoft.com/office/drawing/2014/main" id="{A77F1DD3-70E3-6F41-8526-3BFEBFDEB5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67885" y="1603683"/>
            <a:ext cx="2819400" cy="1854200"/>
          </a:xfrm>
          <a:prstGeom prst="rect">
            <a:avLst/>
          </a:prstGeom>
        </p:spPr>
      </p:pic>
      <p:pic>
        <p:nvPicPr>
          <p:cNvPr id="9" name="Picture 8">
            <a:extLst>
              <a:ext uri="{FF2B5EF4-FFF2-40B4-BE49-F238E27FC236}">
                <a16:creationId xmlns:a16="http://schemas.microsoft.com/office/drawing/2014/main" id="{DE4157AD-A211-3340-9BDB-74F23335D81C}"/>
              </a:ext>
            </a:extLst>
          </p:cNvPr>
          <p:cNvPicPr>
            <a:picLocks noChangeAspect="1"/>
          </p:cNvPicPr>
          <p:nvPr/>
        </p:nvPicPr>
        <p:blipFill>
          <a:blip r:embed="rId6"/>
          <a:stretch>
            <a:fillRect/>
          </a:stretch>
        </p:blipFill>
        <p:spPr>
          <a:xfrm>
            <a:off x="5152329" y="1603683"/>
            <a:ext cx="5067300" cy="153670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2B1CCBB-E986-1140-A2B3-49DD36ECBB23}"/>
                  </a:ext>
                </a:extLst>
              </p:cNvPr>
              <p:cNvSpPr txBox="1"/>
              <p:nvPr/>
            </p:nvSpPr>
            <p:spPr>
              <a:xfrm>
                <a:off x="6384072" y="3851292"/>
                <a:ext cx="4343625" cy="9784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𝑜</m:t>
                              </m:r>
                            </m:sub>
                          </m:sSub>
                        </m:e>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𝑐</m:t>
                              </m:r>
                            </m:sub>
                          </m:sSub>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m:rPr>
                              <m:sty m:val="p"/>
                            </m:rPr>
                            <a:rPr lang="en-US" sz="2800" b="0" i="0" smtClean="0">
                              <a:latin typeface="Cambria Math" panose="02040503050406030204" pitchFamily="18" charset="0"/>
                            </a:rPr>
                            <m:t>exp</m:t>
                          </m:r>
                          <m:r>
                            <a:rPr lang="en-US" sz="2800" b="0" i="1" smtClean="0">
                              <a:latin typeface="Cambria Math" panose="02040503050406030204" pitchFamily="18" charset="0"/>
                            </a:rPr>
                            <m:t>⁡(</m:t>
                          </m:r>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𝑢</m:t>
                              </m:r>
                            </m:e>
                            <m:sub>
                              <m:r>
                                <a:rPr lang="en-US" sz="2800" b="0" i="1" smtClean="0">
                                  <a:latin typeface="Cambria Math" panose="02040503050406030204" pitchFamily="18" charset="0"/>
                                </a:rPr>
                                <m:t>𝑜</m:t>
                              </m:r>
                            </m:sub>
                            <m:sup>
                              <m:r>
                                <a:rPr lang="en-US" sz="2800" b="0" i="1" smtClean="0">
                                  <a:latin typeface="Cambria Math" panose="02040503050406030204" pitchFamily="18" charset="0"/>
                                </a:rPr>
                                <m:t>𝑇</m:t>
                              </m:r>
                            </m:sup>
                          </m:sSubSup>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𝑐</m:t>
                              </m:r>
                            </m:sub>
                          </m:sSub>
                          <m:r>
                            <a:rPr lang="en-US" sz="2800" b="0" i="1" smtClean="0">
                              <a:latin typeface="Cambria Math" panose="02040503050406030204" pitchFamily="18" charset="0"/>
                            </a:rPr>
                            <m:t>)</m:t>
                          </m:r>
                        </m:num>
                        <m:den>
                          <m:nary>
                            <m:naryPr>
                              <m:chr m:val="∑"/>
                              <m:limLoc m:val="subSup"/>
                              <m:supHide m:val="on"/>
                              <m:ctrlPr>
                                <a:rPr lang="en-US" sz="2800" b="0" i="1" smtClean="0">
                                  <a:latin typeface="Cambria Math" panose="02040503050406030204" pitchFamily="18" charset="0"/>
                                </a:rPr>
                              </m:ctrlPr>
                            </m:naryPr>
                            <m:sub>
                              <m:r>
                                <m:rPr>
                                  <m:brk m:alnAt="9"/>
                                </m:rPr>
                                <a:rPr lang="en-US" sz="2800" b="0" i="1" smtClean="0">
                                  <a:latin typeface="Cambria Math" panose="02040503050406030204" pitchFamily="18" charset="0"/>
                                </a:rPr>
                                <m:t>𝑖</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𝒱</m:t>
                              </m:r>
                            </m:sub>
                            <m:sup/>
                            <m:e>
                              <m:r>
                                <m:rPr>
                                  <m:sty m:val="p"/>
                                </m:rPr>
                                <a:rPr lang="en-US" sz="2800" b="0" i="0" smtClean="0">
                                  <a:latin typeface="Cambria Math" panose="02040503050406030204" pitchFamily="18" charset="0"/>
                                </a:rPr>
                                <m:t>exp</m:t>
                              </m:r>
                              <m:r>
                                <a:rPr lang="en-US" sz="2800" b="0" i="1" smtClean="0">
                                  <a:latin typeface="Cambria Math" panose="02040503050406030204" pitchFamily="18" charset="0"/>
                                </a:rPr>
                                <m:t>⁡(</m:t>
                              </m:r>
                              <m:sSubSup>
                                <m:sSubSupPr>
                                  <m:ctrlPr>
                                    <a:rPr lang="en-US" sz="2800" i="1">
                                      <a:latin typeface="Cambria Math" panose="02040503050406030204" pitchFamily="18" charset="0"/>
                                    </a:rPr>
                                  </m:ctrlPr>
                                </m:sSubSupPr>
                                <m:e>
                                  <m:r>
                                    <a:rPr lang="en-US" sz="2800" i="1">
                                      <a:latin typeface="Cambria Math" panose="02040503050406030204" pitchFamily="18" charset="0"/>
                                    </a:rPr>
                                    <m:t>𝑢</m:t>
                                  </m:r>
                                </m:e>
                                <m:sub>
                                  <m:r>
                                    <a:rPr lang="en-US" sz="2800" b="0" i="1" smtClean="0">
                                      <a:latin typeface="Cambria Math" panose="02040503050406030204" pitchFamily="18" charset="0"/>
                                    </a:rPr>
                                    <m:t>𝑖</m:t>
                                  </m:r>
                                </m:sub>
                                <m:sup>
                                  <m:r>
                                    <a:rPr lang="en-US" sz="2800" b="0" i="1" smtClean="0">
                                      <a:latin typeface="Cambria Math" panose="02040503050406030204" pitchFamily="18" charset="0"/>
                                    </a:rPr>
                                    <m:t>𝑇</m:t>
                                  </m:r>
                                </m:sup>
                              </m:sSubSup>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a:rPr lang="en-US" sz="2800" i="1">
                                      <a:latin typeface="Cambria Math" panose="02040503050406030204" pitchFamily="18" charset="0"/>
                                    </a:rPr>
                                    <m:t>𝑐</m:t>
                                  </m:r>
                                </m:sub>
                              </m:sSub>
                              <m:r>
                                <a:rPr lang="en-US" sz="2800" b="0" i="1" smtClean="0">
                                  <a:latin typeface="Cambria Math" panose="02040503050406030204" pitchFamily="18" charset="0"/>
                                </a:rPr>
                                <m:t>)</m:t>
                              </m:r>
                            </m:e>
                          </m:nary>
                        </m:den>
                      </m:f>
                    </m:oMath>
                  </m:oMathPara>
                </a14:m>
                <a:endParaRPr lang="en-US" sz="2800" dirty="0"/>
              </a:p>
            </p:txBody>
          </p:sp>
        </mc:Choice>
        <mc:Fallback xmlns="">
          <p:sp>
            <p:nvSpPr>
              <p:cNvPr id="5" name="TextBox 4">
                <a:extLst>
                  <a:ext uri="{FF2B5EF4-FFF2-40B4-BE49-F238E27FC236}">
                    <a16:creationId xmlns:a16="http://schemas.microsoft.com/office/drawing/2014/main" id="{C2B1CCBB-E986-1140-A2B3-49DD36ECBB23}"/>
                  </a:ext>
                </a:extLst>
              </p:cNvPr>
              <p:cNvSpPr txBox="1">
                <a:spLocks noRot="1" noChangeAspect="1" noMove="1" noResize="1" noEditPoints="1" noAdjustHandles="1" noChangeArrowheads="1" noChangeShapeType="1" noTextEdit="1"/>
              </p:cNvSpPr>
              <p:nvPr/>
            </p:nvSpPr>
            <p:spPr>
              <a:xfrm>
                <a:off x="6384072" y="3851292"/>
                <a:ext cx="4343625" cy="978473"/>
              </a:xfrm>
              <a:prstGeom prst="rect">
                <a:avLst/>
              </a:prstGeom>
              <a:blipFill>
                <a:blip r:embed="rId7"/>
                <a:stretch>
                  <a:fillRect l="-1458" t="-19231" r="-2041" b="-1064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A8FE719-B288-9A4D-9C68-B10C5D486A11}"/>
                  </a:ext>
                </a:extLst>
              </p:cNvPr>
              <p:cNvSpPr txBox="1"/>
              <p:nvPr/>
            </p:nvSpPr>
            <p:spPr>
              <a:xfrm>
                <a:off x="7886831" y="4884985"/>
                <a:ext cx="204067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brk m:alnAt="9"/>
                        </m:rPr>
                        <a:rPr lang="en-US" i="1" smtClean="0">
                          <a:latin typeface="Cambria Math" panose="02040503050406030204" pitchFamily="18" charset="0"/>
                          <a:ea typeface="Cambria Math" panose="02040503050406030204" pitchFamily="18" charset="0"/>
                        </a:rPr>
                        <m:t>𝒱</m:t>
                      </m:r>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All</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context</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words</m:t>
                      </m:r>
                    </m:oMath>
                  </m:oMathPara>
                </a14:m>
                <a:endParaRPr lang="en-US" dirty="0"/>
              </a:p>
            </p:txBody>
          </p:sp>
        </mc:Choice>
        <mc:Fallback xmlns="">
          <p:sp>
            <p:nvSpPr>
              <p:cNvPr id="12" name="TextBox 11">
                <a:extLst>
                  <a:ext uri="{FF2B5EF4-FFF2-40B4-BE49-F238E27FC236}">
                    <a16:creationId xmlns:a16="http://schemas.microsoft.com/office/drawing/2014/main" id="{2A8FE719-B288-9A4D-9C68-B10C5D486A11}"/>
                  </a:ext>
                </a:extLst>
              </p:cNvPr>
              <p:cNvSpPr txBox="1">
                <a:spLocks noRot="1" noChangeAspect="1" noMove="1" noResize="1" noEditPoints="1" noAdjustHandles="1" noChangeArrowheads="1" noChangeShapeType="1" noTextEdit="1"/>
              </p:cNvSpPr>
              <p:nvPr/>
            </p:nvSpPr>
            <p:spPr>
              <a:xfrm>
                <a:off x="7886831" y="4884985"/>
                <a:ext cx="2040674" cy="369332"/>
              </a:xfrm>
              <a:prstGeom prst="rect">
                <a:avLst/>
              </a:prstGeom>
              <a:blipFill>
                <a:blip r:embed="rId8"/>
                <a:stretch>
                  <a:fillRect r="-4321" b="-13333"/>
                </a:stretch>
              </a:blipFill>
            </p:spPr>
            <p:txBody>
              <a:bodyPr/>
              <a:lstStyle/>
              <a:p>
                <a:r>
                  <a:rPr lang="en-US">
                    <a:noFill/>
                  </a:rPr>
                  <a:t> </a:t>
                </a:r>
              </a:p>
            </p:txBody>
          </p:sp>
        </mc:Fallback>
      </mc:AlternateContent>
      <p:sp>
        <p:nvSpPr>
          <p:cNvPr id="13" name="TextBox 12">
            <a:hlinkClick r:id="rId9"/>
            <a:extLst>
              <a:ext uri="{FF2B5EF4-FFF2-40B4-BE49-F238E27FC236}">
                <a16:creationId xmlns:a16="http://schemas.microsoft.com/office/drawing/2014/main" id="{E3B7DD9F-5DA1-0D4F-AE7D-7EB02D6968D8}"/>
              </a:ext>
            </a:extLst>
          </p:cNvPr>
          <p:cNvSpPr txBox="1"/>
          <p:nvPr/>
        </p:nvSpPr>
        <p:spPr>
          <a:xfrm>
            <a:off x="9865710" y="5309841"/>
            <a:ext cx="1750740" cy="461665"/>
          </a:xfrm>
          <a:prstGeom prst="rect">
            <a:avLst/>
          </a:prstGeom>
          <a:noFill/>
        </p:spPr>
        <p:txBody>
          <a:bodyPr wrap="square" rtlCol="0">
            <a:spAutoFit/>
          </a:bodyPr>
          <a:lstStyle/>
          <a:p>
            <a:r>
              <a:rPr lang="en-US" sz="2400" dirty="0">
                <a:hlinkClick r:id="rId9"/>
              </a:rPr>
              <a:t>More details</a:t>
            </a:r>
            <a:endParaRPr lang="en-US" sz="2400" dirty="0"/>
          </a:p>
        </p:txBody>
      </p:sp>
    </p:spTree>
    <p:extLst>
      <p:ext uri="{BB962C8B-B14F-4D97-AF65-F5344CB8AC3E}">
        <p14:creationId xmlns:p14="http://schemas.microsoft.com/office/powerpoint/2010/main" val="38656312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0A8A7-9831-1442-B26B-BDCB5E97560B}"/>
              </a:ext>
            </a:extLst>
          </p:cNvPr>
          <p:cNvSpPr>
            <a:spLocks noGrp="1"/>
          </p:cNvSpPr>
          <p:nvPr>
            <p:ph type="title"/>
          </p:nvPr>
        </p:nvSpPr>
        <p:spPr/>
        <p:txBody>
          <a:bodyPr/>
          <a:lstStyle/>
          <a:p>
            <a:r>
              <a:rPr lang="en-US" dirty="0"/>
              <a:t>Word2vec - Details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E24DB10-FE04-F043-9A0C-12C8940EC012}"/>
                  </a:ext>
                </a:extLst>
              </p:cNvPr>
              <p:cNvSpPr>
                <a:spLocks noGrp="1"/>
              </p:cNvSpPr>
              <p:nvPr>
                <p:ph sz="half" idx="10"/>
              </p:nvPr>
            </p:nvSpPr>
            <p:spPr>
              <a:xfrm>
                <a:off x="852492" y="1291120"/>
                <a:ext cx="10599810" cy="4858631"/>
              </a:xfrm>
            </p:spPr>
            <p:txBody>
              <a:bodyPr/>
              <a:lstStyle/>
              <a:p>
                <a:pPr marL="0" indent="0">
                  <a:buNone/>
                </a:pPr>
                <a:r>
                  <a:rPr lang="en-US" sz="2800" dirty="0"/>
                  <a:t>For each center word (from t=1, .., T), predict context words inside a window.</a:t>
                </a:r>
              </a:p>
              <a:p>
                <a:pPr marL="0" indent="0">
                  <a:buNone/>
                </a:pPr>
                <a:endParaRPr lang="en-US" sz="2800" dirty="0"/>
              </a:p>
              <a:p>
                <a:pPr marL="0" indent="0">
                  <a:buNone/>
                </a:pPr>
                <a:r>
                  <a:rPr lang="en-US" sz="2800" b="1" dirty="0"/>
                  <a:t>Objective: </a:t>
                </a:r>
                <a:r>
                  <a:rPr lang="en-US" sz="2800" dirty="0"/>
                  <a:t>Maximize the probability of context words for given center words </a:t>
                </a:r>
                <a14:m>
                  <m:oMath xmlns:m="http://schemas.openxmlformats.org/officeDocument/2006/math">
                    <m:r>
                      <a:rPr lang="en-US" sz="2800" i="1">
                        <a:latin typeface="Cambria Math" panose="02040503050406030204" pitchFamily="18" charset="0"/>
                      </a:rPr>
                      <m:t>𝑃</m:t>
                    </m:r>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𝑜</m:t>
                            </m:r>
                          </m:sub>
                        </m:sSub>
                      </m:e>
                      <m:e>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𝑐</m:t>
                            </m:r>
                          </m:sub>
                        </m:sSub>
                      </m:e>
                    </m:d>
                  </m:oMath>
                </a14:m>
                <a:r>
                  <a:rPr lang="en-US" sz="2800" dirty="0"/>
                  <a:t>. </a:t>
                </a:r>
              </a:p>
              <a:p>
                <a:pPr marL="0" indent="0">
                  <a:buNone/>
                </a:pPr>
                <a:endParaRPr lang="en-US" sz="2800" dirty="0"/>
              </a:p>
              <a:p>
                <a:pPr marL="0" indent="0">
                  <a:buNone/>
                </a:pPr>
                <a:r>
                  <a:rPr lang="en-US" sz="2800" dirty="0"/>
                  <a:t>Minimize the loss:</a:t>
                </a:r>
              </a:p>
              <a:p>
                <a:pPr marL="0" indent="0">
                  <a:buNone/>
                </a:pPr>
                <a:endParaRPr lang="en-US" sz="2800" dirty="0"/>
              </a:p>
            </p:txBody>
          </p:sp>
        </mc:Choice>
        <mc:Fallback xmlns="">
          <p:sp>
            <p:nvSpPr>
              <p:cNvPr id="3" name="Content Placeholder 2">
                <a:extLst>
                  <a:ext uri="{FF2B5EF4-FFF2-40B4-BE49-F238E27FC236}">
                    <a16:creationId xmlns:a16="http://schemas.microsoft.com/office/drawing/2014/main" id="{BE24DB10-FE04-F043-9A0C-12C8940EC012}"/>
                  </a:ext>
                </a:extLst>
              </p:cNvPr>
              <p:cNvSpPr>
                <a:spLocks noGrp="1" noRot="1" noChangeAspect="1" noMove="1" noResize="1" noEditPoints="1" noAdjustHandles="1" noChangeArrowheads="1" noChangeShapeType="1" noTextEdit="1"/>
              </p:cNvSpPr>
              <p:nvPr>
                <p:ph sz="half" idx="10"/>
              </p:nvPr>
            </p:nvSpPr>
            <p:spPr>
              <a:xfrm>
                <a:off x="852492" y="1291120"/>
                <a:ext cx="10599810" cy="4858631"/>
              </a:xfrm>
              <a:blipFill>
                <a:blip r:embed="rId3"/>
                <a:stretch>
                  <a:fillRect l="-1077" t="-20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77874473-F60B-FC45-9051-2EC803F00398}"/>
                  </a:ext>
                </a:extLst>
              </p:cNvPr>
              <p:cNvSpPr/>
              <p:nvPr/>
            </p:nvSpPr>
            <p:spPr>
              <a:xfrm>
                <a:off x="2516534" y="4703771"/>
                <a:ext cx="5434758" cy="11726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𝐿</m:t>
                      </m:r>
                      <m:r>
                        <a:rPr lang="en-US" sz="2400" b="0" i="1" smtClean="0">
                          <a:latin typeface="Cambria Math" panose="02040503050406030204" pitchFamily="18" charset="0"/>
                        </a:rPr>
                        <m:t>=−</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𝑡</m:t>
                          </m:r>
                          <m:r>
                            <a:rPr lang="en-US" sz="2400" i="1">
                              <a:latin typeface="Cambria Math" panose="02040503050406030204" pitchFamily="18" charset="0"/>
                            </a:rPr>
                            <m:t>=1</m:t>
                          </m:r>
                        </m:sub>
                        <m:sup>
                          <m:r>
                            <a:rPr lang="en-US" sz="2400" i="1">
                              <a:latin typeface="Cambria Math" panose="02040503050406030204" pitchFamily="18" charset="0"/>
                            </a:rPr>
                            <m:t>𝑇</m:t>
                          </m:r>
                        </m:sup>
                        <m:e>
                          <m:nary>
                            <m:naryPr>
                              <m:chr m:val="∑"/>
                              <m:supHide m:val="on"/>
                              <m:ctrlPr>
                                <a:rPr lang="en-US" sz="2400" i="1">
                                  <a:latin typeface="Cambria Math" panose="02040503050406030204" pitchFamily="18" charset="0"/>
                                </a:rPr>
                              </m:ctrlPr>
                            </m:naryPr>
                            <m:sub>
                              <m:r>
                                <m:rPr>
                                  <m:brk m:alnAt="7"/>
                                </m:rPr>
                                <a:rPr lang="en-US" sz="2400" i="1">
                                  <a:latin typeface="Cambria Math" panose="02040503050406030204" pitchFamily="18" charset="0"/>
                                </a:rPr>
                                <m:t>−</m:t>
                              </m:r>
                              <m:r>
                                <a:rPr lang="en-US" sz="2400" i="1">
                                  <a:latin typeface="Cambria Math" panose="02040503050406030204" pitchFamily="18" charset="0"/>
                                </a:rPr>
                                <m:t>𝑚</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𝑗</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𝑚</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𝑗</m:t>
                              </m:r>
                              <m:r>
                                <a:rPr lang="en-US" sz="2400" i="1">
                                  <a:latin typeface="Cambria Math" panose="02040503050406030204" pitchFamily="18" charset="0"/>
                                  <a:ea typeface="Cambria Math" panose="02040503050406030204" pitchFamily="18" charset="0"/>
                                </a:rPr>
                                <m:t>≠0</m:t>
                              </m:r>
                            </m:sub>
                            <m:sup/>
                            <m:e>
                              <m:r>
                                <a:rPr lang="en-US" sz="2400" i="1">
                                  <a:latin typeface="Cambria Math" panose="02040503050406030204" pitchFamily="18" charset="0"/>
                                </a:rPr>
                                <m:t>𝑙𝑜𝑔𝑃</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𝑤</m:t>
                                  </m:r>
                                </m:e>
                                <m:sup>
                                  <m:d>
                                    <m:dPr>
                                      <m:ctrlPr>
                                        <a:rPr lang="en-US" sz="2400" i="1">
                                          <a:latin typeface="Cambria Math" panose="02040503050406030204" pitchFamily="18" charset="0"/>
                                        </a:rPr>
                                      </m:ctrlPr>
                                    </m:dPr>
                                    <m:e>
                                      <m:r>
                                        <a:rPr lang="en-US" sz="2400" i="1">
                                          <a:latin typeface="Cambria Math" panose="02040503050406030204" pitchFamily="18" charset="0"/>
                                        </a:rPr>
                                        <m:t>𝑡</m:t>
                                      </m:r>
                                      <m:r>
                                        <a:rPr lang="en-US" sz="2400" i="1">
                                          <a:latin typeface="Cambria Math" panose="02040503050406030204" pitchFamily="18" charset="0"/>
                                        </a:rPr>
                                        <m:t>+</m:t>
                                      </m:r>
                                      <m:r>
                                        <a:rPr lang="en-US" sz="2400" i="1">
                                          <a:latin typeface="Cambria Math" panose="02040503050406030204" pitchFamily="18" charset="0"/>
                                        </a:rPr>
                                        <m:t>𝑗</m:t>
                                      </m:r>
                                    </m:e>
                                  </m:d>
                                </m:sup>
                              </m:s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𝑤</m:t>
                                  </m:r>
                                </m:e>
                                <m:sup>
                                  <m:r>
                                    <a:rPr lang="en-US" sz="2400" i="1">
                                      <a:latin typeface="Cambria Math" panose="02040503050406030204" pitchFamily="18" charset="0"/>
                                    </a:rPr>
                                    <m:t>(</m:t>
                                  </m:r>
                                  <m:r>
                                    <a:rPr lang="en-US" sz="2400" i="1">
                                      <a:latin typeface="Cambria Math" panose="02040503050406030204" pitchFamily="18" charset="0"/>
                                    </a:rPr>
                                    <m:t>𝑡</m:t>
                                  </m:r>
                                  <m:r>
                                    <a:rPr lang="en-US" sz="2400" i="1">
                                      <a:latin typeface="Cambria Math" panose="02040503050406030204" pitchFamily="18" charset="0"/>
                                    </a:rPr>
                                    <m:t>)</m:t>
                                  </m:r>
                                </m:sup>
                              </m:sSup>
                              <m:r>
                                <a:rPr lang="en-US" sz="2400" i="1">
                                  <a:latin typeface="Cambria Math" panose="02040503050406030204" pitchFamily="18" charset="0"/>
                                </a:rPr>
                                <m:t>)</m:t>
                              </m:r>
                            </m:e>
                          </m:nary>
                        </m:e>
                      </m:nary>
                    </m:oMath>
                  </m:oMathPara>
                </a14:m>
                <a:endParaRPr lang="en-US" sz="2400" dirty="0"/>
              </a:p>
            </p:txBody>
          </p:sp>
        </mc:Choice>
        <mc:Fallback xmlns="">
          <p:sp>
            <p:nvSpPr>
              <p:cNvPr id="4" name="Rectangle 3">
                <a:extLst>
                  <a:ext uri="{FF2B5EF4-FFF2-40B4-BE49-F238E27FC236}">
                    <a16:creationId xmlns:a16="http://schemas.microsoft.com/office/drawing/2014/main" id="{77874473-F60B-FC45-9051-2EC803F00398}"/>
                  </a:ext>
                </a:extLst>
              </p:cNvPr>
              <p:cNvSpPr>
                <a:spLocks noRot="1" noChangeAspect="1" noMove="1" noResize="1" noEditPoints="1" noAdjustHandles="1" noChangeArrowheads="1" noChangeShapeType="1" noTextEdit="1"/>
              </p:cNvSpPr>
              <p:nvPr/>
            </p:nvSpPr>
            <p:spPr>
              <a:xfrm>
                <a:off x="2516534" y="4703771"/>
                <a:ext cx="5434758" cy="1172629"/>
              </a:xfrm>
              <a:prstGeom prst="rect">
                <a:avLst/>
              </a:prstGeom>
              <a:blipFill>
                <a:blip r:embed="rId4"/>
                <a:stretch>
                  <a:fillRect l="-3030" t="-96809" b="-146809"/>
                </a:stretch>
              </a:blipFill>
            </p:spPr>
            <p:txBody>
              <a:bodyPr/>
              <a:lstStyle/>
              <a:p>
                <a:r>
                  <a:rPr lang="en-US">
                    <a:noFill/>
                  </a:rPr>
                  <a:t> </a:t>
                </a:r>
              </a:p>
            </p:txBody>
          </p:sp>
        </mc:Fallback>
      </mc:AlternateContent>
      <p:sp>
        <p:nvSpPr>
          <p:cNvPr id="10" name="TextBox 9">
            <a:hlinkClick r:id="rId5"/>
            <a:extLst>
              <a:ext uri="{FF2B5EF4-FFF2-40B4-BE49-F238E27FC236}">
                <a16:creationId xmlns:a16="http://schemas.microsoft.com/office/drawing/2014/main" id="{41B4EF03-ADD9-9A4F-9F07-B6D22809A732}"/>
              </a:ext>
            </a:extLst>
          </p:cNvPr>
          <p:cNvSpPr txBox="1"/>
          <p:nvPr/>
        </p:nvSpPr>
        <p:spPr>
          <a:xfrm>
            <a:off x="9065943" y="4703771"/>
            <a:ext cx="1750740" cy="461665"/>
          </a:xfrm>
          <a:prstGeom prst="rect">
            <a:avLst/>
          </a:prstGeom>
          <a:noFill/>
        </p:spPr>
        <p:txBody>
          <a:bodyPr wrap="square" rtlCol="0">
            <a:spAutoFit/>
          </a:bodyPr>
          <a:lstStyle/>
          <a:p>
            <a:r>
              <a:rPr lang="en-US" sz="2400" dirty="0">
                <a:hlinkClick r:id="rId5"/>
              </a:rPr>
              <a:t>More details</a:t>
            </a:r>
            <a:endParaRPr lang="en-US" sz="2400" dirty="0"/>
          </a:p>
        </p:txBody>
      </p:sp>
    </p:spTree>
    <p:extLst>
      <p:ext uri="{BB962C8B-B14F-4D97-AF65-F5344CB8AC3E}">
        <p14:creationId xmlns:p14="http://schemas.microsoft.com/office/powerpoint/2010/main" val="2784936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0A8A7-9831-1442-B26B-BDCB5E97560B}"/>
              </a:ext>
            </a:extLst>
          </p:cNvPr>
          <p:cNvSpPr>
            <a:spLocks noGrp="1"/>
          </p:cNvSpPr>
          <p:nvPr>
            <p:ph type="title"/>
          </p:nvPr>
        </p:nvSpPr>
        <p:spPr/>
        <p:txBody>
          <a:bodyPr/>
          <a:lstStyle/>
          <a:p>
            <a:r>
              <a:rPr lang="en-US" dirty="0"/>
              <a:t>Continuous Bag of Words (CBOW)</a:t>
            </a:r>
          </a:p>
        </p:txBody>
      </p:sp>
      <p:sp>
        <p:nvSpPr>
          <p:cNvPr id="3" name="Content Placeholder 2">
            <a:extLst>
              <a:ext uri="{FF2B5EF4-FFF2-40B4-BE49-F238E27FC236}">
                <a16:creationId xmlns:a16="http://schemas.microsoft.com/office/drawing/2014/main" id="{BE24DB10-FE04-F043-9A0C-12C8940EC012}"/>
              </a:ext>
            </a:extLst>
          </p:cNvPr>
          <p:cNvSpPr>
            <a:spLocks noGrp="1"/>
          </p:cNvSpPr>
          <p:nvPr>
            <p:ph sz="half" idx="10"/>
          </p:nvPr>
        </p:nvSpPr>
        <p:spPr>
          <a:xfrm>
            <a:off x="852492" y="1291120"/>
            <a:ext cx="10599810" cy="4858631"/>
          </a:xfrm>
        </p:spPr>
        <p:txBody>
          <a:bodyPr/>
          <a:lstStyle/>
          <a:p>
            <a:pPr marL="0" indent="0">
              <a:buNone/>
            </a:pPr>
            <a:r>
              <a:rPr lang="en-US" sz="2800" dirty="0"/>
              <a:t>Generate center words from context words.</a:t>
            </a:r>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i="1" dirty="0"/>
          </a:p>
          <a:p>
            <a:pPr marL="0" indent="0">
              <a:buNone/>
            </a:pPr>
            <a:endParaRPr lang="en-US" sz="3200" dirty="0"/>
          </a:p>
        </p:txBody>
      </p:sp>
      <p:pic>
        <p:nvPicPr>
          <p:cNvPr id="6" name="Graphic 5">
            <a:extLst>
              <a:ext uri="{FF2B5EF4-FFF2-40B4-BE49-F238E27FC236}">
                <a16:creationId xmlns:a16="http://schemas.microsoft.com/office/drawing/2014/main" id="{3B7A7709-DDF4-8941-9BF4-F6868A08CC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9469" y="2005954"/>
            <a:ext cx="2819400" cy="1854200"/>
          </a:xfrm>
          <a:prstGeom prst="rect">
            <a:avLst/>
          </a:prstGeom>
        </p:spPr>
      </p:pic>
      <p:pic>
        <p:nvPicPr>
          <p:cNvPr id="8" name="Picture 7">
            <a:extLst>
              <a:ext uri="{FF2B5EF4-FFF2-40B4-BE49-F238E27FC236}">
                <a16:creationId xmlns:a16="http://schemas.microsoft.com/office/drawing/2014/main" id="{12CCEC9C-857A-8841-9B69-96C12A4D09AE}"/>
              </a:ext>
            </a:extLst>
          </p:cNvPr>
          <p:cNvPicPr>
            <a:picLocks noChangeAspect="1"/>
          </p:cNvPicPr>
          <p:nvPr/>
        </p:nvPicPr>
        <p:blipFill>
          <a:blip r:embed="rId5"/>
          <a:stretch>
            <a:fillRect/>
          </a:stretch>
        </p:blipFill>
        <p:spPr>
          <a:xfrm>
            <a:off x="5077617" y="2832100"/>
            <a:ext cx="5765800" cy="596900"/>
          </a:xfrm>
          <a:prstGeom prst="rect">
            <a:avLst/>
          </a:prstGeom>
        </p:spPr>
      </p:pic>
    </p:spTree>
    <p:extLst>
      <p:ext uri="{BB962C8B-B14F-4D97-AF65-F5344CB8AC3E}">
        <p14:creationId xmlns:p14="http://schemas.microsoft.com/office/powerpoint/2010/main" val="1014110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87B79-9DF2-6441-B67F-1930D29F2543}"/>
              </a:ext>
            </a:extLst>
          </p:cNvPr>
          <p:cNvSpPr>
            <a:spLocks noGrp="1"/>
          </p:cNvSpPr>
          <p:nvPr>
            <p:ph type="title"/>
          </p:nvPr>
        </p:nvSpPr>
        <p:spPr/>
        <p:txBody>
          <a:bodyPr/>
          <a:lstStyle/>
          <a:p>
            <a:r>
              <a:rPr lang="en-US" dirty="0"/>
              <a:t>More Embedding Models</a:t>
            </a:r>
          </a:p>
        </p:txBody>
      </p:sp>
      <p:sp>
        <p:nvSpPr>
          <p:cNvPr id="3" name="Content Placeholder 2">
            <a:extLst>
              <a:ext uri="{FF2B5EF4-FFF2-40B4-BE49-F238E27FC236}">
                <a16:creationId xmlns:a16="http://schemas.microsoft.com/office/drawing/2014/main" id="{383B5042-1D3D-FC4C-88AE-8B28C0EBA9F9}"/>
              </a:ext>
            </a:extLst>
          </p:cNvPr>
          <p:cNvSpPr>
            <a:spLocks noGrp="1"/>
          </p:cNvSpPr>
          <p:nvPr>
            <p:ph sz="half" idx="10"/>
          </p:nvPr>
        </p:nvSpPr>
        <p:spPr/>
        <p:txBody>
          <a:bodyPr/>
          <a:lstStyle/>
          <a:p>
            <a:r>
              <a:rPr lang="en-US" dirty="0"/>
              <a:t>There are different embedding models, here are some references:</a:t>
            </a:r>
          </a:p>
          <a:p>
            <a:pPr marL="457200" indent="-457200">
              <a:buFont typeface="Arial" panose="020B0604020202020204" pitchFamily="34" charset="0"/>
              <a:buChar char="•"/>
            </a:pPr>
            <a:r>
              <a:rPr lang="en-US" b="1" dirty="0">
                <a:hlinkClick r:id="rId3"/>
              </a:rPr>
              <a:t>Word2vec</a:t>
            </a:r>
            <a:endParaRPr lang="en-US" b="1" dirty="0"/>
          </a:p>
          <a:p>
            <a:pPr marL="457200" indent="-457200">
              <a:buFont typeface="Arial" panose="020B0604020202020204" pitchFamily="34" charset="0"/>
              <a:buChar char="•"/>
            </a:pPr>
            <a:r>
              <a:rPr lang="en-US" b="1" dirty="0" err="1">
                <a:hlinkClick r:id="rId4"/>
              </a:rPr>
              <a:t>GloVe</a:t>
            </a:r>
            <a:endParaRPr lang="en-US" b="1" dirty="0"/>
          </a:p>
          <a:p>
            <a:pPr marL="457200" indent="-457200">
              <a:buFont typeface="Arial" panose="020B0604020202020204" pitchFamily="34" charset="0"/>
              <a:buChar char="•"/>
            </a:pPr>
            <a:r>
              <a:rPr lang="en-US" b="1" dirty="0" err="1">
                <a:hlinkClick r:id="rId5"/>
              </a:rPr>
              <a:t>ConceptNet-Numberbatch</a:t>
            </a:r>
            <a:endParaRPr lang="en-US" dirty="0"/>
          </a:p>
          <a:p>
            <a:pPr marL="457200" indent="-457200">
              <a:buFont typeface="Arial" panose="020B0604020202020204" pitchFamily="34" charset="0"/>
              <a:buChar char="•"/>
            </a:pPr>
            <a:r>
              <a:rPr lang="en-US" b="1" dirty="0" err="1">
                <a:hlinkClick r:id="rId6"/>
              </a:rPr>
              <a:t>fastText</a:t>
            </a:r>
            <a:endParaRPr lang="en-US" dirty="0"/>
          </a:p>
        </p:txBody>
      </p:sp>
    </p:spTree>
    <p:extLst>
      <p:ext uri="{BB962C8B-B14F-4D97-AF65-F5344CB8AC3E}">
        <p14:creationId xmlns:p14="http://schemas.microsoft.com/office/powerpoint/2010/main" val="30334040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87B79-9DF2-6441-B67F-1930D29F2543}"/>
              </a:ext>
            </a:extLst>
          </p:cNvPr>
          <p:cNvSpPr>
            <a:spLocks noGrp="1"/>
          </p:cNvSpPr>
          <p:nvPr>
            <p:ph type="title"/>
          </p:nvPr>
        </p:nvSpPr>
        <p:spPr/>
        <p:txBody>
          <a:bodyPr>
            <a:normAutofit/>
          </a:bodyPr>
          <a:lstStyle/>
          <a:p>
            <a:r>
              <a:rPr lang="en-US" b="1" dirty="0"/>
              <a:t>Word Vectors</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83B5042-1D3D-FC4C-88AE-8B28C0EBA9F9}"/>
                  </a:ext>
                </a:extLst>
              </p:cNvPr>
              <p:cNvSpPr>
                <a:spLocks noGrp="1"/>
              </p:cNvSpPr>
              <p:nvPr>
                <p:ph sz="half" idx="10"/>
              </p:nvPr>
            </p:nvSpPr>
            <p:spPr/>
            <p:txBody>
              <a:bodyPr/>
              <a:lstStyle/>
              <a:p>
                <a:r>
                  <a:rPr lang="en-US" dirty="0"/>
                  <a:t>Words that share a similar relationship, will be separated from one another in the same direction. </a:t>
                </a:r>
              </a:p>
              <a:p>
                <a:r>
                  <a:rPr lang="en-US" dirty="0"/>
                  <a:t>We can use this: “relationship”=“direction”</a:t>
                </a:r>
              </a:p>
              <a:p>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𝑚𝑎𝑛</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𝑤𝑜𝑚𝑎𝑛</m:t>
                          </m:r>
                        </m:sub>
                      </m:sSub>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𝑏𝑜𝑦</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𝑔𝑖𝑟𝑙</m:t>
                          </m:r>
                        </m:sub>
                      </m:sSub>
                    </m:oMath>
                  </m:oMathPara>
                </a14:m>
                <a:endParaRPr lang="en-US" dirty="0"/>
              </a:p>
              <a:p>
                <a:endParaRPr lang="en-US" baseline="-25000" dirty="0"/>
              </a:p>
              <a:p>
                <a:r>
                  <a:rPr lang="en-US" dirty="0"/>
                  <a:t> </a:t>
                </a:r>
              </a:p>
            </p:txBody>
          </p:sp>
        </mc:Choice>
        <mc:Fallback xmlns="">
          <p:sp>
            <p:nvSpPr>
              <p:cNvPr id="3" name="Content Placeholder 2">
                <a:extLst>
                  <a:ext uri="{FF2B5EF4-FFF2-40B4-BE49-F238E27FC236}">
                    <a16:creationId xmlns:a16="http://schemas.microsoft.com/office/drawing/2014/main" id="{383B5042-1D3D-FC4C-88AE-8B28C0EBA9F9}"/>
                  </a:ext>
                </a:extLst>
              </p:cNvPr>
              <p:cNvSpPr>
                <a:spLocks noGrp="1" noRot="1" noChangeAspect="1" noMove="1" noResize="1" noEditPoints="1" noAdjustHandles="1" noChangeArrowheads="1" noChangeShapeType="1" noTextEdit="1"/>
              </p:cNvSpPr>
              <p:nvPr>
                <p:ph sz="half" idx="10"/>
              </p:nvPr>
            </p:nvSpPr>
            <p:spPr>
              <a:blipFill>
                <a:blip r:embed="rId3"/>
                <a:stretch>
                  <a:fillRect l="-936" t="-1823"/>
                </a:stretch>
              </a:blipFill>
            </p:spPr>
            <p:txBody>
              <a:bodyPr/>
              <a:lstStyle/>
              <a:p>
                <a:r>
                  <a:rPr lang="en-US">
                    <a:noFill/>
                  </a:rPr>
                  <a:t> </a:t>
                </a:r>
              </a:p>
            </p:txBody>
          </p:sp>
        </mc:Fallback>
      </mc:AlternateContent>
    </p:spTree>
    <p:extLst>
      <p:ext uri="{BB962C8B-B14F-4D97-AF65-F5344CB8AC3E}">
        <p14:creationId xmlns:p14="http://schemas.microsoft.com/office/powerpoint/2010/main" val="26738831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87B79-9DF2-6441-B67F-1930D29F2543}"/>
              </a:ext>
            </a:extLst>
          </p:cNvPr>
          <p:cNvSpPr>
            <a:spLocks noGrp="1"/>
          </p:cNvSpPr>
          <p:nvPr>
            <p:ph type="title"/>
          </p:nvPr>
        </p:nvSpPr>
        <p:spPr/>
        <p:txBody>
          <a:bodyPr>
            <a:normAutofit/>
          </a:bodyPr>
          <a:lstStyle/>
          <a:p>
            <a:r>
              <a:rPr lang="en-US" b="1" dirty="0"/>
              <a:t>Word Vectors</a:t>
            </a:r>
            <a:endParaRPr lang="en-US" dirty="0"/>
          </a:p>
        </p:txBody>
      </p:sp>
      <p:sp>
        <p:nvSpPr>
          <p:cNvPr id="3" name="Content Placeholder 2">
            <a:extLst>
              <a:ext uri="{FF2B5EF4-FFF2-40B4-BE49-F238E27FC236}">
                <a16:creationId xmlns:a16="http://schemas.microsoft.com/office/drawing/2014/main" id="{383B5042-1D3D-FC4C-88AE-8B28C0EBA9F9}"/>
              </a:ext>
            </a:extLst>
          </p:cNvPr>
          <p:cNvSpPr>
            <a:spLocks noGrp="1"/>
          </p:cNvSpPr>
          <p:nvPr>
            <p:ph sz="half" idx="10"/>
          </p:nvPr>
        </p:nvSpPr>
        <p:spPr/>
        <p:txBody>
          <a:bodyPr/>
          <a:lstStyle/>
          <a:p>
            <a:r>
              <a:rPr lang="en-US" sz="2800" baseline="-25000" dirty="0"/>
              <a:t>Below we used some word vectors from </a:t>
            </a:r>
            <a:r>
              <a:rPr lang="en-US" sz="2800" baseline="-25000" dirty="0">
                <a:hlinkClick r:id="rId3"/>
              </a:rPr>
              <a:t>ConceptNet-Numberbatch</a:t>
            </a:r>
            <a:r>
              <a:rPr lang="en-US" sz="2800" baseline="-25000" dirty="0"/>
              <a:t> and applied PCA on them.</a:t>
            </a:r>
            <a:endParaRPr lang="en-US" dirty="0"/>
          </a:p>
        </p:txBody>
      </p:sp>
      <p:pic>
        <p:nvPicPr>
          <p:cNvPr id="4" name="Content Placeholder 8">
            <a:extLst>
              <a:ext uri="{FF2B5EF4-FFF2-40B4-BE49-F238E27FC236}">
                <a16:creationId xmlns:a16="http://schemas.microsoft.com/office/drawing/2014/main" id="{AB29B6E1-D9C3-994E-A47B-A695534235D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0978" y="1850502"/>
            <a:ext cx="4314747" cy="4314747"/>
          </a:xfrm>
          <a:prstGeom prst="rect">
            <a:avLst/>
          </a:prstGeom>
        </p:spPr>
      </p:pic>
      <p:pic>
        <p:nvPicPr>
          <p:cNvPr id="5" name="Graphic 4">
            <a:extLst>
              <a:ext uri="{FF2B5EF4-FFF2-40B4-BE49-F238E27FC236}">
                <a16:creationId xmlns:a16="http://schemas.microsoft.com/office/drawing/2014/main" id="{F045E38A-1FE1-6341-A5A0-B8E17D389D1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23517" y="1850502"/>
            <a:ext cx="4137102" cy="4137102"/>
          </a:xfrm>
          <a:prstGeom prst="rect">
            <a:avLst/>
          </a:prstGeom>
        </p:spPr>
      </p:pic>
    </p:spTree>
    <p:extLst>
      <p:ext uri="{BB962C8B-B14F-4D97-AF65-F5344CB8AC3E}">
        <p14:creationId xmlns:p14="http://schemas.microsoft.com/office/powerpoint/2010/main" val="16468835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BDF24-6594-2640-9499-B31D9BF78188}"/>
              </a:ext>
            </a:extLst>
          </p:cNvPr>
          <p:cNvSpPr>
            <a:spLocks noGrp="1"/>
          </p:cNvSpPr>
          <p:nvPr>
            <p:ph type="title"/>
          </p:nvPr>
        </p:nvSpPr>
        <p:spPr/>
        <p:txBody>
          <a:bodyPr/>
          <a:lstStyle/>
          <a:p>
            <a:r>
              <a:rPr lang="en-US" dirty="0">
                <a:latin typeface="Amazon Ember" panose="020B0603020204020204" pitchFamily="34" charset="0"/>
                <a:ea typeface="Amazon Ember" panose="020B0603020204020204" pitchFamily="34" charset="0"/>
                <a:cs typeface="Amazon Ember" panose="020B0603020204020204" pitchFamily="34" charset="0"/>
              </a:rPr>
              <a:t>Word Vectors - Hands-on</a:t>
            </a:r>
            <a:endParaRPr lang="en-US" dirty="0"/>
          </a:p>
        </p:txBody>
      </p:sp>
      <p:sp>
        <p:nvSpPr>
          <p:cNvPr id="3" name="Content Placeholder 2">
            <a:extLst>
              <a:ext uri="{FF2B5EF4-FFF2-40B4-BE49-F238E27FC236}">
                <a16:creationId xmlns:a16="http://schemas.microsoft.com/office/drawing/2014/main" id="{A34658B2-479F-3E4D-96E7-D0B5BE71E2F2}"/>
              </a:ext>
            </a:extLst>
          </p:cNvPr>
          <p:cNvSpPr>
            <a:spLocks noGrp="1"/>
          </p:cNvSpPr>
          <p:nvPr>
            <p:ph sz="half" idx="10"/>
          </p:nvPr>
        </p:nvSpPr>
        <p:spPr/>
        <p:txBody>
          <a:bodyPr/>
          <a:lstStyle/>
          <a:p>
            <a:r>
              <a:rPr lang="en-US" sz="2800" dirty="0"/>
              <a:t>In this exercise, we work with Word Vectors from </a:t>
            </a:r>
            <a:r>
              <a:rPr lang="en-US" sz="2800" b="1" dirty="0" err="1"/>
              <a:t>ConceptNet</a:t>
            </a:r>
            <a:r>
              <a:rPr lang="en-US" sz="2800" b="1" dirty="0"/>
              <a:t> </a:t>
            </a:r>
            <a:r>
              <a:rPr lang="en-US" sz="2800" b="1" dirty="0" err="1"/>
              <a:t>Numberbatch</a:t>
            </a:r>
            <a:r>
              <a:rPr lang="en-US" sz="2800" dirty="0"/>
              <a:t>. </a:t>
            </a:r>
          </a:p>
          <a:p>
            <a:r>
              <a:rPr lang="en-US" sz="2800" dirty="0"/>
              <a:t>The exercise covers the following topics:</a:t>
            </a:r>
          </a:p>
          <a:p>
            <a:pPr marL="800100" lvl="1" indent="-342900">
              <a:buFont typeface="Arial" panose="020B0604020202020204" pitchFamily="34" charset="0"/>
              <a:buChar char="•"/>
            </a:pPr>
            <a:r>
              <a:rPr lang="en-US" dirty="0"/>
              <a:t>Read the word vectors from their source</a:t>
            </a:r>
          </a:p>
          <a:p>
            <a:pPr marL="800100" lvl="1" indent="-342900">
              <a:buFont typeface="Arial" panose="020B0604020202020204" pitchFamily="34" charset="0"/>
              <a:buChar char="•"/>
            </a:pPr>
            <a:r>
              <a:rPr lang="en-US" dirty="0"/>
              <a:t>Understand word similarity</a:t>
            </a:r>
          </a:p>
          <a:p>
            <a:pPr marL="800100" lvl="1" indent="-342900">
              <a:buFont typeface="Arial" panose="020B0604020202020204" pitchFamily="34" charset="0"/>
              <a:buChar char="•"/>
            </a:pPr>
            <a:r>
              <a:rPr lang="en-US" dirty="0"/>
              <a:t>Reduce vectors dimensions and visualize them</a:t>
            </a:r>
          </a:p>
        </p:txBody>
      </p:sp>
      <p:pic>
        <p:nvPicPr>
          <p:cNvPr id="4" name="Picture">
            <a:hlinkClick r:id="rId2"/>
            <a:extLst>
              <a:ext uri="{FF2B5EF4-FFF2-40B4-BE49-F238E27FC236}">
                <a16:creationId xmlns:a16="http://schemas.microsoft.com/office/drawing/2014/main" id="{F73284A8-5096-BA47-8A06-D7DFBEE55320}"/>
              </a:ext>
            </a:extLst>
          </p:cNvPr>
          <p:cNvPicPr/>
          <p:nvPr/>
        </p:nvPicPr>
        <p:blipFill>
          <a:blip r:embed="rId3"/>
          <a:srcRect t="14249" b="17540"/>
          <a:stretch>
            <a:fillRect/>
          </a:stretch>
        </p:blipFill>
        <p:spPr>
          <a:xfrm>
            <a:off x="852492" y="4149672"/>
            <a:ext cx="2834640" cy="820420"/>
          </a:xfrm>
          <a:prstGeom prst="rect">
            <a:avLst/>
          </a:prstGeom>
        </p:spPr>
      </p:pic>
      <p:sp>
        <p:nvSpPr>
          <p:cNvPr id="5" name="Rectangle 4">
            <a:extLst>
              <a:ext uri="{FF2B5EF4-FFF2-40B4-BE49-F238E27FC236}">
                <a16:creationId xmlns:a16="http://schemas.microsoft.com/office/drawing/2014/main" id="{DBD5F3BD-DC82-9C4D-8EF2-839FABACE5C4}"/>
              </a:ext>
            </a:extLst>
          </p:cNvPr>
          <p:cNvSpPr/>
          <p:nvPr/>
        </p:nvSpPr>
        <p:spPr>
          <a:xfrm>
            <a:off x="2940349" y="4442606"/>
            <a:ext cx="6896440" cy="523220"/>
          </a:xfrm>
          <a:prstGeom prst="rect">
            <a:avLst/>
          </a:prstGeom>
        </p:spPr>
        <p:txBody>
          <a:bodyPr wrap="none">
            <a:spAutoFit/>
          </a:bodyPr>
          <a:lstStyle/>
          <a:p>
            <a:pPr lvl="1"/>
            <a:r>
              <a:rPr lang="en-US" sz="2800" dirty="0">
                <a:latin typeface="Amazon Ember Light" panose="020B0403020204020204" pitchFamily="34" charset="0"/>
                <a:ea typeface="Amazon Ember Light" panose="020B0403020204020204" pitchFamily="34" charset="0"/>
                <a:cs typeface="Amazon Ember Light" panose="020B0403020204020204" pitchFamily="34" charset="0"/>
              </a:rPr>
              <a:t>MLA-NLP-Lecture3-Word-Vectors.ipynb</a:t>
            </a:r>
          </a:p>
        </p:txBody>
      </p:sp>
    </p:spTree>
    <p:extLst>
      <p:ext uri="{BB962C8B-B14F-4D97-AF65-F5344CB8AC3E}">
        <p14:creationId xmlns:p14="http://schemas.microsoft.com/office/powerpoint/2010/main" val="6950324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AD5F91-F97A-5F41-A21E-3EB716E0788F}"/>
              </a:ext>
            </a:extLst>
          </p:cNvPr>
          <p:cNvSpPr>
            <a:spLocks noGrp="1"/>
          </p:cNvSpPr>
          <p:nvPr>
            <p:ph type="body" sz="quarter" idx="10"/>
          </p:nvPr>
        </p:nvSpPr>
        <p:spPr>
          <a:xfrm>
            <a:off x="1336964" y="1836544"/>
            <a:ext cx="9518073" cy="2735457"/>
          </a:xfrm>
        </p:spPr>
        <p:txBody>
          <a:bodyPr/>
          <a:lstStyle/>
          <a:p>
            <a:r>
              <a:rPr lang="en-US" sz="4800" b="1"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Recurrent Neural Networks (RNNs)</a:t>
            </a:r>
          </a:p>
        </p:txBody>
      </p:sp>
      <p:sp>
        <p:nvSpPr>
          <p:cNvPr id="2" name="TextBox 1">
            <a:extLst>
              <a:ext uri="{FF2B5EF4-FFF2-40B4-BE49-F238E27FC236}">
                <a16:creationId xmlns:a16="http://schemas.microsoft.com/office/drawing/2014/main" id="{87BCD97D-C1E0-2044-93C1-0FF047566F97}"/>
              </a:ext>
            </a:extLst>
          </p:cNvPr>
          <p:cNvSpPr txBox="1"/>
          <p:nvPr/>
        </p:nvSpPr>
        <p:spPr>
          <a:xfrm>
            <a:off x="33454" y="260938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77739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0A8A7-9831-1442-B26B-BDCB5E97560B}"/>
              </a:ext>
            </a:extLst>
          </p:cNvPr>
          <p:cNvSpPr>
            <a:spLocks noGrp="1"/>
          </p:cNvSpPr>
          <p:nvPr>
            <p:ph type="title"/>
          </p:nvPr>
        </p:nvSpPr>
        <p:spPr/>
        <p:txBody>
          <a:bodyPr/>
          <a:lstStyle/>
          <a:p>
            <a:r>
              <a:rPr lang="en-US" sz="4000" dirty="0"/>
              <a:t>Neural Network for Sequential Data?</a:t>
            </a:r>
            <a:endParaRPr lang="en-US" dirty="0"/>
          </a:p>
        </p:txBody>
      </p:sp>
      <p:sp>
        <p:nvSpPr>
          <p:cNvPr id="3" name="Content Placeholder 2">
            <a:extLst>
              <a:ext uri="{FF2B5EF4-FFF2-40B4-BE49-F238E27FC236}">
                <a16:creationId xmlns:a16="http://schemas.microsoft.com/office/drawing/2014/main" id="{BE24DB10-FE04-F043-9A0C-12C8940EC012}"/>
              </a:ext>
            </a:extLst>
          </p:cNvPr>
          <p:cNvSpPr>
            <a:spLocks noGrp="1"/>
          </p:cNvSpPr>
          <p:nvPr>
            <p:ph sz="half" idx="10"/>
          </p:nvPr>
        </p:nvSpPr>
        <p:spPr/>
        <p:txBody>
          <a:bodyPr/>
          <a:lstStyle/>
          <a:p>
            <a:pPr marL="0" indent="0">
              <a:buNone/>
            </a:pPr>
            <a:r>
              <a:rPr lang="en-US" sz="2800" dirty="0"/>
              <a:t>Text data has sequential information of words.</a:t>
            </a:r>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r>
              <a:rPr lang="en-US" sz="2800" dirty="0"/>
              <a:t>Other sequential inputs (time series, music notes, video, etc.)</a:t>
            </a:r>
          </a:p>
        </p:txBody>
      </p:sp>
      <p:pic>
        <p:nvPicPr>
          <p:cNvPr id="5" name="Picture 4">
            <a:extLst>
              <a:ext uri="{FF2B5EF4-FFF2-40B4-BE49-F238E27FC236}">
                <a16:creationId xmlns:a16="http://schemas.microsoft.com/office/drawing/2014/main" id="{1FB5BB9B-CA89-C341-BA58-9626F1B2A632}"/>
              </a:ext>
            </a:extLst>
          </p:cNvPr>
          <p:cNvPicPr>
            <a:picLocks noChangeAspect="1"/>
          </p:cNvPicPr>
          <p:nvPr/>
        </p:nvPicPr>
        <p:blipFill>
          <a:blip r:embed="rId3"/>
          <a:stretch>
            <a:fillRect/>
          </a:stretch>
        </p:blipFill>
        <p:spPr>
          <a:xfrm>
            <a:off x="1128712" y="2077558"/>
            <a:ext cx="8722520" cy="1733119"/>
          </a:xfrm>
          <a:prstGeom prst="rect">
            <a:avLst/>
          </a:prstGeom>
          <a:ln>
            <a:solidFill>
              <a:schemeClr val="tx1"/>
            </a:solidFill>
          </a:ln>
        </p:spPr>
      </p:pic>
      <p:sp>
        <p:nvSpPr>
          <p:cNvPr id="6" name="Rectangle 5">
            <a:extLst>
              <a:ext uri="{FF2B5EF4-FFF2-40B4-BE49-F238E27FC236}">
                <a16:creationId xmlns:a16="http://schemas.microsoft.com/office/drawing/2014/main" id="{B9EDE611-B3C2-F946-AE1F-8439C4EFDD12}"/>
              </a:ext>
            </a:extLst>
          </p:cNvPr>
          <p:cNvSpPr/>
          <p:nvPr/>
        </p:nvSpPr>
        <p:spPr>
          <a:xfrm>
            <a:off x="3876210" y="3891105"/>
            <a:ext cx="3049104" cy="369332"/>
          </a:xfrm>
          <a:prstGeom prst="rect">
            <a:avLst/>
          </a:prstGeom>
        </p:spPr>
        <p:txBody>
          <a:bodyPr wrap="none">
            <a:spAutoFit/>
          </a:bodyPr>
          <a:lstStyle/>
          <a:p>
            <a:r>
              <a:rPr lang="en-US" dirty="0"/>
              <a:t>Example: Language translation</a:t>
            </a:r>
          </a:p>
        </p:txBody>
      </p:sp>
    </p:spTree>
    <p:extLst>
      <p:ext uri="{BB962C8B-B14F-4D97-AF65-F5344CB8AC3E}">
        <p14:creationId xmlns:p14="http://schemas.microsoft.com/office/powerpoint/2010/main" val="3501079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 Placeholder 2">
            <a:extLst>
              <a:ext uri="{FF2B5EF4-FFF2-40B4-BE49-F238E27FC236}">
                <a16:creationId xmlns:a16="http://schemas.microsoft.com/office/drawing/2014/main" id="{EED8719B-2CD7-434E-A59F-AAA6DF294D94}"/>
              </a:ext>
            </a:extLst>
          </p:cNvPr>
          <p:cNvSpPr>
            <a:spLocks noGrp="1"/>
          </p:cNvSpPr>
          <p:nvPr>
            <p:ph type="body" sz="quarter" idx="10"/>
          </p:nvPr>
        </p:nvSpPr>
        <p:spPr>
          <a:xfrm>
            <a:off x="6285837" y="1283369"/>
            <a:ext cx="5600791" cy="3893568"/>
          </a:xfrm>
        </p:spPr>
        <p:txBody>
          <a:bodyPr/>
          <a:lstStyle/>
          <a:p>
            <a:pPr marL="0" indent="0">
              <a:buNone/>
            </a:pPr>
            <a:r>
              <a:rPr lang="en-US" b="1" dirty="0"/>
              <a:t>Linear</a:t>
            </a:r>
            <a:r>
              <a:rPr lang="en-US" b="1" dirty="0">
                <a:solidFill>
                  <a:schemeClr val="accent3"/>
                </a:solidFill>
              </a:rPr>
              <a:t> </a:t>
            </a:r>
            <a:r>
              <a:rPr lang="en-US" b="1" dirty="0"/>
              <a:t>Regression</a:t>
            </a:r>
            <a:r>
              <a:rPr lang="en-US" dirty="0"/>
              <a:t>*: Given </a:t>
            </a:r>
            <a:r>
              <a:rPr lang="en-US" dirty="0">
                <a:latin typeface="Cambria Math" panose="02040503050406030204" pitchFamily="18" charset="0"/>
                <a:ea typeface="Cambria Math" panose="02040503050406030204" pitchFamily="18" charset="0"/>
              </a:rPr>
              <a:t>{    }, </a:t>
            </a:r>
            <a:r>
              <a:rPr lang="en-US" dirty="0"/>
              <a:t>predict   </a:t>
            </a:r>
            <a:r>
              <a:rPr lang="en-US" dirty="0">
                <a:ea typeface="Amazon Ember Light" panose="020B0403020204020204" pitchFamily="34" charset="0"/>
                <a:cs typeface="Amazon Ember Light" panose="020B0403020204020204" pitchFamily="34" charset="0"/>
              </a:rPr>
              <a:t>:</a:t>
            </a:r>
            <a:r>
              <a:rPr lang="en-US" dirty="0"/>
              <a:t>   </a:t>
            </a:r>
            <a:endParaRPr lang="en-US" dirty="0">
              <a:latin typeface="Cambria Math" panose="02040503050406030204" pitchFamily="18" charset="0"/>
              <a:ea typeface="Cambria Math" panose="02040503050406030204" pitchFamily="18" charset="0"/>
            </a:endParaRPr>
          </a:p>
          <a:p>
            <a:pPr marL="0" indent="0">
              <a:buNone/>
            </a:pPr>
            <a:endParaRPr lang="en-US" dirty="0">
              <a:latin typeface="Cambria Math" panose="02040503050406030204" pitchFamily="18" charset="0"/>
              <a:ea typeface="Cambria Math" panose="02040503050406030204" pitchFamily="18" charset="0"/>
            </a:endParaRPr>
          </a:p>
          <a:p>
            <a:pPr marL="0" indent="0">
              <a:buNone/>
            </a:pPr>
            <a:r>
              <a:rPr lang="en-US" dirty="0">
                <a:ea typeface="Cambria Math" panose="02040503050406030204" pitchFamily="18" charset="0"/>
              </a:rPr>
              <a:t>	</a:t>
            </a:r>
            <a:endParaRPr lang="en-US" dirty="0"/>
          </a:p>
        </p:txBody>
      </p:sp>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a:xfrm>
            <a:off x="697502" y="295897"/>
            <a:ext cx="10894666" cy="987472"/>
          </a:xfrm>
        </p:spPr>
        <p:txBody>
          <a:bodyPr/>
          <a:lstStyle/>
          <a:p>
            <a:r>
              <a:rPr lang="en-US" b="1" dirty="0">
                <a:latin typeface="Amazon Ember Light" panose="020B0403020204020204" pitchFamily="34" charset="0"/>
                <a:ea typeface="Amazon Ember Light" panose="020B0403020204020204" pitchFamily="34" charset="0"/>
                <a:cs typeface="Amazon Ember Light" panose="020B0403020204020204" pitchFamily="34" charset="0"/>
              </a:rPr>
              <a:t>Looking back at Regression Models</a:t>
            </a:r>
            <a:endParaRPr lang="en-US" b="1" dirty="0"/>
          </a:p>
        </p:txBody>
      </p:sp>
      <p:pic>
        <p:nvPicPr>
          <p:cNvPr id="95" name="Picture 94">
            <a:extLst>
              <a:ext uri="{FF2B5EF4-FFF2-40B4-BE49-F238E27FC236}">
                <a16:creationId xmlns:a16="http://schemas.microsoft.com/office/drawing/2014/main" id="{5EEF37D4-800F-C542-831A-75A8A7E60F78}"/>
              </a:ext>
            </a:extLst>
          </p:cNvPr>
          <p:cNvPicPr>
            <a:picLocks noChangeAspect="1"/>
          </p:cNvPicPr>
          <p:nvPr/>
        </p:nvPicPr>
        <p:blipFill>
          <a:blip r:embed="rId3"/>
          <a:stretch>
            <a:fillRect/>
          </a:stretch>
        </p:blipFill>
        <p:spPr>
          <a:xfrm>
            <a:off x="10539336" y="1459987"/>
            <a:ext cx="316610" cy="240187"/>
          </a:xfrm>
          <a:prstGeom prst="rect">
            <a:avLst/>
          </a:prstGeom>
        </p:spPr>
      </p:pic>
      <p:pic>
        <p:nvPicPr>
          <p:cNvPr id="96" name="Picture 95">
            <a:extLst>
              <a:ext uri="{FF2B5EF4-FFF2-40B4-BE49-F238E27FC236}">
                <a16:creationId xmlns:a16="http://schemas.microsoft.com/office/drawing/2014/main" id="{893B9C70-6805-5D45-AD10-C4D5E7490A17}"/>
              </a:ext>
            </a:extLst>
          </p:cNvPr>
          <p:cNvPicPr>
            <a:picLocks noChangeAspect="1"/>
          </p:cNvPicPr>
          <p:nvPr/>
        </p:nvPicPr>
        <p:blipFill>
          <a:blip r:embed="rId4"/>
          <a:stretch>
            <a:fillRect/>
          </a:stretch>
        </p:blipFill>
        <p:spPr>
          <a:xfrm>
            <a:off x="7535047" y="1886016"/>
            <a:ext cx="174698" cy="246632"/>
          </a:xfrm>
          <a:prstGeom prst="rect">
            <a:avLst/>
          </a:prstGeom>
        </p:spPr>
      </p:pic>
      <p:sp>
        <p:nvSpPr>
          <p:cNvPr id="45" name="Rectangle 44">
            <a:extLst>
              <a:ext uri="{FF2B5EF4-FFF2-40B4-BE49-F238E27FC236}">
                <a16:creationId xmlns:a16="http://schemas.microsoft.com/office/drawing/2014/main" id="{0B37E46E-6191-E545-8E7A-13C331714B98}"/>
              </a:ext>
            </a:extLst>
          </p:cNvPr>
          <p:cNvSpPr/>
          <p:nvPr/>
        </p:nvSpPr>
        <p:spPr>
          <a:xfrm>
            <a:off x="6588594" y="5526699"/>
            <a:ext cx="5201891" cy="646331"/>
          </a:xfrm>
          <a:prstGeom prst="rect">
            <a:avLst/>
          </a:prstGeom>
        </p:spPr>
        <p:txBody>
          <a:bodyPr wrap="square">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 Basically assuming that the output depends only on first order interactions of the inputs</a:t>
            </a:r>
          </a:p>
        </p:txBody>
      </p:sp>
      <p:grpSp>
        <p:nvGrpSpPr>
          <p:cNvPr id="3" name="Group 2">
            <a:extLst>
              <a:ext uri="{FF2B5EF4-FFF2-40B4-BE49-F238E27FC236}">
                <a16:creationId xmlns:a16="http://schemas.microsoft.com/office/drawing/2014/main" id="{D5721713-97E4-FA48-8300-F1A2DF681C5C}"/>
              </a:ext>
            </a:extLst>
          </p:cNvPr>
          <p:cNvGrpSpPr/>
          <p:nvPr/>
        </p:nvGrpSpPr>
        <p:grpSpPr>
          <a:xfrm>
            <a:off x="1845569" y="1447573"/>
            <a:ext cx="3866925" cy="3874455"/>
            <a:chOff x="1845569" y="1447573"/>
            <a:chExt cx="3866925" cy="3874455"/>
          </a:xfrm>
        </p:grpSpPr>
        <p:sp>
          <p:nvSpPr>
            <p:cNvPr id="178" name="TextBox 177">
              <a:extLst>
                <a:ext uri="{FF2B5EF4-FFF2-40B4-BE49-F238E27FC236}">
                  <a16:creationId xmlns:a16="http://schemas.microsoft.com/office/drawing/2014/main" id="{3A41397D-E366-144C-A5D9-F1187D4051F2}"/>
                </a:ext>
              </a:extLst>
            </p:cNvPr>
            <p:cNvSpPr txBox="1"/>
            <p:nvPr/>
          </p:nvSpPr>
          <p:spPr>
            <a:xfrm>
              <a:off x="3957568" y="4091754"/>
              <a:ext cx="813222"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(sum)</a:t>
              </a:r>
            </a:p>
          </p:txBody>
        </p:sp>
        <p:sp>
          <p:nvSpPr>
            <p:cNvPr id="179" name="TextBox 178">
              <a:extLst>
                <a:ext uri="{FF2B5EF4-FFF2-40B4-BE49-F238E27FC236}">
                  <a16:creationId xmlns:a16="http://schemas.microsoft.com/office/drawing/2014/main" id="{9032689A-4E38-2C41-923A-ED8866A9660A}"/>
                </a:ext>
              </a:extLst>
            </p:cNvPr>
            <p:cNvSpPr txBox="1"/>
            <p:nvPr/>
          </p:nvSpPr>
          <p:spPr>
            <a:xfrm>
              <a:off x="3949663" y="4511787"/>
              <a:ext cx="1153353"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(weights)</a:t>
              </a:r>
            </a:p>
          </p:txBody>
        </p:sp>
        <p:sp>
          <p:nvSpPr>
            <p:cNvPr id="38" name="Oval 37">
              <a:extLst>
                <a:ext uri="{FF2B5EF4-FFF2-40B4-BE49-F238E27FC236}">
                  <a16:creationId xmlns:a16="http://schemas.microsoft.com/office/drawing/2014/main" id="{17A3DB7D-EC33-F64D-9ECE-C659D88FB186}"/>
                </a:ext>
              </a:extLst>
            </p:cNvPr>
            <p:cNvSpPr/>
            <p:nvPr/>
          </p:nvSpPr>
          <p:spPr>
            <a:xfrm rot="16200000">
              <a:off x="2174617" y="3380162"/>
              <a:ext cx="934956" cy="9771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39" name="Oval 38">
              <a:extLst>
                <a:ext uri="{FF2B5EF4-FFF2-40B4-BE49-F238E27FC236}">
                  <a16:creationId xmlns:a16="http://schemas.microsoft.com/office/drawing/2014/main" id="{3E55F8AF-77EF-4245-A610-16B6117D7533}"/>
                </a:ext>
              </a:extLst>
            </p:cNvPr>
            <p:cNvSpPr/>
            <p:nvPr/>
          </p:nvSpPr>
          <p:spPr>
            <a:xfrm rot="16200000">
              <a:off x="2430141" y="1444886"/>
              <a:ext cx="438538" cy="443911"/>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40" name="Oval 39">
              <a:extLst>
                <a:ext uri="{FF2B5EF4-FFF2-40B4-BE49-F238E27FC236}">
                  <a16:creationId xmlns:a16="http://schemas.microsoft.com/office/drawing/2014/main" id="{8D965B20-A4C7-764F-B00C-40B3A99643FA}"/>
                </a:ext>
              </a:extLst>
            </p:cNvPr>
            <p:cNvSpPr/>
            <p:nvPr/>
          </p:nvSpPr>
          <p:spPr>
            <a:xfrm rot="16200000">
              <a:off x="2440041" y="4880803"/>
              <a:ext cx="438538" cy="443911"/>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41" name="Oval 40">
              <a:extLst>
                <a:ext uri="{FF2B5EF4-FFF2-40B4-BE49-F238E27FC236}">
                  <a16:creationId xmlns:a16="http://schemas.microsoft.com/office/drawing/2014/main" id="{32DF2086-30B3-004A-A6E6-362CF0272ABD}"/>
                </a:ext>
              </a:extLst>
            </p:cNvPr>
            <p:cNvSpPr/>
            <p:nvPr/>
          </p:nvSpPr>
          <p:spPr>
            <a:xfrm rot="16200000">
              <a:off x="2987824" y="4880803"/>
              <a:ext cx="438538" cy="443912"/>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42" name="Oval 41">
              <a:extLst>
                <a:ext uri="{FF2B5EF4-FFF2-40B4-BE49-F238E27FC236}">
                  <a16:creationId xmlns:a16="http://schemas.microsoft.com/office/drawing/2014/main" id="{C8BC1B45-89B7-4D47-90B5-26DB56ABCE1B}"/>
                </a:ext>
              </a:extLst>
            </p:cNvPr>
            <p:cNvSpPr/>
            <p:nvPr/>
          </p:nvSpPr>
          <p:spPr>
            <a:xfrm rot="16200000">
              <a:off x="1899441" y="4880803"/>
              <a:ext cx="438538" cy="443911"/>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cxnSp>
          <p:nvCxnSpPr>
            <p:cNvPr id="46" name="Straight Arrow Connector 45">
              <a:extLst>
                <a:ext uri="{FF2B5EF4-FFF2-40B4-BE49-F238E27FC236}">
                  <a16:creationId xmlns:a16="http://schemas.microsoft.com/office/drawing/2014/main" id="{BD848580-83A6-D144-A4AB-6AFE2679BEA2}"/>
                </a:ext>
              </a:extLst>
            </p:cNvPr>
            <p:cNvCxnSpPr>
              <a:cxnSpLocks/>
              <a:stCxn id="41" idx="6"/>
              <a:endCxn id="38" idx="2"/>
            </p:cNvCxnSpPr>
            <p:nvPr/>
          </p:nvCxnSpPr>
          <p:spPr>
            <a:xfrm flipH="1" flipV="1">
              <a:off x="2642096" y="4336203"/>
              <a:ext cx="564997" cy="54728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DD71DB81-368E-1F4F-80DA-84FC1F3B01AD}"/>
                </a:ext>
              </a:extLst>
            </p:cNvPr>
            <p:cNvCxnSpPr>
              <a:cxnSpLocks/>
              <a:stCxn id="42" idx="6"/>
              <a:endCxn id="38" idx="2"/>
            </p:cNvCxnSpPr>
            <p:nvPr/>
          </p:nvCxnSpPr>
          <p:spPr>
            <a:xfrm flipV="1">
              <a:off x="2118711" y="4336203"/>
              <a:ext cx="523385" cy="54728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9F522F92-EFD1-504A-8F2C-5D0E003DF580}"/>
                </a:ext>
              </a:extLst>
            </p:cNvPr>
            <p:cNvCxnSpPr>
              <a:cxnSpLocks/>
              <a:stCxn id="40" idx="6"/>
              <a:endCxn id="38" idx="2"/>
            </p:cNvCxnSpPr>
            <p:nvPr/>
          </p:nvCxnSpPr>
          <p:spPr>
            <a:xfrm flipH="1" flipV="1">
              <a:off x="2642096" y="4336203"/>
              <a:ext cx="17215" cy="54728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3E55DD34-D689-1E4E-B404-8292D7C831F7}"/>
                </a:ext>
              </a:extLst>
            </p:cNvPr>
            <p:cNvCxnSpPr>
              <a:cxnSpLocks/>
              <a:stCxn id="38" idx="6"/>
            </p:cNvCxnSpPr>
            <p:nvPr/>
          </p:nvCxnSpPr>
          <p:spPr>
            <a:xfrm flipV="1">
              <a:off x="2642096" y="1886111"/>
              <a:ext cx="0" cy="151513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1" name="Picture 50">
              <a:extLst>
                <a:ext uri="{FF2B5EF4-FFF2-40B4-BE49-F238E27FC236}">
                  <a16:creationId xmlns:a16="http://schemas.microsoft.com/office/drawing/2014/main" id="{D661AA25-FAEB-4144-B417-C7CD56B6B755}"/>
                </a:ext>
              </a:extLst>
            </p:cNvPr>
            <p:cNvPicPr>
              <a:picLocks noChangeAspect="1"/>
            </p:cNvPicPr>
            <p:nvPr/>
          </p:nvPicPr>
          <p:blipFill>
            <a:blip r:embed="rId5"/>
            <a:stretch>
              <a:fillRect/>
            </a:stretch>
          </p:blipFill>
          <p:spPr>
            <a:xfrm>
              <a:off x="2539102" y="5027342"/>
              <a:ext cx="247949" cy="165299"/>
            </a:xfrm>
            <a:prstGeom prst="rect">
              <a:avLst/>
            </a:prstGeom>
          </p:spPr>
        </p:pic>
        <p:pic>
          <p:nvPicPr>
            <p:cNvPr id="52" name="Picture 51">
              <a:extLst>
                <a:ext uri="{FF2B5EF4-FFF2-40B4-BE49-F238E27FC236}">
                  <a16:creationId xmlns:a16="http://schemas.microsoft.com/office/drawing/2014/main" id="{CB8B4307-6304-314F-8323-A66209CD0068}"/>
                </a:ext>
              </a:extLst>
            </p:cNvPr>
            <p:cNvPicPr>
              <a:picLocks noChangeAspect="1"/>
            </p:cNvPicPr>
            <p:nvPr/>
          </p:nvPicPr>
          <p:blipFill>
            <a:blip r:embed="rId6"/>
            <a:stretch>
              <a:fillRect/>
            </a:stretch>
          </p:blipFill>
          <p:spPr>
            <a:xfrm>
              <a:off x="3075426" y="5016386"/>
              <a:ext cx="255462" cy="165299"/>
            </a:xfrm>
            <a:prstGeom prst="rect">
              <a:avLst/>
            </a:prstGeom>
          </p:spPr>
        </p:pic>
        <p:sp>
          <p:nvSpPr>
            <p:cNvPr id="54" name="TextBox 53">
              <a:extLst>
                <a:ext uri="{FF2B5EF4-FFF2-40B4-BE49-F238E27FC236}">
                  <a16:creationId xmlns:a16="http://schemas.microsoft.com/office/drawing/2014/main" id="{89143479-3BBC-0D42-A6F0-9C06D063FFD5}"/>
                </a:ext>
              </a:extLst>
            </p:cNvPr>
            <p:cNvSpPr txBox="1"/>
            <p:nvPr/>
          </p:nvSpPr>
          <p:spPr>
            <a:xfrm>
              <a:off x="3888625" y="1494256"/>
              <a:ext cx="1823869" cy="400110"/>
            </a:xfrm>
            <a:prstGeom prst="rect">
              <a:avLst/>
            </a:prstGeom>
            <a:noFill/>
          </p:spPr>
          <p:txBody>
            <a:bodyPr wrap="square" rtlCol="0">
              <a:spAutoFit/>
            </a:bodyPr>
            <a:lstStyle/>
            <a:p>
              <a:r>
                <a:rPr lang="en-US" sz="2000" dirty="0">
                  <a:solidFill>
                    <a:schemeClr val="accent1"/>
                  </a:solidFill>
                  <a:latin typeface="Amazon Ember Light" panose="020B0403020204020204" pitchFamily="34" charset="0"/>
                  <a:ea typeface="Amazon Ember Light" panose="020B0403020204020204" pitchFamily="34" charset="0"/>
                  <a:cs typeface="Amazon Ember Light" panose="020B0403020204020204" pitchFamily="34" charset="0"/>
                </a:rPr>
                <a:t>Output</a:t>
              </a:r>
            </a:p>
          </p:txBody>
        </p:sp>
        <p:sp>
          <p:nvSpPr>
            <p:cNvPr id="55" name="TextBox 54">
              <a:extLst>
                <a:ext uri="{FF2B5EF4-FFF2-40B4-BE49-F238E27FC236}">
                  <a16:creationId xmlns:a16="http://schemas.microsoft.com/office/drawing/2014/main" id="{B571A35A-5DF4-684C-9AE1-3F025CF93A80}"/>
                </a:ext>
              </a:extLst>
            </p:cNvPr>
            <p:cNvSpPr txBox="1"/>
            <p:nvPr/>
          </p:nvSpPr>
          <p:spPr>
            <a:xfrm>
              <a:off x="3967152" y="4882744"/>
              <a:ext cx="1558626" cy="400110"/>
            </a:xfrm>
            <a:prstGeom prst="rect">
              <a:avLst/>
            </a:prstGeom>
            <a:noFill/>
          </p:spPr>
          <p:txBody>
            <a:bodyPr wrap="square" rtlCol="0">
              <a:spAutoFit/>
            </a:bodyPr>
            <a:lstStyle/>
            <a:p>
              <a:r>
                <a:rPr lang="en-US" sz="2000" dirty="0">
                  <a:solidFill>
                    <a:schemeClr val="accent1"/>
                  </a:solidFill>
                  <a:latin typeface="Amazon Ember Light" panose="020B0403020204020204" pitchFamily="34" charset="0"/>
                  <a:ea typeface="Amazon Ember Light" panose="020B0403020204020204" pitchFamily="34" charset="0"/>
                  <a:cs typeface="Amazon Ember Light" panose="020B0403020204020204" pitchFamily="34" charset="0"/>
                </a:rPr>
                <a:t>Input </a:t>
              </a:r>
            </a:p>
          </p:txBody>
        </p:sp>
        <p:pic>
          <p:nvPicPr>
            <p:cNvPr id="56" name="Picture 55">
              <a:extLst>
                <a:ext uri="{FF2B5EF4-FFF2-40B4-BE49-F238E27FC236}">
                  <a16:creationId xmlns:a16="http://schemas.microsoft.com/office/drawing/2014/main" id="{918C4B7E-53B3-5B4B-8D25-D05FA328F55F}"/>
                </a:ext>
              </a:extLst>
            </p:cNvPr>
            <p:cNvPicPr>
              <a:picLocks noChangeAspect="1"/>
            </p:cNvPicPr>
            <p:nvPr/>
          </p:nvPicPr>
          <p:blipFill>
            <a:blip r:embed="rId7"/>
            <a:stretch>
              <a:fillRect/>
            </a:stretch>
          </p:blipFill>
          <p:spPr>
            <a:xfrm>
              <a:off x="2077332" y="5027870"/>
              <a:ext cx="76200" cy="158750"/>
            </a:xfrm>
            <a:prstGeom prst="rect">
              <a:avLst/>
            </a:prstGeom>
          </p:spPr>
        </p:pic>
        <p:pic>
          <p:nvPicPr>
            <p:cNvPr id="57" name="Picture 56">
              <a:extLst>
                <a:ext uri="{FF2B5EF4-FFF2-40B4-BE49-F238E27FC236}">
                  <a16:creationId xmlns:a16="http://schemas.microsoft.com/office/drawing/2014/main" id="{B47CA443-0837-3845-8531-C244B785B150}"/>
                </a:ext>
              </a:extLst>
            </p:cNvPr>
            <p:cNvPicPr>
              <a:picLocks noChangeAspect="1"/>
            </p:cNvPicPr>
            <p:nvPr/>
          </p:nvPicPr>
          <p:blipFill>
            <a:blip r:embed="rId8"/>
            <a:stretch>
              <a:fillRect/>
            </a:stretch>
          </p:blipFill>
          <p:spPr>
            <a:xfrm>
              <a:off x="1845569" y="4642732"/>
              <a:ext cx="251695" cy="152341"/>
            </a:xfrm>
            <a:prstGeom prst="rect">
              <a:avLst/>
            </a:prstGeom>
          </p:spPr>
        </p:pic>
        <p:pic>
          <p:nvPicPr>
            <p:cNvPr id="58" name="Picture 57">
              <a:extLst>
                <a:ext uri="{FF2B5EF4-FFF2-40B4-BE49-F238E27FC236}">
                  <a16:creationId xmlns:a16="http://schemas.microsoft.com/office/drawing/2014/main" id="{87F70857-1120-D74D-A3D3-F132AFD73764}"/>
                </a:ext>
              </a:extLst>
            </p:cNvPr>
            <p:cNvPicPr>
              <a:picLocks noChangeAspect="1"/>
            </p:cNvPicPr>
            <p:nvPr/>
          </p:nvPicPr>
          <p:blipFill>
            <a:blip r:embed="rId9"/>
            <a:stretch>
              <a:fillRect/>
            </a:stretch>
          </p:blipFill>
          <p:spPr>
            <a:xfrm>
              <a:off x="2364178" y="4649356"/>
              <a:ext cx="245072" cy="145718"/>
            </a:xfrm>
            <a:prstGeom prst="rect">
              <a:avLst/>
            </a:prstGeom>
          </p:spPr>
        </p:pic>
        <p:pic>
          <p:nvPicPr>
            <p:cNvPr id="59" name="Picture 58">
              <a:extLst>
                <a:ext uri="{FF2B5EF4-FFF2-40B4-BE49-F238E27FC236}">
                  <a16:creationId xmlns:a16="http://schemas.microsoft.com/office/drawing/2014/main" id="{347AE354-1605-9444-9481-DDD2AB1A7B1C}"/>
                </a:ext>
              </a:extLst>
            </p:cNvPr>
            <p:cNvPicPr>
              <a:picLocks noChangeAspect="1"/>
            </p:cNvPicPr>
            <p:nvPr/>
          </p:nvPicPr>
          <p:blipFill>
            <a:blip r:embed="rId10"/>
            <a:stretch>
              <a:fillRect/>
            </a:stretch>
          </p:blipFill>
          <p:spPr>
            <a:xfrm>
              <a:off x="3075174" y="4653873"/>
              <a:ext cx="251695" cy="145718"/>
            </a:xfrm>
            <a:prstGeom prst="rect">
              <a:avLst/>
            </a:prstGeom>
          </p:spPr>
        </p:pic>
        <p:pic>
          <p:nvPicPr>
            <p:cNvPr id="61" name="Picture 60">
              <a:extLst>
                <a:ext uri="{FF2B5EF4-FFF2-40B4-BE49-F238E27FC236}">
                  <a16:creationId xmlns:a16="http://schemas.microsoft.com/office/drawing/2014/main" id="{F9FEE149-3438-264A-B76D-85C8E11D9C69}"/>
                </a:ext>
              </a:extLst>
            </p:cNvPr>
            <p:cNvPicPr>
              <a:picLocks noChangeAspect="1"/>
            </p:cNvPicPr>
            <p:nvPr/>
          </p:nvPicPr>
          <p:blipFill>
            <a:blip r:embed="rId11"/>
            <a:stretch>
              <a:fillRect/>
            </a:stretch>
          </p:blipFill>
          <p:spPr>
            <a:xfrm>
              <a:off x="2301937" y="3710816"/>
              <a:ext cx="714746" cy="315818"/>
            </a:xfrm>
            <a:prstGeom prst="rect">
              <a:avLst/>
            </a:prstGeom>
          </p:spPr>
        </p:pic>
      </p:grpSp>
      <p:pic>
        <p:nvPicPr>
          <p:cNvPr id="44" name="Picture 43">
            <a:extLst>
              <a:ext uri="{FF2B5EF4-FFF2-40B4-BE49-F238E27FC236}">
                <a16:creationId xmlns:a16="http://schemas.microsoft.com/office/drawing/2014/main" id="{7D823E38-DB91-6F4E-9DA5-4BA44B0CB7FD}"/>
              </a:ext>
            </a:extLst>
          </p:cNvPr>
          <p:cNvPicPr>
            <a:picLocks noChangeAspect="1"/>
          </p:cNvPicPr>
          <p:nvPr/>
        </p:nvPicPr>
        <p:blipFill>
          <a:blip r:embed="rId12"/>
          <a:stretch>
            <a:fillRect/>
          </a:stretch>
        </p:blipFill>
        <p:spPr>
          <a:xfrm>
            <a:off x="6979462" y="2377679"/>
            <a:ext cx="4213539" cy="318754"/>
          </a:xfrm>
          <a:prstGeom prst="rect">
            <a:avLst/>
          </a:prstGeom>
        </p:spPr>
      </p:pic>
      <p:pic>
        <p:nvPicPr>
          <p:cNvPr id="30" name="Picture 29">
            <a:extLst>
              <a:ext uri="{FF2B5EF4-FFF2-40B4-BE49-F238E27FC236}">
                <a16:creationId xmlns:a16="http://schemas.microsoft.com/office/drawing/2014/main" id="{5A20581D-3513-AE4B-85BC-C26F3266DAA5}"/>
              </a:ext>
            </a:extLst>
          </p:cNvPr>
          <p:cNvPicPr>
            <a:picLocks noChangeAspect="1"/>
          </p:cNvPicPr>
          <p:nvPr/>
        </p:nvPicPr>
        <p:blipFill>
          <a:blip r:embed="rId13"/>
          <a:stretch>
            <a:fillRect/>
          </a:stretch>
        </p:blipFill>
        <p:spPr>
          <a:xfrm>
            <a:off x="2571019" y="1586172"/>
            <a:ext cx="157217" cy="167043"/>
          </a:xfrm>
          <a:prstGeom prst="rect">
            <a:avLst/>
          </a:prstGeom>
        </p:spPr>
      </p:pic>
    </p:spTree>
    <p:extLst>
      <p:ext uri="{BB962C8B-B14F-4D97-AF65-F5344CB8AC3E}">
        <p14:creationId xmlns:p14="http://schemas.microsoft.com/office/powerpoint/2010/main" val="20569207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0A8A7-9831-1442-B26B-BDCB5E97560B}"/>
              </a:ext>
            </a:extLst>
          </p:cNvPr>
          <p:cNvSpPr>
            <a:spLocks noGrp="1"/>
          </p:cNvSpPr>
          <p:nvPr>
            <p:ph type="title"/>
          </p:nvPr>
        </p:nvSpPr>
        <p:spPr/>
        <p:txBody>
          <a:bodyPr/>
          <a:lstStyle/>
          <a:p>
            <a:r>
              <a:rPr lang="en-US" sz="4000" dirty="0"/>
              <a:t>Recurrent </a:t>
            </a:r>
            <a:r>
              <a:rPr lang="en-US" sz="4000"/>
              <a:t>Neural Networks (RNN)</a:t>
            </a:r>
            <a:endParaRPr lang="en-US" dirty="0"/>
          </a:p>
        </p:txBody>
      </p:sp>
      <p:sp>
        <p:nvSpPr>
          <p:cNvPr id="3" name="Content Placeholder 2">
            <a:extLst>
              <a:ext uri="{FF2B5EF4-FFF2-40B4-BE49-F238E27FC236}">
                <a16:creationId xmlns:a16="http://schemas.microsoft.com/office/drawing/2014/main" id="{BE24DB10-FE04-F043-9A0C-12C8940EC012}"/>
              </a:ext>
            </a:extLst>
          </p:cNvPr>
          <p:cNvSpPr>
            <a:spLocks noGrp="1"/>
          </p:cNvSpPr>
          <p:nvPr>
            <p:ph sz="half" idx="10"/>
          </p:nvPr>
        </p:nvSpPr>
        <p:spPr/>
        <p:txBody>
          <a:bodyPr/>
          <a:lstStyle/>
          <a:p>
            <a:pPr marL="0" indent="0">
              <a:buNone/>
            </a:pPr>
            <a:r>
              <a:rPr lang="en-US" sz="2800" b="1" dirty="0"/>
              <a:t>RNN </a:t>
            </a:r>
            <a:r>
              <a:rPr lang="en-US" sz="2800" dirty="0"/>
              <a:t>uses an </a:t>
            </a:r>
            <a:r>
              <a:rPr lang="en-US" sz="2800" b="1" dirty="0"/>
              <a:t>internal state </a:t>
            </a:r>
            <a:r>
              <a:rPr lang="en-US" sz="2800" dirty="0"/>
              <a:t>to preserve the sequential information between input elements.</a:t>
            </a:r>
            <a:endParaRPr lang="en-US" sz="1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p:txBody>
      </p:sp>
      <p:sp>
        <p:nvSpPr>
          <p:cNvPr id="7" name="Text Placeholder 2">
            <a:extLst>
              <a:ext uri="{FF2B5EF4-FFF2-40B4-BE49-F238E27FC236}">
                <a16:creationId xmlns:a16="http://schemas.microsoft.com/office/drawing/2014/main" id="{0221C11A-59A4-8443-9246-2ED97A28B737}"/>
              </a:ext>
            </a:extLst>
          </p:cNvPr>
          <p:cNvSpPr txBox="1">
            <a:spLocks/>
          </p:cNvSpPr>
          <p:nvPr/>
        </p:nvSpPr>
        <p:spPr>
          <a:xfrm>
            <a:off x="8089160" y="3096302"/>
            <a:ext cx="2435674" cy="1428750"/>
          </a:xfrm>
          <a:prstGeom prst="rect">
            <a:avLst/>
          </a:prstGeom>
        </p:spPr>
        <p:txBody>
          <a:bodyPr vert="horz"/>
          <a:lstStyle>
            <a:lvl1pPr marL="249500" indent="-249500" algn="l" defTabSz="997999" rtl="0" eaLnBrk="1" latinLnBrk="0" hangingPunct="1">
              <a:lnSpc>
                <a:spcPct val="100000"/>
              </a:lnSpc>
              <a:spcBef>
                <a:spcPts val="800"/>
              </a:spcBef>
              <a:buFont typeface="Arial" panose="020B0604020202020204" pitchFamily="34" charset="0"/>
              <a:buChar char="•"/>
              <a:defRPr sz="3000" kern="1200">
                <a:solidFill>
                  <a:schemeClr val="tx1"/>
                </a:solidFill>
                <a:latin typeface="+mn-lt"/>
                <a:ea typeface="+mn-ea"/>
                <a:cs typeface="+mn-cs"/>
              </a:defRPr>
            </a:lvl1pPr>
            <a:lvl2pPr marL="685457" indent="-228486" algn="l" defTabSz="997999" rtl="0" eaLnBrk="1" latinLnBrk="0" hangingPunct="1">
              <a:lnSpc>
                <a:spcPct val="100000"/>
              </a:lnSpc>
              <a:spcBef>
                <a:spcPts val="800"/>
              </a:spcBef>
              <a:buFont typeface="Wingdings" charset="2"/>
              <a:buChar char="§"/>
              <a:defRPr sz="2600" kern="1200">
                <a:solidFill>
                  <a:schemeClr val="tx1"/>
                </a:solidFill>
                <a:latin typeface="+mn-lt"/>
                <a:ea typeface="+mn-ea"/>
                <a:cs typeface="+mn-cs"/>
              </a:defRPr>
            </a:lvl2pPr>
            <a:lvl3pPr marL="1142428" indent="-228486" algn="l" defTabSz="997999" rtl="0" eaLnBrk="1" latinLnBrk="0" hangingPunct="1">
              <a:lnSpc>
                <a:spcPct val="100000"/>
              </a:lnSpc>
              <a:spcBef>
                <a:spcPts val="800"/>
              </a:spcBef>
              <a:buFont typeface="Lucida Grande"/>
              <a:buChar char="-"/>
              <a:defRPr sz="2200" kern="1200">
                <a:solidFill>
                  <a:schemeClr val="tx1"/>
                </a:solidFill>
                <a:latin typeface="+mn-lt"/>
                <a:ea typeface="+mn-ea"/>
                <a:cs typeface="+mn-cs"/>
              </a:defRPr>
            </a:lvl3pPr>
            <a:lvl4pPr marL="1599399" indent="-228486" algn="l" defTabSz="997999" rtl="0" eaLnBrk="1" latinLnBrk="0" hangingPunct="1">
              <a:lnSpc>
                <a:spcPct val="90000"/>
              </a:lnSpc>
              <a:spcBef>
                <a:spcPts val="545"/>
              </a:spcBef>
              <a:buFont typeface="Lucida Grande"/>
              <a:buChar char="-"/>
              <a:defRPr sz="1900" kern="1200">
                <a:solidFill>
                  <a:schemeClr val="tx1"/>
                </a:solidFill>
                <a:latin typeface="+mn-lt"/>
                <a:ea typeface="+mn-ea"/>
                <a:cs typeface="+mn-cs"/>
              </a:defRPr>
            </a:lvl4pPr>
            <a:lvl5pPr marL="2056370" indent="-228486" algn="l" defTabSz="997999" rtl="0" eaLnBrk="1" latinLnBrk="0" hangingPunct="1">
              <a:lnSpc>
                <a:spcPct val="90000"/>
              </a:lnSpc>
              <a:spcBef>
                <a:spcPts val="545"/>
              </a:spcBef>
              <a:buFont typeface="Lucida Grande"/>
              <a:buChar char="-"/>
              <a:defRPr sz="1900" kern="1200">
                <a:solidFill>
                  <a:schemeClr val="tx1"/>
                </a:solidFill>
                <a:latin typeface="+mn-lt"/>
                <a:ea typeface="+mn-ea"/>
                <a:cs typeface="+mn-cs"/>
              </a:defRPr>
            </a:lvl5pPr>
            <a:lvl6pPr marL="2744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6pPr>
            <a:lvl7pPr marL="3243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7pPr>
            <a:lvl8pPr marL="3742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8pPr>
            <a:lvl9pPr marL="4241498"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9pPr>
          </a:lstStyle>
          <a:p>
            <a:pPr marL="0" indent="0">
              <a:buFont typeface="Arial" panose="020B0604020202020204" pitchFamily="34" charset="0"/>
              <a:buNone/>
            </a:pPr>
            <a:r>
              <a:rPr lang="en-US" sz="2000" b="1" dirty="0">
                <a:latin typeface="Amazon Ember" panose="020B0603020204020204" pitchFamily="34" charset="0"/>
                <a:ea typeface="Amazon Ember" panose="020B0603020204020204" pitchFamily="34" charset="0"/>
                <a:cs typeface="Amazon Ember" panose="020B0603020204020204" pitchFamily="34" charset="0"/>
              </a:rPr>
              <a:t>X: </a:t>
            </a:r>
            <a:r>
              <a:rPr lang="en-US" sz="2000" dirty="0">
                <a:latin typeface="Amazon Ember" panose="020B0603020204020204" pitchFamily="34" charset="0"/>
                <a:ea typeface="Amazon Ember" panose="020B0603020204020204" pitchFamily="34" charset="0"/>
                <a:cs typeface="Amazon Ember" panose="020B0603020204020204" pitchFamily="34" charset="0"/>
              </a:rPr>
              <a:t>Input</a:t>
            </a:r>
          </a:p>
          <a:p>
            <a:pPr marL="0" indent="0">
              <a:buFont typeface="Arial" panose="020B0604020202020204" pitchFamily="34" charset="0"/>
              <a:buNone/>
            </a:pPr>
            <a:r>
              <a:rPr lang="en-US" sz="2000" b="1" dirty="0">
                <a:latin typeface="Amazon Ember" panose="020B0603020204020204" pitchFamily="34" charset="0"/>
                <a:ea typeface="Amazon Ember" panose="020B0603020204020204" pitchFamily="34" charset="0"/>
                <a:cs typeface="Amazon Ember" panose="020B0603020204020204" pitchFamily="34" charset="0"/>
              </a:rPr>
              <a:t>H: </a:t>
            </a:r>
            <a:r>
              <a:rPr lang="en-US" sz="2000" dirty="0">
                <a:latin typeface="Amazon Ember" panose="020B0603020204020204" pitchFamily="34" charset="0"/>
                <a:ea typeface="Amazon Ember" panose="020B0603020204020204" pitchFamily="34" charset="0"/>
                <a:cs typeface="Amazon Ember" panose="020B0603020204020204" pitchFamily="34" charset="0"/>
              </a:rPr>
              <a:t>Hidden state</a:t>
            </a:r>
          </a:p>
          <a:p>
            <a:pPr marL="0" indent="0">
              <a:buFont typeface="Arial" panose="020B0604020202020204" pitchFamily="34" charset="0"/>
              <a:buNone/>
            </a:pPr>
            <a:r>
              <a:rPr lang="en-US" sz="2000" b="1" dirty="0">
                <a:latin typeface="Amazon Ember" panose="020B0603020204020204" pitchFamily="34" charset="0"/>
                <a:ea typeface="Amazon Ember" panose="020B0603020204020204" pitchFamily="34" charset="0"/>
                <a:cs typeface="Amazon Ember" panose="020B0603020204020204" pitchFamily="34" charset="0"/>
              </a:rPr>
              <a:t>t: </a:t>
            </a:r>
            <a:r>
              <a:rPr lang="en-US" sz="2000" dirty="0">
                <a:latin typeface="Amazon Ember" panose="020B0603020204020204" pitchFamily="34" charset="0"/>
                <a:ea typeface="Amazon Ember" panose="020B0603020204020204" pitchFamily="34" charset="0"/>
                <a:cs typeface="Amazon Ember" panose="020B0603020204020204" pitchFamily="34" charset="0"/>
              </a:rPr>
              <a:t>Timestep</a:t>
            </a:r>
          </a:p>
        </p:txBody>
      </p:sp>
      <p:pic>
        <p:nvPicPr>
          <p:cNvPr id="10" name="Graphic 9">
            <a:extLst>
              <a:ext uri="{FF2B5EF4-FFF2-40B4-BE49-F238E27FC236}">
                <a16:creationId xmlns:a16="http://schemas.microsoft.com/office/drawing/2014/main" id="{BC205F5F-1367-6542-82D8-6FC2FAA984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5251" y="2498086"/>
            <a:ext cx="6426200" cy="2781300"/>
          </a:xfrm>
          <a:prstGeom prst="rect">
            <a:avLst/>
          </a:prstGeom>
        </p:spPr>
      </p:pic>
    </p:spTree>
    <p:extLst>
      <p:ext uri="{BB962C8B-B14F-4D97-AF65-F5344CB8AC3E}">
        <p14:creationId xmlns:p14="http://schemas.microsoft.com/office/powerpoint/2010/main" val="15537303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65D8C-7844-AE47-B6CC-8A4FDF78AE08}"/>
              </a:ext>
            </a:extLst>
          </p:cNvPr>
          <p:cNvSpPr>
            <a:spLocks noGrp="1"/>
          </p:cNvSpPr>
          <p:nvPr>
            <p:ph type="title"/>
          </p:nvPr>
        </p:nvSpPr>
        <p:spPr/>
        <p:txBody>
          <a:bodyPr/>
          <a:lstStyle/>
          <a:p>
            <a:r>
              <a:rPr lang="en-US" dirty="0"/>
              <a:t>The Vanilla RNN Unit</a:t>
            </a:r>
          </a:p>
        </p:txBody>
      </p:sp>
      <p:grpSp>
        <p:nvGrpSpPr>
          <p:cNvPr id="11" name="Group 10">
            <a:extLst>
              <a:ext uri="{FF2B5EF4-FFF2-40B4-BE49-F238E27FC236}">
                <a16:creationId xmlns:a16="http://schemas.microsoft.com/office/drawing/2014/main" id="{983278E6-44E5-DA4A-97B2-3D9070E1FC62}"/>
              </a:ext>
            </a:extLst>
          </p:cNvPr>
          <p:cNvGrpSpPr/>
          <p:nvPr/>
        </p:nvGrpSpPr>
        <p:grpSpPr>
          <a:xfrm>
            <a:off x="7319765" y="1885972"/>
            <a:ext cx="4497932" cy="3144839"/>
            <a:chOff x="7458007" y="1914699"/>
            <a:chExt cx="4497932" cy="3144839"/>
          </a:xfrm>
        </p:grpSpPr>
        <p:sp>
          <p:nvSpPr>
            <p:cNvPr id="6" name="Rectangle 5">
              <a:extLst>
                <a:ext uri="{FF2B5EF4-FFF2-40B4-BE49-F238E27FC236}">
                  <a16:creationId xmlns:a16="http://schemas.microsoft.com/office/drawing/2014/main" id="{F48CF6AA-8C5E-724C-B02B-13A98689B6ED}"/>
                </a:ext>
              </a:extLst>
            </p:cNvPr>
            <p:cNvSpPr/>
            <p:nvPr/>
          </p:nvSpPr>
          <p:spPr>
            <a:xfrm>
              <a:off x="7458007" y="1914699"/>
              <a:ext cx="3791358" cy="1015663"/>
            </a:xfrm>
            <a:prstGeom prst="rect">
              <a:avLst/>
            </a:prstGeom>
          </p:spPr>
          <p:txBody>
            <a:bodyPr wrap="square">
              <a:spAutoFit/>
            </a:bodyPr>
            <a:lstStyle/>
            <a:p>
              <a:r>
                <a:rPr lang="en-US" sz="2000" dirty="0" err="1">
                  <a:latin typeface="Amazon Ember" panose="020B0603020204020204" pitchFamily="34" charset="0"/>
                  <a:ea typeface="Amazon Ember" panose="020B0603020204020204" pitchFamily="34" charset="0"/>
                  <a:cs typeface="Amazon Ember" panose="020B0603020204020204" pitchFamily="34" charset="0"/>
                </a:rPr>
                <a:t>W</a:t>
              </a:r>
              <a:r>
                <a:rPr lang="en-US" sz="2000" baseline="-25000" dirty="0" err="1">
                  <a:latin typeface="Amazon Ember" panose="020B0603020204020204" pitchFamily="34" charset="0"/>
                  <a:ea typeface="Amazon Ember" panose="020B0603020204020204" pitchFamily="34" charset="0"/>
                  <a:cs typeface="Amazon Ember" panose="020B0603020204020204" pitchFamily="34" charset="0"/>
                </a:rPr>
                <a:t>xh</a:t>
              </a:r>
              <a:r>
                <a:rPr lang="en-US" sz="2000" dirty="0">
                  <a:latin typeface="Amazon Ember" panose="020B0603020204020204" pitchFamily="34" charset="0"/>
                  <a:ea typeface="Amazon Ember" panose="020B0603020204020204" pitchFamily="34" charset="0"/>
                  <a:cs typeface="Amazon Ember" panose="020B0603020204020204" pitchFamily="34" charset="0"/>
                </a:rPr>
                <a:t>: Input weight matrix</a:t>
              </a:r>
            </a:p>
            <a:p>
              <a:r>
                <a:rPr lang="en-US" sz="2000" dirty="0" err="1">
                  <a:latin typeface="Amazon Ember" panose="020B0603020204020204" pitchFamily="34" charset="0"/>
                  <a:ea typeface="Amazon Ember" panose="020B0603020204020204" pitchFamily="34" charset="0"/>
                  <a:cs typeface="Amazon Ember" panose="020B0603020204020204" pitchFamily="34" charset="0"/>
                </a:rPr>
                <a:t>W</a:t>
              </a:r>
              <a:r>
                <a:rPr lang="en-US" sz="2000" baseline="-25000" dirty="0" err="1">
                  <a:latin typeface="Amazon Ember" panose="020B0603020204020204" pitchFamily="34" charset="0"/>
                  <a:ea typeface="Amazon Ember" panose="020B0603020204020204" pitchFamily="34" charset="0"/>
                  <a:cs typeface="Amazon Ember" panose="020B0603020204020204" pitchFamily="34" charset="0"/>
                </a:rPr>
                <a:t>hh</a:t>
              </a:r>
              <a:r>
                <a:rPr lang="en-US" sz="2000" dirty="0">
                  <a:latin typeface="Amazon Ember" panose="020B0603020204020204" pitchFamily="34" charset="0"/>
                  <a:ea typeface="Amazon Ember" panose="020B0603020204020204" pitchFamily="34" charset="0"/>
                  <a:cs typeface="Amazon Ember" panose="020B0603020204020204" pitchFamily="34" charset="0"/>
                </a:rPr>
                <a:t>: State weight matrix</a:t>
              </a:r>
            </a:p>
            <a:p>
              <a:r>
                <a:rPr lang="en-US" sz="2000" dirty="0" err="1">
                  <a:latin typeface="Amazon Ember" panose="020B0603020204020204" pitchFamily="34" charset="0"/>
                  <a:ea typeface="Amazon Ember" panose="020B0603020204020204" pitchFamily="34" charset="0"/>
                  <a:cs typeface="Amazon Ember" panose="020B0603020204020204" pitchFamily="34" charset="0"/>
                </a:rPr>
                <a:t>W</a:t>
              </a:r>
              <a:r>
                <a:rPr lang="en-US" sz="2000" baseline="-25000" dirty="0" err="1">
                  <a:latin typeface="Amazon Ember" panose="020B0603020204020204" pitchFamily="34" charset="0"/>
                  <a:ea typeface="Amazon Ember" panose="020B0603020204020204" pitchFamily="34" charset="0"/>
                  <a:cs typeface="Amazon Ember" panose="020B0603020204020204" pitchFamily="34" charset="0"/>
                </a:rPr>
                <a:t>hq</a:t>
              </a:r>
              <a:r>
                <a:rPr lang="en-US" sz="2000" dirty="0">
                  <a:latin typeface="Amazon Ember" panose="020B0603020204020204" pitchFamily="34" charset="0"/>
                  <a:ea typeface="Amazon Ember" panose="020B0603020204020204" pitchFamily="34" charset="0"/>
                  <a:cs typeface="Amazon Ember" panose="020B0603020204020204" pitchFamily="34" charset="0"/>
                </a:rPr>
                <a:t>: Output weight matrix</a:t>
              </a:r>
            </a:p>
          </p:txBody>
        </p:sp>
        <p:sp>
          <p:nvSpPr>
            <p:cNvPr id="9" name="TextBox 8">
              <a:extLst>
                <a:ext uri="{FF2B5EF4-FFF2-40B4-BE49-F238E27FC236}">
                  <a16:creationId xmlns:a16="http://schemas.microsoft.com/office/drawing/2014/main" id="{840890A4-A294-6948-BDD2-D3AF00C8948C}"/>
                </a:ext>
              </a:extLst>
            </p:cNvPr>
            <p:cNvSpPr txBox="1"/>
            <p:nvPr/>
          </p:nvSpPr>
          <p:spPr>
            <a:xfrm>
              <a:off x="7458007" y="3235601"/>
              <a:ext cx="2864310" cy="461665"/>
            </a:xfrm>
            <a:prstGeom prst="rect">
              <a:avLst/>
            </a:prstGeom>
            <a:noFill/>
          </p:spPr>
          <p:txBody>
            <a:bodyPr wrap="none" rtlCol="0">
              <a:spAutoFit/>
            </a:bodyPr>
            <a:lstStyle/>
            <a:p>
              <a:pPr>
                <a:spcBef>
                  <a:spcPts val="600"/>
                </a:spcBef>
                <a:spcAft>
                  <a:spcPts val="600"/>
                </a:spcAft>
              </a:pPr>
              <a:r>
                <a:rPr lang="en-US" sz="2400" b="1" dirty="0"/>
                <a:t>Hidden state update:</a:t>
              </a:r>
            </a:p>
          </p:txBody>
        </p:sp>
        <p:sp>
          <p:nvSpPr>
            <p:cNvPr id="10" name="TextBox 9">
              <a:extLst>
                <a:ext uri="{FF2B5EF4-FFF2-40B4-BE49-F238E27FC236}">
                  <a16:creationId xmlns:a16="http://schemas.microsoft.com/office/drawing/2014/main" id="{5CBD8344-3412-3345-8596-43CF144580DE}"/>
                </a:ext>
              </a:extLst>
            </p:cNvPr>
            <p:cNvSpPr txBox="1"/>
            <p:nvPr/>
          </p:nvSpPr>
          <p:spPr>
            <a:xfrm>
              <a:off x="7458007" y="4158931"/>
              <a:ext cx="2808782" cy="461665"/>
            </a:xfrm>
            <a:prstGeom prst="rect">
              <a:avLst/>
            </a:prstGeom>
            <a:noFill/>
          </p:spPr>
          <p:txBody>
            <a:bodyPr wrap="none" rtlCol="0">
              <a:spAutoFit/>
            </a:bodyPr>
            <a:lstStyle/>
            <a:p>
              <a:pPr>
                <a:spcBef>
                  <a:spcPts val="600"/>
                </a:spcBef>
                <a:spcAft>
                  <a:spcPts val="600"/>
                </a:spcAft>
              </a:pPr>
              <a:r>
                <a:rPr lang="en-US" sz="2400" b="1" dirty="0"/>
                <a:t>Observation update:</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E8C552C-95E5-5342-8061-CD9B196CCAD8}"/>
                    </a:ext>
                  </a:extLst>
                </p:cNvPr>
                <p:cNvSpPr txBox="1"/>
                <p:nvPr/>
              </p:nvSpPr>
              <p:spPr>
                <a:xfrm>
                  <a:off x="7653286" y="3697266"/>
                  <a:ext cx="430265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𝐻</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𝐻</m:t>
                                </m:r>
                              </m:e>
                              <m:sub>
                                <m:r>
                                  <a:rPr lang="en-US" sz="2400" i="1">
                                    <a:latin typeface="Cambria Math" panose="02040503050406030204" pitchFamily="18" charset="0"/>
                                    <a:ea typeface="Cambria Math" panose="02040503050406030204" pitchFamily="18" charset="0"/>
                                  </a:rPr>
                                  <m:t>𝑡</m:t>
                                </m:r>
                                <m:r>
                                  <a:rPr lang="en-US" sz="2400" i="1">
                                    <a:latin typeface="Cambria Math" panose="02040503050406030204" pitchFamily="18" charset="0"/>
                                    <a:ea typeface="Cambria Math" panose="02040503050406030204" pitchFamily="18" charset="0"/>
                                  </a:rPr>
                                  <m:t>−1</m:t>
                                </m:r>
                              </m:sub>
                            </m:sSub>
                            <m:r>
                              <a:rPr lang="en-US" sz="2400" b="0" i="1" smtClean="0">
                                <a:latin typeface="Cambria Math" panose="02040503050406030204" pitchFamily="18" charset="0"/>
                                <a:ea typeface="Cambria Math" panose="02040503050406030204" pitchFamily="18" charset="0"/>
                              </a:rPr>
                              <m:t>𝑊</m:t>
                            </m:r>
                          </m:e>
                          <m:sub>
                            <m:r>
                              <a:rPr lang="en-US" sz="2400" b="0" i="1" smtClean="0">
                                <a:latin typeface="Cambria Math" panose="02040503050406030204" pitchFamily="18" charset="0"/>
                                <a:ea typeface="Cambria Math" panose="02040503050406030204" pitchFamily="18" charset="0"/>
                              </a:rPr>
                              <m:t>hh</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𝑋</m:t>
                                </m:r>
                              </m:e>
                              <m:sub>
                                <m:r>
                                  <a:rPr lang="en-US" sz="2400" i="1">
                                    <a:latin typeface="Cambria Math" panose="02040503050406030204" pitchFamily="18" charset="0"/>
                                    <a:ea typeface="Cambria Math" panose="02040503050406030204" pitchFamily="18" charset="0"/>
                                  </a:rPr>
                                  <m:t>𝑡</m:t>
                                </m:r>
                              </m:sub>
                            </m:sSub>
                            <m:r>
                              <a:rPr lang="en-US" sz="2400" b="0" i="1" smtClean="0">
                                <a:latin typeface="Cambria Math" panose="02040503050406030204" pitchFamily="18" charset="0"/>
                                <a:ea typeface="Cambria Math" panose="02040503050406030204" pitchFamily="18" charset="0"/>
                              </a:rPr>
                              <m:t>𝑊</m:t>
                            </m:r>
                          </m:e>
                          <m:sub>
                            <m:r>
                              <a:rPr lang="en-US" sz="2400" b="0" i="1" smtClean="0">
                                <a:latin typeface="Cambria Math" panose="02040503050406030204" pitchFamily="18" charset="0"/>
                                <a:ea typeface="Cambria Math" panose="02040503050406030204" pitchFamily="18" charset="0"/>
                              </a:rPr>
                              <m:t>𝑥h</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𝑏</m:t>
                            </m:r>
                          </m:e>
                          <m:sub>
                            <m:r>
                              <a:rPr lang="en-US" sz="2400" b="0" i="1" smtClean="0">
                                <a:latin typeface="Cambria Math" panose="02040503050406030204" pitchFamily="18" charset="0"/>
                                <a:ea typeface="Cambria Math" panose="02040503050406030204" pitchFamily="18" charset="0"/>
                              </a:rPr>
                              <m:t>h</m:t>
                            </m:r>
                          </m:sub>
                        </m:sSub>
                        <m:r>
                          <a:rPr lang="en-US" sz="2400" b="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3" name="TextBox 2">
                  <a:extLst>
                    <a:ext uri="{FF2B5EF4-FFF2-40B4-BE49-F238E27FC236}">
                      <a16:creationId xmlns:a16="http://schemas.microsoft.com/office/drawing/2014/main" id="{6E8C552C-95E5-5342-8061-CD9B196CCAD8}"/>
                    </a:ext>
                  </a:extLst>
                </p:cNvPr>
                <p:cNvSpPr txBox="1">
                  <a:spLocks noRot="1" noChangeAspect="1" noMove="1" noResize="1" noEditPoints="1" noAdjustHandles="1" noChangeArrowheads="1" noChangeShapeType="1" noTextEdit="1"/>
                </p:cNvSpPr>
                <p:nvPr/>
              </p:nvSpPr>
              <p:spPr>
                <a:xfrm>
                  <a:off x="7653286" y="3697266"/>
                  <a:ext cx="4302653" cy="369332"/>
                </a:xfrm>
                <a:prstGeom prst="rect">
                  <a:avLst/>
                </a:prstGeom>
                <a:blipFill>
                  <a:blip r:embed="rId4"/>
                  <a:stretch>
                    <a:fillRect l="-882" r="-1765"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6147895-38F3-F146-B175-859DF0470965}"/>
                    </a:ext>
                  </a:extLst>
                </p:cNvPr>
                <p:cNvSpPr txBox="1"/>
                <p:nvPr/>
              </p:nvSpPr>
              <p:spPr>
                <a:xfrm>
                  <a:off x="7746452" y="4661672"/>
                  <a:ext cx="2287421" cy="3978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𝑜</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𝐻</m:t>
                            </m:r>
                          </m:e>
                          <m:sub>
                            <m:r>
                              <a:rPr lang="en-US" sz="2400" i="1">
                                <a:latin typeface="Cambria Math" panose="02040503050406030204" pitchFamily="18" charset="0"/>
                              </a:rPr>
                              <m:t>𝑡</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𝑊</m:t>
                            </m:r>
                          </m:e>
                          <m:sub>
                            <m:r>
                              <a:rPr lang="en-US" sz="2400" b="0" i="1" smtClean="0">
                                <a:latin typeface="Cambria Math" panose="02040503050406030204" pitchFamily="18" charset="0"/>
                              </a:rPr>
                              <m:t>h𝑞</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𝑏</m:t>
                            </m:r>
                          </m:e>
                          <m:sub>
                            <m:r>
                              <a:rPr lang="en-US" sz="2400" b="0" i="1" smtClean="0">
                                <a:latin typeface="Cambria Math" panose="02040503050406030204" pitchFamily="18" charset="0"/>
                              </a:rPr>
                              <m:t>𝑞</m:t>
                            </m:r>
                          </m:sub>
                        </m:sSub>
                      </m:oMath>
                    </m:oMathPara>
                  </a14:m>
                  <a:endParaRPr lang="en-US" sz="2400" dirty="0"/>
                </a:p>
              </p:txBody>
            </p:sp>
          </mc:Choice>
          <mc:Fallback xmlns="">
            <p:sp>
              <p:nvSpPr>
                <p:cNvPr id="4" name="TextBox 3">
                  <a:extLst>
                    <a:ext uri="{FF2B5EF4-FFF2-40B4-BE49-F238E27FC236}">
                      <a16:creationId xmlns:a16="http://schemas.microsoft.com/office/drawing/2014/main" id="{26147895-38F3-F146-B175-859DF0470965}"/>
                    </a:ext>
                  </a:extLst>
                </p:cNvPr>
                <p:cNvSpPr txBox="1">
                  <a:spLocks noRot="1" noChangeAspect="1" noMove="1" noResize="1" noEditPoints="1" noAdjustHandles="1" noChangeArrowheads="1" noChangeShapeType="1" noTextEdit="1"/>
                </p:cNvSpPr>
                <p:nvPr/>
              </p:nvSpPr>
              <p:spPr>
                <a:xfrm>
                  <a:off x="7746452" y="4661672"/>
                  <a:ext cx="2287421" cy="397866"/>
                </a:xfrm>
                <a:prstGeom prst="rect">
                  <a:avLst/>
                </a:prstGeom>
                <a:blipFill>
                  <a:blip r:embed="rId5"/>
                  <a:stretch>
                    <a:fillRect l="-1105" r="-552" b="-21875"/>
                  </a:stretch>
                </a:blipFill>
              </p:spPr>
              <p:txBody>
                <a:bodyPr/>
                <a:lstStyle/>
                <a:p>
                  <a:r>
                    <a:rPr lang="en-US">
                      <a:noFill/>
                    </a:rPr>
                    <a:t> </a:t>
                  </a:r>
                </a:p>
              </p:txBody>
            </p:sp>
          </mc:Fallback>
        </mc:AlternateContent>
      </p:grpSp>
      <p:grpSp>
        <p:nvGrpSpPr>
          <p:cNvPr id="7" name="Group 6">
            <a:extLst>
              <a:ext uri="{FF2B5EF4-FFF2-40B4-BE49-F238E27FC236}">
                <a16:creationId xmlns:a16="http://schemas.microsoft.com/office/drawing/2014/main" id="{0E99E8B4-5C06-D245-8C0A-9FCAF764C7C9}"/>
              </a:ext>
            </a:extLst>
          </p:cNvPr>
          <p:cNvGrpSpPr/>
          <p:nvPr/>
        </p:nvGrpSpPr>
        <p:grpSpPr>
          <a:xfrm>
            <a:off x="813970" y="1412820"/>
            <a:ext cx="6188703" cy="4032360"/>
            <a:chOff x="813970" y="1412820"/>
            <a:chExt cx="6188703" cy="4032360"/>
          </a:xfrm>
        </p:grpSpPr>
        <p:pic>
          <p:nvPicPr>
            <p:cNvPr id="5" name="Picture 4">
              <a:extLst>
                <a:ext uri="{FF2B5EF4-FFF2-40B4-BE49-F238E27FC236}">
                  <a16:creationId xmlns:a16="http://schemas.microsoft.com/office/drawing/2014/main" id="{A073D752-9BA7-7347-AC2E-F3F4C1922FFA}"/>
                </a:ext>
              </a:extLst>
            </p:cNvPr>
            <p:cNvPicPr>
              <a:picLocks noChangeAspect="1"/>
            </p:cNvPicPr>
            <p:nvPr/>
          </p:nvPicPr>
          <p:blipFill>
            <a:blip r:embed="rId6"/>
            <a:stretch>
              <a:fillRect/>
            </a:stretch>
          </p:blipFill>
          <p:spPr>
            <a:xfrm>
              <a:off x="813970" y="1412820"/>
              <a:ext cx="6188703" cy="4032360"/>
            </a:xfrm>
            <a:prstGeom prst="rect">
              <a:avLst/>
            </a:prstGeom>
          </p:spPr>
        </p:pic>
        <p:pic>
          <p:nvPicPr>
            <p:cNvPr id="8" name="Picture 7">
              <a:extLst>
                <a:ext uri="{FF2B5EF4-FFF2-40B4-BE49-F238E27FC236}">
                  <a16:creationId xmlns:a16="http://schemas.microsoft.com/office/drawing/2014/main" id="{36B741A2-F26D-A24D-A6F8-FE2B3F4721B5}"/>
                </a:ext>
              </a:extLst>
            </p:cNvPr>
            <p:cNvPicPr>
              <a:picLocks noChangeAspect="1"/>
            </p:cNvPicPr>
            <p:nvPr/>
          </p:nvPicPr>
          <p:blipFill>
            <a:blip r:embed="rId7"/>
            <a:stretch>
              <a:fillRect/>
            </a:stretch>
          </p:blipFill>
          <p:spPr>
            <a:xfrm>
              <a:off x="3630168" y="2796057"/>
              <a:ext cx="357768" cy="423609"/>
            </a:xfrm>
            <a:prstGeom prst="rect">
              <a:avLst/>
            </a:prstGeom>
          </p:spPr>
        </p:pic>
      </p:grpSp>
    </p:spTree>
    <p:extLst>
      <p:ext uri="{BB962C8B-B14F-4D97-AF65-F5344CB8AC3E}">
        <p14:creationId xmlns:p14="http://schemas.microsoft.com/office/powerpoint/2010/main" val="14630231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65D8C-7844-AE47-B6CC-8A4FDF78AE08}"/>
              </a:ext>
            </a:extLst>
          </p:cNvPr>
          <p:cNvSpPr>
            <a:spLocks noGrp="1"/>
          </p:cNvSpPr>
          <p:nvPr>
            <p:ph type="title"/>
          </p:nvPr>
        </p:nvSpPr>
        <p:spPr/>
        <p:txBody>
          <a:bodyPr/>
          <a:lstStyle/>
          <a:p>
            <a:r>
              <a:rPr lang="en-US" dirty="0"/>
              <a:t>Stacking RNNs</a:t>
            </a:r>
          </a:p>
        </p:txBody>
      </p:sp>
      <p:pic>
        <p:nvPicPr>
          <p:cNvPr id="6" name="Picture 5">
            <a:extLst>
              <a:ext uri="{FF2B5EF4-FFF2-40B4-BE49-F238E27FC236}">
                <a16:creationId xmlns:a16="http://schemas.microsoft.com/office/drawing/2014/main" id="{73CB98EA-49EE-F148-936E-C48E7601F77B}"/>
              </a:ext>
            </a:extLst>
          </p:cNvPr>
          <p:cNvPicPr>
            <a:picLocks noChangeAspect="1"/>
          </p:cNvPicPr>
          <p:nvPr/>
        </p:nvPicPr>
        <p:blipFill rotWithShape="1">
          <a:blip r:embed="rId3"/>
          <a:srcRect b="27148"/>
          <a:stretch/>
        </p:blipFill>
        <p:spPr>
          <a:xfrm>
            <a:off x="5537182" y="482071"/>
            <a:ext cx="6154075" cy="1937276"/>
          </a:xfrm>
          <a:prstGeom prst="rect">
            <a:avLst/>
          </a:prstGeom>
        </p:spPr>
      </p:pic>
      <p:pic>
        <p:nvPicPr>
          <p:cNvPr id="8" name="Picture 7">
            <a:extLst>
              <a:ext uri="{FF2B5EF4-FFF2-40B4-BE49-F238E27FC236}">
                <a16:creationId xmlns:a16="http://schemas.microsoft.com/office/drawing/2014/main" id="{95CDEF37-D632-B445-92E7-9FCFEC4F8832}"/>
              </a:ext>
            </a:extLst>
          </p:cNvPr>
          <p:cNvPicPr>
            <a:picLocks noChangeAspect="1"/>
          </p:cNvPicPr>
          <p:nvPr/>
        </p:nvPicPr>
        <p:blipFill rotWithShape="1">
          <a:blip r:embed="rId3"/>
          <a:srcRect b="27148"/>
          <a:stretch/>
        </p:blipFill>
        <p:spPr>
          <a:xfrm>
            <a:off x="4670679" y="2354032"/>
            <a:ext cx="6154075" cy="1937276"/>
          </a:xfrm>
          <a:prstGeom prst="rect">
            <a:avLst/>
          </a:prstGeom>
        </p:spPr>
      </p:pic>
      <p:pic>
        <p:nvPicPr>
          <p:cNvPr id="9" name="Picture 8">
            <a:extLst>
              <a:ext uri="{FF2B5EF4-FFF2-40B4-BE49-F238E27FC236}">
                <a16:creationId xmlns:a16="http://schemas.microsoft.com/office/drawing/2014/main" id="{D1DBE146-F3BC-4D47-800A-DEC3CFFF1EBF}"/>
              </a:ext>
            </a:extLst>
          </p:cNvPr>
          <p:cNvPicPr>
            <a:picLocks noChangeAspect="1"/>
          </p:cNvPicPr>
          <p:nvPr/>
        </p:nvPicPr>
        <p:blipFill rotWithShape="1">
          <a:blip r:embed="rId3"/>
          <a:srcRect b="27148"/>
          <a:stretch/>
        </p:blipFill>
        <p:spPr>
          <a:xfrm>
            <a:off x="3804176" y="4199867"/>
            <a:ext cx="6154075" cy="1937276"/>
          </a:xfrm>
          <a:prstGeom prst="rect">
            <a:avLst/>
          </a:prstGeom>
        </p:spPr>
      </p:pic>
      <p:sp>
        <p:nvSpPr>
          <p:cNvPr id="11" name="Rectangle 10">
            <a:extLst>
              <a:ext uri="{FF2B5EF4-FFF2-40B4-BE49-F238E27FC236}">
                <a16:creationId xmlns:a16="http://schemas.microsoft.com/office/drawing/2014/main" id="{A6D3DAAB-DB0E-954D-9BB0-D60F51F3A7A6}"/>
              </a:ext>
            </a:extLst>
          </p:cNvPr>
          <p:cNvSpPr/>
          <p:nvPr/>
        </p:nvSpPr>
        <p:spPr>
          <a:xfrm>
            <a:off x="640074" y="2486442"/>
            <a:ext cx="3597354" cy="830997"/>
          </a:xfrm>
          <a:prstGeom prst="rect">
            <a:avLst/>
          </a:prstGeom>
        </p:spPr>
        <p:txBody>
          <a:bodyPr wrap="square">
            <a:spAutoFit/>
          </a:bodyPr>
          <a:lstStyle/>
          <a:p>
            <a:r>
              <a:rPr lang="en-US" sz="2400" dirty="0"/>
              <a:t>We can increase the depth by stacking RNNs.</a:t>
            </a:r>
          </a:p>
        </p:txBody>
      </p:sp>
    </p:spTree>
    <p:extLst>
      <p:ext uri="{BB962C8B-B14F-4D97-AF65-F5344CB8AC3E}">
        <p14:creationId xmlns:p14="http://schemas.microsoft.com/office/powerpoint/2010/main" val="15244648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BDF24-6594-2640-9499-B31D9BF78188}"/>
              </a:ext>
            </a:extLst>
          </p:cNvPr>
          <p:cNvSpPr>
            <a:spLocks noGrp="1"/>
          </p:cNvSpPr>
          <p:nvPr>
            <p:ph type="title"/>
          </p:nvPr>
        </p:nvSpPr>
        <p:spPr/>
        <p:txBody>
          <a:bodyPr/>
          <a:lstStyle/>
          <a:p>
            <a:r>
              <a:rPr lang="en-US" dirty="0">
                <a:latin typeface="Amazon Ember" panose="020B0603020204020204" pitchFamily="34" charset="0"/>
                <a:ea typeface="Amazon Ember" panose="020B0603020204020204" pitchFamily="34" charset="0"/>
                <a:cs typeface="Amazon Ember" panose="020B0603020204020204" pitchFamily="34" charset="0"/>
              </a:rPr>
              <a:t>Recurrent Neural Networks - Hands-on</a:t>
            </a:r>
            <a:endParaRPr lang="en-US" dirty="0"/>
          </a:p>
        </p:txBody>
      </p:sp>
      <p:sp>
        <p:nvSpPr>
          <p:cNvPr id="3" name="Content Placeholder 2">
            <a:extLst>
              <a:ext uri="{FF2B5EF4-FFF2-40B4-BE49-F238E27FC236}">
                <a16:creationId xmlns:a16="http://schemas.microsoft.com/office/drawing/2014/main" id="{A34658B2-479F-3E4D-96E7-D0B5BE71E2F2}"/>
              </a:ext>
            </a:extLst>
          </p:cNvPr>
          <p:cNvSpPr>
            <a:spLocks noGrp="1"/>
          </p:cNvSpPr>
          <p:nvPr>
            <p:ph sz="half" idx="10"/>
          </p:nvPr>
        </p:nvSpPr>
        <p:spPr/>
        <p:txBody>
          <a:bodyPr/>
          <a:lstStyle/>
          <a:p>
            <a:r>
              <a:rPr lang="en-US" sz="2800" b="1" dirty="0"/>
              <a:t>Exercise: </a:t>
            </a:r>
            <a:r>
              <a:rPr lang="en-US" sz="2800" dirty="0"/>
              <a:t>Training a classifier to predict the </a:t>
            </a:r>
            <a:r>
              <a:rPr lang="en-US" sz="2800" b="1" dirty="0" err="1"/>
              <a:t>isPositive</a:t>
            </a:r>
            <a:r>
              <a:rPr lang="en-US" sz="2800" b="1" dirty="0"/>
              <a:t> </a:t>
            </a:r>
            <a:r>
              <a:rPr lang="en-US" sz="2800" dirty="0"/>
              <a:t>field for the review dataset:</a:t>
            </a:r>
          </a:p>
          <a:p>
            <a:r>
              <a:rPr lang="en-US" sz="2800" dirty="0"/>
              <a:t>The exercise covers the following topics:</a:t>
            </a:r>
          </a:p>
          <a:p>
            <a:pPr marL="914400" lvl="1" indent="-457200">
              <a:buFont typeface="Arial" panose="020B0604020202020204" pitchFamily="34" charset="0"/>
              <a:buChar char="•"/>
            </a:pPr>
            <a:r>
              <a:rPr lang="en-US" sz="2600" dirty="0" err="1"/>
              <a:t>GloVe</a:t>
            </a:r>
            <a:r>
              <a:rPr lang="en-US" sz="2600" dirty="0"/>
              <a:t> Word Vectors</a:t>
            </a:r>
          </a:p>
          <a:p>
            <a:pPr marL="914400" lvl="1" indent="-457200">
              <a:buFont typeface="Arial" panose="020B0604020202020204" pitchFamily="34" charset="0"/>
              <a:buChar char="•"/>
            </a:pPr>
            <a:r>
              <a:rPr lang="en-US" sz="2800" dirty="0"/>
              <a:t>ML Model: Recurrent Neural Network (RNN)</a:t>
            </a:r>
          </a:p>
          <a:p>
            <a:endParaRPr lang="en-US" sz="2400" dirty="0"/>
          </a:p>
        </p:txBody>
      </p:sp>
      <p:pic>
        <p:nvPicPr>
          <p:cNvPr id="4" name="Picture">
            <a:hlinkClick r:id="rId2"/>
            <a:extLst>
              <a:ext uri="{FF2B5EF4-FFF2-40B4-BE49-F238E27FC236}">
                <a16:creationId xmlns:a16="http://schemas.microsoft.com/office/drawing/2014/main" id="{F73284A8-5096-BA47-8A06-D7DFBEE55320}"/>
              </a:ext>
            </a:extLst>
          </p:cNvPr>
          <p:cNvPicPr/>
          <p:nvPr/>
        </p:nvPicPr>
        <p:blipFill>
          <a:blip r:embed="rId3"/>
          <a:srcRect t="14249" b="17540"/>
          <a:stretch>
            <a:fillRect/>
          </a:stretch>
        </p:blipFill>
        <p:spPr>
          <a:xfrm>
            <a:off x="852492" y="4149672"/>
            <a:ext cx="2834640" cy="820420"/>
          </a:xfrm>
          <a:prstGeom prst="rect">
            <a:avLst/>
          </a:prstGeom>
        </p:spPr>
      </p:pic>
      <p:sp>
        <p:nvSpPr>
          <p:cNvPr id="5" name="Rectangle 4">
            <a:extLst>
              <a:ext uri="{FF2B5EF4-FFF2-40B4-BE49-F238E27FC236}">
                <a16:creationId xmlns:a16="http://schemas.microsoft.com/office/drawing/2014/main" id="{DBD5F3BD-DC82-9C4D-8EF2-839FABACE5C4}"/>
              </a:ext>
            </a:extLst>
          </p:cNvPr>
          <p:cNvSpPr/>
          <p:nvPr/>
        </p:nvSpPr>
        <p:spPr>
          <a:xfrm>
            <a:off x="2940349" y="4442606"/>
            <a:ext cx="9034846" cy="523220"/>
          </a:xfrm>
          <a:prstGeom prst="rect">
            <a:avLst/>
          </a:prstGeom>
        </p:spPr>
        <p:txBody>
          <a:bodyPr wrap="none">
            <a:spAutoFit/>
          </a:bodyPr>
          <a:lstStyle/>
          <a:p>
            <a:pPr lvl="1"/>
            <a:r>
              <a:rPr lang="en-US" sz="2800" dirty="0">
                <a:latin typeface="Amazon Ember Light" panose="020B0403020204020204" pitchFamily="34" charset="0"/>
                <a:ea typeface="Amazon Ember Light" panose="020B0403020204020204" pitchFamily="34" charset="0"/>
                <a:cs typeface="Amazon Ember Light" panose="020B0403020204020204" pitchFamily="34" charset="0"/>
              </a:rPr>
              <a:t>MLA-NLP-Lecture3-Recurrent-Neural-Networks.ipynb</a:t>
            </a:r>
          </a:p>
        </p:txBody>
      </p:sp>
    </p:spTree>
    <p:extLst>
      <p:ext uri="{BB962C8B-B14F-4D97-AF65-F5344CB8AC3E}">
        <p14:creationId xmlns:p14="http://schemas.microsoft.com/office/powerpoint/2010/main" val="41417431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AD5F91-F97A-5F41-A21E-3EB716E0788F}"/>
              </a:ext>
            </a:extLst>
          </p:cNvPr>
          <p:cNvSpPr>
            <a:spLocks noGrp="1"/>
          </p:cNvSpPr>
          <p:nvPr>
            <p:ph type="body" sz="quarter" idx="10"/>
          </p:nvPr>
        </p:nvSpPr>
        <p:spPr>
          <a:xfrm>
            <a:off x="1336964" y="1836544"/>
            <a:ext cx="9518073" cy="2735457"/>
          </a:xfrm>
        </p:spPr>
        <p:txBody>
          <a:bodyPr/>
          <a:lstStyle/>
          <a:p>
            <a:r>
              <a:rPr lang="en-US" sz="4800" b="1"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Gated Recurrent Neural Units (GRU)</a:t>
            </a:r>
          </a:p>
        </p:txBody>
      </p:sp>
    </p:spTree>
    <p:extLst>
      <p:ext uri="{BB962C8B-B14F-4D97-AF65-F5344CB8AC3E}">
        <p14:creationId xmlns:p14="http://schemas.microsoft.com/office/powerpoint/2010/main" val="13634438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06B43-E930-714F-9059-8A7B8C31269C}"/>
              </a:ext>
            </a:extLst>
          </p:cNvPr>
          <p:cNvSpPr>
            <a:spLocks noGrp="1"/>
          </p:cNvSpPr>
          <p:nvPr>
            <p:ph type="title"/>
          </p:nvPr>
        </p:nvSpPr>
        <p:spPr/>
        <p:txBody>
          <a:bodyPr/>
          <a:lstStyle/>
          <a:p>
            <a:r>
              <a:rPr lang="en-US" dirty="0"/>
              <a:t>Gating Hidden States</a:t>
            </a:r>
          </a:p>
        </p:txBody>
      </p:sp>
      <p:sp>
        <p:nvSpPr>
          <p:cNvPr id="3" name="Content Placeholder 2">
            <a:extLst>
              <a:ext uri="{FF2B5EF4-FFF2-40B4-BE49-F238E27FC236}">
                <a16:creationId xmlns:a16="http://schemas.microsoft.com/office/drawing/2014/main" id="{E4D5E11B-F947-D649-910D-42CE349E9A66}"/>
              </a:ext>
            </a:extLst>
          </p:cNvPr>
          <p:cNvSpPr>
            <a:spLocks noGrp="1"/>
          </p:cNvSpPr>
          <p:nvPr>
            <p:ph sz="half" idx="10"/>
          </p:nvPr>
        </p:nvSpPr>
        <p:spPr/>
        <p:txBody>
          <a:bodyPr/>
          <a:lstStyle/>
          <a:p>
            <a:r>
              <a:rPr lang="en-US" sz="2800" dirty="0"/>
              <a:t>Regular RNNs may have difficulty with long-term dependency in input sequences:</a:t>
            </a:r>
            <a:endParaRPr lang="en-US" altLang="zh-CN" sz="2800" dirty="0"/>
          </a:p>
          <a:p>
            <a:pPr lvl="1"/>
            <a:r>
              <a:rPr lang="en-US" sz="2800" dirty="0"/>
              <a:t>Not all observations are equally relevant</a:t>
            </a:r>
          </a:p>
          <a:p>
            <a:pPr lvl="1"/>
            <a:endParaRPr lang="en-US" dirty="0"/>
          </a:p>
          <a:p>
            <a:pPr lvl="1"/>
            <a:endParaRPr lang="en-US" dirty="0"/>
          </a:p>
          <a:p>
            <a:pPr marL="457200" lvl="1" indent="0">
              <a:buNone/>
            </a:pPr>
            <a:endParaRPr lang="en-US" dirty="0"/>
          </a:p>
          <a:p>
            <a:pPr marL="457200" lvl="1" indent="0">
              <a:buNone/>
            </a:pPr>
            <a:endParaRPr lang="en-US" sz="2800" dirty="0"/>
          </a:p>
          <a:p>
            <a:pPr lvl="1"/>
            <a:r>
              <a:rPr lang="en-US" sz="2800" dirty="0"/>
              <a:t>Only remember the relevant ones </a:t>
            </a:r>
          </a:p>
          <a:p>
            <a:pPr lvl="2"/>
            <a:r>
              <a:rPr lang="en-US" sz="2800" dirty="0"/>
              <a:t>Need mechanism to </a:t>
            </a:r>
            <a:r>
              <a:rPr lang="en-US" sz="2800" b="1" dirty="0"/>
              <a:t>pay attention (update gate)</a:t>
            </a:r>
            <a:endParaRPr lang="en-US" sz="2800" dirty="0"/>
          </a:p>
          <a:p>
            <a:pPr lvl="2"/>
            <a:r>
              <a:rPr lang="en-US" sz="2800" dirty="0"/>
              <a:t>Need mechanism to </a:t>
            </a:r>
            <a:r>
              <a:rPr lang="en-US" sz="2800" b="1" dirty="0"/>
              <a:t>forget (reset gate)</a:t>
            </a:r>
            <a:endParaRPr lang="en-US" sz="2800" dirty="0"/>
          </a:p>
        </p:txBody>
      </p:sp>
      <p:pic>
        <p:nvPicPr>
          <p:cNvPr id="4" name="Picture 3">
            <a:extLst>
              <a:ext uri="{FF2B5EF4-FFF2-40B4-BE49-F238E27FC236}">
                <a16:creationId xmlns:a16="http://schemas.microsoft.com/office/drawing/2014/main" id="{1E3E1CF7-251D-B54D-B9C0-F4439F589EAD}"/>
              </a:ext>
            </a:extLst>
          </p:cNvPr>
          <p:cNvPicPr>
            <a:picLocks noChangeAspect="1"/>
          </p:cNvPicPr>
          <p:nvPr/>
        </p:nvPicPr>
        <p:blipFill>
          <a:blip r:embed="rId3"/>
          <a:stretch>
            <a:fillRect/>
          </a:stretch>
        </p:blipFill>
        <p:spPr>
          <a:xfrm>
            <a:off x="1537723" y="2621957"/>
            <a:ext cx="8699269" cy="1188720"/>
          </a:xfrm>
          <a:prstGeom prst="rect">
            <a:avLst/>
          </a:prstGeom>
        </p:spPr>
      </p:pic>
    </p:spTree>
    <p:extLst>
      <p:ext uri="{BB962C8B-B14F-4D97-AF65-F5344CB8AC3E}">
        <p14:creationId xmlns:p14="http://schemas.microsoft.com/office/powerpoint/2010/main" val="383481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06B43-E930-714F-9059-8A7B8C31269C}"/>
              </a:ext>
            </a:extLst>
          </p:cNvPr>
          <p:cNvSpPr>
            <a:spLocks noGrp="1"/>
          </p:cNvSpPr>
          <p:nvPr>
            <p:ph type="title"/>
          </p:nvPr>
        </p:nvSpPr>
        <p:spPr/>
        <p:txBody>
          <a:bodyPr/>
          <a:lstStyle/>
          <a:p>
            <a:r>
              <a:rPr lang="en-US" dirty="0"/>
              <a:t>Gated Recurrent Units (GRU)</a:t>
            </a:r>
          </a:p>
        </p:txBody>
      </p:sp>
      <p:pic>
        <p:nvPicPr>
          <p:cNvPr id="5" name="Content Placeholder 4">
            <a:extLst>
              <a:ext uri="{FF2B5EF4-FFF2-40B4-BE49-F238E27FC236}">
                <a16:creationId xmlns:a16="http://schemas.microsoft.com/office/drawing/2014/main" id="{B585A06A-1845-594B-8CAD-B8F7AB79E022}"/>
              </a:ext>
            </a:extLst>
          </p:cNvPr>
          <p:cNvPicPr>
            <a:picLocks noGrp="1" noChangeAspect="1"/>
          </p:cNvPicPr>
          <p:nvPr>
            <p:ph sz="half" idx="10"/>
          </p:nvPr>
        </p:nvPicPr>
        <p:blipFill>
          <a:blip r:embed="rId3">
            <a:extLst>
              <a:ext uri="{96DAC541-7B7A-43D3-8B79-37D633B846F1}">
                <asvg:svgBlip xmlns:asvg="http://schemas.microsoft.com/office/drawing/2016/SVG/main" r:embed="rId4"/>
              </a:ext>
            </a:extLst>
          </a:blip>
          <a:stretch>
            <a:fillRect/>
          </a:stretch>
        </p:blipFill>
        <p:spPr>
          <a:xfrm>
            <a:off x="1713261" y="1913189"/>
            <a:ext cx="6578600" cy="3302000"/>
          </a:xfrm>
        </p:spPr>
      </p:pic>
    </p:spTree>
    <p:extLst>
      <p:ext uri="{BB962C8B-B14F-4D97-AF65-F5344CB8AC3E}">
        <p14:creationId xmlns:p14="http://schemas.microsoft.com/office/powerpoint/2010/main" val="41067176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C14E3-9DA9-DE4A-8048-248455AD53C1}"/>
              </a:ext>
            </a:extLst>
          </p:cNvPr>
          <p:cNvSpPr>
            <a:spLocks noGrp="1"/>
          </p:cNvSpPr>
          <p:nvPr>
            <p:ph type="title"/>
          </p:nvPr>
        </p:nvSpPr>
        <p:spPr/>
        <p:txBody>
          <a:bodyPr/>
          <a:lstStyle/>
          <a:p>
            <a:r>
              <a:rPr lang="en-US" dirty="0"/>
              <a:t>Reset and Update Gates</a:t>
            </a:r>
          </a:p>
        </p:txBody>
      </p:sp>
      <p:pic>
        <p:nvPicPr>
          <p:cNvPr id="12" name="Graphic 11">
            <a:extLst>
              <a:ext uri="{FF2B5EF4-FFF2-40B4-BE49-F238E27FC236}">
                <a16:creationId xmlns:a16="http://schemas.microsoft.com/office/drawing/2014/main" id="{52DE793F-9176-CC41-A7C6-50F893D0E7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6073" y="1752600"/>
            <a:ext cx="4902200" cy="3352800"/>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908BB60-7734-D444-9F74-1A2FE5B80730}"/>
                  </a:ext>
                </a:extLst>
              </p:cNvPr>
              <p:cNvSpPr txBox="1"/>
              <p:nvPr/>
            </p:nvSpPr>
            <p:spPr>
              <a:xfrm>
                <a:off x="6849502" y="2972921"/>
                <a:ext cx="428687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𝑅</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𝜎</m:t>
                      </m:r>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sSub>
                            <m:sSubPr>
                              <m:ctrlPr>
                                <a:rPr lang="en-US" sz="2400" i="1">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𝑋</m:t>
                              </m:r>
                            </m:e>
                            <m:sub>
                              <m:r>
                                <a:rPr lang="en-US" sz="2400" i="1">
                                  <a:latin typeface="Cambria Math" panose="02040503050406030204" pitchFamily="18" charset="0"/>
                                  <a:ea typeface="Cambria Math" panose="02040503050406030204" pitchFamily="18" charset="0"/>
                                </a:rPr>
                                <m:t>𝑡</m:t>
                              </m:r>
                            </m:sub>
                          </m:sSub>
                          <m:r>
                            <a:rPr lang="en-US" sz="2400" b="0" i="1" smtClean="0">
                              <a:latin typeface="Cambria Math" panose="02040503050406030204" pitchFamily="18" charset="0"/>
                              <a:ea typeface="Cambria Math" panose="02040503050406030204" pitchFamily="18" charset="0"/>
                            </a:rPr>
                            <m:t>𝑊</m:t>
                          </m:r>
                        </m:e>
                        <m:sub>
                          <m:r>
                            <a:rPr lang="en-US" sz="2400" b="0" i="1" smtClean="0">
                              <a:latin typeface="Cambria Math" panose="02040503050406030204" pitchFamily="18" charset="0"/>
                              <a:ea typeface="Cambria Math" panose="02040503050406030204" pitchFamily="18" charset="0"/>
                            </a:rPr>
                            <m:t>𝑥𝑟</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sSub>
                            <m:sSubPr>
                              <m:ctrlPr>
                                <a:rPr lang="en-US" sz="2400" i="1">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𝐻</m:t>
                              </m:r>
                            </m:e>
                            <m:sub>
                              <m:r>
                                <a:rPr lang="en-US" sz="2400" i="1">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−1</m:t>
                              </m:r>
                            </m:sub>
                          </m:sSub>
                          <m:r>
                            <a:rPr lang="en-US" sz="2400" b="0" i="1" smtClean="0">
                              <a:latin typeface="Cambria Math" panose="02040503050406030204" pitchFamily="18" charset="0"/>
                              <a:ea typeface="Cambria Math" panose="02040503050406030204" pitchFamily="18" charset="0"/>
                            </a:rPr>
                            <m:t>𝑊</m:t>
                          </m:r>
                        </m:e>
                        <m:sub>
                          <m:r>
                            <a:rPr lang="en-US" sz="2400" b="0" i="1" smtClean="0">
                              <a:latin typeface="Cambria Math" panose="02040503050406030204" pitchFamily="18" charset="0"/>
                              <a:ea typeface="Cambria Math" panose="02040503050406030204" pitchFamily="18" charset="0"/>
                            </a:rPr>
                            <m:t>h𝑟</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𝑏</m:t>
                          </m:r>
                        </m:e>
                        <m:sub>
                          <m:r>
                            <a:rPr lang="en-US" sz="2400" b="0" i="1" smtClean="0">
                              <a:latin typeface="Cambria Math" panose="02040503050406030204" pitchFamily="18" charset="0"/>
                              <a:ea typeface="Cambria Math" panose="02040503050406030204" pitchFamily="18" charset="0"/>
                            </a:rPr>
                            <m:t>𝑟</m:t>
                          </m:r>
                        </m:sub>
                      </m:sSub>
                      <m:r>
                        <a:rPr lang="en-US" sz="2400" b="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6" name="TextBox 5">
                <a:extLst>
                  <a:ext uri="{FF2B5EF4-FFF2-40B4-BE49-F238E27FC236}">
                    <a16:creationId xmlns:a16="http://schemas.microsoft.com/office/drawing/2014/main" id="{2908BB60-7734-D444-9F74-1A2FE5B80730}"/>
                  </a:ext>
                </a:extLst>
              </p:cNvPr>
              <p:cNvSpPr txBox="1">
                <a:spLocks noRot="1" noChangeAspect="1" noMove="1" noResize="1" noEditPoints="1" noAdjustHandles="1" noChangeArrowheads="1" noChangeShapeType="1" noTextEdit="1"/>
              </p:cNvSpPr>
              <p:nvPr/>
            </p:nvSpPr>
            <p:spPr>
              <a:xfrm>
                <a:off x="6849502" y="2972921"/>
                <a:ext cx="4286879" cy="369332"/>
              </a:xfrm>
              <a:prstGeom prst="rect">
                <a:avLst/>
              </a:prstGeom>
              <a:blipFill>
                <a:blip r:embed="rId5"/>
                <a:stretch>
                  <a:fillRect r="-885"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32F0E86-C2DE-D043-AC5D-641B43BE9420}"/>
                  </a:ext>
                </a:extLst>
              </p:cNvPr>
              <p:cNvSpPr txBox="1"/>
              <p:nvPr/>
            </p:nvSpPr>
            <p:spPr>
              <a:xfrm>
                <a:off x="6859985" y="3527496"/>
                <a:ext cx="426591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𝑍</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𝜎</m:t>
                      </m:r>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sSub>
                            <m:sSubPr>
                              <m:ctrlPr>
                                <a:rPr lang="en-US" sz="2400" i="1">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𝑋</m:t>
                              </m:r>
                            </m:e>
                            <m:sub>
                              <m:r>
                                <a:rPr lang="en-US" sz="2400" i="1">
                                  <a:latin typeface="Cambria Math" panose="02040503050406030204" pitchFamily="18" charset="0"/>
                                  <a:ea typeface="Cambria Math" panose="02040503050406030204" pitchFamily="18" charset="0"/>
                                </a:rPr>
                                <m:t>𝑡</m:t>
                              </m:r>
                            </m:sub>
                          </m:sSub>
                          <m:r>
                            <a:rPr lang="en-US" sz="2400" b="0" i="1" smtClean="0">
                              <a:latin typeface="Cambria Math" panose="02040503050406030204" pitchFamily="18" charset="0"/>
                              <a:ea typeface="Cambria Math" panose="02040503050406030204" pitchFamily="18" charset="0"/>
                            </a:rPr>
                            <m:t>𝑊</m:t>
                          </m:r>
                        </m:e>
                        <m:sub>
                          <m:r>
                            <a:rPr lang="en-US" sz="2400" b="0" i="1" smtClean="0">
                              <a:latin typeface="Cambria Math" panose="02040503050406030204" pitchFamily="18" charset="0"/>
                              <a:ea typeface="Cambria Math" panose="02040503050406030204" pitchFamily="18" charset="0"/>
                            </a:rPr>
                            <m:t>𝑥𝑧</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sSub>
                            <m:sSubPr>
                              <m:ctrlPr>
                                <a:rPr lang="en-US" sz="2400" i="1">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𝐻</m:t>
                              </m:r>
                            </m:e>
                            <m:sub>
                              <m:r>
                                <a:rPr lang="en-US" sz="2400" i="1">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−1</m:t>
                              </m:r>
                            </m:sub>
                          </m:sSub>
                          <m:r>
                            <a:rPr lang="en-US" sz="2400" b="0" i="1" smtClean="0">
                              <a:latin typeface="Cambria Math" panose="02040503050406030204" pitchFamily="18" charset="0"/>
                              <a:ea typeface="Cambria Math" panose="02040503050406030204" pitchFamily="18" charset="0"/>
                            </a:rPr>
                            <m:t>𝑊</m:t>
                          </m:r>
                        </m:e>
                        <m:sub>
                          <m:r>
                            <a:rPr lang="en-US" sz="2400" b="0" i="1" smtClean="0">
                              <a:latin typeface="Cambria Math" panose="02040503050406030204" pitchFamily="18" charset="0"/>
                              <a:ea typeface="Cambria Math" panose="02040503050406030204" pitchFamily="18" charset="0"/>
                            </a:rPr>
                            <m:t>h𝑧</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𝑏</m:t>
                          </m:r>
                        </m:e>
                        <m:sub>
                          <m:r>
                            <a:rPr lang="en-US" sz="2400" b="0" i="1" smtClean="0">
                              <a:latin typeface="Cambria Math" panose="02040503050406030204" pitchFamily="18" charset="0"/>
                              <a:ea typeface="Cambria Math" panose="02040503050406030204" pitchFamily="18" charset="0"/>
                            </a:rPr>
                            <m:t>𝑧</m:t>
                          </m:r>
                        </m:sub>
                      </m:sSub>
                      <m:r>
                        <a:rPr lang="en-US" sz="2400" b="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7" name="TextBox 6">
                <a:extLst>
                  <a:ext uri="{FF2B5EF4-FFF2-40B4-BE49-F238E27FC236}">
                    <a16:creationId xmlns:a16="http://schemas.microsoft.com/office/drawing/2014/main" id="{C32F0E86-C2DE-D043-AC5D-641B43BE9420}"/>
                  </a:ext>
                </a:extLst>
              </p:cNvPr>
              <p:cNvSpPr txBox="1">
                <a:spLocks noRot="1" noChangeAspect="1" noMove="1" noResize="1" noEditPoints="1" noAdjustHandles="1" noChangeArrowheads="1" noChangeShapeType="1" noTextEdit="1"/>
              </p:cNvSpPr>
              <p:nvPr/>
            </p:nvSpPr>
            <p:spPr>
              <a:xfrm>
                <a:off x="6859985" y="3527496"/>
                <a:ext cx="4265911" cy="369332"/>
              </a:xfrm>
              <a:prstGeom prst="rect">
                <a:avLst/>
              </a:prstGeom>
              <a:blipFill>
                <a:blip r:embed="rId6"/>
                <a:stretch>
                  <a:fillRect r="-893" b="-3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430F57C-9AF3-EB47-80EC-695BE25BAEA4}"/>
                  </a:ext>
                </a:extLst>
              </p:cNvPr>
              <p:cNvSpPr txBox="1"/>
              <p:nvPr/>
            </p:nvSpPr>
            <p:spPr>
              <a:xfrm>
                <a:off x="6625784" y="4258211"/>
                <a:ext cx="5066371" cy="1210203"/>
              </a:xfrm>
              <a:prstGeom prst="rect">
                <a:avLst/>
              </a:prstGeom>
              <a:noFill/>
            </p:spPr>
            <p:txBody>
              <a:bodyPr wrap="square" rtlCol="0">
                <a:spAutoFit/>
              </a:bodyPr>
              <a:lstStyle/>
              <a:p>
                <a14:m>
                  <m:oMath xmlns:m="http://schemas.openxmlformats.org/officeDocument/2006/math">
                    <m:r>
                      <a:rPr lang="en-US" b="1" i="1">
                        <a:latin typeface="Cambria Math" panose="02040503050406030204" pitchFamily="18" charset="0"/>
                        <a:ea typeface="Cambria Math" panose="02040503050406030204" pitchFamily="18" charset="0"/>
                      </a:rPr>
                      <m:t>𝝈</m:t>
                    </m:r>
                  </m:oMath>
                </a14:m>
                <a:r>
                  <a:rPr lang="en-US" b="1" dirty="0">
                    <a:latin typeface="Amazon Ember" panose="020B0603020204020204" pitchFamily="34" charset="0"/>
                    <a:ea typeface="Amazon Ember" panose="020B0603020204020204" pitchFamily="34" charset="0"/>
                    <a:cs typeface="Amazon Ember" panose="020B0603020204020204" pitchFamily="34" charset="0"/>
                  </a:rPr>
                  <a:t> is sigmoid activation</a:t>
                </a:r>
                <a:endParaRPr lang="en-US" b="1" i="1" dirty="0">
                  <a:latin typeface="Cambria Math" panose="02040503050406030204" pitchFamily="18" charset="0"/>
                  <a:ea typeface="Cambria Math" panose="02040503050406030204" pitchFamily="18" charset="0"/>
                </a:endParaRPr>
              </a:p>
              <a:p>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𝑊</m:t>
                        </m:r>
                      </m:e>
                      <m:sub>
                        <m:r>
                          <a:rPr lang="en-US" i="1">
                            <a:latin typeface="Cambria Math" panose="02040503050406030204" pitchFamily="18" charset="0"/>
                            <a:ea typeface="Cambria Math" panose="02040503050406030204" pitchFamily="18" charset="0"/>
                          </a:rPr>
                          <m:t>𝑥𝑟</m:t>
                        </m:r>
                      </m:sub>
                    </m:sSub>
                    <m:r>
                      <a:rPr lang="en-US" b="0" i="1" smtClean="0">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𝑊</m:t>
                        </m:r>
                      </m:e>
                      <m:sub>
                        <m:r>
                          <a:rPr lang="en-US" i="1">
                            <a:latin typeface="Cambria Math" panose="02040503050406030204" pitchFamily="18" charset="0"/>
                            <a:ea typeface="Cambria Math" panose="02040503050406030204" pitchFamily="18" charset="0"/>
                          </a:rPr>
                          <m:t>h𝑟</m:t>
                        </m:r>
                      </m:sub>
                    </m:sSub>
                  </m:oMath>
                </a14:m>
                <a:r>
                  <a:rPr lang="en-US" dirty="0"/>
                  <a:t> </a:t>
                </a:r>
                <a14:m>
                  <m:oMath xmlns:m="http://schemas.openxmlformats.org/officeDocument/2006/math">
                    <m:r>
                      <a:rPr lang="en-US" i="1" dirty="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ℝ</m:t>
                        </m:r>
                      </m:e>
                      <m:sup>
                        <m:r>
                          <a:rPr lang="en-US" b="0" i="1" dirty="0" smtClean="0">
                            <a:latin typeface="Cambria Math" panose="02040503050406030204" pitchFamily="18" charset="0"/>
                            <a:ea typeface="Cambria Math" panose="02040503050406030204" pitchFamily="18" charset="0"/>
                          </a:rPr>
                          <m:t>𝑑</m:t>
                        </m:r>
                        <m:r>
                          <a:rPr lang="en-US" i="1" dirty="0">
                            <a:latin typeface="Cambria Math" panose="02040503050406030204" pitchFamily="18" charset="0"/>
                          </a:rPr>
                          <m:t>𝑥h</m:t>
                        </m:r>
                      </m:sup>
                    </m:sSup>
                  </m:oMath>
                </a14:m>
                <a:r>
                  <a:rPr lang="en-US" dirty="0">
                    <a:latin typeface="Amazon Ember" panose="020B0603020204020204" pitchFamily="34" charset="0"/>
                    <a:ea typeface="Amazon Ember" panose="020B0603020204020204" pitchFamily="34" charset="0"/>
                    <a:cs typeface="Amazon Ember" panose="020B0603020204020204" pitchFamily="34" charset="0"/>
                  </a:rPr>
                  <a:t> and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𝑊</m:t>
                        </m:r>
                      </m:e>
                      <m:sub>
                        <m:r>
                          <a:rPr lang="en-US" i="1">
                            <a:latin typeface="Cambria Math" panose="02040503050406030204" pitchFamily="18" charset="0"/>
                            <a:ea typeface="Cambria Math" panose="02040503050406030204" pitchFamily="18" charset="0"/>
                          </a:rPr>
                          <m:t>𝑥𝑧</m:t>
                        </m:r>
                      </m:sub>
                    </m:s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𝑊</m:t>
                        </m:r>
                      </m:e>
                      <m:sub>
                        <m:r>
                          <a:rPr lang="en-US" i="1">
                            <a:latin typeface="Cambria Math" panose="02040503050406030204" pitchFamily="18" charset="0"/>
                            <a:ea typeface="Cambria Math" panose="02040503050406030204" pitchFamily="18" charset="0"/>
                          </a:rPr>
                          <m:t>h𝑧</m:t>
                        </m:r>
                      </m:sub>
                    </m:sSub>
                  </m:oMath>
                </a14:m>
                <a:r>
                  <a:rPr lang="en-US" dirty="0"/>
                  <a:t> </a:t>
                </a:r>
                <a14:m>
                  <m:oMath xmlns:m="http://schemas.openxmlformats.org/officeDocument/2006/math">
                    <m:r>
                      <a:rPr lang="en-US" i="1" dirty="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ℝ</m:t>
                        </m:r>
                      </m:e>
                      <m:sup>
                        <m:r>
                          <a:rPr lang="en-US" i="1" dirty="0">
                            <a:latin typeface="Cambria Math" panose="02040503050406030204" pitchFamily="18" charset="0"/>
                            <a:ea typeface="Cambria Math" panose="02040503050406030204" pitchFamily="18" charset="0"/>
                          </a:rPr>
                          <m:t>h</m:t>
                        </m:r>
                        <m:r>
                          <a:rPr lang="en-US" i="1" dirty="0">
                            <a:latin typeface="Cambria Math" panose="02040503050406030204" pitchFamily="18" charset="0"/>
                          </a:rPr>
                          <m:t>𝑥h</m:t>
                        </m:r>
                      </m:sup>
                    </m:sSup>
                    <m:r>
                      <a:rPr lang="en-US" i="1" dirty="0">
                        <a:latin typeface="Cambria Math" panose="02040503050406030204" pitchFamily="18" charset="0"/>
                      </a:rPr>
                      <m:t> </m:t>
                    </m:r>
                  </m:oMath>
                </a14:m>
                <a:r>
                  <a:rPr lang="en-US" dirty="0">
                    <a:latin typeface="Amazon Ember" panose="020B0603020204020204" pitchFamily="34" charset="0"/>
                    <a:ea typeface="Amazon Ember" panose="020B0603020204020204" pitchFamily="34" charset="0"/>
                    <a:cs typeface="Amazon Ember" panose="020B0603020204020204" pitchFamily="34" charset="0"/>
                  </a:rPr>
                  <a:t>are weight parameters </a:t>
                </a:r>
              </a:p>
              <a:p>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𝑏</m:t>
                        </m:r>
                      </m:e>
                      <m:sub>
                        <m:r>
                          <a:rPr lang="en-US" i="1">
                            <a:latin typeface="Cambria Math" panose="02040503050406030204" pitchFamily="18" charset="0"/>
                            <a:ea typeface="Cambria Math" panose="02040503050406030204" pitchFamily="18" charset="0"/>
                          </a:rPr>
                          <m:t>𝑟</m:t>
                        </m:r>
                      </m:sub>
                    </m:sSub>
                  </m:oMath>
                </a14:m>
                <a:r>
                  <a:rPr lang="en-US" dirty="0"/>
                  <a:t> </a:t>
                </a:r>
                <a:r>
                  <a:rPr lang="en-US" dirty="0">
                    <a:latin typeface="Amazon Ember" panose="020B0603020204020204" pitchFamily="34" charset="0"/>
                    <a:ea typeface="Amazon Ember" panose="020B0603020204020204" pitchFamily="34" charset="0"/>
                    <a:cs typeface="Amazon Ember" panose="020B0603020204020204" pitchFamily="34" charset="0"/>
                  </a:rPr>
                  <a:t>and</a:t>
                </a:r>
                <a:r>
                  <a:rPr lang="en-US" dirty="0"/>
                  <a:t>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𝑏</m:t>
                        </m:r>
                      </m:e>
                      <m:sub>
                        <m:r>
                          <a:rPr lang="en-US" b="0" i="1" smtClean="0">
                            <a:latin typeface="Cambria Math" panose="02040503050406030204" pitchFamily="18" charset="0"/>
                            <a:ea typeface="Cambria Math" panose="02040503050406030204" pitchFamily="18" charset="0"/>
                          </a:rPr>
                          <m:t>𝑧</m:t>
                        </m:r>
                      </m:sub>
                    </m:sSub>
                  </m:oMath>
                </a14:m>
                <a:r>
                  <a:rPr lang="en-US" dirty="0"/>
                  <a:t> </a:t>
                </a:r>
                <a14:m>
                  <m:oMath xmlns:m="http://schemas.openxmlformats.org/officeDocument/2006/math">
                    <m:r>
                      <a:rPr lang="en-US" i="1" dirty="0" smtClean="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sSup>
                      <m:sSupPr>
                        <m:ctrlPr>
                          <a:rPr lang="en-US" i="1" dirty="0" smtClean="0">
                            <a:latin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ℝ</m:t>
                        </m:r>
                      </m:e>
                      <m:sup>
                        <m:r>
                          <a:rPr lang="en-US" b="0" i="1" dirty="0" smtClean="0">
                            <a:latin typeface="Cambria Math" panose="02040503050406030204" pitchFamily="18" charset="0"/>
                          </a:rPr>
                          <m:t>1</m:t>
                        </m:r>
                        <m:r>
                          <a:rPr lang="en-US" b="0" i="1" dirty="0" smtClean="0">
                            <a:latin typeface="Cambria Math" panose="02040503050406030204" pitchFamily="18" charset="0"/>
                          </a:rPr>
                          <m:t>𝑥h</m:t>
                        </m:r>
                      </m:sup>
                    </m:sSup>
                  </m:oMath>
                </a14:m>
                <a:r>
                  <a:rPr lang="en-US" dirty="0"/>
                  <a:t> </a:t>
                </a:r>
                <a:r>
                  <a:rPr lang="en-US" dirty="0">
                    <a:latin typeface="Amazon Ember" panose="020B0603020204020204" pitchFamily="34" charset="0"/>
                    <a:ea typeface="Amazon Ember" panose="020B0603020204020204" pitchFamily="34" charset="0"/>
                    <a:cs typeface="Amazon Ember" panose="020B0603020204020204" pitchFamily="34" charset="0"/>
                  </a:rPr>
                  <a:t>are biases</a:t>
                </a:r>
              </a:p>
            </p:txBody>
          </p:sp>
        </mc:Choice>
        <mc:Fallback xmlns="">
          <p:sp>
            <p:nvSpPr>
              <p:cNvPr id="8" name="TextBox 7">
                <a:extLst>
                  <a:ext uri="{FF2B5EF4-FFF2-40B4-BE49-F238E27FC236}">
                    <a16:creationId xmlns:a16="http://schemas.microsoft.com/office/drawing/2014/main" id="{8430F57C-9AF3-EB47-80EC-695BE25BAEA4}"/>
                  </a:ext>
                </a:extLst>
              </p:cNvPr>
              <p:cNvSpPr txBox="1">
                <a:spLocks noRot="1" noChangeAspect="1" noMove="1" noResize="1" noEditPoints="1" noAdjustHandles="1" noChangeArrowheads="1" noChangeShapeType="1" noTextEdit="1"/>
              </p:cNvSpPr>
              <p:nvPr/>
            </p:nvSpPr>
            <p:spPr>
              <a:xfrm>
                <a:off x="6625784" y="4258211"/>
                <a:ext cx="5066371" cy="1210203"/>
              </a:xfrm>
              <a:prstGeom prst="rect">
                <a:avLst/>
              </a:prstGeom>
              <a:blipFill>
                <a:blip r:embed="rId7"/>
                <a:stretch>
                  <a:fillRect l="-1000" t="-1031" r="-1000" b="-72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EFE56E62-CEFC-D345-AE2E-26653E5BB299}"/>
                  </a:ext>
                </a:extLst>
              </p:cNvPr>
              <p:cNvSpPr/>
              <p:nvPr/>
            </p:nvSpPr>
            <p:spPr>
              <a:xfrm>
                <a:off x="6293729" y="1471604"/>
                <a:ext cx="5398426" cy="1492140"/>
              </a:xfrm>
              <a:prstGeom prst="rect">
                <a:avLst/>
              </a:prstGeom>
            </p:spPr>
            <p:txBody>
              <a:bodyPr wrap="square">
                <a:spAutoFit/>
              </a:bodyPr>
              <a:lstStyle/>
              <a:p>
                <a:pPr marL="285750" indent="-285750">
                  <a:buFont typeface="Arial" panose="020B0604020202020204" pitchFamily="34" charset="0"/>
                  <a:buChar char="•"/>
                </a:pPr>
                <a:r>
                  <a:rPr lang="en-US" dirty="0">
                    <a:latin typeface="Amazon Ember" panose="020B0603020204020204" pitchFamily="34" charset="0"/>
                    <a:ea typeface="Amazon Ember" panose="020B0603020204020204" pitchFamily="34" charset="0"/>
                    <a:cs typeface="Amazon Ember" panose="020B0603020204020204" pitchFamily="34" charset="0"/>
                  </a:rPr>
                  <a:t>Input is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𝑋</m:t>
                        </m:r>
                      </m:e>
                      <m:sub>
                        <m:r>
                          <a:rPr lang="en-US" i="1">
                            <a:latin typeface="Cambria Math" panose="02040503050406030204" pitchFamily="18" charset="0"/>
                            <a:ea typeface="Cambria Math" panose="02040503050406030204" pitchFamily="18" charset="0"/>
                          </a:rPr>
                          <m:t>𝑡</m:t>
                        </m:r>
                      </m:sub>
                    </m:sSub>
                  </m:oMath>
                </a14:m>
                <a:r>
                  <a:rPr lang="en-US" dirty="0">
                    <a:ea typeface="Cambria Math" panose="02040503050406030204" pitchFamily="18" charset="0"/>
                  </a:rPr>
                  <a:t> </a:t>
                </a:r>
                <a14:m>
                  <m:oMath xmlns:m="http://schemas.openxmlformats.org/officeDocument/2006/math">
                    <m:r>
                      <a:rPr lang="en-US" i="1" dirty="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ℝ</m:t>
                        </m:r>
                      </m:e>
                      <m:sup>
                        <m:r>
                          <a:rPr lang="en-US" b="0" i="1" dirty="0" smtClean="0">
                            <a:latin typeface="Cambria Math" panose="02040503050406030204" pitchFamily="18" charset="0"/>
                            <a:ea typeface="Cambria Math" panose="02040503050406030204" pitchFamily="18" charset="0"/>
                          </a:rPr>
                          <m:t>𝑛</m:t>
                        </m:r>
                        <m:r>
                          <a:rPr lang="en-US" i="1" dirty="0">
                            <a:latin typeface="Cambria Math" panose="02040503050406030204" pitchFamily="18" charset="0"/>
                          </a:rPr>
                          <m:t>𝑥</m:t>
                        </m:r>
                        <m:r>
                          <a:rPr lang="en-US" b="0" i="1" dirty="0" smtClean="0">
                            <a:latin typeface="Cambria Math" panose="02040503050406030204" pitchFamily="18" charset="0"/>
                          </a:rPr>
                          <m:t>𝑑</m:t>
                        </m:r>
                      </m:sup>
                    </m:sSup>
                  </m:oMath>
                </a14:m>
                <a:r>
                  <a:rPr lang="en-US" dirty="0">
                    <a:latin typeface="Amazon Ember" panose="020B0603020204020204" pitchFamily="34" charset="0"/>
                    <a:ea typeface="Amazon Ember" panose="020B0603020204020204" pitchFamily="34" charset="0"/>
                    <a:cs typeface="Amazon Ember" panose="020B0603020204020204" pitchFamily="34" charset="0"/>
                  </a:rPr>
                  <a:t> (number of examples: </a:t>
                </a:r>
                <a:r>
                  <a:rPr lang="en-US" i="1" dirty="0"/>
                  <a:t>𝑛</a:t>
                </a:r>
                <a:r>
                  <a:rPr lang="en-US" dirty="0">
                    <a:latin typeface="Amazon Ember" panose="020B0603020204020204" pitchFamily="34" charset="0"/>
                    <a:ea typeface="Amazon Ember" panose="020B0603020204020204" pitchFamily="34" charset="0"/>
                    <a:cs typeface="Amazon Ember" panose="020B0603020204020204" pitchFamily="34" charset="0"/>
                  </a:rPr>
                  <a:t>, number of inputs: </a:t>
                </a:r>
                <a:r>
                  <a:rPr lang="en-US" i="1" dirty="0"/>
                  <a:t>𝑑 </a:t>
                </a:r>
                <a:r>
                  <a:rPr lang="en-US" dirty="0">
                    <a:latin typeface="Amazon Ember" panose="020B0603020204020204" pitchFamily="34" charset="0"/>
                    <a:ea typeface="Amazon Ember" panose="020B0603020204020204" pitchFamily="34" charset="0"/>
                    <a:cs typeface="Amazon Ember" panose="020B0603020204020204" pitchFamily="34" charset="0"/>
                  </a:rPr>
                  <a:t>)</a:t>
                </a:r>
              </a:p>
              <a:p>
                <a:pPr marL="285750" indent="-285750">
                  <a:buFont typeface="Arial" panose="020B0604020202020204" pitchFamily="34" charset="0"/>
                  <a:buChar char="•"/>
                </a:pPr>
                <a:r>
                  <a:rPr lang="en-US" dirty="0">
                    <a:latin typeface="Amazon Ember" panose="020B0603020204020204" pitchFamily="34" charset="0"/>
                    <a:ea typeface="Amazon Ember" panose="020B0603020204020204" pitchFamily="34" charset="0"/>
                    <a:cs typeface="Amazon Ember" panose="020B0603020204020204" pitchFamily="34" charset="0"/>
                  </a:rPr>
                  <a:t>Hidden state of last timestep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𝐻</m:t>
                        </m:r>
                      </m:e>
                      <m:sub>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−1</m:t>
                        </m:r>
                      </m:sub>
                    </m:sSub>
                  </m:oMath>
                </a14:m>
                <a:r>
                  <a:rPr lang="en-US" dirty="0"/>
                  <a:t> </a:t>
                </a:r>
                <a14:m>
                  <m:oMath xmlns:m="http://schemas.openxmlformats.org/officeDocument/2006/math">
                    <m:r>
                      <a:rPr lang="en-US" i="1" dirty="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ℝ</m:t>
                        </m:r>
                      </m:e>
                      <m:sup>
                        <m:r>
                          <a:rPr lang="en-US" b="0" i="1" dirty="0" smtClean="0">
                            <a:latin typeface="Cambria Math" panose="02040503050406030204" pitchFamily="18" charset="0"/>
                            <a:ea typeface="Cambria Math" panose="02040503050406030204" pitchFamily="18" charset="0"/>
                          </a:rPr>
                          <m:t>𝑛</m:t>
                        </m:r>
                        <m:r>
                          <a:rPr lang="en-US" i="1" dirty="0">
                            <a:latin typeface="Cambria Math" panose="02040503050406030204" pitchFamily="18" charset="0"/>
                          </a:rPr>
                          <m:t>𝑥h</m:t>
                        </m:r>
                      </m:sup>
                    </m:sSup>
                  </m:oMath>
                </a14:m>
                <a:r>
                  <a:rPr lang="en-US" dirty="0">
                    <a:latin typeface="Amazon Ember" panose="020B0603020204020204" pitchFamily="34" charset="0"/>
                    <a:ea typeface="Amazon Ember" panose="020B0603020204020204" pitchFamily="34" charset="0"/>
                    <a:cs typeface="Amazon Ember" panose="020B0603020204020204" pitchFamily="34" charset="0"/>
                  </a:rPr>
                  <a:t> (number of hidden states: </a:t>
                </a:r>
                <a:r>
                  <a:rPr lang="en-US" i="1" dirty="0">
                    <a:latin typeface="STIXGeneral" pitchFamily="2" charset="2"/>
                  </a:rPr>
                  <a:t>ℎ</a:t>
                </a:r>
                <a:r>
                  <a:rPr lang="en-US" dirty="0">
                    <a:latin typeface="Amazon Ember" panose="020B0603020204020204" pitchFamily="34" charset="0"/>
                    <a:ea typeface="Amazon Ember" panose="020B0603020204020204" pitchFamily="34" charset="0"/>
                    <a:cs typeface="Amazon Ember" panose="020B0603020204020204" pitchFamily="34" charset="0"/>
                  </a:rPr>
                  <a:t>). </a:t>
                </a:r>
              </a:p>
              <a:p>
                <a:pPr marL="285750" indent="-285750">
                  <a:buFont typeface="Arial" panose="020B0604020202020204" pitchFamily="34" charset="0"/>
                  <a:buChar char="•"/>
                </a:pPr>
                <a:r>
                  <a:rPr lang="en-US" dirty="0">
                    <a:latin typeface="Amazon Ember" panose="020B0603020204020204" pitchFamily="34" charset="0"/>
                    <a:ea typeface="Amazon Ember" panose="020B0603020204020204" pitchFamily="34" charset="0"/>
                    <a:cs typeface="Amazon Ember" panose="020B0603020204020204" pitchFamily="34" charset="0"/>
                  </a:rPr>
                  <a:t>Reset gate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𝑅</m:t>
                        </m:r>
                      </m:e>
                      <m:sub>
                        <m:r>
                          <a:rPr lang="en-US" i="1">
                            <a:latin typeface="Cambria Math" panose="02040503050406030204" pitchFamily="18" charset="0"/>
                            <a:ea typeface="Cambria Math" panose="02040503050406030204" pitchFamily="18" charset="0"/>
                          </a:rPr>
                          <m:t>𝑡</m:t>
                        </m:r>
                      </m:sub>
                    </m:sSub>
                  </m:oMath>
                </a14:m>
                <a:r>
                  <a:rPr lang="en-US" dirty="0"/>
                  <a:t> </a:t>
                </a:r>
                <a14:m>
                  <m:oMath xmlns:m="http://schemas.openxmlformats.org/officeDocument/2006/math">
                    <m:r>
                      <a:rPr lang="en-US" i="1" dirty="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ℝ</m:t>
                        </m:r>
                      </m:e>
                      <m:sup>
                        <m:r>
                          <a:rPr lang="en-US" i="1" dirty="0">
                            <a:latin typeface="Cambria Math" panose="02040503050406030204" pitchFamily="18" charset="0"/>
                            <a:ea typeface="Cambria Math" panose="02040503050406030204" pitchFamily="18" charset="0"/>
                          </a:rPr>
                          <m:t>𝑛</m:t>
                        </m:r>
                        <m:r>
                          <a:rPr lang="en-US" i="1" dirty="0">
                            <a:latin typeface="Cambria Math" panose="02040503050406030204" pitchFamily="18" charset="0"/>
                          </a:rPr>
                          <m:t>𝑥h</m:t>
                        </m:r>
                      </m:sup>
                    </m:sSup>
                  </m:oMath>
                </a14:m>
                <a:r>
                  <a:rPr lang="en-US" dirty="0">
                    <a:latin typeface="Amazon Ember" panose="020B0603020204020204" pitchFamily="34" charset="0"/>
                    <a:ea typeface="Amazon Ember" panose="020B0603020204020204" pitchFamily="34" charset="0"/>
                    <a:cs typeface="Amazon Ember" panose="020B0603020204020204" pitchFamily="34" charset="0"/>
                  </a:rPr>
                  <a:t> and update gate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𝑍</m:t>
                        </m:r>
                      </m:e>
                      <m:sub>
                        <m:r>
                          <a:rPr lang="en-US" i="1">
                            <a:latin typeface="Cambria Math" panose="02040503050406030204" pitchFamily="18" charset="0"/>
                            <a:ea typeface="Cambria Math" panose="02040503050406030204" pitchFamily="18" charset="0"/>
                          </a:rPr>
                          <m:t>𝑡</m:t>
                        </m:r>
                      </m:sub>
                    </m:sSub>
                  </m:oMath>
                </a14:m>
                <a:r>
                  <a:rPr lang="en-US" dirty="0"/>
                  <a:t> </a:t>
                </a:r>
                <a14:m>
                  <m:oMath xmlns:m="http://schemas.openxmlformats.org/officeDocument/2006/math">
                    <m:r>
                      <a:rPr lang="en-US" i="1" dirty="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ℝ</m:t>
                        </m:r>
                      </m:e>
                      <m:sup>
                        <m:r>
                          <a:rPr lang="en-US" i="1" dirty="0">
                            <a:latin typeface="Cambria Math" panose="02040503050406030204" pitchFamily="18" charset="0"/>
                            <a:ea typeface="Cambria Math" panose="02040503050406030204" pitchFamily="18" charset="0"/>
                          </a:rPr>
                          <m:t>𝑛</m:t>
                        </m:r>
                        <m:r>
                          <a:rPr lang="en-US" i="1" dirty="0">
                            <a:latin typeface="Cambria Math" panose="02040503050406030204" pitchFamily="18" charset="0"/>
                          </a:rPr>
                          <m:t>𝑥h</m:t>
                        </m:r>
                      </m:sup>
                    </m:sSup>
                  </m:oMath>
                </a14:m>
                <a:r>
                  <a:rPr lang="en-US" dirty="0"/>
                  <a:t> </a:t>
                </a:r>
              </a:p>
            </p:txBody>
          </p:sp>
        </mc:Choice>
        <mc:Fallback xmlns="">
          <p:sp>
            <p:nvSpPr>
              <p:cNvPr id="10" name="Rectangle 9">
                <a:extLst>
                  <a:ext uri="{FF2B5EF4-FFF2-40B4-BE49-F238E27FC236}">
                    <a16:creationId xmlns:a16="http://schemas.microsoft.com/office/drawing/2014/main" id="{EFE56E62-CEFC-D345-AE2E-26653E5BB299}"/>
                  </a:ext>
                </a:extLst>
              </p:cNvPr>
              <p:cNvSpPr>
                <a:spLocks noRot="1" noChangeAspect="1" noMove="1" noResize="1" noEditPoints="1" noAdjustHandles="1" noChangeArrowheads="1" noChangeShapeType="1" noTextEdit="1"/>
              </p:cNvSpPr>
              <p:nvPr/>
            </p:nvSpPr>
            <p:spPr>
              <a:xfrm>
                <a:off x="6293729" y="1471604"/>
                <a:ext cx="5398426" cy="1492140"/>
              </a:xfrm>
              <a:prstGeom prst="rect">
                <a:avLst/>
              </a:prstGeom>
              <a:blipFill>
                <a:blip r:embed="rId8"/>
                <a:stretch>
                  <a:fillRect l="-704" t="-1695" r="-1174" b="-5085"/>
                </a:stretch>
              </a:blipFill>
            </p:spPr>
            <p:txBody>
              <a:bodyPr/>
              <a:lstStyle/>
              <a:p>
                <a:r>
                  <a:rPr lang="en-US">
                    <a:noFill/>
                  </a:rPr>
                  <a:t> </a:t>
                </a:r>
              </a:p>
            </p:txBody>
          </p:sp>
        </mc:Fallback>
      </mc:AlternateContent>
    </p:spTree>
    <p:extLst>
      <p:ext uri="{BB962C8B-B14F-4D97-AF65-F5344CB8AC3E}">
        <p14:creationId xmlns:p14="http://schemas.microsoft.com/office/powerpoint/2010/main" val="20998524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C14E3-9DA9-DE4A-8048-248455AD53C1}"/>
              </a:ext>
            </a:extLst>
          </p:cNvPr>
          <p:cNvSpPr>
            <a:spLocks noGrp="1"/>
          </p:cNvSpPr>
          <p:nvPr>
            <p:ph type="title"/>
          </p:nvPr>
        </p:nvSpPr>
        <p:spPr/>
        <p:txBody>
          <a:bodyPr/>
          <a:lstStyle/>
          <a:p>
            <a:r>
              <a:rPr lang="en-US" dirty="0"/>
              <a:t>Candidate Hidden State</a:t>
            </a:r>
          </a:p>
        </p:txBody>
      </p:sp>
      <p:pic>
        <p:nvPicPr>
          <p:cNvPr id="4" name="Graphic 3">
            <a:extLst>
              <a:ext uri="{FF2B5EF4-FFF2-40B4-BE49-F238E27FC236}">
                <a16:creationId xmlns:a16="http://schemas.microsoft.com/office/drawing/2014/main" id="{4FFA59C3-4A51-FC43-B0EE-7913BC1B1E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8458" y="1752600"/>
            <a:ext cx="6578600" cy="3352800"/>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1CB4611-5771-E94D-8E1B-A43B1E75E794}"/>
                  </a:ext>
                </a:extLst>
              </p:cNvPr>
              <p:cNvSpPr txBox="1"/>
              <p:nvPr/>
            </p:nvSpPr>
            <p:spPr>
              <a:xfrm>
                <a:off x="6390779" y="2682507"/>
                <a:ext cx="5657574" cy="3785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𝐻</m:t>
                              </m:r>
                            </m:e>
                          </m:acc>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r>
                        <a:rPr lang="en-US" sz="2400" b="0" i="1" smtClean="0">
                          <a:latin typeface="Cambria Math" panose="02040503050406030204" pitchFamily="18" charset="0"/>
                        </a:rPr>
                        <m:t>𝑡𝑎𝑛h</m:t>
                      </m:r>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sSub>
                            <m:sSubPr>
                              <m:ctrlPr>
                                <a:rPr lang="en-US" sz="2400" i="1">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𝑋</m:t>
                              </m:r>
                            </m:e>
                            <m:sub>
                              <m:r>
                                <a:rPr lang="en-US" sz="2400" i="1">
                                  <a:latin typeface="Cambria Math" panose="02040503050406030204" pitchFamily="18" charset="0"/>
                                  <a:ea typeface="Cambria Math" panose="02040503050406030204" pitchFamily="18" charset="0"/>
                                </a:rPr>
                                <m:t>𝑡</m:t>
                              </m:r>
                            </m:sub>
                          </m:sSub>
                          <m:r>
                            <a:rPr lang="en-US" sz="2400" b="0" i="1" smtClean="0">
                              <a:latin typeface="Cambria Math" panose="02040503050406030204" pitchFamily="18" charset="0"/>
                              <a:ea typeface="Cambria Math" panose="02040503050406030204" pitchFamily="18" charset="0"/>
                            </a:rPr>
                            <m:t>𝑊</m:t>
                          </m:r>
                        </m:e>
                        <m:sub>
                          <m:r>
                            <a:rPr lang="en-US" sz="2400" b="0" i="1" smtClean="0">
                              <a:latin typeface="Cambria Math" panose="02040503050406030204" pitchFamily="18" charset="0"/>
                              <a:ea typeface="Cambria Math" panose="02040503050406030204" pitchFamily="18" charset="0"/>
                            </a:rPr>
                            <m:t>𝑥h</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𝑅</m:t>
                          </m:r>
                        </m:e>
                        <m:sub>
                          <m:r>
                            <a:rPr lang="en-US" sz="2400" b="0" i="1" smtClean="0">
                              <a:latin typeface="Cambria Math" panose="02040503050406030204" pitchFamily="18" charset="0"/>
                              <a:ea typeface="Cambria Math" panose="02040503050406030204" pitchFamily="18" charset="0"/>
                            </a:rPr>
                            <m:t>𝑡</m:t>
                          </m:r>
                        </m:sub>
                      </m:sSub>
                      <m:r>
                        <a:rPr lang="en-US" sz="2400" i="1">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sSub>
                            <m:sSubPr>
                              <m:ctrlPr>
                                <a:rPr lang="en-US" sz="2400" i="1">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𝐻</m:t>
                              </m:r>
                            </m:e>
                            <m:sub>
                              <m:r>
                                <a:rPr lang="en-US" sz="2400" i="1">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−1</m:t>
                              </m:r>
                            </m:sub>
                          </m:sSub>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𝑊</m:t>
                          </m:r>
                        </m:e>
                        <m:sub>
                          <m:r>
                            <a:rPr lang="en-US" sz="2400" b="0" i="1" smtClean="0">
                              <a:latin typeface="Cambria Math" panose="02040503050406030204" pitchFamily="18" charset="0"/>
                              <a:ea typeface="Cambria Math" panose="02040503050406030204" pitchFamily="18" charset="0"/>
                            </a:rPr>
                            <m:t>hh</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𝑏</m:t>
                          </m:r>
                        </m:e>
                        <m:sub>
                          <m:r>
                            <a:rPr lang="en-US" sz="2400" b="0" i="1" smtClean="0">
                              <a:latin typeface="Cambria Math" panose="02040503050406030204" pitchFamily="18" charset="0"/>
                              <a:ea typeface="Cambria Math" panose="02040503050406030204" pitchFamily="18" charset="0"/>
                            </a:rPr>
                            <m:t>h</m:t>
                          </m:r>
                        </m:sub>
                      </m:sSub>
                      <m:r>
                        <a:rPr lang="en-US" sz="2400" b="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13" name="TextBox 12">
                <a:extLst>
                  <a:ext uri="{FF2B5EF4-FFF2-40B4-BE49-F238E27FC236}">
                    <a16:creationId xmlns:a16="http://schemas.microsoft.com/office/drawing/2014/main" id="{61CB4611-5771-E94D-8E1B-A43B1E75E794}"/>
                  </a:ext>
                </a:extLst>
              </p:cNvPr>
              <p:cNvSpPr txBox="1">
                <a:spLocks noRot="1" noChangeAspect="1" noMove="1" noResize="1" noEditPoints="1" noAdjustHandles="1" noChangeArrowheads="1" noChangeShapeType="1" noTextEdit="1"/>
              </p:cNvSpPr>
              <p:nvPr/>
            </p:nvSpPr>
            <p:spPr>
              <a:xfrm>
                <a:off x="6390779" y="2682507"/>
                <a:ext cx="5657574" cy="378502"/>
              </a:xfrm>
              <a:prstGeom prst="rect">
                <a:avLst/>
              </a:prstGeom>
              <a:blipFill>
                <a:blip r:embed="rId5"/>
                <a:stretch>
                  <a:fillRect t="-12903" r="-671" b="-29032"/>
                </a:stretch>
              </a:blipFill>
            </p:spPr>
            <p:txBody>
              <a:bodyPr/>
              <a:lstStyle/>
              <a:p>
                <a:r>
                  <a:rPr lang="en-US">
                    <a:noFill/>
                  </a:rPr>
                  <a:t> </a:t>
                </a:r>
              </a:p>
            </p:txBody>
          </p:sp>
        </mc:Fallback>
      </mc:AlternateContent>
    </p:spTree>
    <p:extLst>
      <p:ext uri="{BB962C8B-B14F-4D97-AF65-F5344CB8AC3E}">
        <p14:creationId xmlns:p14="http://schemas.microsoft.com/office/powerpoint/2010/main" val="37357809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C14E3-9DA9-DE4A-8048-248455AD53C1}"/>
              </a:ext>
            </a:extLst>
          </p:cNvPr>
          <p:cNvSpPr>
            <a:spLocks noGrp="1"/>
          </p:cNvSpPr>
          <p:nvPr>
            <p:ph type="title"/>
          </p:nvPr>
        </p:nvSpPr>
        <p:spPr/>
        <p:txBody>
          <a:bodyPr/>
          <a:lstStyle/>
          <a:p>
            <a:r>
              <a:rPr lang="en-US" dirty="0"/>
              <a:t>Candidate Hidden State</a:t>
            </a:r>
          </a:p>
        </p:txBody>
      </p:sp>
      <p:pic>
        <p:nvPicPr>
          <p:cNvPr id="4" name="Graphic 3">
            <a:extLst>
              <a:ext uri="{FF2B5EF4-FFF2-40B4-BE49-F238E27FC236}">
                <a16:creationId xmlns:a16="http://schemas.microsoft.com/office/drawing/2014/main" id="{4FFA59C3-4A51-FC43-B0EE-7913BC1B1E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8458" y="1752600"/>
            <a:ext cx="6578600" cy="3352800"/>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1CB4611-5771-E94D-8E1B-A43B1E75E794}"/>
                  </a:ext>
                </a:extLst>
              </p:cNvPr>
              <p:cNvSpPr txBox="1"/>
              <p:nvPr/>
            </p:nvSpPr>
            <p:spPr>
              <a:xfrm>
                <a:off x="6390779" y="2682507"/>
                <a:ext cx="5657574" cy="3785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𝐻</m:t>
                              </m:r>
                            </m:e>
                          </m:acc>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r>
                        <a:rPr lang="en-US" sz="2400" b="0" i="1" smtClean="0">
                          <a:latin typeface="Cambria Math" panose="02040503050406030204" pitchFamily="18" charset="0"/>
                        </a:rPr>
                        <m:t>𝑡𝑎𝑛h</m:t>
                      </m:r>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sSub>
                            <m:sSubPr>
                              <m:ctrlPr>
                                <a:rPr lang="en-US" sz="2400" i="1">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𝑋</m:t>
                              </m:r>
                            </m:e>
                            <m:sub>
                              <m:r>
                                <a:rPr lang="en-US" sz="2400" i="1">
                                  <a:latin typeface="Cambria Math" panose="02040503050406030204" pitchFamily="18" charset="0"/>
                                  <a:ea typeface="Cambria Math" panose="02040503050406030204" pitchFamily="18" charset="0"/>
                                </a:rPr>
                                <m:t>𝑡</m:t>
                              </m:r>
                            </m:sub>
                          </m:sSub>
                          <m:r>
                            <a:rPr lang="en-US" sz="2400" b="0" i="1" smtClean="0">
                              <a:latin typeface="Cambria Math" panose="02040503050406030204" pitchFamily="18" charset="0"/>
                              <a:ea typeface="Cambria Math" panose="02040503050406030204" pitchFamily="18" charset="0"/>
                            </a:rPr>
                            <m:t>𝑊</m:t>
                          </m:r>
                        </m:e>
                        <m:sub>
                          <m:r>
                            <a:rPr lang="en-US" sz="2400" b="0" i="1" smtClean="0">
                              <a:latin typeface="Cambria Math" panose="02040503050406030204" pitchFamily="18" charset="0"/>
                              <a:ea typeface="Cambria Math" panose="02040503050406030204" pitchFamily="18" charset="0"/>
                            </a:rPr>
                            <m:t>𝑥h</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𝑅</m:t>
                          </m:r>
                        </m:e>
                        <m:sub>
                          <m:r>
                            <a:rPr lang="en-US" sz="2400" b="0" i="1" smtClean="0">
                              <a:latin typeface="Cambria Math" panose="02040503050406030204" pitchFamily="18" charset="0"/>
                              <a:ea typeface="Cambria Math" panose="02040503050406030204" pitchFamily="18" charset="0"/>
                            </a:rPr>
                            <m:t>𝑡</m:t>
                          </m:r>
                        </m:sub>
                      </m:sSub>
                      <m:r>
                        <a:rPr lang="en-US" sz="2400" i="1">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sSub>
                            <m:sSubPr>
                              <m:ctrlPr>
                                <a:rPr lang="en-US" sz="2400" i="1">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𝐻</m:t>
                              </m:r>
                            </m:e>
                            <m:sub>
                              <m:r>
                                <a:rPr lang="en-US" sz="2400" i="1">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−1</m:t>
                              </m:r>
                            </m:sub>
                          </m:sSub>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𝑊</m:t>
                          </m:r>
                        </m:e>
                        <m:sub>
                          <m:r>
                            <a:rPr lang="en-US" sz="2400" b="0" i="1" smtClean="0">
                              <a:latin typeface="Cambria Math" panose="02040503050406030204" pitchFamily="18" charset="0"/>
                              <a:ea typeface="Cambria Math" panose="02040503050406030204" pitchFamily="18" charset="0"/>
                            </a:rPr>
                            <m:t>hh</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𝑏</m:t>
                          </m:r>
                        </m:e>
                        <m:sub>
                          <m:r>
                            <a:rPr lang="en-US" sz="2400" b="0" i="1" smtClean="0">
                              <a:latin typeface="Cambria Math" panose="02040503050406030204" pitchFamily="18" charset="0"/>
                              <a:ea typeface="Cambria Math" panose="02040503050406030204" pitchFamily="18" charset="0"/>
                            </a:rPr>
                            <m:t>h</m:t>
                          </m:r>
                        </m:sub>
                      </m:sSub>
                      <m:r>
                        <a:rPr lang="en-US" sz="2400" b="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13" name="TextBox 12">
                <a:extLst>
                  <a:ext uri="{FF2B5EF4-FFF2-40B4-BE49-F238E27FC236}">
                    <a16:creationId xmlns:a16="http://schemas.microsoft.com/office/drawing/2014/main" id="{61CB4611-5771-E94D-8E1B-A43B1E75E794}"/>
                  </a:ext>
                </a:extLst>
              </p:cNvPr>
              <p:cNvSpPr txBox="1">
                <a:spLocks noRot="1" noChangeAspect="1" noMove="1" noResize="1" noEditPoints="1" noAdjustHandles="1" noChangeArrowheads="1" noChangeShapeType="1" noTextEdit="1"/>
              </p:cNvSpPr>
              <p:nvPr/>
            </p:nvSpPr>
            <p:spPr>
              <a:xfrm>
                <a:off x="6390779" y="2682507"/>
                <a:ext cx="5657574" cy="378502"/>
              </a:xfrm>
              <a:prstGeom prst="rect">
                <a:avLst/>
              </a:prstGeom>
              <a:blipFill>
                <a:blip r:embed="rId5"/>
                <a:stretch>
                  <a:fillRect t="-12903" r="-671" b="-29032"/>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5C8271BD-3086-7646-898D-1D6BFA7839C0}"/>
              </a:ext>
            </a:extLst>
          </p:cNvPr>
          <p:cNvCxnSpPr>
            <a:cxnSpLocks/>
          </p:cNvCxnSpPr>
          <p:nvPr/>
        </p:nvCxnSpPr>
        <p:spPr>
          <a:xfrm>
            <a:off x="9188605" y="3111193"/>
            <a:ext cx="2018371"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735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 Placeholder 2">
            <a:extLst>
              <a:ext uri="{FF2B5EF4-FFF2-40B4-BE49-F238E27FC236}">
                <a16:creationId xmlns:a16="http://schemas.microsoft.com/office/drawing/2014/main" id="{EED8719B-2CD7-434E-A59F-AAA6DF294D94}"/>
              </a:ext>
            </a:extLst>
          </p:cNvPr>
          <p:cNvSpPr>
            <a:spLocks noGrp="1"/>
          </p:cNvSpPr>
          <p:nvPr>
            <p:ph type="body" sz="quarter" idx="10"/>
          </p:nvPr>
        </p:nvSpPr>
        <p:spPr>
          <a:xfrm>
            <a:off x="6285837" y="1283369"/>
            <a:ext cx="5600791" cy="3893568"/>
          </a:xfrm>
        </p:spPr>
        <p:txBody>
          <a:bodyPr/>
          <a:lstStyle/>
          <a:p>
            <a:pPr marL="0" indent="0">
              <a:buNone/>
            </a:pPr>
            <a:r>
              <a:rPr lang="en-US" b="1" dirty="0">
                <a:solidFill>
                  <a:schemeClr val="accent3"/>
                </a:solidFill>
              </a:rPr>
              <a:t>Linear </a:t>
            </a:r>
            <a:r>
              <a:rPr lang="en-US" b="1" dirty="0"/>
              <a:t>Regression</a:t>
            </a:r>
            <a:r>
              <a:rPr lang="en-US" dirty="0"/>
              <a:t>*: Given </a:t>
            </a:r>
            <a:r>
              <a:rPr lang="en-US" dirty="0">
                <a:latin typeface="Cambria Math" panose="02040503050406030204" pitchFamily="18" charset="0"/>
                <a:ea typeface="Cambria Math" panose="02040503050406030204" pitchFamily="18" charset="0"/>
              </a:rPr>
              <a:t>{    }, </a:t>
            </a:r>
            <a:r>
              <a:rPr lang="en-US" dirty="0"/>
              <a:t>predict   </a:t>
            </a:r>
            <a:r>
              <a:rPr lang="en-US" dirty="0">
                <a:ea typeface="Amazon Ember Light" panose="020B0403020204020204" pitchFamily="34" charset="0"/>
                <a:cs typeface="Amazon Ember Light" panose="020B0403020204020204" pitchFamily="34" charset="0"/>
              </a:rPr>
              <a:t>:</a:t>
            </a:r>
            <a:r>
              <a:rPr lang="en-US" dirty="0"/>
              <a:t>   </a:t>
            </a:r>
            <a:endParaRPr lang="en-US" dirty="0">
              <a:latin typeface="Cambria Math" panose="02040503050406030204" pitchFamily="18" charset="0"/>
              <a:ea typeface="Cambria Math" panose="02040503050406030204" pitchFamily="18" charset="0"/>
            </a:endParaRPr>
          </a:p>
          <a:p>
            <a:pPr marL="0" indent="0">
              <a:buNone/>
            </a:pPr>
            <a:endParaRPr lang="en-US" dirty="0">
              <a:latin typeface="Cambria Math" panose="02040503050406030204" pitchFamily="18" charset="0"/>
              <a:ea typeface="Cambria Math" panose="02040503050406030204" pitchFamily="18" charset="0"/>
            </a:endParaRPr>
          </a:p>
          <a:p>
            <a:pPr marL="0" indent="0">
              <a:buNone/>
            </a:pPr>
            <a:r>
              <a:rPr lang="en-US" dirty="0">
                <a:ea typeface="Cambria Math" panose="02040503050406030204" pitchFamily="18" charset="0"/>
              </a:rPr>
              <a:t>where     is the </a:t>
            </a:r>
            <a:r>
              <a:rPr lang="en-US" b="1" dirty="0">
                <a:solidFill>
                  <a:srgbClr val="F89921"/>
                </a:solidFill>
                <a:ea typeface="Cambria Math" panose="02040503050406030204" pitchFamily="18" charset="0"/>
              </a:rPr>
              <a:t>linear function</a:t>
            </a:r>
            <a:r>
              <a:rPr lang="en-US" dirty="0">
                <a:ea typeface="Cambria Math" panose="02040503050406030204" pitchFamily="18" charset="0"/>
              </a:rPr>
              <a:t>:</a:t>
            </a:r>
            <a:endParaRPr lang="en-US" sz="2400" dirty="0">
              <a:ea typeface="Cambria Math" panose="02040503050406030204" pitchFamily="18" charset="0"/>
            </a:endParaRPr>
          </a:p>
          <a:p>
            <a:pPr marL="0" indent="0">
              <a:buNone/>
            </a:pPr>
            <a:r>
              <a:rPr lang="en-US" dirty="0">
                <a:ea typeface="Cambria Math" panose="02040503050406030204" pitchFamily="18" charset="0"/>
              </a:rPr>
              <a:t>	</a:t>
            </a:r>
            <a:endParaRPr lang="en-US" dirty="0"/>
          </a:p>
        </p:txBody>
      </p:sp>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a:xfrm>
            <a:off x="697502" y="295897"/>
            <a:ext cx="10894666" cy="987472"/>
          </a:xfrm>
        </p:spPr>
        <p:txBody>
          <a:bodyPr/>
          <a:lstStyle/>
          <a:p>
            <a:r>
              <a:rPr lang="en-US" b="1" dirty="0">
                <a:latin typeface="Amazon Ember Light" panose="020B0403020204020204" pitchFamily="34" charset="0"/>
                <a:ea typeface="Amazon Ember Light" panose="020B0403020204020204" pitchFamily="34" charset="0"/>
                <a:cs typeface="Amazon Ember Light" panose="020B0403020204020204" pitchFamily="34" charset="0"/>
              </a:rPr>
              <a:t>Looking back at Regression Models</a:t>
            </a:r>
            <a:endParaRPr lang="en-US" b="1" dirty="0"/>
          </a:p>
        </p:txBody>
      </p:sp>
      <p:pic>
        <p:nvPicPr>
          <p:cNvPr id="92" name="Picture 91">
            <a:extLst>
              <a:ext uri="{FF2B5EF4-FFF2-40B4-BE49-F238E27FC236}">
                <a16:creationId xmlns:a16="http://schemas.microsoft.com/office/drawing/2014/main" id="{326B84D3-9849-DC4B-9864-69B1A3DDF29C}"/>
              </a:ext>
            </a:extLst>
          </p:cNvPr>
          <p:cNvPicPr>
            <a:picLocks noChangeAspect="1"/>
          </p:cNvPicPr>
          <p:nvPr/>
        </p:nvPicPr>
        <p:blipFill>
          <a:blip r:embed="rId3"/>
          <a:stretch>
            <a:fillRect/>
          </a:stretch>
        </p:blipFill>
        <p:spPr>
          <a:xfrm>
            <a:off x="7485264" y="2861065"/>
            <a:ext cx="187932" cy="336300"/>
          </a:xfrm>
          <a:prstGeom prst="rect">
            <a:avLst/>
          </a:prstGeom>
        </p:spPr>
      </p:pic>
      <p:pic>
        <p:nvPicPr>
          <p:cNvPr id="95" name="Picture 94">
            <a:extLst>
              <a:ext uri="{FF2B5EF4-FFF2-40B4-BE49-F238E27FC236}">
                <a16:creationId xmlns:a16="http://schemas.microsoft.com/office/drawing/2014/main" id="{5EEF37D4-800F-C542-831A-75A8A7E60F78}"/>
              </a:ext>
            </a:extLst>
          </p:cNvPr>
          <p:cNvPicPr>
            <a:picLocks noChangeAspect="1"/>
          </p:cNvPicPr>
          <p:nvPr/>
        </p:nvPicPr>
        <p:blipFill>
          <a:blip r:embed="rId4"/>
          <a:stretch>
            <a:fillRect/>
          </a:stretch>
        </p:blipFill>
        <p:spPr>
          <a:xfrm>
            <a:off x="10539009" y="1474374"/>
            <a:ext cx="316610" cy="240187"/>
          </a:xfrm>
          <a:prstGeom prst="rect">
            <a:avLst/>
          </a:prstGeom>
        </p:spPr>
      </p:pic>
      <p:pic>
        <p:nvPicPr>
          <p:cNvPr id="96" name="Picture 95">
            <a:extLst>
              <a:ext uri="{FF2B5EF4-FFF2-40B4-BE49-F238E27FC236}">
                <a16:creationId xmlns:a16="http://schemas.microsoft.com/office/drawing/2014/main" id="{893B9C70-6805-5D45-AD10-C4D5E7490A17}"/>
              </a:ext>
            </a:extLst>
          </p:cNvPr>
          <p:cNvPicPr>
            <a:picLocks noChangeAspect="1"/>
          </p:cNvPicPr>
          <p:nvPr/>
        </p:nvPicPr>
        <p:blipFill>
          <a:blip r:embed="rId5"/>
          <a:stretch>
            <a:fillRect/>
          </a:stretch>
        </p:blipFill>
        <p:spPr>
          <a:xfrm>
            <a:off x="7526294" y="1903207"/>
            <a:ext cx="174698" cy="246632"/>
          </a:xfrm>
          <a:prstGeom prst="rect">
            <a:avLst/>
          </a:prstGeom>
        </p:spPr>
      </p:pic>
      <p:sp>
        <p:nvSpPr>
          <p:cNvPr id="45" name="Rectangle 44">
            <a:extLst>
              <a:ext uri="{FF2B5EF4-FFF2-40B4-BE49-F238E27FC236}">
                <a16:creationId xmlns:a16="http://schemas.microsoft.com/office/drawing/2014/main" id="{0B37E46E-6191-E545-8E7A-13C331714B98}"/>
              </a:ext>
            </a:extLst>
          </p:cNvPr>
          <p:cNvSpPr/>
          <p:nvPr/>
        </p:nvSpPr>
        <p:spPr>
          <a:xfrm>
            <a:off x="6588594" y="5772875"/>
            <a:ext cx="4884731" cy="369332"/>
          </a:xfrm>
          <a:prstGeom prst="rect">
            <a:avLst/>
          </a:prstGeom>
        </p:spPr>
        <p:txBody>
          <a:bodyPr wrap="square">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a:t>
            </a:r>
            <a:r>
              <a:rPr lang="en-US" i="1" dirty="0"/>
              <a:t> </a:t>
            </a:r>
            <a:r>
              <a:rPr lang="en-US" dirty="0">
                <a:latin typeface="Amazon Ember Light" panose="020B0403020204020204" pitchFamily="34" charset="0"/>
                <a:ea typeface="Amazon Ember Light" panose="020B0403020204020204" pitchFamily="34" charset="0"/>
                <a:cs typeface="Amazon Ember Light" panose="020B0403020204020204" pitchFamily="34" charset="0"/>
              </a:rPr>
              <a:t>Linear activation function </a:t>
            </a:r>
          </a:p>
        </p:txBody>
      </p:sp>
      <p:pic>
        <p:nvPicPr>
          <p:cNvPr id="183" name="Picture 182">
            <a:extLst>
              <a:ext uri="{FF2B5EF4-FFF2-40B4-BE49-F238E27FC236}">
                <a16:creationId xmlns:a16="http://schemas.microsoft.com/office/drawing/2014/main" id="{F88D002C-5130-8347-B60D-3A6F7324031F}"/>
              </a:ext>
            </a:extLst>
          </p:cNvPr>
          <p:cNvPicPr>
            <a:picLocks noChangeAspect="1"/>
          </p:cNvPicPr>
          <p:nvPr/>
        </p:nvPicPr>
        <p:blipFill>
          <a:blip r:embed="rId6"/>
          <a:stretch>
            <a:fillRect/>
          </a:stretch>
        </p:blipFill>
        <p:spPr>
          <a:xfrm>
            <a:off x="6984600" y="2331533"/>
            <a:ext cx="4488725" cy="362147"/>
          </a:xfrm>
          <a:prstGeom prst="rect">
            <a:avLst/>
          </a:prstGeom>
        </p:spPr>
      </p:pic>
      <p:pic>
        <p:nvPicPr>
          <p:cNvPr id="64" name="Picture 63">
            <a:extLst>
              <a:ext uri="{FF2B5EF4-FFF2-40B4-BE49-F238E27FC236}">
                <a16:creationId xmlns:a16="http://schemas.microsoft.com/office/drawing/2014/main" id="{D9DE8ABC-7F38-C047-8316-976841930995}"/>
              </a:ext>
            </a:extLst>
          </p:cNvPr>
          <p:cNvPicPr>
            <a:picLocks noChangeAspect="1"/>
          </p:cNvPicPr>
          <p:nvPr/>
        </p:nvPicPr>
        <p:blipFill>
          <a:blip r:embed="rId7"/>
          <a:stretch>
            <a:fillRect/>
          </a:stretch>
        </p:blipFill>
        <p:spPr>
          <a:xfrm>
            <a:off x="7972994" y="3472845"/>
            <a:ext cx="1354117" cy="368399"/>
          </a:xfrm>
          <a:prstGeom prst="rect">
            <a:avLst/>
          </a:prstGeom>
        </p:spPr>
      </p:pic>
      <p:grpSp>
        <p:nvGrpSpPr>
          <p:cNvPr id="4" name="Group 3">
            <a:extLst>
              <a:ext uri="{FF2B5EF4-FFF2-40B4-BE49-F238E27FC236}">
                <a16:creationId xmlns:a16="http://schemas.microsoft.com/office/drawing/2014/main" id="{D100B588-F7A7-CC47-A665-9011ED48222B}"/>
              </a:ext>
            </a:extLst>
          </p:cNvPr>
          <p:cNvGrpSpPr/>
          <p:nvPr/>
        </p:nvGrpSpPr>
        <p:grpSpPr>
          <a:xfrm>
            <a:off x="1845569" y="1447573"/>
            <a:ext cx="4245034" cy="3874455"/>
            <a:chOff x="1845569" y="1447573"/>
            <a:chExt cx="4245034" cy="3874455"/>
          </a:xfrm>
        </p:grpSpPr>
        <p:grpSp>
          <p:nvGrpSpPr>
            <p:cNvPr id="3" name="Group 2">
              <a:extLst>
                <a:ext uri="{FF2B5EF4-FFF2-40B4-BE49-F238E27FC236}">
                  <a16:creationId xmlns:a16="http://schemas.microsoft.com/office/drawing/2014/main" id="{D5721713-97E4-FA48-8300-F1A2DF681C5C}"/>
                </a:ext>
              </a:extLst>
            </p:cNvPr>
            <p:cNvGrpSpPr/>
            <p:nvPr/>
          </p:nvGrpSpPr>
          <p:grpSpPr>
            <a:xfrm>
              <a:off x="1845569" y="1447573"/>
              <a:ext cx="4245034" cy="3874455"/>
              <a:chOff x="1845569" y="1447573"/>
              <a:chExt cx="4245034" cy="3874455"/>
            </a:xfrm>
          </p:grpSpPr>
          <p:sp>
            <p:nvSpPr>
              <p:cNvPr id="176" name="TextBox 175">
                <a:extLst>
                  <a:ext uri="{FF2B5EF4-FFF2-40B4-BE49-F238E27FC236}">
                    <a16:creationId xmlns:a16="http://schemas.microsoft.com/office/drawing/2014/main" id="{DEF889EF-4434-C848-B0B3-0290B0CD51AD}"/>
                  </a:ext>
                </a:extLst>
              </p:cNvPr>
              <p:cNvSpPr txBox="1"/>
              <p:nvPr/>
            </p:nvSpPr>
            <p:spPr>
              <a:xfrm>
                <a:off x="3967152" y="3695423"/>
                <a:ext cx="2123451" cy="369332"/>
              </a:xfrm>
              <a:prstGeom prst="rect">
                <a:avLst/>
              </a:prstGeom>
              <a:noFill/>
            </p:spPr>
            <p:txBody>
              <a:bodyPr wrap="square" rtlCol="0">
                <a:spAutoFit/>
              </a:bodyPr>
              <a:lstStyle/>
              <a:p>
                <a:r>
                  <a:rPr lang="en-US" b="1"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Activation function</a:t>
                </a:r>
              </a:p>
            </p:txBody>
          </p:sp>
          <p:sp>
            <p:nvSpPr>
              <p:cNvPr id="178" name="TextBox 177">
                <a:extLst>
                  <a:ext uri="{FF2B5EF4-FFF2-40B4-BE49-F238E27FC236}">
                    <a16:creationId xmlns:a16="http://schemas.microsoft.com/office/drawing/2014/main" id="{3A41397D-E366-144C-A5D9-F1187D4051F2}"/>
                  </a:ext>
                </a:extLst>
              </p:cNvPr>
              <p:cNvSpPr txBox="1"/>
              <p:nvPr/>
            </p:nvSpPr>
            <p:spPr>
              <a:xfrm>
                <a:off x="3957568" y="4091754"/>
                <a:ext cx="813222"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(sum)</a:t>
                </a:r>
              </a:p>
            </p:txBody>
          </p:sp>
          <p:sp>
            <p:nvSpPr>
              <p:cNvPr id="179" name="TextBox 178">
                <a:extLst>
                  <a:ext uri="{FF2B5EF4-FFF2-40B4-BE49-F238E27FC236}">
                    <a16:creationId xmlns:a16="http://schemas.microsoft.com/office/drawing/2014/main" id="{9032689A-4E38-2C41-923A-ED8866A9660A}"/>
                  </a:ext>
                </a:extLst>
              </p:cNvPr>
              <p:cNvSpPr txBox="1"/>
              <p:nvPr/>
            </p:nvSpPr>
            <p:spPr>
              <a:xfrm>
                <a:off x="3949663" y="4511787"/>
                <a:ext cx="1153353"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(weights)</a:t>
                </a:r>
              </a:p>
            </p:txBody>
          </p:sp>
          <p:sp>
            <p:nvSpPr>
              <p:cNvPr id="38" name="Oval 37">
                <a:extLst>
                  <a:ext uri="{FF2B5EF4-FFF2-40B4-BE49-F238E27FC236}">
                    <a16:creationId xmlns:a16="http://schemas.microsoft.com/office/drawing/2014/main" id="{17A3DB7D-EC33-F64D-9ECE-C659D88FB186}"/>
                  </a:ext>
                </a:extLst>
              </p:cNvPr>
              <p:cNvSpPr/>
              <p:nvPr/>
            </p:nvSpPr>
            <p:spPr>
              <a:xfrm rot="16200000">
                <a:off x="2174617" y="3380162"/>
                <a:ext cx="934956" cy="9771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39" name="Oval 38">
                <a:extLst>
                  <a:ext uri="{FF2B5EF4-FFF2-40B4-BE49-F238E27FC236}">
                    <a16:creationId xmlns:a16="http://schemas.microsoft.com/office/drawing/2014/main" id="{3E55F8AF-77EF-4245-A610-16B6117D7533}"/>
                  </a:ext>
                </a:extLst>
              </p:cNvPr>
              <p:cNvSpPr/>
              <p:nvPr/>
            </p:nvSpPr>
            <p:spPr>
              <a:xfrm rot="16200000">
                <a:off x="2430141" y="1444886"/>
                <a:ext cx="438538" cy="443911"/>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40" name="Oval 39">
                <a:extLst>
                  <a:ext uri="{FF2B5EF4-FFF2-40B4-BE49-F238E27FC236}">
                    <a16:creationId xmlns:a16="http://schemas.microsoft.com/office/drawing/2014/main" id="{8D965B20-A4C7-764F-B00C-40B3A99643FA}"/>
                  </a:ext>
                </a:extLst>
              </p:cNvPr>
              <p:cNvSpPr/>
              <p:nvPr/>
            </p:nvSpPr>
            <p:spPr>
              <a:xfrm rot="16200000">
                <a:off x="2440041" y="4880803"/>
                <a:ext cx="438538" cy="443911"/>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41" name="Oval 40">
                <a:extLst>
                  <a:ext uri="{FF2B5EF4-FFF2-40B4-BE49-F238E27FC236}">
                    <a16:creationId xmlns:a16="http://schemas.microsoft.com/office/drawing/2014/main" id="{32DF2086-30B3-004A-A6E6-362CF0272ABD}"/>
                  </a:ext>
                </a:extLst>
              </p:cNvPr>
              <p:cNvSpPr/>
              <p:nvPr/>
            </p:nvSpPr>
            <p:spPr>
              <a:xfrm rot="16200000">
                <a:off x="2987824" y="4880803"/>
                <a:ext cx="438538" cy="443912"/>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42" name="Oval 41">
                <a:extLst>
                  <a:ext uri="{FF2B5EF4-FFF2-40B4-BE49-F238E27FC236}">
                    <a16:creationId xmlns:a16="http://schemas.microsoft.com/office/drawing/2014/main" id="{C8BC1B45-89B7-4D47-90B5-26DB56ABCE1B}"/>
                  </a:ext>
                </a:extLst>
              </p:cNvPr>
              <p:cNvSpPr/>
              <p:nvPr/>
            </p:nvSpPr>
            <p:spPr>
              <a:xfrm rot="16200000">
                <a:off x="1899441" y="4880803"/>
                <a:ext cx="438538" cy="443911"/>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cxnSp>
            <p:nvCxnSpPr>
              <p:cNvPr id="46" name="Straight Arrow Connector 45">
                <a:extLst>
                  <a:ext uri="{FF2B5EF4-FFF2-40B4-BE49-F238E27FC236}">
                    <a16:creationId xmlns:a16="http://schemas.microsoft.com/office/drawing/2014/main" id="{BD848580-83A6-D144-A4AB-6AFE2679BEA2}"/>
                  </a:ext>
                </a:extLst>
              </p:cNvPr>
              <p:cNvCxnSpPr>
                <a:cxnSpLocks/>
                <a:stCxn id="41" idx="6"/>
                <a:endCxn id="38" idx="2"/>
              </p:cNvCxnSpPr>
              <p:nvPr/>
            </p:nvCxnSpPr>
            <p:spPr>
              <a:xfrm flipH="1" flipV="1">
                <a:off x="2642096" y="4336203"/>
                <a:ext cx="564997" cy="54728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DD71DB81-368E-1F4F-80DA-84FC1F3B01AD}"/>
                  </a:ext>
                </a:extLst>
              </p:cNvPr>
              <p:cNvCxnSpPr>
                <a:cxnSpLocks/>
                <a:stCxn id="42" idx="6"/>
                <a:endCxn id="38" idx="2"/>
              </p:cNvCxnSpPr>
              <p:nvPr/>
            </p:nvCxnSpPr>
            <p:spPr>
              <a:xfrm flipV="1">
                <a:off x="2118711" y="4336203"/>
                <a:ext cx="523385" cy="54728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9F522F92-EFD1-504A-8F2C-5D0E003DF580}"/>
                  </a:ext>
                </a:extLst>
              </p:cNvPr>
              <p:cNvCxnSpPr>
                <a:cxnSpLocks/>
                <a:stCxn id="40" idx="6"/>
                <a:endCxn id="38" idx="2"/>
              </p:cNvCxnSpPr>
              <p:nvPr/>
            </p:nvCxnSpPr>
            <p:spPr>
              <a:xfrm flipH="1" flipV="1">
                <a:off x="2642096" y="4336203"/>
                <a:ext cx="17215" cy="54728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3E55DD34-D689-1E4E-B404-8292D7C831F7}"/>
                  </a:ext>
                </a:extLst>
              </p:cNvPr>
              <p:cNvCxnSpPr>
                <a:cxnSpLocks/>
                <a:stCxn id="38" idx="6"/>
              </p:cNvCxnSpPr>
              <p:nvPr/>
            </p:nvCxnSpPr>
            <p:spPr>
              <a:xfrm flipV="1">
                <a:off x="2642096" y="1886111"/>
                <a:ext cx="0" cy="151513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1" name="Picture 50">
                <a:extLst>
                  <a:ext uri="{FF2B5EF4-FFF2-40B4-BE49-F238E27FC236}">
                    <a16:creationId xmlns:a16="http://schemas.microsoft.com/office/drawing/2014/main" id="{D661AA25-FAEB-4144-B417-C7CD56B6B755}"/>
                  </a:ext>
                </a:extLst>
              </p:cNvPr>
              <p:cNvPicPr>
                <a:picLocks noChangeAspect="1"/>
              </p:cNvPicPr>
              <p:nvPr/>
            </p:nvPicPr>
            <p:blipFill>
              <a:blip r:embed="rId8"/>
              <a:stretch>
                <a:fillRect/>
              </a:stretch>
            </p:blipFill>
            <p:spPr>
              <a:xfrm>
                <a:off x="2539102" y="5027342"/>
                <a:ext cx="247949" cy="165299"/>
              </a:xfrm>
              <a:prstGeom prst="rect">
                <a:avLst/>
              </a:prstGeom>
            </p:spPr>
          </p:pic>
          <p:pic>
            <p:nvPicPr>
              <p:cNvPr id="52" name="Picture 51">
                <a:extLst>
                  <a:ext uri="{FF2B5EF4-FFF2-40B4-BE49-F238E27FC236}">
                    <a16:creationId xmlns:a16="http://schemas.microsoft.com/office/drawing/2014/main" id="{CB8B4307-6304-314F-8323-A66209CD0068}"/>
                  </a:ext>
                </a:extLst>
              </p:cNvPr>
              <p:cNvPicPr>
                <a:picLocks noChangeAspect="1"/>
              </p:cNvPicPr>
              <p:nvPr/>
            </p:nvPicPr>
            <p:blipFill>
              <a:blip r:embed="rId9"/>
              <a:stretch>
                <a:fillRect/>
              </a:stretch>
            </p:blipFill>
            <p:spPr>
              <a:xfrm>
                <a:off x="3075426" y="5016386"/>
                <a:ext cx="255462" cy="165299"/>
              </a:xfrm>
              <a:prstGeom prst="rect">
                <a:avLst/>
              </a:prstGeom>
            </p:spPr>
          </p:pic>
          <p:sp>
            <p:nvSpPr>
              <p:cNvPr id="54" name="TextBox 53">
                <a:extLst>
                  <a:ext uri="{FF2B5EF4-FFF2-40B4-BE49-F238E27FC236}">
                    <a16:creationId xmlns:a16="http://schemas.microsoft.com/office/drawing/2014/main" id="{89143479-3BBC-0D42-A6F0-9C06D063FFD5}"/>
                  </a:ext>
                </a:extLst>
              </p:cNvPr>
              <p:cNvSpPr txBox="1"/>
              <p:nvPr/>
            </p:nvSpPr>
            <p:spPr>
              <a:xfrm>
                <a:off x="3888625" y="1494256"/>
                <a:ext cx="1823869" cy="400110"/>
              </a:xfrm>
              <a:prstGeom prst="rect">
                <a:avLst/>
              </a:prstGeom>
              <a:noFill/>
            </p:spPr>
            <p:txBody>
              <a:bodyPr wrap="square" rtlCol="0">
                <a:spAutoFit/>
              </a:bodyPr>
              <a:lstStyle/>
              <a:p>
                <a:r>
                  <a:rPr lang="en-US" sz="2000" dirty="0">
                    <a:solidFill>
                      <a:schemeClr val="accent1"/>
                    </a:solidFill>
                    <a:latin typeface="Amazon Ember Light" panose="020B0403020204020204" pitchFamily="34" charset="0"/>
                    <a:ea typeface="Amazon Ember Light" panose="020B0403020204020204" pitchFamily="34" charset="0"/>
                    <a:cs typeface="Amazon Ember Light" panose="020B0403020204020204" pitchFamily="34" charset="0"/>
                  </a:rPr>
                  <a:t>Output</a:t>
                </a:r>
              </a:p>
            </p:txBody>
          </p:sp>
          <p:sp>
            <p:nvSpPr>
              <p:cNvPr id="55" name="TextBox 54">
                <a:extLst>
                  <a:ext uri="{FF2B5EF4-FFF2-40B4-BE49-F238E27FC236}">
                    <a16:creationId xmlns:a16="http://schemas.microsoft.com/office/drawing/2014/main" id="{B571A35A-5DF4-684C-9AE1-3F025CF93A80}"/>
                  </a:ext>
                </a:extLst>
              </p:cNvPr>
              <p:cNvSpPr txBox="1"/>
              <p:nvPr/>
            </p:nvSpPr>
            <p:spPr>
              <a:xfrm>
                <a:off x="3967152" y="4882744"/>
                <a:ext cx="1558626" cy="400110"/>
              </a:xfrm>
              <a:prstGeom prst="rect">
                <a:avLst/>
              </a:prstGeom>
              <a:noFill/>
            </p:spPr>
            <p:txBody>
              <a:bodyPr wrap="square" rtlCol="0">
                <a:spAutoFit/>
              </a:bodyPr>
              <a:lstStyle/>
              <a:p>
                <a:r>
                  <a:rPr lang="en-US" sz="2000" dirty="0">
                    <a:solidFill>
                      <a:schemeClr val="accent1"/>
                    </a:solidFill>
                    <a:latin typeface="Amazon Ember Light" panose="020B0403020204020204" pitchFamily="34" charset="0"/>
                    <a:ea typeface="Amazon Ember Light" panose="020B0403020204020204" pitchFamily="34" charset="0"/>
                    <a:cs typeface="Amazon Ember Light" panose="020B0403020204020204" pitchFamily="34" charset="0"/>
                  </a:rPr>
                  <a:t>Input </a:t>
                </a:r>
              </a:p>
            </p:txBody>
          </p:sp>
          <p:pic>
            <p:nvPicPr>
              <p:cNvPr id="56" name="Picture 55">
                <a:extLst>
                  <a:ext uri="{FF2B5EF4-FFF2-40B4-BE49-F238E27FC236}">
                    <a16:creationId xmlns:a16="http://schemas.microsoft.com/office/drawing/2014/main" id="{918C4B7E-53B3-5B4B-8D25-D05FA328F55F}"/>
                  </a:ext>
                </a:extLst>
              </p:cNvPr>
              <p:cNvPicPr>
                <a:picLocks noChangeAspect="1"/>
              </p:cNvPicPr>
              <p:nvPr/>
            </p:nvPicPr>
            <p:blipFill>
              <a:blip r:embed="rId10"/>
              <a:stretch>
                <a:fillRect/>
              </a:stretch>
            </p:blipFill>
            <p:spPr>
              <a:xfrm>
                <a:off x="2077332" y="5027870"/>
                <a:ext cx="76200" cy="158750"/>
              </a:xfrm>
              <a:prstGeom prst="rect">
                <a:avLst/>
              </a:prstGeom>
            </p:spPr>
          </p:pic>
          <p:pic>
            <p:nvPicPr>
              <p:cNvPr id="57" name="Picture 56">
                <a:extLst>
                  <a:ext uri="{FF2B5EF4-FFF2-40B4-BE49-F238E27FC236}">
                    <a16:creationId xmlns:a16="http://schemas.microsoft.com/office/drawing/2014/main" id="{B47CA443-0837-3845-8531-C244B785B150}"/>
                  </a:ext>
                </a:extLst>
              </p:cNvPr>
              <p:cNvPicPr>
                <a:picLocks noChangeAspect="1"/>
              </p:cNvPicPr>
              <p:nvPr/>
            </p:nvPicPr>
            <p:blipFill>
              <a:blip r:embed="rId11"/>
              <a:stretch>
                <a:fillRect/>
              </a:stretch>
            </p:blipFill>
            <p:spPr>
              <a:xfrm>
                <a:off x="1845569" y="4642732"/>
                <a:ext cx="251695" cy="152341"/>
              </a:xfrm>
              <a:prstGeom prst="rect">
                <a:avLst/>
              </a:prstGeom>
            </p:spPr>
          </p:pic>
          <p:pic>
            <p:nvPicPr>
              <p:cNvPr id="58" name="Picture 57">
                <a:extLst>
                  <a:ext uri="{FF2B5EF4-FFF2-40B4-BE49-F238E27FC236}">
                    <a16:creationId xmlns:a16="http://schemas.microsoft.com/office/drawing/2014/main" id="{87F70857-1120-D74D-A3D3-F132AFD73764}"/>
                  </a:ext>
                </a:extLst>
              </p:cNvPr>
              <p:cNvPicPr>
                <a:picLocks noChangeAspect="1"/>
              </p:cNvPicPr>
              <p:nvPr/>
            </p:nvPicPr>
            <p:blipFill>
              <a:blip r:embed="rId12"/>
              <a:stretch>
                <a:fillRect/>
              </a:stretch>
            </p:blipFill>
            <p:spPr>
              <a:xfrm>
                <a:off x="2364178" y="4649356"/>
                <a:ext cx="245072" cy="145718"/>
              </a:xfrm>
              <a:prstGeom prst="rect">
                <a:avLst/>
              </a:prstGeom>
            </p:spPr>
          </p:pic>
          <p:pic>
            <p:nvPicPr>
              <p:cNvPr id="59" name="Picture 58">
                <a:extLst>
                  <a:ext uri="{FF2B5EF4-FFF2-40B4-BE49-F238E27FC236}">
                    <a16:creationId xmlns:a16="http://schemas.microsoft.com/office/drawing/2014/main" id="{347AE354-1605-9444-9481-DDD2AB1A7B1C}"/>
                  </a:ext>
                </a:extLst>
              </p:cNvPr>
              <p:cNvPicPr>
                <a:picLocks noChangeAspect="1"/>
              </p:cNvPicPr>
              <p:nvPr/>
            </p:nvPicPr>
            <p:blipFill>
              <a:blip r:embed="rId13"/>
              <a:stretch>
                <a:fillRect/>
              </a:stretch>
            </p:blipFill>
            <p:spPr>
              <a:xfrm>
                <a:off x="3075174" y="4653873"/>
                <a:ext cx="251695" cy="145718"/>
              </a:xfrm>
              <a:prstGeom prst="rect">
                <a:avLst/>
              </a:prstGeom>
            </p:spPr>
          </p:pic>
          <p:pic>
            <p:nvPicPr>
              <p:cNvPr id="61" name="Picture 60">
                <a:extLst>
                  <a:ext uri="{FF2B5EF4-FFF2-40B4-BE49-F238E27FC236}">
                    <a16:creationId xmlns:a16="http://schemas.microsoft.com/office/drawing/2014/main" id="{F9FEE149-3438-264A-B76D-85C8E11D9C69}"/>
                  </a:ext>
                </a:extLst>
              </p:cNvPr>
              <p:cNvPicPr>
                <a:picLocks noChangeAspect="1"/>
              </p:cNvPicPr>
              <p:nvPr/>
            </p:nvPicPr>
            <p:blipFill>
              <a:blip r:embed="rId14"/>
              <a:stretch>
                <a:fillRect/>
              </a:stretch>
            </p:blipFill>
            <p:spPr>
              <a:xfrm>
                <a:off x="2398519" y="3943615"/>
                <a:ext cx="620927" cy="274366"/>
              </a:xfrm>
              <a:prstGeom prst="rect">
                <a:avLst/>
              </a:prstGeom>
            </p:spPr>
          </p:pic>
        </p:grpSp>
        <p:cxnSp>
          <p:nvCxnSpPr>
            <p:cNvPr id="37" name="Straight Arrow Connector 36">
              <a:extLst>
                <a:ext uri="{FF2B5EF4-FFF2-40B4-BE49-F238E27FC236}">
                  <a16:creationId xmlns:a16="http://schemas.microsoft.com/office/drawing/2014/main" id="{951A06A7-6502-2840-A8A1-C86417F6C3A2}"/>
                </a:ext>
              </a:extLst>
            </p:cNvPr>
            <p:cNvCxnSpPr>
              <a:cxnSpLocks/>
            </p:cNvCxnSpPr>
            <p:nvPr/>
          </p:nvCxnSpPr>
          <p:spPr>
            <a:xfrm flipH="1">
              <a:off x="3425841" y="3880089"/>
              <a:ext cx="462784" cy="0"/>
            </a:xfrm>
            <a:prstGeom prst="straightConnector1">
              <a:avLst/>
            </a:prstGeom>
            <a:ln w="19050" cmpd="sng">
              <a:solidFill>
                <a:schemeClr val="accent3"/>
              </a:solidFill>
              <a:prstDash val="solid"/>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A28D7BB-EDD8-F74C-BABD-A6DF8CF3A1FC}"/>
                </a:ext>
              </a:extLst>
            </p:cNvPr>
            <p:cNvCxnSpPr>
              <a:cxnSpLocks/>
            </p:cNvCxnSpPr>
            <p:nvPr/>
          </p:nvCxnSpPr>
          <p:spPr>
            <a:xfrm>
              <a:off x="2163186" y="3880089"/>
              <a:ext cx="977125"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53BCDCCE-7849-D143-98CE-D9303C659592}"/>
                </a:ext>
              </a:extLst>
            </p:cNvPr>
            <p:cNvPicPr>
              <a:picLocks noChangeAspect="1"/>
            </p:cNvPicPr>
            <p:nvPr/>
          </p:nvPicPr>
          <p:blipFill>
            <a:blip r:embed="rId15"/>
            <a:stretch>
              <a:fillRect/>
            </a:stretch>
          </p:blipFill>
          <p:spPr>
            <a:xfrm>
              <a:off x="2571019" y="1586172"/>
              <a:ext cx="157217" cy="167043"/>
            </a:xfrm>
            <a:prstGeom prst="rect">
              <a:avLst/>
            </a:prstGeom>
          </p:spPr>
        </p:pic>
        <p:pic>
          <p:nvPicPr>
            <p:cNvPr id="62" name="Picture 61">
              <a:extLst>
                <a:ext uri="{FF2B5EF4-FFF2-40B4-BE49-F238E27FC236}">
                  <a16:creationId xmlns:a16="http://schemas.microsoft.com/office/drawing/2014/main" id="{95F1A6C1-EB2A-1349-B62F-A1F9D1044638}"/>
                </a:ext>
              </a:extLst>
            </p:cNvPr>
            <p:cNvPicPr>
              <a:picLocks noChangeAspect="1"/>
            </p:cNvPicPr>
            <p:nvPr/>
          </p:nvPicPr>
          <p:blipFill>
            <a:blip r:embed="rId16"/>
            <a:stretch>
              <a:fillRect/>
            </a:stretch>
          </p:blipFill>
          <p:spPr>
            <a:xfrm>
              <a:off x="2234792" y="3562419"/>
              <a:ext cx="791943" cy="289547"/>
            </a:xfrm>
            <a:prstGeom prst="rect">
              <a:avLst/>
            </a:prstGeom>
          </p:spPr>
        </p:pic>
      </p:grpSp>
    </p:spTree>
    <p:extLst>
      <p:ext uri="{BB962C8B-B14F-4D97-AF65-F5344CB8AC3E}">
        <p14:creationId xmlns:p14="http://schemas.microsoft.com/office/powerpoint/2010/main" val="34236894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06B43-E930-714F-9059-8A7B8C31269C}"/>
              </a:ext>
            </a:extLst>
          </p:cNvPr>
          <p:cNvSpPr>
            <a:spLocks noGrp="1"/>
          </p:cNvSpPr>
          <p:nvPr>
            <p:ph type="title"/>
          </p:nvPr>
        </p:nvSpPr>
        <p:spPr/>
        <p:txBody>
          <a:bodyPr/>
          <a:lstStyle/>
          <a:p>
            <a:r>
              <a:rPr lang="en-US" dirty="0"/>
              <a:t>Hidden State</a:t>
            </a:r>
          </a:p>
        </p:txBody>
      </p:sp>
      <p:pic>
        <p:nvPicPr>
          <p:cNvPr id="5" name="Content Placeholder 4">
            <a:extLst>
              <a:ext uri="{FF2B5EF4-FFF2-40B4-BE49-F238E27FC236}">
                <a16:creationId xmlns:a16="http://schemas.microsoft.com/office/drawing/2014/main" id="{BA8D131E-40E5-BA44-82BF-06953F72086E}"/>
              </a:ext>
            </a:extLst>
          </p:cNvPr>
          <p:cNvPicPr>
            <a:picLocks noGrp="1" noChangeAspect="1"/>
          </p:cNvPicPr>
          <p:nvPr>
            <p:ph sz="half" idx="10"/>
          </p:nvPr>
        </p:nvPicPr>
        <p:blipFill>
          <a:blip r:embed="rId3">
            <a:extLst>
              <a:ext uri="{96DAC541-7B7A-43D3-8B79-37D633B846F1}">
                <asvg:svgBlip xmlns:asvg="http://schemas.microsoft.com/office/drawing/2016/SVG/main" r:embed="rId4"/>
              </a:ext>
            </a:extLst>
          </a:blip>
          <a:stretch>
            <a:fillRect/>
          </a:stretch>
        </p:blipFill>
        <p:spPr>
          <a:xfrm>
            <a:off x="496878" y="1946641"/>
            <a:ext cx="6578600" cy="3302000"/>
          </a:xfr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12290DF-7E97-D348-8AA6-3C77A7DD6FBC}"/>
                  </a:ext>
                </a:extLst>
              </p:cNvPr>
              <p:cNvSpPr txBox="1"/>
              <p:nvPr/>
            </p:nvSpPr>
            <p:spPr>
              <a:xfrm>
                <a:off x="7075478" y="2526390"/>
                <a:ext cx="4142096" cy="3785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𝐻</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𝑍</m:t>
                          </m:r>
                        </m:e>
                        <m:sub>
                          <m:r>
                            <a:rPr lang="en-US" sz="2400" b="0" i="1" smtClean="0">
                              <a:latin typeface="Cambria Math" panose="02040503050406030204" pitchFamily="18" charset="0"/>
                              <a:ea typeface="Cambria Math" panose="02040503050406030204" pitchFamily="18" charset="0"/>
                            </a:rPr>
                            <m:t>𝑡</m:t>
                          </m:r>
                        </m:sub>
                      </m:sSub>
                      <m:r>
                        <a:rPr lang="en-US" sz="2400" i="1">
                          <a:latin typeface="Cambria Math" panose="02040503050406030204" pitchFamily="18" charset="0"/>
                          <a:ea typeface="Cambria Math" panose="02040503050406030204" pitchFamily="18" charset="0"/>
                        </a:rPr>
                        <m:t>⨀</m:t>
                      </m:r>
                      <m:sSub>
                        <m:sSubPr>
                          <m:ctrlPr>
                            <a:rPr lang="en-US" sz="240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𝐻</m:t>
                          </m:r>
                        </m:e>
                        <m:sub>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−1</m:t>
                          </m:r>
                        </m:sub>
                      </m:sSub>
                      <m:r>
                        <a:rPr lang="en-US" sz="2400" b="0" i="1" smtClean="0">
                          <a:latin typeface="Cambria Math" panose="02040503050406030204" pitchFamily="18" charset="0"/>
                          <a:ea typeface="Cambria Math" panose="02040503050406030204" pitchFamily="18" charset="0"/>
                        </a:rPr>
                        <m:t>+(1−</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𝑍</m:t>
                          </m:r>
                        </m:e>
                        <m:sub>
                          <m:r>
                            <a:rPr lang="en-US" sz="2400" i="1">
                              <a:latin typeface="Cambria Math" panose="02040503050406030204" pitchFamily="18" charset="0"/>
                              <a:ea typeface="Cambria Math" panose="02040503050406030204" pitchFamily="18" charset="0"/>
                            </a:rPr>
                            <m:t>𝑡</m:t>
                          </m:r>
                        </m:sub>
                      </m:sSub>
                      <m:r>
                        <a:rPr lang="en-US" sz="2400" b="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𝐻</m:t>
                              </m:r>
                            </m:e>
                          </m:acc>
                        </m:e>
                        <m:sub>
                          <m:r>
                            <a:rPr lang="en-US" sz="2400" i="1">
                              <a:latin typeface="Cambria Math" panose="02040503050406030204" pitchFamily="18" charset="0"/>
                            </a:rPr>
                            <m:t>𝑡</m:t>
                          </m:r>
                        </m:sub>
                      </m:sSub>
                      <m:r>
                        <a:rPr lang="en-US" sz="2400" b="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6" name="TextBox 5">
                <a:extLst>
                  <a:ext uri="{FF2B5EF4-FFF2-40B4-BE49-F238E27FC236}">
                    <a16:creationId xmlns:a16="http://schemas.microsoft.com/office/drawing/2014/main" id="{512290DF-7E97-D348-8AA6-3C77A7DD6FBC}"/>
                  </a:ext>
                </a:extLst>
              </p:cNvPr>
              <p:cNvSpPr txBox="1">
                <a:spLocks noRot="1" noChangeAspect="1" noMove="1" noResize="1" noEditPoints="1" noAdjustHandles="1" noChangeArrowheads="1" noChangeShapeType="1" noTextEdit="1"/>
              </p:cNvSpPr>
              <p:nvPr/>
            </p:nvSpPr>
            <p:spPr>
              <a:xfrm>
                <a:off x="7075478" y="2526390"/>
                <a:ext cx="4142096" cy="378502"/>
              </a:xfrm>
              <a:prstGeom prst="rect">
                <a:avLst/>
              </a:prstGeom>
              <a:blipFill>
                <a:blip r:embed="rId5"/>
                <a:stretch>
                  <a:fillRect l="-1223" t="-16129" r="-2141" b="-29032"/>
                </a:stretch>
              </a:blipFill>
            </p:spPr>
            <p:txBody>
              <a:bodyPr/>
              <a:lstStyle/>
              <a:p>
                <a:r>
                  <a:rPr lang="en-US">
                    <a:noFill/>
                  </a:rPr>
                  <a:t> </a:t>
                </a:r>
              </a:p>
            </p:txBody>
          </p:sp>
        </mc:Fallback>
      </mc:AlternateContent>
    </p:spTree>
    <p:extLst>
      <p:ext uri="{BB962C8B-B14F-4D97-AF65-F5344CB8AC3E}">
        <p14:creationId xmlns:p14="http://schemas.microsoft.com/office/powerpoint/2010/main" val="16274959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06B43-E930-714F-9059-8A7B8C31269C}"/>
              </a:ext>
            </a:extLst>
          </p:cNvPr>
          <p:cNvSpPr>
            <a:spLocks noGrp="1"/>
          </p:cNvSpPr>
          <p:nvPr>
            <p:ph type="title"/>
          </p:nvPr>
        </p:nvSpPr>
        <p:spPr/>
        <p:txBody>
          <a:bodyPr/>
          <a:lstStyle/>
          <a:p>
            <a:r>
              <a:rPr lang="en-US" dirty="0"/>
              <a:t>Summary</a:t>
            </a:r>
          </a:p>
        </p:txBody>
      </p:sp>
      <p:pic>
        <p:nvPicPr>
          <p:cNvPr id="5" name="Content Placeholder 4">
            <a:extLst>
              <a:ext uri="{FF2B5EF4-FFF2-40B4-BE49-F238E27FC236}">
                <a16:creationId xmlns:a16="http://schemas.microsoft.com/office/drawing/2014/main" id="{BA8D131E-40E5-BA44-82BF-06953F72086E}"/>
              </a:ext>
            </a:extLst>
          </p:cNvPr>
          <p:cNvPicPr>
            <a:picLocks noGrp="1" noChangeAspect="1"/>
          </p:cNvPicPr>
          <p:nvPr>
            <p:ph sz="half" idx="10"/>
          </p:nvPr>
        </p:nvPicPr>
        <p:blipFill>
          <a:blip r:embed="rId3">
            <a:extLst>
              <a:ext uri="{96DAC541-7B7A-43D3-8B79-37D633B846F1}">
                <asvg:svgBlip xmlns:asvg="http://schemas.microsoft.com/office/drawing/2016/SVG/main" r:embed="rId4"/>
              </a:ext>
            </a:extLst>
          </a:blip>
          <a:stretch>
            <a:fillRect/>
          </a:stretch>
        </p:blipFill>
        <p:spPr>
          <a:xfrm>
            <a:off x="263271" y="1874520"/>
            <a:ext cx="6194004" cy="3108960"/>
          </a:xfr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12290DF-7E97-D348-8AA6-3C77A7DD6FBC}"/>
                  </a:ext>
                </a:extLst>
              </p:cNvPr>
              <p:cNvSpPr txBox="1"/>
              <p:nvPr/>
            </p:nvSpPr>
            <p:spPr>
              <a:xfrm>
                <a:off x="6518461" y="3764176"/>
                <a:ext cx="4142096" cy="3785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𝐻</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𝑍</m:t>
                          </m:r>
                        </m:e>
                        <m:sub>
                          <m:r>
                            <a:rPr lang="en-US" sz="2400" b="0" i="1" smtClean="0">
                              <a:latin typeface="Cambria Math" panose="02040503050406030204" pitchFamily="18" charset="0"/>
                              <a:ea typeface="Cambria Math" panose="02040503050406030204" pitchFamily="18" charset="0"/>
                            </a:rPr>
                            <m:t>𝑡</m:t>
                          </m:r>
                        </m:sub>
                      </m:sSub>
                      <m:r>
                        <a:rPr lang="en-US" sz="2400" i="1">
                          <a:latin typeface="Cambria Math" panose="02040503050406030204" pitchFamily="18" charset="0"/>
                          <a:ea typeface="Cambria Math" panose="02040503050406030204" pitchFamily="18" charset="0"/>
                        </a:rPr>
                        <m:t>⨀</m:t>
                      </m:r>
                      <m:sSub>
                        <m:sSubPr>
                          <m:ctrlPr>
                            <a:rPr lang="en-US" sz="240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𝐻</m:t>
                          </m:r>
                        </m:e>
                        <m:sub>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−1</m:t>
                          </m:r>
                        </m:sub>
                      </m:sSub>
                      <m:r>
                        <a:rPr lang="en-US" sz="2400" b="0" i="1" smtClean="0">
                          <a:latin typeface="Cambria Math" panose="02040503050406030204" pitchFamily="18" charset="0"/>
                          <a:ea typeface="Cambria Math" panose="02040503050406030204" pitchFamily="18" charset="0"/>
                        </a:rPr>
                        <m:t>+(1−</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𝑍</m:t>
                          </m:r>
                        </m:e>
                        <m:sub>
                          <m:r>
                            <a:rPr lang="en-US" sz="2400" i="1">
                              <a:latin typeface="Cambria Math" panose="02040503050406030204" pitchFamily="18" charset="0"/>
                              <a:ea typeface="Cambria Math" panose="02040503050406030204" pitchFamily="18" charset="0"/>
                            </a:rPr>
                            <m:t>𝑡</m:t>
                          </m:r>
                        </m:sub>
                      </m:sSub>
                      <m:r>
                        <a:rPr lang="en-US" sz="2400" b="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𝐻</m:t>
                              </m:r>
                            </m:e>
                          </m:acc>
                        </m:e>
                        <m:sub>
                          <m:r>
                            <a:rPr lang="en-US" sz="2400" i="1">
                              <a:latin typeface="Cambria Math" panose="02040503050406030204" pitchFamily="18" charset="0"/>
                            </a:rPr>
                            <m:t>𝑡</m:t>
                          </m:r>
                        </m:sub>
                      </m:sSub>
                      <m:r>
                        <a:rPr lang="en-US" sz="2400" b="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6" name="TextBox 5">
                <a:extLst>
                  <a:ext uri="{FF2B5EF4-FFF2-40B4-BE49-F238E27FC236}">
                    <a16:creationId xmlns:a16="http://schemas.microsoft.com/office/drawing/2014/main" id="{512290DF-7E97-D348-8AA6-3C77A7DD6FBC}"/>
                  </a:ext>
                </a:extLst>
              </p:cNvPr>
              <p:cNvSpPr txBox="1">
                <a:spLocks noRot="1" noChangeAspect="1" noMove="1" noResize="1" noEditPoints="1" noAdjustHandles="1" noChangeArrowheads="1" noChangeShapeType="1" noTextEdit="1"/>
              </p:cNvSpPr>
              <p:nvPr/>
            </p:nvSpPr>
            <p:spPr>
              <a:xfrm>
                <a:off x="6518461" y="3764176"/>
                <a:ext cx="4142096" cy="378502"/>
              </a:xfrm>
              <a:prstGeom prst="rect">
                <a:avLst/>
              </a:prstGeom>
              <a:blipFill>
                <a:blip r:embed="rId5"/>
                <a:stretch>
                  <a:fillRect l="-917" t="-12903" r="-2141" b="-290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4D90D40-A7F4-674A-B33E-BE6E1CC49245}"/>
                  </a:ext>
                </a:extLst>
              </p:cNvPr>
              <p:cNvSpPr txBox="1"/>
              <p:nvPr/>
            </p:nvSpPr>
            <p:spPr>
              <a:xfrm>
                <a:off x="6518461" y="3239749"/>
                <a:ext cx="5657574" cy="3785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𝐻</m:t>
                              </m:r>
                            </m:e>
                          </m:acc>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r>
                        <a:rPr lang="en-US" sz="2400" b="0" i="1" smtClean="0">
                          <a:latin typeface="Cambria Math" panose="02040503050406030204" pitchFamily="18" charset="0"/>
                        </a:rPr>
                        <m:t>𝑡𝑎𝑛h</m:t>
                      </m:r>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sSub>
                            <m:sSubPr>
                              <m:ctrlPr>
                                <a:rPr lang="en-US" sz="2400" i="1">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𝑋</m:t>
                              </m:r>
                            </m:e>
                            <m:sub>
                              <m:r>
                                <a:rPr lang="en-US" sz="2400" i="1">
                                  <a:latin typeface="Cambria Math" panose="02040503050406030204" pitchFamily="18" charset="0"/>
                                  <a:ea typeface="Cambria Math" panose="02040503050406030204" pitchFamily="18" charset="0"/>
                                </a:rPr>
                                <m:t>𝑡</m:t>
                              </m:r>
                            </m:sub>
                          </m:sSub>
                          <m:r>
                            <a:rPr lang="en-US" sz="2400" b="0" i="1" smtClean="0">
                              <a:latin typeface="Cambria Math" panose="02040503050406030204" pitchFamily="18" charset="0"/>
                              <a:ea typeface="Cambria Math" panose="02040503050406030204" pitchFamily="18" charset="0"/>
                            </a:rPr>
                            <m:t>𝑊</m:t>
                          </m:r>
                        </m:e>
                        <m:sub>
                          <m:r>
                            <a:rPr lang="en-US" sz="2400" b="0" i="1" smtClean="0">
                              <a:latin typeface="Cambria Math" panose="02040503050406030204" pitchFamily="18" charset="0"/>
                              <a:ea typeface="Cambria Math" panose="02040503050406030204" pitchFamily="18" charset="0"/>
                            </a:rPr>
                            <m:t>𝑥h</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𝑅</m:t>
                          </m:r>
                        </m:e>
                        <m:sub>
                          <m:r>
                            <a:rPr lang="en-US" sz="2400" b="0" i="1" smtClean="0">
                              <a:latin typeface="Cambria Math" panose="02040503050406030204" pitchFamily="18" charset="0"/>
                              <a:ea typeface="Cambria Math" panose="02040503050406030204" pitchFamily="18" charset="0"/>
                            </a:rPr>
                            <m:t>𝑡</m:t>
                          </m:r>
                        </m:sub>
                      </m:sSub>
                      <m:r>
                        <a:rPr lang="en-US" sz="2400" i="1">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sSub>
                            <m:sSubPr>
                              <m:ctrlPr>
                                <a:rPr lang="en-US" sz="2400" i="1">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𝐻</m:t>
                              </m:r>
                            </m:e>
                            <m:sub>
                              <m:r>
                                <a:rPr lang="en-US" sz="2400" i="1">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−1</m:t>
                              </m:r>
                            </m:sub>
                          </m:sSub>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𝑊</m:t>
                          </m:r>
                        </m:e>
                        <m:sub>
                          <m:r>
                            <a:rPr lang="en-US" sz="2400" b="0" i="1" smtClean="0">
                              <a:latin typeface="Cambria Math" panose="02040503050406030204" pitchFamily="18" charset="0"/>
                              <a:ea typeface="Cambria Math" panose="02040503050406030204" pitchFamily="18" charset="0"/>
                            </a:rPr>
                            <m:t>hh</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𝑏</m:t>
                          </m:r>
                        </m:e>
                        <m:sub>
                          <m:r>
                            <a:rPr lang="en-US" sz="2400" b="0" i="1" smtClean="0">
                              <a:latin typeface="Cambria Math" panose="02040503050406030204" pitchFamily="18" charset="0"/>
                              <a:ea typeface="Cambria Math" panose="02040503050406030204" pitchFamily="18" charset="0"/>
                            </a:rPr>
                            <m:t>h</m:t>
                          </m:r>
                        </m:sub>
                      </m:sSub>
                      <m:r>
                        <a:rPr lang="en-US" sz="2400" b="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7" name="TextBox 6">
                <a:extLst>
                  <a:ext uri="{FF2B5EF4-FFF2-40B4-BE49-F238E27FC236}">
                    <a16:creationId xmlns:a16="http://schemas.microsoft.com/office/drawing/2014/main" id="{B4D90D40-A7F4-674A-B33E-BE6E1CC49245}"/>
                  </a:ext>
                </a:extLst>
              </p:cNvPr>
              <p:cNvSpPr txBox="1">
                <a:spLocks noRot="1" noChangeAspect="1" noMove="1" noResize="1" noEditPoints="1" noAdjustHandles="1" noChangeArrowheads="1" noChangeShapeType="1" noTextEdit="1"/>
              </p:cNvSpPr>
              <p:nvPr/>
            </p:nvSpPr>
            <p:spPr>
              <a:xfrm>
                <a:off x="6518461" y="3239749"/>
                <a:ext cx="5657574" cy="378502"/>
              </a:xfrm>
              <a:prstGeom prst="rect">
                <a:avLst/>
              </a:prstGeom>
              <a:blipFill>
                <a:blip r:embed="rId6"/>
                <a:stretch>
                  <a:fillRect t="-12903" r="-671" b="-290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CD4207E-A8B2-CC46-BFEB-59789FB3C296}"/>
                  </a:ext>
                </a:extLst>
              </p:cNvPr>
              <p:cNvSpPr txBox="1"/>
              <p:nvPr/>
            </p:nvSpPr>
            <p:spPr>
              <a:xfrm>
                <a:off x="6518461" y="2177935"/>
                <a:ext cx="428687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𝑅</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𝜎</m:t>
                      </m:r>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sSub>
                            <m:sSubPr>
                              <m:ctrlPr>
                                <a:rPr lang="en-US" sz="2400" i="1">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𝑋</m:t>
                              </m:r>
                            </m:e>
                            <m:sub>
                              <m:r>
                                <a:rPr lang="en-US" sz="2400" i="1">
                                  <a:latin typeface="Cambria Math" panose="02040503050406030204" pitchFamily="18" charset="0"/>
                                  <a:ea typeface="Cambria Math" panose="02040503050406030204" pitchFamily="18" charset="0"/>
                                </a:rPr>
                                <m:t>𝑡</m:t>
                              </m:r>
                            </m:sub>
                          </m:sSub>
                          <m:r>
                            <a:rPr lang="en-US" sz="2400" b="0" i="1" smtClean="0">
                              <a:latin typeface="Cambria Math" panose="02040503050406030204" pitchFamily="18" charset="0"/>
                              <a:ea typeface="Cambria Math" panose="02040503050406030204" pitchFamily="18" charset="0"/>
                            </a:rPr>
                            <m:t>𝑊</m:t>
                          </m:r>
                        </m:e>
                        <m:sub>
                          <m:r>
                            <a:rPr lang="en-US" sz="2400" b="0" i="1" smtClean="0">
                              <a:latin typeface="Cambria Math" panose="02040503050406030204" pitchFamily="18" charset="0"/>
                              <a:ea typeface="Cambria Math" panose="02040503050406030204" pitchFamily="18" charset="0"/>
                            </a:rPr>
                            <m:t>𝑥𝑟</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sSub>
                            <m:sSubPr>
                              <m:ctrlPr>
                                <a:rPr lang="en-US" sz="2400" i="1">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𝐻</m:t>
                              </m:r>
                            </m:e>
                            <m:sub>
                              <m:r>
                                <a:rPr lang="en-US" sz="2400" i="1">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−1</m:t>
                              </m:r>
                            </m:sub>
                          </m:sSub>
                          <m:r>
                            <a:rPr lang="en-US" sz="2400" b="0" i="1" smtClean="0">
                              <a:latin typeface="Cambria Math" panose="02040503050406030204" pitchFamily="18" charset="0"/>
                              <a:ea typeface="Cambria Math" panose="02040503050406030204" pitchFamily="18" charset="0"/>
                            </a:rPr>
                            <m:t>𝑊</m:t>
                          </m:r>
                        </m:e>
                        <m:sub>
                          <m:r>
                            <a:rPr lang="en-US" sz="2400" b="0" i="1" smtClean="0">
                              <a:latin typeface="Cambria Math" panose="02040503050406030204" pitchFamily="18" charset="0"/>
                              <a:ea typeface="Cambria Math" panose="02040503050406030204" pitchFamily="18" charset="0"/>
                            </a:rPr>
                            <m:t>h𝑟</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𝑏</m:t>
                          </m:r>
                        </m:e>
                        <m:sub>
                          <m:r>
                            <a:rPr lang="en-US" sz="2400" b="0" i="1" smtClean="0">
                              <a:latin typeface="Cambria Math" panose="02040503050406030204" pitchFamily="18" charset="0"/>
                              <a:ea typeface="Cambria Math" panose="02040503050406030204" pitchFamily="18" charset="0"/>
                            </a:rPr>
                            <m:t>𝑟</m:t>
                          </m:r>
                        </m:sub>
                      </m:sSub>
                      <m:r>
                        <a:rPr lang="en-US" sz="2400" b="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8" name="TextBox 7">
                <a:extLst>
                  <a:ext uri="{FF2B5EF4-FFF2-40B4-BE49-F238E27FC236}">
                    <a16:creationId xmlns:a16="http://schemas.microsoft.com/office/drawing/2014/main" id="{6CD4207E-A8B2-CC46-BFEB-59789FB3C296}"/>
                  </a:ext>
                </a:extLst>
              </p:cNvPr>
              <p:cNvSpPr txBox="1">
                <a:spLocks noRot="1" noChangeAspect="1" noMove="1" noResize="1" noEditPoints="1" noAdjustHandles="1" noChangeArrowheads="1" noChangeShapeType="1" noTextEdit="1"/>
              </p:cNvSpPr>
              <p:nvPr/>
            </p:nvSpPr>
            <p:spPr>
              <a:xfrm>
                <a:off x="6518461" y="2177935"/>
                <a:ext cx="4286879" cy="369332"/>
              </a:xfrm>
              <a:prstGeom prst="rect">
                <a:avLst/>
              </a:prstGeom>
              <a:blipFill>
                <a:blip r:embed="rId7"/>
                <a:stretch>
                  <a:fillRect r="-885" b="-290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C4A63F0-3CAE-684D-BE2D-39D261142CF5}"/>
                  </a:ext>
                </a:extLst>
              </p:cNvPr>
              <p:cNvSpPr txBox="1"/>
              <p:nvPr/>
            </p:nvSpPr>
            <p:spPr>
              <a:xfrm>
                <a:off x="6539429" y="2688512"/>
                <a:ext cx="426591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𝑍</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𝜎</m:t>
                      </m:r>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sSub>
                            <m:sSubPr>
                              <m:ctrlPr>
                                <a:rPr lang="en-US" sz="2400" i="1">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𝑋</m:t>
                              </m:r>
                            </m:e>
                            <m:sub>
                              <m:r>
                                <a:rPr lang="en-US" sz="2400" i="1">
                                  <a:latin typeface="Cambria Math" panose="02040503050406030204" pitchFamily="18" charset="0"/>
                                  <a:ea typeface="Cambria Math" panose="02040503050406030204" pitchFamily="18" charset="0"/>
                                </a:rPr>
                                <m:t>𝑡</m:t>
                              </m:r>
                            </m:sub>
                          </m:sSub>
                          <m:r>
                            <a:rPr lang="en-US" sz="2400" b="0" i="1" smtClean="0">
                              <a:latin typeface="Cambria Math" panose="02040503050406030204" pitchFamily="18" charset="0"/>
                              <a:ea typeface="Cambria Math" panose="02040503050406030204" pitchFamily="18" charset="0"/>
                            </a:rPr>
                            <m:t>𝑊</m:t>
                          </m:r>
                        </m:e>
                        <m:sub>
                          <m:r>
                            <a:rPr lang="en-US" sz="2400" b="0" i="1" smtClean="0">
                              <a:latin typeface="Cambria Math" panose="02040503050406030204" pitchFamily="18" charset="0"/>
                              <a:ea typeface="Cambria Math" panose="02040503050406030204" pitchFamily="18" charset="0"/>
                            </a:rPr>
                            <m:t>𝑥𝑧</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sSub>
                            <m:sSubPr>
                              <m:ctrlPr>
                                <a:rPr lang="en-US" sz="2400" i="1">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𝐻</m:t>
                              </m:r>
                            </m:e>
                            <m:sub>
                              <m:r>
                                <a:rPr lang="en-US" sz="2400" i="1">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−1</m:t>
                              </m:r>
                            </m:sub>
                          </m:sSub>
                          <m:r>
                            <a:rPr lang="en-US" sz="2400" b="0" i="1" smtClean="0">
                              <a:latin typeface="Cambria Math" panose="02040503050406030204" pitchFamily="18" charset="0"/>
                              <a:ea typeface="Cambria Math" panose="02040503050406030204" pitchFamily="18" charset="0"/>
                            </a:rPr>
                            <m:t>𝑊</m:t>
                          </m:r>
                        </m:e>
                        <m:sub>
                          <m:r>
                            <a:rPr lang="en-US" sz="2400" b="0" i="1" smtClean="0">
                              <a:latin typeface="Cambria Math" panose="02040503050406030204" pitchFamily="18" charset="0"/>
                              <a:ea typeface="Cambria Math" panose="02040503050406030204" pitchFamily="18" charset="0"/>
                            </a:rPr>
                            <m:t>h𝑧</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𝑏</m:t>
                          </m:r>
                        </m:e>
                        <m:sub>
                          <m:r>
                            <a:rPr lang="en-US" sz="2400" b="0" i="1" smtClean="0">
                              <a:latin typeface="Cambria Math" panose="02040503050406030204" pitchFamily="18" charset="0"/>
                              <a:ea typeface="Cambria Math" panose="02040503050406030204" pitchFamily="18" charset="0"/>
                            </a:rPr>
                            <m:t>𝑧</m:t>
                          </m:r>
                        </m:sub>
                      </m:sSub>
                      <m:r>
                        <a:rPr lang="en-US" sz="2400" b="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9" name="TextBox 8">
                <a:extLst>
                  <a:ext uri="{FF2B5EF4-FFF2-40B4-BE49-F238E27FC236}">
                    <a16:creationId xmlns:a16="http://schemas.microsoft.com/office/drawing/2014/main" id="{8C4A63F0-3CAE-684D-BE2D-39D261142CF5}"/>
                  </a:ext>
                </a:extLst>
              </p:cNvPr>
              <p:cNvSpPr txBox="1">
                <a:spLocks noRot="1" noChangeAspect="1" noMove="1" noResize="1" noEditPoints="1" noAdjustHandles="1" noChangeArrowheads="1" noChangeShapeType="1" noTextEdit="1"/>
              </p:cNvSpPr>
              <p:nvPr/>
            </p:nvSpPr>
            <p:spPr>
              <a:xfrm>
                <a:off x="6539429" y="2688512"/>
                <a:ext cx="4265911" cy="369332"/>
              </a:xfrm>
              <a:prstGeom prst="rect">
                <a:avLst/>
              </a:prstGeom>
              <a:blipFill>
                <a:blip r:embed="rId8"/>
                <a:stretch>
                  <a:fillRect r="-593" b="-33333"/>
                </a:stretch>
              </a:blipFill>
            </p:spPr>
            <p:txBody>
              <a:bodyPr/>
              <a:lstStyle/>
              <a:p>
                <a:r>
                  <a:rPr lang="en-US">
                    <a:noFill/>
                  </a:rPr>
                  <a:t> </a:t>
                </a:r>
              </a:p>
            </p:txBody>
          </p:sp>
        </mc:Fallback>
      </mc:AlternateContent>
    </p:spTree>
    <p:extLst>
      <p:ext uri="{BB962C8B-B14F-4D97-AF65-F5344CB8AC3E}">
        <p14:creationId xmlns:p14="http://schemas.microsoft.com/office/powerpoint/2010/main" val="16404805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AD5F91-F97A-5F41-A21E-3EB716E0788F}"/>
              </a:ext>
            </a:extLst>
          </p:cNvPr>
          <p:cNvSpPr>
            <a:spLocks noGrp="1"/>
          </p:cNvSpPr>
          <p:nvPr>
            <p:ph type="body" sz="quarter" idx="10"/>
          </p:nvPr>
        </p:nvSpPr>
        <p:spPr>
          <a:xfrm>
            <a:off x="1336964" y="1836544"/>
            <a:ext cx="9518073" cy="2735457"/>
          </a:xfrm>
        </p:spPr>
        <p:txBody>
          <a:bodyPr/>
          <a:lstStyle/>
          <a:p>
            <a:r>
              <a:rPr lang="en-US" sz="4800" b="1"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Long Short-term Memory Networks (LSTM)</a:t>
            </a:r>
          </a:p>
        </p:txBody>
      </p:sp>
    </p:spTree>
    <p:extLst>
      <p:ext uri="{BB962C8B-B14F-4D97-AF65-F5344CB8AC3E}">
        <p14:creationId xmlns:p14="http://schemas.microsoft.com/office/powerpoint/2010/main" val="1979120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06B43-E930-714F-9059-8A7B8C31269C}"/>
              </a:ext>
            </a:extLst>
          </p:cNvPr>
          <p:cNvSpPr>
            <a:spLocks noGrp="1"/>
          </p:cNvSpPr>
          <p:nvPr>
            <p:ph type="title"/>
          </p:nvPr>
        </p:nvSpPr>
        <p:spPr/>
        <p:txBody>
          <a:bodyPr/>
          <a:lstStyle/>
          <a:p>
            <a:r>
              <a:rPr lang="en-US" dirty="0"/>
              <a:t>Gating Hidden States</a:t>
            </a:r>
          </a:p>
        </p:txBody>
      </p:sp>
      <p:sp>
        <p:nvSpPr>
          <p:cNvPr id="3" name="Content Placeholder 2">
            <a:extLst>
              <a:ext uri="{FF2B5EF4-FFF2-40B4-BE49-F238E27FC236}">
                <a16:creationId xmlns:a16="http://schemas.microsoft.com/office/drawing/2014/main" id="{E4D5E11B-F947-D649-910D-42CE349E9A66}"/>
              </a:ext>
            </a:extLst>
          </p:cNvPr>
          <p:cNvSpPr>
            <a:spLocks noGrp="1"/>
          </p:cNvSpPr>
          <p:nvPr>
            <p:ph sz="half" idx="10"/>
          </p:nvPr>
        </p:nvSpPr>
        <p:spPr/>
        <p:txBody>
          <a:bodyPr/>
          <a:lstStyle/>
          <a:p>
            <a:r>
              <a:rPr lang="en-US" sz="2800" dirty="0"/>
              <a:t>Gated Recurrent Units (GRU) used this nice idea of gating hidden states.</a:t>
            </a:r>
            <a:endParaRPr lang="en-US" altLang="zh-CN" sz="2800" dirty="0"/>
          </a:p>
          <a:p>
            <a:pPr lvl="1"/>
            <a:r>
              <a:rPr lang="en-US" sz="2800" dirty="0"/>
              <a:t>Not all observations are equally relevant</a:t>
            </a:r>
          </a:p>
          <a:p>
            <a:pPr lvl="1"/>
            <a:endParaRPr lang="en-US" dirty="0"/>
          </a:p>
          <a:p>
            <a:pPr lvl="1"/>
            <a:endParaRPr lang="en-US" dirty="0"/>
          </a:p>
          <a:p>
            <a:pPr marL="457200" lvl="1" indent="0">
              <a:buNone/>
            </a:pPr>
            <a:endParaRPr lang="en-US" dirty="0"/>
          </a:p>
          <a:p>
            <a:pPr marL="457200" lvl="1" indent="0">
              <a:buNone/>
            </a:pPr>
            <a:endParaRPr lang="en-US" sz="2800" dirty="0"/>
          </a:p>
          <a:p>
            <a:pPr lvl="1"/>
            <a:r>
              <a:rPr lang="en-US" sz="2800" dirty="0"/>
              <a:t>Only remember the relevant ones </a:t>
            </a:r>
          </a:p>
          <a:p>
            <a:pPr lvl="2"/>
            <a:r>
              <a:rPr lang="en-US" sz="2800" dirty="0"/>
              <a:t>Need mechanism to </a:t>
            </a:r>
            <a:r>
              <a:rPr lang="en-US" sz="2800" b="1" dirty="0"/>
              <a:t>pay attention (input gate)</a:t>
            </a:r>
            <a:endParaRPr lang="en-US" sz="2800" dirty="0"/>
          </a:p>
          <a:p>
            <a:pPr lvl="2"/>
            <a:r>
              <a:rPr lang="en-US" sz="2800" dirty="0"/>
              <a:t>Need mechanism to </a:t>
            </a:r>
            <a:r>
              <a:rPr lang="en-US" sz="2800" b="1" dirty="0"/>
              <a:t>forget (forget gate)</a:t>
            </a:r>
            <a:endParaRPr lang="en-US" sz="2800" dirty="0"/>
          </a:p>
        </p:txBody>
      </p:sp>
      <p:pic>
        <p:nvPicPr>
          <p:cNvPr id="4" name="Picture 3">
            <a:extLst>
              <a:ext uri="{FF2B5EF4-FFF2-40B4-BE49-F238E27FC236}">
                <a16:creationId xmlns:a16="http://schemas.microsoft.com/office/drawing/2014/main" id="{1E3E1CF7-251D-B54D-B9C0-F4439F589EAD}"/>
              </a:ext>
            </a:extLst>
          </p:cNvPr>
          <p:cNvPicPr>
            <a:picLocks noChangeAspect="1"/>
          </p:cNvPicPr>
          <p:nvPr/>
        </p:nvPicPr>
        <p:blipFill>
          <a:blip r:embed="rId3"/>
          <a:stretch>
            <a:fillRect/>
          </a:stretch>
        </p:blipFill>
        <p:spPr>
          <a:xfrm>
            <a:off x="1615781" y="2621957"/>
            <a:ext cx="8699269" cy="1188720"/>
          </a:xfrm>
          <a:prstGeom prst="rect">
            <a:avLst/>
          </a:prstGeom>
        </p:spPr>
      </p:pic>
    </p:spTree>
    <p:extLst>
      <p:ext uri="{BB962C8B-B14F-4D97-AF65-F5344CB8AC3E}">
        <p14:creationId xmlns:p14="http://schemas.microsoft.com/office/powerpoint/2010/main" val="24376493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6F1F5-160B-ED4E-A4EF-F0D40351D90E}"/>
              </a:ext>
            </a:extLst>
          </p:cNvPr>
          <p:cNvSpPr>
            <a:spLocks noGrp="1"/>
          </p:cNvSpPr>
          <p:nvPr>
            <p:ph type="title"/>
          </p:nvPr>
        </p:nvSpPr>
        <p:spPr/>
        <p:txBody>
          <a:bodyPr/>
          <a:lstStyle/>
          <a:p>
            <a:r>
              <a:rPr lang="en-US" dirty="0"/>
              <a:t>Long Short-Term Memory (LSTM)</a:t>
            </a:r>
          </a:p>
        </p:txBody>
      </p:sp>
      <p:sp>
        <p:nvSpPr>
          <p:cNvPr id="3" name="Content Placeholder 2">
            <a:extLst>
              <a:ext uri="{FF2B5EF4-FFF2-40B4-BE49-F238E27FC236}">
                <a16:creationId xmlns:a16="http://schemas.microsoft.com/office/drawing/2014/main" id="{381580CA-BF0E-EA4C-8015-08AEA6E56562}"/>
              </a:ext>
            </a:extLst>
          </p:cNvPr>
          <p:cNvSpPr>
            <a:spLocks noGrp="1"/>
          </p:cNvSpPr>
          <p:nvPr>
            <p:ph sz="half" idx="10"/>
          </p:nvPr>
        </p:nvSpPr>
        <p:spPr/>
        <p:txBody>
          <a:bodyPr/>
          <a:lstStyle/>
          <a:p>
            <a:r>
              <a:rPr lang="en-US" sz="2800" b="1" i="1" dirty="0"/>
              <a:t>Long Short-Term Memory (LSTM) </a:t>
            </a:r>
            <a:r>
              <a:rPr lang="en-US" sz="2800" dirty="0"/>
              <a:t>networks are special RNNs, with different gates and memory cells:</a:t>
            </a:r>
          </a:p>
          <a:p>
            <a:pPr marL="342900" indent="-342900">
              <a:buFont typeface="Arial" panose="020B0604020202020204" pitchFamily="34" charset="0"/>
              <a:buChar char="•"/>
            </a:pPr>
            <a:r>
              <a:rPr lang="en-US" sz="2400" b="1" dirty="0"/>
              <a:t>Gates</a:t>
            </a:r>
            <a:r>
              <a:rPr lang="en-US" sz="2000" dirty="0"/>
              <a:t>:</a:t>
            </a:r>
          </a:p>
          <a:p>
            <a:pPr marL="800100" lvl="1" indent="-342900">
              <a:buFont typeface="Wingdings" pitchFamily="2" charset="2"/>
              <a:buChar char="§"/>
            </a:pPr>
            <a:r>
              <a:rPr lang="en-US" sz="1800" dirty="0"/>
              <a:t>Input gate</a:t>
            </a:r>
          </a:p>
          <a:p>
            <a:pPr marL="800100" lvl="1" indent="-342900">
              <a:buFont typeface="Wingdings" pitchFamily="2" charset="2"/>
              <a:buChar char="§"/>
            </a:pPr>
            <a:r>
              <a:rPr lang="en-US" sz="1800" dirty="0"/>
              <a:t>Forget gate</a:t>
            </a:r>
          </a:p>
          <a:p>
            <a:pPr marL="800100" lvl="1" indent="-342900">
              <a:buFont typeface="Wingdings" pitchFamily="2" charset="2"/>
              <a:buChar char="§"/>
            </a:pPr>
            <a:r>
              <a:rPr lang="en-US" sz="1800" dirty="0"/>
              <a:t>Output gate</a:t>
            </a:r>
          </a:p>
          <a:p>
            <a:pPr marL="342900" indent="-342900">
              <a:buFont typeface="Arial" panose="020B0604020202020204" pitchFamily="34" charset="0"/>
              <a:buChar char="•"/>
            </a:pPr>
            <a:r>
              <a:rPr lang="en-US" sz="2400" b="1" dirty="0"/>
              <a:t>Memory cells:</a:t>
            </a:r>
          </a:p>
          <a:p>
            <a:pPr marL="800100" lvl="1" indent="-342900">
              <a:buFont typeface="Wingdings" pitchFamily="2" charset="2"/>
              <a:buChar char="§"/>
            </a:pPr>
            <a:r>
              <a:rPr lang="en-US" sz="1800" dirty="0"/>
              <a:t>Candidate memory cell</a:t>
            </a:r>
          </a:p>
          <a:p>
            <a:pPr marL="800100" lvl="1" indent="-342900">
              <a:buFont typeface="Wingdings" pitchFamily="2" charset="2"/>
              <a:buChar char="§"/>
            </a:pPr>
            <a:r>
              <a:rPr lang="en-US" sz="1800" dirty="0"/>
              <a:t>Memory cell</a:t>
            </a:r>
          </a:p>
          <a:p>
            <a:pPr marL="342900" indent="-342900">
              <a:buFont typeface="Wingdings" pitchFamily="2" charset="2"/>
              <a:buChar char="§"/>
            </a:pPr>
            <a:r>
              <a:rPr lang="en-US" sz="2400" b="1" dirty="0"/>
              <a:t>Hidden state</a:t>
            </a:r>
          </a:p>
        </p:txBody>
      </p:sp>
      <p:pic>
        <p:nvPicPr>
          <p:cNvPr id="4" name="Picture 3">
            <a:extLst>
              <a:ext uri="{FF2B5EF4-FFF2-40B4-BE49-F238E27FC236}">
                <a16:creationId xmlns:a16="http://schemas.microsoft.com/office/drawing/2014/main" id="{8CA1167E-87A1-ED4E-95D3-91DC3889198E}"/>
              </a:ext>
            </a:extLst>
          </p:cNvPr>
          <p:cNvPicPr>
            <a:picLocks noChangeAspect="1"/>
          </p:cNvPicPr>
          <p:nvPr/>
        </p:nvPicPr>
        <p:blipFill>
          <a:blip r:embed="rId3"/>
          <a:stretch>
            <a:fillRect/>
          </a:stretch>
        </p:blipFill>
        <p:spPr>
          <a:xfrm>
            <a:off x="4848498" y="2638281"/>
            <a:ext cx="6309197" cy="3185078"/>
          </a:xfrm>
          <a:prstGeom prst="rect">
            <a:avLst/>
          </a:prstGeom>
        </p:spPr>
      </p:pic>
    </p:spTree>
    <p:extLst>
      <p:ext uri="{BB962C8B-B14F-4D97-AF65-F5344CB8AC3E}">
        <p14:creationId xmlns:p14="http://schemas.microsoft.com/office/powerpoint/2010/main" val="10432699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C14E3-9DA9-DE4A-8048-248455AD53C1}"/>
              </a:ext>
            </a:extLst>
          </p:cNvPr>
          <p:cNvSpPr>
            <a:spLocks noGrp="1"/>
          </p:cNvSpPr>
          <p:nvPr>
            <p:ph type="title"/>
          </p:nvPr>
        </p:nvSpPr>
        <p:spPr/>
        <p:txBody>
          <a:bodyPr/>
          <a:lstStyle/>
          <a:p>
            <a:r>
              <a:rPr lang="en-US" dirty="0"/>
              <a:t>Input, Forget and Output Gates</a:t>
            </a: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EFE56E62-CEFC-D345-AE2E-26653E5BB299}"/>
                  </a:ext>
                </a:extLst>
              </p:cNvPr>
              <p:cNvSpPr/>
              <p:nvPr/>
            </p:nvSpPr>
            <p:spPr>
              <a:xfrm>
                <a:off x="6514485" y="1778000"/>
                <a:ext cx="5398426" cy="1764201"/>
              </a:xfrm>
              <a:prstGeom prst="rect">
                <a:avLst/>
              </a:prstGeom>
            </p:spPr>
            <p:txBody>
              <a:bodyPr wrap="square">
                <a:spAutoFit/>
              </a:bodyPr>
              <a:lstStyle/>
              <a:p>
                <a:pPr marL="285750" indent="-285750">
                  <a:buFont typeface="Arial" panose="020B0604020202020204" pitchFamily="34" charset="0"/>
                  <a:buChar char="•"/>
                </a:pPr>
                <a:r>
                  <a:rPr lang="en-US" dirty="0">
                    <a:latin typeface="Amazon Ember" panose="020B0603020204020204" pitchFamily="34" charset="0"/>
                    <a:ea typeface="Amazon Ember" panose="020B0603020204020204" pitchFamily="34" charset="0"/>
                    <a:cs typeface="Amazon Ember" panose="020B0603020204020204" pitchFamily="34" charset="0"/>
                  </a:rPr>
                  <a:t>Input is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𝑋</m:t>
                        </m:r>
                      </m:e>
                      <m:sub>
                        <m:r>
                          <a:rPr lang="en-US" i="1">
                            <a:latin typeface="Cambria Math" panose="02040503050406030204" pitchFamily="18" charset="0"/>
                            <a:ea typeface="Cambria Math" panose="02040503050406030204" pitchFamily="18" charset="0"/>
                          </a:rPr>
                          <m:t>𝑡</m:t>
                        </m:r>
                      </m:sub>
                    </m:sSub>
                  </m:oMath>
                </a14:m>
                <a:r>
                  <a:rPr lang="en-US" dirty="0">
                    <a:ea typeface="Cambria Math" panose="02040503050406030204" pitchFamily="18" charset="0"/>
                  </a:rPr>
                  <a:t> </a:t>
                </a:r>
                <a14:m>
                  <m:oMath xmlns:m="http://schemas.openxmlformats.org/officeDocument/2006/math">
                    <m:r>
                      <a:rPr lang="en-US" i="1" dirty="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ℝ</m:t>
                        </m:r>
                      </m:e>
                      <m:sup>
                        <m:r>
                          <a:rPr lang="en-US" b="0" i="1" dirty="0" smtClean="0">
                            <a:latin typeface="Cambria Math" panose="02040503050406030204" pitchFamily="18" charset="0"/>
                            <a:ea typeface="Cambria Math" panose="02040503050406030204" pitchFamily="18" charset="0"/>
                          </a:rPr>
                          <m:t>𝑛</m:t>
                        </m:r>
                        <m:r>
                          <a:rPr lang="en-US" i="1" dirty="0">
                            <a:latin typeface="Cambria Math" panose="02040503050406030204" pitchFamily="18" charset="0"/>
                          </a:rPr>
                          <m:t>𝑥</m:t>
                        </m:r>
                        <m:r>
                          <a:rPr lang="en-US" b="0" i="1" dirty="0" smtClean="0">
                            <a:latin typeface="Cambria Math" panose="02040503050406030204" pitchFamily="18" charset="0"/>
                          </a:rPr>
                          <m:t>𝑑</m:t>
                        </m:r>
                      </m:sup>
                    </m:sSup>
                  </m:oMath>
                </a14:m>
                <a:r>
                  <a:rPr lang="en-US" dirty="0">
                    <a:latin typeface="Amazon Ember" panose="020B0603020204020204" pitchFamily="34" charset="0"/>
                    <a:ea typeface="Amazon Ember" panose="020B0603020204020204" pitchFamily="34" charset="0"/>
                    <a:cs typeface="Amazon Ember" panose="020B0603020204020204" pitchFamily="34" charset="0"/>
                  </a:rPr>
                  <a:t> (number of examples: </a:t>
                </a:r>
                <a:r>
                  <a:rPr lang="en-US" i="1" dirty="0"/>
                  <a:t>𝑛</a:t>
                </a:r>
                <a:r>
                  <a:rPr lang="en-US" dirty="0">
                    <a:latin typeface="Amazon Ember" panose="020B0603020204020204" pitchFamily="34" charset="0"/>
                    <a:ea typeface="Amazon Ember" panose="020B0603020204020204" pitchFamily="34" charset="0"/>
                    <a:cs typeface="Amazon Ember" panose="020B0603020204020204" pitchFamily="34" charset="0"/>
                  </a:rPr>
                  <a:t>, number of inputs: </a:t>
                </a:r>
                <a:r>
                  <a:rPr lang="en-US" i="1" dirty="0"/>
                  <a:t>𝑑 </a:t>
                </a:r>
                <a:r>
                  <a:rPr lang="en-US" dirty="0">
                    <a:latin typeface="Amazon Ember" panose="020B0603020204020204" pitchFamily="34" charset="0"/>
                    <a:ea typeface="Amazon Ember" panose="020B0603020204020204" pitchFamily="34" charset="0"/>
                    <a:cs typeface="Amazon Ember" panose="020B0603020204020204" pitchFamily="34" charset="0"/>
                  </a:rPr>
                  <a:t>)</a:t>
                </a:r>
              </a:p>
              <a:p>
                <a:pPr marL="285750" indent="-285750">
                  <a:buFont typeface="Arial" panose="020B0604020202020204" pitchFamily="34" charset="0"/>
                  <a:buChar char="•"/>
                </a:pPr>
                <a:r>
                  <a:rPr lang="en-US" dirty="0">
                    <a:latin typeface="Amazon Ember" panose="020B0603020204020204" pitchFamily="34" charset="0"/>
                    <a:ea typeface="Amazon Ember" panose="020B0603020204020204" pitchFamily="34" charset="0"/>
                    <a:cs typeface="Amazon Ember" panose="020B0603020204020204" pitchFamily="34" charset="0"/>
                  </a:rPr>
                  <a:t>Hidden state of last timestep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𝐻</m:t>
                        </m:r>
                      </m:e>
                      <m:sub>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−1</m:t>
                        </m:r>
                      </m:sub>
                    </m:sSub>
                  </m:oMath>
                </a14:m>
                <a:r>
                  <a:rPr lang="en-US" dirty="0"/>
                  <a:t> </a:t>
                </a:r>
                <a14:m>
                  <m:oMath xmlns:m="http://schemas.openxmlformats.org/officeDocument/2006/math">
                    <m:r>
                      <a:rPr lang="en-US" i="1" dirty="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ℝ</m:t>
                        </m:r>
                      </m:e>
                      <m:sup>
                        <m:r>
                          <a:rPr lang="en-US" b="0" i="1" dirty="0" smtClean="0">
                            <a:latin typeface="Cambria Math" panose="02040503050406030204" pitchFamily="18" charset="0"/>
                            <a:ea typeface="Cambria Math" panose="02040503050406030204" pitchFamily="18" charset="0"/>
                          </a:rPr>
                          <m:t>𝑛</m:t>
                        </m:r>
                        <m:r>
                          <a:rPr lang="en-US" i="1" dirty="0">
                            <a:latin typeface="Cambria Math" panose="02040503050406030204" pitchFamily="18" charset="0"/>
                          </a:rPr>
                          <m:t>𝑥h</m:t>
                        </m:r>
                      </m:sup>
                    </m:sSup>
                  </m:oMath>
                </a14:m>
                <a:r>
                  <a:rPr lang="en-US" dirty="0">
                    <a:latin typeface="Amazon Ember" panose="020B0603020204020204" pitchFamily="34" charset="0"/>
                    <a:ea typeface="Amazon Ember" panose="020B0603020204020204" pitchFamily="34" charset="0"/>
                    <a:cs typeface="Amazon Ember" panose="020B0603020204020204" pitchFamily="34" charset="0"/>
                  </a:rPr>
                  <a:t> (number of hidden states: </a:t>
                </a:r>
                <a:r>
                  <a:rPr lang="en-US" i="1" dirty="0">
                    <a:latin typeface="STIXGeneral" pitchFamily="2" charset="2"/>
                  </a:rPr>
                  <a:t>ℎ</a:t>
                </a:r>
                <a:r>
                  <a:rPr lang="en-US" dirty="0">
                    <a:latin typeface="Amazon Ember" panose="020B0603020204020204" pitchFamily="34" charset="0"/>
                    <a:ea typeface="Amazon Ember" panose="020B0603020204020204" pitchFamily="34" charset="0"/>
                    <a:cs typeface="Amazon Ember" panose="020B0603020204020204" pitchFamily="34" charset="0"/>
                  </a:rPr>
                  <a:t>). </a:t>
                </a:r>
              </a:p>
              <a:p>
                <a:pPr marL="285750" indent="-285750">
                  <a:buFont typeface="Arial" panose="020B0604020202020204" pitchFamily="34" charset="0"/>
                  <a:buChar char="•"/>
                </a:pPr>
                <a:endParaRPr lang="en-US" dirty="0">
                  <a:latin typeface="Amazon Ember" panose="020B0603020204020204" pitchFamily="34" charset="0"/>
                  <a:ea typeface="Amazon Ember" panose="020B0603020204020204" pitchFamily="34" charset="0"/>
                  <a:cs typeface="Amazon Ember" panose="020B0603020204020204" pitchFamily="34" charset="0"/>
                </a:endParaRPr>
              </a:p>
              <a:p>
                <a:pPr marL="285750" indent="-285750">
                  <a:buFont typeface="Arial" panose="020B0604020202020204" pitchFamily="34" charset="0"/>
                  <a:buChar char="•"/>
                </a:pPr>
                <a:r>
                  <a:rPr lang="en-US" dirty="0">
                    <a:latin typeface="Amazon Ember" panose="020B0603020204020204" pitchFamily="34" charset="0"/>
                    <a:ea typeface="Amazon Ember" panose="020B0603020204020204" pitchFamily="34" charset="0"/>
                    <a:cs typeface="Amazon Ember" panose="020B0603020204020204" pitchFamily="34" charset="0"/>
                  </a:rPr>
                  <a:t>All gates use </a:t>
                </a:r>
                <a:r>
                  <a:rPr lang="en-US" b="1" dirty="0">
                    <a:latin typeface="Amazon Ember" panose="020B0603020204020204" pitchFamily="34" charset="0"/>
                    <a:ea typeface="Amazon Ember" panose="020B0603020204020204" pitchFamily="34" charset="0"/>
                    <a:cs typeface="Amazon Ember" panose="020B0603020204020204" pitchFamily="34" charset="0"/>
                  </a:rPr>
                  <a:t>sigmoid activation function</a:t>
                </a:r>
                <a:r>
                  <a:rPr lang="en-US" dirty="0">
                    <a:latin typeface="Amazon Ember" panose="020B0603020204020204" pitchFamily="34" charset="0"/>
                    <a:ea typeface="Amazon Ember" panose="020B0603020204020204" pitchFamily="34" charset="0"/>
                    <a:cs typeface="Amazon Ember" panose="020B0603020204020204" pitchFamily="34" charset="0"/>
                  </a:rPr>
                  <a:t>.</a:t>
                </a:r>
              </a:p>
            </p:txBody>
          </p:sp>
        </mc:Choice>
        <mc:Fallback xmlns="">
          <p:sp>
            <p:nvSpPr>
              <p:cNvPr id="10" name="Rectangle 9">
                <a:extLst>
                  <a:ext uri="{FF2B5EF4-FFF2-40B4-BE49-F238E27FC236}">
                    <a16:creationId xmlns:a16="http://schemas.microsoft.com/office/drawing/2014/main" id="{EFE56E62-CEFC-D345-AE2E-26653E5BB299}"/>
                  </a:ext>
                </a:extLst>
              </p:cNvPr>
              <p:cNvSpPr>
                <a:spLocks noRot="1" noChangeAspect="1" noMove="1" noResize="1" noEditPoints="1" noAdjustHandles="1" noChangeArrowheads="1" noChangeShapeType="1" noTextEdit="1"/>
              </p:cNvSpPr>
              <p:nvPr/>
            </p:nvSpPr>
            <p:spPr>
              <a:xfrm>
                <a:off x="6514485" y="1778000"/>
                <a:ext cx="5398426" cy="1764201"/>
              </a:xfrm>
              <a:prstGeom prst="rect">
                <a:avLst/>
              </a:prstGeom>
              <a:blipFill>
                <a:blip r:embed="rId3"/>
                <a:stretch>
                  <a:fillRect l="-704" t="-1429" b="-4286"/>
                </a:stretch>
              </a:blipFill>
            </p:spPr>
            <p:txBody>
              <a:bodyPr/>
              <a:lstStyle/>
              <a:p>
                <a:r>
                  <a:rPr lang="en-US">
                    <a:noFill/>
                  </a:rPr>
                  <a:t> </a:t>
                </a:r>
              </a:p>
            </p:txBody>
          </p:sp>
        </mc:Fallback>
      </mc:AlternateContent>
      <p:pic>
        <p:nvPicPr>
          <p:cNvPr id="4" name="Graphic 3">
            <a:extLst>
              <a:ext uri="{FF2B5EF4-FFF2-40B4-BE49-F238E27FC236}">
                <a16:creationId xmlns:a16="http://schemas.microsoft.com/office/drawing/2014/main" id="{FEB6B2DA-75C5-D545-B0CA-91B83AEDC6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2995" y="1778000"/>
            <a:ext cx="5257800" cy="3302000"/>
          </a:xfrm>
          <a:prstGeom prst="rect">
            <a:avLst/>
          </a:prstGeom>
        </p:spPr>
      </p:pic>
    </p:spTree>
    <p:extLst>
      <p:ext uri="{BB962C8B-B14F-4D97-AF65-F5344CB8AC3E}">
        <p14:creationId xmlns:p14="http://schemas.microsoft.com/office/powerpoint/2010/main" val="31185466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C14E3-9DA9-DE4A-8048-248455AD53C1}"/>
              </a:ext>
            </a:extLst>
          </p:cNvPr>
          <p:cNvSpPr>
            <a:spLocks noGrp="1"/>
          </p:cNvSpPr>
          <p:nvPr>
            <p:ph type="title"/>
          </p:nvPr>
        </p:nvSpPr>
        <p:spPr/>
        <p:txBody>
          <a:bodyPr/>
          <a:lstStyle/>
          <a:p>
            <a:r>
              <a:rPr lang="en-US" dirty="0"/>
              <a:t>Input, Forget and Output Gates</a:t>
            </a: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EFE56E62-CEFC-D345-AE2E-26653E5BB299}"/>
                  </a:ext>
                </a:extLst>
              </p:cNvPr>
              <p:cNvSpPr/>
              <p:nvPr/>
            </p:nvSpPr>
            <p:spPr>
              <a:xfrm>
                <a:off x="6514485" y="1778000"/>
                <a:ext cx="5398426" cy="2617448"/>
              </a:xfrm>
              <a:prstGeom prst="rect">
                <a:avLst/>
              </a:prstGeom>
            </p:spPr>
            <p:txBody>
              <a:bodyPr wrap="square">
                <a:spAutoFit/>
              </a:bodyPr>
              <a:lstStyle/>
              <a:p>
                <a:pPr marL="285750" indent="-285750">
                  <a:buFont typeface="Arial" panose="020B0604020202020204" pitchFamily="34" charset="0"/>
                  <a:buChar char="•"/>
                </a:pPr>
                <a:r>
                  <a:rPr lang="en-US" dirty="0">
                    <a:latin typeface="Amazon Ember" panose="020B0603020204020204" pitchFamily="34" charset="0"/>
                    <a:ea typeface="Amazon Ember" panose="020B0603020204020204" pitchFamily="34" charset="0"/>
                    <a:cs typeface="Amazon Ember" panose="020B0603020204020204" pitchFamily="34" charset="0"/>
                  </a:rPr>
                  <a:t>Input is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𝑋</m:t>
                        </m:r>
                      </m:e>
                      <m:sub>
                        <m:r>
                          <a:rPr lang="en-US" i="1">
                            <a:latin typeface="Cambria Math" panose="02040503050406030204" pitchFamily="18" charset="0"/>
                            <a:ea typeface="Cambria Math" panose="02040503050406030204" pitchFamily="18" charset="0"/>
                          </a:rPr>
                          <m:t>𝑡</m:t>
                        </m:r>
                      </m:sub>
                    </m:sSub>
                  </m:oMath>
                </a14:m>
                <a:r>
                  <a:rPr lang="en-US" dirty="0">
                    <a:ea typeface="Cambria Math" panose="02040503050406030204" pitchFamily="18" charset="0"/>
                  </a:rPr>
                  <a:t> </a:t>
                </a:r>
                <a14:m>
                  <m:oMath xmlns:m="http://schemas.openxmlformats.org/officeDocument/2006/math">
                    <m:r>
                      <a:rPr lang="en-US" i="1" dirty="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ℝ</m:t>
                        </m:r>
                      </m:e>
                      <m:sup>
                        <m:r>
                          <a:rPr lang="en-US" b="0" i="1" dirty="0" smtClean="0">
                            <a:latin typeface="Cambria Math" panose="02040503050406030204" pitchFamily="18" charset="0"/>
                            <a:ea typeface="Cambria Math" panose="02040503050406030204" pitchFamily="18" charset="0"/>
                          </a:rPr>
                          <m:t>𝑛</m:t>
                        </m:r>
                        <m:r>
                          <a:rPr lang="en-US" i="1" dirty="0">
                            <a:latin typeface="Cambria Math" panose="02040503050406030204" pitchFamily="18" charset="0"/>
                          </a:rPr>
                          <m:t>𝑥</m:t>
                        </m:r>
                        <m:r>
                          <a:rPr lang="en-US" b="0" i="1" dirty="0" smtClean="0">
                            <a:latin typeface="Cambria Math" panose="02040503050406030204" pitchFamily="18" charset="0"/>
                          </a:rPr>
                          <m:t>𝑑</m:t>
                        </m:r>
                      </m:sup>
                    </m:sSup>
                  </m:oMath>
                </a14:m>
                <a:r>
                  <a:rPr lang="en-US" dirty="0">
                    <a:latin typeface="Amazon Ember" panose="020B0603020204020204" pitchFamily="34" charset="0"/>
                    <a:ea typeface="Amazon Ember" panose="020B0603020204020204" pitchFamily="34" charset="0"/>
                    <a:cs typeface="Amazon Ember" panose="020B0603020204020204" pitchFamily="34" charset="0"/>
                  </a:rPr>
                  <a:t> (number of examples: </a:t>
                </a:r>
                <a:r>
                  <a:rPr lang="en-US" i="1" dirty="0"/>
                  <a:t>𝑛</a:t>
                </a:r>
                <a:r>
                  <a:rPr lang="en-US" dirty="0">
                    <a:latin typeface="Amazon Ember" panose="020B0603020204020204" pitchFamily="34" charset="0"/>
                    <a:ea typeface="Amazon Ember" panose="020B0603020204020204" pitchFamily="34" charset="0"/>
                    <a:cs typeface="Amazon Ember" panose="020B0603020204020204" pitchFamily="34" charset="0"/>
                  </a:rPr>
                  <a:t>, number of inputs: </a:t>
                </a:r>
                <a:r>
                  <a:rPr lang="en-US" i="1" dirty="0"/>
                  <a:t>𝑑 </a:t>
                </a:r>
                <a:r>
                  <a:rPr lang="en-US" dirty="0">
                    <a:latin typeface="Amazon Ember" panose="020B0603020204020204" pitchFamily="34" charset="0"/>
                    <a:ea typeface="Amazon Ember" panose="020B0603020204020204" pitchFamily="34" charset="0"/>
                    <a:cs typeface="Amazon Ember" panose="020B0603020204020204" pitchFamily="34" charset="0"/>
                  </a:rPr>
                  <a:t>)</a:t>
                </a:r>
              </a:p>
              <a:p>
                <a:pPr marL="285750" indent="-285750">
                  <a:buFont typeface="Arial" panose="020B0604020202020204" pitchFamily="34" charset="0"/>
                  <a:buChar char="•"/>
                </a:pPr>
                <a:r>
                  <a:rPr lang="en-US" dirty="0">
                    <a:latin typeface="Amazon Ember" panose="020B0603020204020204" pitchFamily="34" charset="0"/>
                    <a:ea typeface="Amazon Ember" panose="020B0603020204020204" pitchFamily="34" charset="0"/>
                    <a:cs typeface="Amazon Ember" panose="020B0603020204020204" pitchFamily="34" charset="0"/>
                  </a:rPr>
                  <a:t>Hidden state of last timestep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𝐻</m:t>
                        </m:r>
                      </m:e>
                      <m:sub>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−1</m:t>
                        </m:r>
                      </m:sub>
                    </m:sSub>
                  </m:oMath>
                </a14:m>
                <a:r>
                  <a:rPr lang="en-US" dirty="0"/>
                  <a:t> </a:t>
                </a:r>
                <a14:m>
                  <m:oMath xmlns:m="http://schemas.openxmlformats.org/officeDocument/2006/math">
                    <m:r>
                      <a:rPr lang="en-US" i="1" dirty="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ℝ</m:t>
                        </m:r>
                      </m:e>
                      <m:sup>
                        <m:r>
                          <a:rPr lang="en-US" b="0" i="1" dirty="0" smtClean="0">
                            <a:latin typeface="Cambria Math" panose="02040503050406030204" pitchFamily="18" charset="0"/>
                            <a:ea typeface="Cambria Math" panose="02040503050406030204" pitchFamily="18" charset="0"/>
                          </a:rPr>
                          <m:t>𝑛</m:t>
                        </m:r>
                        <m:r>
                          <a:rPr lang="en-US" i="1" dirty="0">
                            <a:latin typeface="Cambria Math" panose="02040503050406030204" pitchFamily="18" charset="0"/>
                          </a:rPr>
                          <m:t>𝑥h</m:t>
                        </m:r>
                      </m:sup>
                    </m:sSup>
                  </m:oMath>
                </a14:m>
                <a:r>
                  <a:rPr lang="en-US" dirty="0">
                    <a:latin typeface="Amazon Ember" panose="020B0603020204020204" pitchFamily="34" charset="0"/>
                    <a:ea typeface="Amazon Ember" panose="020B0603020204020204" pitchFamily="34" charset="0"/>
                    <a:cs typeface="Amazon Ember" panose="020B0603020204020204" pitchFamily="34" charset="0"/>
                  </a:rPr>
                  <a:t> (number of hidden states: </a:t>
                </a:r>
                <a:r>
                  <a:rPr lang="en-US" i="1" dirty="0">
                    <a:latin typeface="STIXGeneral" pitchFamily="2" charset="2"/>
                  </a:rPr>
                  <a:t>ℎ</a:t>
                </a:r>
                <a:r>
                  <a:rPr lang="en-US" dirty="0">
                    <a:latin typeface="Amazon Ember" panose="020B0603020204020204" pitchFamily="34" charset="0"/>
                    <a:ea typeface="Amazon Ember" panose="020B0603020204020204" pitchFamily="34" charset="0"/>
                    <a:cs typeface="Amazon Ember" panose="020B0603020204020204" pitchFamily="34" charset="0"/>
                  </a:rPr>
                  <a:t>). </a:t>
                </a:r>
              </a:p>
              <a:p>
                <a:pPr marL="285750" indent="-285750">
                  <a:buFont typeface="Arial" panose="020B0604020202020204" pitchFamily="34" charset="0"/>
                  <a:buChar char="•"/>
                </a:pPr>
                <a:endParaRPr lang="en-US" dirty="0">
                  <a:latin typeface="Amazon Ember" panose="020B0603020204020204" pitchFamily="34" charset="0"/>
                  <a:ea typeface="Amazon Ember" panose="020B0603020204020204" pitchFamily="34" charset="0"/>
                  <a:cs typeface="Amazon Ember" panose="020B0603020204020204" pitchFamily="34" charset="0"/>
                </a:endParaRPr>
              </a:p>
              <a:p>
                <a:pPr marL="285750" indent="-285750">
                  <a:buFont typeface="Arial" panose="020B0604020202020204" pitchFamily="34" charset="0"/>
                  <a:buChar char="•"/>
                </a:pPr>
                <a:r>
                  <a:rPr lang="en-US" dirty="0">
                    <a:latin typeface="Amazon Ember" panose="020B0603020204020204" pitchFamily="34" charset="0"/>
                    <a:ea typeface="Amazon Ember" panose="020B0603020204020204" pitchFamily="34" charset="0"/>
                    <a:cs typeface="Amazon Ember" panose="020B0603020204020204" pitchFamily="34" charset="0"/>
                  </a:rPr>
                  <a:t>All gates use </a:t>
                </a:r>
                <a:r>
                  <a:rPr lang="en-US" b="1" dirty="0">
                    <a:latin typeface="Amazon Ember" panose="020B0603020204020204" pitchFamily="34" charset="0"/>
                    <a:ea typeface="Amazon Ember" panose="020B0603020204020204" pitchFamily="34" charset="0"/>
                    <a:cs typeface="Amazon Ember" panose="020B0603020204020204" pitchFamily="34" charset="0"/>
                  </a:rPr>
                  <a:t>sigmoid activation function</a:t>
                </a:r>
                <a:r>
                  <a:rPr lang="en-US" dirty="0">
                    <a:latin typeface="Amazon Ember" panose="020B0603020204020204" pitchFamily="34" charset="0"/>
                    <a:ea typeface="Amazon Ember" panose="020B0603020204020204" pitchFamily="34" charset="0"/>
                    <a:cs typeface="Amazon Ember" panose="020B0603020204020204" pitchFamily="34" charset="0"/>
                  </a:rPr>
                  <a:t>.</a:t>
                </a:r>
              </a:p>
              <a:p>
                <a:pPr/>
                <a14:m>
                  <m:oMathPara xmlns:m="http://schemas.openxmlformats.org/officeDocument/2006/math">
                    <m:oMathParaPr>
                      <m:jc m:val="center"/>
                    </m:oMathParaPr>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𝐹</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𝜎</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𝑋</m:t>
                              </m:r>
                            </m:e>
                            <m:sub>
                              <m:r>
                                <a:rPr lang="en-US" i="1">
                                  <a:latin typeface="Cambria Math" panose="02040503050406030204" pitchFamily="18" charset="0"/>
                                  <a:ea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𝑊</m:t>
                          </m:r>
                        </m:e>
                        <m:sub>
                          <m:r>
                            <a:rPr lang="en-US" i="1">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𝑓</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𝐻</m:t>
                              </m:r>
                            </m:e>
                            <m:sub>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𝑊</m:t>
                          </m:r>
                        </m:e>
                        <m:sub>
                          <m:r>
                            <a:rPr lang="en-US" i="1">
                              <a:latin typeface="Cambria Math" panose="02040503050406030204" pitchFamily="18" charset="0"/>
                              <a:ea typeface="Cambria Math" panose="02040503050406030204" pitchFamily="18" charset="0"/>
                            </a:rPr>
                            <m:t>h</m:t>
                          </m:r>
                          <m:r>
                            <a:rPr lang="en-US" b="0" i="1" smtClean="0">
                              <a:latin typeface="Cambria Math" panose="02040503050406030204" pitchFamily="18" charset="0"/>
                              <a:ea typeface="Cambria Math" panose="02040503050406030204" pitchFamily="18" charset="0"/>
                            </a:rPr>
                            <m:t>𝑓</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𝑏</m:t>
                          </m:r>
                        </m:e>
                        <m:sub>
                          <m:r>
                            <a:rPr lang="en-US" b="0" i="1" smtClean="0">
                              <a:latin typeface="Cambria Math" panose="02040503050406030204" pitchFamily="18" charset="0"/>
                              <a:ea typeface="Cambria Math" panose="02040503050406030204" pitchFamily="18" charset="0"/>
                            </a:rPr>
                            <m:t>𝑓</m:t>
                          </m:r>
                        </m:sub>
                      </m:sSub>
                      <m:r>
                        <a:rPr lang="en-US" i="1">
                          <a:latin typeface="Cambria Math" panose="02040503050406030204" pitchFamily="18" charset="0"/>
                          <a:ea typeface="Cambria Math" panose="02040503050406030204" pitchFamily="18" charset="0"/>
                        </a:rPr>
                        <m:t>)</m:t>
                      </m:r>
                    </m:oMath>
                  </m:oMathPara>
                </a14:m>
                <a:endParaRPr lang="en-US" dirty="0"/>
              </a:p>
              <a:p>
                <a:pPr/>
                <a14:m>
                  <m:oMathPara xmlns:m="http://schemas.openxmlformats.org/officeDocument/2006/math">
                    <m:oMathParaPr>
                      <m:jc m:val="center"/>
                    </m:oMathParaPr>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𝜎</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𝑋</m:t>
                              </m:r>
                            </m:e>
                            <m:sub>
                              <m:r>
                                <a:rPr lang="en-US" i="1">
                                  <a:latin typeface="Cambria Math" panose="02040503050406030204" pitchFamily="18" charset="0"/>
                                  <a:ea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𝑊</m:t>
                          </m:r>
                        </m:e>
                        <m:sub>
                          <m:r>
                            <a:rPr lang="en-US" i="1">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𝐻</m:t>
                              </m:r>
                            </m:e>
                            <m:sub>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𝑊</m:t>
                          </m:r>
                        </m:e>
                        <m:sub>
                          <m:r>
                            <a:rPr lang="en-US" i="1">
                              <a:latin typeface="Cambria Math" panose="02040503050406030204" pitchFamily="18" charset="0"/>
                              <a:ea typeface="Cambria Math" panose="02040503050406030204" pitchFamily="18" charset="0"/>
                            </a:rPr>
                            <m:t>h</m:t>
                          </m:r>
                          <m:r>
                            <a:rPr lang="en-US" b="0" i="1" smtClean="0">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𝑏</m:t>
                          </m:r>
                        </m:e>
                        <m:sub>
                          <m:r>
                            <a:rPr lang="en-US" b="0" i="1" smtClean="0">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𝑂</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𝜎</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𝑋</m:t>
                              </m:r>
                            </m:e>
                            <m:sub>
                              <m:r>
                                <a:rPr lang="en-US" i="1">
                                  <a:latin typeface="Cambria Math" panose="02040503050406030204" pitchFamily="18" charset="0"/>
                                  <a:ea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𝑊</m:t>
                          </m:r>
                        </m:e>
                        <m:sub>
                          <m:r>
                            <a:rPr lang="en-US" i="1">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𝑜</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𝐻</m:t>
                              </m:r>
                            </m:e>
                            <m:sub>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𝑊</m:t>
                          </m:r>
                        </m:e>
                        <m:sub>
                          <m:r>
                            <a:rPr lang="en-US" i="1">
                              <a:latin typeface="Cambria Math" panose="02040503050406030204" pitchFamily="18" charset="0"/>
                              <a:ea typeface="Cambria Math" panose="02040503050406030204" pitchFamily="18" charset="0"/>
                            </a:rPr>
                            <m:t>h</m:t>
                          </m:r>
                          <m:r>
                            <a:rPr lang="en-US" b="0" i="1" smtClean="0">
                              <a:latin typeface="Cambria Math" panose="02040503050406030204" pitchFamily="18" charset="0"/>
                              <a:ea typeface="Cambria Math" panose="02040503050406030204" pitchFamily="18" charset="0"/>
                            </a:rPr>
                            <m:t>𝑜</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𝑏</m:t>
                          </m:r>
                        </m:e>
                        <m:sub>
                          <m:r>
                            <a:rPr lang="en-US" b="0" i="1" smtClean="0">
                              <a:latin typeface="Cambria Math" panose="02040503050406030204" pitchFamily="18" charset="0"/>
                              <a:ea typeface="Cambria Math" panose="02040503050406030204" pitchFamily="18" charset="0"/>
                            </a:rPr>
                            <m:t>𝑜</m:t>
                          </m:r>
                        </m:sub>
                      </m:sSub>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0" name="Rectangle 9">
                <a:extLst>
                  <a:ext uri="{FF2B5EF4-FFF2-40B4-BE49-F238E27FC236}">
                    <a16:creationId xmlns:a16="http://schemas.microsoft.com/office/drawing/2014/main" id="{EFE56E62-CEFC-D345-AE2E-26653E5BB299}"/>
                  </a:ext>
                </a:extLst>
              </p:cNvPr>
              <p:cNvSpPr>
                <a:spLocks noRot="1" noChangeAspect="1" noMove="1" noResize="1" noEditPoints="1" noAdjustHandles="1" noChangeArrowheads="1" noChangeShapeType="1" noTextEdit="1"/>
              </p:cNvSpPr>
              <p:nvPr/>
            </p:nvSpPr>
            <p:spPr>
              <a:xfrm>
                <a:off x="6514485" y="1778000"/>
                <a:ext cx="5398426" cy="2617448"/>
              </a:xfrm>
              <a:prstGeom prst="rect">
                <a:avLst/>
              </a:prstGeom>
              <a:blipFill>
                <a:blip r:embed="rId3"/>
                <a:stretch>
                  <a:fillRect l="-704" t="-966" b="-966"/>
                </a:stretch>
              </a:blipFill>
            </p:spPr>
            <p:txBody>
              <a:bodyPr/>
              <a:lstStyle/>
              <a:p>
                <a:r>
                  <a:rPr lang="en-US">
                    <a:noFill/>
                  </a:rPr>
                  <a:t> </a:t>
                </a:r>
              </a:p>
            </p:txBody>
          </p:sp>
        </mc:Fallback>
      </mc:AlternateContent>
      <p:pic>
        <p:nvPicPr>
          <p:cNvPr id="4" name="Graphic 3">
            <a:extLst>
              <a:ext uri="{FF2B5EF4-FFF2-40B4-BE49-F238E27FC236}">
                <a16:creationId xmlns:a16="http://schemas.microsoft.com/office/drawing/2014/main" id="{FEB6B2DA-75C5-D545-B0CA-91B83AEDC6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2995" y="1778000"/>
            <a:ext cx="5257800" cy="3302000"/>
          </a:xfrm>
          <a:prstGeom prst="rect">
            <a:avLst/>
          </a:prstGeom>
        </p:spPr>
      </p:pic>
    </p:spTree>
    <p:extLst>
      <p:ext uri="{BB962C8B-B14F-4D97-AF65-F5344CB8AC3E}">
        <p14:creationId xmlns:p14="http://schemas.microsoft.com/office/powerpoint/2010/main" val="26177660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C14E3-9DA9-DE4A-8048-248455AD53C1}"/>
              </a:ext>
            </a:extLst>
          </p:cNvPr>
          <p:cNvSpPr>
            <a:spLocks noGrp="1"/>
          </p:cNvSpPr>
          <p:nvPr>
            <p:ph type="title"/>
          </p:nvPr>
        </p:nvSpPr>
        <p:spPr/>
        <p:txBody>
          <a:bodyPr/>
          <a:lstStyle/>
          <a:p>
            <a:r>
              <a:rPr lang="en-US" dirty="0"/>
              <a:t>Candidate Memory Cell</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C271DD4-5BA8-F947-9BE0-4BB8AC855ADA}"/>
                  </a:ext>
                </a:extLst>
              </p:cNvPr>
              <p:cNvSpPr txBox="1"/>
              <p:nvPr/>
            </p:nvSpPr>
            <p:spPr>
              <a:xfrm>
                <a:off x="6361178" y="2671356"/>
                <a:ext cx="4711098" cy="3768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𝐶</m:t>
                              </m:r>
                            </m:e>
                          </m:acc>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r>
                        <a:rPr lang="en-US" sz="2400" b="0" i="1" smtClean="0">
                          <a:latin typeface="Cambria Math" panose="02040503050406030204" pitchFamily="18" charset="0"/>
                        </a:rPr>
                        <m:t>𝑡𝑎𝑛h</m:t>
                      </m:r>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sSub>
                            <m:sSubPr>
                              <m:ctrlPr>
                                <a:rPr lang="en-US" sz="2400" i="1">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𝑋</m:t>
                              </m:r>
                            </m:e>
                            <m:sub>
                              <m:r>
                                <a:rPr lang="en-US" sz="2400" i="1">
                                  <a:latin typeface="Cambria Math" panose="02040503050406030204" pitchFamily="18" charset="0"/>
                                  <a:ea typeface="Cambria Math" panose="02040503050406030204" pitchFamily="18" charset="0"/>
                                </a:rPr>
                                <m:t>𝑡</m:t>
                              </m:r>
                            </m:sub>
                          </m:sSub>
                          <m:r>
                            <a:rPr lang="en-US" sz="2400" b="0" i="1" smtClean="0">
                              <a:latin typeface="Cambria Math" panose="02040503050406030204" pitchFamily="18" charset="0"/>
                              <a:ea typeface="Cambria Math" panose="02040503050406030204" pitchFamily="18" charset="0"/>
                            </a:rPr>
                            <m:t>𝑊</m:t>
                          </m:r>
                        </m:e>
                        <m:sub>
                          <m:r>
                            <a:rPr lang="en-US" sz="2400" b="0" i="1" smtClean="0">
                              <a:latin typeface="Cambria Math" panose="02040503050406030204" pitchFamily="18" charset="0"/>
                              <a:ea typeface="Cambria Math" panose="02040503050406030204" pitchFamily="18" charset="0"/>
                            </a:rPr>
                            <m:t>𝑥𝑐</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sSub>
                            <m:sSubPr>
                              <m:ctrlPr>
                                <a:rPr lang="en-US" sz="2400" i="1">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𝐻</m:t>
                              </m:r>
                            </m:e>
                            <m:sub>
                              <m:r>
                                <a:rPr lang="en-US" sz="2400" i="1">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−1</m:t>
                              </m:r>
                            </m:sub>
                          </m:sSub>
                          <m:r>
                            <a:rPr lang="en-US" sz="2400" b="0" i="1" smtClean="0">
                              <a:latin typeface="Cambria Math" panose="02040503050406030204" pitchFamily="18" charset="0"/>
                              <a:ea typeface="Cambria Math" panose="02040503050406030204" pitchFamily="18" charset="0"/>
                            </a:rPr>
                            <m:t>𝑊</m:t>
                          </m:r>
                        </m:e>
                        <m:sub>
                          <m:r>
                            <a:rPr lang="en-US" sz="2400" b="0" i="1" smtClean="0">
                              <a:latin typeface="Cambria Math" panose="02040503050406030204" pitchFamily="18" charset="0"/>
                              <a:ea typeface="Cambria Math" panose="02040503050406030204" pitchFamily="18" charset="0"/>
                            </a:rPr>
                            <m:t>h𝑐</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𝑏</m:t>
                          </m:r>
                        </m:e>
                        <m:sub>
                          <m:r>
                            <a:rPr lang="en-US" sz="2400" b="0" i="1" smtClean="0">
                              <a:latin typeface="Cambria Math" panose="02040503050406030204" pitchFamily="18" charset="0"/>
                              <a:ea typeface="Cambria Math" panose="02040503050406030204" pitchFamily="18" charset="0"/>
                            </a:rPr>
                            <m:t>𝑐</m:t>
                          </m:r>
                        </m:sub>
                      </m:sSub>
                      <m:r>
                        <a:rPr lang="en-US" sz="2400" b="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5" name="TextBox 4">
                <a:extLst>
                  <a:ext uri="{FF2B5EF4-FFF2-40B4-BE49-F238E27FC236}">
                    <a16:creationId xmlns:a16="http://schemas.microsoft.com/office/drawing/2014/main" id="{8C271DD4-5BA8-F947-9BE0-4BB8AC855ADA}"/>
                  </a:ext>
                </a:extLst>
              </p:cNvPr>
              <p:cNvSpPr txBox="1">
                <a:spLocks noRot="1" noChangeAspect="1" noMove="1" noResize="1" noEditPoints="1" noAdjustHandles="1" noChangeArrowheads="1" noChangeShapeType="1" noTextEdit="1"/>
              </p:cNvSpPr>
              <p:nvPr/>
            </p:nvSpPr>
            <p:spPr>
              <a:xfrm>
                <a:off x="6361178" y="2671356"/>
                <a:ext cx="4711098" cy="376834"/>
              </a:xfrm>
              <a:prstGeom prst="rect">
                <a:avLst/>
              </a:prstGeom>
              <a:blipFill>
                <a:blip r:embed="rId3"/>
                <a:stretch>
                  <a:fillRect t="-12903" r="-806" b="-29032"/>
                </a:stretch>
              </a:blipFill>
            </p:spPr>
            <p:txBody>
              <a:bodyPr/>
              <a:lstStyle/>
              <a:p>
                <a:r>
                  <a:rPr lang="en-US">
                    <a:noFill/>
                  </a:rPr>
                  <a:t> </a:t>
                </a:r>
              </a:p>
            </p:txBody>
          </p:sp>
        </mc:Fallback>
      </mc:AlternateContent>
      <p:pic>
        <p:nvPicPr>
          <p:cNvPr id="4" name="Graphic 3">
            <a:extLst>
              <a:ext uri="{FF2B5EF4-FFF2-40B4-BE49-F238E27FC236}">
                <a16:creationId xmlns:a16="http://schemas.microsoft.com/office/drawing/2014/main" id="{DC63BDBF-A66B-EF4D-B0D3-B02C13925A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9224" y="1778000"/>
            <a:ext cx="5181600" cy="3302000"/>
          </a:xfrm>
          <a:prstGeom prst="rect">
            <a:avLst/>
          </a:prstGeom>
        </p:spPr>
      </p:pic>
    </p:spTree>
    <p:extLst>
      <p:ext uri="{BB962C8B-B14F-4D97-AF65-F5344CB8AC3E}">
        <p14:creationId xmlns:p14="http://schemas.microsoft.com/office/powerpoint/2010/main" val="19183821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C14E3-9DA9-DE4A-8048-248455AD53C1}"/>
              </a:ext>
            </a:extLst>
          </p:cNvPr>
          <p:cNvSpPr>
            <a:spLocks noGrp="1"/>
          </p:cNvSpPr>
          <p:nvPr>
            <p:ph type="title"/>
          </p:nvPr>
        </p:nvSpPr>
        <p:spPr/>
        <p:txBody>
          <a:bodyPr/>
          <a:lstStyle/>
          <a:p>
            <a:r>
              <a:rPr lang="en-US" dirty="0"/>
              <a:t>Memory Cell</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D0E1E9D-902D-404C-98A6-93533E6A7043}"/>
                  </a:ext>
                </a:extLst>
              </p:cNvPr>
              <p:cNvSpPr txBox="1"/>
              <p:nvPr/>
            </p:nvSpPr>
            <p:spPr>
              <a:xfrm>
                <a:off x="7763768" y="2381548"/>
                <a:ext cx="3324435" cy="3768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𝐹</m:t>
                          </m:r>
                        </m:e>
                        <m:sub>
                          <m:r>
                            <a:rPr lang="en-US" sz="2400" b="0" i="1" smtClean="0">
                              <a:latin typeface="Cambria Math" panose="02040503050406030204" pitchFamily="18" charset="0"/>
                              <a:ea typeface="Cambria Math" panose="02040503050406030204" pitchFamily="18" charset="0"/>
                            </a:rPr>
                            <m:t>𝑡</m:t>
                          </m:r>
                        </m:sub>
                      </m:sSub>
                      <m:r>
                        <a:rPr lang="en-US" sz="2400" b="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m:t>
                      </m:r>
                      <m:sSub>
                        <m:sSubPr>
                          <m:ctrlPr>
                            <a:rPr lang="en-US" sz="240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𝐶</m:t>
                          </m:r>
                        </m:e>
                        <m:sub>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−1</m:t>
                          </m:r>
                        </m:sub>
                      </m:sSub>
                      <m:r>
                        <a:rPr lang="en-US" sz="2400" b="0" i="1" smtClean="0">
                          <a:latin typeface="Cambria Math" panose="02040503050406030204" pitchFamily="18" charset="0"/>
                          <a:ea typeface="Cambria Math" panose="02040503050406030204" pitchFamily="18" charset="0"/>
                        </a:rPr>
                        <m:t>+</m:t>
                      </m:r>
                      <m:sSub>
                        <m:sSubPr>
                          <m:ctrlPr>
                            <a:rPr lang="en-US" sz="240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𝐼</m:t>
                          </m:r>
                        </m:e>
                        <m:sub>
                          <m:r>
                            <a:rPr lang="en-US" sz="2400" i="1">
                              <a:latin typeface="Cambria Math" panose="02040503050406030204" pitchFamily="18" charset="0"/>
                              <a:ea typeface="Cambria Math" panose="02040503050406030204" pitchFamily="18" charset="0"/>
                            </a:rPr>
                            <m:t>𝑡</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0" i="1" smtClean="0">
                              <a:latin typeface="Cambria Math" panose="02040503050406030204" pitchFamily="18" charset="0"/>
                            </a:rPr>
                            <m:t> </m:t>
                          </m:r>
                          <m:acc>
                            <m:accPr>
                              <m:chr m:val="̃"/>
                              <m:ctrlPr>
                                <a:rPr lang="en-US" sz="2400" i="1">
                                  <a:latin typeface="Cambria Math" panose="02040503050406030204" pitchFamily="18" charset="0"/>
                                </a:rPr>
                              </m:ctrlPr>
                            </m:accPr>
                            <m:e>
                              <m:r>
                                <a:rPr lang="en-US" sz="2400" b="0" i="1" smtClean="0">
                                  <a:latin typeface="Cambria Math" panose="02040503050406030204" pitchFamily="18" charset="0"/>
                                </a:rPr>
                                <m:t>𝐶</m:t>
                              </m:r>
                            </m:e>
                          </m:acc>
                        </m:e>
                        <m:sub>
                          <m:r>
                            <a:rPr lang="en-US" sz="2400" i="1">
                              <a:latin typeface="Cambria Math" panose="02040503050406030204" pitchFamily="18" charset="0"/>
                            </a:rPr>
                            <m:t>𝑡</m:t>
                          </m:r>
                        </m:sub>
                      </m:sSub>
                    </m:oMath>
                  </m:oMathPara>
                </a14:m>
                <a:endParaRPr lang="en-US" sz="2400" dirty="0"/>
              </a:p>
            </p:txBody>
          </p:sp>
        </mc:Choice>
        <mc:Fallback xmlns="">
          <p:sp>
            <p:nvSpPr>
              <p:cNvPr id="7" name="TextBox 6">
                <a:extLst>
                  <a:ext uri="{FF2B5EF4-FFF2-40B4-BE49-F238E27FC236}">
                    <a16:creationId xmlns:a16="http://schemas.microsoft.com/office/drawing/2014/main" id="{AD0E1E9D-902D-404C-98A6-93533E6A7043}"/>
                  </a:ext>
                </a:extLst>
              </p:cNvPr>
              <p:cNvSpPr txBox="1">
                <a:spLocks noRot="1" noChangeAspect="1" noMove="1" noResize="1" noEditPoints="1" noAdjustHandles="1" noChangeArrowheads="1" noChangeShapeType="1" noTextEdit="1"/>
              </p:cNvSpPr>
              <p:nvPr/>
            </p:nvSpPr>
            <p:spPr>
              <a:xfrm>
                <a:off x="7763768" y="2381548"/>
                <a:ext cx="3324435" cy="376834"/>
              </a:xfrm>
              <a:prstGeom prst="rect">
                <a:avLst/>
              </a:prstGeom>
              <a:blipFill>
                <a:blip r:embed="rId3"/>
                <a:stretch>
                  <a:fillRect t="-16667" b="-36667"/>
                </a:stretch>
              </a:blipFill>
            </p:spPr>
            <p:txBody>
              <a:bodyPr/>
              <a:lstStyle/>
              <a:p>
                <a:r>
                  <a:rPr lang="en-US">
                    <a:noFill/>
                  </a:rPr>
                  <a:t> </a:t>
                </a:r>
              </a:p>
            </p:txBody>
          </p:sp>
        </mc:Fallback>
      </mc:AlternateContent>
      <p:pic>
        <p:nvPicPr>
          <p:cNvPr id="8" name="Graphic 7">
            <a:extLst>
              <a:ext uri="{FF2B5EF4-FFF2-40B4-BE49-F238E27FC236}">
                <a16:creationId xmlns:a16="http://schemas.microsoft.com/office/drawing/2014/main" id="{85B1F286-3FE9-464B-AC71-C5FD0B453C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9224" y="1773936"/>
            <a:ext cx="6551378" cy="3300984"/>
          </a:xfrm>
          <a:prstGeom prst="rect">
            <a:avLst/>
          </a:prstGeom>
        </p:spPr>
      </p:pic>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8C95D700-81CD-F443-AC54-96750EE07CBD}"/>
                  </a:ext>
                </a:extLst>
              </p:cNvPr>
              <p:cNvSpPr/>
              <p:nvPr/>
            </p:nvSpPr>
            <p:spPr>
              <a:xfrm>
                <a:off x="7560540" y="3079312"/>
                <a:ext cx="3858310" cy="923330"/>
              </a:xfrm>
              <a:prstGeom prst="rect">
                <a:avLst/>
              </a:prstGeom>
            </p:spPr>
            <p:txBody>
              <a:bodyPr wrap="square">
                <a:spAutoFit/>
              </a:bodyPr>
              <a:lstStyle/>
              <a:p>
                <a14:m>
                  <m:oMath xmlns:m="http://schemas.openxmlformats.org/officeDocument/2006/math">
                    <m:sSub>
                      <m:sSubPr>
                        <m:ctrlPr>
                          <a:rPr lang="en-US" b="1" i="1" smtClean="0">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𝑭</m:t>
                        </m:r>
                      </m:e>
                      <m:sub>
                        <m:r>
                          <a:rPr lang="en-US" b="1" i="1">
                            <a:latin typeface="Cambria Math" panose="02040503050406030204" pitchFamily="18" charset="0"/>
                            <a:ea typeface="Cambria Math" panose="02040503050406030204" pitchFamily="18" charset="0"/>
                          </a:rPr>
                          <m:t>𝒕</m:t>
                        </m:r>
                      </m:sub>
                    </m:sSub>
                  </m:oMath>
                </a14:m>
                <a:r>
                  <a:rPr lang="en-US" b="1" dirty="0">
                    <a:latin typeface="Amazon Ember" panose="020B0603020204020204" pitchFamily="34" charset="0"/>
                    <a:ea typeface="Amazon Ember" panose="020B0603020204020204" pitchFamily="34" charset="0"/>
                    <a:cs typeface="Amazon Ember" panose="020B0603020204020204" pitchFamily="34" charset="0"/>
                  </a:rPr>
                  <a:t>: </a:t>
                </a:r>
                <a:r>
                  <a:rPr lang="en-US" dirty="0">
                    <a:latin typeface="Amazon Ember" panose="020B0603020204020204" pitchFamily="34" charset="0"/>
                    <a:ea typeface="Amazon Ember" panose="020B0603020204020204" pitchFamily="34" charset="0"/>
                    <a:cs typeface="Amazon Ember" panose="020B0603020204020204" pitchFamily="34" charset="0"/>
                  </a:rPr>
                  <a:t>How much of the old memory will stay and </a:t>
                </a:r>
                <a14:m>
                  <m:oMath xmlns:m="http://schemas.openxmlformats.org/officeDocument/2006/math">
                    <m:sSub>
                      <m:sSubPr>
                        <m:ctrlPr>
                          <a:rPr lang="en-US" b="1" i="1">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𝑰</m:t>
                        </m:r>
                      </m:e>
                      <m:sub>
                        <m:r>
                          <a:rPr lang="en-US" b="1" i="1">
                            <a:latin typeface="Cambria Math" panose="02040503050406030204" pitchFamily="18" charset="0"/>
                            <a:ea typeface="Cambria Math" panose="02040503050406030204" pitchFamily="18" charset="0"/>
                          </a:rPr>
                          <m:t>𝒕</m:t>
                        </m:r>
                      </m:sub>
                    </m:sSub>
                  </m:oMath>
                </a14:m>
                <a:r>
                  <a:rPr lang="en-US" b="1" dirty="0">
                    <a:latin typeface="Amazon Ember" panose="020B0603020204020204" pitchFamily="34" charset="0"/>
                    <a:ea typeface="Amazon Ember" panose="020B0603020204020204" pitchFamily="34" charset="0"/>
                    <a:cs typeface="Amazon Ember" panose="020B0603020204020204" pitchFamily="34" charset="0"/>
                  </a:rPr>
                  <a:t>: </a:t>
                </a:r>
                <a:r>
                  <a:rPr lang="en-US" dirty="0">
                    <a:latin typeface="Amazon Ember" panose="020B0603020204020204" pitchFamily="34" charset="0"/>
                    <a:ea typeface="Amazon Ember" panose="020B0603020204020204" pitchFamily="34" charset="0"/>
                    <a:cs typeface="Amazon Ember" panose="020B0603020204020204" pitchFamily="34" charset="0"/>
                  </a:rPr>
                  <a:t>How much new data will be added</a:t>
                </a:r>
              </a:p>
            </p:txBody>
          </p:sp>
        </mc:Choice>
        <mc:Fallback xmlns="">
          <p:sp>
            <p:nvSpPr>
              <p:cNvPr id="9" name="Rectangle 8">
                <a:extLst>
                  <a:ext uri="{FF2B5EF4-FFF2-40B4-BE49-F238E27FC236}">
                    <a16:creationId xmlns:a16="http://schemas.microsoft.com/office/drawing/2014/main" id="{8C95D700-81CD-F443-AC54-96750EE07CBD}"/>
                  </a:ext>
                </a:extLst>
              </p:cNvPr>
              <p:cNvSpPr>
                <a:spLocks noRot="1" noChangeAspect="1" noMove="1" noResize="1" noEditPoints="1" noAdjustHandles="1" noChangeArrowheads="1" noChangeShapeType="1" noTextEdit="1"/>
              </p:cNvSpPr>
              <p:nvPr/>
            </p:nvSpPr>
            <p:spPr>
              <a:xfrm>
                <a:off x="7560540" y="3079312"/>
                <a:ext cx="3858310" cy="923330"/>
              </a:xfrm>
              <a:prstGeom prst="rect">
                <a:avLst/>
              </a:prstGeom>
              <a:blipFill>
                <a:blip r:embed="rId6"/>
                <a:stretch>
                  <a:fillRect l="-984" t="-1351" b="-9459"/>
                </a:stretch>
              </a:blipFill>
            </p:spPr>
            <p:txBody>
              <a:bodyPr/>
              <a:lstStyle/>
              <a:p>
                <a:r>
                  <a:rPr lang="en-US">
                    <a:noFill/>
                  </a:rPr>
                  <a:t> </a:t>
                </a:r>
              </a:p>
            </p:txBody>
          </p:sp>
        </mc:Fallback>
      </mc:AlternateContent>
    </p:spTree>
    <p:extLst>
      <p:ext uri="{BB962C8B-B14F-4D97-AF65-F5344CB8AC3E}">
        <p14:creationId xmlns:p14="http://schemas.microsoft.com/office/powerpoint/2010/main" val="18722221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06B43-E930-714F-9059-8A7B8C31269C}"/>
              </a:ext>
            </a:extLst>
          </p:cNvPr>
          <p:cNvSpPr>
            <a:spLocks noGrp="1"/>
          </p:cNvSpPr>
          <p:nvPr>
            <p:ph type="title"/>
          </p:nvPr>
        </p:nvSpPr>
        <p:spPr/>
        <p:txBody>
          <a:bodyPr/>
          <a:lstStyle/>
          <a:p>
            <a:r>
              <a:rPr lang="en-US" dirty="0"/>
              <a:t>Hidden State</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12290DF-7E97-D348-8AA6-3C77A7DD6FBC}"/>
                  </a:ext>
                </a:extLst>
              </p:cNvPr>
              <p:cNvSpPr txBox="1"/>
              <p:nvPr/>
            </p:nvSpPr>
            <p:spPr>
              <a:xfrm>
                <a:off x="7588434" y="2626751"/>
                <a:ext cx="256300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𝐻</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𝑂</m:t>
                          </m:r>
                        </m:e>
                        <m:sub>
                          <m:r>
                            <a:rPr lang="en-US" sz="2400" b="0" i="1" smtClean="0">
                              <a:latin typeface="Cambria Math" panose="02040503050406030204" pitchFamily="18" charset="0"/>
                              <a:ea typeface="Cambria Math" panose="02040503050406030204" pitchFamily="18" charset="0"/>
                            </a:rPr>
                            <m:t>𝑡</m:t>
                          </m:r>
                        </m:sub>
                      </m:sSub>
                      <m:r>
                        <a:rPr lang="en-US" sz="2400" i="1">
                          <a:latin typeface="Cambria Math" panose="02040503050406030204" pitchFamily="18" charset="0"/>
                          <a:ea typeface="Cambria Math" panose="02040503050406030204" pitchFamily="18" charset="0"/>
                        </a:rPr>
                        <m:t>⨀</m:t>
                      </m:r>
                      <m:func>
                        <m:funcPr>
                          <m:ctrlPr>
                            <a:rPr lang="en-US" sz="2400" i="1" smtClean="0">
                              <a:latin typeface="Cambria Math" panose="02040503050406030204" pitchFamily="18" charset="0"/>
                              <a:ea typeface="Cambria Math" panose="02040503050406030204" pitchFamily="18" charset="0"/>
                            </a:rPr>
                          </m:ctrlPr>
                        </m:funcPr>
                        <m:fName>
                          <m:r>
                            <m:rPr>
                              <m:sty m:val="p"/>
                            </m:rPr>
                            <a:rPr lang="en-US" sz="2400" i="0" smtClean="0">
                              <a:latin typeface="Cambria Math" panose="02040503050406030204" pitchFamily="18" charset="0"/>
                              <a:ea typeface="Cambria Math" panose="02040503050406030204" pitchFamily="18" charset="0"/>
                            </a:rPr>
                            <m:t>tanh</m:t>
                          </m:r>
                        </m:fName>
                        <m:e>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𝐶</m:t>
                              </m:r>
                            </m:e>
                            <m:sub>
                              <m:r>
                                <a:rPr lang="en-US" sz="2400" b="0" i="1" smtClean="0">
                                  <a:latin typeface="Cambria Math" panose="02040503050406030204" pitchFamily="18" charset="0"/>
                                  <a:ea typeface="Cambria Math" panose="02040503050406030204" pitchFamily="18" charset="0"/>
                                </a:rPr>
                                <m:t>𝑡</m:t>
                              </m:r>
                            </m:sub>
                          </m:sSub>
                          <m:r>
                            <a:rPr lang="en-US" sz="2400" b="0" i="1" smtClean="0">
                              <a:latin typeface="Cambria Math" panose="02040503050406030204" pitchFamily="18" charset="0"/>
                              <a:ea typeface="Cambria Math" panose="02040503050406030204" pitchFamily="18" charset="0"/>
                            </a:rPr>
                            <m:t>)</m:t>
                          </m:r>
                        </m:e>
                      </m:func>
                    </m:oMath>
                  </m:oMathPara>
                </a14:m>
                <a:endParaRPr lang="en-US" sz="2400" dirty="0"/>
              </a:p>
            </p:txBody>
          </p:sp>
        </mc:Choice>
        <mc:Fallback xmlns="">
          <p:sp>
            <p:nvSpPr>
              <p:cNvPr id="6" name="TextBox 5">
                <a:extLst>
                  <a:ext uri="{FF2B5EF4-FFF2-40B4-BE49-F238E27FC236}">
                    <a16:creationId xmlns:a16="http://schemas.microsoft.com/office/drawing/2014/main" id="{512290DF-7E97-D348-8AA6-3C77A7DD6FBC}"/>
                  </a:ext>
                </a:extLst>
              </p:cNvPr>
              <p:cNvSpPr txBox="1">
                <a:spLocks noRot="1" noChangeAspect="1" noMove="1" noResize="1" noEditPoints="1" noAdjustHandles="1" noChangeArrowheads="1" noChangeShapeType="1" noTextEdit="1"/>
              </p:cNvSpPr>
              <p:nvPr/>
            </p:nvSpPr>
            <p:spPr>
              <a:xfrm>
                <a:off x="7588434" y="2626751"/>
                <a:ext cx="2563009" cy="369332"/>
              </a:xfrm>
              <a:prstGeom prst="rect">
                <a:avLst/>
              </a:prstGeom>
              <a:blipFill>
                <a:blip r:embed="rId3"/>
                <a:stretch>
                  <a:fillRect l="-2475" r="-3465" b="-33333"/>
                </a:stretch>
              </a:blipFill>
            </p:spPr>
            <p:txBody>
              <a:bodyPr/>
              <a:lstStyle/>
              <a:p>
                <a:r>
                  <a:rPr lang="en-US">
                    <a:noFill/>
                  </a:rPr>
                  <a:t> </a:t>
                </a:r>
              </a:p>
            </p:txBody>
          </p:sp>
        </mc:Fallback>
      </mc:AlternateContent>
      <p:pic>
        <p:nvPicPr>
          <p:cNvPr id="8" name="Content Placeholder 7">
            <a:extLst>
              <a:ext uri="{FF2B5EF4-FFF2-40B4-BE49-F238E27FC236}">
                <a16:creationId xmlns:a16="http://schemas.microsoft.com/office/drawing/2014/main" id="{8F2796F8-6555-C047-8A1E-C328439CF631}"/>
              </a:ext>
            </a:extLst>
          </p:cNvPr>
          <p:cNvPicPr>
            <a:picLocks noGrp="1" noChangeAspect="1"/>
          </p:cNvPicPr>
          <p:nvPr>
            <p:ph sz="half" idx="10"/>
          </p:nvPr>
        </p:nvPicPr>
        <p:blipFill>
          <a:blip r:embed="rId4">
            <a:extLst>
              <a:ext uri="{96DAC541-7B7A-43D3-8B79-37D633B846F1}">
                <asvg:svgBlip xmlns:asvg="http://schemas.microsoft.com/office/drawing/2016/SVG/main" r:embed="rId5"/>
              </a:ext>
            </a:extLst>
          </a:blip>
          <a:stretch>
            <a:fillRect/>
          </a:stretch>
        </p:blipFill>
        <p:spPr>
          <a:xfrm>
            <a:off x="649224" y="1771650"/>
            <a:ext cx="6551378" cy="3300984"/>
          </a:xfrm>
        </p:spPr>
      </p:pic>
    </p:spTree>
    <p:extLst>
      <p:ext uri="{BB962C8B-B14F-4D97-AF65-F5344CB8AC3E}">
        <p14:creationId xmlns:p14="http://schemas.microsoft.com/office/powerpoint/2010/main" val="2650295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 Placeholder 2">
            <a:extLst>
              <a:ext uri="{FF2B5EF4-FFF2-40B4-BE49-F238E27FC236}">
                <a16:creationId xmlns:a16="http://schemas.microsoft.com/office/drawing/2014/main" id="{EED8719B-2CD7-434E-A59F-AAA6DF294D94}"/>
              </a:ext>
            </a:extLst>
          </p:cNvPr>
          <p:cNvSpPr>
            <a:spLocks noGrp="1"/>
          </p:cNvSpPr>
          <p:nvPr>
            <p:ph type="body" sz="quarter" idx="10"/>
          </p:nvPr>
        </p:nvSpPr>
        <p:spPr>
          <a:xfrm>
            <a:off x="6285837" y="1283369"/>
            <a:ext cx="5600791" cy="3893568"/>
          </a:xfrm>
        </p:spPr>
        <p:txBody>
          <a:bodyPr/>
          <a:lstStyle/>
          <a:p>
            <a:pPr marL="0" indent="0">
              <a:buNone/>
            </a:pPr>
            <a:r>
              <a:rPr lang="en-US" b="1" dirty="0">
                <a:solidFill>
                  <a:schemeClr val="accent3"/>
                </a:solidFill>
              </a:rPr>
              <a:t>Logistic </a:t>
            </a:r>
            <a:r>
              <a:rPr lang="en-US" b="1" dirty="0"/>
              <a:t>Regression</a:t>
            </a:r>
            <a:r>
              <a:rPr lang="en-US" dirty="0"/>
              <a:t>*: Given </a:t>
            </a:r>
            <a:r>
              <a:rPr lang="en-US" dirty="0">
                <a:latin typeface="Cambria Math" panose="02040503050406030204" pitchFamily="18" charset="0"/>
                <a:ea typeface="Cambria Math" panose="02040503050406030204" pitchFamily="18" charset="0"/>
              </a:rPr>
              <a:t>{    }, </a:t>
            </a:r>
            <a:r>
              <a:rPr lang="en-US" dirty="0"/>
              <a:t>predict   , </a:t>
            </a:r>
            <a:r>
              <a:rPr lang="en-US" dirty="0">
                <a:ea typeface="Amazon Ember Light" panose="020B0403020204020204" pitchFamily="34" charset="0"/>
                <a:cs typeface="Amazon Ember Light" panose="020B0403020204020204" pitchFamily="34" charset="0"/>
              </a:rPr>
              <a:t>where                 :</a:t>
            </a:r>
            <a:r>
              <a:rPr lang="en-US" dirty="0"/>
              <a:t>:  </a:t>
            </a:r>
            <a:endParaRPr lang="en-US" dirty="0">
              <a:latin typeface="Cambria Math" panose="02040503050406030204" pitchFamily="18" charset="0"/>
              <a:ea typeface="Cambria Math" panose="02040503050406030204" pitchFamily="18" charset="0"/>
            </a:endParaRPr>
          </a:p>
          <a:p>
            <a:pPr marL="0" indent="0">
              <a:buNone/>
            </a:pPr>
            <a:endParaRPr lang="en-US" dirty="0">
              <a:latin typeface="Cambria Math" panose="02040503050406030204" pitchFamily="18" charset="0"/>
              <a:ea typeface="Cambria Math" panose="02040503050406030204" pitchFamily="18" charset="0"/>
            </a:endParaRPr>
          </a:p>
          <a:p>
            <a:pPr marL="0" indent="0">
              <a:buNone/>
            </a:pPr>
            <a:r>
              <a:rPr lang="en-US" dirty="0">
                <a:ea typeface="Cambria Math" panose="02040503050406030204" pitchFamily="18" charset="0"/>
              </a:rPr>
              <a:t>where     is the </a:t>
            </a:r>
            <a:r>
              <a:rPr lang="en-US" b="1" dirty="0">
                <a:solidFill>
                  <a:srgbClr val="F89921"/>
                </a:solidFill>
                <a:ea typeface="Cambria Math" panose="02040503050406030204" pitchFamily="18" charset="0"/>
              </a:rPr>
              <a:t>logistic function</a:t>
            </a:r>
            <a:r>
              <a:rPr lang="en-US" dirty="0">
                <a:ea typeface="Cambria Math" panose="02040503050406030204" pitchFamily="18" charset="0"/>
              </a:rPr>
              <a:t>:</a:t>
            </a:r>
            <a:endParaRPr lang="en-US" sz="2400" dirty="0">
              <a:ea typeface="Cambria Math" panose="02040503050406030204" pitchFamily="18" charset="0"/>
            </a:endParaRPr>
          </a:p>
          <a:p>
            <a:pPr marL="0" indent="0">
              <a:buNone/>
            </a:pPr>
            <a:r>
              <a:rPr lang="en-US" dirty="0">
                <a:ea typeface="Cambria Math" panose="02040503050406030204" pitchFamily="18" charset="0"/>
              </a:rPr>
              <a:t>	</a:t>
            </a:r>
            <a:endParaRPr lang="en-US" dirty="0"/>
          </a:p>
        </p:txBody>
      </p:sp>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a:xfrm>
            <a:off x="697502" y="295897"/>
            <a:ext cx="10894666" cy="987472"/>
          </a:xfrm>
        </p:spPr>
        <p:txBody>
          <a:bodyPr/>
          <a:lstStyle/>
          <a:p>
            <a:r>
              <a:rPr lang="en-US" b="1" dirty="0">
                <a:latin typeface="Amazon Ember Light" panose="020B0403020204020204" pitchFamily="34" charset="0"/>
                <a:ea typeface="Amazon Ember Light" panose="020B0403020204020204" pitchFamily="34" charset="0"/>
                <a:cs typeface="Amazon Ember Light" panose="020B0403020204020204" pitchFamily="34" charset="0"/>
              </a:rPr>
              <a:t>Looking back at Regression Models</a:t>
            </a:r>
            <a:endParaRPr lang="en-US" b="1" dirty="0"/>
          </a:p>
        </p:txBody>
      </p:sp>
      <p:pic>
        <p:nvPicPr>
          <p:cNvPr id="92" name="Picture 91">
            <a:extLst>
              <a:ext uri="{FF2B5EF4-FFF2-40B4-BE49-F238E27FC236}">
                <a16:creationId xmlns:a16="http://schemas.microsoft.com/office/drawing/2014/main" id="{326B84D3-9849-DC4B-9864-69B1A3DDF29C}"/>
              </a:ext>
            </a:extLst>
          </p:cNvPr>
          <p:cNvPicPr>
            <a:picLocks noChangeAspect="1"/>
          </p:cNvPicPr>
          <p:nvPr/>
        </p:nvPicPr>
        <p:blipFill>
          <a:blip r:embed="rId3"/>
          <a:stretch>
            <a:fillRect/>
          </a:stretch>
        </p:blipFill>
        <p:spPr>
          <a:xfrm>
            <a:off x="7485264" y="2861065"/>
            <a:ext cx="187932" cy="336300"/>
          </a:xfrm>
          <a:prstGeom prst="rect">
            <a:avLst/>
          </a:prstGeom>
        </p:spPr>
      </p:pic>
      <p:pic>
        <p:nvPicPr>
          <p:cNvPr id="95" name="Picture 94">
            <a:extLst>
              <a:ext uri="{FF2B5EF4-FFF2-40B4-BE49-F238E27FC236}">
                <a16:creationId xmlns:a16="http://schemas.microsoft.com/office/drawing/2014/main" id="{5EEF37D4-800F-C542-831A-75A8A7E60F78}"/>
              </a:ext>
            </a:extLst>
          </p:cNvPr>
          <p:cNvPicPr>
            <a:picLocks noChangeAspect="1"/>
          </p:cNvPicPr>
          <p:nvPr/>
        </p:nvPicPr>
        <p:blipFill>
          <a:blip r:embed="rId4"/>
          <a:stretch>
            <a:fillRect/>
          </a:stretch>
        </p:blipFill>
        <p:spPr>
          <a:xfrm>
            <a:off x="10782835" y="1481271"/>
            <a:ext cx="316610" cy="240187"/>
          </a:xfrm>
          <a:prstGeom prst="rect">
            <a:avLst/>
          </a:prstGeom>
        </p:spPr>
      </p:pic>
      <p:pic>
        <p:nvPicPr>
          <p:cNvPr id="96" name="Picture 95">
            <a:extLst>
              <a:ext uri="{FF2B5EF4-FFF2-40B4-BE49-F238E27FC236}">
                <a16:creationId xmlns:a16="http://schemas.microsoft.com/office/drawing/2014/main" id="{893B9C70-6805-5D45-AD10-C4D5E7490A17}"/>
              </a:ext>
            </a:extLst>
          </p:cNvPr>
          <p:cNvPicPr>
            <a:picLocks noChangeAspect="1"/>
          </p:cNvPicPr>
          <p:nvPr/>
        </p:nvPicPr>
        <p:blipFill>
          <a:blip r:embed="rId5"/>
          <a:stretch>
            <a:fillRect/>
          </a:stretch>
        </p:blipFill>
        <p:spPr>
          <a:xfrm>
            <a:off x="7531757" y="1894366"/>
            <a:ext cx="174698" cy="246632"/>
          </a:xfrm>
          <a:prstGeom prst="rect">
            <a:avLst/>
          </a:prstGeom>
        </p:spPr>
      </p:pic>
      <p:pic>
        <p:nvPicPr>
          <p:cNvPr id="183" name="Picture 182">
            <a:extLst>
              <a:ext uri="{FF2B5EF4-FFF2-40B4-BE49-F238E27FC236}">
                <a16:creationId xmlns:a16="http://schemas.microsoft.com/office/drawing/2014/main" id="{F88D002C-5130-8347-B60D-3A6F7324031F}"/>
              </a:ext>
            </a:extLst>
          </p:cNvPr>
          <p:cNvPicPr>
            <a:picLocks noChangeAspect="1"/>
          </p:cNvPicPr>
          <p:nvPr/>
        </p:nvPicPr>
        <p:blipFill>
          <a:blip r:embed="rId6"/>
          <a:stretch>
            <a:fillRect/>
          </a:stretch>
        </p:blipFill>
        <p:spPr>
          <a:xfrm>
            <a:off x="6984600" y="2319958"/>
            <a:ext cx="4488725" cy="362147"/>
          </a:xfrm>
          <a:prstGeom prst="rect">
            <a:avLst/>
          </a:prstGeom>
        </p:spPr>
      </p:pic>
      <p:pic>
        <p:nvPicPr>
          <p:cNvPr id="62" name="Picture 61">
            <a:extLst>
              <a:ext uri="{FF2B5EF4-FFF2-40B4-BE49-F238E27FC236}">
                <a16:creationId xmlns:a16="http://schemas.microsoft.com/office/drawing/2014/main" id="{38101A54-6603-414C-B703-09153F7965C3}"/>
              </a:ext>
            </a:extLst>
          </p:cNvPr>
          <p:cNvPicPr>
            <a:picLocks noChangeAspect="1"/>
          </p:cNvPicPr>
          <p:nvPr/>
        </p:nvPicPr>
        <p:blipFill>
          <a:blip r:embed="rId7"/>
          <a:stretch>
            <a:fillRect/>
          </a:stretch>
        </p:blipFill>
        <p:spPr>
          <a:xfrm>
            <a:off x="9043728" y="1784474"/>
            <a:ext cx="1505627" cy="376407"/>
          </a:xfrm>
          <a:prstGeom prst="rect">
            <a:avLst/>
          </a:prstGeom>
        </p:spPr>
      </p:pic>
      <p:pic>
        <p:nvPicPr>
          <p:cNvPr id="63" name="Picture 62">
            <a:extLst>
              <a:ext uri="{FF2B5EF4-FFF2-40B4-BE49-F238E27FC236}">
                <a16:creationId xmlns:a16="http://schemas.microsoft.com/office/drawing/2014/main" id="{CBF60DC5-7F9E-9E41-B171-BE2CED97564C}"/>
              </a:ext>
            </a:extLst>
          </p:cNvPr>
          <p:cNvPicPr>
            <a:picLocks noChangeAspect="1"/>
          </p:cNvPicPr>
          <p:nvPr/>
        </p:nvPicPr>
        <p:blipFill>
          <a:blip r:embed="rId8"/>
          <a:stretch>
            <a:fillRect/>
          </a:stretch>
        </p:blipFill>
        <p:spPr>
          <a:xfrm>
            <a:off x="6959017" y="3444499"/>
            <a:ext cx="4088969" cy="680023"/>
          </a:xfrm>
          <a:prstGeom prst="rect">
            <a:avLst/>
          </a:prstGeom>
        </p:spPr>
      </p:pic>
      <p:sp>
        <p:nvSpPr>
          <p:cNvPr id="64" name="Rectangle 63">
            <a:extLst>
              <a:ext uri="{FF2B5EF4-FFF2-40B4-BE49-F238E27FC236}">
                <a16:creationId xmlns:a16="http://schemas.microsoft.com/office/drawing/2014/main" id="{99A12878-3C72-E24A-9650-A41ED8D2F42F}"/>
              </a:ext>
            </a:extLst>
          </p:cNvPr>
          <p:cNvSpPr/>
          <p:nvPr/>
        </p:nvSpPr>
        <p:spPr>
          <a:xfrm>
            <a:off x="6588594" y="5772875"/>
            <a:ext cx="5298034" cy="369332"/>
          </a:xfrm>
          <a:prstGeom prst="rect">
            <a:avLst/>
          </a:prstGeom>
        </p:spPr>
        <p:txBody>
          <a:bodyPr wrap="square">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 Non-linear activation function / binary classifier </a:t>
            </a:r>
          </a:p>
        </p:txBody>
      </p:sp>
      <p:grpSp>
        <p:nvGrpSpPr>
          <p:cNvPr id="68" name="Group 67">
            <a:extLst>
              <a:ext uri="{FF2B5EF4-FFF2-40B4-BE49-F238E27FC236}">
                <a16:creationId xmlns:a16="http://schemas.microsoft.com/office/drawing/2014/main" id="{9F7FBDA9-278C-C14D-A212-69D6881368AD}"/>
              </a:ext>
            </a:extLst>
          </p:cNvPr>
          <p:cNvGrpSpPr/>
          <p:nvPr/>
        </p:nvGrpSpPr>
        <p:grpSpPr>
          <a:xfrm>
            <a:off x="1845569" y="1447573"/>
            <a:ext cx="4245034" cy="3874455"/>
            <a:chOff x="1845569" y="1447573"/>
            <a:chExt cx="4245034" cy="3874455"/>
          </a:xfrm>
        </p:grpSpPr>
        <p:grpSp>
          <p:nvGrpSpPr>
            <p:cNvPr id="69" name="Group 68">
              <a:extLst>
                <a:ext uri="{FF2B5EF4-FFF2-40B4-BE49-F238E27FC236}">
                  <a16:creationId xmlns:a16="http://schemas.microsoft.com/office/drawing/2014/main" id="{747AB8AA-361C-094A-9400-5159633115CE}"/>
                </a:ext>
              </a:extLst>
            </p:cNvPr>
            <p:cNvGrpSpPr/>
            <p:nvPr/>
          </p:nvGrpSpPr>
          <p:grpSpPr>
            <a:xfrm>
              <a:off x="1845569" y="1447573"/>
              <a:ext cx="4245034" cy="3874455"/>
              <a:chOff x="1845569" y="1447573"/>
              <a:chExt cx="4245034" cy="3874455"/>
            </a:xfrm>
          </p:grpSpPr>
          <p:sp>
            <p:nvSpPr>
              <p:cNvPr id="74" name="TextBox 73">
                <a:extLst>
                  <a:ext uri="{FF2B5EF4-FFF2-40B4-BE49-F238E27FC236}">
                    <a16:creationId xmlns:a16="http://schemas.microsoft.com/office/drawing/2014/main" id="{531F58BC-B279-9446-894A-C9427AE75EE8}"/>
                  </a:ext>
                </a:extLst>
              </p:cNvPr>
              <p:cNvSpPr txBox="1"/>
              <p:nvPr/>
            </p:nvSpPr>
            <p:spPr>
              <a:xfrm>
                <a:off x="3967152" y="3695423"/>
                <a:ext cx="2123451" cy="369332"/>
              </a:xfrm>
              <a:prstGeom prst="rect">
                <a:avLst/>
              </a:prstGeom>
              <a:noFill/>
            </p:spPr>
            <p:txBody>
              <a:bodyPr wrap="square" rtlCol="0">
                <a:spAutoFit/>
              </a:bodyPr>
              <a:lstStyle/>
              <a:p>
                <a:r>
                  <a:rPr lang="en-US" b="1"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Activation function</a:t>
                </a:r>
              </a:p>
            </p:txBody>
          </p:sp>
          <p:sp>
            <p:nvSpPr>
              <p:cNvPr id="75" name="TextBox 74">
                <a:extLst>
                  <a:ext uri="{FF2B5EF4-FFF2-40B4-BE49-F238E27FC236}">
                    <a16:creationId xmlns:a16="http://schemas.microsoft.com/office/drawing/2014/main" id="{3B6DA0DF-7C94-E04B-AE0C-6324155FC564}"/>
                  </a:ext>
                </a:extLst>
              </p:cNvPr>
              <p:cNvSpPr txBox="1"/>
              <p:nvPr/>
            </p:nvSpPr>
            <p:spPr>
              <a:xfrm>
                <a:off x="3957568" y="4091754"/>
                <a:ext cx="813222"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(sum)</a:t>
                </a:r>
              </a:p>
            </p:txBody>
          </p:sp>
          <p:sp>
            <p:nvSpPr>
              <p:cNvPr id="76" name="TextBox 75">
                <a:extLst>
                  <a:ext uri="{FF2B5EF4-FFF2-40B4-BE49-F238E27FC236}">
                    <a16:creationId xmlns:a16="http://schemas.microsoft.com/office/drawing/2014/main" id="{61079813-2AB2-A144-8E7D-F0317E266087}"/>
                  </a:ext>
                </a:extLst>
              </p:cNvPr>
              <p:cNvSpPr txBox="1"/>
              <p:nvPr/>
            </p:nvSpPr>
            <p:spPr>
              <a:xfrm>
                <a:off x="3949663" y="4511787"/>
                <a:ext cx="1153353"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(weights)</a:t>
                </a:r>
              </a:p>
            </p:txBody>
          </p:sp>
          <p:sp>
            <p:nvSpPr>
              <p:cNvPr id="77" name="Oval 76">
                <a:extLst>
                  <a:ext uri="{FF2B5EF4-FFF2-40B4-BE49-F238E27FC236}">
                    <a16:creationId xmlns:a16="http://schemas.microsoft.com/office/drawing/2014/main" id="{63E7E59D-2071-7440-8203-670E6219A3CC}"/>
                  </a:ext>
                </a:extLst>
              </p:cNvPr>
              <p:cNvSpPr/>
              <p:nvPr/>
            </p:nvSpPr>
            <p:spPr>
              <a:xfrm rot="16200000">
                <a:off x="2174617" y="3380162"/>
                <a:ext cx="934956" cy="9771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78" name="Oval 77">
                <a:extLst>
                  <a:ext uri="{FF2B5EF4-FFF2-40B4-BE49-F238E27FC236}">
                    <a16:creationId xmlns:a16="http://schemas.microsoft.com/office/drawing/2014/main" id="{553E7082-EFAD-A745-97AC-255294EA24AE}"/>
                  </a:ext>
                </a:extLst>
              </p:cNvPr>
              <p:cNvSpPr/>
              <p:nvPr/>
            </p:nvSpPr>
            <p:spPr>
              <a:xfrm rot="16200000">
                <a:off x="2430141" y="1444886"/>
                <a:ext cx="438538" cy="443911"/>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79" name="Oval 78">
                <a:extLst>
                  <a:ext uri="{FF2B5EF4-FFF2-40B4-BE49-F238E27FC236}">
                    <a16:creationId xmlns:a16="http://schemas.microsoft.com/office/drawing/2014/main" id="{841EF6DD-F800-DA49-966D-B944396BE02E}"/>
                  </a:ext>
                </a:extLst>
              </p:cNvPr>
              <p:cNvSpPr/>
              <p:nvPr/>
            </p:nvSpPr>
            <p:spPr>
              <a:xfrm rot="16200000">
                <a:off x="2440041" y="4880803"/>
                <a:ext cx="438538" cy="443911"/>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80" name="Oval 79">
                <a:extLst>
                  <a:ext uri="{FF2B5EF4-FFF2-40B4-BE49-F238E27FC236}">
                    <a16:creationId xmlns:a16="http://schemas.microsoft.com/office/drawing/2014/main" id="{A8691A4E-F47E-E248-8F86-52956807E0D2}"/>
                  </a:ext>
                </a:extLst>
              </p:cNvPr>
              <p:cNvSpPr/>
              <p:nvPr/>
            </p:nvSpPr>
            <p:spPr>
              <a:xfrm rot="16200000">
                <a:off x="2987824" y="4880803"/>
                <a:ext cx="438538" cy="443912"/>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81" name="Oval 80">
                <a:extLst>
                  <a:ext uri="{FF2B5EF4-FFF2-40B4-BE49-F238E27FC236}">
                    <a16:creationId xmlns:a16="http://schemas.microsoft.com/office/drawing/2014/main" id="{26B65879-EEF0-3348-BCD2-1DFFFCFF3162}"/>
                  </a:ext>
                </a:extLst>
              </p:cNvPr>
              <p:cNvSpPr/>
              <p:nvPr/>
            </p:nvSpPr>
            <p:spPr>
              <a:xfrm rot="16200000">
                <a:off x="1899441" y="4880803"/>
                <a:ext cx="438538" cy="443911"/>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cxnSp>
            <p:nvCxnSpPr>
              <p:cNvPr id="82" name="Straight Arrow Connector 81">
                <a:extLst>
                  <a:ext uri="{FF2B5EF4-FFF2-40B4-BE49-F238E27FC236}">
                    <a16:creationId xmlns:a16="http://schemas.microsoft.com/office/drawing/2014/main" id="{F03A37F4-5F9D-3440-BB10-D361ECF54259}"/>
                  </a:ext>
                </a:extLst>
              </p:cNvPr>
              <p:cNvCxnSpPr>
                <a:cxnSpLocks/>
                <a:stCxn id="80" idx="6"/>
                <a:endCxn id="77" idx="2"/>
              </p:cNvCxnSpPr>
              <p:nvPr/>
            </p:nvCxnSpPr>
            <p:spPr>
              <a:xfrm flipH="1" flipV="1">
                <a:off x="2642096" y="4336203"/>
                <a:ext cx="564997" cy="54728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07BCC654-01A8-824E-8D0E-A9D4B0504F40}"/>
                  </a:ext>
                </a:extLst>
              </p:cNvPr>
              <p:cNvCxnSpPr>
                <a:cxnSpLocks/>
                <a:stCxn id="81" idx="6"/>
                <a:endCxn id="77" idx="2"/>
              </p:cNvCxnSpPr>
              <p:nvPr/>
            </p:nvCxnSpPr>
            <p:spPr>
              <a:xfrm flipV="1">
                <a:off x="2118711" y="4336203"/>
                <a:ext cx="523385" cy="54728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809386C7-7B57-4244-B803-194D6314ABB7}"/>
                  </a:ext>
                </a:extLst>
              </p:cNvPr>
              <p:cNvCxnSpPr>
                <a:cxnSpLocks/>
                <a:stCxn id="79" idx="6"/>
                <a:endCxn id="77" idx="2"/>
              </p:cNvCxnSpPr>
              <p:nvPr/>
            </p:nvCxnSpPr>
            <p:spPr>
              <a:xfrm flipH="1" flipV="1">
                <a:off x="2642096" y="4336203"/>
                <a:ext cx="17215" cy="54728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284EE618-AB10-2149-B374-192C78BD48A8}"/>
                  </a:ext>
                </a:extLst>
              </p:cNvPr>
              <p:cNvCxnSpPr>
                <a:cxnSpLocks/>
                <a:stCxn id="77" idx="6"/>
              </p:cNvCxnSpPr>
              <p:nvPr/>
            </p:nvCxnSpPr>
            <p:spPr>
              <a:xfrm flipV="1">
                <a:off x="2642096" y="1886111"/>
                <a:ext cx="0" cy="151513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6" name="Picture 85">
                <a:extLst>
                  <a:ext uri="{FF2B5EF4-FFF2-40B4-BE49-F238E27FC236}">
                    <a16:creationId xmlns:a16="http://schemas.microsoft.com/office/drawing/2014/main" id="{F8CD654D-996F-9E4A-9367-FB8667DD9113}"/>
                  </a:ext>
                </a:extLst>
              </p:cNvPr>
              <p:cNvPicPr>
                <a:picLocks noChangeAspect="1"/>
              </p:cNvPicPr>
              <p:nvPr/>
            </p:nvPicPr>
            <p:blipFill>
              <a:blip r:embed="rId9"/>
              <a:stretch>
                <a:fillRect/>
              </a:stretch>
            </p:blipFill>
            <p:spPr>
              <a:xfrm>
                <a:off x="2539102" y="5027342"/>
                <a:ext cx="247949" cy="165299"/>
              </a:xfrm>
              <a:prstGeom prst="rect">
                <a:avLst/>
              </a:prstGeom>
            </p:spPr>
          </p:pic>
          <p:pic>
            <p:nvPicPr>
              <p:cNvPr id="87" name="Picture 86">
                <a:extLst>
                  <a:ext uri="{FF2B5EF4-FFF2-40B4-BE49-F238E27FC236}">
                    <a16:creationId xmlns:a16="http://schemas.microsoft.com/office/drawing/2014/main" id="{DFA00986-8F6E-1A48-BFE1-A3C0F43C94CA}"/>
                  </a:ext>
                </a:extLst>
              </p:cNvPr>
              <p:cNvPicPr>
                <a:picLocks noChangeAspect="1"/>
              </p:cNvPicPr>
              <p:nvPr/>
            </p:nvPicPr>
            <p:blipFill>
              <a:blip r:embed="rId10"/>
              <a:stretch>
                <a:fillRect/>
              </a:stretch>
            </p:blipFill>
            <p:spPr>
              <a:xfrm>
                <a:off x="3075426" y="5016386"/>
                <a:ext cx="255462" cy="165299"/>
              </a:xfrm>
              <a:prstGeom prst="rect">
                <a:avLst/>
              </a:prstGeom>
            </p:spPr>
          </p:pic>
          <p:sp>
            <p:nvSpPr>
              <p:cNvPr id="88" name="TextBox 87">
                <a:extLst>
                  <a:ext uri="{FF2B5EF4-FFF2-40B4-BE49-F238E27FC236}">
                    <a16:creationId xmlns:a16="http://schemas.microsoft.com/office/drawing/2014/main" id="{ACCF4A7D-15EC-9442-AF44-46BE3C182530}"/>
                  </a:ext>
                </a:extLst>
              </p:cNvPr>
              <p:cNvSpPr txBox="1"/>
              <p:nvPr/>
            </p:nvSpPr>
            <p:spPr>
              <a:xfrm>
                <a:off x="3888625" y="1494256"/>
                <a:ext cx="1823869" cy="400110"/>
              </a:xfrm>
              <a:prstGeom prst="rect">
                <a:avLst/>
              </a:prstGeom>
              <a:noFill/>
            </p:spPr>
            <p:txBody>
              <a:bodyPr wrap="square" rtlCol="0">
                <a:spAutoFit/>
              </a:bodyPr>
              <a:lstStyle/>
              <a:p>
                <a:r>
                  <a:rPr lang="en-US" sz="2000" dirty="0">
                    <a:solidFill>
                      <a:schemeClr val="accent1"/>
                    </a:solidFill>
                    <a:latin typeface="Amazon Ember Light" panose="020B0403020204020204" pitchFamily="34" charset="0"/>
                    <a:ea typeface="Amazon Ember Light" panose="020B0403020204020204" pitchFamily="34" charset="0"/>
                    <a:cs typeface="Amazon Ember Light" panose="020B0403020204020204" pitchFamily="34" charset="0"/>
                  </a:rPr>
                  <a:t>Output</a:t>
                </a:r>
              </a:p>
            </p:txBody>
          </p:sp>
          <p:sp>
            <p:nvSpPr>
              <p:cNvPr id="89" name="TextBox 88">
                <a:extLst>
                  <a:ext uri="{FF2B5EF4-FFF2-40B4-BE49-F238E27FC236}">
                    <a16:creationId xmlns:a16="http://schemas.microsoft.com/office/drawing/2014/main" id="{FA2BADFB-37EE-8140-95B6-CD64E6DBCB7F}"/>
                  </a:ext>
                </a:extLst>
              </p:cNvPr>
              <p:cNvSpPr txBox="1"/>
              <p:nvPr/>
            </p:nvSpPr>
            <p:spPr>
              <a:xfrm>
                <a:off x="3967152" y="4882744"/>
                <a:ext cx="1558626" cy="400110"/>
              </a:xfrm>
              <a:prstGeom prst="rect">
                <a:avLst/>
              </a:prstGeom>
              <a:noFill/>
            </p:spPr>
            <p:txBody>
              <a:bodyPr wrap="square" rtlCol="0">
                <a:spAutoFit/>
              </a:bodyPr>
              <a:lstStyle/>
              <a:p>
                <a:r>
                  <a:rPr lang="en-US" sz="2000" dirty="0">
                    <a:solidFill>
                      <a:schemeClr val="accent1"/>
                    </a:solidFill>
                    <a:latin typeface="Amazon Ember Light" panose="020B0403020204020204" pitchFamily="34" charset="0"/>
                    <a:ea typeface="Amazon Ember Light" panose="020B0403020204020204" pitchFamily="34" charset="0"/>
                    <a:cs typeface="Amazon Ember Light" panose="020B0403020204020204" pitchFamily="34" charset="0"/>
                  </a:rPr>
                  <a:t>Input </a:t>
                </a:r>
              </a:p>
            </p:txBody>
          </p:sp>
          <p:pic>
            <p:nvPicPr>
              <p:cNvPr id="90" name="Picture 89">
                <a:extLst>
                  <a:ext uri="{FF2B5EF4-FFF2-40B4-BE49-F238E27FC236}">
                    <a16:creationId xmlns:a16="http://schemas.microsoft.com/office/drawing/2014/main" id="{8D531A2C-4335-C643-9D39-6B0311C6BC2B}"/>
                  </a:ext>
                </a:extLst>
              </p:cNvPr>
              <p:cNvPicPr>
                <a:picLocks noChangeAspect="1"/>
              </p:cNvPicPr>
              <p:nvPr/>
            </p:nvPicPr>
            <p:blipFill>
              <a:blip r:embed="rId11"/>
              <a:stretch>
                <a:fillRect/>
              </a:stretch>
            </p:blipFill>
            <p:spPr>
              <a:xfrm>
                <a:off x="2077332" y="5027870"/>
                <a:ext cx="76200" cy="158750"/>
              </a:xfrm>
              <a:prstGeom prst="rect">
                <a:avLst/>
              </a:prstGeom>
            </p:spPr>
          </p:pic>
          <p:pic>
            <p:nvPicPr>
              <p:cNvPr id="91" name="Picture 90">
                <a:extLst>
                  <a:ext uri="{FF2B5EF4-FFF2-40B4-BE49-F238E27FC236}">
                    <a16:creationId xmlns:a16="http://schemas.microsoft.com/office/drawing/2014/main" id="{F354DAA1-0AC0-5F4C-95F3-B79BDD7FB5A8}"/>
                  </a:ext>
                </a:extLst>
              </p:cNvPr>
              <p:cNvPicPr>
                <a:picLocks noChangeAspect="1"/>
              </p:cNvPicPr>
              <p:nvPr/>
            </p:nvPicPr>
            <p:blipFill>
              <a:blip r:embed="rId12"/>
              <a:stretch>
                <a:fillRect/>
              </a:stretch>
            </p:blipFill>
            <p:spPr>
              <a:xfrm>
                <a:off x="1845569" y="4642732"/>
                <a:ext cx="251695" cy="152341"/>
              </a:xfrm>
              <a:prstGeom prst="rect">
                <a:avLst/>
              </a:prstGeom>
            </p:spPr>
          </p:pic>
          <p:pic>
            <p:nvPicPr>
              <p:cNvPr id="93" name="Picture 92">
                <a:extLst>
                  <a:ext uri="{FF2B5EF4-FFF2-40B4-BE49-F238E27FC236}">
                    <a16:creationId xmlns:a16="http://schemas.microsoft.com/office/drawing/2014/main" id="{84502B77-1429-E247-AC11-5665DAE2847E}"/>
                  </a:ext>
                </a:extLst>
              </p:cNvPr>
              <p:cNvPicPr>
                <a:picLocks noChangeAspect="1"/>
              </p:cNvPicPr>
              <p:nvPr/>
            </p:nvPicPr>
            <p:blipFill>
              <a:blip r:embed="rId13"/>
              <a:stretch>
                <a:fillRect/>
              </a:stretch>
            </p:blipFill>
            <p:spPr>
              <a:xfrm>
                <a:off x="2364178" y="4649356"/>
                <a:ext cx="245072" cy="145718"/>
              </a:xfrm>
              <a:prstGeom prst="rect">
                <a:avLst/>
              </a:prstGeom>
            </p:spPr>
          </p:pic>
          <p:pic>
            <p:nvPicPr>
              <p:cNvPr id="97" name="Picture 96">
                <a:extLst>
                  <a:ext uri="{FF2B5EF4-FFF2-40B4-BE49-F238E27FC236}">
                    <a16:creationId xmlns:a16="http://schemas.microsoft.com/office/drawing/2014/main" id="{7FADA317-389E-8E4B-92E7-03E81F2D869C}"/>
                  </a:ext>
                </a:extLst>
              </p:cNvPr>
              <p:cNvPicPr>
                <a:picLocks noChangeAspect="1"/>
              </p:cNvPicPr>
              <p:nvPr/>
            </p:nvPicPr>
            <p:blipFill>
              <a:blip r:embed="rId14"/>
              <a:stretch>
                <a:fillRect/>
              </a:stretch>
            </p:blipFill>
            <p:spPr>
              <a:xfrm>
                <a:off x="3075174" y="4653873"/>
                <a:ext cx="251695" cy="145718"/>
              </a:xfrm>
              <a:prstGeom prst="rect">
                <a:avLst/>
              </a:prstGeom>
            </p:spPr>
          </p:pic>
          <p:pic>
            <p:nvPicPr>
              <p:cNvPr id="98" name="Picture 97">
                <a:extLst>
                  <a:ext uri="{FF2B5EF4-FFF2-40B4-BE49-F238E27FC236}">
                    <a16:creationId xmlns:a16="http://schemas.microsoft.com/office/drawing/2014/main" id="{7EB821C3-451E-004B-B618-4966CD2F5EA4}"/>
                  </a:ext>
                </a:extLst>
              </p:cNvPr>
              <p:cNvPicPr>
                <a:picLocks noChangeAspect="1"/>
              </p:cNvPicPr>
              <p:nvPr/>
            </p:nvPicPr>
            <p:blipFill>
              <a:blip r:embed="rId15"/>
              <a:stretch>
                <a:fillRect/>
              </a:stretch>
            </p:blipFill>
            <p:spPr>
              <a:xfrm>
                <a:off x="2398519" y="3943615"/>
                <a:ext cx="620927" cy="274366"/>
              </a:xfrm>
              <a:prstGeom prst="rect">
                <a:avLst/>
              </a:prstGeom>
            </p:spPr>
          </p:pic>
        </p:grpSp>
        <p:cxnSp>
          <p:nvCxnSpPr>
            <p:cNvPr id="70" name="Straight Arrow Connector 69">
              <a:extLst>
                <a:ext uri="{FF2B5EF4-FFF2-40B4-BE49-F238E27FC236}">
                  <a16:creationId xmlns:a16="http://schemas.microsoft.com/office/drawing/2014/main" id="{587583D7-A40A-D349-A6D4-5791BBF769B3}"/>
                </a:ext>
              </a:extLst>
            </p:cNvPr>
            <p:cNvCxnSpPr>
              <a:cxnSpLocks/>
            </p:cNvCxnSpPr>
            <p:nvPr/>
          </p:nvCxnSpPr>
          <p:spPr>
            <a:xfrm flipH="1">
              <a:off x="3425841" y="3880089"/>
              <a:ext cx="462784" cy="0"/>
            </a:xfrm>
            <a:prstGeom prst="straightConnector1">
              <a:avLst/>
            </a:prstGeom>
            <a:ln w="19050" cmpd="sng">
              <a:solidFill>
                <a:schemeClr val="accent3"/>
              </a:solidFill>
              <a:prstDash val="solid"/>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E656EA7-6ED5-1D48-A4C4-BCBB249A0692}"/>
                </a:ext>
              </a:extLst>
            </p:cNvPr>
            <p:cNvCxnSpPr>
              <a:cxnSpLocks/>
            </p:cNvCxnSpPr>
            <p:nvPr/>
          </p:nvCxnSpPr>
          <p:spPr>
            <a:xfrm>
              <a:off x="2163186" y="3880089"/>
              <a:ext cx="977125"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72" name="Picture 71">
              <a:extLst>
                <a:ext uri="{FF2B5EF4-FFF2-40B4-BE49-F238E27FC236}">
                  <a16:creationId xmlns:a16="http://schemas.microsoft.com/office/drawing/2014/main" id="{B395B234-AD05-6C4E-9E57-9C96A8A2EA78}"/>
                </a:ext>
              </a:extLst>
            </p:cNvPr>
            <p:cNvPicPr>
              <a:picLocks noChangeAspect="1"/>
            </p:cNvPicPr>
            <p:nvPr/>
          </p:nvPicPr>
          <p:blipFill>
            <a:blip r:embed="rId16"/>
            <a:stretch>
              <a:fillRect/>
            </a:stretch>
          </p:blipFill>
          <p:spPr>
            <a:xfrm>
              <a:off x="2571019" y="1586172"/>
              <a:ext cx="157217" cy="167043"/>
            </a:xfrm>
            <a:prstGeom prst="rect">
              <a:avLst/>
            </a:prstGeom>
          </p:spPr>
        </p:pic>
        <p:pic>
          <p:nvPicPr>
            <p:cNvPr id="73" name="Picture 72">
              <a:extLst>
                <a:ext uri="{FF2B5EF4-FFF2-40B4-BE49-F238E27FC236}">
                  <a16:creationId xmlns:a16="http://schemas.microsoft.com/office/drawing/2014/main" id="{1077A203-2C8C-D94E-BCF7-ED4B31A56400}"/>
                </a:ext>
              </a:extLst>
            </p:cNvPr>
            <p:cNvPicPr>
              <a:picLocks noChangeAspect="1"/>
            </p:cNvPicPr>
            <p:nvPr/>
          </p:nvPicPr>
          <p:blipFill>
            <a:blip r:embed="rId17"/>
            <a:stretch>
              <a:fillRect/>
            </a:stretch>
          </p:blipFill>
          <p:spPr>
            <a:xfrm>
              <a:off x="2234792" y="3562419"/>
              <a:ext cx="791943" cy="289547"/>
            </a:xfrm>
            <a:prstGeom prst="rect">
              <a:avLst/>
            </a:prstGeom>
          </p:spPr>
        </p:pic>
      </p:grpSp>
    </p:spTree>
    <p:extLst>
      <p:ext uri="{BB962C8B-B14F-4D97-AF65-F5344CB8AC3E}">
        <p14:creationId xmlns:p14="http://schemas.microsoft.com/office/powerpoint/2010/main" val="36374997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06B43-E930-714F-9059-8A7B8C31269C}"/>
              </a:ext>
            </a:extLst>
          </p:cNvPr>
          <p:cNvSpPr>
            <a:spLocks noGrp="1"/>
          </p:cNvSpPr>
          <p:nvPr>
            <p:ph type="title"/>
          </p:nvPr>
        </p:nvSpPr>
        <p:spPr/>
        <p:txBody>
          <a:bodyPr/>
          <a:lstStyle/>
          <a:p>
            <a:r>
              <a:rPr lang="en-US" dirty="0"/>
              <a:t>Summary</a:t>
            </a:r>
          </a:p>
        </p:txBody>
      </p:sp>
      <p:pic>
        <p:nvPicPr>
          <p:cNvPr id="10" name="Content Placeholder 7">
            <a:extLst>
              <a:ext uri="{FF2B5EF4-FFF2-40B4-BE49-F238E27FC236}">
                <a16:creationId xmlns:a16="http://schemas.microsoft.com/office/drawing/2014/main" id="{8E16D528-93D8-334D-856E-A04981001E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4326" y="1778508"/>
            <a:ext cx="6551378" cy="3300984"/>
          </a:xfrm>
          <a:prstGeom prst="rect">
            <a:avLst/>
          </a:prstGeom>
        </p:spPr>
      </p:pic>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49B11AEB-4867-D146-B05B-BE33C1C6D116}"/>
                  </a:ext>
                </a:extLst>
              </p:cNvPr>
              <p:cNvSpPr/>
              <p:nvPr/>
            </p:nvSpPr>
            <p:spPr>
              <a:xfrm>
                <a:off x="7327615" y="1944196"/>
                <a:ext cx="4739269" cy="235295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𝐹</m:t>
                          </m:r>
                        </m:e>
                        <m:sub>
                          <m:r>
                            <a:rPr lang="en-US" sz="2400" i="1">
                              <a:latin typeface="Cambria Math" panose="02040503050406030204" pitchFamily="18" charset="0"/>
                            </a:rPr>
                            <m:t>𝑡</m:t>
                          </m:r>
                        </m:sub>
                      </m:sSub>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𝜎</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𝑋</m:t>
                              </m:r>
                            </m:e>
                            <m:sub>
                              <m:r>
                                <a:rPr lang="en-US" sz="2400" i="1">
                                  <a:latin typeface="Cambria Math" panose="02040503050406030204" pitchFamily="18" charset="0"/>
                                  <a:ea typeface="Cambria Math" panose="02040503050406030204" pitchFamily="18" charset="0"/>
                                </a:rPr>
                                <m:t>𝑡</m:t>
                              </m:r>
                            </m:sub>
                          </m:sSub>
                          <m:r>
                            <a:rPr lang="en-US" sz="2400" i="1">
                              <a:latin typeface="Cambria Math" panose="02040503050406030204" pitchFamily="18" charset="0"/>
                              <a:ea typeface="Cambria Math" panose="02040503050406030204" pitchFamily="18" charset="0"/>
                            </a:rPr>
                            <m:t>𝑊</m:t>
                          </m:r>
                        </m:e>
                        <m:sub>
                          <m:r>
                            <a:rPr lang="en-US" sz="2400" i="1">
                              <a:latin typeface="Cambria Math" panose="02040503050406030204" pitchFamily="18" charset="0"/>
                              <a:ea typeface="Cambria Math" panose="02040503050406030204" pitchFamily="18" charset="0"/>
                            </a:rPr>
                            <m:t>𝑥𝑓</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𝐻</m:t>
                              </m:r>
                            </m:e>
                            <m:sub>
                              <m:r>
                                <a:rPr lang="en-US" sz="2400" i="1">
                                  <a:latin typeface="Cambria Math" panose="02040503050406030204" pitchFamily="18" charset="0"/>
                                  <a:ea typeface="Cambria Math" panose="02040503050406030204" pitchFamily="18" charset="0"/>
                                </a:rPr>
                                <m:t>𝑡</m:t>
                              </m:r>
                              <m:r>
                                <a:rPr lang="en-US" sz="2400" i="1">
                                  <a:latin typeface="Cambria Math" panose="02040503050406030204" pitchFamily="18" charset="0"/>
                                  <a:ea typeface="Cambria Math" panose="02040503050406030204" pitchFamily="18" charset="0"/>
                                </a:rPr>
                                <m:t>−1</m:t>
                              </m:r>
                            </m:sub>
                          </m:sSub>
                          <m:r>
                            <a:rPr lang="en-US" sz="2400" i="1">
                              <a:latin typeface="Cambria Math" panose="02040503050406030204" pitchFamily="18" charset="0"/>
                              <a:ea typeface="Cambria Math" panose="02040503050406030204" pitchFamily="18" charset="0"/>
                            </a:rPr>
                            <m:t>𝑊</m:t>
                          </m:r>
                        </m:e>
                        <m:sub>
                          <m:r>
                            <a:rPr lang="en-US" sz="2400" i="1">
                              <a:latin typeface="Cambria Math" panose="02040503050406030204" pitchFamily="18" charset="0"/>
                              <a:ea typeface="Cambria Math" panose="02040503050406030204" pitchFamily="18" charset="0"/>
                            </a:rPr>
                            <m:t>h𝑓</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𝑏</m:t>
                          </m:r>
                        </m:e>
                        <m:sub>
                          <m:r>
                            <a:rPr lang="en-US" sz="2400" i="1">
                              <a:latin typeface="Cambria Math" panose="02040503050406030204" pitchFamily="18" charset="0"/>
                              <a:ea typeface="Cambria Math" panose="02040503050406030204" pitchFamily="18" charset="0"/>
                            </a:rPr>
                            <m:t>𝑓</m:t>
                          </m:r>
                        </m:sub>
                      </m:sSub>
                      <m:r>
                        <a:rPr lang="en-US" sz="2400" i="1">
                          <a:latin typeface="Cambria Math" panose="02040503050406030204" pitchFamily="18" charset="0"/>
                          <a:ea typeface="Cambria Math" panose="02040503050406030204" pitchFamily="18" charset="0"/>
                        </a:rPr>
                        <m:t>)</m:t>
                      </m:r>
                    </m:oMath>
                  </m:oMathPara>
                </a14:m>
                <a:endParaRPr lang="en-US" sz="2400" dirty="0"/>
              </a:p>
              <a:p>
                <a:pPr/>
                <a14:m>
                  <m:oMathPara xmlns:m="http://schemas.openxmlformats.org/officeDocument/2006/math">
                    <m:oMathParaPr>
                      <m:jc m:val="left"/>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sz="2400" i="1">
                              <a:latin typeface="Cambria Math" panose="02040503050406030204" pitchFamily="18" charset="0"/>
                            </a:rPr>
                            <m:t>𝑡</m:t>
                          </m:r>
                        </m:sub>
                      </m:sSub>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𝜎</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𝑋</m:t>
                              </m:r>
                            </m:e>
                            <m:sub>
                              <m:r>
                                <a:rPr lang="en-US" sz="2400" i="1">
                                  <a:latin typeface="Cambria Math" panose="02040503050406030204" pitchFamily="18" charset="0"/>
                                  <a:ea typeface="Cambria Math" panose="02040503050406030204" pitchFamily="18" charset="0"/>
                                </a:rPr>
                                <m:t>𝑡</m:t>
                              </m:r>
                            </m:sub>
                          </m:sSub>
                          <m:r>
                            <a:rPr lang="en-US" sz="2400" i="1">
                              <a:latin typeface="Cambria Math" panose="02040503050406030204" pitchFamily="18" charset="0"/>
                              <a:ea typeface="Cambria Math" panose="02040503050406030204" pitchFamily="18" charset="0"/>
                            </a:rPr>
                            <m:t>𝑊</m:t>
                          </m:r>
                        </m:e>
                        <m:sub>
                          <m:r>
                            <a:rPr lang="en-US" sz="2400" i="1">
                              <a:latin typeface="Cambria Math" panose="02040503050406030204" pitchFamily="18" charset="0"/>
                              <a:ea typeface="Cambria Math" panose="02040503050406030204" pitchFamily="18" charset="0"/>
                            </a:rPr>
                            <m:t>𝑥𝑖</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𝐻</m:t>
                              </m:r>
                            </m:e>
                            <m:sub>
                              <m:r>
                                <a:rPr lang="en-US" sz="2400" i="1">
                                  <a:latin typeface="Cambria Math" panose="02040503050406030204" pitchFamily="18" charset="0"/>
                                  <a:ea typeface="Cambria Math" panose="02040503050406030204" pitchFamily="18" charset="0"/>
                                </a:rPr>
                                <m:t>𝑡</m:t>
                              </m:r>
                              <m:r>
                                <a:rPr lang="en-US" sz="2400" i="1">
                                  <a:latin typeface="Cambria Math" panose="02040503050406030204" pitchFamily="18" charset="0"/>
                                  <a:ea typeface="Cambria Math" panose="02040503050406030204" pitchFamily="18" charset="0"/>
                                </a:rPr>
                                <m:t>−1</m:t>
                              </m:r>
                            </m:sub>
                          </m:sSub>
                          <m:r>
                            <a:rPr lang="en-US" sz="2400" i="1">
                              <a:latin typeface="Cambria Math" panose="02040503050406030204" pitchFamily="18" charset="0"/>
                              <a:ea typeface="Cambria Math" panose="02040503050406030204" pitchFamily="18" charset="0"/>
                            </a:rPr>
                            <m:t>𝑊</m:t>
                          </m:r>
                        </m:e>
                        <m:sub>
                          <m:r>
                            <a:rPr lang="en-US" sz="2400" i="1">
                              <a:latin typeface="Cambria Math" panose="02040503050406030204" pitchFamily="18" charset="0"/>
                              <a:ea typeface="Cambria Math" panose="02040503050406030204" pitchFamily="18" charset="0"/>
                            </a:rPr>
                            <m:t>h𝑖</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𝑏</m:t>
                          </m:r>
                        </m:e>
                        <m:sub>
                          <m:r>
                            <a:rPr lang="en-US" sz="2400" i="1">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oMath>
                  </m:oMathPara>
                </a14:m>
                <a:endParaRPr lang="en-US" sz="2400" dirty="0"/>
              </a:p>
              <a:p>
                <a:pPr/>
                <a14:m>
                  <m:oMathPara xmlns:m="http://schemas.openxmlformats.org/officeDocument/2006/math">
                    <m:oMathParaPr>
                      <m:jc m:val="left"/>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𝑂</m:t>
                          </m:r>
                        </m:e>
                        <m:sub>
                          <m:r>
                            <a:rPr lang="en-US" sz="2400" i="1">
                              <a:latin typeface="Cambria Math" panose="02040503050406030204" pitchFamily="18" charset="0"/>
                            </a:rPr>
                            <m:t>𝑡</m:t>
                          </m:r>
                        </m:sub>
                      </m:sSub>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𝜎</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𝑋</m:t>
                              </m:r>
                            </m:e>
                            <m:sub>
                              <m:r>
                                <a:rPr lang="en-US" sz="2400" i="1">
                                  <a:latin typeface="Cambria Math" panose="02040503050406030204" pitchFamily="18" charset="0"/>
                                  <a:ea typeface="Cambria Math" panose="02040503050406030204" pitchFamily="18" charset="0"/>
                                </a:rPr>
                                <m:t>𝑡</m:t>
                              </m:r>
                            </m:sub>
                          </m:sSub>
                          <m:r>
                            <a:rPr lang="en-US" sz="2400" i="1">
                              <a:latin typeface="Cambria Math" panose="02040503050406030204" pitchFamily="18" charset="0"/>
                              <a:ea typeface="Cambria Math" panose="02040503050406030204" pitchFamily="18" charset="0"/>
                            </a:rPr>
                            <m:t>𝑊</m:t>
                          </m:r>
                        </m:e>
                        <m:sub>
                          <m:r>
                            <a:rPr lang="en-US" sz="2400" i="1">
                              <a:latin typeface="Cambria Math" panose="02040503050406030204" pitchFamily="18" charset="0"/>
                              <a:ea typeface="Cambria Math" panose="02040503050406030204" pitchFamily="18" charset="0"/>
                            </a:rPr>
                            <m:t>𝑥𝑜</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𝐻</m:t>
                              </m:r>
                            </m:e>
                            <m:sub>
                              <m:r>
                                <a:rPr lang="en-US" sz="2400" i="1">
                                  <a:latin typeface="Cambria Math" panose="02040503050406030204" pitchFamily="18" charset="0"/>
                                  <a:ea typeface="Cambria Math" panose="02040503050406030204" pitchFamily="18" charset="0"/>
                                </a:rPr>
                                <m:t>𝑡</m:t>
                              </m:r>
                              <m:r>
                                <a:rPr lang="en-US" sz="2400" i="1">
                                  <a:latin typeface="Cambria Math" panose="02040503050406030204" pitchFamily="18" charset="0"/>
                                  <a:ea typeface="Cambria Math" panose="02040503050406030204" pitchFamily="18" charset="0"/>
                                </a:rPr>
                                <m:t>−1</m:t>
                              </m:r>
                            </m:sub>
                          </m:sSub>
                          <m:r>
                            <a:rPr lang="en-US" sz="2400" i="1">
                              <a:latin typeface="Cambria Math" panose="02040503050406030204" pitchFamily="18" charset="0"/>
                              <a:ea typeface="Cambria Math" panose="02040503050406030204" pitchFamily="18" charset="0"/>
                            </a:rPr>
                            <m:t>𝑊</m:t>
                          </m:r>
                        </m:e>
                        <m:sub>
                          <m:r>
                            <a:rPr lang="en-US" sz="2400" i="1">
                              <a:latin typeface="Cambria Math" panose="02040503050406030204" pitchFamily="18" charset="0"/>
                              <a:ea typeface="Cambria Math" panose="02040503050406030204" pitchFamily="18" charset="0"/>
                            </a:rPr>
                            <m:t>h𝑜</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𝑏</m:t>
                          </m:r>
                        </m:e>
                        <m:sub>
                          <m:r>
                            <a:rPr lang="en-US" sz="2400" i="1">
                              <a:latin typeface="Cambria Math" panose="02040503050406030204" pitchFamily="18" charset="0"/>
                              <a:ea typeface="Cambria Math" panose="02040503050406030204" pitchFamily="18" charset="0"/>
                            </a:rPr>
                            <m:t>𝑜</m:t>
                          </m:r>
                        </m:sub>
                      </m:sSub>
                      <m:r>
                        <a:rPr lang="en-US" sz="2400" i="1">
                          <a:latin typeface="Cambria Math" panose="02040503050406030204" pitchFamily="18" charset="0"/>
                          <a:ea typeface="Cambria Math" panose="02040503050406030204" pitchFamily="18" charset="0"/>
                        </a:rPr>
                        <m:t>)</m:t>
                      </m:r>
                    </m:oMath>
                  </m:oMathPara>
                </a14:m>
                <a:endParaRPr lang="en-US" sz="2400" dirty="0"/>
              </a:p>
              <a:p>
                <a:pPr/>
                <a14:m>
                  <m:oMathPara xmlns:m="http://schemas.openxmlformats.org/officeDocument/2006/math">
                    <m:oMathParaPr>
                      <m:jc m:val="left"/>
                    </m:oMathParaPr>
                    <m:oMath xmlns:m="http://schemas.openxmlformats.org/officeDocument/2006/math">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𝐶</m:t>
                              </m:r>
                            </m:e>
                          </m:acc>
                        </m:e>
                        <m:sub>
                          <m:r>
                            <a:rPr lang="en-US" sz="2400" i="1">
                              <a:latin typeface="Cambria Math" panose="02040503050406030204" pitchFamily="18" charset="0"/>
                            </a:rPr>
                            <m:t>𝑡</m:t>
                          </m:r>
                        </m:sub>
                      </m:sSub>
                      <m:r>
                        <a:rPr lang="en-US" sz="2400" i="1">
                          <a:latin typeface="Cambria Math" panose="02040503050406030204" pitchFamily="18" charset="0"/>
                        </a:rPr>
                        <m:t>=</m:t>
                      </m:r>
                      <m:r>
                        <a:rPr lang="en-US" sz="2400" i="1">
                          <a:latin typeface="Cambria Math" panose="02040503050406030204" pitchFamily="18" charset="0"/>
                        </a:rPr>
                        <m:t>𝑡𝑎𝑛h</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𝑋</m:t>
                              </m:r>
                            </m:e>
                            <m:sub>
                              <m:r>
                                <a:rPr lang="en-US" sz="2400" i="1">
                                  <a:latin typeface="Cambria Math" panose="02040503050406030204" pitchFamily="18" charset="0"/>
                                  <a:ea typeface="Cambria Math" panose="02040503050406030204" pitchFamily="18" charset="0"/>
                                </a:rPr>
                                <m:t>𝑡</m:t>
                              </m:r>
                            </m:sub>
                          </m:sSub>
                          <m:r>
                            <a:rPr lang="en-US" sz="2400" i="1">
                              <a:latin typeface="Cambria Math" panose="02040503050406030204" pitchFamily="18" charset="0"/>
                              <a:ea typeface="Cambria Math" panose="02040503050406030204" pitchFamily="18" charset="0"/>
                            </a:rPr>
                            <m:t>𝑊</m:t>
                          </m:r>
                        </m:e>
                        <m:sub>
                          <m:r>
                            <a:rPr lang="en-US" sz="2400" i="1">
                              <a:latin typeface="Cambria Math" panose="02040503050406030204" pitchFamily="18" charset="0"/>
                              <a:ea typeface="Cambria Math" panose="02040503050406030204" pitchFamily="18" charset="0"/>
                            </a:rPr>
                            <m:t>𝑥𝑐</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𝐻</m:t>
                              </m:r>
                            </m:e>
                            <m:sub>
                              <m:r>
                                <a:rPr lang="en-US" sz="2400" i="1">
                                  <a:latin typeface="Cambria Math" panose="02040503050406030204" pitchFamily="18" charset="0"/>
                                  <a:ea typeface="Cambria Math" panose="02040503050406030204" pitchFamily="18" charset="0"/>
                                </a:rPr>
                                <m:t>𝑡</m:t>
                              </m:r>
                              <m:r>
                                <a:rPr lang="en-US" sz="2400" i="1">
                                  <a:latin typeface="Cambria Math" panose="02040503050406030204" pitchFamily="18" charset="0"/>
                                  <a:ea typeface="Cambria Math" panose="02040503050406030204" pitchFamily="18" charset="0"/>
                                </a:rPr>
                                <m:t>−1</m:t>
                              </m:r>
                            </m:sub>
                          </m:sSub>
                          <m:r>
                            <a:rPr lang="en-US" sz="2400" i="1">
                              <a:latin typeface="Cambria Math" panose="02040503050406030204" pitchFamily="18" charset="0"/>
                              <a:ea typeface="Cambria Math" panose="02040503050406030204" pitchFamily="18" charset="0"/>
                            </a:rPr>
                            <m:t>𝑊</m:t>
                          </m:r>
                        </m:e>
                        <m:sub>
                          <m:r>
                            <a:rPr lang="en-US" sz="2400" i="1">
                              <a:latin typeface="Cambria Math" panose="02040503050406030204" pitchFamily="18" charset="0"/>
                              <a:ea typeface="Cambria Math" panose="02040503050406030204" pitchFamily="18" charset="0"/>
                            </a:rPr>
                            <m:t>h𝑐</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𝑏</m:t>
                          </m:r>
                        </m:e>
                        <m:sub>
                          <m:r>
                            <a:rPr lang="en-US" sz="2400" i="1">
                              <a:latin typeface="Cambria Math" panose="02040503050406030204" pitchFamily="18" charset="0"/>
                              <a:ea typeface="Cambria Math" panose="02040503050406030204" pitchFamily="18" charset="0"/>
                            </a:rPr>
                            <m:t>𝑐</m:t>
                          </m:r>
                        </m:sub>
                      </m:sSub>
                      <m:r>
                        <a:rPr lang="en-US" sz="2400" i="1">
                          <a:latin typeface="Cambria Math" panose="02040503050406030204" pitchFamily="18" charset="0"/>
                          <a:ea typeface="Cambria Math" panose="02040503050406030204" pitchFamily="18" charset="0"/>
                        </a:rPr>
                        <m:t>)</m:t>
                      </m:r>
                    </m:oMath>
                  </m:oMathPara>
                </a14:m>
                <a:endParaRPr lang="en-US" sz="2400" dirty="0"/>
              </a:p>
              <a:p>
                <a:pPr/>
                <a14:m>
                  <m:oMathPara xmlns:m="http://schemas.openxmlformats.org/officeDocument/2006/math">
                    <m:oMathParaPr>
                      <m:jc m:val="left"/>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𝐶</m:t>
                          </m:r>
                        </m:e>
                        <m:sub>
                          <m:r>
                            <a:rPr lang="en-US" sz="2400" i="1">
                              <a:latin typeface="Cambria Math" panose="02040503050406030204" pitchFamily="18" charset="0"/>
                            </a:rPr>
                            <m:t>𝑡</m:t>
                          </m:r>
                        </m:sub>
                      </m:sSub>
                      <m:r>
                        <a:rPr lang="en-US" sz="2400" i="1">
                          <a:latin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𝐹</m:t>
                          </m:r>
                        </m:e>
                        <m:sub>
                          <m:r>
                            <a:rPr lang="en-US" sz="2400" i="1">
                              <a:latin typeface="Cambria Math" panose="02040503050406030204" pitchFamily="18" charset="0"/>
                              <a:ea typeface="Cambria Math" panose="02040503050406030204" pitchFamily="18" charset="0"/>
                            </a:rPr>
                            <m:t>𝑡</m:t>
                          </m:r>
                        </m:sub>
                      </m:sSub>
                      <m:r>
                        <a:rPr lang="en-US" sz="2400" i="1">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𝐶</m:t>
                          </m:r>
                        </m:e>
                        <m:sub>
                          <m:r>
                            <a:rPr lang="en-US" sz="2400" i="1">
                              <a:latin typeface="Cambria Math" panose="02040503050406030204" pitchFamily="18" charset="0"/>
                              <a:ea typeface="Cambria Math" panose="02040503050406030204" pitchFamily="18" charset="0"/>
                            </a:rPr>
                            <m:t>𝑡</m:t>
                          </m:r>
                          <m:r>
                            <a:rPr lang="en-US" sz="2400" i="1">
                              <a:latin typeface="Cambria Math" panose="02040503050406030204" pitchFamily="18" charset="0"/>
                              <a:ea typeface="Cambria Math" panose="02040503050406030204" pitchFamily="18" charset="0"/>
                            </a:rPr>
                            <m:t>−1</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𝐼</m:t>
                          </m:r>
                        </m:e>
                        <m:sub>
                          <m:r>
                            <a:rPr lang="en-US" sz="2400" i="1">
                              <a:latin typeface="Cambria Math" panose="02040503050406030204" pitchFamily="18" charset="0"/>
                              <a:ea typeface="Cambria Math" panose="02040503050406030204" pitchFamily="18" charset="0"/>
                            </a:rPr>
                            <m:t>𝑡</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 </m:t>
                          </m:r>
                          <m:acc>
                            <m:accPr>
                              <m:chr m:val="̃"/>
                              <m:ctrlPr>
                                <a:rPr lang="en-US" sz="2400" i="1">
                                  <a:latin typeface="Cambria Math" panose="02040503050406030204" pitchFamily="18" charset="0"/>
                                </a:rPr>
                              </m:ctrlPr>
                            </m:accPr>
                            <m:e>
                              <m:r>
                                <a:rPr lang="en-US" sz="2400" i="1">
                                  <a:latin typeface="Cambria Math" panose="02040503050406030204" pitchFamily="18" charset="0"/>
                                </a:rPr>
                                <m:t>𝐶</m:t>
                              </m:r>
                            </m:e>
                          </m:acc>
                        </m:e>
                        <m:sub>
                          <m:r>
                            <a:rPr lang="en-US" sz="2400" i="1">
                              <a:latin typeface="Cambria Math" panose="02040503050406030204" pitchFamily="18" charset="0"/>
                            </a:rPr>
                            <m:t>𝑡</m:t>
                          </m:r>
                        </m:sub>
                      </m:sSub>
                    </m:oMath>
                  </m:oMathPara>
                </a14:m>
                <a:endParaRPr lang="en-US" sz="2400" dirty="0"/>
              </a:p>
              <a:p>
                <a:pPr/>
                <a14:m>
                  <m:oMathPara xmlns:m="http://schemas.openxmlformats.org/officeDocument/2006/math">
                    <m:oMathParaPr>
                      <m:jc m:val="left"/>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𝐻</m:t>
                          </m:r>
                        </m:e>
                        <m:sub>
                          <m:r>
                            <a:rPr lang="en-US" sz="2400" i="1">
                              <a:latin typeface="Cambria Math" panose="02040503050406030204" pitchFamily="18" charset="0"/>
                            </a:rPr>
                            <m:t>𝑡</m:t>
                          </m:r>
                        </m:sub>
                      </m:sSub>
                      <m:r>
                        <a:rPr lang="en-US" sz="2400" i="1">
                          <a:latin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𝑂</m:t>
                          </m:r>
                        </m:e>
                        <m:sub>
                          <m:r>
                            <a:rPr lang="en-US" sz="2400" i="1">
                              <a:latin typeface="Cambria Math" panose="02040503050406030204" pitchFamily="18" charset="0"/>
                              <a:ea typeface="Cambria Math" panose="02040503050406030204" pitchFamily="18" charset="0"/>
                            </a:rPr>
                            <m:t>𝑡</m:t>
                          </m:r>
                        </m:sub>
                      </m:sSub>
                      <m:r>
                        <a:rPr lang="en-US" sz="2400" i="1">
                          <a:latin typeface="Cambria Math" panose="02040503050406030204" pitchFamily="18" charset="0"/>
                          <a:ea typeface="Cambria Math" panose="02040503050406030204" pitchFamily="18" charset="0"/>
                        </a:rPr>
                        <m:t>⨀</m:t>
                      </m:r>
                      <m:func>
                        <m:funcPr>
                          <m:ctrlPr>
                            <a:rPr lang="en-US" sz="2400" i="1">
                              <a:latin typeface="Cambria Math" panose="02040503050406030204" pitchFamily="18" charset="0"/>
                              <a:ea typeface="Cambria Math" panose="02040503050406030204" pitchFamily="18" charset="0"/>
                            </a:rPr>
                          </m:ctrlPr>
                        </m:funcPr>
                        <m:fName>
                          <m:r>
                            <m:rPr>
                              <m:sty m:val="p"/>
                            </m:rPr>
                            <a:rPr lang="en-US" sz="2400">
                              <a:latin typeface="Cambria Math" panose="02040503050406030204" pitchFamily="18" charset="0"/>
                              <a:ea typeface="Cambria Math" panose="02040503050406030204" pitchFamily="18" charset="0"/>
                            </a:rPr>
                            <m:t>tanh</m:t>
                          </m:r>
                        </m:fName>
                        <m:e>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𝐶</m:t>
                              </m:r>
                            </m:e>
                            <m:sub>
                              <m:r>
                                <a:rPr lang="en-US" sz="2400" i="1">
                                  <a:latin typeface="Cambria Math" panose="02040503050406030204" pitchFamily="18" charset="0"/>
                                  <a:ea typeface="Cambria Math" panose="02040503050406030204" pitchFamily="18" charset="0"/>
                                </a:rPr>
                                <m:t>𝑡</m:t>
                              </m:r>
                            </m:sub>
                          </m:sSub>
                          <m:r>
                            <a:rPr lang="en-US" sz="2400" i="1">
                              <a:latin typeface="Cambria Math" panose="02040503050406030204" pitchFamily="18" charset="0"/>
                              <a:ea typeface="Cambria Math" panose="02040503050406030204" pitchFamily="18" charset="0"/>
                            </a:rPr>
                            <m:t>)</m:t>
                          </m:r>
                        </m:e>
                      </m:func>
                    </m:oMath>
                  </m:oMathPara>
                </a14:m>
                <a:endParaRPr lang="en-US" sz="2400" dirty="0"/>
              </a:p>
            </p:txBody>
          </p:sp>
        </mc:Choice>
        <mc:Fallback xmlns="">
          <p:sp>
            <p:nvSpPr>
              <p:cNvPr id="14" name="Rectangle 13">
                <a:extLst>
                  <a:ext uri="{FF2B5EF4-FFF2-40B4-BE49-F238E27FC236}">
                    <a16:creationId xmlns:a16="http://schemas.microsoft.com/office/drawing/2014/main" id="{49B11AEB-4867-D146-B05B-BE33C1C6D116}"/>
                  </a:ext>
                </a:extLst>
              </p:cNvPr>
              <p:cNvSpPr>
                <a:spLocks noRot="1" noChangeAspect="1" noMove="1" noResize="1" noEditPoints="1" noAdjustHandles="1" noChangeArrowheads="1" noChangeShapeType="1" noTextEdit="1"/>
              </p:cNvSpPr>
              <p:nvPr/>
            </p:nvSpPr>
            <p:spPr>
              <a:xfrm>
                <a:off x="7327615" y="1944196"/>
                <a:ext cx="4739269" cy="2352952"/>
              </a:xfrm>
              <a:prstGeom prst="rect">
                <a:avLst/>
              </a:prstGeom>
              <a:blipFill>
                <a:blip r:embed="rId5"/>
                <a:stretch>
                  <a:fillRect b="-2151"/>
                </a:stretch>
              </a:blipFill>
            </p:spPr>
            <p:txBody>
              <a:bodyPr/>
              <a:lstStyle/>
              <a:p>
                <a:r>
                  <a:rPr lang="en-US">
                    <a:noFill/>
                  </a:rPr>
                  <a:t> </a:t>
                </a:r>
              </a:p>
            </p:txBody>
          </p:sp>
        </mc:Fallback>
      </mc:AlternateContent>
    </p:spTree>
    <p:extLst>
      <p:ext uri="{BB962C8B-B14F-4D97-AF65-F5344CB8AC3E}">
        <p14:creationId xmlns:p14="http://schemas.microsoft.com/office/powerpoint/2010/main" val="12025856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AD5F91-F97A-5F41-A21E-3EB716E0788F}"/>
              </a:ext>
            </a:extLst>
          </p:cNvPr>
          <p:cNvSpPr>
            <a:spLocks noGrp="1"/>
          </p:cNvSpPr>
          <p:nvPr>
            <p:ph type="body" sz="quarter" idx="10"/>
          </p:nvPr>
        </p:nvSpPr>
        <p:spPr>
          <a:xfrm>
            <a:off x="1336964" y="1836544"/>
            <a:ext cx="9518073" cy="2735457"/>
          </a:xfrm>
        </p:spPr>
        <p:txBody>
          <a:bodyPr/>
          <a:lstStyle/>
          <a:p>
            <a:r>
              <a:rPr lang="en-US" sz="4800" b="1"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Transformers</a:t>
            </a:r>
          </a:p>
        </p:txBody>
      </p:sp>
    </p:spTree>
    <p:extLst>
      <p:ext uri="{BB962C8B-B14F-4D97-AF65-F5344CB8AC3E}">
        <p14:creationId xmlns:p14="http://schemas.microsoft.com/office/powerpoint/2010/main" val="39136270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06B43-E930-714F-9059-8A7B8C31269C}"/>
              </a:ext>
            </a:extLst>
          </p:cNvPr>
          <p:cNvSpPr>
            <a:spLocks noGrp="1"/>
          </p:cNvSpPr>
          <p:nvPr>
            <p:ph type="title"/>
          </p:nvPr>
        </p:nvSpPr>
        <p:spPr/>
        <p:txBody>
          <a:bodyPr/>
          <a:lstStyle/>
          <a:p>
            <a:r>
              <a:rPr lang="en-US" dirty="0"/>
              <a:t>Motivation for Transformers</a:t>
            </a:r>
          </a:p>
        </p:txBody>
      </p:sp>
      <p:sp>
        <p:nvSpPr>
          <p:cNvPr id="3" name="Content Placeholder 2">
            <a:extLst>
              <a:ext uri="{FF2B5EF4-FFF2-40B4-BE49-F238E27FC236}">
                <a16:creationId xmlns:a16="http://schemas.microsoft.com/office/drawing/2014/main" id="{E4D5E11B-F947-D649-910D-42CE349E9A66}"/>
              </a:ext>
            </a:extLst>
          </p:cNvPr>
          <p:cNvSpPr>
            <a:spLocks noGrp="1"/>
          </p:cNvSpPr>
          <p:nvPr>
            <p:ph sz="half" idx="10"/>
          </p:nvPr>
        </p:nvSpPr>
        <p:spPr/>
        <p:txBody>
          <a:bodyPr/>
          <a:lstStyle/>
          <a:p>
            <a:r>
              <a:rPr lang="en-US" sz="2800" dirty="0"/>
              <a:t>RNNs are naturally sequential -&gt; Cannot be trained in parallel</a:t>
            </a:r>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r>
              <a:rPr lang="en-US" sz="2800" dirty="0"/>
              <a:t>RNNs (or LSTMs) still need “attention” mechanism to deal with long range dependencies between states</a:t>
            </a:r>
          </a:p>
          <a:p>
            <a:pPr lvl="1"/>
            <a:r>
              <a:rPr lang="en-US" dirty="0"/>
              <a:t>If attention gives us access to any state, can we simply utilize the </a:t>
            </a:r>
            <a:r>
              <a:rPr lang="en-US" b="1" dirty="0">
                <a:solidFill>
                  <a:schemeClr val="accent3"/>
                </a:solidFill>
              </a:rPr>
              <a:t>attention</a:t>
            </a:r>
            <a:r>
              <a:rPr lang="en-US" dirty="0"/>
              <a:t> and ignore the RNN?</a:t>
            </a:r>
            <a:endParaRPr lang="en-US" sz="2800" dirty="0"/>
          </a:p>
          <a:p>
            <a:pPr marL="0" indent="0">
              <a:buNone/>
            </a:pPr>
            <a:endParaRPr lang="en-US" altLang="zh-CN" sz="2800" dirty="0"/>
          </a:p>
        </p:txBody>
      </p:sp>
      <p:pic>
        <p:nvPicPr>
          <p:cNvPr id="5" name="Graphic 4">
            <a:extLst>
              <a:ext uri="{FF2B5EF4-FFF2-40B4-BE49-F238E27FC236}">
                <a16:creationId xmlns:a16="http://schemas.microsoft.com/office/drawing/2014/main" id="{6217B00F-96CB-7247-A3D3-F49175963F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2110" y="1821672"/>
            <a:ext cx="5077654" cy="2197641"/>
          </a:xfrm>
          <a:prstGeom prst="rect">
            <a:avLst/>
          </a:prstGeom>
        </p:spPr>
      </p:pic>
    </p:spTree>
    <p:extLst>
      <p:ext uri="{BB962C8B-B14F-4D97-AF65-F5344CB8AC3E}">
        <p14:creationId xmlns:p14="http://schemas.microsoft.com/office/powerpoint/2010/main" val="13174886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24D9F-EF98-264D-8422-1ECB39939BBB}"/>
              </a:ext>
            </a:extLst>
          </p:cNvPr>
          <p:cNvSpPr>
            <a:spLocks noGrp="1"/>
          </p:cNvSpPr>
          <p:nvPr>
            <p:ph type="title"/>
          </p:nvPr>
        </p:nvSpPr>
        <p:spPr/>
        <p:txBody>
          <a:bodyPr>
            <a:normAutofit fontScale="90000"/>
          </a:bodyPr>
          <a:lstStyle/>
          <a:p>
            <a:r>
              <a:rPr lang="en-US" sz="4000" dirty="0"/>
              <a:t>What is Attention?</a:t>
            </a:r>
            <a:br>
              <a:rPr lang="en-US" sz="4000" dirty="0"/>
            </a:br>
            <a:endParaRPr lang="en-US" dirty="0"/>
          </a:p>
        </p:txBody>
      </p:sp>
      <p:sp>
        <p:nvSpPr>
          <p:cNvPr id="3" name="Content Placeholder 2">
            <a:extLst>
              <a:ext uri="{FF2B5EF4-FFF2-40B4-BE49-F238E27FC236}">
                <a16:creationId xmlns:a16="http://schemas.microsoft.com/office/drawing/2014/main" id="{895C4FEE-5107-514E-8439-5D925FF11A1C}"/>
              </a:ext>
            </a:extLst>
          </p:cNvPr>
          <p:cNvSpPr>
            <a:spLocks noGrp="1"/>
          </p:cNvSpPr>
          <p:nvPr>
            <p:ph sz="half" idx="10"/>
          </p:nvPr>
        </p:nvSpPr>
        <p:spPr>
          <a:xfrm>
            <a:off x="852492" y="1291120"/>
            <a:ext cx="4589303" cy="4858631"/>
          </a:xfrm>
        </p:spPr>
        <p:txBody>
          <a:bodyPr/>
          <a:lstStyle/>
          <a:p>
            <a:r>
              <a:rPr lang="en-US" sz="2400" b="1" dirty="0">
                <a:solidFill>
                  <a:schemeClr val="accent3"/>
                </a:solidFill>
              </a:rPr>
              <a:t>Attention</a:t>
            </a:r>
            <a:r>
              <a:rPr lang="en-US" sz="2400" dirty="0"/>
              <a:t> is a mechanism that forces the model to focus on specific parts of the input sequence.</a:t>
            </a:r>
          </a:p>
          <a:p>
            <a:r>
              <a:rPr lang="en-US" sz="2400" dirty="0"/>
              <a:t>Can process sequential data parallelly.</a:t>
            </a:r>
          </a:p>
          <a:p>
            <a:endParaRPr lang="en-US" dirty="0"/>
          </a:p>
        </p:txBody>
      </p:sp>
      <p:pic>
        <p:nvPicPr>
          <p:cNvPr id="4" name="Picture 3">
            <a:extLst>
              <a:ext uri="{FF2B5EF4-FFF2-40B4-BE49-F238E27FC236}">
                <a16:creationId xmlns:a16="http://schemas.microsoft.com/office/drawing/2014/main" id="{665431CF-6008-E547-BFC4-08D10898A3FD}"/>
              </a:ext>
            </a:extLst>
          </p:cNvPr>
          <p:cNvPicPr>
            <a:picLocks noChangeAspect="1"/>
          </p:cNvPicPr>
          <p:nvPr/>
        </p:nvPicPr>
        <p:blipFill>
          <a:blip r:embed="rId3"/>
          <a:stretch>
            <a:fillRect/>
          </a:stretch>
        </p:blipFill>
        <p:spPr>
          <a:xfrm>
            <a:off x="6251992" y="1291120"/>
            <a:ext cx="4271719" cy="4539166"/>
          </a:xfrm>
          <a:prstGeom prst="rect">
            <a:avLst/>
          </a:prstGeom>
          <a:effectLst>
            <a:outerShdw blurRad="50800" dist="38100" dir="2700000" algn="tl" rotWithShape="0">
              <a:prstClr val="black">
                <a:alpha val="40000"/>
              </a:prstClr>
            </a:outerShdw>
          </a:effectLst>
          <a:scene3d>
            <a:camera prst="orthographicFront"/>
            <a:lightRig rig="balanced" dir="t"/>
          </a:scene3d>
          <a:sp3d contourW="6350"/>
        </p:spPr>
      </p:pic>
    </p:spTree>
    <p:extLst>
      <p:ext uri="{BB962C8B-B14F-4D97-AF65-F5344CB8AC3E}">
        <p14:creationId xmlns:p14="http://schemas.microsoft.com/office/powerpoint/2010/main" val="29789266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BDF24-6594-2640-9499-B31D9BF78188}"/>
              </a:ext>
            </a:extLst>
          </p:cNvPr>
          <p:cNvSpPr>
            <a:spLocks noGrp="1"/>
          </p:cNvSpPr>
          <p:nvPr>
            <p:ph type="title"/>
          </p:nvPr>
        </p:nvSpPr>
        <p:spPr/>
        <p:txBody>
          <a:bodyPr/>
          <a:lstStyle/>
          <a:p>
            <a:r>
              <a:rPr lang="en-US" dirty="0"/>
              <a:t>A Linguistics View</a:t>
            </a:r>
          </a:p>
        </p:txBody>
      </p:sp>
      <p:sp>
        <p:nvSpPr>
          <p:cNvPr id="3" name="Content Placeholder 2">
            <a:extLst>
              <a:ext uri="{FF2B5EF4-FFF2-40B4-BE49-F238E27FC236}">
                <a16:creationId xmlns:a16="http://schemas.microsoft.com/office/drawing/2014/main" id="{A34658B2-479F-3E4D-96E7-D0B5BE71E2F2}"/>
              </a:ext>
            </a:extLst>
          </p:cNvPr>
          <p:cNvSpPr>
            <a:spLocks noGrp="1"/>
          </p:cNvSpPr>
          <p:nvPr>
            <p:ph sz="half" idx="10"/>
          </p:nvPr>
        </p:nvSpPr>
        <p:spPr/>
        <p:txBody>
          <a:bodyPr/>
          <a:lstStyle/>
          <a:p>
            <a:pPr marL="342900" indent="-342900">
              <a:buFont typeface="Arial" panose="020B0604020202020204" pitchFamily="34" charset="0"/>
              <a:buChar char="•"/>
            </a:pPr>
            <a:r>
              <a:rPr lang="en-US" sz="2400" dirty="0"/>
              <a:t>Recurrent Neural networks process one token at a time</a:t>
            </a:r>
          </a:p>
          <a:p>
            <a:endParaRPr lang="en-US" sz="2400" dirty="0"/>
          </a:p>
          <a:p>
            <a:endParaRPr lang="en-US" sz="2400" dirty="0"/>
          </a:p>
          <a:p>
            <a:endParaRPr lang="en-US" sz="2400" dirty="0"/>
          </a:p>
          <a:p>
            <a:pPr marL="342900" indent="-342900">
              <a:buFont typeface="Arial" panose="020B0604020202020204" pitchFamily="34" charset="0"/>
              <a:buChar char="•"/>
            </a:pPr>
            <a:r>
              <a:rPr lang="en-US" sz="2400" dirty="0"/>
              <a:t>In linguistics, people believe that instead sentences are best understood by combining into higher level concepts</a:t>
            </a:r>
          </a:p>
          <a:p>
            <a:endParaRPr lang="en-US" sz="2400" dirty="0"/>
          </a:p>
          <a:p>
            <a:endParaRPr lang="en-US" dirty="0"/>
          </a:p>
        </p:txBody>
      </p:sp>
      <p:sp>
        <p:nvSpPr>
          <p:cNvPr id="4" name="Rectangle 3">
            <a:extLst>
              <a:ext uri="{FF2B5EF4-FFF2-40B4-BE49-F238E27FC236}">
                <a16:creationId xmlns:a16="http://schemas.microsoft.com/office/drawing/2014/main" id="{204E987E-176E-894F-A610-9354913E3D67}"/>
              </a:ext>
            </a:extLst>
          </p:cNvPr>
          <p:cNvSpPr/>
          <p:nvPr/>
        </p:nvSpPr>
        <p:spPr>
          <a:xfrm>
            <a:off x="2713416" y="1883842"/>
            <a:ext cx="775504" cy="4398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02A1219-6CBA-8547-9A0E-511E5D6E09B0}"/>
              </a:ext>
            </a:extLst>
          </p:cNvPr>
          <p:cNvSpPr/>
          <p:nvPr/>
        </p:nvSpPr>
        <p:spPr>
          <a:xfrm>
            <a:off x="4162180" y="1883842"/>
            <a:ext cx="775504" cy="4398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69B8E58-58E8-F840-955F-9A5E47E21C0D}"/>
              </a:ext>
            </a:extLst>
          </p:cNvPr>
          <p:cNvSpPr/>
          <p:nvPr/>
        </p:nvSpPr>
        <p:spPr>
          <a:xfrm>
            <a:off x="5610944" y="1883842"/>
            <a:ext cx="775504" cy="4398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5EB2FC0-5A07-BB4B-9F71-D66BBF0D9DC5}"/>
              </a:ext>
            </a:extLst>
          </p:cNvPr>
          <p:cNvSpPr/>
          <p:nvPr/>
        </p:nvSpPr>
        <p:spPr>
          <a:xfrm>
            <a:off x="7059708" y="1883842"/>
            <a:ext cx="775504" cy="4398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B161254-3DF0-BB4B-879F-4E901B0BDA70}"/>
              </a:ext>
            </a:extLst>
          </p:cNvPr>
          <p:cNvSpPr txBox="1"/>
          <p:nvPr/>
        </p:nvSpPr>
        <p:spPr>
          <a:xfrm>
            <a:off x="2818364" y="2650345"/>
            <a:ext cx="577632" cy="523220"/>
          </a:xfrm>
          <a:prstGeom prst="rect">
            <a:avLst/>
          </a:prstGeom>
          <a:noFill/>
        </p:spPr>
        <p:txBody>
          <a:bodyPr wrap="square" rtlCol="0">
            <a:spAutoFit/>
          </a:bodyPr>
          <a:lstStyle/>
          <a:p>
            <a:pPr algn="ctr">
              <a:spcBef>
                <a:spcPts val="600"/>
              </a:spcBef>
              <a:spcAft>
                <a:spcPts val="600"/>
              </a:spcAft>
            </a:pPr>
            <a:r>
              <a:rPr lang="en-US" sz="2800" dirty="0"/>
              <a:t>I</a:t>
            </a:r>
          </a:p>
        </p:txBody>
      </p:sp>
      <p:sp>
        <p:nvSpPr>
          <p:cNvPr id="9" name="TextBox 8">
            <a:extLst>
              <a:ext uri="{FF2B5EF4-FFF2-40B4-BE49-F238E27FC236}">
                <a16:creationId xmlns:a16="http://schemas.microsoft.com/office/drawing/2014/main" id="{44A0E6D5-4990-9E41-BAEF-E12BBB559327}"/>
              </a:ext>
            </a:extLst>
          </p:cNvPr>
          <p:cNvSpPr txBox="1"/>
          <p:nvPr/>
        </p:nvSpPr>
        <p:spPr>
          <a:xfrm>
            <a:off x="3956901" y="2650341"/>
            <a:ext cx="1202609" cy="523220"/>
          </a:xfrm>
          <a:prstGeom prst="rect">
            <a:avLst/>
          </a:prstGeom>
          <a:noFill/>
        </p:spPr>
        <p:txBody>
          <a:bodyPr wrap="square" rtlCol="0">
            <a:spAutoFit/>
          </a:bodyPr>
          <a:lstStyle/>
          <a:p>
            <a:pPr algn="ctr">
              <a:spcBef>
                <a:spcPts val="600"/>
              </a:spcBef>
              <a:spcAft>
                <a:spcPts val="600"/>
              </a:spcAft>
            </a:pPr>
            <a:r>
              <a:rPr lang="en-US" sz="2800" dirty="0"/>
              <a:t>kicked</a:t>
            </a:r>
          </a:p>
        </p:txBody>
      </p:sp>
      <p:sp>
        <p:nvSpPr>
          <p:cNvPr id="10" name="TextBox 9">
            <a:extLst>
              <a:ext uri="{FF2B5EF4-FFF2-40B4-BE49-F238E27FC236}">
                <a16:creationId xmlns:a16="http://schemas.microsoft.com/office/drawing/2014/main" id="{F670EE3C-4E10-5E47-A99C-4E073597D3F0}"/>
              </a:ext>
            </a:extLst>
          </p:cNvPr>
          <p:cNvSpPr txBox="1"/>
          <p:nvPr/>
        </p:nvSpPr>
        <p:spPr>
          <a:xfrm>
            <a:off x="5494362" y="2650343"/>
            <a:ext cx="1121627" cy="523220"/>
          </a:xfrm>
          <a:prstGeom prst="rect">
            <a:avLst/>
          </a:prstGeom>
          <a:noFill/>
        </p:spPr>
        <p:txBody>
          <a:bodyPr wrap="square" rtlCol="0">
            <a:spAutoFit/>
          </a:bodyPr>
          <a:lstStyle/>
          <a:p>
            <a:pPr algn="ctr">
              <a:spcBef>
                <a:spcPts val="600"/>
              </a:spcBef>
              <a:spcAft>
                <a:spcPts val="600"/>
              </a:spcAft>
            </a:pPr>
            <a:r>
              <a:rPr lang="en-US" sz="2800" dirty="0"/>
              <a:t>the</a:t>
            </a:r>
          </a:p>
        </p:txBody>
      </p:sp>
      <p:sp>
        <p:nvSpPr>
          <p:cNvPr id="11" name="TextBox 10">
            <a:extLst>
              <a:ext uri="{FF2B5EF4-FFF2-40B4-BE49-F238E27FC236}">
                <a16:creationId xmlns:a16="http://schemas.microsoft.com/office/drawing/2014/main" id="{9E80246F-46AD-BE4A-8DB4-A70A453F28B8}"/>
              </a:ext>
            </a:extLst>
          </p:cNvPr>
          <p:cNvSpPr txBox="1"/>
          <p:nvPr/>
        </p:nvSpPr>
        <p:spPr>
          <a:xfrm>
            <a:off x="6874294" y="2650333"/>
            <a:ext cx="1182602" cy="523220"/>
          </a:xfrm>
          <a:prstGeom prst="rect">
            <a:avLst/>
          </a:prstGeom>
          <a:noFill/>
        </p:spPr>
        <p:txBody>
          <a:bodyPr wrap="square" rtlCol="0">
            <a:spAutoFit/>
          </a:bodyPr>
          <a:lstStyle/>
          <a:p>
            <a:pPr algn="ctr">
              <a:spcBef>
                <a:spcPts val="600"/>
              </a:spcBef>
              <a:spcAft>
                <a:spcPts val="600"/>
              </a:spcAft>
            </a:pPr>
            <a:r>
              <a:rPr lang="en-US" sz="2800" dirty="0"/>
              <a:t>ball</a:t>
            </a:r>
          </a:p>
        </p:txBody>
      </p:sp>
      <p:cxnSp>
        <p:nvCxnSpPr>
          <p:cNvPr id="12" name="Straight Arrow Connector 11">
            <a:extLst>
              <a:ext uri="{FF2B5EF4-FFF2-40B4-BE49-F238E27FC236}">
                <a16:creationId xmlns:a16="http://schemas.microsoft.com/office/drawing/2014/main" id="{B919F730-7C2D-654D-8A97-B556147F5252}"/>
              </a:ext>
            </a:extLst>
          </p:cNvPr>
          <p:cNvCxnSpPr>
            <a:stCxn id="4" idx="3"/>
          </p:cNvCxnSpPr>
          <p:nvPr/>
        </p:nvCxnSpPr>
        <p:spPr>
          <a:xfrm>
            <a:off x="3488920" y="2103761"/>
            <a:ext cx="6732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CD9B2B7-C242-FA48-97BF-FA5D73508A85}"/>
              </a:ext>
            </a:extLst>
          </p:cNvPr>
          <p:cNvCxnSpPr/>
          <p:nvPr/>
        </p:nvCxnSpPr>
        <p:spPr>
          <a:xfrm>
            <a:off x="4937684" y="2103761"/>
            <a:ext cx="6732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7C765D1-F0ED-1044-B799-0D9C710FC4DE}"/>
              </a:ext>
            </a:extLst>
          </p:cNvPr>
          <p:cNvCxnSpPr/>
          <p:nvPr/>
        </p:nvCxnSpPr>
        <p:spPr>
          <a:xfrm>
            <a:off x="6386448" y="2103761"/>
            <a:ext cx="6732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766E0C7-F1EF-894B-9707-E7A377E2D634}"/>
              </a:ext>
            </a:extLst>
          </p:cNvPr>
          <p:cNvCxnSpPr/>
          <p:nvPr/>
        </p:nvCxnSpPr>
        <p:spPr>
          <a:xfrm>
            <a:off x="7835212" y="2103761"/>
            <a:ext cx="6732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044FE8E-B56E-CD42-A905-3D5DEAB410FF}"/>
              </a:ext>
            </a:extLst>
          </p:cNvPr>
          <p:cNvCxnSpPr/>
          <p:nvPr/>
        </p:nvCxnSpPr>
        <p:spPr>
          <a:xfrm>
            <a:off x="2040156" y="2103761"/>
            <a:ext cx="6732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20BAA4E-B8A9-8344-A498-83711C4E6BC4}"/>
              </a:ext>
            </a:extLst>
          </p:cNvPr>
          <p:cNvCxnSpPr>
            <a:cxnSpLocks/>
            <a:stCxn id="8" idx="0"/>
            <a:endCxn id="4" idx="2"/>
          </p:cNvCxnSpPr>
          <p:nvPr/>
        </p:nvCxnSpPr>
        <p:spPr>
          <a:xfrm flipH="1" flipV="1">
            <a:off x="3101168" y="2323680"/>
            <a:ext cx="6012" cy="3266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FFA949F-D22F-3C48-8985-C9D540521FF7}"/>
              </a:ext>
            </a:extLst>
          </p:cNvPr>
          <p:cNvCxnSpPr/>
          <p:nvPr/>
        </p:nvCxnSpPr>
        <p:spPr>
          <a:xfrm flipV="1">
            <a:off x="4557648" y="2323676"/>
            <a:ext cx="0" cy="3266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FDC2CBC-F930-B449-81F6-18EA08474C11}"/>
              </a:ext>
            </a:extLst>
          </p:cNvPr>
          <p:cNvCxnSpPr/>
          <p:nvPr/>
        </p:nvCxnSpPr>
        <p:spPr>
          <a:xfrm flipV="1">
            <a:off x="6014128" y="2323672"/>
            <a:ext cx="0" cy="3266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24A4468-0F22-FA4D-B25F-EA6A6F2820EC}"/>
              </a:ext>
            </a:extLst>
          </p:cNvPr>
          <p:cNvCxnSpPr/>
          <p:nvPr/>
        </p:nvCxnSpPr>
        <p:spPr>
          <a:xfrm flipV="1">
            <a:off x="7470608" y="2323668"/>
            <a:ext cx="0" cy="3266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02CE473-AEC1-9D48-82FA-A8C117F68998}"/>
              </a:ext>
            </a:extLst>
          </p:cNvPr>
          <p:cNvSpPr txBox="1"/>
          <p:nvPr/>
        </p:nvSpPr>
        <p:spPr>
          <a:xfrm>
            <a:off x="2778426" y="5195451"/>
            <a:ext cx="486138" cy="523220"/>
          </a:xfrm>
          <a:prstGeom prst="rect">
            <a:avLst/>
          </a:prstGeom>
          <a:noFill/>
        </p:spPr>
        <p:txBody>
          <a:bodyPr wrap="square" rtlCol="0">
            <a:spAutoFit/>
          </a:bodyPr>
          <a:lstStyle/>
          <a:p>
            <a:pPr algn="ctr">
              <a:spcBef>
                <a:spcPts val="600"/>
              </a:spcBef>
              <a:spcAft>
                <a:spcPts val="600"/>
              </a:spcAft>
            </a:pPr>
            <a:r>
              <a:rPr lang="en-US" sz="2800" dirty="0"/>
              <a:t>I</a:t>
            </a:r>
          </a:p>
        </p:txBody>
      </p:sp>
      <p:sp>
        <p:nvSpPr>
          <p:cNvPr id="22" name="TextBox 21">
            <a:extLst>
              <a:ext uri="{FF2B5EF4-FFF2-40B4-BE49-F238E27FC236}">
                <a16:creationId xmlns:a16="http://schemas.microsoft.com/office/drawing/2014/main" id="{CA381461-461F-BE4E-A1A2-B69E2CB86DC1}"/>
              </a:ext>
            </a:extLst>
          </p:cNvPr>
          <p:cNvSpPr txBox="1"/>
          <p:nvPr/>
        </p:nvSpPr>
        <p:spPr>
          <a:xfrm>
            <a:off x="3953873" y="5195447"/>
            <a:ext cx="1177724" cy="523220"/>
          </a:xfrm>
          <a:prstGeom prst="rect">
            <a:avLst/>
          </a:prstGeom>
          <a:noFill/>
        </p:spPr>
        <p:txBody>
          <a:bodyPr wrap="square" rtlCol="0">
            <a:spAutoFit/>
          </a:bodyPr>
          <a:lstStyle/>
          <a:p>
            <a:pPr algn="ctr">
              <a:spcBef>
                <a:spcPts val="600"/>
              </a:spcBef>
              <a:spcAft>
                <a:spcPts val="600"/>
              </a:spcAft>
            </a:pPr>
            <a:r>
              <a:rPr lang="en-US" sz="2800" dirty="0"/>
              <a:t>kicked</a:t>
            </a:r>
          </a:p>
        </p:txBody>
      </p:sp>
      <p:sp>
        <p:nvSpPr>
          <p:cNvPr id="23" name="TextBox 22">
            <a:extLst>
              <a:ext uri="{FF2B5EF4-FFF2-40B4-BE49-F238E27FC236}">
                <a16:creationId xmlns:a16="http://schemas.microsoft.com/office/drawing/2014/main" id="{0F6A31B1-80BA-D845-85C1-C105E7F26A0B}"/>
              </a:ext>
            </a:extLst>
          </p:cNvPr>
          <p:cNvSpPr txBox="1"/>
          <p:nvPr/>
        </p:nvSpPr>
        <p:spPr>
          <a:xfrm>
            <a:off x="5519137" y="5195449"/>
            <a:ext cx="936256" cy="523220"/>
          </a:xfrm>
          <a:prstGeom prst="rect">
            <a:avLst/>
          </a:prstGeom>
          <a:noFill/>
        </p:spPr>
        <p:txBody>
          <a:bodyPr wrap="square" rtlCol="0">
            <a:spAutoFit/>
          </a:bodyPr>
          <a:lstStyle/>
          <a:p>
            <a:pPr algn="ctr">
              <a:spcBef>
                <a:spcPts val="600"/>
              </a:spcBef>
              <a:spcAft>
                <a:spcPts val="600"/>
              </a:spcAft>
            </a:pPr>
            <a:r>
              <a:rPr lang="en-US" sz="2800" dirty="0"/>
              <a:t>the</a:t>
            </a:r>
          </a:p>
        </p:txBody>
      </p:sp>
      <p:sp>
        <p:nvSpPr>
          <p:cNvPr id="24" name="TextBox 23">
            <a:extLst>
              <a:ext uri="{FF2B5EF4-FFF2-40B4-BE49-F238E27FC236}">
                <a16:creationId xmlns:a16="http://schemas.microsoft.com/office/drawing/2014/main" id="{F7A6BD0C-352C-A643-B6A1-D59FED608F3C}"/>
              </a:ext>
            </a:extLst>
          </p:cNvPr>
          <p:cNvSpPr txBox="1"/>
          <p:nvPr/>
        </p:nvSpPr>
        <p:spPr>
          <a:xfrm>
            <a:off x="7155028" y="5195448"/>
            <a:ext cx="749129" cy="523220"/>
          </a:xfrm>
          <a:prstGeom prst="rect">
            <a:avLst/>
          </a:prstGeom>
          <a:noFill/>
        </p:spPr>
        <p:txBody>
          <a:bodyPr wrap="square" rtlCol="0">
            <a:spAutoFit/>
          </a:bodyPr>
          <a:lstStyle/>
          <a:p>
            <a:pPr algn="ctr">
              <a:spcBef>
                <a:spcPts val="600"/>
              </a:spcBef>
              <a:spcAft>
                <a:spcPts val="600"/>
              </a:spcAft>
            </a:pPr>
            <a:r>
              <a:rPr lang="en-US" sz="2800" dirty="0"/>
              <a:t>ball</a:t>
            </a:r>
          </a:p>
        </p:txBody>
      </p:sp>
      <p:cxnSp>
        <p:nvCxnSpPr>
          <p:cNvPr id="25" name="Straight Arrow Connector 24">
            <a:extLst>
              <a:ext uri="{FF2B5EF4-FFF2-40B4-BE49-F238E27FC236}">
                <a16:creationId xmlns:a16="http://schemas.microsoft.com/office/drawing/2014/main" id="{91AFBB74-78BF-1248-B4A1-AB47B4260C48}"/>
              </a:ext>
            </a:extLst>
          </p:cNvPr>
          <p:cNvCxnSpPr>
            <a:cxnSpLocks/>
            <a:stCxn id="33" idx="0"/>
            <a:endCxn id="35" idx="2"/>
          </p:cNvCxnSpPr>
          <p:nvPr/>
        </p:nvCxnSpPr>
        <p:spPr>
          <a:xfrm flipH="1" flipV="1">
            <a:off x="3021495" y="4304698"/>
            <a:ext cx="9957" cy="2123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4D037FF-CE74-7E49-840D-9594342E991D}"/>
              </a:ext>
            </a:extLst>
          </p:cNvPr>
          <p:cNvCxnSpPr>
            <a:cxnSpLocks/>
            <a:endCxn id="35" idx="3"/>
          </p:cNvCxnSpPr>
          <p:nvPr/>
        </p:nvCxnSpPr>
        <p:spPr>
          <a:xfrm flipH="1" flipV="1">
            <a:off x="3264564" y="4043088"/>
            <a:ext cx="1023717" cy="1642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4E9FBB8-B93E-254F-B1F6-EE6909551007}"/>
              </a:ext>
            </a:extLst>
          </p:cNvPr>
          <p:cNvCxnSpPr>
            <a:cxnSpLocks/>
            <a:endCxn id="34" idx="3"/>
          </p:cNvCxnSpPr>
          <p:nvPr/>
        </p:nvCxnSpPr>
        <p:spPr>
          <a:xfrm flipH="1" flipV="1">
            <a:off x="4858008" y="4342065"/>
            <a:ext cx="1674157" cy="2285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F7EE9AF-F398-5D48-8C41-4FE90A6F3B1D}"/>
              </a:ext>
            </a:extLst>
          </p:cNvPr>
          <p:cNvCxnSpPr>
            <a:cxnSpLocks/>
            <a:stCxn id="21" idx="0"/>
            <a:endCxn id="33" idx="2"/>
          </p:cNvCxnSpPr>
          <p:nvPr/>
        </p:nvCxnSpPr>
        <p:spPr>
          <a:xfrm flipV="1">
            <a:off x="3021495" y="5040279"/>
            <a:ext cx="9957" cy="1551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4A61250-0C0C-2341-ACC9-37556AC5C2C6}"/>
              </a:ext>
            </a:extLst>
          </p:cNvPr>
          <p:cNvCxnSpPr>
            <a:cxnSpLocks/>
            <a:stCxn id="22" idx="0"/>
            <a:endCxn id="34" idx="2"/>
          </p:cNvCxnSpPr>
          <p:nvPr/>
        </p:nvCxnSpPr>
        <p:spPr>
          <a:xfrm flipV="1">
            <a:off x="4542735" y="4603675"/>
            <a:ext cx="3722" cy="5917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1E387F1-892D-9E49-AF81-2FC60376C616}"/>
              </a:ext>
            </a:extLst>
          </p:cNvPr>
          <p:cNvCxnSpPr>
            <a:cxnSpLocks/>
            <a:stCxn id="23" idx="0"/>
          </p:cNvCxnSpPr>
          <p:nvPr/>
        </p:nvCxnSpPr>
        <p:spPr>
          <a:xfrm flipV="1">
            <a:off x="5987265" y="4878267"/>
            <a:ext cx="572256" cy="3171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C6109455-C513-B341-96DC-5F1D2F54631C}"/>
              </a:ext>
            </a:extLst>
          </p:cNvPr>
          <p:cNvCxnSpPr>
            <a:cxnSpLocks/>
            <a:stCxn id="24" idx="0"/>
          </p:cNvCxnSpPr>
          <p:nvPr/>
        </p:nvCxnSpPr>
        <p:spPr>
          <a:xfrm flipH="1" flipV="1">
            <a:off x="7050900" y="4878267"/>
            <a:ext cx="478693" cy="3171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AE49A2D8-DFD3-2540-BFC2-AD6098858C5D}"/>
              </a:ext>
            </a:extLst>
          </p:cNvPr>
          <p:cNvSpPr txBox="1"/>
          <p:nvPr/>
        </p:nvSpPr>
        <p:spPr>
          <a:xfrm>
            <a:off x="6493230" y="4494978"/>
            <a:ext cx="656231" cy="523220"/>
          </a:xfrm>
          <a:prstGeom prst="rect">
            <a:avLst/>
          </a:prstGeom>
          <a:noFill/>
        </p:spPr>
        <p:txBody>
          <a:bodyPr wrap="square" rtlCol="0">
            <a:spAutoFit/>
          </a:bodyPr>
          <a:lstStyle/>
          <a:p>
            <a:pPr algn="ctr">
              <a:spcBef>
                <a:spcPts val="600"/>
              </a:spcBef>
              <a:spcAft>
                <a:spcPts val="600"/>
              </a:spcAft>
            </a:pPr>
            <a:r>
              <a:rPr lang="en-US" sz="2800" dirty="0"/>
              <a:t>NP</a:t>
            </a:r>
          </a:p>
        </p:txBody>
      </p:sp>
      <p:sp>
        <p:nvSpPr>
          <p:cNvPr id="33" name="TextBox 32">
            <a:extLst>
              <a:ext uri="{FF2B5EF4-FFF2-40B4-BE49-F238E27FC236}">
                <a16:creationId xmlns:a16="http://schemas.microsoft.com/office/drawing/2014/main" id="{818AC023-9F2F-CC47-965E-FB2214E3C147}"/>
              </a:ext>
            </a:extLst>
          </p:cNvPr>
          <p:cNvSpPr txBox="1"/>
          <p:nvPr/>
        </p:nvSpPr>
        <p:spPr>
          <a:xfrm>
            <a:off x="2694822" y="4517059"/>
            <a:ext cx="673260" cy="523220"/>
          </a:xfrm>
          <a:prstGeom prst="rect">
            <a:avLst/>
          </a:prstGeom>
          <a:noFill/>
        </p:spPr>
        <p:txBody>
          <a:bodyPr wrap="square" rtlCol="0">
            <a:spAutoFit/>
          </a:bodyPr>
          <a:lstStyle/>
          <a:p>
            <a:pPr algn="ctr">
              <a:spcBef>
                <a:spcPts val="600"/>
              </a:spcBef>
              <a:spcAft>
                <a:spcPts val="600"/>
              </a:spcAft>
            </a:pPr>
            <a:r>
              <a:rPr lang="en-US" sz="2800" dirty="0"/>
              <a:t>NP</a:t>
            </a:r>
          </a:p>
        </p:txBody>
      </p:sp>
      <p:sp>
        <p:nvSpPr>
          <p:cNvPr id="34" name="TextBox 33">
            <a:extLst>
              <a:ext uri="{FF2B5EF4-FFF2-40B4-BE49-F238E27FC236}">
                <a16:creationId xmlns:a16="http://schemas.microsoft.com/office/drawing/2014/main" id="{2D5E416B-3652-9443-B325-7E42538914BB}"/>
              </a:ext>
            </a:extLst>
          </p:cNvPr>
          <p:cNvSpPr txBox="1"/>
          <p:nvPr/>
        </p:nvSpPr>
        <p:spPr>
          <a:xfrm>
            <a:off x="4234905" y="4080455"/>
            <a:ext cx="623103" cy="523220"/>
          </a:xfrm>
          <a:prstGeom prst="rect">
            <a:avLst/>
          </a:prstGeom>
          <a:noFill/>
        </p:spPr>
        <p:txBody>
          <a:bodyPr wrap="square" rtlCol="0">
            <a:spAutoFit/>
          </a:bodyPr>
          <a:lstStyle/>
          <a:p>
            <a:pPr algn="ctr">
              <a:spcBef>
                <a:spcPts val="600"/>
              </a:spcBef>
              <a:spcAft>
                <a:spcPts val="600"/>
              </a:spcAft>
            </a:pPr>
            <a:r>
              <a:rPr lang="en-US" sz="2800" dirty="0"/>
              <a:t>VP</a:t>
            </a:r>
          </a:p>
        </p:txBody>
      </p:sp>
      <p:sp>
        <p:nvSpPr>
          <p:cNvPr id="35" name="TextBox 34">
            <a:extLst>
              <a:ext uri="{FF2B5EF4-FFF2-40B4-BE49-F238E27FC236}">
                <a16:creationId xmlns:a16="http://schemas.microsoft.com/office/drawing/2014/main" id="{94C7FDB8-20C0-7F43-8E8E-BF92897FC184}"/>
              </a:ext>
            </a:extLst>
          </p:cNvPr>
          <p:cNvSpPr txBox="1"/>
          <p:nvPr/>
        </p:nvSpPr>
        <p:spPr>
          <a:xfrm>
            <a:off x="2778426" y="3781478"/>
            <a:ext cx="486138" cy="523220"/>
          </a:xfrm>
          <a:prstGeom prst="rect">
            <a:avLst/>
          </a:prstGeom>
          <a:noFill/>
        </p:spPr>
        <p:txBody>
          <a:bodyPr wrap="square" rtlCol="0">
            <a:spAutoFit/>
          </a:bodyPr>
          <a:lstStyle/>
          <a:p>
            <a:pPr algn="ctr">
              <a:spcBef>
                <a:spcPts val="600"/>
              </a:spcBef>
              <a:spcAft>
                <a:spcPts val="600"/>
              </a:spcAft>
            </a:pPr>
            <a:r>
              <a:rPr lang="en-US" sz="2800" dirty="0"/>
              <a:t>S</a:t>
            </a:r>
          </a:p>
        </p:txBody>
      </p:sp>
      <p:sp>
        <p:nvSpPr>
          <p:cNvPr id="36" name="TextBox 35">
            <a:extLst>
              <a:ext uri="{FF2B5EF4-FFF2-40B4-BE49-F238E27FC236}">
                <a16:creationId xmlns:a16="http://schemas.microsoft.com/office/drawing/2014/main" id="{7E2B6001-0D17-984B-9B96-4FAF94989020}"/>
              </a:ext>
            </a:extLst>
          </p:cNvPr>
          <p:cNvSpPr txBox="1"/>
          <p:nvPr/>
        </p:nvSpPr>
        <p:spPr>
          <a:xfrm>
            <a:off x="8634573" y="4034839"/>
            <a:ext cx="2860044" cy="1384995"/>
          </a:xfrm>
          <a:prstGeom prst="rect">
            <a:avLst/>
          </a:prstGeom>
          <a:solidFill>
            <a:schemeClr val="bg1"/>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800" dirty="0"/>
              <a:t>S: Sentence</a:t>
            </a:r>
          </a:p>
          <a:p>
            <a:r>
              <a:rPr lang="en-US" sz="2800" dirty="0"/>
              <a:t>VP: Verb Phrase</a:t>
            </a:r>
          </a:p>
          <a:p>
            <a:r>
              <a:rPr lang="en-US" sz="2800" dirty="0"/>
              <a:t>NP: Noun Phrase</a:t>
            </a:r>
          </a:p>
        </p:txBody>
      </p:sp>
      <p:sp>
        <p:nvSpPr>
          <p:cNvPr id="37" name="Rectangle 36">
            <a:extLst>
              <a:ext uri="{FF2B5EF4-FFF2-40B4-BE49-F238E27FC236}">
                <a16:creationId xmlns:a16="http://schemas.microsoft.com/office/drawing/2014/main" id="{6AA40119-AE40-DE40-B954-AFF3F32E0C2F}"/>
              </a:ext>
            </a:extLst>
          </p:cNvPr>
          <p:cNvSpPr/>
          <p:nvPr/>
        </p:nvSpPr>
        <p:spPr>
          <a:xfrm>
            <a:off x="321114" y="5718667"/>
            <a:ext cx="5093895" cy="369332"/>
          </a:xfrm>
          <a:prstGeom prst="rect">
            <a:avLst/>
          </a:prstGeom>
        </p:spPr>
        <p:txBody>
          <a:bodyPr wrap="none">
            <a:spAutoFit/>
          </a:bodyPr>
          <a:lstStyle/>
          <a:p>
            <a:pPr algn="ctr"/>
            <a:r>
              <a:rPr lang="en-US" b="1" dirty="0">
                <a:solidFill>
                  <a:schemeClr val="accent3"/>
                </a:solidFill>
              </a:rPr>
              <a:t>Can we make a model that mirrors this philosophy?</a:t>
            </a:r>
          </a:p>
        </p:txBody>
      </p:sp>
    </p:spTree>
    <p:extLst>
      <p:ext uri="{BB962C8B-B14F-4D97-AF65-F5344CB8AC3E}">
        <p14:creationId xmlns:p14="http://schemas.microsoft.com/office/powerpoint/2010/main" val="7384503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BDF24-6594-2640-9499-B31D9BF78188}"/>
              </a:ext>
            </a:extLst>
          </p:cNvPr>
          <p:cNvSpPr>
            <a:spLocks noGrp="1"/>
          </p:cNvSpPr>
          <p:nvPr>
            <p:ph type="title"/>
          </p:nvPr>
        </p:nvSpPr>
        <p:spPr/>
        <p:txBody>
          <a:bodyPr/>
          <a:lstStyle/>
          <a:p>
            <a:r>
              <a:rPr lang="en-US" dirty="0"/>
              <a:t>A Linguistics View</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34658B2-479F-3E4D-96E7-D0B5BE71E2F2}"/>
                  </a:ext>
                </a:extLst>
              </p:cNvPr>
              <p:cNvSpPr>
                <a:spLocks noGrp="1"/>
              </p:cNvSpPr>
              <p:nvPr>
                <p:ph sz="half" idx="10"/>
              </p:nvPr>
            </p:nvSpPr>
            <p:spPr/>
            <p:txBody>
              <a:bodyPr/>
              <a:lstStyle/>
              <a:p>
                <a:r>
                  <a:rPr lang="en-US" sz="2800" dirty="0"/>
                  <a:t>Let’s think in terms of a dictionary structure</a:t>
                </a:r>
              </a:p>
              <a:p>
                <a:pPr algn="ctr"/>
                <a:r>
                  <a:rPr lang="en-US" sz="2800" dirty="0">
                    <a:latin typeface="Consolas" panose="020B0609020204030204" pitchFamily="49" charset="0"/>
                    <a:cs typeface="Consolas" panose="020B0609020204030204" pitchFamily="49" charset="0"/>
                  </a:rPr>
                  <a:t>{key</a:t>
                </a:r>
                <a:r>
                  <a:rPr lang="en-US" sz="2800" baseline="-25000" dirty="0">
                    <a:latin typeface="Consolas" panose="020B0609020204030204" pitchFamily="49" charset="0"/>
                    <a:cs typeface="Consolas" panose="020B0609020204030204" pitchFamily="49" charset="0"/>
                  </a:rPr>
                  <a:t>1 </a:t>
                </a:r>
                <a:r>
                  <a:rPr lang="en-US" sz="2800" dirty="0">
                    <a:latin typeface="Consolas" panose="020B0609020204030204" pitchFamily="49" charset="0"/>
                    <a:cs typeface="Consolas" panose="020B0609020204030204" pitchFamily="49" charset="0"/>
                  </a:rPr>
                  <a:t>: value</a:t>
                </a:r>
                <a:r>
                  <a:rPr lang="en-US" sz="2800" baseline="-25000" dirty="0">
                    <a:latin typeface="Consolas" panose="020B0609020204030204" pitchFamily="49" charset="0"/>
                    <a:cs typeface="Consolas" panose="020B0609020204030204" pitchFamily="49" charset="0"/>
                  </a:rPr>
                  <a:t>1</a:t>
                </a:r>
                <a:r>
                  <a:rPr lang="en-US" sz="2800" dirty="0">
                    <a:latin typeface="Consolas" panose="020B0609020204030204" pitchFamily="49" charset="0"/>
                    <a:cs typeface="Consolas" panose="020B0609020204030204" pitchFamily="49" charset="0"/>
                  </a:rPr>
                  <a:t>, key</a:t>
                </a:r>
                <a:r>
                  <a:rPr lang="en-US" sz="2800" baseline="-25000" dirty="0">
                    <a:latin typeface="Consolas" panose="020B0609020204030204" pitchFamily="49" charset="0"/>
                    <a:cs typeface="Consolas" panose="020B0609020204030204" pitchFamily="49" charset="0"/>
                  </a:rPr>
                  <a:t>2 </a:t>
                </a:r>
                <a:r>
                  <a:rPr lang="en-US" sz="2800" dirty="0">
                    <a:latin typeface="Consolas" panose="020B0609020204030204" pitchFamily="49" charset="0"/>
                    <a:cs typeface="Consolas" panose="020B0609020204030204" pitchFamily="49" charset="0"/>
                  </a:rPr>
                  <a:t>: value</a:t>
                </a:r>
                <a:r>
                  <a:rPr lang="en-US" sz="2800" baseline="-25000" dirty="0">
                    <a:latin typeface="Consolas" panose="020B0609020204030204" pitchFamily="49" charset="0"/>
                    <a:cs typeface="Consolas" panose="020B0609020204030204" pitchFamily="49" charset="0"/>
                  </a:rPr>
                  <a:t>2</a:t>
                </a:r>
                <a:r>
                  <a:rPr lang="en-US" sz="2800" dirty="0">
                    <a:latin typeface="Consolas" panose="020B0609020204030204" pitchFamily="49" charset="0"/>
                    <a:cs typeface="Consolas" panose="020B0609020204030204" pitchFamily="49" charset="0"/>
                  </a:rPr>
                  <a:t>, …, </a:t>
                </a:r>
                <a:r>
                  <a:rPr lang="en-US" sz="2800" dirty="0" err="1">
                    <a:latin typeface="Consolas" panose="020B0609020204030204" pitchFamily="49" charset="0"/>
                    <a:cs typeface="Consolas" panose="020B0609020204030204" pitchFamily="49" charset="0"/>
                  </a:rPr>
                  <a:t>key</a:t>
                </a:r>
                <a:r>
                  <a:rPr lang="en-US" sz="2800" baseline="-25000" dirty="0" err="1">
                    <a:latin typeface="Consolas" panose="020B0609020204030204" pitchFamily="49" charset="0"/>
                    <a:cs typeface="Consolas" panose="020B0609020204030204" pitchFamily="49" charset="0"/>
                  </a:rPr>
                  <a:t>n</a:t>
                </a:r>
                <a:r>
                  <a:rPr lang="en-US" sz="2800" baseline="-25000" dirty="0">
                    <a:latin typeface="Consolas" panose="020B0609020204030204" pitchFamily="49" charset="0"/>
                    <a:cs typeface="Consolas" panose="020B0609020204030204" pitchFamily="49" charset="0"/>
                  </a:rPr>
                  <a:t> </a:t>
                </a:r>
                <a:r>
                  <a:rPr lang="en-US" sz="2800" dirty="0">
                    <a:latin typeface="Consolas" panose="020B0609020204030204" pitchFamily="49" charset="0"/>
                    <a:cs typeface="Consolas" panose="020B0609020204030204" pitchFamily="49" charset="0"/>
                  </a:rPr>
                  <a:t>: </a:t>
                </a:r>
                <a:r>
                  <a:rPr lang="en-US" sz="2800" dirty="0" err="1">
                    <a:latin typeface="Consolas" panose="020B0609020204030204" pitchFamily="49" charset="0"/>
                    <a:cs typeface="Consolas" panose="020B0609020204030204" pitchFamily="49" charset="0"/>
                  </a:rPr>
                  <a:t>value</a:t>
                </a:r>
                <a:r>
                  <a:rPr lang="en-US" sz="2800" baseline="-25000" dirty="0" err="1">
                    <a:latin typeface="Consolas" panose="020B0609020204030204" pitchFamily="49" charset="0"/>
                    <a:cs typeface="Consolas" panose="020B0609020204030204" pitchFamily="49" charset="0"/>
                  </a:rPr>
                  <a:t>n</a:t>
                </a:r>
                <a:r>
                  <a:rPr lang="en-US" sz="2800" dirty="0">
                    <a:latin typeface="Consolas" panose="020B0609020204030204" pitchFamily="49" charset="0"/>
                    <a:cs typeface="Consolas" panose="020B0609020204030204" pitchFamily="49" charset="0"/>
                  </a:rPr>
                  <a:t>}</a:t>
                </a:r>
              </a:p>
              <a:p>
                <a:endParaRPr lang="en-US" sz="1000" dirty="0">
                  <a:cs typeface="Consolas" panose="020B0609020204030204" pitchFamily="49" charset="0"/>
                </a:endParaRPr>
              </a:p>
              <a:p>
                <a:pPr lvl="1"/>
                <a:r>
                  <a:rPr lang="en-US" dirty="0">
                    <a:cs typeface="Consolas" panose="020B0609020204030204" pitchFamily="49" charset="0"/>
                  </a:rPr>
                  <a:t>In a dictionary, you can look up </a:t>
                </a:r>
                <a:r>
                  <a:rPr lang="en-US" b="1" dirty="0">
                    <a:solidFill>
                      <a:schemeClr val="accent3"/>
                    </a:solidFill>
                    <a:cs typeface="Consolas" panose="020B0609020204030204" pitchFamily="49" charset="0"/>
                  </a:rPr>
                  <a:t>keys</a:t>
                </a:r>
                <a:r>
                  <a:rPr lang="en-US" dirty="0">
                    <a:cs typeface="Consolas" panose="020B0609020204030204" pitchFamily="49" charset="0"/>
                  </a:rPr>
                  <a:t> with a </a:t>
                </a:r>
                <a:r>
                  <a:rPr lang="en-US" b="1" dirty="0">
                    <a:solidFill>
                      <a:schemeClr val="accent3"/>
                    </a:solidFill>
                    <a:cs typeface="Consolas" panose="020B0609020204030204" pitchFamily="49" charset="0"/>
                  </a:rPr>
                  <a:t>query</a:t>
                </a:r>
                <a:r>
                  <a:rPr lang="en-US" dirty="0">
                    <a:cs typeface="Consolas" panose="020B0609020204030204" pitchFamily="49" charset="0"/>
                  </a:rPr>
                  <a:t> and get a </a:t>
                </a:r>
                <a:r>
                  <a:rPr lang="en-US" b="1" dirty="0">
                    <a:solidFill>
                      <a:schemeClr val="accent3"/>
                    </a:solidFill>
                    <a:cs typeface="Consolas" panose="020B0609020204030204" pitchFamily="49" charset="0"/>
                  </a:rPr>
                  <a:t>value</a:t>
                </a:r>
                <a:r>
                  <a:rPr lang="en-US" dirty="0">
                    <a:cs typeface="Consolas" panose="020B0609020204030204" pitchFamily="49" charset="0"/>
                  </a:rPr>
                  <a:t>.</a:t>
                </a:r>
                <a:endParaRPr lang="en-US" dirty="0"/>
              </a:p>
              <a:p>
                <a:r>
                  <a:rPr lang="en-US" sz="2800" dirty="0"/>
                  <a:t>We can have keys be parts of speech (and location) and values be the meaning:</a:t>
                </a:r>
              </a:p>
              <a:p>
                <a:pPr algn="ctr"/>
                <a:r>
                  <a:rPr lang="en-US" sz="2800" dirty="0"/>
                  <a:t>“I kicked the ball” </a:t>
                </a:r>
              </a:p>
              <a:p>
                <a:pPr algn="ctr"/>
                <a14:m>
                  <m:oMath xmlns:m="http://schemas.openxmlformats.org/officeDocument/2006/math">
                    <m:r>
                      <a:rPr lang="en-US" sz="2800" i="1">
                        <a:latin typeface="Cambria Math" panose="02040503050406030204" pitchFamily="18" charset="0"/>
                        <a:ea typeface="Cambria Math" panose="02040503050406030204" pitchFamily="18" charset="0"/>
                      </a:rPr>
                      <m:t>↓</m:t>
                    </m:r>
                  </m:oMath>
                </a14:m>
                <a:r>
                  <a:rPr lang="en-US" sz="2800" dirty="0"/>
                  <a:t> </a:t>
                </a:r>
              </a:p>
              <a:p>
                <a:pPr algn="ctr"/>
                <a:r>
                  <a:rPr lang="en-US" sz="2800" dirty="0">
                    <a:latin typeface="Consolas" panose="020B0609020204030204" pitchFamily="49" charset="0"/>
                    <a:cs typeface="Consolas" panose="020B0609020204030204" pitchFamily="49" charset="0"/>
                  </a:rPr>
                  <a:t>{noun</a:t>
                </a:r>
                <a:r>
                  <a:rPr lang="en-US" sz="2800" baseline="-25000" dirty="0">
                    <a:latin typeface="Consolas" panose="020B0609020204030204" pitchFamily="49" charset="0"/>
                    <a:cs typeface="Consolas" panose="020B0609020204030204" pitchFamily="49" charset="0"/>
                  </a:rPr>
                  <a:t>1</a:t>
                </a:r>
                <a:r>
                  <a:rPr lang="en-US" sz="2800" dirty="0">
                    <a:latin typeface="Consolas" panose="020B0609020204030204" pitchFamily="49" charset="0"/>
                    <a:cs typeface="Consolas" panose="020B0609020204030204" pitchFamily="49" charset="0"/>
                  </a:rPr>
                  <a:t>: I, verb</a:t>
                </a:r>
                <a:r>
                  <a:rPr lang="en-US" sz="2800" baseline="-25000" dirty="0">
                    <a:latin typeface="Consolas" panose="020B0609020204030204" pitchFamily="49" charset="0"/>
                    <a:cs typeface="Consolas" panose="020B0609020204030204" pitchFamily="49" charset="0"/>
                  </a:rPr>
                  <a:t>2</a:t>
                </a:r>
                <a:r>
                  <a:rPr lang="en-US" sz="2800" dirty="0">
                    <a:latin typeface="Consolas" panose="020B0609020204030204" pitchFamily="49" charset="0"/>
                    <a:cs typeface="Consolas" panose="020B0609020204030204" pitchFamily="49" charset="0"/>
                  </a:rPr>
                  <a:t>: kicked, article</a:t>
                </a:r>
                <a:r>
                  <a:rPr lang="en-US" sz="2800" baseline="-25000" dirty="0">
                    <a:latin typeface="Consolas" panose="020B0609020204030204" pitchFamily="49" charset="0"/>
                    <a:cs typeface="Consolas" panose="020B0609020204030204" pitchFamily="49" charset="0"/>
                  </a:rPr>
                  <a:t>3</a:t>
                </a:r>
                <a:r>
                  <a:rPr lang="en-US" sz="2800" dirty="0">
                    <a:latin typeface="Consolas" panose="020B0609020204030204" pitchFamily="49" charset="0"/>
                    <a:cs typeface="Consolas" panose="020B0609020204030204" pitchFamily="49" charset="0"/>
                  </a:rPr>
                  <a:t>: the, noun</a:t>
                </a:r>
                <a:r>
                  <a:rPr lang="en-US" sz="2800" baseline="-25000" dirty="0">
                    <a:latin typeface="Consolas" panose="020B0609020204030204" pitchFamily="49" charset="0"/>
                    <a:cs typeface="Consolas" panose="020B0609020204030204" pitchFamily="49" charset="0"/>
                  </a:rPr>
                  <a:t>4</a:t>
                </a:r>
                <a:r>
                  <a:rPr lang="en-US" sz="2800" dirty="0">
                    <a:latin typeface="Consolas" panose="020B0609020204030204" pitchFamily="49" charset="0"/>
                    <a:cs typeface="Consolas" panose="020B0609020204030204" pitchFamily="49" charset="0"/>
                  </a:rPr>
                  <a:t>: ball}</a:t>
                </a:r>
              </a:p>
            </p:txBody>
          </p:sp>
        </mc:Choice>
        <mc:Fallback xmlns="">
          <p:sp>
            <p:nvSpPr>
              <p:cNvPr id="3" name="Content Placeholder 2">
                <a:extLst>
                  <a:ext uri="{FF2B5EF4-FFF2-40B4-BE49-F238E27FC236}">
                    <a16:creationId xmlns:a16="http://schemas.microsoft.com/office/drawing/2014/main" id="{A34658B2-479F-3E4D-96E7-D0B5BE71E2F2}"/>
                  </a:ext>
                </a:extLst>
              </p:cNvPr>
              <p:cNvSpPr>
                <a:spLocks noGrp="1" noRot="1" noChangeAspect="1" noMove="1" noResize="1" noEditPoints="1" noAdjustHandles="1" noChangeArrowheads="1" noChangeShapeType="1" noTextEdit="1"/>
              </p:cNvSpPr>
              <p:nvPr>
                <p:ph sz="half" idx="10"/>
              </p:nvPr>
            </p:nvSpPr>
            <p:spPr>
              <a:blipFill>
                <a:blip r:embed="rId3"/>
                <a:stretch>
                  <a:fillRect l="-1053" t="-2083" r="-468"/>
                </a:stretch>
              </a:blipFill>
            </p:spPr>
            <p:txBody>
              <a:bodyPr/>
              <a:lstStyle/>
              <a:p>
                <a:r>
                  <a:rPr lang="en-US">
                    <a:noFill/>
                  </a:rPr>
                  <a:t> </a:t>
                </a:r>
              </a:p>
            </p:txBody>
          </p:sp>
        </mc:Fallback>
      </mc:AlternateContent>
    </p:spTree>
    <p:extLst>
      <p:ext uri="{BB962C8B-B14F-4D97-AF65-F5344CB8AC3E}">
        <p14:creationId xmlns:p14="http://schemas.microsoft.com/office/powerpoint/2010/main" val="8641063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BDF24-6594-2640-9499-B31D9BF78188}"/>
              </a:ext>
            </a:extLst>
          </p:cNvPr>
          <p:cNvSpPr>
            <a:spLocks noGrp="1"/>
          </p:cNvSpPr>
          <p:nvPr>
            <p:ph type="title"/>
          </p:nvPr>
        </p:nvSpPr>
        <p:spPr/>
        <p:txBody>
          <a:bodyPr/>
          <a:lstStyle/>
          <a:p>
            <a:r>
              <a:rPr lang="en-US" dirty="0"/>
              <a:t>A Linguistics View</a:t>
            </a:r>
          </a:p>
        </p:txBody>
      </p:sp>
      <p:sp>
        <p:nvSpPr>
          <p:cNvPr id="3" name="Content Placeholder 2">
            <a:extLst>
              <a:ext uri="{FF2B5EF4-FFF2-40B4-BE49-F238E27FC236}">
                <a16:creationId xmlns:a16="http://schemas.microsoft.com/office/drawing/2014/main" id="{A34658B2-479F-3E4D-96E7-D0B5BE71E2F2}"/>
              </a:ext>
            </a:extLst>
          </p:cNvPr>
          <p:cNvSpPr>
            <a:spLocks noGrp="1"/>
          </p:cNvSpPr>
          <p:nvPr>
            <p:ph sz="half" idx="10"/>
          </p:nvPr>
        </p:nvSpPr>
        <p:spPr/>
        <p:txBody>
          <a:bodyPr/>
          <a:lstStyle/>
          <a:p>
            <a:r>
              <a:rPr lang="en-US" sz="2800" dirty="0"/>
              <a:t>To build trees like we saw, each token can </a:t>
            </a:r>
            <a:r>
              <a:rPr lang="en-US" sz="2800" dirty="0">
                <a:solidFill>
                  <a:schemeClr val="accent3"/>
                </a:solidFill>
              </a:rPr>
              <a:t>query</a:t>
            </a:r>
            <a:r>
              <a:rPr lang="en-US" sz="2800" dirty="0"/>
              <a:t> for other nearby tokens that match a target:</a:t>
            </a:r>
          </a:p>
          <a:p>
            <a:pPr lvl="1"/>
            <a:r>
              <a:rPr lang="en-US" dirty="0"/>
              <a:t>Nouns query for a nearby verb to be the subject or object of</a:t>
            </a:r>
          </a:p>
          <a:p>
            <a:pPr lvl="1"/>
            <a:r>
              <a:rPr lang="en-US" dirty="0"/>
              <a:t>Articles query for nearby nouns</a:t>
            </a:r>
          </a:p>
          <a:p>
            <a:pPr lvl="1"/>
            <a:r>
              <a:rPr lang="en-US" dirty="0"/>
              <a:t>Verbs query for objects</a:t>
            </a:r>
          </a:p>
          <a:p>
            <a:pPr lvl="1"/>
            <a:r>
              <a:rPr lang="en-US" dirty="0"/>
              <a:t>and so on…</a:t>
            </a:r>
          </a:p>
          <a:p>
            <a:endParaRPr lang="en-US" sz="2800" dirty="0">
              <a:latin typeface="Consolas" panose="020B0609020204030204" pitchFamily="49" charset="0"/>
              <a:cs typeface="Consolas" panose="020B0609020204030204" pitchFamily="49" charset="0"/>
            </a:endParaRPr>
          </a:p>
        </p:txBody>
      </p:sp>
      <p:grpSp>
        <p:nvGrpSpPr>
          <p:cNvPr id="4" name="Group 3">
            <a:extLst>
              <a:ext uri="{FF2B5EF4-FFF2-40B4-BE49-F238E27FC236}">
                <a16:creationId xmlns:a16="http://schemas.microsoft.com/office/drawing/2014/main" id="{2DBB894C-8297-B541-AE94-6CEDB4E11BA8}"/>
              </a:ext>
            </a:extLst>
          </p:cNvPr>
          <p:cNvGrpSpPr/>
          <p:nvPr/>
        </p:nvGrpSpPr>
        <p:grpSpPr>
          <a:xfrm>
            <a:off x="908537" y="4155758"/>
            <a:ext cx="10371750" cy="1780711"/>
            <a:chOff x="908537" y="4155758"/>
            <a:chExt cx="10371750" cy="1780711"/>
          </a:xfrm>
        </p:grpSpPr>
        <p:sp>
          <p:nvSpPr>
            <p:cNvPr id="5" name="Rectangle 4">
              <a:extLst>
                <a:ext uri="{FF2B5EF4-FFF2-40B4-BE49-F238E27FC236}">
                  <a16:creationId xmlns:a16="http://schemas.microsoft.com/office/drawing/2014/main" id="{CAABFA03-67AB-AD4B-8FB6-530808722DE7}"/>
                </a:ext>
              </a:extLst>
            </p:cNvPr>
            <p:cNvSpPr/>
            <p:nvPr/>
          </p:nvSpPr>
          <p:spPr>
            <a:xfrm>
              <a:off x="908537" y="4874707"/>
              <a:ext cx="10371750" cy="523220"/>
            </a:xfrm>
            <a:prstGeom prst="rect">
              <a:avLst/>
            </a:prstGeom>
          </p:spPr>
          <p:txBody>
            <a:bodyPr wrap="none">
              <a:spAutoFit/>
            </a:bodyPr>
            <a:lstStyle/>
            <a:p>
              <a:pPr algn="ctr"/>
              <a:r>
                <a:rPr lang="en-US" sz="2800" dirty="0">
                  <a:latin typeface="Consolas" panose="020B0609020204030204" pitchFamily="49" charset="0"/>
                  <a:cs typeface="Consolas" panose="020B0609020204030204" pitchFamily="49" charset="0"/>
                </a:rPr>
                <a:t>{noun</a:t>
              </a:r>
              <a:r>
                <a:rPr lang="en-US" sz="2800" baseline="-25000" dirty="0">
                  <a:latin typeface="Consolas" panose="020B0609020204030204" pitchFamily="49" charset="0"/>
                  <a:cs typeface="Consolas" panose="020B0609020204030204" pitchFamily="49" charset="0"/>
                </a:rPr>
                <a:t>1</a:t>
              </a:r>
              <a:r>
                <a:rPr lang="en-US" sz="2800" dirty="0">
                  <a:latin typeface="Consolas" panose="020B0609020204030204" pitchFamily="49" charset="0"/>
                  <a:cs typeface="Consolas" panose="020B0609020204030204" pitchFamily="49" charset="0"/>
                </a:rPr>
                <a:t>: I, verb</a:t>
              </a:r>
              <a:r>
                <a:rPr lang="en-US" sz="2800" baseline="-25000" dirty="0">
                  <a:latin typeface="Consolas" panose="020B0609020204030204" pitchFamily="49" charset="0"/>
                  <a:cs typeface="Consolas" panose="020B0609020204030204" pitchFamily="49" charset="0"/>
                </a:rPr>
                <a:t>2</a:t>
              </a:r>
              <a:r>
                <a:rPr lang="en-US" sz="2800" dirty="0">
                  <a:latin typeface="Consolas" panose="020B0609020204030204" pitchFamily="49" charset="0"/>
                  <a:cs typeface="Consolas" panose="020B0609020204030204" pitchFamily="49" charset="0"/>
                </a:rPr>
                <a:t>: kicked, article</a:t>
              </a:r>
              <a:r>
                <a:rPr lang="en-US" sz="2800" baseline="-25000" dirty="0">
                  <a:latin typeface="Consolas" panose="020B0609020204030204" pitchFamily="49" charset="0"/>
                  <a:cs typeface="Consolas" panose="020B0609020204030204" pitchFamily="49" charset="0"/>
                </a:rPr>
                <a:t>3</a:t>
              </a:r>
              <a:r>
                <a:rPr lang="en-US" sz="2800" dirty="0">
                  <a:latin typeface="Consolas" panose="020B0609020204030204" pitchFamily="49" charset="0"/>
                  <a:cs typeface="Consolas" panose="020B0609020204030204" pitchFamily="49" charset="0"/>
                </a:rPr>
                <a:t>: the, noun</a:t>
              </a:r>
              <a:r>
                <a:rPr lang="en-US" sz="2800" baseline="-25000" dirty="0">
                  <a:latin typeface="Consolas" panose="020B0609020204030204" pitchFamily="49" charset="0"/>
                  <a:cs typeface="Consolas" panose="020B0609020204030204" pitchFamily="49" charset="0"/>
                </a:rPr>
                <a:t>4</a:t>
              </a:r>
              <a:r>
                <a:rPr lang="en-US" sz="2800" dirty="0">
                  <a:latin typeface="Consolas" panose="020B0609020204030204" pitchFamily="49" charset="0"/>
                  <a:cs typeface="Consolas" panose="020B0609020204030204" pitchFamily="49" charset="0"/>
                </a:rPr>
                <a:t>: ball}</a:t>
              </a:r>
            </a:p>
          </p:txBody>
        </p:sp>
        <p:sp>
          <p:nvSpPr>
            <p:cNvPr id="6" name="TextBox 5">
              <a:extLst>
                <a:ext uri="{FF2B5EF4-FFF2-40B4-BE49-F238E27FC236}">
                  <a16:creationId xmlns:a16="http://schemas.microsoft.com/office/drawing/2014/main" id="{4BA813CC-7E33-5442-BFD7-59B949E4C2C5}"/>
                </a:ext>
              </a:extLst>
            </p:cNvPr>
            <p:cNvSpPr txBox="1"/>
            <p:nvPr/>
          </p:nvSpPr>
          <p:spPr>
            <a:xfrm>
              <a:off x="1122217" y="5397927"/>
              <a:ext cx="1392561" cy="523220"/>
            </a:xfrm>
            <a:prstGeom prst="rect">
              <a:avLst/>
            </a:prstGeom>
            <a:noFill/>
          </p:spPr>
          <p:txBody>
            <a:bodyPr wrap="none" rtlCol="0">
              <a:spAutoFit/>
            </a:bodyPr>
            <a:lstStyle/>
            <a:p>
              <a:pPr>
                <a:spcBef>
                  <a:spcPts val="600"/>
                </a:spcBef>
                <a:spcAft>
                  <a:spcPts val="600"/>
                </a:spcAft>
              </a:pPr>
              <a:r>
                <a:rPr lang="en-US" sz="2800" b="1" dirty="0" err="1">
                  <a:solidFill>
                    <a:srgbClr val="0090C3"/>
                  </a:solidFill>
                </a:rPr>
                <a:t>Q:Verb</a:t>
              </a:r>
              <a:r>
                <a:rPr lang="en-US" sz="2800" b="1" dirty="0">
                  <a:solidFill>
                    <a:srgbClr val="0090C3"/>
                  </a:solidFill>
                </a:rPr>
                <a:t>?</a:t>
              </a:r>
            </a:p>
          </p:txBody>
        </p:sp>
        <p:sp>
          <p:nvSpPr>
            <p:cNvPr id="7" name="TextBox 6">
              <a:extLst>
                <a:ext uri="{FF2B5EF4-FFF2-40B4-BE49-F238E27FC236}">
                  <a16:creationId xmlns:a16="http://schemas.microsoft.com/office/drawing/2014/main" id="{6A7FF88F-9CB0-AF4B-B107-35B724AB7AF8}"/>
                </a:ext>
              </a:extLst>
            </p:cNvPr>
            <p:cNvSpPr txBox="1"/>
            <p:nvPr/>
          </p:nvSpPr>
          <p:spPr>
            <a:xfrm>
              <a:off x="8811490" y="5383713"/>
              <a:ext cx="1392561" cy="523220"/>
            </a:xfrm>
            <a:prstGeom prst="rect">
              <a:avLst/>
            </a:prstGeom>
            <a:noFill/>
          </p:spPr>
          <p:txBody>
            <a:bodyPr wrap="none" rtlCol="0">
              <a:spAutoFit/>
            </a:bodyPr>
            <a:lstStyle/>
            <a:p>
              <a:pPr>
                <a:spcBef>
                  <a:spcPts val="600"/>
                </a:spcBef>
                <a:spcAft>
                  <a:spcPts val="600"/>
                </a:spcAft>
              </a:pPr>
              <a:r>
                <a:rPr lang="en-US" sz="2800" b="1" dirty="0" err="1">
                  <a:solidFill>
                    <a:srgbClr val="0090C3"/>
                  </a:solidFill>
                </a:rPr>
                <a:t>Q:Verb</a:t>
              </a:r>
              <a:r>
                <a:rPr lang="en-US" sz="2800" b="1" dirty="0">
                  <a:solidFill>
                    <a:srgbClr val="0090C3"/>
                  </a:solidFill>
                </a:rPr>
                <a:t>?</a:t>
              </a:r>
            </a:p>
          </p:txBody>
        </p:sp>
        <p:sp>
          <p:nvSpPr>
            <p:cNvPr id="8" name="TextBox 7">
              <a:extLst>
                <a:ext uri="{FF2B5EF4-FFF2-40B4-BE49-F238E27FC236}">
                  <a16:creationId xmlns:a16="http://schemas.microsoft.com/office/drawing/2014/main" id="{02AB3555-499E-D24B-8EA7-E4A2AA0D943C}"/>
                </a:ext>
              </a:extLst>
            </p:cNvPr>
            <p:cNvSpPr txBox="1"/>
            <p:nvPr/>
          </p:nvSpPr>
          <p:spPr>
            <a:xfrm>
              <a:off x="6045768" y="5413249"/>
              <a:ext cx="1511952" cy="523220"/>
            </a:xfrm>
            <a:prstGeom prst="rect">
              <a:avLst/>
            </a:prstGeom>
            <a:noFill/>
          </p:spPr>
          <p:txBody>
            <a:bodyPr wrap="none" rtlCol="0">
              <a:spAutoFit/>
            </a:bodyPr>
            <a:lstStyle/>
            <a:p>
              <a:pPr>
                <a:spcBef>
                  <a:spcPts val="600"/>
                </a:spcBef>
                <a:spcAft>
                  <a:spcPts val="600"/>
                </a:spcAft>
              </a:pPr>
              <a:r>
                <a:rPr lang="en-US" sz="2800" b="1" dirty="0" err="1">
                  <a:solidFill>
                    <a:srgbClr val="0090C3"/>
                  </a:solidFill>
                </a:rPr>
                <a:t>Q:Noun</a:t>
              </a:r>
              <a:r>
                <a:rPr lang="en-US" sz="2800" b="1" dirty="0">
                  <a:solidFill>
                    <a:srgbClr val="0090C3"/>
                  </a:solidFill>
                </a:rPr>
                <a:t>?</a:t>
              </a:r>
            </a:p>
          </p:txBody>
        </p:sp>
        <p:sp>
          <p:nvSpPr>
            <p:cNvPr id="9" name="TextBox 8">
              <a:extLst>
                <a:ext uri="{FF2B5EF4-FFF2-40B4-BE49-F238E27FC236}">
                  <a16:creationId xmlns:a16="http://schemas.microsoft.com/office/drawing/2014/main" id="{4F1FEF39-2B67-DB4E-9C1F-1A128BE51357}"/>
                </a:ext>
              </a:extLst>
            </p:cNvPr>
            <p:cNvSpPr txBox="1"/>
            <p:nvPr/>
          </p:nvSpPr>
          <p:spPr>
            <a:xfrm>
              <a:off x="3075390" y="5397927"/>
              <a:ext cx="1511952" cy="523220"/>
            </a:xfrm>
            <a:prstGeom prst="rect">
              <a:avLst/>
            </a:prstGeom>
            <a:noFill/>
          </p:spPr>
          <p:txBody>
            <a:bodyPr wrap="none" rtlCol="0">
              <a:spAutoFit/>
            </a:bodyPr>
            <a:lstStyle/>
            <a:p>
              <a:pPr>
                <a:spcBef>
                  <a:spcPts val="600"/>
                </a:spcBef>
                <a:spcAft>
                  <a:spcPts val="600"/>
                </a:spcAft>
              </a:pPr>
              <a:r>
                <a:rPr lang="en-US" sz="2800" b="1" dirty="0" err="1">
                  <a:solidFill>
                    <a:srgbClr val="0090C3"/>
                  </a:solidFill>
                </a:rPr>
                <a:t>Q:Noun</a:t>
              </a:r>
              <a:r>
                <a:rPr lang="en-US" sz="2800" b="1" dirty="0">
                  <a:solidFill>
                    <a:srgbClr val="0090C3"/>
                  </a:solidFill>
                </a:rPr>
                <a:t>?</a:t>
              </a:r>
            </a:p>
          </p:txBody>
        </p:sp>
        <p:sp>
          <p:nvSpPr>
            <p:cNvPr id="10" name="Arc 9">
              <a:extLst>
                <a:ext uri="{FF2B5EF4-FFF2-40B4-BE49-F238E27FC236}">
                  <a16:creationId xmlns:a16="http://schemas.microsoft.com/office/drawing/2014/main" id="{C265FF04-6C99-C243-BD26-7A6BA3D6A669}"/>
                </a:ext>
              </a:extLst>
            </p:cNvPr>
            <p:cNvSpPr/>
            <p:nvPr/>
          </p:nvSpPr>
          <p:spPr>
            <a:xfrm>
              <a:off x="6679043" y="4469481"/>
              <a:ext cx="2648703" cy="810452"/>
            </a:xfrm>
            <a:prstGeom prst="arc">
              <a:avLst>
                <a:gd name="adj1" fmla="val 10775140"/>
                <a:gd name="adj2" fmla="val 0"/>
              </a:avLst>
            </a:prstGeom>
            <a:ln>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a:extLst>
                <a:ext uri="{FF2B5EF4-FFF2-40B4-BE49-F238E27FC236}">
                  <a16:creationId xmlns:a16="http://schemas.microsoft.com/office/drawing/2014/main" id="{F016008C-A0D7-A44B-B922-6767477AC589}"/>
                </a:ext>
              </a:extLst>
            </p:cNvPr>
            <p:cNvSpPr/>
            <p:nvPr/>
          </p:nvSpPr>
          <p:spPr>
            <a:xfrm>
              <a:off x="3770921" y="4155758"/>
              <a:ext cx="5709226" cy="1537004"/>
            </a:xfrm>
            <a:prstGeom prst="arc">
              <a:avLst>
                <a:gd name="adj1" fmla="val 10775140"/>
                <a:gd name="adj2" fmla="val 0"/>
              </a:avLst>
            </a:prstGeom>
            <a:ln>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a:extLst>
                <a:ext uri="{FF2B5EF4-FFF2-40B4-BE49-F238E27FC236}">
                  <a16:creationId xmlns:a16="http://schemas.microsoft.com/office/drawing/2014/main" id="{80E5020D-49A4-F24C-BE35-F2A7C5A8718A}"/>
                </a:ext>
              </a:extLst>
            </p:cNvPr>
            <p:cNvSpPr/>
            <p:nvPr/>
          </p:nvSpPr>
          <p:spPr>
            <a:xfrm>
              <a:off x="1580820" y="4469481"/>
              <a:ext cx="1944664" cy="1001950"/>
            </a:xfrm>
            <a:prstGeom prst="arc">
              <a:avLst>
                <a:gd name="adj1" fmla="val 10775140"/>
                <a:gd name="adj2" fmla="val 0"/>
              </a:avLst>
            </a:prstGeom>
            <a:ln>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2315868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BDF24-6594-2640-9499-B31D9BF78188}"/>
              </a:ext>
            </a:extLst>
          </p:cNvPr>
          <p:cNvSpPr>
            <a:spLocks noGrp="1"/>
          </p:cNvSpPr>
          <p:nvPr>
            <p:ph type="title"/>
          </p:nvPr>
        </p:nvSpPr>
        <p:spPr/>
        <p:txBody>
          <a:bodyPr/>
          <a:lstStyle/>
          <a:p>
            <a:r>
              <a:rPr lang="en-US" dirty="0"/>
              <a:t>A Linguistics View</a:t>
            </a:r>
          </a:p>
        </p:txBody>
      </p:sp>
      <p:sp>
        <p:nvSpPr>
          <p:cNvPr id="3" name="Content Placeholder 2">
            <a:extLst>
              <a:ext uri="{FF2B5EF4-FFF2-40B4-BE49-F238E27FC236}">
                <a16:creationId xmlns:a16="http://schemas.microsoft.com/office/drawing/2014/main" id="{A34658B2-479F-3E4D-96E7-D0B5BE71E2F2}"/>
              </a:ext>
            </a:extLst>
          </p:cNvPr>
          <p:cNvSpPr>
            <a:spLocks noGrp="1"/>
          </p:cNvSpPr>
          <p:nvPr>
            <p:ph sz="half" idx="10"/>
          </p:nvPr>
        </p:nvSpPr>
        <p:spPr/>
        <p:txBody>
          <a:bodyPr/>
          <a:lstStyle/>
          <a:p>
            <a:r>
              <a:rPr lang="en-US" sz="2800" dirty="0"/>
              <a:t>These can then be combined into higher level objects.</a:t>
            </a:r>
          </a:p>
          <a:p>
            <a:endParaRPr lang="en-US" sz="2800" dirty="0"/>
          </a:p>
          <a:p>
            <a:endParaRPr lang="en-US" sz="2800" dirty="0"/>
          </a:p>
          <a:p>
            <a:endParaRPr lang="en-US" sz="2800" dirty="0"/>
          </a:p>
          <a:p>
            <a:endParaRPr lang="en-US" sz="2800" dirty="0"/>
          </a:p>
          <a:p>
            <a:endParaRPr lang="en-US" sz="2800" dirty="0"/>
          </a:p>
          <a:p>
            <a:endParaRPr lang="en-US" sz="2800" dirty="0"/>
          </a:p>
          <a:p>
            <a:r>
              <a:rPr lang="en-US" sz="2800" dirty="0"/>
              <a:t>This can be iterated until the entire sentence merges.</a:t>
            </a:r>
          </a:p>
        </p:txBody>
      </p:sp>
      <p:sp>
        <p:nvSpPr>
          <p:cNvPr id="14" name="Rectangle 13">
            <a:extLst>
              <a:ext uri="{FF2B5EF4-FFF2-40B4-BE49-F238E27FC236}">
                <a16:creationId xmlns:a16="http://schemas.microsoft.com/office/drawing/2014/main" id="{60CA5511-8EBC-9B4D-94A7-09DD1ABAAD2A}"/>
              </a:ext>
            </a:extLst>
          </p:cNvPr>
          <p:cNvSpPr/>
          <p:nvPr/>
        </p:nvSpPr>
        <p:spPr>
          <a:xfrm>
            <a:off x="908537" y="4292811"/>
            <a:ext cx="10371750" cy="523220"/>
          </a:xfrm>
          <a:prstGeom prst="rect">
            <a:avLst/>
          </a:prstGeom>
        </p:spPr>
        <p:txBody>
          <a:bodyPr wrap="none">
            <a:spAutoFit/>
          </a:bodyPr>
          <a:lstStyle/>
          <a:p>
            <a:pPr algn="ctr"/>
            <a:r>
              <a:rPr lang="en-US" sz="2800" dirty="0">
                <a:latin typeface="Consolas" panose="020B0609020204030204" pitchFamily="49" charset="0"/>
                <a:cs typeface="Consolas" panose="020B0609020204030204" pitchFamily="49" charset="0"/>
              </a:rPr>
              <a:t>{noun</a:t>
            </a:r>
            <a:r>
              <a:rPr lang="en-US" sz="2800" baseline="-25000" dirty="0">
                <a:latin typeface="Consolas" panose="020B0609020204030204" pitchFamily="49" charset="0"/>
                <a:cs typeface="Consolas" panose="020B0609020204030204" pitchFamily="49" charset="0"/>
              </a:rPr>
              <a:t>1</a:t>
            </a:r>
            <a:r>
              <a:rPr lang="en-US" sz="2800" dirty="0">
                <a:latin typeface="Consolas" panose="020B0609020204030204" pitchFamily="49" charset="0"/>
                <a:cs typeface="Consolas" panose="020B0609020204030204" pitchFamily="49" charset="0"/>
              </a:rPr>
              <a:t>: I, verb</a:t>
            </a:r>
            <a:r>
              <a:rPr lang="en-US" sz="2800" baseline="-25000" dirty="0">
                <a:latin typeface="Consolas" panose="020B0609020204030204" pitchFamily="49" charset="0"/>
                <a:cs typeface="Consolas" panose="020B0609020204030204" pitchFamily="49" charset="0"/>
              </a:rPr>
              <a:t>2</a:t>
            </a:r>
            <a:r>
              <a:rPr lang="en-US" sz="2800" dirty="0">
                <a:latin typeface="Consolas" panose="020B0609020204030204" pitchFamily="49" charset="0"/>
                <a:cs typeface="Consolas" panose="020B0609020204030204" pitchFamily="49" charset="0"/>
              </a:rPr>
              <a:t>: kicked, article</a:t>
            </a:r>
            <a:r>
              <a:rPr lang="en-US" sz="2800" baseline="-25000" dirty="0">
                <a:latin typeface="Consolas" panose="020B0609020204030204" pitchFamily="49" charset="0"/>
                <a:cs typeface="Consolas" panose="020B0609020204030204" pitchFamily="49" charset="0"/>
              </a:rPr>
              <a:t>3</a:t>
            </a:r>
            <a:r>
              <a:rPr lang="en-US" sz="2800" dirty="0">
                <a:latin typeface="Consolas" panose="020B0609020204030204" pitchFamily="49" charset="0"/>
                <a:cs typeface="Consolas" panose="020B0609020204030204" pitchFamily="49" charset="0"/>
              </a:rPr>
              <a:t>: the, noun</a:t>
            </a:r>
            <a:r>
              <a:rPr lang="en-US" sz="2800" baseline="-25000" dirty="0">
                <a:latin typeface="Consolas" panose="020B0609020204030204" pitchFamily="49" charset="0"/>
                <a:cs typeface="Consolas" panose="020B0609020204030204" pitchFamily="49" charset="0"/>
              </a:rPr>
              <a:t>4</a:t>
            </a:r>
            <a:r>
              <a:rPr lang="en-US" sz="2800" dirty="0">
                <a:latin typeface="Consolas" panose="020B0609020204030204" pitchFamily="49" charset="0"/>
                <a:cs typeface="Consolas" panose="020B0609020204030204" pitchFamily="49" charset="0"/>
              </a:rPr>
              <a:t>: ball}</a:t>
            </a:r>
          </a:p>
        </p:txBody>
      </p:sp>
      <p:sp>
        <p:nvSpPr>
          <p:cNvPr id="15" name="Arc 14">
            <a:extLst>
              <a:ext uri="{FF2B5EF4-FFF2-40B4-BE49-F238E27FC236}">
                <a16:creationId xmlns:a16="http://schemas.microsoft.com/office/drawing/2014/main" id="{5D9BB631-95D5-4D4B-80A6-471089933300}"/>
              </a:ext>
            </a:extLst>
          </p:cNvPr>
          <p:cNvSpPr/>
          <p:nvPr/>
        </p:nvSpPr>
        <p:spPr>
          <a:xfrm>
            <a:off x="6679043" y="3887585"/>
            <a:ext cx="2648703" cy="810452"/>
          </a:xfrm>
          <a:prstGeom prst="arc">
            <a:avLst>
              <a:gd name="adj1" fmla="val 10775140"/>
              <a:gd name="adj2" fmla="val 0"/>
            </a:avLst>
          </a:prstGeom>
          <a:ln>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a:extLst>
              <a:ext uri="{FF2B5EF4-FFF2-40B4-BE49-F238E27FC236}">
                <a16:creationId xmlns:a16="http://schemas.microsoft.com/office/drawing/2014/main" id="{BC97CD6D-94C5-904F-BCCD-D67A9473051B}"/>
              </a:ext>
            </a:extLst>
          </p:cNvPr>
          <p:cNvSpPr/>
          <p:nvPr/>
        </p:nvSpPr>
        <p:spPr>
          <a:xfrm>
            <a:off x="3770921" y="3553086"/>
            <a:ext cx="5709226" cy="1537004"/>
          </a:xfrm>
          <a:prstGeom prst="arc">
            <a:avLst>
              <a:gd name="adj1" fmla="val 10775140"/>
              <a:gd name="adj2" fmla="val 0"/>
            </a:avLst>
          </a:prstGeom>
          <a:ln>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Arc 16">
            <a:extLst>
              <a:ext uri="{FF2B5EF4-FFF2-40B4-BE49-F238E27FC236}">
                <a16:creationId xmlns:a16="http://schemas.microsoft.com/office/drawing/2014/main" id="{2A5841D4-986E-114A-BF48-BC84E4472898}"/>
              </a:ext>
            </a:extLst>
          </p:cNvPr>
          <p:cNvSpPr/>
          <p:nvPr/>
        </p:nvSpPr>
        <p:spPr>
          <a:xfrm>
            <a:off x="1580820" y="3887585"/>
            <a:ext cx="1944664" cy="1001950"/>
          </a:xfrm>
          <a:prstGeom prst="arc">
            <a:avLst>
              <a:gd name="adj1" fmla="val 10775140"/>
              <a:gd name="adj2" fmla="val 0"/>
            </a:avLst>
          </a:prstGeom>
          <a:ln>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ectangle 17">
            <a:extLst>
              <a:ext uri="{FF2B5EF4-FFF2-40B4-BE49-F238E27FC236}">
                <a16:creationId xmlns:a16="http://schemas.microsoft.com/office/drawing/2014/main" id="{35329129-51FC-8F43-B756-5A77F29DCA0E}"/>
              </a:ext>
            </a:extLst>
          </p:cNvPr>
          <p:cNvSpPr/>
          <p:nvPr/>
        </p:nvSpPr>
        <p:spPr>
          <a:xfrm>
            <a:off x="510199" y="2248900"/>
            <a:ext cx="11168442" cy="461665"/>
          </a:xfrm>
          <a:prstGeom prst="rect">
            <a:avLst/>
          </a:prstGeom>
        </p:spPr>
        <p:txBody>
          <a:bodyPr wrap="none">
            <a:spAutoFit/>
          </a:bodyPr>
          <a:lstStyle/>
          <a:p>
            <a:pPr algn="ctr"/>
            <a:r>
              <a:rPr lang="en-US" sz="2400" dirty="0">
                <a:latin typeface="Consolas" panose="020B0609020204030204" pitchFamily="49" charset="0"/>
                <a:cs typeface="Consolas" panose="020B0609020204030204" pitchFamily="49" charset="0"/>
              </a:rPr>
              <a:t>{NP</a:t>
            </a:r>
            <a:r>
              <a:rPr lang="en-US" sz="2400" baseline="-25000" dirty="0">
                <a:latin typeface="Consolas" panose="020B0609020204030204" pitchFamily="49" charset="0"/>
                <a:cs typeface="Consolas" panose="020B0609020204030204" pitchFamily="49" charset="0"/>
              </a:rPr>
              <a:t>1</a:t>
            </a:r>
            <a:r>
              <a:rPr lang="en-US" sz="2400" dirty="0">
                <a:latin typeface="Consolas" panose="020B0609020204030204" pitchFamily="49" charset="0"/>
                <a:cs typeface="Consolas" panose="020B0609020204030204" pitchFamily="49" charset="0"/>
              </a:rPr>
              <a:t>: I kicked, VP</a:t>
            </a:r>
            <a:r>
              <a:rPr lang="en-US" sz="2400" baseline="-25000" dirty="0">
                <a:latin typeface="Consolas" panose="020B0609020204030204" pitchFamily="49" charset="0"/>
                <a:cs typeface="Consolas" panose="020B0609020204030204" pitchFamily="49" charset="0"/>
              </a:rPr>
              <a:t>2</a:t>
            </a:r>
            <a:r>
              <a:rPr lang="en-US" sz="2400" dirty="0">
                <a:latin typeface="Consolas" panose="020B0609020204030204" pitchFamily="49" charset="0"/>
                <a:cs typeface="Consolas" panose="020B0609020204030204" pitchFamily="49" charset="0"/>
              </a:rPr>
              <a:t>: kicked ball, NP</a:t>
            </a:r>
            <a:r>
              <a:rPr lang="en-US" sz="2400" baseline="-25000" dirty="0">
                <a:latin typeface="Consolas" panose="020B0609020204030204" pitchFamily="49" charset="0"/>
                <a:cs typeface="Consolas" panose="020B0609020204030204" pitchFamily="49" charset="0"/>
              </a:rPr>
              <a:t>3</a:t>
            </a:r>
            <a:r>
              <a:rPr lang="en-US" sz="2400" dirty="0">
                <a:latin typeface="Consolas" panose="020B0609020204030204" pitchFamily="49" charset="0"/>
                <a:cs typeface="Consolas" panose="020B0609020204030204" pitchFamily="49" charset="0"/>
              </a:rPr>
              <a:t>: the ball, VP</a:t>
            </a:r>
            <a:r>
              <a:rPr lang="en-US" sz="2400" baseline="-25000" dirty="0">
                <a:latin typeface="Consolas" panose="020B0609020204030204" pitchFamily="49" charset="0"/>
                <a:cs typeface="Consolas" panose="020B0609020204030204" pitchFamily="49" charset="0"/>
              </a:rPr>
              <a:t>4</a:t>
            </a:r>
            <a:r>
              <a:rPr lang="en-US" sz="2400" dirty="0">
                <a:latin typeface="Consolas" panose="020B0609020204030204" pitchFamily="49" charset="0"/>
                <a:cs typeface="Consolas" panose="020B0609020204030204" pitchFamily="49" charset="0"/>
              </a:rPr>
              <a:t>: kicked ball}</a:t>
            </a:r>
          </a:p>
        </p:txBody>
      </p:sp>
      <p:sp>
        <p:nvSpPr>
          <p:cNvPr id="19" name="Down Arrow 18">
            <a:extLst>
              <a:ext uri="{FF2B5EF4-FFF2-40B4-BE49-F238E27FC236}">
                <a16:creationId xmlns:a16="http://schemas.microsoft.com/office/drawing/2014/main" id="{0A7404BC-FDFF-5742-8F7B-A266CD2C01E4}"/>
              </a:ext>
            </a:extLst>
          </p:cNvPr>
          <p:cNvSpPr/>
          <p:nvPr/>
        </p:nvSpPr>
        <p:spPr>
          <a:xfrm rot="10800000">
            <a:off x="1970781" y="3010276"/>
            <a:ext cx="477982" cy="859562"/>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a:extLst>
              <a:ext uri="{FF2B5EF4-FFF2-40B4-BE49-F238E27FC236}">
                <a16:creationId xmlns:a16="http://schemas.microsoft.com/office/drawing/2014/main" id="{BAA4EE79-A8CB-CF4C-927C-4E09E1E4DAAE}"/>
              </a:ext>
            </a:extLst>
          </p:cNvPr>
          <p:cNvSpPr/>
          <p:nvPr/>
        </p:nvSpPr>
        <p:spPr>
          <a:xfrm rot="10800000">
            <a:off x="4596217" y="2999733"/>
            <a:ext cx="477982" cy="859562"/>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a:extLst>
              <a:ext uri="{FF2B5EF4-FFF2-40B4-BE49-F238E27FC236}">
                <a16:creationId xmlns:a16="http://schemas.microsoft.com/office/drawing/2014/main" id="{B26CDD78-2958-5443-8C11-02A4B834E41D}"/>
              </a:ext>
            </a:extLst>
          </p:cNvPr>
          <p:cNvSpPr/>
          <p:nvPr/>
        </p:nvSpPr>
        <p:spPr>
          <a:xfrm rot="10800000">
            <a:off x="7221653" y="2989190"/>
            <a:ext cx="477982" cy="859562"/>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a:extLst>
              <a:ext uri="{FF2B5EF4-FFF2-40B4-BE49-F238E27FC236}">
                <a16:creationId xmlns:a16="http://schemas.microsoft.com/office/drawing/2014/main" id="{E5C61D68-ED5C-7A4F-80C3-744D8B400E56}"/>
              </a:ext>
            </a:extLst>
          </p:cNvPr>
          <p:cNvSpPr/>
          <p:nvPr/>
        </p:nvSpPr>
        <p:spPr>
          <a:xfrm rot="10800000">
            <a:off x="9847089" y="2978647"/>
            <a:ext cx="477982" cy="859562"/>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98623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BDF24-6594-2640-9499-B31D9BF78188}"/>
              </a:ext>
            </a:extLst>
          </p:cNvPr>
          <p:cNvSpPr>
            <a:spLocks noGrp="1"/>
          </p:cNvSpPr>
          <p:nvPr>
            <p:ph type="title"/>
          </p:nvPr>
        </p:nvSpPr>
        <p:spPr/>
        <p:txBody>
          <a:bodyPr/>
          <a:lstStyle/>
          <a:p>
            <a:r>
              <a:rPr lang="en-US" dirty="0"/>
              <a:t>A Linguistics View</a:t>
            </a:r>
          </a:p>
        </p:txBody>
      </p:sp>
      <p:sp>
        <p:nvSpPr>
          <p:cNvPr id="3" name="Content Placeholder 2">
            <a:extLst>
              <a:ext uri="{FF2B5EF4-FFF2-40B4-BE49-F238E27FC236}">
                <a16:creationId xmlns:a16="http://schemas.microsoft.com/office/drawing/2014/main" id="{A34658B2-479F-3E4D-96E7-D0B5BE71E2F2}"/>
              </a:ext>
            </a:extLst>
          </p:cNvPr>
          <p:cNvSpPr>
            <a:spLocks noGrp="1"/>
          </p:cNvSpPr>
          <p:nvPr>
            <p:ph sz="half" idx="10"/>
          </p:nvPr>
        </p:nvSpPr>
        <p:spPr/>
        <p:txBody>
          <a:bodyPr/>
          <a:lstStyle/>
          <a:p>
            <a:r>
              <a:rPr lang="en-US" sz="2800" dirty="0"/>
              <a:t>What does this require?</a:t>
            </a:r>
          </a:p>
          <a:p>
            <a:r>
              <a:rPr lang="en-US" sz="2800" dirty="0"/>
              <a:t>A </a:t>
            </a:r>
            <a:r>
              <a:rPr lang="en-US" sz="2800" b="1" dirty="0">
                <a:solidFill>
                  <a:schemeClr val="accent3"/>
                </a:solidFill>
              </a:rPr>
              <a:t>key</a:t>
            </a:r>
            <a:r>
              <a:rPr lang="en-US" sz="2800" dirty="0"/>
              <a:t> describing what questions each word responded to</a:t>
            </a:r>
          </a:p>
          <a:p>
            <a:r>
              <a:rPr lang="en-US" sz="2800" dirty="0"/>
              <a:t>A </a:t>
            </a:r>
            <a:r>
              <a:rPr lang="en-US" sz="2800" b="1" dirty="0">
                <a:solidFill>
                  <a:schemeClr val="accent3"/>
                </a:solidFill>
              </a:rPr>
              <a:t>value</a:t>
            </a:r>
            <a:r>
              <a:rPr lang="en-US" sz="2800" dirty="0"/>
              <a:t> describing what information that word contains when it answers a question</a:t>
            </a:r>
          </a:p>
          <a:p>
            <a:r>
              <a:rPr lang="en-US" sz="2800" dirty="0"/>
              <a:t>A </a:t>
            </a:r>
            <a:r>
              <a:rPr lang="en-US" sz="2800" b="1" dirty="0">
                <a:solidFill>
                  <a:schemeClr val="accent3"/>
                </a:solidFill>
              </a:rPr>
              <a:t>query</a:t>
            </a:r>
            <a:r>
              <a:rPr lang="en-US" sz="2800" dirty="0"/>
              <a:t> describing what every word was looking to combine with</a:t>
            </a:r>
          </a:p>
          <a:p>
            <a:endParaRPr lang="en-US" sz="2800" dirty="0"/>
          </a:p>
          <a:p>
            <a:endParaRPr lang="en-US" sz="2800" dirty="0"/>
          </a:p>
          <a:p>
            <a:endParaRPr lang="en-US" sz="2800" dirty="0"/>
          </a:p>
          <a:p>
            <a:r>
              <a:rPr lang="en-US" sz="2800" dirty="0"/>
              <a:t>Then the values were combined for those keys that matched the queries, and the process repeated.</a:t>
            </a:r>
          </a:p>
        </p:txBody>
      </p:sp>
      <p:grpSp>
        <p:nvGrpSpPr>
          <p:cNvPr id="13" name="Group 12">
            <a:extLst>
              <a:ext uri="{FF2B5EF4-FFF2-40B4-BE49-F238E27FC236}">
                <a16:creationId xmlns:a16="http://schemas.microsoft.com/office/drawing/2014/main" id="{884C4728-7750-9049-9A1D-C825E2F5B19B}"/>
              </a:ext>
            </a:extLst>
          </p:cNvPr>
          <p:cNvGrpSpPr/>
          <p:nvPr/>
        </p:nvGrpSpPr>
        <p:grpSpPr>
          <a:xfrm>
            <a:off x="1115858" y="3567055"/>
            <a:ext cx="9957107" cy="1411091"/>
            <a:chOff x="908537" y="4155758"/>
            <a:chExt cx="10371750" cy="1998527"/>
          </a:xfrm>
        </p:grpSpPr>
        <p:sp>
          <p:nvSpPr>
            <p:cNvPr id="23" name="Rectangle 22">
              <a:extLst>
                <a:ext uri="{FF2B5EF4-FFF2-40B4-BE49-F238E27FC236}">
                  <a16:creationId xmlns:a16="http://schemas.microsoft.com/office/drawing/2014/main" id="{9D7CD3C6-9298-BA4B-9170-CA508A2A690F}"/>
                </a:ext>
              </a:extLst>
            </p:cNvPr>
            <p:cNvSpPr/>
            <p:nvPr/>
          </p:nvSpPr>
          <p:spPr>
            <a:xfrm>
              <a:off x="908537" y="4874707"/>
              <a:ext cx="10371750" cy="523220"/>
            </a:xfrm>
            <a:prstGeom prst="rect">
              <a:avLst/>
            </a:prstGeom>
          </p:spPr>
          <p:txBody>
            <a:bodyPr wrap="none">
              <a:spAutoFit/>
            </a:bodyPr>
            <a:lstStyle/>
            <a:p>
              <a:pPr algn="ctr"/>
              <a:r>
                <a:rPr lang="en-US" sz="2800" dirty="0">
                  <a:latin typeface="Consolas" panose="020B0609020204030204" pitchFamily="49" charset="0"/>
                  <a:cs typeface="Consolas" panose="020B0609020204030204" pitchFamily="49" charset="0"/>
                </a:rPr>
                <a:t>{noun</a:t>
              </a:r>
              <a:r>
                <a:rPr lang="en-US" sz="2800" baseline="-25000" dirty="0">
                  <a:latin typeface="Consolas" panose="020B0609020204030204" pitchFamily="49" charset="0"/>
                  <a:cs typeface="Consolas" panose="020B0609020204030204" pitchFamily="49" charset="0"/>
                </a:rPr>
                <a:t>1</a:t>
              </a:r>
              <a:r>
                <a:rPr lang="en-US" sz="2800" dirty="0">
                  <a:latin typeface="Consolas" panose="020B0609020204030204" pitchFamily="49" charset="0"/>
                  <a:cs typeface="Consolas" panose="020B0609020204030204" pitchFamily="49" charset="0"/>
                </a:rPr>
                <a:t>: I, verb</a:t>
              </a:r>
              <a:r>
                <a:rPr lang="en-US" sz="2800" baseline="-25000" dirty="0">
                  <a:latin typeface="Consolas" panose="020B0609020204030204" pitchFamily="49" charset="0"/>
                  <a:cs typeface="Consolas" panose="020B0609020204030204" pitchFamily="49" charset="0"/>
                </a:rPr>
                <a:t>2</a:t>
              </a:r>
              <a:r>
                <a:rPr lang="en-US" sz="2800" dirty="0">
                  <a:latin typeface="Consolas" panose="020B0609020204030204" pitchFamily="49" charset="0"/>
                  <a:cs typeface="Consolas" panose="020B0609020204030204" pitchFamily="49" charset="0"/>
                </a:rPr>
                <a:t>: kicked, article</a:t>
              </a:r>
              <a:r>
                <a:rPr lang="en-US" sz="2800" baseline="-25000" dirty="0">
                  <a:latin typeface="Consolas" panose="020B0609020204030204" pitchFamily="49" charset="0"/>
                  <a:cs typeface="Consolas" panose="020B0609020204030204" pitchFamily="49" charset="0"/>
                </a:rPr>
                <a:t>3</a:t>
              </a:r>
              <a:r>
                <a:rPr lang="en-US" sz="2800" dirty="0">
                  <a:latin typeface="Consolas" panose="020B0609020204030204" pitchFamily="49" charset="0"/>
                  <a:cs typeface="Consolas" panose="020B0609020204030204" pitchFamily="49" charset="0"/>
                </a:rPr>
                <a:t>: the, noun</a:t>
              </a:r>
              <a:r>
                <a:rPr lang="en-US" sz="2800" baseline="-25000" dirty="0">
                  <a:latin typeface="Consolas" panose="020B0609020204030204" pitchFamily="49" charset="0"/>
                  <a:cs typeface="Consolas" panose="020B0609020204030204" pitchFamily="49" charset="0"/>
                </a:rPr>
                <a:t>4</a:t>
              </a:r>
              <a:r>
                <a:rPr lang="en-US" sz="2800" dirty="0">
                  <a:latin typeface="Consolas" panose="020B0609020204030204" pitchFamily="49" charset="0"/>
                  <a:cs typeface="Consolas" panose="020B0609020204030204" pitchFamily="49" charset="0"/>
                </a:rPr>
                <a:t>: ball}</a:t>
              </a:r>
            </a:p>
          </p:txBody>
        </p:sp>
        <p:sp>
          <p:nvSpPr>
            <p:cNvPr id="24" name="TextBox 23">
              <a:extLst>
                <a:ext uri="{FF2B5EF4-FFF2-40B4-BE49-F238E27FC236}">
                  <a16:creationId xmlns:a16="http://schemas.microsoft.com/office/drawing/2014/main" id="{576323D1-796F-6F48-A158-303E6A1E6865}"/>
                </a:ext>
              </a:extLst>
            </p:cNvPr>
            <p:cNvSpPr txBox="1"/>
            <p:nvPr/>
          </p:nvSpPr>
          <p:spPr>
            <a:xfrm>
              <a:off x="1122217" y="5397927"/>
              <a:ext cx="1089883" cy="741036"/>
            </a:xfrm>
            <a:prstGeom prst="rect">
              <a:avLst/>
            </a:prstGeom>
            <a:noFill/>
          </p:spPr>
          <p:txBody>
            <a:bodyPr wrap="none" rtlCol="0">
              <a:spAutoFit/>
            </a:bodyPr>
            <a:lstStyle/>
            <a:p>
              <a:pPr>
                <a:spcBef>
                  <a:spcPts val="600"/>
                </a:spcBef>
                <a:spcAft>
                  <a:spcPts val="600"/>
                </a:spcAft>
              </a:pPr>
              <a:r>
                <a:rPr lang="en-US" sz="2800" b="1" dirty="0">
                  <a:solidFill>
                    <a:schemeClr val="accent3"/>
                  </a:solidFill>
                </a:rPr>
                <a:t>Verb?</a:t>
              </a:r>
            </a:p>
          </p:txBody>
        </p:sp>
        <p:sp>
          <p:nvSpPr>
            <p:cNvPr id="25" name="TextBox 24">
              <a:extLst>
                <a:ext uri="{FF2B5EF4-FFF2-40B4-BE49-F238E27FC236}">
                  <a16:creationId xmlns:a16="http://schemas.microsoft.com/office/drawing/2014/main" id="{851971FA-EE57-C24D-8D9E-3F217CE6281F}"/>
                </a:ext>
              </a:extLst>
            </p:cNvPr>
            <p:cNvSpPr txBox="1"/>
            <p:nvPr/>
          </p:nvSpPr>
          <p:spPr>
            <a:xfrm>
              <a:off x="8811490" y="5383713"/>
              <a:ext cx="1089883" cy="741036"/>
            </a:xfrm>
            <a:prstGeom prst="rect">
              <a:avLst/>
            </a:prstGeom>
            <a:noFill/>
          </p:spPr>
          <p:txBody>
            <a:bodyPr wrap="none" rtlCol="0">
              <a:spAutoFit/>
            </a:bodyPr>
            <a:lstStyle/>
            <a:p>
              <a:pPr>
                <a:spcBef>
                  <a:spcPts val="600"/>
                </a:spcBef>
                <a:spcAft>
                  <a:spcPts val="600"/>
                </a:spcAft>
              </a:pPr>
              <a:r>
                <a:rPr lang="en-US" sz="2800" b="1" dirty="0">
                  <a:solidFill>
                    <a:schemeClr val="accent3"/>
                  </a:solidFill>
                </a:rPr>
                <a:t>Verb?</a:t>
              </a:r>
            </a:p>
          </p:txBody>
        </p:sp>
        <p:sp>
          <p:nvSpPr>
            <p:cNvPr id="26" name="TextBox 25">
              <a:extLst>
                <a:ext uri="{FF2B5EF4-FFF2-40B4-BE49-F238E27FC236}">
                  <a16:creationId xmlns:a16="http://schemas.microsoft.com/office/drawing/2014/main" id="{A4BD0A3C-D32B-AB4D-A0DC-02835906BD7D}"/>
                </a:ext>
              </a:extLst>
            </p:cNvPr>
            <p:cNvSpPr txBox="1"/>
            <p:nvPr/>
          </p:nvSpPr>
          <p:spPr>
            <a:xfrm>
              <a:off x="6045768" y="5413249"/>
              <a:ext cx="1214247" cy="741036"/>
            </a:xfrm>
            <a:prstGeom prst="rect">
              <a:avLst/>
            </a:prstGeom>
            <a:noFill/>
          </p:spPr>
          <p:txBody>
            <a:bodyPr wrap="none" rtlCol="0">
              <a:spAutoFit/>
            </a:bodyPr>
            <a:lstStyle/>
            <a:p>
              <a:pPr>
                <a:spcBef>
                  <a:spcPts val="600"/>
                </a:spcBef>
                <a:spcAft>
                  <a:spcPts val="600"/>
                </a:spcAft>
              </a:pPr>
              <a:r>
                <a:rPr lang="en-US" sz="2800" b="1" dirty="0">
                  <a:solidFill>
                    <a:schemeClr val="accent3"/>
                  </a:solidFill>
                </a:rPr>
                <a:t>Noun?</a:t>
              </a:r>
            </a:p>
          </p:txBody>
        </p:sp>
        <p:sp>
          <p:nvSpPr>
            <p:cNvPr id="27" name="TextBox 26">
              <a:extLst>
                <a:ext uri="{FF2B5EF4-FFF2-40B4-BE49-F238E27FC236}">
                  <a16:creationId xmlns:a16="http://schemas.microsoft.com/office/drawing/2014/main" id="{55889D0C-EB71-7941-94EA-3123B4DE777E}"/>
                </a:ext>
              </a:extLst>
            </p:cNvPr>
            <p:cNvSpPr txBox="1"/>
            <p:nvPr/>
          </p:nvSpPr>
          <p:spPr>
            <a:xfrm>
              <a:off x="3075390" y="5397927"/>
              <a:ext cx="1214247" cy="741036"/>
            </a:xfrm>
            <a:prstGeom prst="rect">
              <a:avLst/>
            </a:prstGeom>
            <a:noFill/>
          </p:spPr>
          <p:txBody>
            <a:bodyPr wrap="none" rtlCol="0">
              <a:spAutoFit/>
            </a:bodyPr>
            <a:lstStyle/>
            <a:p>
              <a:pPr>
                <a:spcBef>
                  <a:spcPts val="600"/>
                </a:spcBef>
                <a:spcAft>
                  <a:spcPts val="600"/>
                </a:spcAft>
              </a:pPr>
              <a:r>
                <a:rPr lang="en-US" sz="2800" b="1" dirty="0">
                  <a:solidFill>
                    <a:schemeClr val="accent3"/>
                  </a:solidFill>
                </a:rPr>
                <a:t>Noun?</a:t>
              </a:r>
            </a:p>
          </p:txBody>
        </p:sp>
        <p:sp>
          <p:nvSpPr>
            <p:cNvPr id="28" name="Arc 27">
              <a:extLst>
                <a:ext uri="{FF2B5EF4-FFF2-40B4-BE49-F238E27FC236}">
                  <a16:creationId xmlns:a16="http://schemas.microsoft.com/office/drawing/2014/main" id="{A2B0AF7D-2963-CC41-9712-8D9B62EF0F19}"/>
                </a:ext>
              </a:extLst>
            </p:cNvPr>
            <p:cNvSpPr/>
            <p:nvPr/>
          </p:nvSpPr>
          <p:spPr>
            <a:xfrm>
              <a:off x="6679043" y="4469481"/>
              <a:ext cx="2648703" cy="810452"/>
            </a:xfrm>
            <a:prstGeom prst="arc">
              <a:avLst>
                <a:gd name="adj1" fmla="val 10775140"/>
                <a:gd name="adj2" fmla="val 0"/>
              </a:avLst>
            </a:prstGeom>
            <a:ln>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Arc 28">
              <a:extLst>
                <a:ext uri="{FF2B5EF4-FFF2-40B4-BE49-F238E27FC236}">
                  <a16:creationId xmlns:a16="http://schemas.microsoft.com/office/drawing/2014/main" id="{3EA79D04-4BA8-2B40-A781-0AA08D643983}"/>
                </a:ext>
              </a:extLst>
            </p:cNvPr>
            <p:cNvSpPr/>
            <p:nvPr/>
          </p:nvSpPr>
          <p:spPr>
            <a:xfrm>
              <a:off x="3770921" y="4155758"/>
              <a:ext cx="5709226" cy="1537004"/>
            </a:xfrm>
            <a:prstGeom prst="arc">
              <a:avLst>
                <a:gd name="adj1" fmla="val 10775140"/>
                <a:gd name="adj2" fmla="val 0"/>
              </a:avLst>
            </a:prstGeom>
            <a:ln>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Arc 29">
              <a:extLst>
                <a:ext uri="{FF2B5EF4-FFF2-40B4-BE49-F238E27FC236}">
                  <a16:creationId xmlns:a16="http://schemas.microsoft.com/office/drawing/2014/main" id="{F38B4BBC-2D44-C44F-B751-AC9AF8C5C3B1}"/>
                </a:ext>
              </a:extLst>
            </p:cNvPr>
            <p:cNvSpPr/>
            <p:nvPr/>
          </p:nvSpPr>
          <p:spPr>
            <a:xfrm>
              <a:off x="1580820" y="4469481"/>
              <a:ext cx="1944664" cy="1001950"/>
            </a:xfrm>
            <a:prstGeom prst="arc">
              <a:avLst>
                <a:gd name="adj1" fmla="val 10775140"/>
                <a:gd name="adj2" fmla="val 0"/>
              </a:avLst>
            </a:prstGeom>
            <a:ln>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4301749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AD5F91-F97A-5F41-A21E-3EB716E0788F}"/>
              </a:ext>
            </a:extLst>
          </p:cNvPr>
          <p:cNvSpPr>
            <a:spLocks noGrp="1"/>
          </p:cNvSpPr>
          <p:nvPr>
            <p:ph type="body" sz="quarter" idx="10"/>
          </p:nvPr>
        </p:nvSpPr>
        <p:spPr>
          <a:xfrm>
            <a:off x="1336964" y="1836544"/>
            <a:ext cx="9518073" cy="2735457"/>
          </a:xfrm>
        </p:spPr>
        <p:txBody>
          <a:bodyPr/>
          <a:lstStyle/>
          <a:p>
            <a:r>
              <a:rPr lang="en-US" sz="4800" b="1"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Single Headed Attention</a:t>
            </a:r>
          </a:p>
        </p:txBody>
      </p:sp>
    </p:spTree>
    <p:extLst>
      <p:ext uri="{BB962C8B-B14F-4D97-AF65-F5344CB8AC3E}">
        <p14:creationId xmlns:p14="http://schemas.microsoft.com/office/powerpoint/2010/main" val="3448088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 Placeholder 2">
            <a:extLst>
              <a:ext uri="{FF2B5EF4-FFF2-40B4-BE49-F238E27FC236}">
                <a16:creationId xmlns:a16="http://schemas.microsoft.com/office/drawing/2014/main" id="{EED8719B-2CD7-434E-A59F-AAA6DF294D94}"/>
              </a:ext>
            </a:extLst>
          </p:cNvPr>
          <p:cNvSpPr>
            <a:spLocks noGrp="1"/>
          </p:cNvSpPr>
          <p:nvPr>
            <p:ph type="body" sz="quarter" idx="10"/>
          </p:nvPr>
        </p:nvSpPr>
        <p:spPr>
          <a:xfrm>
            <a:off x="6285837" y="1283369"/>
            <a:ext cx="5600791" cy="3893568"/>
          </a:xfrm>
        </p:spPr>
        <p:txBody>
          <a:bodyPr/>
          <a:lstStyle/>
          <a:p>
            <a:pPr marL="0" indent="0">
              <a:buNone/>
            </a:pPr>
            <a:r>
              <a:rPr lang="en-US" b="1" dirty="0">
                <a:solidFill>
                  <a:schemeClr val="accent3"/>
                </a:solidFill>
              </a:rPr>
              <a:t>Perceptron</a:t>
            </a:r>
            <a:r>
              <a:rPr lang="en-US" dirty="0"/>
              <a:t>*: Given </a:t>
            </a:r>
            <a:r>
              <a:rPr lang="en-US" dirty="0">
                <a:latin typeface="Cambria Math" panose="02040503050406030204" pitchFamily="18" charset="0"/>
                <a:ea typeface="Cambria Math" panose="02040503050406030204" pitchFamily="18" charset="0"/>
              </a:rPr>
              <a:t>{    }, </a:t>
            </a:r>
            <a:r>
              <a:rPr lang="en-US" dirty="0"/>
              <a:t>predict   , where                       </a:t>
            </a:r>
            <a:r>
              <a:rPr lang="en-US" dirty="0">
                <a:latin typeface="Cambria Math" panose="02040503050406030204" pitchFamily="18" charset="0"/>
                <a:ea typeface="Cambria Math" panose="02040503050406030204" pitchFamily="18" charset="0"/>
              </a:rPr>
              <a:t>:</a:t>
            </a:r>
          </a:p>
          <a:p>
            <a:pPr marL="0" indent="0">
              <a:buNone/>
            </a:pPr>
            <a:endParaRPr lang="en-US" dirty="0">
              <a:latin typeface="Cambria Math" panose="02040503050406030204" pitchFamily="18" charset="0"/>
              <a:ea typeface="Cambria Math" panose="02040503050406030204" pitchFamily="18" charset="0"/>
            </a:endParaRPr>
          </a:p>
          <a:p>
            <a:pPr marL="0" indent="0">
              <a:buNone/>
            </a:pPr>
            <a:r>
              <a:rPr lang="en-US" dirty="0">
                <a:ea typeface="Cambria Math" panose="02040503050406030204" pitchFamily="18" charset="0"/>
              </a:rPr>
              <a:t>where     is the </a:t>
            </a:r>
            <a:r>
              <a:rPr lang="en-US" b="1" dirty="0">
                <a:solidFill>
                  <a:srgbClr val="F89921"/>
                </a:solidFill>
                <a:ea typeface="Cambria Math" panose="02040503050406030204" pitchFamily="18" charset="0"/>
              </a:rPr>
              <a:t>step function</a:t>
            </a:r>
            <a:r>
              <a:rPr lang="en-US" dirty="0">
                <a:ea typeface="Cambria Math" panose="02040503050406030204" pitchFamily="18" charset="0"/>
              </a:rPr>
              <a:t>:</a:t>
            </a:r>
          </a:p>
          <a:p>
            <a:pPr marL="0" indent="0">
              <a:buNone/>
            </a:pPr>
            <a:r>
              <a:rPr lang="en-US" dirty="0">
                <a:ea typeface="Cambria Math" panose="02040503050406030204" pitchFamily="18" charset="0"/>
              </a:rPr>
              <a:t>	</a:t>
            </a:r>
            <a:endParaRPr lang="en-US" dirty="0"/>
          </a:p>
          <a:p>
            <a:pPr marL="0" indent="0">
              <a:buNone/>
            </a:pPr>
            <a:endParaRPr lang="en-US" dirty="0"/>
          </a:p>
        </p:txBody>
      </p:sp>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a:xfrm>
            <a:off x="697502" y="295897"/>
            <a:ext cx="10894666" cy="987472"/>
          </a:xfrm>
        </p:spPr>
        <p:txBody>
          <a:bodyPr/>
          <a:lstStyle/>
          <a:p>
            <a:r>
              <a:rPr lang="en-US" b="1" dirty="0">
                <a:ea typeface="Amazon Ember Light" panose="020B0403020204020204" pitchFamily="34" charset="0"/>
                <a:cs typeface="Amazon Ember Light" panose="020B0403020204020204" pitchFamily="34" charset="0"/>
              </a:rPr>
              <a:t>Perceptron (Rosenblatt, 1957)</a:t>
            </a:r>
            <a:endParaRPr lang="en-US" b="1" dirty="0"/>
          </a:p>
        </p:txBody>
      </p:sp>
      <p:pic>
        <p:nvPicPr>
          <p:cNvPr id="92" name="Picture 91">
            <a:extLst>
              <a:ext uri="{FF2B5EF4-FFF2-40B4-BE49-F238E27FC236}">
                <a16:creationId xmlns:a16="http://schemas.microsoft.com/office/drawing/2014/main" id="{326B84D3-9849-DC4B-9864-69B1A3DDF29C}"/>
              </a:ext>
            </a:extLst>
          </p:cNvPr>
          <p:cNvPicPr>
            <a:picLocks noChangeAspect="1"/>
          </p:cNvPicPr>
          <p:nvPr/>
        </p:nvPicPr>
        <p:blipFill>
          <a:blip r:embed="rId3"/>
          <a:stretch>
            <a:fillRect/>
          </a:stretch>
        </p:blipFill>
        <p:spPr>
          <a:xfrm>
            <a:off x="7485264" y="2861065"/>
            <a:ext cx="187932" cy="336300"/>
          </a:xfrm>
          <a:prstGeom prst="rect">
            <a:avLst/>
          </a:prstGeom>
        </p:spPr>
      </p:pic>
      <p:sp>
        <p:nvSpPr>
          <p:cNvPr id="45" name="Rectangle 44">
            <a:extLst>
              <a:ext uri="{FF2B5EF4-FFF2-40B4-BE49-F238E27FC236}">
                <a16:creationId xmlns:a16="http://schemas.microsoft.com/office/drawing/2014/main" id="{0B37E46E-6191-E545-8E7A-13C331714B98}"/>
              </a:ext>
            </a:extLst>
          </p:cNvPr>
          <p:cNvSpPr/>
          <p:nvPr/>
        </p:nvSpPr>
        <p:spPr>
          <a:xfrm>
            <a:off x="6588594" y="5772875"/>
            <a:ext cx="5298034" cy="369332"/>
          </a:xfrm>
          <a:prstGeom prst="rect">
            <a:avLst/>
          </a:prstGeom>
        </p:spPr>
        <p:txBody>
          <a:bodyPr wrap="square">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 Non-linear activation function / binary classifier </a:t>
            </a:r>
          </a:p>
        </p:txBody>
      </p:sp>
      <p:pic>
        <p:nvPicPr>
          <p:cNvPr id="62" name="Picture 61">
            <a:extLst>
              <a:ext uri="{FF2B5EF4-FFF2-40B4-BE49-F238E27FC236}">
                <a16:creationId xmlns:a16="http://schemas.microsoft.com/office/drawing/2014/main" id="{F9F6ACA0-1C7F-8E40-AB49-52FCDEC99A2D}"/>
              </a:ext>
            </a:extLst>
          </p:cNvPr>
          <p:cNvPicPr>
            <a:picLocks noChangeAspect="1"/>
          </p:cNvPicPr>
          <p:nvPr/>
        </p:nvPicPr>
        <p:blipFill>
          <a:blip r:embed="rId4"/>
          <a:stretch>
            <a:fillRect/>
          </a:stretch>
        </p:blipFill>
        <p:spPr>
          <a:xfrm>
            <a:off x="7473302" y="1776064"/>
            <a:ext cx="2017732" cy="365961"/>
          </a:xfrm>
          <a:prstGeom prst="rect">
            <a:avLst/>
          </a:prstGeom>
        </p:spPr>
      </p:pic>
      <p:pic>
        <p:nvPicPr>
          <p:cNvPr id="64" name="Picture 63">
            <a:extLst>
              <a:ext uri="{FF2B5EF4-FFF2-40B4-BE49-F238E27FC236}">
                <a16:creationId xmlns:a16="http://schemas.microsoft.com/office/drawing/2014/main" id="{180B765C-F429-7547-AE11-93C17B0E54BE}"/>
              </a:ext>
            </a:extLst>
          </p:cNvPr>
          <p:cNvPicPr>
            <a:picLocks noChangeAspect="1"/>
          </p:cNvPicPr>
          <p:nvPr/>
        </p:nvPicPr>
        <p:blipFill>
          <a:blip r:embed="rId5"/>
          <a:stretch>
            <a:fillRect/>
          </a:stretch>
        </p:blipFill>
        <p:spPr>
          <a:xfrm>
            <a:off x="9517058" y="1482534"/>
            <a:ext cx="316610" cy="240187"/>
          </a:xfrm>
          <a:prstGeom prst="rect">
            <a:avLst/>
          </a:prstGeom>
        </p:spPr>
      </p:pic>
      <p:pic>
        <p:nvPicPr>
          <p:cNvPr id="65" name="Picture 64">
            <a:extLst>
              <a:ext uri="{FF2B5EF4-FFF2-40B4-BE49-F238E27FC236}">
                <a16:creationId xmlns:a16="http://schemas.microsoft.com/office/drawing/2014/main" id="{DE0D51E6-24A0-3C4C-A8B9-4F4B836EAD3D}"/>
              </a:ext>
            </a:extLst>
          </p:cNvPr>
          <p:cNvPicPr>
            <a:picLocks noChangeAspect="1"/>
          </p:cNvPicPr>
          <p:nvPr/>
        </p:nvPicPr>
        <p:blipFill>
          <a:blip r:embed="rId6"/>
          <a:stretch>
            <a:fillRect/>
          </a:stretch>
        </p:blipFill>
        <p:spPr>
          <a:xfrm>
            <a:off x="11218621" y="1494256"/>
            <a:ext cx="174698" cy="246632"/>
          </a:xfrm>
          <a:prstGeom prst="rect">
            <a:avLst/>
          </a:prstGeom>
        </p:spPr>
      </p:pic>
      <p:pic>
        <p:nvPicPr>
          <p:cNvPr id="66" name="Picture 65">
            <a:extLst>
              <a:ext uri="{FF2B5EF4-FFF2-40B4-BE49-F238E27FC236}">
                <a16:creationId xmlns:a16="http://schemas.microsoft.com/office/drawing/2014/main" id="{A2782EB2-D5DC-C046-86B3-58DCF479556D}"/>
              </a:ext>
            </a:extLst>
          </p:cNvPr>
          <p:cNvPicPr>
            <a:picLocks noChangeAspect="1"/>
          </p:cNvPicPr>
          <p:nvPr/>
        </p:nvPicPr>
        <p:blipFill>
          <a:blip r:embed="rId7"/>
          <a:stretch>
            <a:fillRect/>
          </a:stretch>
        </p:blipFill>
        <p:spPr>
          <a:xfrm>
            <a:off x="6990000" y="3415903"/>
            <a:ext cx="3078910" cy="945356"/>
          </a:xfrm>
          <a:prstGeom prst="rect">
            <a:avLst/>
          </a:prstGeom>
        </p:spPr>
      </p:pic>
      <p:pic>
        <p:nvPicPr>
          <p:cNvPr id="63" name="Picture 62">
            <a:extLst>
              <a:ext uri="{FF2B5EF4-FFF2-40B4-BE49-F238E27FC236}">
                <a16:creationId xmlns:a16="http://schemas.microsoft.com/office/drawing/2014/main" id="{6585ADE3-4D9C-154F-BC79-571535072E05}"/>
              </a:ext>
            </a:extLst>
          </p:cNvPr>
          <p:cNvPicPr>
            <a:picLocks noChangeAspect="1"/>
          </p:cNvPicPr>
          <p:nvPr/>
        </p:nvPicPr>
        <p:blipFill>
          <a:blip r:embed="rId8"/>
          <a:stretch>
            <a:fillRect/>
          </a:stretch>
        </p:blipFill>
        <p:spPr>
          <a:xfrm>
            <a:off x="6984600" y="2319958"/>
            <a:ext cx="4488725" cy="362147"/>
          </a:xfrm>
          <a:prstGeom prst="rect">
            <a:avLst/>
          </a:prstGeom>
        </p:spPr>
      </p:pic>
      <p:pic>
        <p:nvPicPr>
          <p:cNvPr id="70" name="Picture 69">
            <a:extLst>
              <a:ext uri="{FF2B5EF4-FFF2-40B4-BE49-F238E27FC236}">
                <a16:creationId xmlns:a16="http://schemas.microsoft.com/office/drawing/2014/main" id="{4CE793D6-10AE-C540-8B3A-5F645F4DB86A}"/>
              </a:ext>
            </a:extLst>
          </p:cNvPr>
          <p:cNvPicPr>
            <a:picLocks noChangeAspect="1"/>
          </p:cNvPicPr>
          <p:nvPr/>
        </p:nvPicPr>
        <p:blipFill>
          <a:blip r:embed="rId9"/>
          <a:stretch>
            <a:fillRect/>
          </a:stretch>
        </p:blipFill>
        <p:spPr>
          <a:xfrm>
            <a:off x="7784363" y="4430332"/>
            <a:ext cx="2330305" cy="1273199"/>
          </a:xfrm>
          <a:prstGeom prst="rect">
            <a:avLst/>
          </a:prstGeom>
          <a:ln>
            <a:solidFill>
              <a:schemeClr val="tx1"/>
            </a:solidFill>
          </a:ln>
        </p:spPr>
      </p:pic>
      <p:grpSp>
        <p:nvGrpSpPr>
          <p:cNvPr id="74" name="Group 73">
            <a:extLst>
              <a:ext uri="{FF2B5EF4-FFF2-40B4-BE49-F238E27FC236}">
                <a16:creationId xmlns:a16="http://schemas.microsoft.com/office/drawing/2014/main" id="{3FB68B0F-D949-8944-BB01-9236FAAF7D50}"/>
              </a:ext>
            </a:extLst>
          </p:cNvPr>
          <p:cNvGrpSpPr/>
          <p:nvPr/>
        </p:nvGrpSpPr>
        <p:grpSpPr>
          <a:xfrm>
            <a:off x="1845569" y="1447573"/>
            <a:ext cx="4245034" cy="3874455"/>
            <a:chOff x="1845569" y="1447573"/>
            <a:chExt cx="4245034" cy="3874455"/>
          </a:xfrm>
        </p:grpSpPr>
        <p:grpSp>
          <p:nvGrpSpPr>
            <p:cNvPr id="75" name="Group 74">
              <a:extLst>
                <a:ext uri="{FF2B5EF4-FFF2-40B4-BE49-F238E27FC236}">
                  <a16:creationId xmlns:a16="http://schemas.microsoft.com/office/drawing/2014/main" id="{18ADF0CD-04A1-314D-B71E-489006A78AFF}"/>
                </a:ext>
              </a:extLst>
            </p:cNvPr>
            <p:cNvGrpSpPr/>
            <p:nvPr/>
          </p:nvGrpSpPr>
          <p:grpSpPr>
            <a:xfrm>
              <a:off x="1845569" y="1447573"/>
              <a:ext cx="4245034" cy="3874455"/>
              <a:chOff x="1845569" y="1447573"/>
              <a:chExt cx="4245034" cy="3874455"/>
            </a:xfrm>
          </p:grpSpPr>
          <p:sp>
            <p:nvSpPr>
              <p:cNvPr id="80" name="TextBox 79">
                <a:extLst>
                  <a:ext uri="{FF2B5EF4-FFF2-40B4-BE49-F238E27FC236}">
                    <a16:creationId xmlns:a16="http://schemas.microsoft.com/office/drawing/2014/main" id="{1F205FDA-5FA7-8844-B677-4D2EA165C2D5}"/>
                  </a:ext>
                </a:extLst>
              </p:cNvPr>
              <p:cNvSpPr txBox="1"/>
              <p:nvPr/>
            </p:nvSpPr>
            <p:spPr>
              <a:xfrm>
                <a:off x="3967152" y="3695423"/>
                <a:ext cx="2123451" cy="369332"/>
              </a:xfrm>
              <a:prstGeom prst="rect">
                <a:avLst/>
              </a:prstGeom>
              <a:noFill/>
            </p:spPr>
            <p:txBody>
              <a:bodyPr wrap="square" rtlCol="0">
                <a:spAutoFit/>
              </a:bodyPr>
              <a:lstStyle/>
              <a:p>
                <a:r>
                  <a:rPr lang="en-US" b="1"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Activation function</a:t>
                </a:r>
              </a:p>
            </p:txBody>
          </p:sp>
          <p:sp>
            <p:nvSpPr>
              <p:cNvPr id="81" name="TextBox 80">
                <a:extLst>
                  <a:ext uri="{FF2B5EF4-FFF2-40B4-BE49-F238E27FC236}">
                    <a16:creationId xmlns:a16="http://schemas.microsoft.com/office/drawing/2014/main" id="{F2F24693-3076-6A4C-9F8E-2DA494B29996}"/>
                  </a:ext>
                </a:extLst>
              </p:cNvPr>
              <p:cNvSpPr txBox="1"/>
              <p:nvPr/>
            </p:nvSpPr>
            <p:spPr>
              <a:xfrm>
                <a:off x="3957568" y="4091754"/>
                <a:ext cx="813222"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(sum)</a:t>
                </a:r>
              </a:p>
            </p:txBody>
          </p:sp>
          <p:sp>
            <p:nvSpPr>
              <p:cNvPr id="82" name="TextBox 81">
                <a:extLst>
                  <a:ext uri="{FF2B5EF4-FFF2-40B4-BE49-F238E27FC236}">
                    <a16:creationId xmlns:a16="http://schemas.microsoft.com/office/drawing/2014/main" id="{EA9C913B-2978-8A4D-A18A-8F2A886D2DDA}"/>
                  </a:ext>
                </a:extLst>
              </p:cNvPr>
              <p:cNvSpPr txBox="1"/>
              <p:nvPr/>
            </p:nvSpPr>
            <p:spPr>
              <a:xfrm>
                <a:off x="3949663" y="4511787"/>
                <a:ext cx="1153353"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(weights)</a:t>
                </a:r>
              </a:p>
            </p:txBody>
          </p:sp>
          <p:sp>
            <p:nvSpPr>
              <p:cNvPr id="83" name="Oval 82">
                <a:extLst>
                  <a:ext uri="{FF2B5EF4-FFF2-40B4-BE49-F238E27FC236}">
                    <a16:creationId xmlns:a16="http://schemas.microsoft.com/office/drawing/2014/main" id="{B58185C3-B23D-8F44-8975-5D4EC4904CB2}"/>
                  </a:ext>
                </a:extLst>
              </p:cNvPr>
              <p:cNvSpPr/>
              <p:nvPr/>
            </p:nvSpPr>
            <p:spPr>
              <a:xfrm rot="16200000">
                <a:off x="2174617" y="3380162"/>
                <a:ext cx="934956" cy="9771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84" name="Oval 83">
                <a:extLst>
                  <a:ext uri="{FF2B5EF4-FFF2-40B4-BE49-F238E27FC236}">
                    <a16:creationId xmlns:a16="http://schemas.microsoft.com/office/drawing/2014/main" id="{036519F7-8E58-D54A-8240-A4FF8B75EA1C}"/>
                  </a:ext>
                </a:extLst>
              </p:cNvPr>
              <p:cNvSpPr/>
              <p:nvPr/>
            </p:nvSpPr>
            <p:spPr>
              <a:xfrm rot="16200000">
                <a:off x="2430141" y="1444886"/>
                <a:ext cx="438538" cy="443911"/>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85" name="Oval 84">
                <a:extLst>
                  <a:ext uri="{FF2B5EF4-FFF2-40B4-BE49-F238E27FC236}">
                    <a16:creationId xmlns:a16="http://schemas.microsoft.com/office/drawing/2014/main" id="{71D7C86D-14FB-2143-A2B5-66897228A0AB}"/>
                  </a:ext>
                </a:extLst>
              </p:cNvPr>
              <p:cNvSpPr/>
              <p:nvPr/>
            </p:nvSpPr>
            <p:spPr>
              <a:xfrm rot="16200000">
                <a:off x="2440041" y="4880803"/>
                <a:ext cx="438538" cy="443911"/>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86" name="Oval 85">
                <a:extLst>
                  <a:ext uri="{FF2B5EF4-FFF2-40B4-BE49-F238E27FC236}">
                    <a16:creationId xmlns:a16="http://schemas.microsoft.com/office/drawing/2014/main" id="{38C60D94-F333-0049-AD0C-D73640089BF6}"/>
                  </a:ext>
                </a:extLst>
              </p:cNvPr>
              <p:cNvSpPr/>
              <p:nvPr/>
            </p:nvSpPr>
            <p:spPr>
              <a:xfrm rot="16200000">
                <a:off x="2987824" y="4880803"/>
                <a:ext cx="438538" cy="443912"/>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87" name="Oval 86">
                <a:extLst>
                  <a:ext uri="{FF2B5EF4-FFF2-40B4-BE49-F238E27FC236}">
                    <a16:creationId xmlns:a16="http://schemas.microsoft.com/office/drawing/2014/main" id="{79E8E727-189E-FF4C-AEE2-D117ED284F42}"/>
                  </a:ext>
                </a:extLst>
              </p:cNvPr>
              <p:cNvSpPr/>
              <p:nvPr/>
            </p:nvSpPr>
            <p:spPr>
              <a:xfrm rot="16200000">
                <a:off x="1899441" y="4880803"/>
                <a:ext cx="438538" cy="443911"/>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cxnSp>
            <p:nvCxnSpPr>
              <p:cNvPr id="88" name="Straight Arrow Connector 87">
                <a:extLst>
                  <a:ext uri="{FF2B5EF4-FFF2-40B4-BE49-F238E27FC236}">
                    <a16:creationId xmlns:a16="http://schemas.microsoft.com/office/drawing/2014/main" id="{D6FDE5E2-6AFC-E542-B93A-B1B05E91CD1C}"/>
                  </a:ext>
                </a:extLst>
              </p:cNvPr>
              <p:cNvCxnSpPr>
                <a:cxnSpLocks/>
                <a:stCxn id="86" idx="6"/>
                <a:endCxn id="83" idx="2"/>
              </p:cNvCxnSpPr>
              <p:nvPr/>
            </p:nvCxnSpPr>
            <p:spPr>
              <a:xfrm flipH="1" flipV="1">
                <a:off x="2642096" y="4336203"/>
                <a:ext cx="564997" cy="54728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DFABC51A-655E-8848-A405-724EC510406A}"/>
                  </a:ext>
                </a:extLst>
              </p:cNvPr>
              <p:cNvCxnSpPr>
                <a:cxnSpLocks/>
                <a:stCxn id="87" idx="6"/>
                <a:endCxn id="83" idx="2"/>
              </p:cNvCxnSpPr>
              <p:nvPr/>
            </p:nvCxnSpPr>
            <p:spPr>
              <a:xfrm flipV="1">
                <a:off x="2118711" y="4336203"/>
                <a:ext cx="523385" cy="54728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47F8E0CB-8B29-C44D-9C11-059CC1E718B6}"/>
                  </a:ext>
                </a:extLst>
              </p:cNvPr>
              <p:cNvCxnSpPr>
                <a:cxnSpLocks/>
                <a:stCxn id="85" idx="6"/>
                <a:endCxn id="83" idx="2"/>
              </p:cNvCxnSpPr>
              <p:nvPr/>
            </p:nvCxnSpPr>
            <p:spPr>
              <a:xfrm flipH="1" flipV="1">
                <a:off x="2642096" y="4336203"/>
                <a:ext cx="17215" cy="54728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C2E43ECD-6EDC-3D4F-B9AE-D1D73D6B6C7E}"/>
                  </a:ext>
                </a:extLst>
              </p:cNvPr>
              <p:cNvCxnSpPr>
                <a:cxnSpLocks/>
                <a:stCxn id="83" idx="6"/>
              </p:cNvCxnSpPr>
              <p:nvPr/>
            </p:nvCxnSpPr>
            <p:spPr>
              <a:xfrm flipV="1">
                <a:off x="2642096" y="1886111"/>
                <a:ext cx="0" cy="151513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3" name="Picture 92">
                <a:extLst>
                  <a:ext uri="{FF2B5EF4-FFF2-40B4-BE49-F238E27FC236}">
                    <a16:creationId xmlns:a16="http://schemas.microsoft.com/office/drawing/2014/main" id="{FB7CAF3F-095C-C34B-A95D-0BF321EBEA69}"/>
                  </a:ext>
                </a:extLst>
              </p:cNvPr>
              <p:cNvPicPr>
                <a:picLocks noChangeAspect="1"/>
              </p:cNvPicPr>
              <p:nvPr/>
            </p:nvPicPr>
            <p:blipFill>
              <a:blip r:embed="rId10"/>
              <a:stretch>
                <a:fillRect/>
              </a:stretch>
            </p:blipFill>
            <p:spPr>
              <a:xfrm>
                <a:off x="2539102" y="5027342"/>
                <a:ext cx="247949" cy="165299"/>
              </a:xfrm>
              <a:prstGeom prst="rect">
                <a:avLst/>
              </a:prstGeom>
            </p:spPr>
          </p:pic>
          <p:pic>
            <p:nvPicPr>
              <p:cNvPr id="95" name="Picture 94">
                <a:extLst>
                  <a:ext uri="{FF2B5EF4-FFF2-40B4-BE49-F238E27FC236}">
                    <a16:creationId xmlns:a16="http://schemas.microsoft.com/office/drawing/2014/main" id="{6DD2E263-AEB7-6B46-ABDE-5DE45C226184}"/>
                  </a:ext>
                </a:extLst>
              </p:cNvPr>
              <p:cNvPicPr>
                <a:picLocks noChangeAspect="1"/>
              </p:cNvPicPr>
              <p:nvPr/>
            </p:nvPicPr>
            <p:blipFill>
              <a:blip r:embed="rId11"/>
              <a:stretch>
                <a:fillRect/>
              </a:stretch>
            </p:blipFill>
            <p:spPr>
              <a:xfrm>
                <a:off x="3075426" y="5016386"/>
                <a:ext cx="255462" cy="165299"/>
              </a:xfrm>
              <a:prstGeom prst="rect">
                <a:avLst/>
              </a:prstGeom>
            </p:spPr>
          </p:pic>
          <p:sp>
            <p:nvSpPr>
              <p:cNvPr id="96" name="TextBox 95">
                <a:extLst>
                  <a:ext uri="{FF2B5EF4-FFF2-40B4-BE49-F238E27FC236}">
                    <a16:creationId xmlns:a16="http://schemas.microsoft.com/office/drawing/2014/main" id="{D6E53756-059B-0346-8656-A47814CC02B2}"/>
                  </a:ext>
                </a:extLst>
              </p:cNvPr>
              <p:cNvSpPr txBox="1"/>
              <p:nvPr/>
            </p:nvSpPr>
            <p:spPr>
              <a:xfrm>
                <a:off x="3888625" y="1494256"/>
                <a:ext cx="1823869" cy="400110"/>
              </a:xfrm>
              <a:prstGeom prst="rect">
                <a:avLst/>
              </a:prstGeom>
              <a:noFill/>
            </p:spPr>
            <p:txBody>
              <a:bodyPr wrap="square" rtlCol="0">
                <a:spAutoFit/>
              </a:bodyPr>
              <a:lstStyle/>
              <a:p>
                <a:r>
                  <a:rPr lang="en-US" sz="2000" dirty="0">
                    <a:solidFill>
                      <a:schemeClr val="accent1"/>
                    </a:solidFill>
                    <a:latin typeface="Amazon Ember Light" panose="020B0403020204020204" pitchFamily="34" charset="0"/>
                    <a:ea typeface="Amazon Ember Light" panose="020B0403020204020204" pitchFamily="34" charset="0"/>
                    <a:cs typeface="Amazon Ember Light" panose="020B0403020204020204" pitchFamily="34" charset="0"/>
                  </a:rPr>
                  <a:t>Output</a:t>
                </a:r>
              </a:p>
            </p:txBody>
          </p:sp>
          <p:sp>
            <p:nvSpPr>
              <p:cNvPr id="97" name="TextBox 96">
                <a:extLst>
                  <a:ext uri="{FF2B5EF4-FFF2-40B4-BE49-F238E27FC236}">
                    <a16:creationId xmlns:a16="http://schemas.microsoft.com/office/drawing/2014/main" id="{5F52B06C-1972-2745-BDE5-F939AE0A1112}"/>
                  </a:ext>
                </a:extLst>
              </p:cNvPr>
              <p:cNvSpPr txBox="1"/>
              <p:nvPr/>
            </p:nvSpPr>
            <p:spPr>
              <a:xfrm>
                <a:off x="3967152" y="4882744"/>
                <a:ext cx="1558626" cy="400110"/>
              </a:xfrm>
              <a:prstGeom prst="rect">
                <a:avLst/>
              </a:prstGeom>
              <a:noFill/>
            </p:spPr>
            <p:txBody>
              <a:bodyPr wrap="square" rtlCol="0">
                <a:spAutoFit/>
              </a:bodyPr>
              <a:lstStyle/>
              <a:p>
                <a:r>
                  <a:rPr lang="en-US" sz="2000" dirty="0">
                    <a:solidFill>
                      <a:schemeClr val="accent1"/>
                    </a:solidFill>
                    <a:latin typeface="Amazon Ember Light" panose="020B0403020204020204" pitchFamily="34" charset="0"/>
                    <a:ea typeface="Amazon Ember Light" panose="020B0403020204020204" pitchFamily="34" charset="0"/>
                    <a:cs typeface="Amazon Ember Light" panose="020B0403020204020204" pitchFamily="34" charset="0"/>
                  </a:rPr>
                  <a:t>Input </a:t>
                </a:r>
              </a:p>
            </p:txBody>
          </p:sp>
          <p:pic>
            <p:nvPicPr>
              <p:cNvPr id="98" name="Picture 97">
                <a:extLst>
                  <a:ext uri="{FF2B5EF4-FFF2-40B4-BE49-F238E27FC236}">
                    <a16:creationId xmlns:a16="http://schemas.microsoft.com/office/drawing/2014/main" id="{C9A1CF84-1FBF-DD49-9D57-74682F5FDB67}"/>
                  </a:ext>
                </a:extLst>
              </p:cNvPr>
              <p:cNvPicPr>
                <a:picLocks noChangeAspect="1"/>
              </p:cNvPicPr>
              <p:nvPr/>
            </p:nvPicPr>
            <p:blipFill>
              <a:blip r:embed="rId12"/>
              <a:stretch>
                <a:fillRect/>
              </a:stretch>
            </p:blipFill>
            <p:spPr>
              <a:xfrm>
                <a:off x="2077332" y="5027870"/>
                <a:ext cx="76200" cy="158750"/>
              </a:xfrm>
              <a:prstGeom prst="rect">
                <a:avLst/>
              </a:prstGeom>
            </p:spPr>
          </p:pic>
          <p:pic>
            <p:nvPicPr>
              <p:cNvPr id="99" name="Picture 98">
                <a:extLst>
                  <a:ext uri="{FF2B5EF4-FFF2-40B4-BE49-F238E27FC236}">
                    <a16:creationId xmlns:a16="http://schemas.microsoft.com/office/drawing/2014/main" id="{C6D3BEC0-C01F-B440-8279-39110F6B808B}"/>
                  </a:ext>
                </a:extLst>
              </p:cNvPr>
              <p:cNvPicPr>
                <a:picLocks noChangeAspect="1"/>
              </p:cNvPicPr>
              <p:nvPr/>
            </p:nvPicPr>
            <p:blipFill>
              <a:blip r:embed="rId13"/>
              <a:stretch>
                <a:fillRect/>
              </a:stretch>
            </p:blipFill>
            <p:spPr>
              <a:xfrm>
                <a:off x="1845569" y="4642732"/>
                <a:ext cx="251695" cy="152341"/>
              </a:xfrm>
              <a:prstGeom prst="rect">
                <a:avLst/>
              </a:prstGeom>
            </p:spPr>
          </p:pic>
          <p:pic>
            <p:nvPicPr>
              <p:cNvPr id="100" name="Picture 99">
                <a:extLst>
                  <a:ext uri="{FF2B5EF4-FFF2-40B4-BE49-F238E27FC236}">
                    <a16:creationId xmlns:a16="http://schemas.microsoft.com/office/drawing/2014/main" id="{12AD058F-A349-1149-B57E-65AE70F9E9DA}"/>
                  </a:ext>
                </a:extLst>
              </p:cNvPr>
              <p:cNvPicPr>
                <a:picLocks noChangeAspect="1"/>
              </p:cNvPicPr>
              <p:nvPr/>
            </p:nvPicPr>
            <p:blipFill>
              <a:blip r:embed="rId14"/>
              <a:stretch>
                <a:fillRect/>
              </a:stretch>
            </p:blipFill>
            <p:spPr>
              <a:xfrm>
                <a:off x="2364178" y="4649356"/>
                <a:ext cx="245072" cy="145718"/>
              </a:xfrm>
              <a:prstGeom prst="rect">
                <a:avLst/>
              </a:prstGeom>
            </p:spPr>
          </p:pic>
          <p:pic>
            <p:nvPicPr>
              <p:cNvPr id="101" name="Picture 100">
                <a:extLst>
                  <a:ext uri="{FF2B5EF4-FFF2-40B4-BE49-F238E27FC236}">
                    <a16:creationId xmlns:a16="http://schemas.microsoft.com/office/drawing/2014/main" id="{69C01ADD-8C7E-A445-BC6C-12FECC757173}"/>
                  </a:ext>
                </a:extLst>
              </p:cNvPr>
              <p:cNvPicPr>
                <a:picLocks noChangeAspect="1"/>
              </p:cNvPicPr>
              <p:nvPr/>
            </p:nvPicPr>
            <p:blipFill>
              <a:blip r:embed="rId15"/>
              <a:stretch>
                <a:fillRect/>
              </a:stretch>
            </p:blipFill>
            <p:spPr>
              <a:xfrm>
                <a:off x="3075174" y="4653873"/>
                <a:ext cx="251695" cy="145718"/>
              </a:xfrm>
              <a:prstGeom prst="rect">
                <a:avLst/>
              </a:prstGeom>
            </p:spPr>
          </p:pic>
          <p:pic>
            <p:nvPicPr>
              <p:cNvPr id="102" name="Picture 101">
                <a:extLst>
                  <a:ext uri="{FF2B5EF4-FFF2-40B4-BE49-F238E27FC236}">
                    <a16:creationId xmlns:a16="http://schemas.microsoft.com/office/drawing/2014/main" id="{1F74FFE2-BC45-8040-A977-7F4F541FD678}"/>
                  </a:ext>
                </a:extLst>
              </p:cNvPr>
              <p:cNvPicPr>
                <a:picLocks noChangeAspect="1"/>
              </p:cNvPicPr>
              <p:nvPr/>
            </p:nvPicPr>
            <p:blipFill>
              <a:blip r:embed="rId16"/>
              <a:stretch>
                <a:fillRect/>
              </a:stretch>
            </p:blipFill>
            <p:spPr>
              <a:xfrm>
                <a:off x="2398519" y="3943615"/>
                <a:ext cx="620927" cy="274366"/>
              </a:xfrm>
              <a:prstGeom prst="rect">
                <a:avLst/>
              </a:prstGeom>
            </p:spPr>
          </p:pic>
        </p:grpSp>
        <p:cxnSp>
          <p:nvCxnSpPr>
            <p:cNvPr id="76" name="Straight Arrow Connector 75">
              <a:extLst>
                <a:ext uri="{FF2B5EF4-FFF2-40B4-BE49-F238E27FC236}">
                  <a16:creationId xmlns:a16="http://schemas.microsoft.com/office/drawing/2014/main" id="{AA48CFBB-61C9-804A-8026-7C936815B4AD}"/>
                </a:ext>
              </a:extLst>
            </p:cNvPr>
            <p:cNvCxnSpPr>
              <a:cxnSpLocks/>
            </p:cNvCxnSpPr>
            <p:nvPr/>
          </p:nvCxnSpPr>
          <p:spPr>
            <a:xfrm flipH="1">
              <a:off x="3425841" y="3880089"/>
              <a:ext cx="462784" cy="0"/>
            </a:xfrm>
            <a:prstGeom prst="straightConnector1">
              <a:avLst/>
            </a:prstGeom>
            <a:ln w="19050" cmpd="sng">
              <a:solidFill>
                <a:schemeClr val="accent3"/>
              </a:solidFill>
              <a:prstDash val="solid"/>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5CF1D0B-3499-324C-AB2D-636DE273DAE8}"/>
                </a:ext>
              </a:extLst>
            </p:cNvPr>
            <p:cNvCxnSpPr>
              <a:cxnSpLocks/>
            </p:cNvCxnSpPr>
            <p:nvPr/>
          </p:nvCxnSpPr>
          <p:spPr>
            <a:xfrm>
              <a:off x="2163186" y="3880089"/>
              <a:ext cx="977125"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78" name="Picture 77">
              <a:extLst>
                <a:ext uri="{FF2B5EF4-FFF2-40B4-BE49-F238E27FC236}">
                  <a16:creationId xmlns:a16="http://schemas.microsoft.com/office/drawing/2014/main" id="{714EEFC4-FC15-7848-868B-98000FAD1275}"/>
                </a:ext>
              </a:extLst>
            </p:cNvPr>
            <p:cNvPicPr>
              <a:picLocks noChangeAspect="1"/>
            </p:cNvPicPr>
            <p:nvPr/>
          </p:nvPicPr>
          <p:blipFill>
            <a:blip r:embed="rId17"/>
            <a:stretch>
              <a:fillRect/>
            </a:stretch>
          </p:blipFill>
          <p:spPr>
            <a:xfrm>
              <a:off x="2571019" y="1586172"/>
              <a:ext cx="157217" cy="167043"/>
            </a:xfrm>
            <a:prstGeom prst="rect">
              <a:avLst/>
            </a:prstGeom>
          </p:spPr>
        </p:pic>
        <p:pic>
          <p:nvPicPr>
            <p:cNvPr id="79" name="Picture 78">
              <a:extLst>
                <a:ext uri="{FF2B5EF4-FFF2-40B4-BE49-F238E27FC236}">
                  <a16:creationId xmlns:a16="http://schemas.microsoft.com/office/drawing/2014/main" id="{D19D68AF-6C67-8449-A061-DD8078099944}"/>
                </a:ext>
              </a:extLst>
            </p:cNvPr>
            <p:cNvPicPr>
              <a:picLocks noChangeAspect="1"/>
            </p:cNvPicPr>
            <p:nvPr/>
          </p:nvPicPr>
          <p:blipFill>
            <a:blip r:embed="rId18"/>
            <a:stretch>
              <a:fillRect/>
            </a:stretch>
          </p:blipFill>
          <p:spPr>
            <a:xfrm>
              <a:off x="2234792" y="3562419"/>
              <a:ext cx="791943" cy="289547"/>
            </a:xfrm>
            <a:prstGeom prst="rect">
              <a:avLst/>
            </a:prstGeom>
          </p:spPr>
        </p:pic>
      </p:grpSp>
    </p:spTree>
    <p:extLst>
      <p:ext uri="{BB962C8B-B14F-4D97-AF65-F5344CB8AC3E}">
        <p14:creationId xmlns:p14="http://schemas.microsoft.com/office/powerpoint/2010/main" val="33163692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BDF24-6594-2640-9499-B31D9BF78188}"/>
              </a:ext>
            </a:extLst>
          </p:cNvPr>
          <p:cNvSpPr>
            <a:spLocks noGrp="1"/>
          </p:cNvSpPr>
          <p:nvPr>
            <p:ph type="title"/>
          </p:nvPr>
        </p:nvSpPr>
        <p:spPr/>
        <p:txBody>
          <a:bodyPr/>
          <a:lstStyle/>
          <a:p>
            <a:r>
              <a:rPr lang="en-US" dirty="0"/>
              <a:t>Single-headed Attention</a:t>
            </a:r>
          </a:p>
        </p:txBody>
      </p:sp>
      <p:sp>
        <p:nvSpPr>
          <p:cNvPr id="3" name="Content Placeholder 2">
            <a:extLst>
              <a:ext uri="{FF2B5EF4-FFF2-40B4-BE49-F238E27FC236}">
                <a16:creationId xmlns:a16="http://schemas.microsoft.com/office/drawing/2014/main" id="{A34658B2-479F-3E4D-96E7-D0B5BE71E2F2}"/>
              </a:ext>
            </a:extLst>
          </p:cNvPr>
          <p:cNvSpPr>
            <a:spLocks noGrp="1"/>
          </p:cNvSpPr>
          <p:nvPr>
            <p:ph sz="half" idx="10"/>
          </p:nvPr>
        </p:nvSpPr>
        <p:spPr/>
        <p:txBody>
          <a:bodyPr/>
          <a:lstStyle/>
          <a:p>
            <a:r>
              <a:rPr lang="en-US" sz="2800" dirty="0"/>
              <a:t>The </a:t>
            </a:r>
            <a:r>
              <a:rPr lang="en-US" sz="2800" b="1" dirty="0">
                <a:solidFill>
                  <a:schemeClr val="accent3"/>
                </a:solidFill>
              </a:rPr>
              <a:t>key</a:t>
            </a:r>
            <a:r>
              <a:rPr lang="en-US" sz="2800" dirty="0"/>
              <a:t>, </a:t>
            </a:r>
            <a:r>
              <a:rPr lang="en-US" sz="2800" b="1" dirty="0">
                <a:solidFill>
                  <a:schemeClr val="accent3"/>
                </a:solidFill>
              </a:rPr>
              <a:t>query</a:t>
            </a:r>
            <a:r>
              <a:rPr lang="en-US" sz="2800" dirty="0"/>
              <a:t>, and </a:t>
            </a:r>
            <a:r>
              <a:rPr lang="en-US" sz="2800" b="1" dirty="0">
                <a:solidFill>
                  <a:schemeClr val="accent3"/>
                </a:solidFill>
              </a:rPr>
              <a:t>value</a:t>
            </a:r>
            <a:r>
              <a:rPr lang="en-US" sz="2800" dirty="0"/>
              <a:t> will all be vectors of numbers.</a:t>
            </a:r>
          </a:p>
          <a:p>
            <a:endParaRPr lang="en-US" sz="2800" dirty="0"/>
          </a:p>
        </p:txBody>
      </p:sp>
      <p:pic>
        <p:nvPicPr>
          <p:cNvPr id="82" name="Picture 81">
            <a:extLst>
              <a:ext uri="{FF2B5EF4-FFF2-40B4-BE49-F238E27FC236}">
                <a16:creationId xmlns:a16="http://schemas.microsoft.com/office/drawing/2014/main" id="{B40725C5-DFB4-004C-BEA3-430054B2D234}"/>
              </a:ext>
            </a:extLst>
          </p:cNvPr>
          <p:cNvPicPr>
            <a:picLocks noChangeAspect="1"/>
          </p:cNvPicPr>
          <p:nvPr/>
        </p:nvPicPr>
        <p:blipFill>
          <a:blip r:embed="rId2"/>
          <a:stretch>
            <a:fillRect/>
          </a:stretch>
        </p:blipFill>
        <p:spPr>
          <a:xfrm>
            <a:off x="852492" y="2283303"/>
            <a:ext cx="6359078" cy="3291840"/>
          </a:xfrm>
          <a:prstGeom prst="rect">
            <a:avLst/>
          </a:prstGeom>
        </p:spPr>
      </p:pic>
    </p:spTree>
    <p:extLst>
      <p:ext uri="{BB962C8B-B14F-4D97-AF65-F5344CB8AC3E}">
        <p14:creationId xmlns:p14="http://schemas.microsoft.com/office/powerpoint/2010/main" val="12277161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BDF24-6594-2640-9499-B31D9BF78188}"/>
              </a:ext>
            </a:extLst>
          </p:cNvPr>
          <p:cNvSpPr>
            <a:spLocks noGrp="1"/>
          </p:cNvSpPr>
          <p:nvPr>
            <p:ph type="title"/>
          </p:nvPr>
        </p:nvSpPr>
        <p:spPr/>
        <p:txBody>
          <a:bodyPr/>
          <a:lstStyle/>
          <a:p>
            <a:r>
              <a:rPr lang="en-US" dirty="0"/>
              <a:t>Single-headed Attention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34658B2-479F-3E4D-96E7-D0B5BE71E2F2}"/>
                  </a:ext>
                </a:extLst>
              </p:cNvPr>
              <p:cNvSpPr>
                <a:spLocks noGrp="1"/>
              </p:cNvSpPr>
              <p:nvPr>
                <p:ph sz="half" idx="10"/>
              </p:nvPr>
            </p:nvSpPr>
            <p:spPr/>
            <p:txBody>
              <a:bodyPr/>
              <a:lstStyle/>
              <a:p>
                <a:r>
                  <a:rPr lang="en-US" sz="2800" dirty="0"/>
                  <a:t>Similarity is commonly given by the </a:t>
                </a:r>
                <a:r>
                  <a:rPr lang="en-US" sz="2800" b="1" dirty="0"/>
                  <a:t>dot product</a:t>
                </a:r>
                <a:r>
                  <a:rPr lang="en-US" sz="2800" b="1" dirty="0">
                    <a:solidFill>
                      <a:srgbClr val="0090C3"/>
                    </a:solidFill>
                  </a:rPr>
                  <a:t>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q</m:t>
                        </m:r>
                      </m:e>
                      <m:sub>
                        <m:r>
                          <m:rPr>
                            <m:sty m:val="p"/>
                          </m:rPr>
                          <a:rPr lang="en-US" sz="2800">
                            <a:latin typeface="Cambria Math" panose="02040503050406030204" pitchFamily="18" charset="0"/>
                          </a:rPr>
                          <m:t>i</m:t>
                        </m:r>
                      </m:sub>
                    </m:sSub>
                    <m:r>
                      <a:rPr lang="en-US" sz="2800">
                        <a:latin typeface="Cambria Math" panose="02040503050406030204" pitchFamily="18" charset="0"/>
                      </a:rPr>
                      <m:t>⋅</m:t>
                    </m:r>
                    <m:sSub>
                      <m:sSubPr>
                        <m:ctrlPr>
                          <a:rPr lang="en-US" sz="2800" i="1">
                            <a:latin typeface="Cambria Math" panose="02040503050406030204" pitchFamily="18" charset="0"/>
                          </a:rPr>
                        </m:ctrlPr>
                      </m:sSubPr>
                      <m:e>
                        <m:r>
                          <m:rPr>
                            <m:sty m:val="p"/>
                          </m:rPr>
                          <a:rPr lang="en-US" sz="2800">
                            <a:latin typeface="Cambria Math" panose="02040503050406030204" pitchFamily="18" charset="0"/>
                          </a:rPr>
                          <m:t>k</m:t>
                        </m:r>
                      </m:e>
                      <m:sub>
                        <m:r>
                          <m:rPr>
                            <m:sty m:val="p"/>
                          </m:rPr>
                          <a:rPr lang="en-US" sz="2800">
                            <a:latin typeface="Cambria Math" panose="02040503050406030204" pitchFamily="18" charset="0"/>
                          </a:rPr>
                          <m:t>j</m:t>
                        </m:r>
                      </m:sub>
                    </m:sSub>
                  </m:oMath>
                </a14:m>
                <a:r>
                  <a:rPr lang="en-US" sz="2800" dirty="0"/>
                  <a:t>.  </a:t>
                </a:r>
              </a:p>
              <a:p>
                <a:r>
                  <a:rPr lang="en-US" sz="2800" dirty="0"/>
                  <a:t>Large positive dot products are similar.</a:t>
                </a:r>
              </a:p>
              <a:p>
                <a:endParaRPr lang="en-US" sz="2800" dirty="0"/>
              </a:p>
            </p:txBody>
          </p:sp>
        </mc:Choice>
        <mc:Fallback xmlns="">
          <p:sp>
            <p:nvSpPr>
              <p:cNvPr id="3" name="Content Placeholder 2">
                <a:extLst>
                  <a:ext uri="{FF2B5EF4-FFF2-40B4-BE49-F238E27FC236}">
                    <a16:creationId xmlns:a16="http://schemas.microsoft.com/office/drawing/2014/main" id="{A34658B2-479F-3E4D-96E7-D0B5BE71E2F2}"/>
                  </a:ext>
                </a:extLst>
              </p:cNvPr>
              <p:cNvSpPr>
                <a:spLocks noGrp="1" noRot="1" noChangeAspect="1" noMove="1" noResize="1" noEditPoints="1" noAdjustHandles="1" noChangeArrowheads="1" noChangeShapeType="1" noTextEdit="1"/>
              </p:cNvSpPr>
              <p:nvPr>
                <p:ph sz="half" idx="10"/>
              </p:nvPr>
            </p:nvSpPr>
            <p:spPr>
              <a:blipFill>
                <a:blip r:embed="rId2"/>
                <a:stretch>
                  <a:fillRect l="-1053" t="-1823"/>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920175B8-66CC-1E4E-BFF7-5CEF046BFCA3}"/>
              </a:ext>
            </a:extLst>
          </p:cNvPr>
          <p:cNvPicPr>
            <a:picLocks noChangeAspect="1"/>
          </p:cNvPicPr>
          <p:nvPr/>
        </p:nvPicPr>
        <p:blipFill>
          <a:blip r:embed="rId3"/>
          <a:stretch>
            <a:fillRect/>
          </a:stretch>
        </p:blipFill>
        <p:spPr>
          <a:xfrm>
            <a:off x="852492" y="2448157"/>
            <a:ext cx="6576413" cy="3291840"/>
          </a:xfrm>
          <a:prstGeom prst="rect">
            <a:avLst/>
          </a:prstGeom>
        </p:spPr>
      </p:pic>
    </p:spTree>
    <p:extLst>
      <p:ext uri="{BB962C8B-B14F-4D97-AF65-F5344CB8AC3E}">
        <p14:creationId xmlns:p14="http://schemas.microsoft.com/office/powerpoint/2010/main" val="40873588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BDF24-6594-2640-9499-B31D9BF78188}"/>
              </a:ext>
            </a:extLst>
          </p:cNvPr>
          <p:cNvSpPr>
            <a:spLocks noGrp="1"/>
          </p:cNvSpPr>
          <p:nvPr>
            <p:ph type="title"/>
          </p:nvPr>
        </p:nvSpPr>
        <p:spPr/>
        <p:txBody>
          <a:bodyPr/>
          <a:lstStyle/>
          <a:p>
            <a:r>
              <a:rPr lang="en-US" dirty="0"/>
              <a:t>Single-headed Attention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34658B2-479F-3E4D-96E7-D0B5BE71E2F2}"/>
                  </a:ext>
                </a:extLst>
              </p:cNvPr>
              <p:cNvSpPr>
                <a:spLocks noGrp="1"/>
              </p:cNvSpPr>
              <p:nvPr>
                <p:ph sz="half" idx="10"/>
              </p:nvPr>
            </p:nvSpPr>
            <p:spPr/>
            <p:txBody>
              <a:bodyPr/>
              <a:lstStyle/>
              <a:p>
                <a:r>
                  <a:rPr lang="en-US" sz="2800" dirty="0"/>
                  <a:t>At each token, compute the </a:t>
                </a:r>
                <a:r>
                  <a:rPr lang="en-US" sz="2800" b="1" dirty="0" err="1">
                    <a:solidFill>
                      <a:schemeClr val="accent3"/>
                    </a:solidFill>
                  </a:rPr>
                  <a:t>softmax</a:t>
                </a:r>
                <a:r>
                  <a:rPr lang="en-US" sz="2800" dirty="0"/>
                  <a:t> of the dot products to get a collection of weights </a:t>
                </a:r>
                <a14:m>
                  <m:oMath xmlns:m="http://schemas.openxmlformats.org/officeDocument/2006/math">
                    <m:sSub>
                      <m:sSubPr>
                        <m:ctrlPr>
                          <a:rPr lang="en-US" sz="2800" b="1" i="1">
                            <a:latin typeface="Cambria Math" panose="02040503050406030204" pitchFamily="18" charset="0"/>
                          </a:rPr>
                        </m:ctrlPr>
                      </m:sSubPr>
                      <m:e>
                        <m:r>
                          <a:rPr lang="en-US" sz="2800" b="1" i="1">
                            <a:latin typeface="Cambria Math" panose="02040503050406030204" pitchFamily="18" charset="0"/>
                          </a:rPr>
                          <m:t>𝒘</m:t>
                        </m:r>
                      </m:e>
                      <m:sub>
                        <m:r>
                          <a:rPr lang="en-US" sz="2800" b="1" i="1">
                            <a:latin typeface="Cambria Math" panose="02040503050406030204" pitchFamily="18" charset="0"/>
                          </a:rPr>
                          <m:t>𝒊𝒋</m:t>
                        </m:r>
                      </m:sub>
                    </m:sSub>
                  </m:oMath>
                </a14:m>
                <a:r>
                  <a:rPr lang="en-US" sz="2800" b="1" dirty="0"/>
                  <a:t> </a:t>
                </a:r>
                <a:r>
                  <a:rPr lang="en-US" sz="2800" dirty="0"/>
                  <a:t>that sum to one </a:t>
                </a:r>
              </a:p>
              <a:p>
                <a:r>
                  <a:rPr lang="en-US" sz="2800" dirty="0"/>
                  <a:t>The larger </a:t>
                </a:r>
                <a14:m>
                  <m:oMath xmlns:m="http://schemas.openxmlformats.org/officeDocument/2006/math">
                    <m:sSub>
                      <m:sSubPr>
                        <m:ctrlPr>
                          <a:rPr lang="en-US" sz="2800" b="1" i="1">
                            <a:latin typeface="Cambria Math" panose="02040503050406030204" pitchFamily="18" charset="0"/>
                          </a:rPr>
                        </m:ctrlPr>
                      </m:sSubPr>
                      <m:e>
                        <m:r>
                          <a:rPr lang="en-US" sz="2800" b="1" i="1">
                            <a:latin typeface="Cambria Math" panose="02040503050406030204" pitchFamily="18" charset="0"/>
                          </a:rPr>
                          <m:t>𝒘</m:t>
                        </m:r>
                      </m:e>
                      <m:sub>
                        <m:r>
                          <a:rPr lang="en-US" sz="2800" b="1" i="1">
                            <a:latin typeface="Cambria Math" panose="02040503050406030204" pitchFamily="18" charset="0"/>
                          </a:rPr>
                          <m:t>𝒊𝒋</m:t>
                        </m:r>
                      </m:sub>
                    </m:sSub>
                  </m:oMath>
                </a14:m>
                <a:r>
                  <a:rPr lang="en-US" sz="2800" dirty="0"/>
                  <a:t> are corresponding to the </a:t>
                </a:r>
                <a:r>
                  <a:rPr lang="en-US" sz="2800" b="1" dirty="0"/>
                  <a:t>larger dot products</a:t>
                </a:r>
                <a:r>
                  <a:rPr lang="en-US" sz="2800" dirty="0"/>
                  <a:t>.</a:t>
                </a:r>
              </a:p>
              <a:p>
                <a:endParaRPr lang="en-US" sz="2800" dirty="0"/>
              </a:p>
            </p:txBody>
          </p:sp>
        </mc:Choice>
        <mc:Fallback xmlns="">
          <p:sp>
            <p:nvSpPr>
              <p:cNvPr id="3" name="Content Placeholder 2">
                <a:extLst>
                  <a:ext uri="{FF2B5EF4-FFF2-40B4-BE49-F238E27FC236}">
                    <a16:creationId xmlns:a16="http://schemas.microsoft.com/office/drawing/2014/main" id="{A34658B2-479F-3E4D-96E7-D0B5BE71E2F2}"/>
                  </a:ext>
                </a:extLst>
              </p:cNvPr>
              <p:cNvSpPr>
                <a:spLocks noGrp="1" noRot="1" noChangeAspect="1" noMove="1" noResize="1" noEditPoints="1" noAdjustHandles="1" noChangeArrowheads="1" noChangeShapeType="1" noTextEdit="1"/>
              </p:cNvSpPr>
              <p:nvPr>
                <p:ph sz="half" idx="10"/>
              </p:nvPr>
            </p:nvSpPr>
            <p:spPr>
              <a:blipFill>
                <a:blip r:embed="rId2"/>
                <a:stretch>
                  <a:fillRect l="-1053" t="-2083" r="-234"/>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EE3A1073-B584-9D47-A08A-72204807C610}"/>
              </a:ext>
            </a:extLst>
          </p:cNvPr>
          <p:cNvPicPr>
            <a:picLocks noChangeAspect="1"/>
          </p:cNvPicPr>
          <p:nvPr/>
        </p:nvPicPr>
        <p:blipFill>
          <a:blip r:embed="rId3"/>
          <a:stretch>
            <a:fillRect/>
          </a:stretch>
        </p:blipFill>
        <p:spPr>
          <a:xfrm>
            <a:off x="852492" y="2785482"/>
            <a:ext cx="6909080" cy="3291840"/>
          </a:xfrm>
          <a:prstGeom prst="rect">
            <a:avLst/>
          </a:prstGeom>
        </p:spPr>
      </p:pic>
    </p:spTree>
    <p:extLst>
      <p:ext uri="{BB962C8B-B14F-4D97-AF65-F5344CB8AC3E}">
        <p14:creationId xmlns:p14="http://schemas.microsoft.com/office/powerpoint/2010/main" val="3731196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BDF24-6594-2640-9499-B31D9BF78188}"/>
              </a:ext>
            </a:extLst>
          </p:cNvPr>
          <p:cNvSpPr>
            <a:spLocks noGrp="1"/>
          </p:cNvSpPr>
          <p:nvPr>
            <p:ph type="title"/>
          </p:nvPr>
        </p:nvSpPr>
        <p:spPr/>
        <p:txBody>
          <a:bodyPr/>
          <a:lstStyle/>
          <a:p>
            <a:r>
              <a:rPr lang="en-US" dirty="0"/>
              <a:t>Single-headed Attention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34658B2-479F-3E4D-96E7-D0B5BE71E2F2}"/>
                  </a:ext>
                </a:extLst>
              </p:cNvPr>
              <p:cNvSpPr>
                <a:spLocks noGrp="1"/>
              </p:cNvSpPr>
              <p:nvPr>
                <p:ph sz="half" idx="10"/>
              </p:nvPr>
            </p:nvSpPr>
            <p:spPr/>
            <p:txBody>
              <a:bodyPr/>
              <a:lstStyle/>
              <a:p>
                <a:r>
                  <a:rPr lang="en-US" sz="2800" dirty="0"/>
                  <a:t>The final lookup is obtained by </a:t>
                </a:r>
                <a:r>
                  <a:rPr lang="en-US" sz="2800" b="1" dirty="0"/>
                  <a:t>weighted averaging</a:t>
                </a:r>
                <a:r>
                  <a:rPr lang="en-US" sz="2800" dirty="0"/>
                  <a:t> the values:</a:t>
                </a:r>
              </a:p>
              <a:p>
                <a:pPr algn="ct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o</m:t>
                        </m:r>
                      </m:e>
                      <m:sub>
                        <m:r>
                          <m:rPr>
                            <m:sty m:val="p"/>
                          </m:rPr>
                          <a:rPr lang="en-US" sz="2800">
                            <a:latin typeface="Cambria Math" panose="02040503050406030204" pitchFamily="18" charset="0"/>
                          </a:rPr>
                          <m:t>i</m:t>
                        </m:r>
                      </m:sub>
                    </m:sSub>
                    <m:r>
                      <a:rPr lang="en-US" sz="2800">
                        <a:latin typeface="Cambria Math" panose="02040503050406030204" pitchFamily="18" charset="0"/>
                      </a:rPr>
                      <m:t>=</m:t>
                    </m:r>
                    <m:nary>
                      <m:naryPr>
                        <m:chr m:val="∑"/>
                        <m:supHide m:val="on"/>
                        <m:ctrlPr>
                          <a:rPr lang="en-US" sz="2800" i="1">
                            <a:latin typeface="Cambria Math" panose="02040503050406030204" pitchFamily="18" charset="0"/>
                          </a:rPr>
                        </m:ctrlPr>
                      </m:naryPr>
                      <m:sub>
                        <m:r>
                          <m:rPr>
                            <m:sty m:val="p"/>
                          </m:rPr>
                          <a:rPr lang="en-US" sz="2800">
                            <a:latin typeface="Cambria Math" panose="02040503050406030204" pitchFamily="18" charset="0"/>
                          </a:rPr>
                          <m:t>j</m:t>
                        </m:r>
                      </m:sub>
                      <m:sup/>
                      <m:e>
                        <m:sSub>
                          <m:sSubPr>
                            <m:ctrlPr>
                              <a:rPr lang="en-US" sz="2800" i="1">
                                <a:latin typeface="Cambria Math" panose="02040503050406030204" pitchFamily="18" charset="0"/>
                              </a:rPr>
                            </m:ctrlPr>
                          </m:sSubPr>
                          <m:e>
                            <m:r>
                              <m:rPr>
                                <m:sty m:val="p"/>
                              </m:rPr>
                              <a:rPr lang="en-US" sz="2800">
                                <a:latin typeface="Cambria Math" panose="02040503050406030204" pitchFamily="18" charset="0"/>
                              </a:rPr>
                              <m:t>w</m:t>
                            </m:r>
                          </m:e>
                          <m:sub>
                            <m:r>
                              <m:rPr>
                                <m:sty m:val="p"/>
                              </m:rPr>
                              <a:rPr lang="en-US" sz="2800">
                                <a:latin typeface="Cambria Math" panose="02040503050406030204" pitchFamily="18" charset="0"/>
                              </a:rPr>
                              <m:t>ij</m:t>
                            </m:r>
                          </m:sub>
                        </m:sSub>
                        <m:sSub>
                          <m:sSubPr>
                            <m:ctrlPr>
                              <a:rPr lang="en-US" sz="2800" i="1">
                                <a:latin typeface="Cambria Math" panose="02040503050406030204" pitchFamily="18" charset="0"/>
                              </a:rPr>
                            </m:ctrlPr>
                          </m:sSubPr>
                          <m:e>
                            <m:r>
                              <m:rPr>
                                <m:sty m:val="p"/>
                              </m:rPr>
                              <a:rPr lang="en-US" sz="2800">
                                <a:latin typeface="Cambria Math" panose="02040503050406030204" pitchFamily="18" charset="0"/>
                              </a:rPr>
                              <m:t>v</m:t>
                            </m:r>
                          </m:e>
                          <m:sub>
                            <m:r>
                              <m:rPr>
                                <m:sty m:val="p"/>
                              </m:rPr>
                              <a:rPr lang="en-US" sz="2800">
                                <a:latin typeface="Cambria Math" panose="02040503050406030204" pitchFamily="18" charset="0"/>
                              </a:rPr>
                              <m:t>j</m:t>
                            </m:r>
                          </m:sub>
                        </m:sSub>
                      </m:e>
                    </m:nary>
                  </m:oMath>
                </a14:m>
                <a:r>
                  <a:rPr lang="en-US" sz="2800" dirty="0"/>
                  <a:t> </a:t>
                </a:r>
              </a:p>
              <a:p>
                <a:endParaRPr lang="en-US" sz="2800" dirty="0"/>
              </a:p>
            </p:txBody>
          </p:sp>
        </mc:Choice>
        <mc:Fallback xmlns="">
          <p:sp>
            <p:nvSpPr>
              <p:cNvPr id="3" name="Content Placeholder 2">
                <a:extLst>
                  <a:ext uri="{FF2B5EF4-FFF2-40B4-BE49-F238E27FC236}">
                    <a16:creationId xmlns:a16="http://schemas.microsoft.com/office/drawing/2014/main" id="{A34658B2-479F-3E4D-96E7-D0B5BE71E2F2}"/>
                  </a:ext>
                </a:extLst>
              </p:cNvPr>
              <p:cNvSpPr>
                <a:spLocks noGrp="1" noRot="1" noChangeAspect="1" noMove="1" noResize="1" noEditPoints="1" noAdjustHandles="1" noChangeArrowheads="1" noChangeShapeType="1" noTextEdit="1"/>
              </p:cNvSpPr>
              <p:nvPr>
                <p:ph sz="half" idx="10"/>
              </p:nvPr>
            </p:nvSpPr>
            <p:spPr>
              <a:blipFill>
                <a:blip r:embed="rId2"/>
                <a:stretch>
                  <a:fillRect l="-1053" t="-4167"/>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B03C32F0-1305-4B43-A0C8-EEEF82FA366E}"/>
              </a:ext>
            </a:extLst>
          </p:cNvPr>
          <p:cNvPicPr>
            <a:picLocks noChangeAspect="1"/>
          </p:cNvPicPr>
          <p:nvPr/>
        </p:nvPicPr>
        <p:blipFill>
          <a:blip r:embed="rId3"/>
          <a:stretch>
            <a:fillRect/>
          </a:stretch>
        </p:blipFill>
        <p:spPr>
          <a:xfrm>
            <a:off x="852492" y="2624564"/>
            <a:ext cx="6925000" cy="3291840"/>
          </a:xfrm>
          <a:prstGeom prst="rect">
            <a:avLst/>
          </a:prstGeom>
        </p:spPr>
      </p:pic>
    </p:spTree>
    <p:extLst>
      <p:ext uri="{BB962C8B-B14F-4D97-AF65-F5344CB8AC3E}">
        <p14:creationId xmlns:p14="http://schemas.microsoft.com/office/powerpoint/2010/main" val="25609403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BDF24-6594-2640-9499-B31D9BF78188}"/>
              </a:ext>
            </a:extLst>
          </p:cNvPr>
          <p:cNvSpPr>
            <a:spLocks noGrp="1"/>
          </p:cNvSpPr>
          <p:nvPr>
            <p:ph type="title"/>
          </p:nvPr>
        </p:nvSpPr>
        <p:spPr/>
        <p:txBody>
          <a:bodyPr/>
          <a:lstStyle/>
          <a:p>
            <a:r>
              <a:rPr lang="en-US" dirty="0"/>
              <a:t>Single-headed Attention</a:t>
            </a:r>
          </a:p>
        </p:txBody>
      </p:sp>
      <p:sp>
        <p:nvSpPr>
          <p:cNvPr id="3" name="Content Placeholder 2">
            <a:extLst>
              <a:ext uri="{FF2B5EF4-FFF2-40B4-BE49-F238E27FC236}">
                <a16:creationId xmlns:a16="http://schemas.microsoft.com/office/drawing/2014/main" id="{A34658B2-479F-3E4D-96E7-D0B5BE71E2F2}"/>
              </a:ext>
            </a:extLst>
          </p:cNvPr>
          <p:cNvSpPr>
            <a:spLocks noGrp="1"/>
          </p:cNvSpPr>
          <p:nvPr>
            <p:ph sz="half" idx="10"/>
          </p:nvPr>
        </p:nvSpPr>
        <p:spPr/>
        <p:txBody>
          <a:bodyPr/>
          <a:lstStyle/>
          <a:p>
            <a:r>
              <a:rPr lang="en-US" sz="2800" dirty="0"/>
              <a:t>This process is repeated for every token in the network.</a:t>
            </a:r>
          </a:p>
          <a:p>
            <a:endParaRPr lang="en-US" sz="2800" dirty="0"/>
          </a:p>
        </p:txBody>
      </p:sp>
      <p:pic>
        <p:nvPicPr>
          <p:cNvPr id="6" name="Picture 5">
            <a:extLst>
              <a:ext uri="{FF2B5EF4-FFF2-40B4-BE49-F238E27FC236}">
                <a16:creationId xmlns:a16="http://schemas.microsoft.com/office/drawing/2014/main" id="{4A094EA5-68B9-9943-A039-38B6903B480B}"/>
              </a:ext>
            </a:extLst>
          </p:cNvPr>
          <p:cNvPicPr>
            <a:picLocks noChangeAspect="1"/>
          </p:cNvPicPr>
          <p:nvPr/>
        </p:nvPicPr>
        <p:blipFill>
          <a:blip r:embed="rId2"/>
          <a:stretch>
            <a:fillRect/>
          </a:stretch>
        </p:blipFill>
        <p:spPr>
          <a:xfrm>
            <a:off x="852492" y="2089261"/>
            <a:ext cx="7112001" cy="3657600"/>
          </a:xfrm>
          <a:prstGeom prst="rect">
            <a:avLst/>
          </a:prstGeom>
        </p:spPr>
      </p:pic>
    </p:spTree>
    <p:extLst>
      <p:ext uri="{BB962C8B-B14F-4D97-AF65-F5344CB8AC3E}">
        <p14:creationId xmlns:p14="http://schemas.microsoft.com/office/powerpoint/2010/main" val="22923554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BDF24-6594-2640-9499-B31D9BF78188}"/>
              </a:ext>
            </a:extLst>
          </p:cNvPr>
          <p:cNvSpPr>
            <a:spLocks noGrp="1"/>
          </p:cNvSpPr>
          <p:nvPr>
            <p:ph type="title"/>
          </p:nvPr>
        </p:nvSpPr>
        <p:spPr/>
        <p:txBody>
          <a:bodyPr/>
          <a:lstStyle/>
          <a:p>
            <a:r>
              <a:rPr lang="en-US" dirty="0"/>
              <a:t>Single-headed Attention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34658B2-479F-3E4D-96E7-D0B5BE71E2F2}"/>
                  </a:ext>
                </a:extLst>
              </p:cNvPr>
              <p:cNvSpPr>
                <a:spLocks noGrp="1"/>
              </p:cNvSpPr>
              <p:nvPr>
                <p:ph sz="half" idx="10"/>
              </p:nvPr>
            </p:nvSpPr>
            <p:spPr/>
            <p:txBody>
              <a:bodyPr/>
              <a:lstStyle/>
              <a:p>
                <a:r>
                  <a:rPr lang="en-US" sz="2800" dirty="0"/>
                  <a:t>At each token:</a:t>
                </a:r>
              </a:p>
              <a:p>
                <a:pPr marL="457200" indent="-457200">
                  <a:buFont typeface="Arial" panose="020B0604020202020204" pitchFamily="34" charset="0"/>
                  <a:buChar char="•"/>
                </a:pPr>
                <a:r>
                  <a:rPr lang="en-US" dirty="0"/>
                  <a:t>The </a:t>
                </a:r>
                <a:r>
                  <a:rPr lang="en-US" b="1" dirty="0"/>
                  <a:t>key</a:t>
                </a:r>
                <a:r>
                  <a:rPr lang="en-US" dirty="0"/>
                  <a:t>, </a:t>
                </a:r>
                <a:r>
                  <a:rPr lang="en-US" b="1" dirty="0"/>
                  <a:t>query</a:t>
                </a:r>
                <a:r>
                  <a:rPr lang="en-US" dirty="0"/>
                  <a:t>, and </a:t>
                </a:r>
                <a:r>
                  <a:rPr lang="en-US" b="1" dirty="0"/>
                  <a:t>value</a:t>
                </a:r>
                <a:r>
                  <a:rPr lang="en-US" dirty="0"/>
                  <a:t> are represented by vectors of numbers.</a:t>
                </a:r>
              </a:p>
              <a:p>
                <a:pPr marL="457200" indent="-457200">
                  <a:buFont typeface="Arial" panose="020B0604020202020204" pitchFamily="34" charset="0"/>
                  <a:buChar char="•"/>
                </a:pPr>
                <a:r>
                  <a:rPr lang="en-US" dirty="0"/>
                  <a:t>The query and (other token’s) key </a:t>
                </a:r>
                <a:r>
                  <a:rPr lang="en-US" b="1" dirty="0"/>
                  <a:t>similarity</a:t>
                </a:r>
                <a:r>
                  <a:rPr lang="en-US" dirty="0">
                    <a:solidFill>
                      <a:schemeClr val="accent3"/>
                    </a:solidFill>
                  </a:rPr>
                  <a:t> </a:t>
                </a:r>
                <a:r>
                  <a:rPr lang="en-US" dirty="0"/>
                  <a:t>is commonly given by the </a:t>
                </a:r>
                <a:r>
                  <a:rPr lang="en-US" b="1" dirty="0">
                    <a:solidFill>
                      <a:schemeClr val="accent3"/>
                    </a:solidFill>
                  </a:rPr>
                  <a:t>dot product</a:t>
                </a:r>
                <a:r>
                  <a:rPr lang="en-US" b="1" dirty="0">
                    <a:solidFill>
                      <a:srgbClr val="0090C3"/>
                    </a:solidFill>
                  </a:rPr>
                  <a:t>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q</m:t>
                        </m:r>
                      </m:e>
                      <m:sub>
                        <m:r>
                          <m:rPr>
                            <m:sty m:val="p"/>
                          </m:rPr>
                          <a:rPr lang="en-US">
                            <a:latin typeface="Cambria Math" panose="02040503050406030204" pitchFamily="18" charset="0"/>
                          </a:rPr>
                          <m:t>i</m:t>
                        </m:r>
                      </m:sub>
                    </m:sSub>
                    <m:r>
                      <a:rPr lang="en-US">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k</m:t>
                        </m:r>
                      </m:e>
                      <m:sub>
                        <m:r>
                          <m:rPr>
                            <m:sty m:val="p"/>
                          </m:rPr>
                          <a:rPr lang="en-US">
                            <a:latin typeface="Cambria Math" panose="02040503050406030204" pitchFamily="18" charset="0"/>
                          </a:rPr>
                          <m:t>j</m:t>
                        </m:r>
                      </m:sub>
                    </m:sSub>
                  </m:oMath>
                </a14:m>
                <a:r>
                  <a:rPr lang="en-US" dirty="0"/>
                  <a:t>.  Large positive dot products are similar.</a:t>
                </a:r>
              </a:p>
              <a:p>
                <a:pPr marL="457200" indent="-457200">
                  <a:buFont typeface="Arial" panose="020B0604020202020204" pitchFamily="34" charset="0"/>
                  <a:buChar char="•"/>
                </a:pPr>
                <a:r>
                  <a:rPr lang="en-US" dirty="0"/>
                  <a:t>The query and all (other token’s) key </a:t>
                </a:r>
                <a:r>
                  <a:rPr lang="en-US" b="1" dirty="0"/>
                  <a:t>similarities are normalized by  </a:t>
                </a:r>
                <a:r>
                  <a:rPr lang="en-US" dirty="0"/>
                  <a:t>the </a:t>
                </a:r>
                <a:r>
                  <a:rPr lang="en-US" b="1" dirty="0" err="1"/>
                  <a:t>softmax</a:t>
                </a:r>
                <a:r>
                  <a:rPr lang="en-US" dirty="0"/>
                  <a:t> of the dot products to get the weights </a:t>
                </a:r>
                <a14:m>
                  <m:oMath xmlns:m="http://schemas.openxmlformats.org/officeDocument/2006/math">
                    <m:sSub>
                      <m:sSubPr>
                        <m:ctrlPr>
                          <a:rPr lang="en-US" i="1" smtClean="0">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w</m:t>
                        </m:r>
                      </m:e>
                      <m:sub>
                        <m:r>
                          <m:rPr>
                            <m:sty m:val="p"/>
                          </m:rPr>
                          <a:rPr lang="en-US">
                            <a:solidFill>
                              <a:schemeClr val="tx1"/>
                            </a:solidFill>
                            <a:latin typeface="Cambria Math" panose="02040503050406030204" pitchFamily="18" charset="0"/>
                          </a:rPr>
                          <m:t>ij</m:t>
                        </m:r>
                      </m:sub>
                    </m:sSub>
                  </m:oMath>
                </a14:m>
                <a:endParaRPr lang="en-US" dirty="0"/>
              </a:p>
              <a:p>
                <a:pPr marL="457200" indent="-457200">
                  <a:buFont typeface="Arial" panose="020B0604020202020204" pitchFamily="34" charset="0"/>
                  <a:buChar char="•"/>
                </a:pPr>
                <a:r>
                  <a:rPr lang="en-US" dirty="0"/>
                  <a:t>The output value of the query is the </a:t>
                </a:r>
                <a:r>
                  <a:rPr lang="en-US" b="1" dirty="0">
                    <a:solidFill>
                      <a:schemeClr val="accent3"/>
                    </a:solidFill>
                  </a:rPr>
                  <a:t>weighted average of</a:t>
                </a:r>
                <a:r>
                  <a:rPr lang="en-US" dirty="0">
                    <a:solidFill>
                      <a:schemeClr val="accent3"/>
                    </a:solidFill>
                  </a:rPr>
                  <a:t> </a:t>
                </a:r>
                <a:r>
                  <a:rPr lang="en-US" dirty="0"/>
                  <a:t>the (other token’s) values:</a:t>
                </a:r>
              </a:p>
              <a:p>
                <a:pPr algn="ct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o</m:t>
                        </m:r>
                      </m:e>
                      <m:sub>
                        <m:r>
                          <m:rPr>
                            <m:sty m:val="p"/>
                          </m:rPr>
                          <a:rPr lang="en-US">
                            <a:latin typeface="Cambria Math" panose="02040503050406030204" pitchFamily="18" charset="0"/>
                          </a:rPr>
                          <m:t>i</m:t>
                        </m:r>
                      </m:sub>
                    </m:sSub>
                    <m:r>
                      <a:rPr lang="en-US">
                        <a:latin typeface="Cambria Math" panose="02040503050406030204" pitchFamily="18" charset="0"/>
                      </a:rPr>
                      <m:t>=</m:t>
                    </m:r>
                    <m:nary>
                      <m:naryPr>
                        <m:chr m:val="∑"/>
                        <m:supHide m:val="on"/>
                        <m:ctrlPr>
                          <a:rPr lang="en-US" i="1">
                            <a:latin typeface="Cambria Math" panose="02040503050406030204" pitchFamily="18" charset="0"/>
                          </a:rPr>
                        </m:ctrlPr>
                      </m:naryPr>
                      <m:sub>
                        <m:r>
                          <m:rPr>
                            <m:sty m:val="p"/>
                          </m:rPr>
                          <a:rPr lang="en-US">
                            <a:latin typeface="Cambria Math" panose="02040503050406030204" pitchFamily="18" charset="0"/>
                          </a:rPr>
                          <m:t>j</m:t>
                        </m:r>
                      </m:sub>
                      <m:sup/>
                      <m:e>
                        <m:sSub>
                          <m:sSubPr>
                            <m:ctrlPr>
                              <a:rPr lang="en-US" i="1">
                                <a:latin typeface="Cambria Math" panose="02040503050406030204" pitchFamily="18" charset="0"/>
                              </a:rPr>
                            </m:ctrlPr>
                          </m:sSubPr>
                          <m:e>
                            <m:r>
                              <m:rPr>
                                <m:sty m:val="p"/>
                              </m:rPr>
                              <a:rPr lang="en-US">
                                <a:latin typeface="Cambria Math" panose="02040503050406030204" pitchFamily="18" charset="0"/>
                              </a:rPr>
                              <m:t>w</m:t>
                            </m:r>
                          </m:e>
                          <m:sub>
                            <m:r>
                              <m:rPr>
                                <m:sty m:val="p"/>
                              </m:rPr>
                              <a:rPr lang="en-US">
                                <a:latin typeface="Cambria Math" panose="02040503050406030204" pitchFamily="18" charset="0"/>
                              </a:rPr>
                              <m:t>ij</m:t>
                            </m:r>
                          </m:sub>
                        </m:sSub>
                        <m:sSub>
                          <m:sSubPr>
                            <m:ctrlPr>
                              <a:rPr lang="en-US" i="1">
                                <a:latin typeface="Cambria Math" panose="02040503050406030204" pitchFamily="18" charset="0"/>
                              </a:rPr>
                            </m:ctrlPr>
                          </m:sSubPr>
                          <m:e>
                            <m:r>
                              <m:rPr>
                                <m:sty m:val="p"/>
                              </m:rPr>
                              <a:rPr lang="en-US">
                                <a:latin typeface="Cambria Math" panose="02040503050406030204" pitchFamily="18" charset="0"/>
                              </a:rPr>
                              <m:t>v</m:t>
                            </m:r>
                          </m:e>
                          <m:sub>
                            <m:r>
                              <m:rPr>
                                <m:sty m:val="p"/>
                              </m:rPr>
                              <a:rPr lang="en-US">
                                <a:latin typeface="Cambria Math" panose="02040503050406030204" pitchFamily="18" charset="0"/>
                              </a:rPr>
                              <m:t>j</m:t>
                            </m:r>
                          </m:sub>
                        </m:sSub>
                      </m:e>
                    </m:nary>
                  </m:oMath>
                </a14:m>
                <a:r>
                  <a:rPr lang="en-US" dirty="0"/>
                  <a:t> </a:t>
                </a:r>
              </a:p>
              <a:p>
                <a:endParaRPr lang="en-US" sz="2800" dirty="0"/>
              </a:p>
            </p:txBody>
          </p:sp>
        </mc:Choice>
        <mc:Fallback xmlns="">
          <p:sp>
            <p:nvSpPr>
              <p:cNvPr id="3" name="Content Placeholder 2">
                <a:extLst>
                  <a:ext uri="{FF2B5EF4-FFF2-40B4-BE49-F238E27FC236}">
                    <a16:creationId xmlns:a16="http://schemas.microsoft.com/office/drawing/2014/main" id="{A34658B2-479F-3E4D-96E7-D0B5BE71E2F2}"/>
                  </a:ext>
                </a:extLst>
              </p:cNvPr>
              <p:cNvSpPr>
                <a:spLocks noGrp="1" noRot="1" noChangeAspect="1" noMove="1" noResize="1" noEditPoints="1" noAdjustHandles="1" noChangeArrowheads="1" noChangeShapeType="1" noTextEdit="1"/>
              </p:cNvSpPr>
              <p:nvPr>
                <p:ph sz="half" idx="10"/>
              </p:nvPr>
            </p:nvSpPr>
            <p:spPr>
              <a:blipFill>
                <a:blip r:embed="rId2"/>
                <a:stretch>
                  <a:fillRect l="-1053" t="-2083" r="-2222" b="-3385"/>
                </a:stretch>
              </a:blipFill>
            </p:spPr>
            <p:txBody>
              <a:bodyPr/>
              <a:lstStyle/>
              <a:p>
                <a:r>
                  <a:rPr lang="en-US">
                    <a:noFill/>
                  </a:rPr>
                  <a:t> </a:t>
                </a:r>
              </a:p>
            </p:txBody>
          </p:sp>
        </mc:Fallback>
      </mc:AlternateContent>
    </p:spTree>
    <p:extLst>
      <p:ext uri="{BB962C8B-B14F-4D97-AF65-F5344CB8AC3E}">
        <p14:creationId xmlns:p14="http://schemas.microsoft.com/office/powerpoint/2010/main" val="12761774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AD5F91-F97A-5F41-A21E-3EB716E0788F}"/>
              </a:ext>
            </a:extLst>
          </p:cNvPr>
          <p:cNvSpPr>
            <a:spLocks noGrp="1"/>
          </p:cNvSpPr>
          <p:nvPr>
            <p:ph type="body" sz="quarter" idx="10"/>
          </p:nvPr>
        </p:nvSpPr>
        <p:spPr>
          <a:xfrm>
            <a:off x="1336964" y="1836544"/>
            <a:ext cx="9518073" cy="2735457"/>
          </a:xfrm>
        </p:spPr>
        <p:txBody>
          <a:bodyPr/>
          <a:lstStyle/>
          <a:p>
            <a:r>
              <a:rPr lang="en-US" sz="4800" b="1"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Multi Headed Attention</a:t>
            </a:r>
          </a:p>
        </p:txBody>
      </p:sp>
    </p:spTree>
    <p:extLst>
      <p:ext uri="{BB962C8B-B14F-4D97-AF65-F5344CB8AC3E}">
        <p14:creationId xmlns:p14="http://schemas.microsoft.com/office/powerpoint/2010/main" val="27090125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BDF24-6594-2640-9499-B31D9BF78188}"/>
              </a:ext>
            </a:extLst>
          </p:cNvPr>
          <p:cNvSpPr>
            <a:spLocks noGrp="1"/>
          </p:cNvSpPr>
          <p:nvPr>
            <p:ph type="title"/>
          </p:nvPr>
        </p:nvSpPr>
        <p:spPr/>
        <p:txBody>
          <a:bodyPr/>
          <a:lstStyle/>
          <a:p>
            <a:r>
              <a:rPr lang="en-US" dirty="0"/>
              <a:t>An issue: Polysemy</a:t>
            </a:r>
          </a:p>
        </p:txBody>
      </p:sp>
      <p:sp>
        <p:nvSpPr>
          <p:cNvPr id="3" name="Content Placeholder 2">
            <a:extLst>
              <a:ext uri="{FF2B5EF4-FFF2-40B4-BE49-F238E27FC236}">
                <a16:creationId xmlns:a16="http://schemas.microsoft.com/office/drawing/2014/main" id="{A34658B2-479F-3E4D-96E7-D0B5BE71E2F2}"/>
              </a:ext>
            </a:extLst>
          </p:cNvPr>
          <p:cNvSpPr>
            <a:spLocks noGrp="1"/>
          </p:cNvSpPr>
          <p:nvPr>
            <p:ph sz="half" idx="10"/>
          </p:nvPr>
        </p:nvSpPr>
        <p:spPr/>
        <p:txBody>
          <a:bodyPr/>
          <a:lstStyle/>
          <a:p>
            <a:r>
              <a:rPr lang="en-US" sz="2800" dirty="0"/>
              <a:t>Consider some of the meanings of the word ”</a:t>
            </a:r>
            <a:r>
              <a:rPr lang="en-US" sz="2800" b="1" dirty="0"/>
              <a:t>tie</a:t>
            </a:r>
            <a:r>
              <a:rPr lang="en-US" sz="2800" dirty="0"/>
              <a:t>”</a:t>
            </a:r>
          </a:p>
          <a:p>
            <a:endParaRPr lang="en-US" sz="2800" dirty="0"/>
          </a:p>
        </p:txBody>
      </p:sp>
      <p:sp>
        <p:nvSpPr>
          <p:cNvPr id="4" name="Rectangle 3">
            <a:extLst>
              <a:ext uri="{FF2B5EF4-FFF2-40B4-BE49-F238E27FC236}">
                <a16:creationId xmlns:a16="http://schemas.microsoft.com/office/drawing/2014/main" id="{87A1E926-AB67-E64F-8F66-07F76F14236B}"/>
              </a:ext>
            </a:extLst>
          </p:cNvPr>
          <p:cNvSpPr/>
          <p:nvPr/>
        </p:nvSpPr>
        <p:spPr>
          <a:xfrm>
            <a:off x="511763" y="1822739"/>
            <a:ext cx="11078817" cy="4154984"/>
          </a:xfrm>
          <a:prstGeom prst="rect">
            <a:avLst/>
          </a:prstGeom>
        </p:spPr>
        <p:txBody>
          <a:bodyPr wrap="square" numCol="2">
            <a:spAutoFit/>
          </a:bodyPr>
          <a:lstStyle/>
          <a:p>
            <a:pPr lvl="1"/>
            <a:r>
              <a:rPr lang="en-US" sz="2400" b="1" dirty="0">
                <a:solidFill>
                  <a:srgbClr val="00B050"/>
                </a:solidFill>
              </a:rPr>
              <a:t>verb</a:t>
            </a:r>
            <a:r>
              <a:rPr lang="en-US" sz="2400" dirty="0"/>
              <a:t>: to fasten or attach </a:t>
            </a:r>
          </a:p>
          <a:p>
            <a:pPr lvl="2"/>
            <a:r>
              <a:rPr lang="en-US" sz="2400" dirty="0"/>
              <a:t>“I tied the bag closed.”</a:t>
            </a:r>
          </a:p>
          <a:p>
            <a:pPr lvl="2"/>
            <a:endParaRPr lang="en-US" sz="2400" dirty="0"/>
          </a:p>
          <a:p>
            <a:pPr lvl="1"/>
            <a:r>
              <a:rPr lang="en-US" sz="2400" b="1" dirty="0">
                <a:solidFill>
                  <a:srgbClr val="00B050"/>
                </a:solidFill>
              </a:rPr>
              <a:t>verb</a:t>
            </a:r>
            <a:r>
              <a:rPr lang="en-US" sz="2400" dirty="0"/>
              <a:t>: to establish in relationship </a:t>
            </a:r>
          </a:p>
          <a:p>
            <a:pPr lvl="2"/>
            <a:r>
              <a:rPr lang="en-US" sz="2400" dirty="0"/>
              <a:t>“We tied the criminal to the scene of the crime.”</a:t>
            </a:r>
          </a:p>
          <a:p>
            <a:pPr lvl="2"/>
            <a:endParaRPr lang="en-US" sz="2400" dirty="0"/>
          </a:p>
          <a:p>
            <a:pPr lvl="1"/>
            <a:r>
              <a:rPr lang="en-US" sz="2400" b="1" dirty="0">
                <a:solidFill>
                  <a:srgbClr val="00B050"/>
                </a:solidFill>
              </a:rPr>
              <a:t>noun</a:t>
            </a:r>
            <a:r>
              <a:rPr lang="en-US" sz="2400" dirty="0"/>
              <a:t>: railway supports</a:t>
            </a:r>
          </a:p>
          <a:p>
            <a:pPr lvl="2"/>
            <a:r>
              <a:rPr lang="en-US" sz="2400" dirty="0"/>
              <a:t>“She hammered the rail to the tie.”</a:t>
            </a:r>
          </a:p>
          <a:p>
            <a:pPr lvl="2"/>
            <a:endParaRPr lang="en-US" sz="2400" dirty="0"/>
          </a:p>
          <a:p>
            <a:pPr lvl="1"/>
            <a:endParaRPr lang="en-US" sz="2400" b="1" dirty="0">
              <a:solidFill>
                <a:srgbClr val="00B050"/>
              </a:solidFill>
            </a:endParaRPr>
          </a:p>
          <a:p>
            <a:pPr lvl="1"/>
            <a:r>
              <a:rPr lang="en-US" sz="2400" b="1" dirty="0">
                <a:solidFill>
                  <a:srgbClr val="00B050"/>
                </a:solidFill>
              </a:rPr>
              <a:t>noun</a:t>
            </a:r>
            <a:r>
              <a:rPr lang="en-US" sz="2400" dirty="0"/>
              <a:t>:</a:t>
            </a:r>
            <a:r>
              <a:rPr lang="en-US" sz="2400" b="1" dirty="0">
                <a:solidFill>
                  <a:srgbClr val="00B050"/>
                </a:solidFill>
              </a:rPr>
              <a:t> </a:t>
            </a:r>
            <a:r>
              <a:rPr lang="en-US" sz="2400" dirty="0"/>
              <a:t>equality in a contest</a:t>
            </a:r>
          </a:p>
          <a:p>
            <a:pPr lvl="2"/>
            <a:r>
              <a:rPr lang="en-US" sz="2400" dirty="0"/>
              <a:t>“The game ended in a tie.”</a:t>
            </a:r>
          </a:p>
          <a:p>
            <a:pPr lvl="1"/>
            <a:endParaRPr lang="en-US" sz="2400" b="1" dirty="0">
              <a:solidFill>
                <a:srgbClr val="00B050"/>
              </a:solidFill>
            </a:endParaRPr>
          </a:p>
          <a:p>
            <a:pPr lvl="1"/>
            <a:r>
              <a:rPr lang="en-US" sz="2400" b="1" dirty="0">
                <a:solidFill>
                  <a:srgbClr val="00B050"/>
                </a:solidFill>
              </a:rPr>
              <a:t>noun</a:t>
            </a:r>
            <a:r>
              <a:rPr lang="en-US" sz="2400" dirty="0"/>
              <a:t>:</a:t>
            </a:r>
            <a:r>
              <a:rPr lang="en-US" sz="2400" b="1" dirty="0">
                <a:solidFill>
                  <a:srgbClr val="00B050"/>
                </a:solidFill>
              </a:rPr>
              <a:t> </a:t>
            </a:r>
            <a:r>
              <a:rPr lang="en-US" sz="2400" dirty="0"/>
              <a:t>sustained tone in music:</a:t>
            </a:r>
          </a:p>
          <a:p>
            <a:pPr lvl="2"/>
            <a:r>
              <a:rPr lang="en-US" sz="2400" dirty="0"/>
              <a:t>“The tie holds the note into the next measure.”</a:t>
            </a:r>
          </a:p>
          <a:p>
            <a:pPr lvl="2"/>
            <a:endParaRPr lang="en-US" sz="2400" dirty="0"/>
          </a:p>
          <a:p>
            <a:pPr lvl="1"/>
            <a:r>
              <a:rPr lang="en-US" sz="2400" b="1" dirty="0">
                <a:solidFill>
                  <a:srgbClr val="00B050"/>
                </a:solidFill>
              </a:rPr>
              <a:t>noun</a:t>
            </a:r>
            <a:r>
              <a:rPr lang="en-US" sz="2400" dirty="0"/>
              <a:t>:</a:t>
            </a:r>
            <a:r>
              <a:rPr lang="en-US" sz="2400" b="1" dirty="0">
                <a:solidFill>
                  <a:srgbClr val="00B050"/>
                </a:solidFill>
              </a:rPr>
              <a:t> </a:t>
            </a:r>
            <a:r>
              <a:rPr lang="en-US" sz="2400" dirty="0"/>
              <a:t>Something knotted when worn</a:t>
            </a:r>
          </a:p>
          <a:p>
            <a:pPr lvl="2"/>
            <a:r>
              <a:rPr lang="en-US" sz="2400" dirty="0"/>
              <a:t>“He put on his favorite tie for the job interview”</a:t>
            </a:r>
          </a:p>
        </p:txBody>
      </p:sp>
      <p:sp>
        <p:nvSpPr>
          <p:cNvPr id="5" name="Rectangle 4">
            <a:extLst>
              <a:ext uri="{FF2B5EF4-FFF2-40B4-BE49-F238E27FC236}">
                <a16:creationId xmlns:a16="http://schemas.microsoft.com/office/drawing/2014/main" id="{23FF4CBC-B533-7742-9CBE-4FA4329B926F}"/>
              </a:ext>
            </a:extLst>
          </p:cNvPr>
          <p:cNvSpPr/>
          <p:nvPr/>
        </p:nvSpPr>
        <p:spPr>
          <a:xfrm>
            <a:off x="1472845" y="5517488"/>
            <a:ext cx="5588709" cy="369332"/>
          </a:xfrm>
          <a:prstGeom prst="rect">
            <a:avLst/>
          </a:prstGeom>
        </p:spPr>
        <p:txBody>
          <a:bodyPr wrap="none">
            <a:spAutoFit/>
          </a:bodyPr>
          <a:lstStyle/>
          <a:p>
            <a:pPr algn="ctr"/>
            <a:r>
              <a:rPr lang="en-US" b="1" dirty="0"/>
              <a:t>How do we adapt our model to allow for this ambiguity?</a:t>
            </a:r>
          </a:p>
        </p:txBody>
      </p:sp>
    </p:spTree>
    <p:extLst>
      <p:ext uri="{BB962C8B-B14F-4D97-AF65-F5344CB8AC3E}">
        <p14:creationId xmlns:p14="http://schemas.microsoft.com/office/powerpoint/2010/main" val="25792141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BDF24-6594-2640-9499-B31D9BF78188}"/>
              </a:ext>
            </a:extLst>
          </p:cNvPr>
          <p:cNvSpPr>
            <a:spLocks noGrp="1"/>
          </p:cNvSpPr>
          <p:nvPr>
            <p:ph type="title"/>
          </p:nvPr>
        </p:nvSpPr>
        <p:spPr/>
        <p:txBody>
          <a:bodyPr/>
          <a:lstStyle/>
          <a:p>
            <a:r>
              <a:rPr lang="en-US" dirty="0"/>
              <a:t>Multi-headed Attention</a:t>
            </a:r>
          </a:p>
        </p:txBody>
      </p:sp>
      <p:sp>
        <p:nvSpPr>
          <p:cNvPr id="3" name="Content Placeholder 2">
            <a:extLst>
              <a:ext uri="{FF2B5EF4-FFF2-40B4-BE49-F238E27FC236}">
                <a16:creationId xmlns:a16="http://schemas.microsoft.com/office/drawing/2014/main" id="{A34658B2-479F-3E4D-96E7-D0B5BE71E2F2}"/>
              </a:ext>
            </a:extLst>
          </p:cNvPr>
          <p:cNvSpPr>
            <a:spLocks noGrp="1"/>
          </p:cNvSpPr>
          <p:nvPr>
            <p:ph sz="half" idx="10"/>
          </p:nvPr>
        </p:nvSpPr>
        <p:spPr/>
        <p:txBody>
          <a:bodyPr/>
          <a:lstStyle/>
          <a:p>
            <a:r>
              <a:rPr lang="en-US" sz="2800" dirty="0"/>
              <a:t>To solve the issue of polysemy, every token (and every subsequent layer) will emit </a:t>
            </a:r>
            <a:r>
              <a:rPr lang="en-US" sz="2800" b="1" dirty="0"/>
              <a:t>multiple keys, multiple values, and multiple queries</a:t>
            </a:r>
            <a:r>
              <a:rPr lang="en-US" sz="2800" dirty="0"/>
              <a:t>!  This is called </a:t>
            </a:r>
            <a:r>
              <a:rPr lang="en-US" sz="2800" b="1" dirty="0"/>
              <a:t>multi-headed attention</a:t>
            </a:r>
            <a:r>
              <a:rPr lang="en-US" sz="2800" dirty="0"/>
              <a:t>.</a:t>
            </a:r>
          </a:p>
        </p:txBody>
      </p:sp>
      <p:pic>
        <p:nvPicPr>
          <p:cNvPr id="7" name="Picture 6">
            <a:extLst>
              <a:ext uri="{FF2B5EF4-FFF2-40B4-BE49-F238E27FC236}">
                <a16:creationId xmlns:a16="http://schemas.microsoft.com/office/drawing/2014/main" id="{3E10C9B0-901E-E44E-99E3-D531127D9039}"/>
              </a:ext>
            </a:extLst>
          </p:cNvPr>
          <p:cNvPicPr>
            <a:picLocks noChangeAspect="1"/>
          </p:cNvPicPr>
          <p:nvPr/>
        </p:nvPicPr>
        <p:blipFill>
          <a:blip r:embed="rId3"/>
          <a:stretch>
            <a:fillRect/>
          </a:stretch>
        </p:blipFill>
        <p:spPr>
          <a:xfrm>
            <a:off x="2319619" y="2489045"/>
            <a:ext cx="6082791" cy="3474720"/>
          </a:xfrm>
          <a:prstGeom prst="rect">
            <a:avLst/>
          </a:prstGeom>
        </p:spPr>
      </p:pic>
    </p:spTree>
    <p:extLst>
      <p:ext uri="{BB962C8B-B14F-4D97-AF65-F5344CB8AC3E}">
        <p14:creationId xmlns:p14="http://schemas.microsoft.com/office/powerpoint/2010/main" val="31010397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BDF24-6594-2640-9499-B31D9BF78188}"/>
              </a:ext>
            </a:extLst>
          </p:cNvPr>
          <p:cNvSpPr>
            <a:spLocks noGrp="1"/>
          </p:cNvSpPr>
          <p:nvPr>
            <p:ph type="title"/>
          </p:nvPr>
        </p:nvSpPr>
        <p:spPr/>
        <p:txBody>
          <a:bodyPr/>
          <a:lstStyle/>
          <a:p>
            <a:r>
              <a:rPr lang="en-US" dirty="0"/>
              <a:t>Transformers</a:t>
            </a:r>
          </a:p>
        </p:txBody>
      </p:sp>
      <p:sp>
        <p:nvSpPr>
          <p:cNvPr id="3" name="Content Placeholder 2">
            <a:extLst>
              <a:ext uri="{FF2B5EF4-FFF2-40B4-BE49-F238E27FC236}">
                <a16:creationId xmlns:a16="http://schemas.microsoft.com/office/drawing/2014/main" id="{A34658B2-479F-3E4D-96E7-D0B5BE71E2F2}"/>
              </a:ext>
            </a:extLst>
          </p:cNvPr>
          <p:cNvSpPr>
            <a:spLocks noGrp="1"/>
          </p:cNvSpPr>
          <p:nvPr>
            <p:ph sz="half" idx="10"/>
          </p:nvPr>
        </p:nvSpPr>
        <p:spPr>
          <a:xfrm>
            <a:off x="852491" y="1291120"/>
            <a:ext cx="5871693" cy="4874129"/>
          </a:xfrm>
        </p:spPr>
        <p:txBody>
          <a:bodyPr/>
          <a:lstStyle/>
          <a:p>
            <a:r>
              <a:rPr lang="en-US" sz="2800" dirty="0"/>
              <a:t>The full architecture contains:</a:t>
            </a:r>
          </a:p>
          <a:p>
            <a:pPr marL="457200" indent="-457200">
              <a:buFont typeface="Arial" panose="020B0604020202020204" pitchFamily="34" charset="0"/>
              <a:buChar char="•"/>
            </a:pPr>
            <a:r>
              <a:rPr lang="en-US" sz="2800" dirty="0"/>
              <a:t>Transformer block</a:t>
            </a:r>
          </a:p>
          <a:p>
            <a:pPr marL="457200" indent="-457200">
              <a:buFont typeface="Arial" panose="020B0604020202020204" pitchFamily="34" charset="0"/>
              <a:buChar char="•"/>
            </a:pPr>
            <a:r>
              <a:rPr lang="en-US" sz="2800" dirty="0"/>
              <a:t>Add and norm</a:t>
            </a:r>
          </a:p>
          <a:p>
            <a:pPr marL="457200" indent="-457200">
              <a:buFont typeface="Arial" panose="020B0604020202020204" pitchFamily="34" charset="0"/>
              <a:buChar char="•"/>
            </a:pPr>
            <a:r>
              <a:rPr lang="en-US" sz="2800" dirty="0"/>
              <a:t>Position encoding</a:t>
            </a:r>
          </a:p>
          <a:p>
            <a:endParaRPr lang="en-US" sz="2800" dirty="0"/>
          </a:p>
          <a:p>
            <a:endParaRPr lang="en-US" sz="2800" dirty="0"/>
          </a:p>
          <a:p>
            <a:r>
              <a:rPr lang="en-US" sz="2800" dirty="0">
                <a:hlinkClick r:id="rId3"/>
              </a:rPr>
              <a:t>More details</a:t>
            </a:r>
            <a:r>
              <a:rPr lang="en-US" sz="2800" dirty="0"/>
              <a:t> of transformer.</a:t>
            </a:r>
          </a:p>
          <a:p>
            <a:endParaRPr lang="en-US" sz="2800" dirty="0"/>
          </a:p>
        </p:txBody>
      </p:sp>
      <p:pic>
        <p:nvPicPr>
          <p:cNvPr id="5" name="Graphic 4">
            <a:extLst>
              <a:ext uri="{FF2B5EF4-FFF2-40B4-BE49-F238E27FC236}">
                <a16:creationId xmlns:a16="http://schemas.microsoft.com/office/drawing/2014/main" id="{76CBEB0C-ADB9-5445-BCA6-961EDF79BE19}"/>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5235"/>
          <a:stretch/>
        </p:blipFill>
        <p:spPr>
          <a:xfrm>
            <a:off x="7173525" y="1135324"/>
            <a:ext cx="3988733" cy="4587351"/>
          </a:xfrm>
          <a:prstGeom prst="rect">
            <a:avLst/>
          </a:prstGeom>
        </p:spPr>
      </p:pic>
    </p:spTree>
    <p:extLst>
      <p:ext uri="{BB962C8B-B14F-4D97-AF65-F5344CB8AC3E}">
        <p14:creationId xmlns:p14="http://schemas.microsoft.com/office/powerpoint/2010/main" val="268718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 Placeholder 2">
            <a:extLst>
              <a:ext uri="{FF2B5EF4-FFF2-40B4-BE49-F238E27FC236}">
                <a16:creationId xmlns:a16="http://schemas.microsoft.com/office/drawing/2014/main" id="{EED8719B-2CD7-434E-A59F-AAA6DF294D94}"/>
              </a:ext>
            </a:extLst>
          </p:cNvPr>
          <p:cNvSpPr>
            <a:spLocks noGrp="1"/>
          </p:cNvSpPr>
          <p:nvPr>
            <p:ph type="body" sz="quarter" idx="10"/>
          </p:nvPr>
        </p:nvSpPr>
        <p:spPr>
          <a:xfrm>
            <a:off x="6285837" y="1283369"/>
            <a:ext cx="5600791" cy="3893568"/>
          </a:xfrm>
        </p:spPr>
        <p:txBody>
          <a:bodyPr/>
          <a:lstStyle/>
          <a:p>
            <a:pPr marL="0" indent="0">
              <a:buNone/>
            </a:pPr>
            <a:r>
              <a:rPr lang="en-US" b="1" dirty="0">
                <a:solidFill>
                  <a:schemeClr val="accent3"/>
                </a:solidFill>
              </a:rPr>
              <a:t>Artificial Neuron</a:t>
            </a:r>
            <a:r>
              <a:rPr lang="en-US" dirty="0"/>
              <a:t>*: Given </a:t>
            </a:r>
            <a:r>
              <a:rPr lang="en-US" dirty="0">
                <a:latin typeface="Cambria Math" panose="02040503050406030204" pitchFamily="18" charset="0"/>
                <a:ea typeface="Cambria Math" panose="02040503050406030204" pitchFamily="18" charset="0"/>
              </a:rPr>
              <a:t>{    }, </a:t>
            </a:r>
            <a:r>
              <a:rPr lang="en-US" dirty="0"/>
              <a:t>predict   :     </a:t>
            </a:r>
            <a:endParaRPr lang="en-US" dirty="0">
              <a:latin typeface="Cambria Math" panose="02040503050406030204" pitchFamily="18" charset="0"/>
              <a:ea typeface="Cambria Math" panose="02040503050406030204" pitchFamily="18" charset="0"/>
            </a:endParaRPr>
          </a:p>
          <a:p>
            <a:pPr marL="0" indent="0">
              <a:buNone/>
            </a:pPr>
            <a:endParaRPr lang="en-US" dirty="0">
              <a:latin typeface="Cambria Math" panose="02040503050406030204" pitchFamily="18" charset="0"/>
              <a:ea typeface="Cambria Math" panose="02040503050406030204" pitchFamily="18" charset="0"/>
            </a:endParaRPr>
          </a:p>
          <a:p>
            <a:pPr marL="0" indent="0">
              <a:buNone/>
            </a:pPr>
            <a:r>
              <a:rPr lang="en-US" dirty="0">
                <a:ea typeface="Cambria Math" panose="02040503050406030204" pitchFamily="18" charset="0"/>
              </a:rPr>
              <a:t>where     is a </a:t>
            </a:r>
            <a:r>
              <a:rPr lang="en-US" b="1" dirty="0">
                <a:solidFill>
                  <a:srgbClr val="F89921"/>
                </a:solidFill>
                <a:ea typeface="Cambria Math" panose="02040503050406030204" pitchFamily="18" charset="0"/>
              </a:rPr>
              <a:t>nonlinear activation function</a:t>
            </a:r>
            <a:r>
              <a:rPr lang="en-US" dirty="0">
                <a:ea typeface="Cambria Math" panose="02040503050406030204" pitchFamily="18" charset="0"/>
              </a:rPr>
              <a:t> (sigmoid, tanh, </a:t>
            </a:r>
            <a:r>
              <a:rPr lang="en-US" dirty="0" err="1">
                <a:ea typeface="Cambria Math" panose="02040503050406030204" pitchFamily="18" charset="0"/>
              </a:rPr>
              <a:t>ReLU</a:t>
            </a:r>
            <a:r>
              <a:rPr lang="en-US" dirty="0">
                <a:ea typeface="Cambria Math" panose="02040503050406030204" pitchFamily="18" charset="0"/>
              </a:rPr>
              <a:t>, …)</a:t>
            </a:r>
            <a:endParaRPr lang="en-US" sz="2400" dirty="0">
              <a:ea typeface="Cambria Math" panose="02040503050406030204" pitchFamily="18" charset="0"/>
            </a:endParaRPr>
          </a:p>
          <a:p>
            <a:pPr marL="0" indent="0">
              <a:buNone/>
            </a:pPr>
            <a:r>
              <a:rPr lang="en-US" dirty="0">
                <a:ea typeface="Cambria Math" panose="02040503050406030204" pitchFamily="18" charset="0"/>
              </a:rPr>
              <a:t>	</a:t>
            </a:r>
            <a:endParaRPr lang="en-US" dirty="0"/>
          </a:p>
        </p:txBody>
      </p:sp>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a:xfrm>
            <a:off x="697502" y="295897"/>
            <a:ext cx="10894666" cy="987472"/>
          </a:xfrm>
        </p:spPr>
        <p:txBody>
          <a:bodyPr/>
          <a:lstStyle/>
          <a:p>
            <a:r>
              <a:rPr lang="en-US" b="1" dirty="0">
                <a:ea typeface="Amazon Ember Light" panose="020B0403020204020204" pitchFamily="34" charset="0"/>
                <a:cs typeface="Amazon Ember Light" panose="020B0403020204020204" pitchFamily="34" charset="0"/>
              </a:rPr>
              <a:t>Artificial Neuron</a:t>
            </a:r>
            <a:endParaRPr lang="en-US" b="1" dirty="0"/>
          </a:p>
        </p:txBody>
      </p:sp>
      <p:pic>
        <p:nvPicPr>
          <p:cNvPr id="92" name="Picture 91">
            <a:extLst>
              <a:ext uri="{FF2B5EF4-FFF2-40B4-BE49-F238E27FC236}">
                <a16:creationId xmlns:a16="http://schemas.microsoft.com/office/drawing/2014/main" id="{326B84D3-9849-DC4B-9864-69B1A3DDF29C}"/>
              </a:ext>
            </a:extLst>
          </p:cNvPr>
          <p:cNvPicPr>
            <a:picLocks noChangeAspect="1"/>
          </p:cNvPicPr>
          <p:nvPr/>
        </p:nvPicPr>
        <p:blipFill>
          <a:blip r:embed="rId3"/>
          <a:stretch>
            <a:fillRect/>
          </a:stretch>
        </p:blipFill>
        <p:spPr>
          <a:xfrm>
            <a:off x="7485264" y="2861065"/>
            <a:ext cx="187932" cy="336300"/>
          </a:xfrm>
          <a:prstGeom prst="rect">
            <a:avLst/>
          </a:prstGeom>
        </p:spPr>
      </p:pic>
      <p:pic>
        <p:nvPicPr>
          <p:cNvPr id="95" name="Picture 94">
            <a:extLst>
              <a:ext uri="{FF2B5EF4-FFF2-40B4-BE49-F238E27FC236}">
                <a16:creationId xmlns:a16="http://schemas.microsoft.com/office/drawing/2014/main" id="{5EEF37D4-800F-C542-831A-75A8A7E60F78}"/>
              </a:ext>
            </a:extLst>
          </p:cNvPr>
          <p:cNvPicPr>
            <a:picLocks noChangeAspect="1"/>
          </p:cNvPicPr>
          <p:nvPr/>
        </p:nvPicPr>
        <p:blipFill>
          <a:blip r:embed="rId4"/>
          <a:stretch>
            <a:fillRect/>
          </a:stretch>
        </p:blipFill>
        <p:spPr>
          <a:xfrm>
            <a:off x="10329622" y="1468774"/>
            <a:ext cx="316610" cy="240187"/>
          </a:xfrm>
          <a:prstGeom prst="rect">
            <a:avLst/>
          </a:prstGeom>
        </p:spPr>
      </p:pic>
      <p:pic>
        <p:nvPicPr>
          <p:cNvPr id="96" name="Picture 95">
            <a:extLst>
              <a:ext uri="{FF2B5EF4-FFF2-40B4-BE49-F238E27FC236}">
                <a16:creationId xmlns:a16="http://schemas.microsoft.com/office/drawing/2014/main" id="{893B9C70-6805-5D45-AD10-C4D5E7490A17}"/>
              </a:ext>
            </a:extLst>
          </p:cNvPr>
          <p:cNvPicPr>
            <a:picLocks noChangeAspect="1"/>
          </p:cNvPicPr>
          <p:nvPr/>
        </p:nvPicPr>
        <p:blipFill>
          <a:blip r:embed="rId5"/>
          <a:stretch>
            <a:fillRect/>
          </a:stretch>
        </p:blipFill>
        <p:spPr>
          <a:xfrm>
            <a:off x="7509361" y="1903207"/>
            <a:ext cx="174698" cy="246632"/>
          </a:xfrm>
          <a:prstGeom prst="rect">
            <a:avLst/>
          </a:prstGeom>
        </p:spPr>
      </p:pic>
      <p:sp>
        <p:nvSpPr>
          <p:cNvPr id="45" name="Rectangle 44">
            <a:extLst>
              <a:ext uri="{FF2B5EF4-FFF2-40B4-BE49-F238E27FC236}">
                <a16:creationId xmlns:a16="http://schemas.microsoft.com/office/drawing/2014/main" id="{0B37E46E-6191-E545-8E7A-13C331714B98}"/>
              </a:ext>
            </a:extLst>
          </p:cNvPr>
          <p:cNvSpPr/>
          <p:nvPr/>
        </p:nvSpPr>
        <p:spPr>
          <a:xfrm>
            <a:off x="6588594" y="5772875"/>
            <a:ext cx="4884731" cy="369332"/>
          </a:xfrm>
          <a:prstGeom prst="rect">
            <a:avLst/>
          </a:prstGeom>
        </p:spPr>
        <p:txBody>
          <a:bodyPr wrap="square">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 Similar to how neurons in the brain function </a:t>
            </a:r>
          </a:p>
        </p:txBody>
      </p:sp>
      <p:pic>
        <p:nvPicPr>
          <p:cNvPr id="64" name="Picture 63">
            <a:extLst>
              <a:ext uri="{FF2B5EF4-FFF2-40B4-BE49-F238E27FC236}">
                <a16:creationId xmlns:a16="http://schemas.microsoft.com/office/drawing/2014/main" id="{BE818E85-6AA2-454F-8AA3-D68E51164B4C}"/>
              </a:ext>
            </a:extLst>
          </p:cNvPr>
          <p:cNvPicPr>
            <a:picLocks noChangeAspect="1"/>
          </p:cNvPicPr>
          <p:nvPr/>
        </p:nvPicPr>
        <p:blipFill>
          <a:blip r:embed="rId6"/>
          <a:stretch>
            <a:fillRect/>
          </a:stretch>
        </p:blipFill>
        <p:spPr>
          <a:xfrm>
            <a:off x="6984600" y="2319958"/>
            <a:ext cx="4488725" cy="362147"/>
          </a:xfrm>
          <a:prstGeom prst="rect">
            <a:avLst/>
          </a:prstGeom>
        </p:spPr>
      </p:pic>
      <p:pic>
        <p:nvPicPr>
          <p:cNvPr id="65" name="Picture 64">
            <a:extLst>
              <a:ext uri="{FF2B5EF4-FFF2-40B4-BE49-F238E27FC236}">
                <a16:creationId xmlns:a16="http://schemas.microsoft.com/office/drawing/2014/main" id="{4416C605-3FD3-B148-9165-80A8FA9AB4A2}"/>
              </a:ext>
            </a:extLst>
          </p:cNvPr>
          <p:cNvPicPr>
            <a:picLocks noChangeAspect="1"/>
          </p:cNvPicPr>
          <p:nvPr/>
        </p:nvPicPr>
        <p:blipFill>
          <a:blip r:embed="rId7"/>
          <a:stretch>
            <a:fillRect/>
          </a:stretch>
        </p:blipFill>
        <p:spPr>
          <a:xfrm>
            <a:off x="7784363" y="4430332"/>
            <a:ext cx="2330305" cy="1273199"/>
          </a:xfrm>
          <a:prstGeom prst="rect">
            <a:avLst/>
          </a:prstGeom>
          <a:ln>
            <a:solidFill>
              <a:schemeClr val="tx1"/>
            </a:solidFill>
          </a:ln>
        </p:spPr>
      </p:pic>
      <p:grpSp>
        <p:nvGrpSpPr>
          <p:cNvPr id="69" name="Group 68">
            <a:extLst>
              <a:ext uri="{FF2B5EF4-FFF2-40B4-BE49-F238E27FC236}">
                <a16:creationId xmlns:a16="http://schemas.microsoft.com/office/drawing/2014/main" id="{375BD5F4-1F25-7F46-ADE7-F5C888A7198A}"/>
              </a:ext>
            </a:extLst>
          </p:cNvPr>
          <p:cNvGrpSpPr/>
          <p:nvPr/>
        </p:nvGrpSpPr>
        <p:grpSpPr>
          <a:xfrm>
            <a:off x="1845569" y="1447573"/>
            <a:ext cx="4245034" cy="3874455"/>
            <a:chOff x="1845569" y="1447573"/>
            <a:chExt cx="4245034" cy="3874455"/>
          </a:xfrm>
        </p:grpSpPr>
        <p:grpSp>
          <p:nvGrpSpPr>
            <p:cNvPr id="70" name="Group 69">
              <a:extLst>
                <a:ext uri="{FF2B5EF4-FFF2-40B4-BE49-F238E27FC236}">
                  <a16:creationId xmlns:a16="http://schemas.microsoft.com/office/drawing/2014/main" id="{18F47026-BF23-AD46-AB25-44A06BECF0C7}"/>
                </a:ext>
              </a:extLst>
            </p:cNvPr>
            <p:cNvGrpSpPr/>
            <p:nvPr/>
          </p:nvGrpSpPr>
          <p:grpSpPr>
            <a:xfrm>
              <a:off x="1845569" y="1447573"/>
              <a:ext cx="4245034" cy="3874455"/>
              <a:chOff x="1845569" y="1447573"/>
              <a:chExt cx="4245034" cy="3874455"/>
            </a:xfrm>
          </p:grpSpPr>
          <p:sp>
            <p:nvSpPr>
              <p:cNvPr id="75" name="TextBox 74">
                <a:extLst>
                  <a:ext uri="{FF2B5EF4-FFF2-40B4-BE49-F238E27FC236}">
                    <a16:creationId xmlns:a16="http://schemas.microsoft.com/office/drawing/2014/main" id="{FCC6EC39-CAD7-0D4D-A772-FC0E9F5FC71A}"/>
                  </a:ext>
                </a:extLst>
              </p:cNvPr>
              <p:cNvSpPr txBox="1"/>
              <p:nvPr/>
            </p:nvSpPr>
            <p:spPr>
              <a:xfrm>
                <a:off x="3967152" y="3695423"/>
                <a:ext cx="2123451" cy="369332"/>
              </a:xfrm>
              <a:prstGeom prst="rect">
                <a:avLst/>
              </a:prstGeom>
              <a:noFill/>
            </p:spPr>
            <p:txBody>
              <a:bodyPr wrap="square" rtlCol="0">
                <a:spAutoFit/>
              </a:bodyPr>
              <a:lstStyle/>
              <a:p>
                <a:r>
                  <a:rPr lang="en-US" b="1"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Activation function</a:t>
                </a:r>
              </a:p>
            </p:txBody>
          </p:sp>
          <p:sp>
            <p:nvSpPr>
              <p:cNvPr id="76" name="TextBox 75">
                <a:extLst>
                  <a:ext uri="{FF2B5EF4-FFF2-40B4-BE49-F238E27FC236}">
                    <a16:creationId xmlns:a16="http://schemas.microsoft.com/office/drawing/2014/main" id="{BB72B6CC-1E92-C346-9256-5F1C3079B5F0}"/>
                  </a:ext>
                </a:extLst>
              </p:cNvPr>
              <p:cNvSpPr txBox="1"/>
              <p:nvPr/>
            </p:nvSpPr>
            <p:spPr>
              <a:xfrm>
                <a:off x="3957568" y="4091754"/>
                <a:ext cx="813222"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(sum)</a:t>
                </a:r>
              </a:p>
            </p:txBody>
          </p:sp>
          <p:sp>
            <p:nvSpPr>
              <p:cNvPr id="77" name="TextBox 76">
                <a:extLst>
                  <a:ext uri="{FF2B5EF4-FFF2-40B4-BE49-F238E27FC236}">
                    <a16:creationId xmlns:a16="http://schemas.microsoft.com/office/drawing/2014/main" id="{38CDBC36-D6EB-8E44-B903-2A89D5D4278A}"/>
                  </a:ext>
                </a:extLst>
              </p:cNvPr>
              <p:cNvSpPr txBox="1"/>
              <p:nvPr/>
            </p:nvSpPr>
            <p:spPr>
              <a:xfrm>
                <a:off x="3949663" y="4511787"/>
                <a:ext cx="1153353"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(weights)</a:t>
                </a:r>
              </a:p>
            </p:txBody>
          </p:sp>
          <p:sp>
            <p:nvSpPr>
              <p:cNvPr id="78" name="Oval 77">
                <a:extLst>
                  <a:ext uri="{FF2B5EF4-FFF2-40B4-BE49-F238E27FC236}">
                    <a16:creationId xmlns:a16="http://schemas.microsoft.com/office/drawing/2014/main" id="{2614C3C1-7D98-574E-A6EE-F611625F1E26}"/>
                  </a:ext>
                </a:extLst>
              </p:cNvPr>
              <p:cNvSpPr/>
              <p:nvPr/>
            </p:nvSpPr>
            <p:spPr>
              <a:xfrm rot="16200000">
                <a:off x="2174617" y="3380162"/>
                <a:ext cx="934956" cy="9771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79" name="Oval 78">
                <a:extLst>
                  <a:ext uri="{FF2B5EF4-FFF2-40B4-BE49-F238E27FC236}">
                    <a16:creationId xmlns:a16="http://schemas.microsoft.com/office/drawing/2014/main" id="{7657C80E-DF9B-954E-ACE4-F6F70ABE3F96}"/>
                  </a:ext>
                </a:extLst>
              </p:cNvPr>
              <p:cNvSpPr/>
              <p:nvPr/>
            </p:nvSpPr>
            <p:spPr>
              <a:xfrm rot="16200000">
                <a:off x="2430141" y="1444886"/>
                <a:ext cx="438538" cy="443911"/>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80" name="Oval 79">
                <a:extLst>
                  <a:ext uri="{FF2B5EF4-FFF2-40B4-BE49-F238E27FC236}">
                    <a16:creationId xmlns:a16="http://schemas.microsoft.com/office/drawing/2014/main" id="{9CAC95F5-E9FC-C44F-BB62-504F23BAF923}"/>
                  </a:ext>
                </a:extLst>
              </p:cNvPr>
              <p:cNvSpPr/>
              <p:nvPr/>
            </p:nvSpPr>
            <p:spPr>
              <a:xfrm rot="16200000">
                <a:off x="2440041" y="4880803"/>
                <a:ext cx="438538" cy="443911"/>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81" name="Oval 80">
                <a:extLst>
                  <a:ext uri="{FF2B5EF4-FFF2-40B4-BE49-F238E27FC236}">
                    <a16:creationId xmlns:a16="http://schemas.microsoft.com/office/drawing/2014/main" id="{9D0DF2E6-69E1-A446-A700-CD2B746D2D4F}"/>
                  </a:ext>
                </a:extLst>
              </p:cNvPr>
              <p:cNvSpPr/>
              <p:nvPr/>
            </p:nvSpPr>
            <p:spPr>
              <a:xfrm rot="16200000">
                <a:off x="2987824" y="4880803"/>
                <a:ext cx="438538" cy="443912"/>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82" name="Oval 81">
                <a:extLst>
                  <a:ext uri="{FF2B5EF4-FFF2-40B4-BE49-F238E27FC236}">
                    <a16:creationId xmlns:a16="http://schemas.microsoft.com/office/drawing/2014/main" id="{BE505A0A-ECC5-EA49-AB65-CBAE426B2C46}"/>
                  </a:ext>
                </a:extLst>
              </p:cNvPr>
              <p:cNvSpPr/>
              <p:nvPr/>
            </p:nvSpPr>
            <p:spPr>
              <a:xfrm rot="16200000">
                <a:off x="1899441" y="4880803"/>
                <a:ext cx="438538" cy="443911"/>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cxnSp>
            <p:nvCxnSpPr>
              <p:cNvPr id="83" name="Straight Arrow Connector 82">
                <a:extLst>
                  <a:ext uri="{FF2B5EF4-FFF2-40B4-BE49-F238E27FC236}">
                    <a16:creationId xmlns:a16="http://schemas.microsoft.com/office/drawing/2014/main" id="{EF3C4A9A-DC9E-834A-836D-A55B79E89A1A}"/>
                  </a:ext>
                </a:extLst>
              </p:cNvPr>
              <p:cNvCxnSpPr>
                <a:cxnSpLocks/>
                <a:stCxn id="81" idx="6"/>
                <a:endCxn id="78" idx="2"/>
              </p:cNvCxnSpPr>
              <p:nvPr/>
            </p:nvCxnSpPr>
            <p:spPr>
              <a:xfrm flipH="1" flipV="1">
                <a:off x="2642096" y="4336203"/>
                <a:ext cx="564997" cy="54728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AF189139-4B04-9E4D-801D-9031BAC7735C}"/>
                  </a:ext>
                </a:extLst>
              </p:cNvPr>
              <p:cNvCxnSpPr>
                <a:cxnSpLocks/>
                <a:stCxn id="82" idx="6"/>
                <a:endCxn id="78" idx="2"/>
              </p:cNvCxnSpPr>
              <p:nvPr/>
            </p:nvCxnSpPr>
            <p:spPr>
              <a:xfrm flipV="1">
                <a:off x="2118711" y="4336203"/>
                <a:ext cx="523385" cy="54728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1574B202-D44A-7246-B17F-D1E31994A83D}"/>
                  </a:ext>
                </a:extLst>
              </p:cNvPr>
              <p:cNvCxnSpPr>
                <a:cxnSpLocks/>
                <a:stCxn id="80" idx="6"/>
                <a:endCxn id="78" idx="2"/>
              </p:cNvCxnSpPr>
              <p:nvPr/>
            </p:nvCxnSpPr>
            <p:spPr>
              <a:xfrm flipH="1" flipV="1">
                <a:off x="2642096" y="4336203"/>
                <a:ext cx="17215" cy="54728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D994DDA6-19A5-B04D-AF76-389861282D40}"/>
                  </a:ext>
                </a:extLst>
              </p:cNvPr>
              <p:cNvCxnSpPr>
                <a:cxnSpLocks/>
                <a:stCxn id="78" idx="6"/>
              </p:cNvCxnSpPr>
              <p:nvPr/>
            </p:nvCxnSpPr>
            <p:spPr>
              <a:xfrm flipV="1">
                <a:off x="2642096" y="1886111"/>
                <a:ext cx="0" cy="151513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7" name="Picture 86">
                <a:extLst>
                  <a:ext uri="{FF2B5EF4-FFF2-40B4-BE49-F238E27FC236}">
                    <a16:creationId xmlns:a16="http://schemas.microsoft.com/office/drawing/2014/main" id="{E3CE6648-025F-1D42-AED6-BC9A194F823B}"/>
                  </a:ext>
                </a:extLst>
              </p:cNvPr>
              <p:cNvPicPr>
                <a:picLocks noChangeAspect="1"/>
              </p:cNvPicPr>
              <p:nvPr/>
            </p:nvPicPr>
            <p:blipFill>
              <a:blip r:embed="rId8"/>
              <a:stretch>
                <a:fillRect/>
              </a:stretch>
            </p:blipFill>
            <p:spPr>
              <a:xfrm>
                <a:off x="2539102" y="5027342"/>
                <a:ext cx="247949" cy="165299"/>
              </a:xfrm>
              <a:prstGeom prst="rect">
                <a:avLst/>
              </a:prstGeom>
            </p:spPr>
          </p:pic>
          <p:pic>
            <p:nvPicPr>
              <p:cNvPr id="88" name="Picture 87">
                <a:extLst>
                  <a:ext uri="{FF2B5EF4-FFF2-40B4-BE49-F238E27FC236}">
                    <a16:creationId xmlns:a16="http://schemas.microsoft.com/office/drawing/2014/main" id="{3C7DE074-09FC-0A4F-99E1-BBBA34CC5432}"/>
                  </a:ext>
                </a:extLst>
              </p:cNvPr>
              <p:cNvPicPr>
                <a:picLocks noChangeAspect="1"/>
              </p:cNvPicPr>
              <p:nvPr/>
            </p:nvPicPr>
            <p:blipFill>
              <a:blip r:embed="rId9"/>
              <a:stretch>
                <a:fillRect/>
              </a:stretch>
            </p:blipFill>
            <p:spPr>
              <a:xfrm>
                <a:off x="3075426" y="5016386"/>
                <a:ext cx="255462" cy="165299"/>
              </a:xfrm>
              <a:prstGeom prst="rect">
                <a:avLst/>
              </a:prstGeom>
            </p:spPr>
          </p:pic>
          <p:sp>
            <p:nvSpPr>
              <p:cNvPr id="89" name="TextBox 88">
                <a:extLst>
                  <a:ext uri="{FF2B5EF4-FFF2-40B4-BE49-F238E27FC236}">
                    <a16:creationId xmlns:a16="http://schemas.microsoft.com/office/drawing/2014/main" id="{B38E2B3E-69CF-FF49-94EF-C252AA5DB411}"/>
                  </a:ext>
                </a:extLst>
              </p:cNvPr>
              <p:cNvSpPr txBox="1"/>
              <p:nvPr/>
            </p:nvSpPr>
            <p:spPr>
              <a:xfrm>
                <a:off x="3888625" y="1494256"/>
                <a:ext cx="1823869" cy="400110"/>
              </a:xfrm>
              <a:prstGeom prst="rect">
                <a:avLst/>
              </a:prstGeom>
              <a:noFill/>
            </p:spPr>
            <p:txBody>
              <a:bodyPr wrap="square" rtlCol="0">
                <a:spAutoFit/>
              </a:bodyPr>
              <a:lstStyle/>
              <a:p>
                <a:r>
                  <a:rPr lang="en-US" sz="2000" dirty="0">
                    <a:solidFill>
                      <a:schemeClr val="accent1"/>
                    </a:solidFill>
                    <a:latin typeface="Amazon Ember Light" panose="020B0403020204020204" pitchFamily="34" charset="0"/>
                    <a:ea typeface="Amazon Ember Light" panose="020B0403020204020204" pitchFamily="34" charset="0"/>
                    <a:cs typeface="Amazon Ember Light" panose="020B0403020204020204" pitchFamily="34" charset="0"/>
                  </a:rPr>
                  <a:t>Output</a:t>
                </a:r>
              </a:p>
            </p:txBody>
          </p:sp>
          <p:sp>
            <p:nvSpPr>
              <p:cNvPr id="90" name="TextBox 89">
                <a:extLst>
                  <a:ext uri="{FF2B5EF4-FFF2-40B4-BE49-F238E27FC236}">
                    <a16:creationId xmlns:a16="http://schemas.microsoft.com/office/drawing/2014/main" id="{9998BECE-F00D-3C46-9544-685FC49D74E8}"/>
                  </a:ext>
                </a:extLst>
              </p:cNvPr>
              <p:cNvSpPr txBox="1"/>
              <p:nvPr/>
            </p:nvSpPr>
            <p:spPr>
              <a:xfrm>
                <a:off x="3967152" y="4882744"/>
                <a:ext cx="1558626" cy="400110"/>
              </a:xfrm>
              <a:prstGeom prst="rect">
                <a:avLst/>
              </a:prstGeom>
              <a:noFill/>
            </p:spPr>
            <p:txBody>
              <a:bodyPr wrap="square" rtlCol="0">
                <a:spAutoFit/>
              </a:bodyPr>
              <a:lstStyle/>
              <a:p>
                <a:r>
                  <a:rPr lang="en-US" sz="2000" dirty="0">
                    <a:solidFill>
                      <a:schemeClr val="accent1"/>
                    </a:solidFill>
                    <a:latin typeface="Amazon Ember Light" panose="020B0403020204020204" pitchFamily="34" charset="0"/>
                    <a:ea typeface="Amazon Ember Light" panose="020B0403020204020204" pitchFamily="34" charset="0"/>
                    <a:cs typeface="Amazon Ember Light" panose="020B0403020204020204" pitchFamily="34" charset="0"/>
                  </a:rPr>
                  <a:t>Input </a:t>
                </a:r>
              </a:p>
            </p:txBody>
          </p:sp>
          <p:pic>
            <p:nvPicPr>
              <p:cNvPr id="91" name="Picture 90">
                <a:extLst>
                  <a:ext uri="{FF2B5EF4-FFF2-40B4-BE49-F238E27FC236}">
                    <a16:creationId xmlns:a16="http://schemas.microsoft.com/office/drawing/2014/main" id="{E5BE9E2E-4C54-F943-9451-A6BEB4F12FE5}"/>
                  </a:ext>
                </a:extLst>
              </p:cNvPr>
              <p:cNvPicPr>
                <a:picLocks noChangeAspect="1"/>
              </p:cNvPicPr>
              <p:nvPr/>
            </p:nvPicPr>
            <p:blipFill>
              <a:blip r:embed="rId10"/>
              <a:stretch>
                <a:fillRect/>
              </a:stretch>
            </p:blipFill>
            <p:spPr>
              <a:xfrm>
                <a:off x="2077332" y="5027870"/>
                <a:ext cx="76200" cy="158750"/>
              </a:xfrm>
              <a:prstGeom prst="rect">
                <a:avLst/>
              </a:prstGeom>
            </p:spPr>
          </p:pic>
          <p:pic>
            <p:nvPicPr>
              <p:cNvPr id="93" name="Picture 92">
                <a:extLst>
                  <a:ext uri="{FF2B5EF4-FFF2-40B4-BE49-F238E27FC236}">
                    <a16:creationId xmlns:a16="http://schemas.microsoft.com/office/drawing/2014/main" id="{D26A5E2F-1186-934E-9B87-FF3C532622A7}"/>
                  </a:ext>
                </a:extLst>
              </p:cNvPr>
              <p:cNvPicPr>
                <a:picLocks noChangeAspect="1"/>
              </p:cNvPicPr>
              <p:nvPr/>
            </p:nvPicPr>
            <p:blipFill>
              <a:blip r:embed="rId11"/>
              <a:stretch>
                <a:fillRect/>
              </a:stretch>
            </p:blipFill>
            <p:spPr>
              <a:xfrm>
                <a:off x="1845569" y="4642732"/>
                <a:ext cx="251695" cy="152341"/>
              </a:xfrm>
              <a:prstGeom prst="rect">
                <a:avLst/>
              </a:prstGeom>
            </p:spPr>
          </p:pic>
          <p:pic>
            <p:nvPicPr>
              <p:cNvPr id="97" name="Picture 96">
                <a:extLst>
                  <a:ext uri="{FF2B5EF4-FFF2-40B4-BE49-F238E27FC236}">
                    <a16:creationId xmlns:a16="http://schemas.microsoft.com/office/drawing/2014/main" id="{CC9A6E59-61AB-7143-A9B7-F7F58BAA3C33}"/>
                  </a:ext>
                </a:extLst>
              </p:cNvPr>
              <p:cNvPicPr>
                <a:picLocks noChangeAspect="1"/>
              </p:cNvPicPr>
              <p:nvPr/>
            </p:nvPicPr>
            <p:blipFill>
              <a:blip r:embed="rId12"/>
              <a:stretch>
                <a:fillRect/>
              </a:stretch>
            </p:blipFill>
            <p:spPr>
              <a:xfrm>
                <a:off x="2364178" y="4649356"/>
                <a:ext cx="245072" cy="145718"/>
              </a:xfrm>
              <a:prstGeom prst="rect">
                <a:avLst/>
              </a:prstGeom>
            </p:spPr>
          </p:pic>
          <p:pic>
            <p:nvPicPr>
              <p:cNvPr id="98" name="Picture 97">
                <a:extLst>
                  <a:ext uri="{FF2B5EF4-FFF2-40B4-BE49-F238E27FC236}">
                    <a16:creationId xmlns:a16="http://schemas.microsoft.com/office/drawing/2014/main" id="{124ED8E5-2DEB-3D47-89BF-A2923C3B469F}"/>
                  </a:ext>
                </a:extLst>
              </p:cNvPr>
              <p:cNvPicPr>
                <a:picLocks noChangeAspect="1"/>
              </p:cNvPicPr>
              <p:nvPr/>
            </p:nvPicPr>
            <p:blipFill>
              <a:blip r:embed="rId13"/>
              <a:stretch>
                <a:fillRect/>
              </a:stretch>
            </p:blipFill>
            <p:spPr>
              <a:xfrm>
                <a:off x="3075174" y="4653873"/>
                <a:ext cx="251695" cy="145718"/>
              </a:xfrm>
              <a:prstGeom prst="rect">
                <a:avLst/>
              </a:prstGeom>
            </p:spPr>
          </p:pic>
          <p:pic>
            <p:nvPicPr>
              <p:cNvPr id="99" name="Picture 98">
                <a:extLst>
                  <a:ext uri="{FF2B5EF4-FFF2-40B4-BE49-F238E27FC236}">
                    <a16:creationId xmlns:a16="http://schemas.microsoft.com/office/drawing/2014/main" id="{7462EE14-0354-B04C-81BF-A136250D4AB2}"/>
                  </a:ext>
                </a:extLst>
              </p:cNvPr>
              <p:cNvPicPr>
                <a:picLocks noChangeAspect="1"/>
              </p:cNvPicPr>
              <p:nvPr/>
            </p:nvPicPr>
            <p:blipFill>
              <a:blip r:embed="rId14"/>
              <a:stretch>
                <a:fillRect/>
              </a:stretch>
            </p:blipFill>
            <p:spPr>
              <a:xfrm>
                <a:off x="2398519" y="3943615"/>
                <a:ext cx="620927" cy="274366"/>
              </a:xfrm>
              <a:prstGeom prst="rect">
                <a:avLst/>
              </a:prstGeom>
            </p:spPr>
          </p:pic>
        </p:grpSp>
        <p:cxnSp>
          <p:nvCxnSpPr>
            <p:cNvPr id="71" name="Straight Arrow Connector 70">
              <a:extLst>
                <a:ext uri="{FF2B5EF4-FFF2-40B4-BE49-F238E27FC236}">
                  <a16:creationId xmlns:a16="http://schemas.microsoft.com/office/drawing/2014/main" id="{726B3136-7669-954F-B157-8F1694F0922B}"/>
                </a:ext>
              </a:extLst>
            </p:cNvPr>
            <p:cNvCxnSpPr>
              <a:cxnSpLocks/>
            </p:cNvCxnSpPr>
            <p:nvPr/>
          </p:nvCxnSpPr>
          <p:spPr>
            <a:xfrm flipH="1">
              <a:off x="3425841" y="3880089"/>
              <a:ext cx="462784" cy="0"/>
            </a:xfrm>
            <a:prstGeom prst="straightConnector1">
              <a:avLst/>
            </a:prstGeom>
            <a:ln w="19050" cmpd="sng">
              <a:solidFill>
                <a:schemeClr val="accent3"/>
              </a:solidFill>
              <a:prstDash val="solid"/>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BB60EBA-CEFF-8C43-A258-BF41F4E6B86B}"/>
                </a:ext>
              </a:extLst>
            </p:cNvPr>
            <p:cNvCxnSpPr>
              <a:cxnSpLocks/>
            </p:cNvCxnSpPr>
            <p:nvPr/>
          </p:nvCxnSpPr>
          <p:spPr>
            <a:xfrm>
              <a:off x="2163186" y="3880089"/>
              <a:ext cx="977125"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73" name="Picture 72">
              <a:extLst>
                <a:ext uri="{FF2B5EF4-FFF2-40B4-BE49-F238E27FC236}">
                  <a16:creationId xmlns:a16="http://schemas.microsoft.com/office/drawing/2014/main" id="{023895BA-0D49-0F45-9021-549E2AF9DFB5}"/>
                </a:ext>
              </a:extLst>
            </p:cNvPr>
            <p:cNvPicPr>
              <a:picLocks noChangeAspect="1"/>
            </p:cNvPicPr>
            <p:nvPr/>
          </p:nvPicPr>
          <p:blipFill>
            <a:blip r:embed="rId15"/>
            <a:stretch>
              <a:fillRect/>
            </a:stretch>
          </p:blipFill>
          <p:spPr>
            <a:xfrm>
              <a:off x="2571019" y="1586172"/>
              <a:ext cx="157217" cy="167043"/>
            </a:xfrm>
            <a:prstGeom prst="rect">
              <a:avLst/>
            </a:prstGeom>
          </p:spPr>
        </p:pic>
        <p:pic>
          <p:nvPicPr>
            <p:cNvPr id="74" name="Picture 73">
              <a:extLst>
                <a:ext uri="{FF2B5EF4-FFF2-40B4-BE49-F238E27FC236}">
                  <a16:creationId xmlns:a16="http://schemas.microsoft.com/office/drawing/2014/main" id="{BC9ED42E-85EC-2941-B54C-7AAF053E0953}"/>
                </a:ext>
              </a:extLst>
            </p:cNvPr>
            <p:cNvPicPr>
              <a:picLocks noChangeAspect="1"/>
            </p:cNvPicPr>
            <p:nvPr/>
          </p:nvPicPr>
          <p:blipFill>
            <a:blip r:embed="rId16"/>
            <a:stretch>
              <a:fillRect/>
            </a:stretch>
          </p:blipFill>
          <p:spPr>
            <a:xfrm>
              <a:off x="2234792" y="3562419"/>
              <a:ext cx="791943" cy="289547"/>
            </a:xfrm>
            <a:prstGeom prst="rect">
              <a:avLst/>
            </a:prstGeom>
          </p:spPr>
        </p:pic>
      </p:grpSp>
    </p:spTree>
    <p:extLst>
      <p:ext uri="{BB962C8B-B14F-4D97-AF65-F5344CB8AC3E}">
        <p14:creationId xmlns:p14="http://schemas.microsoft.com/office/powerpoint/2010/main" val="9751685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BDF24-6594-2640-9499-B31D9BF78188}"/>
              </a:ext>
            </a:extLst>
          </p:cNvPr>
          <p:cNvSpPr>
            <a:spLocks noGrp="1"/>
          </p:cNvSpPr>
          <p:nvPr>
            <p:ph type="title"/>
          </p:nvPr>
        </p:nvSpPr>
        <p:spPr/>
        <p:txBody>
          <a:bodyPr/>
          <a:lstStyle/>
          <a:p>
            <a:r>
              <a:rPr lang="en-US" dirty="0"/>
              <a:t>Utilizing Pre-trained Models</a:t>
            </a:r>
          </a:p>
        </p:txBody>
      </p:sp>
      <p:sp>
        <p:nvSpPr>
          <p:cNvPr id="3" name="Content Placeholder 2">
            <a:extLst>
              <a:ext uri="{FF2B5EF4-FFF2-40B4-BE49-F238E27FC236}">
                <a16:creationId xmlns:a16="http://schemas.microsoft.com/office/drawing/2014/main" id="{A34658B2-479F-3E4D-96E7-D0B5BE71E2F2}"/>
              </a:ext>
            </a:extLst>
          </p:cNvPr>
          <p:cNvSpPr>
            <a:spLocks noGrp="1"/>
          </p:cNvSpPr>
          <p:nvPr>
            <p:ph sz="half" idx="10"/>
          </p:nvPr>
        </p:nvSpPr>
        <p:spPr/>
        <p:txBody>
          <a:bodyPr/>
          <a:lstStyle/>
          <a:p>
            <a:pPr marL="457200" indent="-457200">
              <a:buFont typeface="Arial" panose="020B0604020202020204" pitchFamily="34" charset="0"/>
              <a:buChar char="•"/>
            </a:pPr>
            <a:r>
              <a:rPr lang="en-US" sz="2800" dirty="0"/>
              <a:t>Transformers take a long time to train</a:t>
            </a:r>
          </a:p>
          <a:p>
            <a:pPr marL="800100" lvl="1" indent="-342900">
              <a:buFont typeface="Wingdings" pitchFamily="2" charset="2"/>
              <a:buChar char="§"/>
            </a:pPr>
            <a:r>
              <a:rPr lang="en-US" dirty="0"/>
              <a:t>GPT (240 GPU days)</a:t>
            </a:r>
          </a:p>
          <a:p>
            <a:pPr marL="800100" lvl="1" indent="-342900">
              <a:buFont typeface="Wingdings" pitchFamily="2" charset="2"/>
              <a:buChar char="§"/>
            </a:pPr>
            <a:r>
              <a:rPr lang="en-US" dirty="0"/>
              <a:t>BERT (256 TPU days)</a:t>
            </a:r>
          </a:p>
          <a:p>
            <a:pPr marL="800100" lvl="1" indent="-342900">
              <a:buFont typeface="Wingdings" pitchFamily="2" charset="2"/>
              <a:buChar char="§"/>
            </a:pPr>
            <a:r>
              <a:rPr lang="en-US" dirty="0"/>
              <a:t>GPT-2 (2048 TPU days)</a:t>
            </a:r>
            <a:endParaRPr lang="en-US" sz="2800" dirty="0"/>
          </a:p>
          <a:p>
            <a:pPr marL="457200" indent="-457200">
              <a:buFont typeface="Arial" panose="020B0604020202020204" pitchFamily="34" charset="0"/>
              <a:buChar char="•"/>
            </a:pPr>
            <a:r>
              <a:rPr lang="en-US" sz="2800" dirty="0"/>
              <a:t>Directly use pre-trained models</a:t>
            </a:r>
          </a:p>
          <a:p>
            <a:pPr marL="800100" lvl="1" indent="-342900">
              <a:buFont typeface="Wingdings" pitchFamily="2" charset="2"/>
              <a:buChar char="§"/>
            </a:pPr>
            <a:r>
              <a:rPr lang="en-US" dirty="0"/>
              <a:t>The </a:t>
            </a:r>
            <a:r>
              <a:rPr lang="en-US" dirty="0">
                <a:hlinkClick r:id="rId3"/>
              </a:rPr>
              <a:t>GluonNLP Model Zoo</a:t>
            </a:r>
            <a:r>
              <a:rPr lang="en-US" dirty="0"/>
              <a:t> contains a large number of pretrained transformer models (BERT, </a:t>
            </a:r>
            <a:r>
              <a:rPr lang="en-US" dirty="0" err="1"/>
              <a:t>RoBERTa</a:t>
            </a:r>
            <a:r>
              <a:rPr lang="en-US" dirty="0"/>
              <a:t>, </a:t>
            </a:r>
            <a:r>
              <a:rPr lang="en-US" dirty="0" err="1"/>
              <a:t>BioBERT</a:t>
            </a:r>
            <a:r>
              <a:rPr lang="en-US" dirty="0"/>
              <a:t>, </a:t>
            </a:r>
            <a:r>
              <a:rPr lang="en-US" dirty="0" err="1"/>
              <a:t>ClinicalBERT</a:t>
            </a:r>
            <a:r>
              <a:rPr lang="en-US" dirty="0"/>
              <a:t>, etc.) on a varied of corpus.</a:t>
            </a:r>
          </a:p>
          <a:p>
            <a:endParaRPr lang="en-US" sz="2800" dirty="0"/>
          </a:p>
        </p:txBody>
      </p:sp>
      <p:pic>
        <p:nvPicPr>
          <p:cNvPr id="5" name="Graphic 4">
            <a:extLst>
              <a:ext uri="{FF2B5EF4-FFF2-40B4-BE49-F238E27FC236}">
                <a16:creationId xmlns:a16="http://schemas.microsoft.com/office/drawing/2014/main" id="{A0856691-F893-7B49-A9E8-80A0B5A396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92051" y="4528746"/>
            <a:ext cx="3678984" cy="1232851"/>
          </a:xfrm>
          <a:prstGeom prst="rect">
            <a:avLst/>
          </a:prstGeom>
        </p:spPr>
      </p:pic>
    </p:spTree>
    <p:extLst>
      <p:ext uri="{BB962C8B-B14F-4D97-AF65-F5344CB8AC3E}">
        <p14:creationId xmlns:p14="http://schemas.microsoft.com/office/powerpoint/2010/main" val="35697623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BDF24-6594-2640-9499-B31D9BF78188}"/>
              </a:ext>
            </a:extLst>
          </p:cNvPr>
          <p:cNvSpPr>
            <a:spLocks noGrp="1"/>
          </p:cNvSpPr>
          <p:nvPr>
            <p:ph type="title"/>
          </p:nvPr>
        </p:nvSpPr>
        <p:spPr/>
        <p:txBody>
          <a:bodyPr/>
          <a:lstStyle/>
          <a:p>
            <a:r>
              <a:rPr lang="en-US" dirty="0"/>
              <a:t>Utilizing Pre-trained Models</a:t>
            </a:r>
          </a:p>
        </p:txBody>
      </p:sp>
      <p:sp>
        <p:nvSpPr>
          <p:cNvPr id="3" name="Content Placeholder 2">
            <a:extLst>
              <a:ext uri="{FF2B5EF4-FFF2-40B4-BE49-F238E27FC236}">
                <a16:creationId xmlns:a16="http://schemas.microsoft.com/office/drawing/2014/main" id="{A34658B2-479F-3E4D-96E7-D0B5BE71E2F2}"/>
              </a:ext>
            </a:extLst>
          </p:cNvPr>
          <p:cNvSpPr>
            <a:spLocks noGrp="1"/>
          </p:cNvSpPr>
          <p:nvPr>
            <p:ph sz="half" idx="10"/>
          </p:nvPr>
        </p:nvSpPr>
        <p:spPr>
          <a:xfrm>
            <a:off x="852492" y="1291120"/>
            <a:ext cx="9529293" cy="4874129"/>
          </a:xfrm>
        </p:spPr>
        <p:txBody>
          <a:bodyPr/>
          <a:lstStyle/>
          <a:p>
            <a:r>
              <a:rPr lang="en-US" dirty="0"/>
              <a:t>There are multiple ways to use these pre-trained models:</a:t>
            </a:r>
          </a:p>
          <a:p>
            <a:pPr marL="457200" indent="-457200">
              <a:buFont typeface="Arial" panose="020B0604020202020204" pitchFamily="34" charset="0"/>
              <a:buChar char="•"/>
            </a:pPr>
            <a:r>
              <a:rPr lang="en-US" dirty="0"/>
              <a:t>Use it as a </a:t>
            </a:r>
            <a:r>
              <a:rPr lang="en-US" b="1" dirty="0">
                <a:solidFill>
                  <a:schemeClr val="accent3"/>
                </a:solidFill>
              </a:rPr>
              <a:t>fixed embedding</a:t>
            </a:r>
            <a:r>
              <a:rPr lang="en-US" b="1" dirty="0">
                <a:solidFill>
                  <a:schemeClr val="accent2"/>
                </a:solidFill>
              </a:rPr>
              <a:t> </a:t>
            </a:r>
            <a:r>
              <a:rPr lang="en-US" dirty="0"/>
              <a:t>(no training cost).  We investigate this in a notebook example.</a:t>
            </a:r>
          </a:p>
          <a:p>
            <a:pPr marL="457200" indent="-457200">
              <a:buFont typeface="Arial" panose="020B0604020202020204" pitchFamily="34" charset="0"/>
              <a:buChar char="•"/>
            </a:pPr>
            <a:r>
              <a:rPr lang="en-US" dirty="0"/>
              <a:t>The model can be </a:t>
            </a:r>
            <a:r>
              <a:rPr lang="en-US" b="1" dirty="0">
                <a:solidFill>
                  <a:schemeClr val="accent3"/>
                </a:solidFill>
              </a:rPr>
              <a:t>fine-tuned end-to-end </a:t>
            </a:r>
            <a:r>
              <a:rPr lang="en-US" dirty="0"/>
              <a:t>as a classifier.</a:t>
            </a:r>
          </a:p>
          <a:p>
            <a:pPr marL="457200" indent="-457200">
              <a:buFont typeface="Arial" panose="020B0604020202020204" pitchFamily="34" charset="0"/>
              <a:buChar char="•"/>
            </a:pPr>
            <a:r>
              <a:rPr lang="en-US" dirty="0"/>
              <a:t>The model can be </a:t>
            </a:r>
            <a:r>
              <a:rPr lang="en-US" b="1" dirty="0">
                <a:solidFill>
                  <a:schemeClr val="accent3"/>
                </a:solidFill>
              </a:rPr>
              <a:t>fine-tuned as a language model </a:t>
            </a:r>
            <a:r>
              <a:rPr lang="en-US" dirty="0"/>
              <a:t>on your specific dataset, then used as an encoder or fine-tuned on the classification task.</a:t>
            </a:r>
          </a:p>
          <a:p>
            <a:pPr marL="457200" indent="-457200">
              <a:buFont typeface="Arial" panose="020B0604020202020204" pitchFamily="34" charset="0"/>
              <a:buChar char="•"/>
            </a:pPr>
            <a:r>
              <a:rPr lang="en-US" dirty="0"/>
              <a:t>The model can be </a:t>
            </a:r>
            <a:r>
              <a:rPr lang="en-US" b="1" dirty="0">
                <a:solidFill>
                  <a:schemeClr val="accent3"/>
                </a:solidFill>
              </a:rPr>
              <a:t>trained from scratch</a:t>
            </a:r>
            <a:r>
              <a:rPr lang="en-US" dirty="0"/>
              <a:t>. This is very intensive, and should only be done with </a:t>
            </a:r>
            <a:r>
              <a:rPr lang="en-US" b="1" dirty="0">
                <a:solidFill>
                  <a:schemeClr val="accent3"/>
                </a:solidFill>
              </a:rPr>
              <a:t>50GB+ of text</a:t>
            </a:r>
            <a:r>
              <a:rPr lang="en-US" dirty="0"/>
              <a:t>.</a:t>
            </a:r>
          </a:p>
          <a:p>
            <a:endParaRPr lang="en-US" dirty="0"/>
          </a:p>
        </p:txBody>
      </p:sp>
      <p:sp>
        <p:nvSpPr>
          <p:cNvPr id="6" name="Right Arrow 5">
            <a:extLst>
              <a:ext uri="{FF2B5EF4-FFF2-40B4-BE49-F238E27FC236}">
                <a16:creationId xmlns:a16="http://schemas.microsoft.com/office/drawing/2014/main" id="{4AEBD552-4A3B-614F-BA70-E2DC625E507E}"/>
              </a:ext>
            </a:extLst>
          </p:cNvPr>
          <p:cNvSpPr/>
          <p:nvPr/>
        </p:nvSpPr>
        <p:spPr>
          <a:xfrm rot="5400000">
            <a:off x="8817708" y="2898520"/>
            <a:ext cx="4129199" cy="9144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INCREASING COST</a:t>
            </a:r>
          </a:p>
        </p:txBody>
      </p:sp>
    </p:spTree>
    <p:extLst>
      <p:ext uri="{BB962C8B-B14F-4D97-AF65-F5344CB8AC3E}">
        <p14:creationId xmlns:p14="http://schemas.microsoft.com/office/powerpoint/2010/main" val="1345720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 Placeholder 2">
            <a:extLst>
              <a:ext uri="{FF2B5EF4-FFF2-40B4-BE49-F238E27FC236}">
                <a16:creationId xmlns:a16="http://schemas.microsoft.com/office/drawing/2014/main" id="{9E9F0FA0-86A2-FB45-88AD-75DE9E6AE675}"/>
              </a:ext>
            </a:extLst>
          </p:cNvPr>
          <p:cNvSpPr>
            <a:spLocks noGrp="1"/>
          </p:cNvSpPr>
          <p:nvPr>
            <p:ph type="body" sz="quarter" idx="10"/>
          </p:nvPr>
        </p:nvSpPr>
        <p:spPr>
          <a:xfrm>
            <a:off x="6096000" y="1589141"/>
            <a:ext cx="5782905" cy="2699830"/>
          </a:xfrm>
        </p:spPr>
        <p:txBody>
          <a:bodyPr/>
          <a:lstStyle/>
          <a:p>
            <a:pPr marL="0" indent="0">
              <a:buNone/>
            </a:pPr>
            <a:r>
              <a:rPr lang="en-US" b="1" dirty="0"/>
              <a:t>Artificial Neuron</a:t>
            </a:r>
            <a:r>
              <a:rPr lang="en-US" dirty="0"/>
              <a:t>: Captures mostly linear interactions in the data.</a:t>
            </a:r>
          </a:p>
          <a:p>
            <a:pPr marL="0" indent="0">
              <a:buNone/>
            </a:pPr>
            <a:endParaRPr lang="en-US" sz="1400" dirty="0"/>
          </a:p>
          <a:p>
            <a:pPr marL="0" indent="0">
              <a:buNone/>
            </a:pPr>
            <a:r>
              <a:rPr lang="en-US" b="1" dirty="0"/>
              <a:t>Question:</a:t>
            </a:r>
            <a:r>
              <a:rPr lang="en-US" dirty="0"/>
              <a:t> Can we use a similar approach to capture </a:t>
            </a:r>
            <a:r>
              <a:rPr lang="en-US" b="1" dirty="0">
                <a:solidFill>
                  <a:schemeClr val="accent3"/>
                </a:solidFill>
              </a:rPr>
              <a:t>non-linear interactions</a:t>
            </a:r>
            <a:r>
              <a:rPr lang="en-US" dirty="0">
                <a:solidFill>
                  <a:schemeClr val="accent3"/>
                </a:solidFill>
              </a:rPr>
              <a:t> </a:t>
            </a:r>
            <a:r>
              <a:rPr lang="en-US" dirty="0"/>
              <a:t>in the data?</a:t>
            </a:r>
          </a:p>
          <a:p>
            <a:pPr marL="0" indent="0">
              <a:buNone/>
            </a:pPr>
            <a:endParaRPr lang="en-US" sz="1400" b="1" dirty="0"/>
          </a:p>
          <a:p>
            <a:pPr marL="0" indent="0">
              <a:buNone/>
            </a:pPr>
            <a:endParaRPr lang="en-US" sz="1400" b="1" dirty="0"/>
          </a:p>
          <a:p>
            <a:pPr marL="0" indent="0">
              <a:buNone/>
            </a:pPr>
            <a:endParaRPr lang="en-US" sz="2400" b="1" dirty="0">
              <a:latin typeface="Cambria Math" panose="02040503050406030204" pitchFamily="18" charset="0"/>
              <a:ea typeface="Cambria Math" panose="02040503050406030204" pitchFamily="18" charset="0"/>
            </a:endParaRPr>
          </a:p>
        </p:txBody>
      </p:sp>
      <p:sp>
        <p:nvSpPr>
          <p:cNvPr id="71" name="Title 1">
            <a:extLst>
              <a:ext uri="{FF2B5EF4-FFF2-40B4-BE49-F238E27FC236}">
                <a16:creationId xmlns:a16="http://schemas.microsoft.com/office/drawing/2014/main" id="{F5D3465C-4DAE-F849-9399-747412044DFB}"/>
              </a:ext>
            </a:extLst>
          </p:cNvPr>
          <p:cNvSpPr>
            <a:spLocks noGrp="1"/>
          </p:cNvSpPr>
          <p:nvPr>
            <p:ph type="title"/>
          </p:nvPr>
        </p:nvSpPr>
        <p:spPr>
          <a:xfrm>
            <a:off x="697502" y="295897"/>
            <a:ext cx="11346929" cy="987472"/>
          </a:xfrm>
        </p:spPr>
        <p:txBody>
          <a:bodyPr/>
          <a:lstStyle/>
          <a:p>
            <a:r>
              <a:rPr lang="en-US" b="1" dirty="0">
                <a:ea typeface="Amazon Ember Light" panose="020B0403020204020204" pitchFamily="34" charset="0"/>
                <a:cs typeface="Amazon Ember Light" panose="020B0403020204020204" pitchFamily="34" charset="0"/>
              </a:rPr>
              <a:t>Artificial Neuron</a:t>
            </a:r>
            <a:endParaRPr lang="en-US" b="1" dirty="0"/>
          </a:p>
        </p:txBody>
      </p:sp>
      <p:grpSp>
        <p:nvGrpSpPr>
          <p:cNvPr id="137" name="Group 136">
            <a:extLst>
              <a:ext uri="{FF2B5EF4-FFF2-40B4-BE49-F238E27FC236}">
                <a16:creationId xmlns:a16="http://schemas.microsoft.com/office/drawing/2014/main" id="{513636A1-5752-1048-92FB-CC3CDE099957}"/>
              </a:ext>
            </a:extLst>
          </p:cNvPr>
          <p:cNvGrpSpPr/>
          <p:nvPr/>
        </p:nvGrpSpPr>
        <p:grpSpPr>
          <a:xfrm>
            <a:off x="7177626" y="4403099"/>
            <a:ext cx="4866805" cy="1309033"/>
            <a:chOff x="8092026" y="4480175"/>
            <a:chExt cx="4866805" cy="1309033"/>
          </a:xfrm>
        </p:grpSpPr>
        <p:sp>
          <p:nvSpPr>
            <p:cNvPr id="138" name="Oval 137">
              <a:extLst>
                <a:ext uri="{FF2B5EF4-FFF2-40B4-BE49-F238E27FC236}">
                  <a16:creationId xmlns:a16="http://schemas.microsoft.com/office/drawing/2014/main" id="{A06D5CE3-CFF1-3F4F-AB85-DF3FDD34C29F}"/>
                </a:ext>
              </a:extLst>
            </p:cNvPr>
            <p:cNvSpPr/>
            <p:nvPr/>
          </p:nvSpPr>
          <p:spPr>
            <a:xfrm>
              <a:off x="8168807" y="5525902"/>
              <a:ext cx="228600" cy="228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Oval 138">
              <a:extLst>
                <a:ext uri="{FF2B5EF4-FFF2-40B4-BE49-F238E27FC236}">
                  <a16:creationId xmlns:a16="http://schemas.microsoft.com/office/drawing/2014/main" id="{A07DEDC7-9007-4843-981F-FF7A208A2AF8}"/>
                </a:ext>
              </a:extLst>
            </p:cNvPr>
            <p:cNvSpPr/>
            <p:nvPr/>
          </p:nvSpPr>
          <p:spPr>
            <a:xfrm>
              <a:off x="9160472" y="4707511"/>
              <a:ext cx="228600" cy="228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Triangle 139">
              <a:extLst>
                <a:ext uri="{FF2B5EF4-FFF2-40B4-BE49-F238E27FC236}">
                  <a16:creationId xmlns:a16="http://schemas.microsoft.com/office/drawing/2014/main" id="{83161B21-5D96-334E-9851-DB6B90F1B0CF}"/>
                </a:ext>
              </a:extLst>
            </p:cNvPr>
            <p:cNvSpPr/>
            <p:nvPr/>
          </p:nvSpPr>
          <p:spPr>
            <a:xfrm>
              <a:off x="8092026" y="4676983"/>
              <a:ext cx="320040" cy="2286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Triangle 140">
              <a:extLst>
                <a:ext uri="{FF2B5EF4-FFF2-40B4-BE49-F238E27FC236}">
                  <a16:creationId xmlns:a16="http://schemas.microsoft.com/office/drawing/2014/main" id="{2C55740C-5369-2A43-8201-E638B0331505}"/>
                </a:ext>
              </a:extLst>
            </p:cNvPr>
            <p:cNvSpPr/>
            <p:nvPr/>
          </p:nvSpPr>
          <p:spPr>
            <a:xfrm>
              <a:off x="9178758" y="5525902"/>
              <a:ext cx="320040" cy="2286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2" name="Straight Connector 141">
              <a:extLst>
                <a:ext uri="{FF2B5EF4-FFF2-40B4-BE49-F238E27FC236}">
                  <a16:creationId xmlns:a16="http://schemas.microsoft.com/office/drawing/2014/main" id="{D1FD3599-035C-9148-8DAC-5408F58F1ECB}"/>
                </a:ext>
              </a:extLst>
            </p:cNvPr>
            <p:cNvCxnSpPr>
              <a:cxnSpLocks/>
            </p:cNvCxnSpPr>
            <p:nvPr/>
          </p:nvCxnSpPr>
          <p:spPr>
            <a:xfrm>
              <a:off x="8287552" y="4480175"/>
              <a:ext cx="1573729" cy="11265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Rectangle 146">
              <a:extLst>
                <a:ext uri="{FF2B5EF4-FFF2-40B4-BE49-F238E27FC236}">
                  <a16:creationId xmlns:a16="http://schemas.microsoft.com/office/drawing/2014/main" id="{0D7A0956-6EC9-5F47-834A-843D59787946}"/>
                </a:ext>
              </a:extLst>
            </p:cNvPr>
            <p:cNvSpPr/>
            <p:nvPr/>
          </p:nvSpPr>
          <p:spPr>
            <a:xfrm>
              <a:off x="10113015" y="5081322"/>
              <a:ext cx="2845816" cy="707886"/>
            </a:xfrm>
            <a:prstGeom prst="rect">
              <a:avLst/>
            </a:prstGeom>
          </p:spPr>
          <p:txBody>
            <a:bodyPr wrap="square">
              <a:spAutoFit/>
            </a:bodyPr>
            <a:lstStyle/>
            <a:p>
              <a:r>
                <a:rPr lang="en-US" sz="2000"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Not a very good classifier …</a:t>
              </a:r>
            </a:p>
          </p:txBody>
        </p:sp>
      </p:grpSp>
      <p:grpSp>
        <p:nvGrpSpPr>
          <p:cNvPr id="37" name="Group 36">
            <a:extLst>
              <a:ext uri="{FF2B5EF4-FFF2-40B4-BE49-F238E27FC236}">
                <a16:creationId xmlns:a16="http://schemas.microsoft.com/office/drawing/2014/main" id="{318230A4-B9FD-2740-86B5-96BC7D796709}"/>
              </a:ext>
            </a:extLst>
          </p:cNvPr>
          <p:cNvGrpSpPr/>
          <p:nvPr/>
        </p:nvGrpSpPr>
        <p:grpSpPr>
          <a:xfrm>
            <a:off x="1845569" y="1447573"/>
            <a:ext cx="4245034" cy="3874455"/>
            <a:chOff x="1845569" y="1447573"/>
            <a:chExt cx="4245034" cy="3874455"/>
          </a:xfrm>
        </p:grpSpPr>
        <p:grpSp>
          <p:nvGrpSpPr>
            <p:cNvPr id="38" name="Group 37">
              <a:extLst>
                <a:ext uri="{FF2B5EF4-FFF2-40B4-BE49-F238E27FC236}">
                  <a16:creationId xmlns:a16="http://schemas.microsoft.com/office/drawing/2014/main" id="{418DA6AE-E46D-6147-82A6-83AC40897151}"/>
                </a:ext>
              </a:extLst>
            </p:cNvPr>
            <p:cNvGrpSpPr/>
            <p:nvPr/>
          </p:nvGrpSpPr>
          <p:grpSpPr>
            <a:xfrm>
              <a:off x="1845569" y="1447573"/>
              <a:ext cx="4245034" cy="3874455"/>
              <a:chOff x="1845569" y="1447573"/>
              <a:chExt cx="4245034" cy="3874455"/>
            </a:xfrm>
          </p:grpSpPr>
          <p:sp>
            <p:nvSpPr>
              <p:cNvPr id="43" name="TextBox 42">
                <a:extLst>
                  <a:ext uri="{FF2B5EF4-FFF2-40B4-BE49-F238E27FC236}">
                    <a16:creationId xmlns:a16="http://schemas.microsoft.com/office/drawing/2014/main" id="{5365E9B5-CB02-384F-AA1E-27107FE31ACA}"/>
                  </a:ext>
                </a:extLst>
              </p:cNvPr>
              <p:cNvSpPr txBox="1"/>
              <p:nvPr/>
            </p:nvSpPr>
            <p:spPr>
              <a:xfrm>
                <a:off x="3967152" y="3695423"/>
                <a:ext cx="2123451" cy="369332"/>
              </a:xfrm>
              <a:prstGeom prst="rect">
                <a:avLst/>
              </a:prstGeom>
              <a:noFill/>
            </p:spPr>
            <p:txBody>
              <a:bodyPr wrap="square" rtlCol="0">
                <a:spAutoFit/>
              </a:bodyPr>
              <a:lstStyle/>
              <a:p>
                <a:r>
                  <a:rPr lang="en-US" b="1"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Activation function</a:t>
                </a:r>
              </a:p>
            </p:txBody>
          </p:sp>
          <p:sp>
            <p:nvSpPr>
              <p:cNvPr id="44" name="TextBox 43">
                <a:extLst>
                  <a:ext uri="{FF2B5EF4-FFF2-40B4-BE49-F238E27FC236}">
                    <a16:creationId xmlns:a16="http://schemas.microsoft.com/office/drawing/2014/main" id="{36ED2DE9-B9AC-654B-AF1B-7EE149626E09}"/>
                  </a:ext>
                </a:extLst>
              </p:cNvPr>
              <p:cNvSpPr txBox="1"/>
              <p:nvPr/>
            </p:nvSpPr>
            <p:spPr>
              <a:xfrm>
                <a:off x="3957568" y="4091754"/>
                <a:ext cx="813222"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(sum)</a:t>
                </a:r>
              </a:p>
            </p:txBody>
          </p:sp>
          <p:sp>
            <p:nvSpPr>
              <p:cNvPr id="45" name="TextBox 44">
                <a:extLst>
                  <a:ext uri="{FF2B5EF4-FFF2-40B4-BE49-F238E27FC236}">
                    <a16:creationId xmlns:a16="http://schemas.microsoft.com/office/drawing/2014/main" id="{8C1262D3-2F25-2D43-9D66-6F8300302806}"/>
                  </a:ext>
                </a:extLst>
              </p:cNvPr>
              <p:cNvSpPr txBox="1"/>
              <p:nvPr/>
            </p:nvSpPr>
            <p:spPr>
              <a:xfrm>
                <a:off x="3949663" y="4511787"/>
                <a:ext cx="1153353"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(weights)</a:t>
                </a:r>
              </a:p>
            </p:txBody>
          </p:sp>
          <p:sp>
            <p:nvSpPr>
              <p:cNvPr id="46" name="Oval 45">
                <a:extLst>
                  <a:ext uri="{FF2B5EF4-FFF2-40B4-BE49-F238E27FC236}">
                    <a16:creationId xmlns:a16="http://schemas.microsoft.com/office/drawing/2014/main" id="{A441CCEC-AD69-FA4E-A221-F09262FA3319}"/>
                  </a:ext>
                </a:extLst>
              </p:cNvPr>
              <p:cNvSpPr/>
              <p:nvPr/>
            </p:nvSpPr>
            <p:spPr>
              <a:xfrm rot="16200000">
                <a:off x="2174617" y="3380162"/>
                <a:ext cx="934956" cy="9771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47" name="Oval 46">
                <a:extLst>
                  <a:ext uri="{FF2B5EF4-FFF2-40B4-BE49-F238E27FC236}">
                    <a16:creationId xmlns:a16="http://schemas.microsoft.com/office/drawing/2014/main" id="{1DFC17E0-3EED-2749-89DD-A94A57A95F6A}"/>
                  </a:ext>
                </a:extLst>
              </p:cNvPr>
              <p:cNvSpPr/>
              <p:nvPr/>
            </p:nvSpPr>
            <p:spPr>
              <a:xfrm rot="16200000">
                <a:off x="2430141" y="1444886"/>
                <a:ext cx="438538" cy="443911"/>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48" name="Oval 47">
                <a:extLst>
                  <a:ext uri="{FF2B5EF4-FFF2-40B4-BE49-F238E27FC236}">
                    <a16:creationId xmlns:a16="http://schemas.microsoft.com/office/drawing/2014/main" id="{EA57A32C-F184-FF4D-A70F-DA6CF5FAD7BF}"/>
                  </a:ext>
                </a:extLst>
              </p:cNvPr>
              <p:cNvSpPr/>
              <p:nvPr/>
            </p:nvSpPr>
            <p:spPr>
              <a:xfrm rot="16200000">
                <a:off x="2440041" y="4880803"/>
                <a:ext cx="438538" cy="443911"/>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49" name="Oval 48">
                <a:extLst>
                  <a:ext uri="{FF2B5EF4-FFF2-40B4-BE49-F238E27FC236}">
                    <a16:creationId xmlns:a16="http://schemas.microsoft.com/office/drawing/2014/main" id="{854866AF-B072-8F4C-9BAB-1D754F54986B}"/>
                  </a:ext>
                </a:extLst>
              </p:cNvPr>
              <p:cNvSpPr/>
              <p:nvPr/>
            </p:nvSpPr>
            <p:spPr>
              <a:xfrm rot="16200000">
                <a:off x="2987824" y="4880803"/>
                <a:ext cx="438538" cy="443912"/>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50" name="Oval 49">
                <a:extLst>
                  <a:ext uri="{FF2B5EF4-FFF2-40B4-BE49-F238E27FC236}">
                    <a16:creationId xmlns:a16="http://schemas.microsoft.com/office/drawing/2014/main" id="{1E9476A2-7939-2A48-920E-42E3921B5CB3}"/>
                  </a:ext>
                </a:extLst>
              </p:cNvPr>
              <p:cNvSpPr/>
              <p:nvPr/>
            </p:nvSpPr>
            <p:spPr>
              <a:xfrm rot="16200000">
                <a:off x="1899441" y="4880803"/>
                <a:ext cx="438538" cy="443911"/>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cxnSp>
            <p:nvCxnSpPr>
              <p:cNvPr id="51" name="Straight Arrow Connector 50">
                <a:extLst>
                  <a:ext uri="{FF2B5EF4-FFF2-40B4-BE49-F238E27FC236}">
                    <a16:creationId xmlns:a16="http://schemas.microsoft.com/office/drawing/2014/main" id="{8EC239DD-05B8-5A4F-A4DC-C4B612BEE0F6}"/>
                  </a:ext>
                </a:extLst>
              </p:cNvPr>
              <p:cNvCxnSpPr>
                <a:cxnSpLocks/>
                <a:stCxn id="49" idx="6"/>
                <a:endCxn id="46" idx="2"/>
              </p:cNvCxnSpPr>
              <p:nvPr/>
            </p:nvCxnSpPr>
            <p:spPr>
              <a:xfrm flipH="1" flipV="1">
                <a:off x="2642096" y="4336203"/>
                <a:ext cx="564997" cy="54728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9B01DBFC-4E56-9140-A2AF-7DE4E611FCCB}"/>
                  </a:ext>
                </a:extLst>
              </p:cNvPr>
              <p:cNvCxnSpPr>
                <a:cxnSpLocks/>
                <a:stCxn id="50" idx="6"/>
                <a:endCxn id="46" idx="2"/>
              </p:cNvCxnSpPr>
              <p:nvPr/>
            </p:nvCxnSpPr>
            <p:spPr>
              <a:xfrm flipV="1">
                <a:off x="2118711" y="4336203"/>
                <a:ext cx="523385" cy="54728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4FA70066-94EC-E744-9AF0-2D8728516B2D}"/>
                  </a:ext>
                </a:extLst>
              </p:cNvPr>
              <p:cNvCxnSpPr>
                <a:cxnSpLocks/>
                <a:stCxn id="48" idx="6"/>
                <a:endCxn id="46" idx="2"/>
              </p:cNvCxnSpPr>
              <p:nvPr/>
            </p:nvCxnSpPr>
            <p:spPr>
              <a:xfrm flipH="1" flipV="1">
                <a:off x="2642096" y="4336203"/>
                <a:ext cx="17215" cy="54728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6BB2260F-5A99-A942-8E86-915145081810}"/>
                  </a:ext>
                </a:extLst>
              </p:cNvPr>
              <p:cNvCxnSpPr>
                <a:cxnSpLocks/>
                <a:stCxn id="46" idx="6"/>
              </p:cNvCxnSpPr>
              <p:nvPr/>
            </p:nvCxnSpPr>
            <p:spPr>
              <a:xfrm flipV="1">
                <a:off x="2642096" y="1886111"/>
                <a:ext cx="0" cy="151513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5" name="Picture 54">
                <a:extLst>
                  <a:ext uri="{FF2B5EF4-FFF2-40B4-BE49-F238E27FC236}">
                    <a16:creationId xmlns:a16="http://schemas.microsoft.com/office/drawing/2014/main" id="{FC8CADF8-7FF2-7D41-8AE7-90FD196837FC}"/>
                  </a:ext>
                </a:extLst>
              </p:cNvPr>
              <p:cNvPicPr>
                <a:picLocks noChangeAspect="1"/>
              </p:cNvPicPr>
              <p:nvPr/>
            </p:nvPicPr>
            <p:blipFill>
              <a:blip r:embed="rId3"/>
              <a:stretch>
                <a:fillRect/>
              </a:stretch>
            </p:blipFill>
            <p:spPr>
              <a:xfrm>
                <a:off x="2539102" y="5027342"/>
                <a:ext cx="247949" cy="165299"/>
              </a:xfrm>
              <a:prstGeom prst="rect">
                <a:avLst/>
              </a:prstGeom>
            </p:spPr>
          </p:pic>
          <p:pic>
            <p:nvPicPr>
              <p:cNvPr id="56" name="Picture 55">
                <a:extLst>
                  <a:ext uri="{FF2B5EF4-FFF2-40B4-BE49-F238E27FC236}">
                    <a16:creationId xmlns:a16="http://schemas.microsoft.com/office/drawing/2014/main" id="{A705598E-EB61-5E4C-9482-AEEB6F87967C}"/>
                  </a:ext>
                </a:extLst>
              </p:cNvPr>
              <p:cNvPicPr>
                <a:picLocks noChangeAspect="1"/>
              </p:cNvPicPr>
              <p:nvPr/>
            </p:nvPicPr>
            <p:blipFill>
              <a:blip r:embed="rId4"/>
              <a:stretch>
                <a:fillRect/>
              </a:stretch>
            </p:blipFill>
            <p:spPr>
              <a:xfrm>
                <a:off x="3075426" y="5016386"/>
                <a:ext cx="255462" cy="165299"/>
              </a:xfrm>
              <a:prstGeom prst="rect">
                <a:avLst/>
              </a:prstGeom>
            </p:spPr>
          </p:pic>
          <p:sp>
            <p:nvSpPr>
              <p:cNvPr id="57" name="TextBox 56">
                <a:extLst>
                  <a:ext uri="{FF2B5EF4-FFF2-40B4-BE49-F238E27FC236}">
                    <a16:creationId xmlns:a16="http://schemas.microsoft.com/office/drawing/2014/main" id="{0D2EA77C-2EE1-BC4B-90D1-6E58E4BB43EA}"/>
                  </a:ext>
                </a:extLst>
              </p:cNvPr>
              <p:cNvSpPr txBox="1"/>
              <p:nvPr/>
            </p:nvSpPr>
            <p:spPr>
              <a:xfrm>
                <a:off x="3888625" y="1494256"/>
                <a:ext cx="1823869" cy="400110"/>
              </a:xfrm>
              <a:prstGeom prst="rect">
                <a:avLst/>
              </a:prstGeom>
              <a:noFill/>
            </p:spPr>
            <p:txBody>
              <a:bodyPr wrap="square" rtlCol="0">
                <a:spAutoFit/>
              </a:bodyPr>
              <a:lstStyle/>
              <a:p>
                <a:r>
                  <a:rPr lang="en-US" sz="2000" dirty="0">
                    <a:solidFill>
                      <a:schemeClr val="accent1"/>
                    </a:solidFill>
                    <a:latin typeface="Amazon Ember Light" panose="020B0403020204020204" pitchFamily="34" charset="0"/>
                    <a:ea typeface="Amazon Ember Light" panose="020B0403020204020204" pitchFamily="34" charset="0"/>
                    <a:cs typeface="Amazon Ember Light" panose="020B0403020204020204" pitchFamily="34" charset="0"/>
                  </a:rPr>
                  <a:t>Output</a:t>
                </a:r>
              </a:p>
            </p:txBody>
          </p:sp>
          <p:sp>
            <p:nvSpPr>
              <p:cNvPr id="58" name="TextBox 57">
                <a:extLst>
                  <a:ext uri="{FF2B5EF4-FFF2-40B4-BE49-F238E27FC236}">
                    <a16:creationId xmlns:a16="http://schemas.microsoft.com/office/drawing/2014/main" id="{F68E3663-BB91-DC4B-BBDD-CDCD9CFA593F}"/>
                  </a:ext>
                </a:extLst>
              </p:cNvPr>
              <p:cNvSpPr txBox="1"/>
              <p:nvPr/>
            </p:nvSpPr>
            <p:spPr>
              <a:xfrm>
                <a:off x="3967152" y="4882744"/>
                <a:ext cx="1558626" cy="400110"/>
              </a:xfrm>
              <a:prstGeom prst="rect">
                <a:avLst/>
              </a:prstGeom>
              <a:noFill/>
            </p:spPr>
            <p:txBody>
              <a:bodyPr wrap="square" rtlCol="0">
                <a:spAutoFit/>
              </a:bodyPr>
              <a:lstStyle/>
              <a:p>
                <a:r>
                  <a:rPr lang="en-US" sz="2000" dirty="0">
                    <a:solidFill>
                      <a:schemeClr val="accent1"/>
                    </a:solidFill>
                    <a:latin typeface="Amazon Ember Light" panose="020B0403020204020204" pitchFamily="34" charset="0"/>
                    <a:ea typeface="Amazon Ember Light" panose="020B0403020204020204" pitchFamily="34" charset="0"/>
                    <a:cs typeface="Amazon Ember Light" panose="020B0403020204020204" pitchFamily="34" charset="0"/>
                  </a:rPr>
                  <a:t>Input </a:t>
                </a:r>
              </a:p>
            </p:txBody>
          </p:sp>
          <p:pic>
            <p:nvPicPr>
              <p:cNvPr id="59" name="Picture 58">
                <a:extLst>
                  <a:ext uri="{FF2B5EF4-FFF2-40B4-BE49-F238E27FC236}">
                    <a16:creationId xmlns:a16="http://schemas.microsoft.com/office/drawing/2014/main" id="{E8DCD113-5D3B-BA4E-AF7B-D6B3ADE082EB}"/>
                  </a:ext>
                </a:extLst>
              </p:cNvPr>
              <p:cNvPicPr>
                <a:picLocks noChangeAspect="1"/>
              </p:cNvPicPr>
              <p:nvPr/>
            </p:nvPicPr>
            <p:blipFill>
              <a:blip r:embed="rId5"/>
              <a:stretch>
                <a:fillRect/>
              </a:stretch>
            </p:blipFill>
            <p:spPr>
              <a:xfrm>
                <a:off x="2077332" y="5027870"/>
                <a:ext cx="76200" cy="158750"/>
              </a:xfrm>
              <a:prstGeom prst="rect">
                <a:avLst/>
              </a:prstGeom>
            </p:spPr>
          </p:pic>
          <p:pic>
            <p:nvPicPr>
              <p:cNvPr id="60" name="Picture 59">
                <a:extLst>
                  <a:ext uri="{FF2B5EF4-FFF2-40B4-BE49-F238E27FC236}">
                    <a16:creationId xmlns:a16="http://schemas.microsoft.com/office/drawing/2014/main" id="{910AC19B-4A05-6748-9F5E-A1C86104700A}"/>
                  </a:ext>
                </a:extLst>
              </p:cNvPr>
              <p:cNvPicPr>
                <a:picLocks noChangeAspect="1"/>
              </p:cNvPicPr>
              <p:nvPr/>
            </p:nvPicPr>
            <p:blipFill>
              <a:blip r:embed="rId6"/>
              <a:stretch>
                <a:fillRect/>
              </a:stretch>
            </p:blipFill>
            <p:spPr>
              <a:xfrm>
                <a:off x="1845569" y="4642732"/>
                <a:ext cx="251695" cy="152341"/>
              </a:xfrm>
              <a:prstGeom prst="rect">
                <a:avLst/>
              </a:prstGeom>
            </p:spPr>
          </p:pic>
          <p:pic>
            <p:nvPicPr>
              <p:cNvPr id="61" name="Picture 60">
                <a:extLst>
                  <a:ext uri="{FF2B5EF4-FFF2-40B4-BE49-F238E27FC236}">
                    <a16:creationId xmlns:a16="http://schemas.microsoft.com/office/drawing/2014/main" id="{B2FEA8F6-BF17-BE4D-BAC5-1A9CDB2A0981}"/>
                  </a:ext>
                </a:extLst>
              </p:cNvPr>
              <p:cNvPicPr>
                <a:picLocks noChangeAspect="1"/>
              </p:cNvPicPr>
              <p:nvPr/>
            </p:nvPicPr>
            <p:blipFill>
              <a:blip r:embed="rId7"/>
              <a:stretch>
                <a:fillRect/>
              </a:stretch>
            </p:blipFill>
            <p:spPr>
              <a:xfrm>
                <a:off x="2364178" y="4649356"/>
                <a:ext cx="245072" cy="145718"/>
              </a:xfrm>
              <a:prstGeom prst="rect">
                <a:avLst/>
              </a:prstGeom>
            </p:spPr>
          </p:pic>
          <p:pic>
            <p:nvPicPr>
              <p:cNvPr id="62" name="Picture 61">
                <a:extLst>
                  <a:ext uri="{FF2B5EF4-FFF2-40B4-BE49-F238E27FC236}">
                    <a16:creationId xmlns:a16="http://schemas.microsoft.com/office/drawing/2014/main" id="{5D9ABD3C-9CF0-8147-B9E7-2A7E01CBA4C6}"/>
                  </a:ext>
                </a:extLst>
              </p:cNvPr>
              <p:cNvPicPr>
                <a:picLocks noChangeAspect="1"/>
              </p:cNvPicPr>
              <p:nvPr/>
            </p:nvPicPr>
            <p:blipFill>
              <a:blip r:embed="rId8"/>
              <a:stretch>
                <a:fillRect/>
              </a:stretch>
            </p:blipFill>
            <p:spPr>
              <a:xfrm>
                <a:off x="3075174" y="4653873"/>
                <a:ext cx="251695" cy="145718"/>
              </a:xfrm>
              <a:prstGeom prst="rect">
                <a:avLst/>
              </a:prstGeom>
            </p:spPr>
          </p:pic>
          <p:pic>
            <p:nvPicPr>
              <p:cNvPr id="63" name="Picture 62">
                <a:extLst>
                  <a:ext uri="{FF2B5EF4-FFF2-40B4-BE49-F238E27FC236}">
                    <a16:creationId xmlns:a16="http://schemas.microsoft.com/office/drawing/2014/main" id="{745A66ED-D94D-B64C-B838-B6B4C79A4006}"/>
                  </a:ext>
                </a:extLst>
              </p:cNvPr>
              <p:cNvPicPr>
                <a:picLocks noChangeAspect="1"/>
              </p:cNvPicPr>
              <p:nvPr/>
            </p:nvPicPr>
            <p:blipFill>
              <a:blip r:embed="rId9"/>
              <a:stretch>
                <a:fillRect/>
              </a:stretch>
            </p:blipFill>
            <p:spPr>
              <a:xfrm>
                <a:off x="2398519" y="3943615"/>
                <a:ext cx="620927" cy="274366"/>
              </a:xfrm>
              <a:prstGeom prst="rect">
                <a:avLst/>
              </a:prstGeom>
            </p:spPr>
          </p:pic>
        </p:grpSp>
        <p:cxnSp>
          <p:nvCxnSpPr>
            <p:cNvPr id="39" name="Straight Arrow Connector 38">
              <a:extLst>
                <a:ext uri="{FF2B5EF4-FFF2-40B4-BE49-F238E27FC236}">
                  <a16:creationId xmlns:a16="http://schemas.microsoft.com/office/drawing/2014/main" id="{93708684-15B5-1D4D-8BE6-A745C54B7C8A}"/>
                </a:ext>
              </a:extLst>
            </p:cNvPr>
            <p:cNvCxnSpPr>
              <a:cxnSpLocks/>
            </p:cNvCxnSpPr>
            <p:nvPr/>
          </p:nvCxnSpPr>
          <p:spPr>
            <a:xfrm flipH="1">
              <a:off x="3425841" y="3880089"/>
              <a:ext cx="462784" cy="0"/>
            </a:xfrm>
            <a:prstGeom prst="straightConnector1">
              <a:avLst/>
            </a:prstGeom>
            <a:ln w="19050" cmpd="sng">
              <a:solidFill>
                <a:schemeClr val="accent3"/>
              </a:solidFill>
              <a:prstDash val="solid"/>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863A3FC-B418-EE4D-A86A-104058BFA058}"/>
                </a:ext>
              </a:extLst>
            </p:cNvPr>
            <p:cNvCxnSpPr>
              <a:cxnSpLocks/>
            </p:cNvCxnSpPr>
            <p:nvPr/>
          </p:nvCxnSpPr>
          <p:spPr>
            <a:xfrm>
              <a:off x="2163186" y="3880089"/>
              <a:ext cx="977125"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41" name="Picture 40">
              <a:extLst>
                <a:ext uri="{FF2B5EF4-FFF2-40B4-BE49-F238E27FC236}">
                  <a16:creationId xmlns:a16="http://schemas.microsoft.com/office/drawing/2014/main" id="{49C35499-D4B0-5A46-A227-0BC575212E30}"/>
                </a:ext>
              </a:extLst>
            </p:cNvPr>
            <p:cNvPicPr>
              <a:picLocks noChangeAspect="1"/>
            </p:cNvPicPr>
            <p:nvPr/>
          </p:nvPicPr>
          <p:blipFill>
            <a:blip r:embed="rId10"/>
            <a:stretch>
              <a:fillRect/>
            </a:stretch>
          </p:blipFill>
          <p:spPr>
            <a:xfrm>
              <a:off x="2571019" y="1586172"/>
              <a:ext cx="157217" cy="167043"/>
            </a:xfrm>
            <a:prstGeom prst="rect">
              <a:avLst/>
            </a:prstGeom>
          </p:spPr>
        </p:pic>
        <p:pic>
          <p:nvPicPr>
            <p:cNvPr id="42" name="Picture 41">
              <a:extLst>
                <a:ext uri="{FF2B5EF4-FFF2-40B4-BE49-F238E27FC236}">
                  <a16:creationId xmlns:a16="http://schemas.microsoft.com/office/drawing/2014/main" id="{D0E12A9E-A2E0-1E45-A839-8A24E42F1A29}"/>
                </a:ext>
              </a:extLst>
            </p:cNvPr>
            <p:cNvPicPr>
              <a:picLocks noChangeAspect="1"/>
            </p:cNvPicPr>
            <p:nvPr/>
          </p:nvPicPr>
          <p:blipFill>
            <a:blip r:embed="rId11"/>
            <a:stretch>
              <a:fillRect/>
            </a:stretch>
          </p:blipFill>
          <p:spPr>
            <a:xfrm>
              <a:off x="2234792" y="3562419"/>
              <a:ext cx="791943" cy="289547"/>
            </a:xfrm>
            <a:prstGeom prst="rect">
              <a:avLst/>
            </a:prstGeom>
          </p:spPr>
        </p:pic>
      </p:grpSp>
    </p:spTree>
    <p:extLst>
      <p:ext uri="{BB962C8B-B14F-4D97-AF65-F5344CB8AC3E}">
        <p14:creationId xmlns:p14="http://schemas.microsoft.com/office/powerpoint/2010/main" val="403582639"/>
      </p:ext>
    </p:extLst>
  </p:cSld>
  <p:clrMapOvr>
    <a:masterClrMapping/>
  </p:clrMapOvr>
</p:sld>
</file>

<file path=ppt/theme/theme1.xml><?xml version="1.0" encoding="utf-8"?>
<a:theme xmlns:a="http://schemas.openxmlformats.org/drawingml/2006/main" name="Office Theme">
  <a:themeElements>
    <a:clrScheme name="Custom 1">
      <a:dk1>
        <a:srgbClr val="373737"/>
      </a:dk1>
      <a:lt1>
        <a:srgbClr val="FFFFFF"/>
      </a:lt1>
      <a:dk2>
        <a:srgbClr val="373737"/>
      </a:dk2>
      <a:lt2>
        <a:srgbClr val="FFFFFF"/>
      </a:lt2>
      <a:accent1>
        <a:srgbClr val="008DC4"/>
      </a:accent1>
      <a:accent2>
        <a:srgbClr val="A166FF"/>
      </a:accent2>
      <a:accent3>
        <a:srgbClr val="FF9900"/>
      </a:accent3>
      <a:accent4>
        <a:srgbClr val="C7001E"/>
      </a:accent4>
      <a:accent5>
        <a:srgbClr val="F4F4F4"/>
      </a:accent5>
      <a:accent6>
        <a:srgbClr val="008DC4"/>
      </a:accent6>
      <a:hlink>
        <a:srgbClr val="A066FF"/>
      </a:hlink>
      <a:folHlink>
        <a:srgbClr val="FF99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LU Template 3-26-2020 v2" id="{BCFE0F4F-9264-6A44-A297-6310F8F3A344}" vid="{4DEF6F76-01FA-6B40-AAFE-81524273D6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4220</TotalTime>
  <Words>9186</Words>
  <Application>Microsoft Macintosh PowerPoint</Application>
  <PresentationFormat>Widescreen</PresentationFormat>
  <Paragraphs>1208</Paragraphs>
  <Slides>81</Slides>
  <Notes>72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81</vt:i4>
      </vt:variant>
    </vt:vector>
  </HeadingPairs>
  <TitlesOfParts>
    <vt:vector size="94" baseType="lpstr">
      <vt:lpstr>Amazon Ember</vt:lpstr>
      <vt:lpstr>Amazon Ember Display</vt:lpstr>
      <vt:lpstr>Amazon Ember Display Light</vt:lpstr>
      <vt:lpstr>Amazon Ember Light</vt:lpstr>
      <vt:lpstr>Amazon Ember Medium</vt:lpstr>
      <vt:lpstr>Arial</vt:lpstr>
      <vt:lpstr>Calibri</vt:lpstr>
      <vt:lpstr>Cambria Math</vt:lpstr>
      <vt:lpstr>Consolas</vt:lpstr>
      <vt:lpstr>Lucida Grande</vt:lpstr>
      <vt:lpstr>STIXGeneral</vt:lpstr>
      <vt:lpstr>Wingdings</vt:lpstr>
      <vt:lpstr>Office Theme</vt:lpstr>
      <vt:lpstr>PowerPoint Presentation</vt:lpstr>
      <vt:lpstr>Course Overview</vt:lpstr>
      <vt:lpstr>PowerPoint Presentation</vt:lpstr>
      <vt:lpstr>Looking back at Regression Models</vt:lpstr>
      <vt:lpstr>Looking back at Regression Models</vt:lpstr>
      <vt:lpstr>Looking back at Regression Models</vt:lpstr>
      <vt:lpstr>Perceptron (Rosenblatt, 1957)</vt:lpstr>
      <vt:lpstr>Artificial Neuron</vt:lpstr>
      <vt:lpstr>Artificial Neuron</vt:lpstr>
      <vt:lpstr>Neural Network/Multilayer Perceptron</vt:lpstr>
      <vt:lpstr>Neural Network/Multilayer Perceptron</vt:lpstr>
      <vt:lpstr>Neural Network/Multilayer Perceptron</vt:lpstr>
      <vt:lpstr>Neural Network/Multilayer Perceptron</vt:lpstr>
      <vt:lpstr>Neural Networks</vt:lpstr>
      <vt:lpstr>Build and Train a Neural Network</vt:lpstr>
      <vt:lpstr>Activation Functions</vt:lpstr>
      <vt:lpstr>Output Activations/Functions</vt:lpstr>
      <vt:lpstr>Build and Train a Neural Network</vt:lpstr>
      <vt:lpstr>Forward Pass</vt:lpstr>
      <vt:lpstr>Forward Pass</vt:lpstr>
      <vt:lpstr>Cost Functions</vt:lpstr>
      <vt:lpstr>Training Neural Networks</vt:lpstr>
      <vt:lpstr>Dropout</vt:lpstr>
      <vt:lpstr>Why Neural Networks?</vt:lpstr>
      <vt:lpstr>Build and Train Neural Networks</vt:lpstr>
      <vt:lpstr>Neural Networks - Hands-on</vt:lpstr>
      <vt:lpstr>PowerPoint Presentation</vt:lpstr>
      <vt:lpstr>One-hot encoding</vt:lpstr>
      <vt:lpstr>Word2vec</vt:lpstr>
      <vt:lpstr>Word2vec - Skip-gram Model</vt:lpstr>
      <vt:lpstr>Word2vec - Details</vt:lpstr>
      <vt:lpstr>Word2vec - Details</vt:lpstr>
      <vt:lpstr>Continuous Bag of Words (CBOW)</vt:lpstr>
      <vt:lpstr>More Embedding Models</vt:lpstr>
      <vt:lpstr>Word Vectors</vt:lpstr>
      <vt:lpstr>Word Vectors</vt:lpstr>
      <vt:lpstr>Word Vectors - Hands-on</vt:lpstr>
      <vt:lpstr>PowerPoint Presentation</vt:lpstr>
      <vt:lpstr>Neural Network for Sequential Data?</vt:lpstr>
      <vt:lpstr>Recurrent Neural Networks (RNN)</vt:lpstr>
      <vt:lpstr>The Vanilla RNN Unit</vt:lpstr>
      <vt:lpstr>Stacking RNNs</vt:lpstr>
      <vt:lpstr>Recurrent Neural Networks - Hands-on</vt:lpstr>
      <vt:lpstr>PowerPoint Presentation</vt:lpstr>
      <vt:lpstr>Gating Hidden States</vt:lpstr>
      <vt:lpstr>Gated Recurrent Units (GRU)</vt:lpstr>
      <vt:lpstr>Reset and Update Gates</vt:lpstr>
      <vt:lpstr>Candidate Hidden State</vt:lpstr>
      <vt:lpstr>Candidate Hidden State</vt:lpstr>
      <vt:lpstr>Hidden State</vt:lpstr>
      <vt:lpstr>Summary</vt:lpstr>
      <vt:lpstr>PowerPoint Presentation</vt:lpstr>
      <vt:lpstr>Gating Hidden States</vt:lpstr>
      <vt:lpstr>Long Short-Term Memory (LSTM)</vt:lpstr>
      <vt:lpstr>Input, Forget and Output Gates</vt:lpstr>
      <vt:lpstr>Input, Forget and Output Gates</vt:lpstr>
      <vt:lpstr>Candidate Memory Cell</vt:lpstr>
      <vt:lpstr>Memory Cell</vt:lpstr>
      <vt:lpstr>Hidden State</vt:lpstr>
      <vt:lpstr>Summary</vt:lpstr>
      <vt:lpstr>PowerPoint Presentation</vt:lpstr>
      <vt:lpstr>Motivation for Transformers</vt:lpstr>
      <vt:lpstr>What is Attention? </vt:lpstr>
      <vt:lpstr>A Linguistics View</vt:lpstr>
      <vt:lpstr>A Linguistics View</vt:lpstr>
      <vt:lpstr>A Linguistics View</vt:lpstr>
      <vt:lpstr>A Linguistics View</vt:lpstr>
      <vt:lpstr>A Linguistics View</vt:lpstr>
      <vt:lpstr>PowerPoint Presentation</vt:lpstr>
      <vt:lpstr>Single-headed Attention</vt:lpstr>
      <vt:lpstr>Single-headed Attention</vt:lpstr>
      <vt:lpstr>Single-headed Attention</vt:lpstr>
      <vt:lpstr>Single-headed Attention</vt:lpstr>
      <vt:lpstr>Single-headed Attention</vt:lpstr>
      <vt:lpstr>Single-headed Attention</vt:lpstr>
      <vt:lpstr>PowerPoint Presentation</vt:lpstr>
      <vt:lpstr>An issue: Polysemy</vt:lpstr>
      <vt:lpstr>Multi-headed Attention</vt:lpstr>
      <vt:lpstr>Transformers</vt:lpstr>
      <vt:lpstr>Utilizing Pre-trained Models</vt:lpstr>
      <vt:lpstr>Utilizing Pre-trained Models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Cem Sazara</dc:creator>
  <cp:lastModifiedBy>Cem Sazara</cp:lastModifiedBy>
  <cp:revision>226</cp:revision>
  <dcterms:created xsi:type="dcterms:W3CDTF">2020-06-06T22:57:01Z</dcterms:created>
  <dcterms:modified xsi:type="dcterms:W3CDTF">2020-07-08T23:06:34Z</dcterms:modified>
</cp:coreProperties>
</file>