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83"/>
  </p:notesMasterIdLst>
  <p:sldIdLst>
    <p:sldId id="960" r:id="rId2"/>
    <p:sldId id="317" r:id="rId3"/>
    <p:sldId id="948" r:id="rId4"/>
    <p:sldId id="947" r:id="rId5"/>
    <p:sldId id="663" r:id="rId6"/>
    <p:sldId id="962" r:id="rId7"/>
    <p:sldId id="906" r:id="rId8"/>
    <p:sldId id="907" r:id="rId9"/>
    <p:sldId id="908" r:id="rId10"/>
    <p:sldId id="909" r:id="rId11"/>
    <p:sldId id="910" r:id="rId12"/>
    <p:sldId id="911" r:id="rId13"/>
    <p:sldId id="961" r:id="rId14"/>
    <p:sldId id="323" r:id="rId15"/>
    <p:sldId id="324" r:id="rId16"/>
    <p:sldId id="957" r:id="rId17"/>
    <p:sldId id="959" r:id="rId18"/>
    <p:sldId id="326" r:id="rId19"/>
    <p:sldId id="963" r:id="rId20"/>
    <p:sldId id="912" r:id="rId21"/>
    <p:sldId id="336" r:id="rId22"/>
    <p:sldId id="337" r:id="rId23"/>
    <p:sldId id="949" r:id="rId24"/>
    <p:sldId id="339" r:id="rId25"/>
    <p:sldId id="340" r:id="rId26"/>
    <p:sldId id="964" r:id="rId27"/>
    <p:sldId id="341" r:id="rId28"/>
    <p:sldId id="945" r:id="rId29"/>
    <p:sldId id="1063" r:id="rId30"/>
    <p:sldId id="946" r:id="rId31"/>
    <p:sldId id="665" r:id="rId32"/>
    <p:sldId id="860" r:id="rId33"/>
    <p:sldId id="950" r:id="rId34"/>
    <p:sldId id="951" r:id="rId35"/>
    <p:sldId id="356" r:id="rId36"/>
    <p:sldId id="359" r:id="rId37"/>
    <p:sldId id="360" r:id="rId38"/>
    <p:sldId id="361" r:id="rId39"/>
    <p:sldId id="965" r:id="rId40"/>
    <p:sldId id="344" r:id="rId41"/>
    <p:sldId id="343" r:id="rId42"/>
    <p:sldId id="913" r:id="rId43"/>
    <p:sldId id="966" r:id="rId44"/>
    <p:sldId id="952" r:id="rId45"/>
    <p:sldId id="953" r:id="rId46"/>
    <p:sldId id="954" r:id="rId47"/>
    <p:sldId id="955" r:id="rId48"/>
    <p:sldId id="666" r:id="rId49"/>
    <p:sldId id="345" r:id="rId50"/>
    <p:sldId id="868" r:id="rId51"/>
    <p:sldId id="919" r:id="rId52"/>
    <p:sldId id="920" r:id="rId53"/>
    <p:sldId id="917" r:id="rId54"/>
    <p:sldId id="918" r:id="rId55"/>
    <p:sldId id="968" r:id="rId56"/>
    <p:sldId id="347" r:id="rId57"/>
    <p:sldId id="348" r:id="rId58"/>
    <p:sldId id="971" r:id="rId59"/>
    <p:sldId id="877" r:id="rId60"/>
    <p:sldId id="871" r:id="rId61"/>
    <p:sldId id="878" r:id="rId62"/>
    <p:sldId id="922" r:id="rId63"/>
    <p:sldId id="923" r:id="rId64"/>
    <p:sldId id="924" r:id="rId65"/>
    <p:sldId id="925" r:id="rId66"/>
    <p:sldId id="931" r:id="rId67"/>
    <p:sldId id="932" r:id="rId68"/>
    <p:sldId id="929" r:id="rId69"/>
    <p:sldId id="933" r:id="rId70"/>
    <p:sldId id="934" r:id="rId71"/>
    <p:sldId id="935" r:id="rId72"/>
    <p:sldId id="942" r:id="rId73"/>
    <p:sldId id="972" r:id="rId74"/>
    <p:sldId id="890" r:id="rId75"/>
    <p:sldId id="891" r:id="rId76"/>
    <p:sldId id="892" r:id="rId77"/>
    <p:sldId id="973" r:id="rId78"/>
    <p:sldId id="893" r:id="rId79"/>
    <p:sldId id="885" r:id="rId80"/>
    <p:sldId id="975" r:id="rId81"/>
    <p:sldId id="902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AB Intro" id="{FA901BF7-185B-EB4E-9118-A531179F0655}">
          <p14:sldIdLst>
            <p14:sldId id="960"/>
            <p14:sldId id="317"/>
            <p14:sldId id="948"/>
            <p14:sldId id="947"/>
          </p14:sldIdLst>
        </p14:section>
        <p14:section name="Introduction to ML" id="{B1430665-C824-AE4C-AA2F-52B5972D08E7}">
          <p14:sldIdLst>
            <p14:sldId id="663"/>
          </p14:sldIdLst>
        </p14:section>
        <p14:section name="ML Applications" id="{1C342B45-27E9-3C45-8B5D-1BDDD84947EC}">
          <p14:sldIdLst>
            <p14:sldId id="962"/>
            <p14:sldId id="906"/>
            <p14:sldId id="907"/>
            <p14:sldId id="908"/>
            <p14:sldId id="909"/>
            <p14:sldId id="910"/>
            <p14:sldId id="911"/>
          </p14:sldIdLst>
        </p14:section>
        <p14:section name="What is ML" id="{011E7EF8-5703-344F-A444-80DDD0CB84C9}">
          <p14:sldIdLst>
            <p14:sldId id="961"/>
            <p14:sldId id="323"/>
            <p14:sldId id="324"/>
            <p14:sldId id="957"/>
            <p14:sldId id="959"/>
            <p14:sldId id="326"/>
          </p14:sldIdLst>
        </p14:section>
        <p14:section name="Supervised vs., Unsupervised Learning" id="{28DA96FF-1335-D349-A98F-A849576843AF}">
          <p14:sldIdLst>
            <p14:sldId id="963"/>
            <p14:sldId id="912"/>
            <p14:sldId id="336"/>
            <p14:sldId id="337"/>
            <p14:sldId id="949"/>
            <p14:sldId id="339"/>
            <p14:sldId id="340"/>
          </p14:sldIdLst>
        </p14:section>
        <p14:section name="Sample ML Problem" id="{5B37DCFA-8DBA-424A-8ECA-B2A3DDCB013F}">
          <p14:sldIdLst>
            <p14:sldId id="964"/>
            <p14:sldId id="341"/>
            <p14:sldId id="945"/>
            <p14:sldId id="1063"/>
          </p14:sldIdLst>
        </p14:section>
        <p14:section name="NB Sample ML Hands-on" id="{12769378-5521-F54F-B7F7-12B19132BE10}">
          <p14:sldIdLst>
            <p14:sldId id="946"/>
          </p14:sldIdLst>
        </p14:section>
        <p14:section name="Model Evaluation" id="{5B870C26-D710-954A-B48C-E21612BA9BE1}">
          <p14:sldIdLst>
            <p14:sldId id="665"/>
            <p14:sldId id="860"/>
            <p14:sldId id="950"/>
            <p14:sldId id="951"/>
            <p14:sldId id="356"/>
            <p14:sldId id="359"/>
            <p14:sldId id="360"/>
            <p14:sldId id="361"/>
          </p14:sldIdLst>
        </p14:section>
        <p14:section name="Train - Validation - Test" id="{DDD75C6C-2266-8A4C-9665-4E6562BB1A76}">
          <p14:sldIdLst>
            <p14:sldId id="965"/>
            <p14:sldId id="344"/>
            <p14:sldId id="343"/>
            <p14:sldId id="913"/>
          </p14:sldIdLst>
        </p14:section>
        <p14:section name="Overfitting" id="{1AE375F4-0348-6443-8D6E-013F0EA94C1D}">
          <p14:sldIdLst>
            <p14:sldId id="966"/>
            <p14:sldId id="952"/>
            <p14:sldId id="953"/>
            <p14:sldId id="954"/>
          </p14:sldIdLst>
        </p14:section>
        <p14:section name="NB Overfitting Hands-on" id="{7511A186-B3E0-574E-8A57-156F2F4261BD}">
          <p14:sldIdLst>
            <p14:sldId id="955"/>
          </p14:sldIdLst>
        </p14:section>
        <p14:section name="EDA" id="{943CEC1D-D3A2-BC47-ADB4-3D904AC558E2}">
          <p14:sldIdLst>
            <p14:sldId id="666"/>
            <p14:sldId id="345"/>
            <p14:sldId id="868"/>
            <p14:sldId id="919"/>
            <p14:sldId id="920"/>
            <p14:sldId id="917"/>
            <p14:sldId id="918"/>
          </p14:sldIdLst>
        </p14:section>
        <p14:section name="Class Imbalance" id="{F514E8FE-CCB0-804F-B669-1B5DDCBAC272}">
          <p14:sldIdLst>
            <p14:sldId id="968"/>
            <p14:sldId id="347"/>
            <p14:sldId id="348"/>
          </p14:sldIdLst>
        </p14:section>
        <p14:section name="Missing Values" id="{E8DA2F95-F5AD-534D-998F-7E46EDE4B34E}">
          <p14:sldIdLst>
            <p14:sldId id="971"/>
            <p14:sldId id="877"/>
            <p14:sldId id="871"/>
          </p14:sldIdLst>
        </p14:section>
        <p14:section name="NB EDA Hands-on" id="{4B7EFD4E-81F6-B045-8A2B-97D729039135}">
          <p14:sldIdLst>
            <p14:sldId id="878"/>
          </p14:sldIdLst>
        </p14:section>
        <p14:section name="KNN" id="{D3013CFE-C751-7E4C-9C09-716FF6E4B16C}">
          <p14:sldIdLst>
            <p14:sldId id="922"/>
            <p14:sldId id="923"/>
            <p14:sldId id="924"/>
            <p14:sldId id="925"/>
            <p14:sldId id="931"/>
            <p14:sldId id="932"/>
            <p14:sldId id="929"/>
            <p14:sldId id="933"/>
            <p14:sldId id="934"/>
            <p14:sldId id="935"/>
            <p14:sldId id="942"/>
          </p14:sldIdLst>
        </p14:section>
        <p14:section name="Feature Scaling" id="{D39E5240-089D-FC41-A346-D82A83A49F2D}">
          <p14:sldIdLst>
            <p14:sldId id="972"/>
            <p14:sldId id="890"/>
            <p14:sldId id="891"/>
            <p14:sldId id="892"/>
          </p14:sldIdLst>
        </p14:section>
        <p14:section name="Pipeline" id="{6DFC61E2-C1C1-F449-A35B-266017D699B0}">
          <p14:sldIdLst>
            <p14:sldId id="973"/>
            <p14:sldId id="893"/>
          </p14:sldIdLst>
        </p14:section>
        <p14:section name="NB Putting it all together" id="{23BA1F4C-AE41-1F43-A95A-95602DAF0775}">
          <p14:sldIdLst>
            <p14:sldId id="885"/>
          </p14:sldIdLst>
        </p14:section>
        <p14:section name="Looking Ahead" id="{57AE12A3-1F7F-924A-83CF-91F7C5CC5B25}">
          <p14:sldIdLst>
            <p14:sldId id="975"/>
            <p14:sldId id="90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D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9"/>
    <p:restoredTop sz="44221"/>
  </p:normalViewPr>
  <p:slideViewPr>
    <p:cSldViewPr snapToGrid="0" snapToObjects="1">
      <p:cViewPr varScale="1">
        <p:scale>
          <a:sx n="108" d="100"/>
          <a:sy n="108" d="100"/>
        </p:scale>
        <p:origin x="240" y="102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36" d="100"/>
          <a:sy n="236" d="100"/>
        </p:scale>
        <p:origin x="200" y="8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58F195-6E2D-7142-8B76-D169280F8077}" type="doc">
      <dgm:prSet loTypeId="urn:microsoft.com/office/officeart/2005/8/layout/hierarchy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74FC1B-0B9C-C448-B55D-98FC99D3024E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Original Dataset</a:t>
          </a:r>
        </a:p>
      </dgm:t>
    </dgm:pt>
    <dgm:pt modelId="{08F45339-3286-A048-BD47-BC983826FE42}" type="parTrans" cxnId="{5D8FB998-0BE3-2F41-B0FB-6C5919B8FE5C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595DF1DA-7C44-D448-AC56-9475BEAAC890}" type="sibTrans" cxnId="{5D8FB998-0BE3-2F41-B0FB-6C5919B8FE5C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62472A29-7513-1144-8597-EC3CB3754B1F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Training Set</a:t>
          </a:r>
        </a:p>
      </dgm:t>
    </dgm:pt>
    <dgm:pt modelId="{87007174-416D-E541-BBB5-DD6260768BB3}" type="parTrans" cxnId="{83A3899B-8C15-EA46-A8DF-63C05A3832C5}">
      <dgm:prSet custT="1"/>
      <dgm:spPr>
        <a:ln w="12700">
          <a:solidFill>
            <a:schemeClr val="accent6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6CAC3AF2-EF5C-6F4F-BDBC-31574108BCD0}" type="sibTrans" cxnId="{83A3899B-8C15-EA46-A8DF-63C05A3832C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71840721-6FF4-924F-9348-782AA5DD145B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Training Set</a:t>
          </a:r>
        </a:p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to train the model)</a:t>
          </a:r>
        </a:p>
      </dgm:t>
    </dgm:pt>
    <dgm:pt modelId="{124E38D0-3FE8-164E-AC89-222512029DAB}" type="parTrans" cxnId="{48892A09-B5D5-DC40-9445-DEA870A4E721}">
      <dgm:prSet custT="1"/>
      <dgm:spPr>
        <a:ln w="12700">
          <a:solidFill>
            <a:schemeClr val="accent3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6A8503A2-1135-9448-9C90-916485B5E2BF}" type="sibTrans" cxnId="{48892A09-B5D5-DC40-9445-DEA870A4E721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5F76CB4E-4D78-3B45-95E7-22983CE71DF6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Validation Set </a:t>
          </a:r>
        </a:p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for unbiased evaluation of the model)</a:t>
          </a:r>
        </a:p>
      </dgm:t>
    </dgm:pt>
    <dgm:pt modelId="{1C21B713-D595-5D43-9408-EC18E2EAE83C}" type="parTrans" cxnId="{A5B65AB7-E7A4-A34E-927B-2BF88984C4B3}">
      <dgm:prSet custT="1"/>
      <dgm:spPr>
        <a:ln w="12700">
          <a:solidFill>
            <a:schemeClr val="accent3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491464AA-FFE1-6040-99F9-B904156A6196}" type="sibTrans" cxnId="{A5B65AB7-E7A4-A34E-927B-2BF88984C4B3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6B27DC67-ADA6-0042-9A4E-852EFE0BAF27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Test Set</a:t>
          </a:r>
        </a:p>
      </dgm:t>
    </dgm:pt>
    <dgm:pt modelId="{53AD59EA-6882-E545-8383-38E739715F4D}" type="parTrans" cxnId="{6B2F4052-1CD8-2747-925E-AE3FC168666D}">
      <dgm:prSet custT="1"/>
      <dgm:spPr>
        <a:ln w="12700">
          <a:solidFill>
            <a:schemeClr val="accent6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0B4334BE-D089-BC4E-8E34-4A93A8791A7D}" type="sibTrans" cxnId="{6B2F4052-1CD8-2747-925E-AE3FC168666D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50BB4A6D-E22E-9C45-AE1C-2F3650D754FF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Test Set</a:t>
          </a:r>
        </a:p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for final evaluation of the model)</a:t>
          </a:r>
        </a:p>
      </dgm:t>
    </dgm:pt>
    <dgm:pt modelId="{D8134C49-827C-0744-9B96-6F4B1C630B1D}" type="parTrans" cxnId="{66428CB0-8FAB-E84D-9BC3-7C312D167A07}">
      <dgm:prSet custT="1"/>
      <dgm:spPr>
        <a:ln w="12700">
          <a:solidFill>
            <a:schemeClr val="accent6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C04E3C01-7C85-2142-BC75-3CB866B1AFCA}" type="sibTrans" cxnId="{66428CB0-8FAB-E84D-9BC3-7C312D167A07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FC5B682F-6F10-0E48-A2E7-18A2C5307926}" type="pres">
      <dgm:prSet presAssocID="{C158F195-6E2D-7142-8B76-D169280F80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0750175-79CE-FD40-93BC-7CDCA4B49420}" type="pres">
      <dgm:prSet presAssocID="{B174FC1B-0B9C-C448-B55D-98FC99D3024E}" presName="root1" presStyleCnt="0"/>
      <dgm:spPr/>
    </dgm:pt>
    <dgm:pt modelId="{C23B3462-74DE-5F4C-8A52-D17FE75EB787}" type="pres">
      <dgm:prSet presAssocID="{B174FC1B-0B9C-C448-B55D-98FC99D3024E}" presName="LevelOneTextNode" presStyleLbl="node0" presStyleIdx="0" presStyleCnt="1" custScaleX="94533" custScaleY="95564">
        <dgm:presLayoutVars>
          <dgm:chPref val="3"/>
        </dgm:presLayoutVars>
      </dgm:prSet>
      <dgm:spPr/>
    </dgm:pt>
    <dgm:pt modelId="{B9733FB5-7028-6B4D-AFD9-63452E0BE335}" type="pres">
      <dgm:prSet presAssocID="{B174FC1B-0B9C-C448-B55D-98FC99D3024E}" presName="level2hierChild" presStyleCnt="0"/>
      <dgm:spPr/>
    </dgm:pt>
    <dgm:pt modelId="{04406413-A2D2-7740-92C3-6797E813DEFA}" type="pres">
      <dgm:prSet presAssocID="{87007174-416D-E541-BBB5-DD6260768BB3}" presName="conn2-1" presStyleLbl="parChTrans1D2" presStyleIdx="0" presStyleCnt="2"/>
      <dgm:spPr/>
    </dgm:pt>
    <dgm:pt modelId="{AC5FEDAB-C10E-C54F-936C-CDB25EFA2A49}" type="pres">
      <dgm:prSet presAssocID="{87007174-416D-E541-BBB5-DD6260768BB3}" presName="connTx" presStyleLbl="parChTrans1D2" presStyleIdx="0" presStyleCnt="2"/>
      <dgm:spPr/>
    </dgm:pt>
    <dgm:pt modelId="{F1063BD1-2330-0F4B-95B6-D76507F1D12A}" type="pres">
      <dgm:prSet presAssocID="{62472A29-7513-1144-8597-EC3CB3754B1F}" presName="root2" presStyleCnt="0"/>
      <dgm:spPr/>
    </dgm:pt>
    <dgm:pt modelId="{E0A4CEC9-C58C-E44B-AA6F-628D163E501F}" type="pres">
      <dgm:prSet presAssocID="{62472A29-7513-1144-8597-EC3CB3754B1F}" presName="LevelTwoTextNode" presStyleLbl="node2" presStyleIdx="0" presStyleCnt="2" custScaleX="105027" custScaleY="109463">
        <dgm:presLayoutVars>
          <dgm:chPref val="3"/>
        </dgm:presLayoutVars>
      </dgm:prSet>
      <dgm:spPr/>
    </dgm:pt>
    <dgm:pt modelId="{3C4F36ED-4E77-364E-AD91-0D9999523394}" type="pres">
      <dgm:prSet presAssocID="{62472A29-7513-1144-8597-EC3CB3754B1F}" presName="level3hierChild" presStyleCnt="0"/>
      <dgm:spPr/>
    </dgm:pt>
    <dgm:pt modelId="{33776863-7287-AF4F-9BFC-507036759AE3}" type="pres">
      <dgm:prSet presAssocID="{124E38D0-3FE8-164E-AC89-222512029DAB}" presName="conn2-1" presStyleLbl="parChTrans1D3" presStyleIdx="0" presStyleCnt="3"/>
      <dgm:spPr/>
    </dgm:pt>
    <dgm:pt modelId="{18891C5F-BE01-114C-ABA9-96828687BF84}" type="pres">
      <dgm:prSet presAssocID="{124E38D0-3FE8-164E-AC89-222512029DAB}" presName="connTx" presStyleLbl="parChTrans1D3" presStyleIdx="0" presStyleCnt="3"/>
      <dgm:spPr/>
    </dgm:pt>
    <dgm:pt modelId="{D6EDC621-1667-4146-9142-8485C2906160}" type="pres">
      <dgm:prSet presAssocID="{71840721-6FF4-924F-9348-782AA5DD145B}" presName="root2" presStyleCnt="0"/>
      <dgm:spPr/>
    </dgm:pt>
    <dgm:pt modelId="{B89E25C2-55C8-2640-85AA-2A075F67F2C9}" type="pres">
      <dgm:prSet presAssocID="{71840721-6FF4-924F-9348-782AA5DD145B}" presName="LevelTwoTextNode" presStyleLbl="node3" presStyleIdx="0" presStyleCnt="3" custScaleX="396707" custScaleY="126531">
        <dgm:presLayoutVars>
          <dgm:chPref val="3"/>
        </dgm:presLayoutVars>
      </dgm:prSet>
      <dgm:spPr/>
    </dgm:pt>
    <dgm:pt modelId="{252B17B0-322D-B142-997F-AD1D6A7CA224}" type="pres">
      <dgm:prSet presAssocID="{71840721-6FF4-924F-9348-782AA5DD145B}" presName="level3hierChild" presStyleCnt="0"/>
      <dgm:spPr/>
    </dgm:pt>
    <dgm:pt modelId="{B2022225-5CBE-4940-BB42-8C470E58C61F}" type="pres">
      <dgm:prSet presAssocID="{1C21B713-D595-5D43-9408-EC18E2EAE83C}" presName="conn2-1" presStyleLbl="parChTrans1D3" presStyleIdx="1" presStyleCnt="3"/>
      <dgm:spPr/>
    </dgm:pt>
    <dgm:pt modelId="{1C491F01-6538-8F4C-BB5A-F24D3C361978}" type="pres">
      <dgm:prSet presAssocID="{1C21B713-D595-5D43-9408-EC18E2EAE83C}" presName="connTx" presStyleLbl="parChTrans1D3" presStyleIdx="1" presStyleCnt="3"/>
      <dgm:spPr/>
    </dgm:pt>
    <dgm:pt modelId="{8E59A00B-0B11-AE49-9B27-CD9FD4937AFF}" type="pres">
      <dgm:prSet presAssocID="{5F76CB4E-4D78-3B45-95E7-22983CE71DF6}" presName="root2" presStyleCnt="0"/>
      <dgm:spPr/>
    </dgm:pt>
    <dgm:pt modelId="{FE66C79B-C38C-1747-8B6C-707D2CCEF226}" type="pres">
      <dgm:prSet presAssocID="{5F76CB4E-4D78-3B45-95E7-22983CE71DF6}" presName="LevelTwoTextNode" presStyleLbl="node3" presStyleIdx="1" presStyleCnt="3" custScaleX="396707" custScaleY="127554">
        <dgm:presLayoutVars>
          <dgm:chPref val="3"/>
        </dgm:presLayoutVars>
      </dgm:prSet>
      <dgm:spPr/>
    </dgm:pt>
    <dgm:pt modelId="{8179EBD2-6819-8B4A-865D-B3C19E11FC68}" type="pres">
      <dgm:prSet presAssocID="{5F76CB4E-4D78-3B45-95E7-22983CE71DF6}" presName="level3hierChild" presStyleCnt="0"/>
      <dgm:spPr/>
    </dgm:pt>
    <dgm:pt modelId="{2F0A037F-0EDF-F240-9DCF-50BAFB9D8ABE}" type="pres">
      <dgm:prSet presAssocID="{53AD59EA-6882-E545-8383-38E739715F4D}" presName="conn2-1" presStyleLbl="parChTrans1D2" presStyleIdx="1" presStyleCnt="2"/>
      <dgm:spPr/>
    </dgm:pt>
    <dgm:pt modelId="{FD2492CE-6382-2A4A-B6F0-BB1F7BD1CE2E}" type="pres">
      <dgm:prSet presAssocID="{53AD59EA-6882-E545-8383-38E739715F4D}" presName="connTx" presStyleLbl="parChTrans1D2" presStyleIdx="1" presStyleCnt="2"/>
      <dgm:spPr/>
    </dgm:pt>
    <dgm:pt modelId="{4069F49D-97B9-8D45-96FE-C61B32F5CE9E}" type="pres">
      <dgm:prSet presAssocID="{6B27DC67-ADA6-0042-9A4E-852EFE0BAF27}" presName="root2" presStyleCnt="0"/>
      <dgm:spPr/>
    </dgm:pt>
    <dgm:pt modelId="{F61BAB0C-9567-B741-A16D-4EF18644C03D}" type="pres">
      <dgm:prSet presAssocID="{6B27DC67-ADA6-0042-9A4E-852EFE0BAF27}" presName="LevelTwoTextNode" presStyleLbl="node2" presStyleIdx="1" presStyleCnt="2" custScaleX="105027" custScaleY="113341">
        <dgm:presLayoutVars>
          <dgm:chPref val="3"/>
        </dgm:presLayoutVars>
      </dgm:prSet>
      <dgm:spPr/>
    </dgm:pt>
    <dgm:pt modelId="{1B4F33C3-CDF0-5541-B954-C02A35F6A7A5}" type="pres">
      <dgm:prSet presAssocID="{6B27DC67-ADA6-0042-9A4E-852EFE0BAF27}" presName="level3hierChild" presStyleCnt="0"/>
      <dgm:spPr/>
    </dgm:pt>
    <dgm:pt modelId="{108BE081-35A7-6345-A4E2-6D55ADC81454}" type="pres">
      <dgm:prSet presAssocID="{D8134C49-827C-0744-9B96-6F4B1C630B1D}" presName="conn2-1" presStyleLbl="parChTrans1D3" presStyleIdx="2" presStyleCnt="3"/>
      <dgm:spPr/>
    </dgm:pt>
    <dgm:pt modelId="{C7CF35DD-8635-B247-BAD2-43449F1E9981}" type="pres">
      <dgm:prSet presAssocID="{D8134C49-827C-0744-9B96-6F4B1C630B1D}" presName="connTx" presStyleLbl="parChTrans1D3" presStyleIdx="2" presStyleCnt="3"/>
      <dgm:spPr/>
    </dgm:pt>
    <dgm:pt modelId="{C7AE7F5E-20A6-9648-BF27-C648D38B1A5F}" type="pres">
      <dgm:prSet presAssocID="{50BB4A6D-E22E-9C45-AE1C-2F3650D754FF}" presName="root2" presStyleCnt="0"/>
      <dgm:spPr/>
    </dgm:pt>
    <dgm:pt modelId="{799A6A3F-6C49-B14C-9014-D2E4F5533FB7}" type="pres">
      <dgm:prSet presAssocID="{50BB4A6D-E22E-9C45-AE1C-2F3650D754FF}" presName="LevelTwoTextNode" presStyleLbl="node3" presStyleIdx="2" presStyleCnt="3" custScaleX="396707" custScaleY="124770">
        <dgm:presLayoutVars>
          <dgm:chPref val="3"/>
        </dgm:presLayoutVars>
      </dgm:prSet>
      <dgm:spPr/>
    </dgm:pt>
    <dgm:pt modelId="{B250114B-4A39-924F-9BDC-DF6439CD82CC}" type="pres">
      <dgm:prSet presAssocID="{50BB4A6D-E22E-9C45-AE1C-2F3650D754FF}" presName="level3hierChild" presStyleCnt="0"/>
      <dgm:spPr/>
    </dgm:pt>
  </dgm:ptLst>
  <dgm:cxnLst>
    <dgm:cxn modelId="{48892A09-B5D5-DC40-9445-DEA870A4E721}" srcId="{62472A29-7513-1144-8597-EC3CB3754B1F}" destId="{71840721-6FF4-924F-9348-782AA5DD145B}" srcOrd="0" destOrd="0" parTransId="{124E38D0-3FE8-164E-AC89-222512029DAB}" sibTransId="{6A8503A2-1135-9448-9C90-916485B5E2BF}"/>
    <dgm:cxn modelId="{1518FC0A-791C-C84E-B645-2E0ECB1C055F}" type="presOf" srcId="{B174FC1B-0B9C-C448-B55D-98FC99D3024E}" destId="{C23B3462-74DE-5F4C-8A52-D17FE75EB787}" srcOrd="0" destOrd="0" presId="urn:microsoft.com/office/officeart/2005/8/layout/hierarchy2"/>
    <dgm:cxn modelId="{C7049925-B2DF-244E-8897-3A278204F4A4}" type="presOf" srcId="{62472A29-7513-1144-8597-EC3CB3754B1F}" destId="{E0A4CEC9-C58C-E44B-AA6F-628D163E501F}" srcOrd="0" destOrd="0" presId="urn:microsoft.com/office/officeart/2005/8/layout/hierarchy2"/>
    <dgm:cxn modelId="{25169932-66BB-C646-80C9-FF56E871B3F7}" type="presOf" srcId="{50BB4A6D-E22E-9C45-AE1C-2F3650D754FF}" destId="{799A6A3F-6C49-B14C-9014-D2E4F5533FB7}" srcOrd="0" destOrd="0" presId="urn:microsoft.com/office/officeart/2005/8/layout/hierarchy2"/>
    <dgm:cxn modelId="{1A4C394B-F6F6-094B-AAA4-7F7A39DC9D77}" type="presOf" srcId="{5F76CB4E-4D78-3B45-95E7-22983CE71DF6}" destId="{FE66C79B-C38C-1747-8B6C-707D2CCEF226}" srcOrd="0" destOrd="0" presId="urn:microsoft.com/office/officeart/2005/8/layout/hierarchy2"/>
    <dgm:cxn modelId="{712C504B-E8EE-8F4C-8CB0-11B7F8500FA4}" type="presOf" srcId="{53AD59EA-6882-E545-8383-38E739715F4D}" destId="{2F0A037F-0EDF-F240-9DCF-50BAFB9D8ABE}" srcOrd="0" destOrd="0" presId="urn:microsoft.com/office/officeart/2005/8/layout/hierarchy2"/>
    <dgm:cxn modelId="{6B2F4052-1CD8-2747-925E-AE3FC168666D}" srcId="{B174FC1B-0B9C-C448-B55D-98FC99D3024E}" destId="{6B27DC67-ADA6-0042-9A4E-852EFE0BAF27}" srcOrd="1" destOrd="0" parTransId="{53AD59EA-6882-E545-8383-38E739715F4D}" sibTransId="{0B4334BE-D089-BC4E-8E34-4A93A8791A7D}"/>
    <dgm:cxn modelId="{5D550D54-21AE-4745-948C-834CB28A3854}" type="presOf" srcId="{53AD59EA-6882-E545-8383-38E739715F4D}" destId="{FD2492CE-6382-2A4A-B6F0-BB1F7BD1CE2E}" srcOrd="1" destOrd="0" presId="urn:microsoft.com/office/officeart/2005/8/layout/hierarchy2"/>
    <dgm:cxn modelId="{54DD4C62-77F7-AD42-A579-FFDA97D72353}" type="presOf" srcId="{1C21B713-D595-5D43-9408-EC18E2EAE83C}" destId="{B2022225-5CBE-4940-BB42-8C470E58C61F}" srcOrd="0" destOrd="0" presId="urn:microsoft.com/office/officeart/2005/8/layout/hierarchy2"/>
    <dgm:cxn modelId="{36755D6F-1DB9-DE42-985C-449070B7E38E}" type="presOf" srcId="{D8134C49-827C-0744-9B96-6F4B1C630B1D}" destId="{108BE081-35A7-6345-A4E2-6D55ADC81454}" srcOrd="0" destOrd="0" presId="urn:microsoft.com/office/officeart/2005/8/layout/hierarchy2"/>
    <dgm:cxn modelId="{A07A5B8F-253F-814F-BBB6-B25D5FD323FD}" type="presOf" srcId="{1C21B713-D595-5D43-9408-EC18E2EAE83C}" destId="{1C491F01-6538-8F4C-BB5A-F24D3C361978}" srcOrd="1" destOrd="0" presId="urn:microsoft.com/office/officeart/2005/8/layout/hierarchy2"/>
    <dgm:cxn modelId="{9A1A9293-9D83-6C4A-93C5-5C5ACA104F5D}" type="presOf" srcId="{124E38D0-3FE8-164E-AC89-222512029DAB}" destId="{33776863-7287-AF4F-9BFC-507036759AE3}" srcOrd="0" destOrd="0" presId="urn:microsoft.com/office/officeart/2005/8/layout/hierarchy2"/>
    <dgm:cxn modelId="{5D8FB998-0BE3-2F41-B0FB-6C5919B8FE5C}" srcId="{C158F195-6E2D-7142-8B76-D169280F8077}" destId="{B174FC1B-0B9C-C448-B55D-98FC99D3024E}" srcOrd="0" destOrd="0" parTransId="{08F45339-3286-A048-BD47-BC983826FE42}" sibTransId="{595DF1DA-7C44-D448-AC56-9475BEAAC890}"/>
    <dgm:cxn modelId="{83A3899B-8C15-EA46-A8DF-63C05A3832C5}" srcId="{B174FC1B-0B9C-C448-B55D-98FC99D3024E}" destId="{62472A29-7513-1144-8597-EC3CB3754B1F}" srcOrd="0" destOrd="0" parTransId="{87007174-416D-E541-BBB5-DD6260768BB3}" sibTransId="{6CAC3AF2-EF5C-6F4F-BDBC-31574108BCD0}"/>
    <dgm:cxn modelId="{66428CB0-8FAB-E84D-9BC3-7C312D167A07}" srcId="{6B27DC67-ADA6-0042-9A4E-852EFE0BAF27}" destId="{50BB4A6D-E22E-9C45-AE1C-2F3650D754FF}" srcOrd="0" destOrd="0" parTransId="{D8134C49-827C-0744-9B96-6F4B1C630B1D}" sibTransId="{C04E3C01-7C85-2142-BC75-3CB866B1AFCA}"/>
    <dgm:cxn modelId="{050663B3-C40D-174C-A7AE-5F4E3C44F151}" type="presOf" srcId="{87007174-416D-E541-BBB5-DD6260768BB3}" destId="{AC5FEDAB-C10E-C54F-936C-CDB25EFA2A49}" srcOrd="1" destOrd="0" presId="urn:microsoft.com/office/officeart/2005/8/layout/hierarchy2"/>
    <dgm:cxn modelId="{A5B65AB7-E7A4-A34E-927B-2BF88984C4B3}" srcId="{62472A29-7513-1144-8597-EC3CB3754B1F}" destId="{5F76CB4E-4D78-3B45-95E7-22983CE71DF6}" srcOrd="1" destOrd="0" parTransId="{1C21B713-D595-5D43-9408-EC18E2EAE83C}" sibTransId="{491464AA-FFE1-6040-99F9-B904156A6196}"/>
    <dgm:cxn modelId="{6C4BAEB8-484B-3743-A913-7CF3B0060296}" type="presOf" srcId="{87007174-416D-E541-BBB5-DD6260768BB3}" destId="{04406413-A2D2-7740-92C3-6797E813DEFA}" srcOrd="0" destOrd="0" presId="urn:microsoft.com/office/officeart/2005/8/layout/hierarchy2"/>
    <dgm:cxn modelId="{1DEB91BC-D8E0-8341-8155-561EF2432289}" type="presOf" srcId="{C158F195-6E2D-7142-8B76-D169280F8077}" destId="{FC5B682F-6F10-0E48-A2E7-18A2C5307926}" srcOrd="0" destOrd="0" presId="urn:microsoft.com/office/officeart/2005/8/layout/hierarchy2"/>
    <dgm:cxn modelId="{918CB6C6-DD38-C04D-89CA-4A004D1B1B45}" type="presOf" srcId="{6B27DC67-ADA6-0042-9A4E-852EFE0BAF27}" destId="{F61BAB0C-9567-B741-A16D-4EF18644C03D}" srcOrd="0" destOrd="0" presId="urn:microsoft.com/office/officeart/2005/8/layout/hierarchy2"/>
    <dgm:cxn modelId="{F244B3E3-A7EF-2645-AAB6-A638B9F94A80}" type="presOf" srcId="{71840721-6FF4-924F-9348-782AA5DD145B}" destId="{B89E25C2-55C8-2640-85AA-2A075F67F2C9}" srcOrd="0" destOrd="0" presId="urn:microsoft.com/office/officeart/2005/8/layout/hierarchy2"/>
    <dgm:cxn modelId="{FDD0EAEA-EF78-E74D-9F5C-95BF34851202}" type="presOf" srcId="{124E38D0-3FE8-164E-AC89-222512029DAB}" destId="{18891C5F-BE01-114C-ABA9-96828687BF84}" srcOrd="1" destOrd="0" presId="urn:microsoft.com/office/officeart/2005/8/layout/hierarchy2"/>
    <dgm:cxn modelId="{8A6DF4FF-C796-044E-B238-1D953A429F79}" type="presOf" srcId="{D8134C49-827C-0744-9B96-6F4B1C630B1D}" destId="{C7CF35DD-8635-B247-BAD2-43449F1E9981}" srcOrd="1" destOrd="0" presId="urn:microsoft.com/office/officeart/2005/8/layout/hierarchy2"/>
    <dgm:cxn modelId="{A9393281-411E-0C4D-9AF9-ABF020686CD0}" type="presParOf" srcId="{FC5B682F-6F10-0E48-A2E7-18A2C5307926}" destId="{60750175-79CE-FD40-93BC-7CDCA4B49420}" srcOrd="0" destOrd="0" presId="urn:microsoft.com/office/officeart/2005/8/layout/hierarchy2"/>
    <dgm:cxn modelId="{CC8736E5-B4DF-9D4B-8709-3454BAE73A34}" type="presParOf" srcId="{60750175-79CE-FD40-93BC-7CDCA4B49420}" destId="{C23B3462-74DE-5F4C-8A52-D17FE75EB787}" srcOrd="0" destOrd="0" presId="urn:microsoft.com/office/officeart/2005/8/layout/hierarchy2"/>
    <dgm:cxn modelId="{536C978A-F303-844C-B543-D94B9971F762}" type="presParOf" srcId="{60750175-79CE-FD40-93BC-7CDCA4B49420}" destId="{B9733FB5-7028-6B4D-AFD9-63452E0BE335}" srcOrd="1" destOrd="0" presId="urn:microsoft.com/office/officeart/2005/8/layout/hierarchy2"/>
    <dgm:cxn modelId="{7A74EFA8-9631-184F-85F7-56CA7BA7C9C2}" type="presParOf" srcId="{B9733FB5-7028-6B4D-AFD9-63452E0BE335}" destId="{04406413-A2D2-7740-92C3-6797E813DEFA}" srcOrd="0" destOrd="0" presId="urn:microsoft.com/office/officeart/2005/8/layout/hierarchy2"/>
    <dgm:cxn modelId="{A888E22C-1085-B147-BF44-5F553EF66478}" type="presParOf" srcId="{04406413-A2D2-7740-92C3-6797E813DEFA}" destId="{AC5FEDAB-C10E-C54F-936C-CDB25EFA2A49}" srcOrd="0" destOrd="0" presId="urn:microsoft.com/office/officeart/2005/8/layout/hierarchy2"/>
    <dgm:cxn modelId="{39F571C3-1842-E84E-B421-C7BCA422DA5D}" type="presParOf" srcId="{B9733FB5-7028-6B4D-AFD9-63452E0BE335}" destId="{F1063BD1-2330-0F4B-95B6-D76507F1D12A}" srcOrd="1" destOrd="0" presId="urn:microsoft.com/office/officeart/2005/8/layout/hierarchy2"/>
    <dgm:cxn modelId="{72C1C3E9-9856-274D-A86E-67EB989E93C0}" type="presParOf" srcId="{F1063BD1-2330-0F4B-95B6-D76507F1D12A}" destId="{E0A4CEC9-C58C-E44B-AA6F-628D163E501F}" srcOrd="0" destOrd="0" presId="urn:microsoft.com/office/officeart/2005/8/layout/hierarchy2"/>
    <dgm:cxn modelId="{23E44DF0-7606-DB48-AFF5-4CEDB0A007E9}" type="presParOf" srcId="{F1063BD1-2330-0F4B-95B6-D76507F1D12A}" destId="{3C4F36ED-4E77-364E-AD91-0D9999523394}" srcOrd="1" destOrd="0" presId="urn:microsoft.com/office/officeart/2005/8/layout/hierarchy2"/>
    <dgm:cxn modelId="{0E13D0CB-4CC1-C642-B01B-3BDB41604586}" type="presParOf" srcId="{3C4F36ED-4E77-364E-AD91-0D9999523394}" destId="{33776863-7287-AF4F-9BFC-507036759AE3}" srcOrd="0" destOrd="0" presId="urn:microsoft.com/office/officeart/2005/8/layout/hierarchy2"/>
    <dgm:cxn modelId="{821FB93B-E28D-324A-AADC-5913CE6EA310}" type="presParOf" srcId="{33776863-7287-AF4F-9BFC-507036759AE3}" destId="{18891C5F-BE01-114C-ABA9-96828687BF84}" srcOrd="0" destOrd="0" presId="urn:microsoft.com/office/officeart/2005/8/layout/hierarchy2"/>
    <dgm:cxn modelId="{E0A50552-9150-1B47-918B-39AC94DDBD27}" type="presParOf" srcId="{3C4F36ED-4E77-364E-AD91-0D9999523394}" destId="{D6EDC621-1667-4146-9142-8485C2906160}" srcOrd="1" destOrd="0" presId="urn:microsoft.com/office/officeart/2005/8/layout/hierarchy2"/>
    <dgm:cxn modelId="{396EE15A-CF30-034B-A4CE-98A6B623B31C}" type="presParOf" srcId="{D6EDC621-1667-4146-9142-8485C2906160}" destId="{B89E25C2-55C8-2640-85AA-2A075F67F2C9}" srcOrd="0" destOrd="0" presId="urn:microsoft.com/office/officeart/2005/8/layout/hierarchy2"/>
    <dgm:cxn modelId="{D15F2744-2D21-A046-8E15-A251FE8AFC78}" type="presParOf" srcId="{D6EDC621-1667-4146-9142-8485C2906160}" destId="{252B17B0-322D-B142-997F-AD1D6A7CA224}" srcOrd="1" destOrd="0" presId="urn:microsoft.com/office/officeart/2005/8/layout/hierarchy2"/>
    <dgm:cxn modelId="{6307523C-B590-D24C-BCCC-9F68A2C0C5AA}" type="presParOf" srcId="{3C4F36ED-4E77-364E-AD91-0D9999523394}" destId="{B2022225-5CBE-4940-BB42-8C470E58C61F}" srcOrd="2" destOrd="0" presId="urn:microsoft.com/office/officeart/2005/8/layout/hierarchy2"/>
    <dgm:cxn modelId="{F92AC466-8E39-D24A-927C-E36F359E61FC}" type="presParOf" srcId="{B2022225-5CBE-4940-BB42-8C470E58C61F}" destId="{1C491F01-6538-8F4C-BB5A-F24D3C361978}" srcOrd="0" destOrd="0" presId="urn:microsoft.com/office/officeart/2005/8/layout/hierarchy2"/>
    <dgm:cxn modelId="{4E44AA52-43F3-FF43-93A3-1D8D076535BD}" type="presParOf" srcId="{3C4F36ED-4E77-364E-AD91-0D9999523394}" destId="{8E59A00B-0B11-AE49-9B27-CD9FD4937AFF}" srcOrd="3" destOrd="0" presId="urn:microsoft.com/office/officeart/2005/8/layout/hierarchy2"/>
    <dgm:cxn modelId="{5C463933-9C4F-4D49-9DCD-9A574D0801EE}" type="presParOf" srcId="{8E59A00B-0B11-AE49-9B27-CD9FD4937AFF}" destId="{FE66C79B-C38C-1747-8B6C-707D2CCEF226}" srcOrd="0" destOrd="0" presId="urn:microsoft.com/office/officeart/2005/8/layout/hierarchy2"/>
    <dgm:cxn modelId="{DE2ECB9B-5A45-D64D-AE52-EC02F58E54C4}" type="presParOf" srcId="{8E59A00B-0B11-AE49-9B27-CD9FD4937AFF}" destId="{8179EBD2-6819-8B4A-865D-B3C19E11FC68}" srcOrd="1" destOrd="0" presId="urn:microsoft.com/office/officeart/2005/8/layout/hierarchy2"/>
    <dgm:cxn modelId="{91059384-3C29-4E47-B98A-1FAA4F7022AF}" type="presParOf" srcId="{B9733FB5-7028-6B4D-AFD9-63452E0BE335}" destId="{2F0A037F-0EDF-F240-9DCF-50BAFB9D8ABE}" srcOrd="2" destOrd="0" presId="urn:microsoft.com/office/officeart/2005/8/layout/hierarchy2"/>
    <dgm:cxn modelId="{3DFC5D7E-C319-7844-9B0D-E46721D5849B}" type="presParOf" srcId="{2F0A037F-0EDF-F240-9DCF-50BAFB9D8ABE}" destId="{FD2492CE-6382-2A4A-B6F0-BB1F7BD1CE2E}" srcOrd="0" destOrd="0" presId="urn:microsoft.com/office/officeart/2005/8/layout/hierarchy2"/>
    <dgm:cxn modelId="{69F04C90-E67E-3347-ABF1-6C99D8B570D4}" type="presParOf" srcId="{B9733FB5-7028-6B4D-AFD9-63452E0BE335}" destId="{4069F49D-97B9-8D45-96FE-C61B32F5CE9E}" srcOrd="3" destOrd="0" presId="urn:microsoft.com/office/officeart/2005/8/layout/hierarchy2"/>
    <dgm:cxn modelId="{1F6BDD03-94CC-3E40-8FD8-47E0015F05D2}" type="presParOf" srcId="{4069F49D-97B9-8D45-96FE-C61B32F5CE9E}" destId="{F61BAB0C-9567-B741-A16D-4EF18644C03D}" srcOrd="0" destOrd="0" presId="urn:microsoft.com/office/officeart/2005/8/layout/hierarchy2"/>
    <dgm:cxn modelId="{0F92CED6-4783-3D41-AC90-ABEC0F305974}" type="presParOf" srcId="{4069F49D-97B9-8D45-96FE-C61B32F5CE9E}" destId="{1B4F33C3-CDF0-5541-B954-C02A35F6A7A5}" srcOrd="1" destOrd="0" presId="urn:microsoft.com/office/officeart/2005/8/layout/hierarchy2"/>
    <dgm:cxn modelId="{3C08FC83-BC85-D643-A869-7CAEFBAD208C}" type="presParOf" srcId="{1B4F33C3-CDF0-5541-B954-C02A35F6A7A5}" destId="{108BE081-35A7-6345-A4E2-6D55ADC81454}" srcOrd="0" destOrd="0" presId="urn:microsoft.com/office/officeart/2005/8/layout/hierarchy2"/>
    <dgm:cxn modelId="{4BDD4AE1-AA30-A942-BE31-4D2014AFF756}" type="presParOf" srcId="{108BE081-35A7-6345-A4E2-6D55ADC81454}" destId="{C7CF35DD-8635-B247-BAD2-43449F1E9981}" srcOrd="0" destOrd="0" presId="urn:microsoft.com/office/officeart/2005/8/layout/hierarchy2"/>
    <dgm:cxn modelId="{4EEF8EC0-9F34-0C4F-8E5C-E53F6CC9DDF7}" type="presParOf" srcId="{1B4F33C3-CDF0-5541-B954-C02A35F6A7A5}" destId="{C7AE7F5E-20A6-9648-BF27-C648D38B1A5F}" srcOrd="1" destOrd="0" presId="urn:microsoft.com/office/officeart/2005/8/layout/hierarchy2"/>
    <dgm:cxn modelId="{01B67B0D-FA55-C44B-B7C2-AE7DCA3B52D6}" type="presParOf" srcId="{C7AE7F5E-20A6-9648-BF27-C648D38B1A5F}" destId="{799A6A3F-6C49-B14C-9014-D2E4F5533FB7}" srcOrd="0" destOrd="0" presId="urn:microsoft.com/office/officeart/2005/8/layout/hierarchy2"/>
    <dgm:cxn modelId="{C9EDF76F-E86A-4E4D-9BC3-952BF31A4377}" type="presParOf" srcId="{C7AE7F5E-20A6-9648-BF27-C648D38B1A5F}" destId="{B250114B-4A39-924F-9BDC-DF6439CD82CC}" srcOrd="1" destOrd="0" presId="urn:microsoft.com/office/officeart/2005/8/layout/hierarchy2"/>
  </dgm:cxnLst>
  <dgm:bg/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58F195-6E2D-7142-8B76-D169280F8077}" type="doc">
      <dgm:prSet loTypeId="urn:microsoft.com/office/officeart/2005/8/layout/hierarchy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74FC1B-0B9C-C448-B55D-98FC99D3024E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Original Dataset</a:t>
          </a:r>
        </a:p>
      </dgm:t>
    </dgm:pt>
    <dgm:pt modelId="{08F45339-3286-A048-BD47-BC983826FE42}" type="parTrans" cxnId="{5D8FB998-0BE3-2F41-B0FB-6C5919B8FE5C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595DF1DA-7C44-D448-AC56-9475BEAAC890}" type="sibTrans" cxnId="{5D8FB998-0BE3-2F41-B0FB-6C5919B8FE5C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62472A29-7513-1144-8597-EC3CB3754B1F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Training Set</a:t>
          </a:r>
        </a:p>
      </dgm:t>
    </dgm:pt>
    <dgm:pt modelId="{87007174-416D-E541-BBB5-DD6260768BB3}" type="parTrans" cxnId="{83A3899B-8C15-EA46-A8DF-63C05A3832C5}">
      <dgm:prSet custT="1"/>
      <dgm:spPr>
        <a:ln w="12700">
          <a:solidFill>
            <a:schemeClr val="tx1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6CAC3AF2-EF5C-6F4F-BDBC-31574108BCD0}" type="sibTrans" cxnId="{83A3899B-8C15-EA46-A8DF-63C05A3832C5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71840721-6FF4-924F-9348-782AA5DD145B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Training Set</a:t>
          </a:r>
        </a:p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to train the model)</a:t>
          </a:r>
        </a:p>
      </dgm:t>
    </dgm:pt>
    <dgm:pt modelId="{124E38D0-3FE8-164E-AC89-222512029DAB}" type="parTrans" cxnId="{48892A09-B5D5-DC40-9445-DEA870A4E721}">
      <dgm:prSet custT="1"/>
      <dgm:spPr>
        <a:ln w="12700">
          <a:solidFill>
            <a:schemeClr val="accent4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6A8503A2-1135-9448-9C90-916485B5E2BF}" type="sibTrans" cxnId="{48892A09-B5D5-DC40-9445-DEA870A4E721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5F76CB4E-4D78-3B45-95E7-22983CE71DF6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Validation Set </a:t>
          </a:r>
        </a:p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for unbiased evaluation of the model)</a:t>
          </a:r>
        </a:p>
      </dgm:t>
    </dgm:pt>
    <dgm:pt modelId="{1C21B713-D595-5D43-9408-EC18E2EAE83C}" type="parTrans" cxnId="{A5B65AB7-E7A4-A34E-927B-2BF88984C4B3}">
      <dgm:prSet custT="1"/>
      <dgm:spPr>
        <a:ln w="12700">
          <a:solidFill>
            <a:schemeClr val="accent4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491464AA-FFE1-6040-99F9-B904156A6196}" type="sibTrans" cxnId="{A5B65AB7-E7A4-A34E-927B-2BF88984C4B3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6B27DC67-ADA6-0042-9A4E-852EFE0BAF27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Test Set</a:t>
          </a:r>
        </a:p>
      </dgm:t>
    </dgm:pt>
    <dgm:pt modelId="{53AD59EA-6882-E545-8383-38E739715F4D}" type="parTrans" cxnId="{6B2F4052-1CD8-2747-925E-AE3FC168666D}">
      <dgm:prSet custT="1"/>
      <dgm:spPr>
        <a:ln w="12700">
          <a:solidFill>
            <a:schemeClr val="tx1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0B4334BE-D089-BC4E-8E34-4A93A8791A7D}" type="sibTrans" cxnId="{6B2F4052-1CD8-2747-925E-AE3FC168666D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50BB4A6D-E22E-9C45-AE1C-2F3650D754FF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Test Set</a:t>
          </a:r>
        </a:p>
        <a:p>
          <a:r>
            <a:rPr lang="en-US" sz="1600" b="1" i="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for final evaluation of the model)</a:t>
          </a:r>
        </a:p>
      </dgm:t>
    </dgm:pt>
    <dgm:pt modelId="{D8134C49-827C-0744-9B96-6F4B1C630B1D}" type="parTrans" cxnId="{66428CB0-8FAB-E84D-9BC3-7C312D167A07}">
      <dgm:prSet custT="1"/>
      <dgm:spPr>
        <a:ln w="12700">
          <a:solidFill>
            <a:schemeClr val="tx1"/>
          </a:solidFill>
        </a:ln>
      </dgm:spPr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C04E3C01-7C85-2142-BC75-3CB866B1AFCA}" type="sibTrans" cxnId="{66428CB0-8FAB-E84D-9BC3-7C312D167A07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FC5B682F-6F10-0E48-A2E7-18A2C5307926}" type="pres">
      <dgm:prSet presAssocID="{C158F195-6E2D-7142-8B76-D169280F80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0750175-79CE-FD40-93BC-7CDCA4B49420}" type="pres">
      <dgm:prSet presAssocID="{B174FC1B-0B9C-C448-B55D-98FC99D3024E}" presName="root1" presStyleCnt="0"/>
      <dgm:spPr/>
    </dgm:pt>
    <dgm:pt modelId="{C23B3462-74DE-5F4C-8A52-D17FE75EB787}" type="pres">
      <dgm:prSet presAssocID="{B174FC1B-0B9C-C448-B55D-98FC99D3024E}" presName="LevelOneTextNode" presStyleLbl="node0" presStyleIdx="0" presStyleCnt="1" custScaleX="94533" custScaleY="95564">
        <dgm:presLayoutVars>
          <dgm:chPref val="3"/>
        </dgm:presLayoutVars>
      </dgm:prSet>
      <dgm:spPr/>
    </dgm:pt>
    <dgm:pt modelId="{B9733FB5-7028-6B4D-AFD9-63452E0BE335}" type="pres">
      <dgm:prSet presAssocID="{B174FC1B-0B9C-C448-B55D-98FC99D3024E}" presName="level2hierChild" presStyleCnt="0"/>
      <dgm:spPr/>
    </dgm:pt>
    <dgm:pt modelId="{04406413-A2D2-7740-92C3-6797E813DEFA}" type="pres">
      <dgm:prSet presAssocID="{87007174-416D-E541-BBB5-DD6260768BB3}" presName="conn2-1" presStyleLbl="parChTrans1D2" presStyleIdx="0" presStyleCnt="2"/>
      <dgm:spPr/>
    </dgm:pt>
    <dgm:pt modelId="{AC5FEDAB-C10E-C54F-936C-CDB25EFA2A49}" type="pres">
      <dgm:prSet presAssocID="{87007174-416D-E541-BBB5-DD6260768BB3}" presName="connTx" presStyleLbl="parChTrans1D2" presStyleIdx="0" presStyleCnt="2"/>
      <dgm:spPr/>
    </dgm:pt>
    <dgm:pt modelId="{F1063BD1-2330-0F4B-95B6-D76507F1D12A}" type="pres">
      <dgm:prSet presAssocID="{62472A29-7513-1144-8597-EC3CB3754B1F}" presName="root2" presStyleCnt="0"/>
      <dgm:spPr/>
    </dgm:pt>
    <dgm:pt modelId="{E0A4CEC9-C58C-E44B-AA6F-628D163E501F}" type="pres">
      <dgm:prSet presAssocID="{62472A29-7513-1144-8597-EC3CB3754B1F}" presName="LevelTwoTextNode" presStyleLbl="node2" presStyleIdx="0" presStyleCnt="2" custScaleX="105027" custScaleY="109463">
        <dgm:presLayoutVars>
          <dgm:chPref val="3"/>
        </dgm:presLayoutVars>
      </dgm:prSet>
      <dgm:spPr/>
    </dgm:pt>
    <dgm:pt modelId="{3C4F36ED-4E77-364E-AD91-0D9999523394}" type="pres">
      <dgm:prSet presAssocID="{62472A29-7513-1144-8597-EC3CB3754B1F}" presName="level3hierChild" presStyleCnt="0"/>
      <dgm:spPr/>
    </dgm:pt>
    <dgm:pt modelId="{33776863-7287-AF4F-9BFC-507036759AE3}" type="pres">
      <dgm:prSet presAssocID="{124E38D0-3FE8-164E-AC89-222512029DAB}" presName="conn2-1" presStyleLbl="parChTrans1D3" presStyleIdx="0" presStyleCnt="3"/>
      <dgm:spPr/>
    </dgm:pt>
    <dgm:pt modelId="{18891C5F-BE01-114C-ABA9-96828687BF84}" type="pres">
      <dgm:prSet presAssocID="{124E38D0-3FE8-164E-AC89-222512029DAB}" presName="connTx" presStyleLbl="parChTrans1D3" presStyleIdx="0" presStyleCnt="3"/>
      <dgm:spPr/>
    </dgm:pt>
    <dgm:pt modelId="{D6EDC621-1667-4146-9142-8485C2906160}" type="pres">
      <dgm:prSet presAssocID="{71840721-6FF4-924F-9348-782AA5DD145B}" presName="root2" presStyleCnt="0"/>
      <dgm:spPr/>
    </dgm:pt>
    <dgm:pt modelId="{B89E25C2-55C8-2640-85AA-2A075F67F2C9}" type="pres">
      <dgm:prSet presAssocID="{71840721-6FF4-924F-9348-782AA5DD145B}" presName="LevelTwoTextNode" presStyleLbl="node3" presStyleIdx="0" presStyleCnt="3" custScaleX="396707" custScaleY="126531">
        <dgm:presLayoutVars>
          <dgm:chPref val="3"/>
        </dgm:presLayoutVars>
      </dgm:prSet>
      <dgm:spPr/>
    </dgm:pt>
    <dgm:pt modelId="{252B17B0-322D-B142-997F-AD1D6A7CA224}" type="pres">
      <dgm:prSet presAssocID="{71840721-6FF4-924F-9348-782AA5DD145B}" presName="level3hierChild" presStyleCnt="0"/>
      <dgm:spPr/>
    </dgm:pt>
    <dgm:pt modelId="{B2022225-5CBE-4940-BB42-8C470E58C61F}" type="pres">
      <dgm:prSet presAssocID="{1C21B713-D595-5D43-9408-EC18E2EAE83C}" presName="conn2-1" presStyleLbl="parChTrans1D3" presStyleIdx="1" presStyleCnt="3"/>
      <dgm:spPr/>
    </dgm:pt>
    <dgm:pt modelId="{1C491F01-6538-8F4C-BB5A-F24D3C361978}" type="pres">
      <dgm:prSet presAssocID="{1C21B713-D595-5D43-9408-EC18E2EAE83C}" presName="connTx" presStyleLbl="parChTrans1D3" presStyleIdx="1" presStyleCnt="3"/>
      <dgm:spPr/>
    </dgm:pt>
    <dgm:pt modelId="{8E59A00B-0B11-AE49-9B27-CD9FD4937AFF}" type="pres">
      <dgm:prSet presAssocID="{5F76CB4E-4D78-3B45-95E7-22983CE71DF6}" presName="root2" presStyleCnt="0"/>
      <dgm:spPr/>
    </dgm:pt>
    <dgm:pt modelId="{FE66C79B-C38C-1747-8B6C-707D2CCEF226}" type="pres">
      <dgm:prSet presAssocID="{5F76CB4E-4D78-3B45-95E7-22983CE71DF6}" presName="LevelTwoTextNode" presStyleLbl="node3" presStyleIdx="1" presStyleCnt="3" custScaleX="396707" custScaleY="127554">
        <dgm:presLayoutVars>
          <dgm:chPref val="3"/>
        </dgm:presLayoutVars>
      </dgm:prSet>
      <dgm:spPr/>
    </dgm:pt>
    <dgm:pt modelId="{8179EBD2-6819-8B4A-865D-B3C19E11FC68}" type="pres">
      <dgm:prSet presAssocID="{5F76CB4E-4D78-3B45-95E7-22983CE71DF6}" presName="level3hierChild" presStyleCnt="0"/>
      <dgm:spPr/>
    </dgm:pt>
    <dgm:pt modelId="{2F0A037F-0EDF-F240-9DCF-50BAFB9D8ABE}" type="pres">
      <dgm:prSet presAssocID="{53AD59EA-6882-E545-8383-38E739715F4D}" presName="conn2-1" presStyleLbl="parChTrans1D2" presStyleIdx="1" presStyleCnt="2"/>
      <dgm:spPr/>
    </dgm:pt>
    <dgm:pt modelId="{FD2492CE-6382-2A4A-B6F0-BB1F7BD1CE2E}" type="pres">
      <dgm:prSet presAssocID="{53AD59EA-6882-E545-8383-38E739715F4D}" presName="connTx" presStyleLbl="parChTrans1D2" presStyleIdx="1" presStyleCnt="2"/>
      <dgm:spPr/>
    </dgm:pt>
    <dgm:pt modelId="{4069F49D-97B9-8D45-96FE-C61B32F5CE9E}" type="pres">
      <dgm:prSet presAssocID="{6B27DC67-ADA6-0042-9A4E-852EFE0BAF27}" presName="root2" presStyleCnt="0"/>
      <dgm:spPr/>
    </dgm:pt>
    <dgm:pt modelId="{F61BAB0C-9567-B741-A16D-4EF18644C03D}" type="pres">
      <dgm:prSet presAssocID="{6B27DC67-ADA6-0042-9A4E-852EFE0BAF27}" presName="LevelTwoTextNode" presStyleLbl="node2" presStyleIdx="1" presStyleCnt="2" custScaleX="105027" custScaleY="113341">
        <dgm:presLayoutVars>
          <dgm:chPref val="3"/>
        </dgm:presLayoutVars>
      </dgm:prSet>
      <dgm:spPr/>
    </dgm:pt>
    <dgm:pt modelId="{1B4F33C3-CDF0-5541-B954-C02A35F6A7A5}" type="pres">
      <dgm:prSet presAssocID="{6B27DC67-ADA6-0042-9A4E-852EFE0BAF27}" presName="level3hierChild" presStyleCnt="0"/>
      <dgm:spPr/>
    </dgm:pt>
    <dgm:pt modelId="{108BE081-35A7-6345-A4E2-6D55ADC81454}" type="pres">
      <dgm:prSet presAssocID="{D8134C49-827C-0744-9B96-6F4B1C630B1D}" presName="conn2-1" presStyleLbl="parChTrans1D3" presStyleIdx="2" presStyleCnt="3"/>
      <dgm:spPr/>
    </dgm:pt>
    <dgm:pt modelId="{C7CF35DD-8635-B247-BAD2-43449F1E9981}" type="pres">
      <dgm:prSet presAssocID="{D8134C49-827C-0744-9B96-6F4B1C630B1D}" presName="connTx" presStyleLbl="parChTrans1D3" presStyleIdx="2" presStyleCnt="3"/>
      <dgm:spPr/>
    </dgm:pt>
    <dgm:pt modelId="{C7AE7F5E-20A6-9648-BF27-C648D38B1A5F}" type="pres">
      <dgm:prSet presAssocID="{50BB4A6D-E22E-9C45-AE1C-2F3650D754FF}" presName="root2" presStyleCnt="0"/>
      <dgm:spPr/>
    </dgm:pt>
    <dgm:pt modelId="{799A6A3F-6C49-B14C-9014-D2E4F5533FB7}" type="pres">
      <dgm:prSet presAssocID="{50BB4A6D-E22E-9C45-AE1C-2F3650D754FF}" presName="LevelTwoTextNode" presStyleLbl="node3" presStyleIdx="2" presStyleCnt="3" custScaleX="396707" custScaleY="124770">
        <dgm:presLayoutVars>
          <dgm:chPref val="3"/>
        </dgm:presLayoutVars>
      </dgm:prSet>
      <dgm:spPr/>
    </dgm:pt>
    <dgm:pt modelId="{B250114B-4A39-924F-9BDC-DF6439CD82CC}" type="pres">
      <dgm:prSet presAssocID="{50BB4A6D-E22E-9C45-AE1C-2F3650D754FF}" presName="level3hierChild" presStyleCnt="0"/>
      <dgm:spPr/>
    </dgm:pt>
  </dgm:ptLst>
  <dgm:cxnLst>
    <dgm:cxn modelId="{48892A09-B5D5-DC40-9445-DEA870A4E721}" srcId="{62472A29-7513-1144-8597-EC3CB3754B1F}" destId="{71840721-6FF4-924F-9348-782AA5DD145B}" srcOrd="0" destOrd="0" parTransId="{124E38D0-3FE8-164E-AC89-222512029DAB}" sibTransId="{6A8503A2-1135-9448-9C90-916485B5E2BF}"/>
    <dgm:cxn modelId="{1518FC0A-791C-C84E-B645-2E0ECB1C055F}" type="presOf" srcId="{B174FC1B-0B9C-C448-B55D-98FC99D3024E}" destId="{C23B3462-74DE-5F4C-8A52-D17FE75EB787}" srcOrd="0" destOrd="0" presId="urn:microsoft.com/office/officeart/2005/8/layout/hierarchy2"/>
    <dgm:cxn modelId="{C7049925-B2DF-244E-8897-3A278204F4A4}" type="presOf" srcId="{62472A29-7513-1144-8597-EC3CB3754B1F}" destId="{E0A4CEC9-C58C-E44B-AA6F-628D163E501F}" srcOrd="0" destOrd="0" presId="urn:microsoft.com/office/officeart/2005/8/layout/hierarchy2"/>
    <dgm:cxn modelId="{25169932-66BB-C646-80C9-FF56E871B3F7}" type="presOf" srcId="{50BB4A6D-E22E-9C45-AE1C-2F3650D754FF}" destId="{799A6A3F-6C49-B14C-9014-D2E4F5533FB7}" srcOrd="0" destOrd="0" presId="urn:microsoft.com/office/officeart/2005/8/layout/hierarchy2"/>
    <dgm:cxn modelId="{1A4C394B-F6F6-094B-AAA4-7F7A39DC9D77}" type="presOf" srcId="{5F76CB4E-4D78-3B45-95E7-22983CE71DF6}" destId="{FE66C79B-C38C-1747-8B6C-707D2CCEF226}" srcOrd="0" destOrd="0" presId="urn:microsoft.com/office/officeart/2005/8/layout/hierarchy2"/>
    <dgm:cxn modelId="{712C504B-E8EE-8F4C-8CB0-11B7F8500FA4}" type="presOf" srcId="{53AD59EA-6882-E545-8383-38E739715F4D}" destId="{2F0A037F-0EDF-F240-9DCF-50BAFB9D8ABE}" srcOrd="0" destOrd="0" presId="urn:microsoft.com/office/officeart/2005/8/layout/hierarchy2"/>
    <dgm:cxn modelId="{6B2F4052-1CD8-2747-925E-AE3FC168666D}" srcId="{B174FC1B-0B9C-C448-B55D-98FC99D3024E}" destId="{6B27DC67-ADA6-0042-9A4E-852EFE0BAF27}" srcOrd="1" destOrd="0" parTransId="{53AD59EA-6882-E545-8383-38E739715F4D}" sibTransId="{0B4334BE-D089-BC4E-8E34-4A93A8791A7D}"/>
    <dgm:cxn modelId="{5D550D54-21AE-4745-948C-834CB28A3854}" type="presOf" srcId="{53AD59EA-6882-E545-8383-38E739715F4D}" destId="{FD2492CE-6382-2A4A-B6F0-BB1F7BD1CE2E}" srcOrd="1" destOrd="0" presId="urn:microsoft.com/office/officeart/2005/8/layout/hierarchy2"/>
    <dgm:cxn modelId="{54DD4C62-77F7-AD42-A579-FFDA97D72353}" type="presOf" srcId="{1C21B713-D595-5D43-9408-EC18E2EAE83C}" destId="{B2022225-5CBE-4940-BB42-8C470E58C61F}" srcOrd="0" destOrd="0" presId="urn:microsoft.com/office/officeart/2005/8/layout/hierarchy2"/>
    <dgm:cxn modelId="{36755D6F-1DB9-DE42-985C-449070B7E38E}" type="presOf" srcId="{D8134C49-827C-0744-9B96-6F4B1C630B1D}" destId="{108BE081-35A7-6345-A4E2-6D55ADC81454}" srcOrd="0" destOrd="0" presId="urn:microsoft.com/office/officeart/2005/8/layout/hierarchy2"/>
    <dgm:cxn modelId="{A07A5B8F-253F-814F-BBB6-B25D5FD323FD}" type="presOf" srcId="{1C21B713-D595-5D43-9408-EC18E2EAE83C}" destId="{1C491F01-6538-8F4C-BB5A-F24D3C361978}" srcOrd="1" destOrd="0" presId="urn:microsoft.com/office/officeart/2005/8/layout/hierarchy2"/>
    <dgm:cxn modelId="{9A1A9293-9D83-6C4A-93C5-5C5ACA104F5D}" type="presOf" srcId="{124E38D0-3FE8-164E-AC89-222512029DAB}" destId="{33776863-7287-AF4F-9BFC-507036759AE3}" srcOrd="0" destOrd="0" presId="urn:microsoft.com/office/officeart/2005/8/layout/hierarchy2"/>
    <dgm:cxn modelId="{5D8FB998-0BE3-2F41-B0FB-6C5919B8FE5C}" srcId="{C158F195-6E2D-7142-8B76-D169280F8077}" destId="{B174FC1B-0B9C-C448-B55D-98FC99D3024E}" srcOrd="0" destOrd="0" parTransId="{08F45339-3286-A048-BD47-BC983826FE42}" sibTransId="{595DF1DA-7C44-D448-AC56-9475BEAAC890}"/>
    <dgm:cxn modelId="{83A3899B-8C15-EA46-A8DF-63C05A3832C5}" srcId="{B174FC1B-0B9C-C448-B55D-98FC99D3024E}" destId="{62472A29-7513-1144-8597-EC3CB3754B1F}" srcOrd="0" destOrd="0" parTransId="{87007174-416D-E541-BBB5-DD6260768BB3}" sibTransId="{6CAC3AF2-EF5C-6F4F-BDBC-31574108BCD0}"/>
    <dgm:cxn modelId="{66428CB0-8FAB-E84D-9BC3-7C312D167A07}" srcId="{6B27DC67-ADA6-0042-9A4E-852EFE0BAF27}" destId="{50BB4A6D-E22E-9C45-AE1C-2F3650D754FF}" srcOrd="0" destOrd="0" parTransId="{D8134C49-827C-0744-9B96-6F4B1C630B1D}" sibTransId="{C04E3C01-7C85-2142-BC75-3CB866B1AFCA}"/>
    <dgm:cxn modelId="{050663B3-C40D-174C-A7AE-5F4E3C44F151}" type="presOf" srcId="{87007174-416D-E541-BBB5-DD6260768BB3}" destId="{AC5FEDAB-C10E-C54F-936C-CDB25EFA2A49}" srcOrd="1" destOrd="0" presId="urn:microsoft.com/office/officeart/2005/8/layout/hierarchy2"/>
    <dgm:cxn modelId="{A5B65AB7-E7A4-A34E-927B-2BF88984C4B3}" srcId="{62472A29-7513-1144-8597-EC3CB3754B1F}" destId="{5F76CB4E-4D78-3B45-95E7-22983CE71DF6}" srcOrd="1" destOrd="0" parTransId="{1C21B713-D595-5D43-9408-EC18E2EAE83C}" sibTransId="{491464AA-FFE1-6040-99F9-B904156A6196}"/>
    <dgm:cxn modelId="{6C4BAEB8-484B-3743-A913-7CF3B0060296}" type="presOf" srcId="{87007174-416D-E541-BBB5-DD6260768BB3}" destId="{04406413-A2D2-7740-92C3-6797E813DEFA}" srcOrd="0" destOrd="0" presId="urn:microsoft.com/office/officeart/2005/8/layout/hierarchy2"/>
    <dgm:cxn modelId="{1DEB91BC-D8E0-8341-8155-561EF2432289}" type="presOf" srcId="{C158F195-6E2D-7142-8B76-D169280F8077}" destId="{FC5B682F-6F10-0E48-A2E7-18A2C5307926}" srcOrd="0" destOrd="0" presId="urn:microsoft.com/office/officeart/2005/8/layout/hierarchy2"/>
    <dgm:cxn modelId="{918CB6C6-DD38-C04D-89CA-4A004D1B1B45}" type="presOf" srcId="{6B27DC67-ADA6-0042-9A4E-852EFE0BAF27}" destId="{F61BAB0C-9567-B741-A16D-4EF18644C03D}" srcOrd="0" destOrd="0" presId="urn:microsoft.com/office/officeart/2005/8/layout/hierarchy2"/>
    <dgm:cxn modelId="{F244B3E3-A7EF-2645-AAB6-A638B9F94A80}" type="presOf" srcId="{71840721-6FF4-924F-9348-782AA5DD145B}" destId="{B89E25C2-55C8-2640-85AA-2A075F67F2C9}" srcOrd="0" destOrd="0" presId="urn:microsoft.com/office/officeart/2005/8/layout/hierarchy2"/>
    <dgm:cxn modelId="{FDD0EAEA-EF78-E74D-9F5C-95BF34851202}" type="presOf" srcId="{124E38D0-3FE8-164E-AC89-222512029DAB}" destId="{18891C5F-BE01-114C-ABA9-96828687BF84}" srcOrd="1" destOrd="0" presId="urn:microsoft.com/office/officeart/2005/8/layout/hierarchy2"/>
    <dgm:cxn modelId="{8A6DF4FF-C796-044E-B238-1D953A429F79}" type="presOf" srcId="{D8134C49-827C-0744-9B96-6F4B1C630B1D}" destId="{C7CF35DD-8635-B247-BAD2-43449F1E9981}" srcOrd="1" destOrd="0" presId="urn:microsoft.com/office/officeart/2005/8/layout/hierarchy2"/>
    <dgm:cxn modelId="{A9393281-411E-0C4D-9AF9-ABF020686CD0}" type="presParOf" srcId="{FC5B682F-6F10-0E48-A2E7-18A2C5307926}" destId="{60750175-79CE-FD40-93BC-7CDCA4B49420}" srcOrd="0" destOrd="0" presId="urn:microsoft.com/office/officeart/2005/8/layout/hierarchy2"/>
    <dgm:cxn modelId="{CC8736E5-B4DF-9D4B-8709-3454BAE73A34}" type="presParOf" srcId="{60750175-79CE-FD40-93BC-7CDCA4B49420}" destId="{C23B3462-74DE-5F4C-8A52-D17FE75EB787}" srcOrd="0" destOrd="0" presId="urn:microsoft.com/office/officeart/2005/8/layout/hierarchy2"/>
    <dgm:cxn modelId="{536C978A-F303-844C-B543-D94B9971F762}" type="presParOf" srcId="{60750175-79CE-FD40-93BC-7CDCA4B49420}" destId="{B9733FB5-7028-6B4D-AFD9-63452E0BE335}" srcOrd="1" destOrd="0" presId="urn:microsoft.com/office/officeart/2005/8/layout/hierarchy2"/>
    <dgm:cxn modelId="{7A74EFA8-9631-184F-85F7-56CA7BA7C9C2}" type="presParOf" srcId="{B9733FB5-7028-6B4D-AFD9-63452E0BE335}" destId="{04406413-A2D2-7740-92C3-6797E813DEFA}" srcOrd="0" destOrd="0" presId="urn:microsoft.com/office/officeart/2005/8/layout/hierarchy2"/>
    <dgm:cxn modelId="{A888E22C-1085-B147-BF44-5F553EF66478}" type="presParOf" srcId="{04406413-A2D2-7740-92C3-6797E813DEFA}" destId="{AC5FEDAB-C10E-C54F-936C-CDB25EFA2A49}" srcOrd="0" destOrd="0" presId="urn:microsoft.com/office/officeart/2005/8/layout/hierarchy2"/>
    <dgm:cxn modelId="{39F571C3-1842-E84E-B421-C7BCA422DA5D}" type="presParOf" srcId="{B9733FB5-7028-6B4D-AFD9-63452E0BE335}" destId="{F1063BD1-2330-0F4B-95B6-D76507F1D12A}" srcOrd="1" destOrd="0" presId="urn:microsoft.com/office/officeart/2005/8/layout/hierarchy2"/>
    <dgm:cxn modelId="{72C1C3E9-9856-274D-A86E-67EB989E93C0}" type="presParOf" srcId="{F1063BD1-2330-0F4B-95B6-D76507F1D12A}" destId="{E0A4CEC9-C58C-E44B-AA6F-628D163E501F}" srcOrd="0" destOrd="0" presId="urn:microsoft.com/office/officeart/2005/8/layout/hierarchy2"/>
    <dgm:cxn modelId="{23E44DF0-7606-DB48-AFF5-4CEDB0A007E9}" type="presParOf" srcId="{F1063BD1-2330-0F4B-95B6-D76507F1D12A}" destId="{3C4F36ED-4E77-364E-AD91-0D9999523394}" srcOrd="1" destOrd="0" presId="urn:microsoft.com/office/officeart/2005/8/layout/hierarchy2"/>
    <dgm:cxn modelId="{0E13D0CB-4CC1-C642-B01B-3BDB41604586}" type="presParOf" srcId="{3C4F36ED-4E77-364E-AD91-0D9999523394}" destId="{33776863-7287-AF4F-9BFC-507036759AE3}" srcOrd="0" destOrd="0" presId="urn:microsoft.com/office/officeart/2005/8/layout/hierarchy2"/>
    <dgm:cxn modelId="{821FB93B-E28D-324A-AADC-5913CE6EA310}" type="presParOf" srcId="{33776863-7287-AF4F-9BFC-507036759AE3}" destId="{18891C5F-BE01-114C-ABA9-96828687BF84}" srcOrd="0" destOrd="0" presId="urn:microsoft.com/office/officeart/2005/8/layout/hierarchy2"/>
    <dgm:cxn modelId="{E0A50552-9150-1B47-918B-39AC94DDBD27}" type="presParOf" srcId="{3C4F36ED-4E77-364E-AD91-0D9999523394}" destId="{D6EDC621-1667-4146-9142-8485C2906160}" srcOrd="1" destOrd="0" presId="urn:microsoft.com/office/officeart/2005/8/layout/hierarchy2"/>
    <dgm:cxn modelId="{396EE15A-CF30-034B-A4CE-98A6B623B31C}" type="presParOf" srcId="{D6EDC621-1667-4146-9142-8485C2906160}" destId="{B89E25C2-55C8-2640-85AA-2A075F67F2C9}" srcOrd="0" destOrd="0" presId="urn:microsoft.com/office/officeart/2005/8/layout/hierarchy2"/>
    <dgm:cxn modelId="{D15F2744-2D21-A046-8E15-A251FE8AFC78}" type="presParOf" srcId="{D6EDC621-1667-4146-9142-8485C2906160}" destId="{252B17B0-322D-B142-997F-AD1D6A7CA224}" srcOrd="1" destOrd="0" presId="urn:microsoft.com/office/officeart/2005/8/layout/hierarchy2"/>
    <dgm:cxn modelId="{6307523C-B590-D24C-BCCC-9F68A2C0C5AA}" type="presParOf" srcId="{3C4F36ED-4E77-364E-AD91-0D9999523394}" destId="{B2022225-5CBE-4940-BB42-8C470E58C61F}" srcOrd="2" destOrd="0" presId="urn:microsoft.com/office/officeart/2005/8/layout/hierarchy2"/>
    <dgm:cxn modelId="{F92AC466-8E39-D24A-927C-E36F359E61FC}" type="presParOf" srcId="{B2022225-5CBE-4940-BB42-8C470E58C61F}" destId="{1C491F01-6538-8F4C-BB5A-F24D3C361978}" srcOrd="0" destOrd="0" presId="urn:microsoft.com/office/officeart/2005/8/layout/hierarchy2"/>
    <dgm:cxn modelId="{4E44AA52-43F3-FF43-93A3-1D8D076535BD}" type="presParOf" srcId="{3C4F36ED-4E77-364E-AD91-0D9999523394}" destId="{8E59A00B-0B11-AE49-9B27-CD9FD4937AFF}" srcOrd="3" destOrd="0" presId="urn:microsoft.com/office/officeart/2005/8/layout/hierarchy2"/>
    <dgm:cxn modelId="{5C463933-9C4F-4D49-9DCD-9A574D0801EE}" type="presParOf" srcId="{8E59A00B-0B11-AE49-9B27-CD9FD4937AFF}" destId="{FE66C79B-C38C-1747-8B6C-707D2CCEF226}" srcOrd="0" destOrd="0" presId="urn:microsoft.com/office/officeart/2005/8/layout/hierarchy2"/>
    <dgm:cxn modelId="{DE2ECB9B-5A45-D64D-AE52-EC02F58E54C4}" type="presParOf" srcId="{8E59A00B-0B11-AE49-9B27-CD9FD4937AFF}" destId="{8179EBD2-6819-8B4A-865D-B3C19E11FC68}" srcOrd="1" destOrd="0" presId="urn:microsoft.com/office/officeart/2005/8/layout/hierarchy2"/>
    <dgm:cxn modelId="{91059384-3C29-4E47-B98A-1FAA4F7022AF}" type="presParOf" srcId="{B9733FB5-7028-6B4D-AFD9-63452E0BE335}" destId="{2F0A037F-0EDF-F240-9DCF-50BAFB9D8ABE}" srcOrd="2" destOrd="0" presId="urn:microsoft.com/office/officeart/2005/8/layout/hierarchy2"/>
    <dgm:cxn modelId="{3DFC5D7E-C319-7844-9B0D-E46721D5849B}" type="presParOf" srcId="{2F0A037F-0EDF-F240-9DCF-50BAFB9D8ABE}" destId="{FD2492CE-6382-2A4A-B6F0-BB1F7BD1CE2E}" srcOrd="0" destOrd="0" presId="urn:microsoft.com/office/officeart/2005/8/layout/hierarchy2"/>
    <dgm:cxn modelId="{69F04C90-E67E-3347-ABF1-6C99D8B570D4}" type="presParOf" srcId="{B9733FB5-7028-6B4D-AFD9-63452E0BE335}" destId="{4069F49D-97B9-8D45-96FE-C61B32F5CE9E}" srcOrd="3" destOrd="0" presId="urn:microsoft.com/office/officeart/2005/8/layout/hierarchy2"/>
    <dgm:cxn modelId="{1F6BDD03-94CC-3E40-8FD8-47E0015F05D2}" type="presParOf" srcId="{4069F49D-97B9-8D45-96FE-C61B32F5CE9E}" destId="{F61BAB0C-9567-B741-A16D-4EF18644C03D}" srcOrd="0" destOrd="0" presId="urn:microsoft.com/office/officeart/2005/8/layout/hierarchy2"/>
    <dgm:cxn modelId="{0F92CED6-4783-3D41-AC90-ABEC0F305974}" type="presParOf" srcId="{4069F49D-97B9-8D45-96FE-C61B32F5CE9E}" destId="{1B4F33C3-CDF0-5541-B954-C02A35F6A7A5}" srcOrd="1" destOrd="0" presId="urn:microsoft.com/office/officeart/2005/8/layout/hierarchy2"/>
    <dgm:cxn modelId="{3C08FC83-BC85-D643-A869-7CAEFBAD208C}" type="presParOf" srcId="{1B4F33C3-CDF0-5541-B954-C02A35F6A7A5}" destId="{108BE081-35A7-6345-A4E2-6D55ADC81454}" srcOrd="0" destOrd="0" presId="urn:microsoft.com/office/officeart/2005/8/layout/hierarchy2"/>
    <dgm:cxn modelId="{4BDD4AE1-AA30-A942-BE31-4D2014AFF756}" type="presParOf" srcId="{108BE081-35A7-6345-A4E2-6D55ADC81454}" destId="{C7CF35DD-8635-B247-BAD2-43449F1E9981}" srcOrd="0" destOrd="0" presId="urn:microsoft.com/office/officeart/2005/8/layout/hierarchy2"/>
    <dgm:cxn modelId="{4EEF8EC0-9F34-0C4F-8E5C-E53F6CC9DDF7}" type="presParOf" srcId="{1B4F33C3-CDF0-5541-B954-C02A35F6A7A5}" destId="{C7AE7F5E-20A6-9648-BF27-C648D38B1A5F}" srcOrd="1" destOrd="0" presId="urn:microsoft.com/office/officeart/2005/8/layout/hierarchy2"/>
    <dgm:cxn modelId="{01B67B0D-FA55-C44B-B7C2-AE7DCA3B52D6}" type="presParOf" srcId="{C7AE7F5E-20A6-9648-BF27-C648D38B1A5F}" destId="{799A6A3F-6C49-B14C-9014-D2E4F5533FB7}" srcOrd="0" destOrd="0" presId="urn:microsoft.com/office/officeart/2005/8/layout/hierarchy2"/>
    <dgm:cxn modelId="{C9EDF76F-E86A-4E4D-9BC3-952BF31A4377}" type="presParOf" srcId="{C7AE7F5E-20A6-9648-BF27-C648D38B1A5F}" destId="{B250114B-4A39-924F-9BDC-DF6439CD82CC}" srcOrd="1" destOrd="0" presId="urn:microsoft.com/office/officeart/2005/8/layout/hierarchy2"/>
  </dgm:cxnLst>
  <dgm:bg/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B3462-74DE-5F4C-8A52-D17FE75EB787}">
      <dsp:nvSpPr>
        <dsp:cNvPr id="0" name=""/>
        <dsp:cNvSpPr/>
      </dsp:nvSpPr>
      <dsp:spPr>
        <a:xfrm>
          <a:off x="6124" y="1359171"/>
          <a:ext cx="981289" cy="49599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Original Dataset</a:t>
          </a:r>
        </a:p>
      </dsp:txBody>
      <dsp:txXfrm>
        <a:off x="20651" y="1373698"/>
        <a:ext cx="952235" cy="466941"/>
      </dsp:txXfrm>
    </dsp:sp>
    <dsp:sp modelId="{04406413-A2D2-7740-92C3-6797E813DEFA}">
      <dsp:nvSpPr>
        <dsp:cNvPr id="0" name=""/>
        <dsp:cNvSpPr/>
      </dsp:nvSpPr>
      <dsp:spPr>
        <a:xfrm rot="18408076">
          <a:off x="848455" y="1313160"/>
          <a:ext cx="693133" cy="33014"/>
        </a:xfrm>
        <a:custGeom>
          <a:avLst/>
          <a:gdLst/>
          <a:ahLst/>
          <a:cxnLst/>
          <a:rect l="0" t="0" r="0" b="0"/>
          <a:pathLst>
            <a:path>
              <a:moveTo>
                <a:pt x="0" y="16507"/>
              </a:moveTo>
              <a:lnTo>
                <a:pt x="693133" y="16507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</dsp:txBody>
      <dsp:txXfrm>
        <a:off x="1177694" y="1312339"/>
        <a:ext cx="34656" cy="34656"/>
      </dsp:txXfrm>
    </dsp:sp>
    <dsp:sp modelId="{E0A4CEC9-C58C-E44B-AA6F-628D163E501F}">
      <dsp:nvSpPr>
        <dsp:cNvPr id="0" name=""/>
        <dsp:cNvSpPr/>
      </dsp:nvSpPr>
      <dsp:spPr>
        <a:xfrm>
          <a:off x="1402630" y="768097"/>
          <a:ext cx="1090221" cy="568134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Training Set</a:t>
          </a:r>
        </a:p>
      </dsp:txBody>
      <dsp:txXfrm>
        <a:off x="1419270" y="784737"/>
        <a:ext cx="1056941" cy="534854"/>
      </dsp:txXfrm>
    </dsp:sp>
    <dsp:sp modelId="{33776863-7287-AF4F-9BFC-507036759AE3}">
      <dsp:nvSpPr>
        <dsp:cNvPr id="0" name=""/>
        <dsp:cNvSpPr/>
      </dsp:nvSpPr>
      <dsp:spPr>
        <a:xfrm rot="19098010">
          <a:off x="2422403" y="850687"/>
          <a:ext cx="556112" cy="33014"/>
        </a:xfrm>
        <a:custGeom>
          <a:avLst/>
          <a:gdLst/>
          <a:ahLst/>
          <a:cxnLst/>
          <a:rect l="0" t="0" r="0" b="0"/>
          <a:pathLst>
            <a:path>
              <a:moveTo>
                <a:pt x="0" y="16507"/>
              </a:moveTo>
              <a:lnTo>
                <a:pt x="556112" y="16507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</dsp:txBody>
      <dsp:txXfrm>
        <a:off x="2686556" y="853291"/>
        <a:ext cx="27805" cy="27805"/>
      </dsp:txXfrm>
    </dsp:sp>
    <dsp:sp modelId="{B89E25C2-55C8-2640-85AA-2A075F67F2C9}">
      <dsp:nvSpPr>
        <dsp:cNvPr id="0" name=""/>
        <dsp:cNvSpPr/>
      </dsp:nvSpPr>
      <dsp:spPr>
        <a:xfrm>
          <a:off x="2908067" y="353863"/>
          <a:ext cx="4117974" cy="656720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Training Set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to train the model)</a:t>
          </a:r>
        </a:p>
      </dsp:txBody>
      <dsp:txXfrm>
        <a:off x="2927302" y="373098"/>
        <a:ext cx="4079504" cy="618250"/>
      </dsp:txXfrm>
    </dsp:sp>
    <dsp:sp modelId="{B2022225-5CBE-4940-BB42-8C470E58C61F}">
      <dsp:nvSpPr>
        <dsp:cNvPr id="0" name=""/>
        <dsp:cNvSpPr/>
      </dsp:nvSpPr>
      <dsp:spPr>
        <a:xfrm rot="2489698">
          <a:off x="2423284" y="1219301"/>
          <a:ext cx="554349" cy="33014"/>
        </a:xfrm>
        <a:custGeom>
          <a:avLst/>
          <a:gdLst/>
          <a:ahLst/>
          <a:cxnLst/>
          <a:rect l="0" t="0" r="0" b="0"/>
          <a:pathLst>
            <a:path>
              <a:moveTo>
                <a:pt x="0" y="16507"/>
              </a:moveTo>
              <a:lnTo>
                <a:pt x="554349" y="16507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</dsp:txBody>
      <dsp:txXfrm>
        <a:off x="2686600" y="1221949"/>
        <a:ext cx="27717" cy="27717"/>
      </dsp:txXfrm>
    </dsp:sp>
    <dsp:sp modelId="{FE66C79B-C38C-1747-8B6C-707D2CCEF226}">
      <dsp:nvSpPr>
        <dsp:cNvPr id="0" name=""/>
        <dsp:cNvSpPr/>
      </dsp:nvSpPr>
      <dsp:spPr>
        <a:xfrm>
          <a:off x="2908067" y="1088436"/>
          <a:ext cx="4117974" cy="662030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Validation Set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for unbiased evaluation of the model)</a:t>
          </a:r>
        </a:p>
      </dsp:txBody>
      <dsp:txXfrm>
        <a:off x="2927457" y="1107826"/>
        <a:ext cx="4079194" cy="623250"/>
      </dsp:txXfrm>
    </dsp:sp>
    <dsp:sp modelId="{2F0A037F-0EDF-F240-9DCF-50BAFB9D8ABE}">
      <dsp:nvSpPr>
        <dsp:cNvPr id="0" name=""/>
        <dsp:cNvSpPr/>
      </dsp:nvSpPr>
      <dsp:spPr>
        <a:xfrm rot="3161672">
          <a:off x="852471" y="1863132"/>
          <a:ext cx="685101" cy="33014"/>
        </a:xfrm>
        <a:custGeom>
          <a:avLst/>
          <a:gdLst/>
          <a:ahLst/>
          <a:cxnLst/>
          <a:rect l="0" t="0" r="0" b="0"/>
          <a:pathLst>
            <a:path>
              <a:moveTo>
                <a:pt x="0" y="16507"/>
              </a:moveTo>
              <a:lnTo>
                <a:pt x="685101" y="16507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</dsp:txBody>
      <dsp:txXfrm>
        <a:off x="1177894" y="1862512"/>
        <a:ext cx="34255" cy="34255"/>
      </dsp:txXfrm>
    </dsp:sp>
    <dsp:sp modelId="{F61BAB0C-9567-B741-A16D-4EF18644C03D}">
      <dsp:nvSpPr>
        <dsp:cNvPr id="0" name=""/>
        <dsp:cNvSpPr/>
      </dsp:nvSpPr>
      <dsp:spPr>
        <a:xfrm>
          <a:off x="1402630" y="1857979"/>
          <a:ext cx="1090221" cy="58826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Test Set</a:t>
          </a:r>
        </a:p>
      </dsp:txBody>
      <dsp:txXfrm>
        <a:off x="1419860" y="1875209"/>
        <a:ext cx="1055761" cy="553802"/>
      </dsp:txXfrm>
    </dsp:sp>
    <dsp:sp modelId="{108BE081-35A7-6345-A4E2-6D55ADC81454}">
      <dsp:nvSpPr>
        <dsp:cNvPr id="0" name=""/>
        <dsp:cNvSpPr/>
      </dsp:nvSpPr>
      <dsp:spPr>
        <a:xfrm>
          <a:off x="2492851" y="2135603"/>
          <a:ext cx="415215" cy="33014"/>
        </a:xfrm>
        <a:custGeom>
          <a:avLst/>
          <a:gdLst/>
          <a:ahLst/>
          <a:cxnLst/>
          <a:rect l="0" t="0" r="0" b="0"/>
          <a:pathLst>
            <a:path>
              <a:moveTo>
                <a:pt x="0" y="16507"/>
              </a:moveTo>
              <a:lnTo>
                <a:pt x="415215" y="16507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</dsp:txBody>
      <dsp:txXfrm>
        <a:off x="2690079" y="2141730"/>
        <a:ext cx="20760" cy="20760"/>
      </dsp:txXfrm>
    </dsp:sp>
    <dsp:sp modelId="{799A6A3F-6C49-B14C-9014-D2E4F5533FB7}">
      <dsp:nvSpPr>
        <dsp:cNvPr id="0" name=""/>
        <dsp:cNvSpPr/>
      </dsp:nvSpPr>
      <dsp:spPr>
        <a:xfrm>
          <a:off x="2908067" y="1828320"/>
          <a:ext cx="4117974" cy="647580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Test Set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for final evaluation of the model)</a:t>
          </a:r>
        </a:p>
      </dsp:txBody>
      <dsp:txXfrm>
        <a:off x="2927034" y="1847287"/>
        <a:ext cx="4080040" cy="6096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B3462-74DE-5F4C-8A52-D17FE75EB787}">
      <dsp:nvSpPr>
        <dsp:cNvPr id="0" name=""/>
        <dsp:cNvSpPr/>
      </dsp:nvSpPr>
      <dsp:spPr>
        <a:xfrm>
          <a:off x="6124" y="1359171"/>
          <a:ext cx="981289" cy="495995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Original Dataset</a:t>
          </a:r>
        </a:p>
      </dsp:txBody>
      <dsp:txXfrm>
        <a:off x="20651" y="1373698"/>
        <a:ext cx="952235" cy="466941"/>
      </dsp:txXfrm>
    </dsp:sp>
    <dsp:sp modelId="{04406413-A2D2-7740-92C3-6797E813DEFA}">
      <dsp:nvSpPr>
        <dsp:cNvPr id="0" name=""/>
        <dsp:cNvSpPr/>
      </dsp:nvSpPr>
      <dsp:spPr>
        <a:xfrm rot="18408076">
          <a:off x="848455" y="1313160"/>
          <a:ext cx="693133" cy="33014"/>
        </a:xfrm>
        <a:custGeom>
          <a:avLst/>
          <a:gdLst/>
          <a:ahLst/>
          <a:cxnLst/>
          <a:rect l="0" t="0" r="0" b="0"/>
          <a:pathLst>
            <a:path>
              <a:moveTo>
                <a:pt x="0" y="16507"/>
              </a:moveTo>
              <a:lnTo>
                <a:pt x="693133" y="1650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</dsp:txBody>
      <dsp:txXfrm>
        <a:off x="1177694" y="1312339"/>
        <a:ext cx="34656" cy="34656"/>
      </dsp:txXfrm>
    </dsp:sp>
    <dsp:sp modelId="{E0A4CEC9-C58C-E44B-AA6F-628D163E501F}">
      <dsp:nvSpPr>
        <dsp:cNvPr id="0" name=""/>
        <dsp:cNvSpPr/>
      </dsp:nvSpPr>
      <dsp:spPr>
        <a:xfrm>
          <a:off x="1402630" y="768097"/>
          <a:ext cx="1090221" cy="568134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Training Set</a:t>
          </a:r>
        </a:p>
      </dsp:txBody>
      <dsp:txXfrm>
        <a:off x="1419270" y="784737"/>
        <a:ext cx="1056941" cy="534854"/>
      </dsp:txXfrm>
    </dsp:sp>
    <dsp:sp modelId="{33776863-7287-AF4F-9BFC-507036759AE3}">
      <dsp:nvSpPr>
        <dsp:cNvPr id="0" name=""/>
        <dsp:cNvSpPr/>
      </dsp:nvSpPr>
      <dsp:spPr>
        <a:xfrm rot="19098010">
          <a:off x="2422403" y="850687"/>
          <a:ext cx="556112" cy="33014"/>
        </a:xfrm>
        <a:custGeom>
          <a:avLst/>
          <a:gdLst/>
          <a:ahLst/>
          <a:cxnLst/>
          <a:rect l="0" t="0" r="0" b="0"/>
          <a:pathLst>
            <a:path>
              <a:moveTo>
                <a:pt x="0" y="16507"/>
              </a:moveTo>
              <a:lnTo>
                <a:pt x="556112" y="16507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</dsp:txBody>
      <dsp:txXfrm>
        <a:off x="2686556" y="853291"/>
        <a:ext cx="27805" cy="27805"/>
      </dsp:txXfrm>
    </dsp:sp>
    <dsp:sp modelId="{B89E25C2-55C8-2640-85AA-2A075F67F2C9}">
      <dsp:nvSpPr>
        <dsp:cNvPr id="0" name=""/>
        <dsp:cNvSpPr/>
      </dsp:nvSpPr>
      <dsp:spPr>
        <a:xfrm>
          <a:off x="2908067" y="353863"/>
          <a:ext cx="4117974" cy="656720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Training Set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to train the model)</a:t>
          </a:r>
        </a:p>
      </dsp:txBody>
      <dsp:txXfrm>
        <a:off x="2927302" y="373098"/>
        <a:ext cx="4079504" cy="618250"/>
      </dsp:txXfrm>
    </dsp:sp>
    <dsp:sp modelId="{B2022225-5CBE-4940-BB42-8C470E58C61F}">
      <dsp:nvSpPr>
        <dsp:cNvPr id="0" name=""/>
        <dsp:cNvSpPr/>
      </dsp:nvSpPr>
      <dsp:spPr>
        <a:xfrm rot="2489698">
          <a:off x="2423284" y="1219301"/>
          <a:ext cx="554349" cy="33014"/>
        </a:xfrm>
        <a:custGeom>
          <a:avLst/>
          <a:gdLst/>
          <a:ahLst/>
          <a:cxnLst/>
          <a:rect l="0" t="0" r="0" b="0"/>
          <a:pathLst>
            <a:path>
              <a:moveTo>
                <a:pt x="0" y="16507"/>
              </a:moveTo>
              <a:lnTo>
                <a:pt x="554349" y="16507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</dsp:txBody>
      <dsp:txXfrm>
        <a:off x="2686600" y="1221949"/>
        <a:ext cx="27717" cy="27717"/>
      </dsp:txXfrm>
    </dsp:sp>
    <dsp:sp modelId="{FE66C79B-C38C-1747-8B6C-707D2CCEF226}">
      <dsp:nvSpPr>
        <dsp:cNvPr id="0" name=""/>
        <dsp:cNvSpPr/>
      </dsp:nvSpPr>
      <dsp:spPr>
        <a:xfrm>
          <a:off x="2908067" y="1088436"/>
          <a:ext cx="4117974" cy="662030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Validation Set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for unbiased evaluation of the model)</a:t>
          </a:r>
        </a:p>
      </dsp:txBody>
      <dsp:txXfrm>
        <a:off x="2927457" y="1107826"/>
        <a:ext cx="4079194" cy="623250"/>
      </dsp:txXfrm>
    </dsp:sp>
    <dsp:sp modelId="{2F0A037F-0EDF-F240-9DCF-50BAFB9D8ABE}">
      <dsp:nvSpPr>
        <dsp:cNvPr id="0" name=""/>
        <dsp:cNvSpPr/>
      </dsp:nvSpPr>
      <dsp:spPr>
        <a:xfrm rot="3161672">
          <a:off x="852471" y="1863132"/>
          <a:ext cx="685101" cy="33014"/>
        </a:xfrm>
        <a:custGeom>
          <a:avLst/>
          <a:gdLst/>
          <a:ahLst/>
          <a:cxnLst/>
          <a:rect l="0" t="0" r="0" b="0"/>
          <a:pathLst>
            <a:path>
              <a:moveTo>
                <a:pt x="0" y="16507"/>
              </a:moveTo>
              <a:lnTo>
                <a:pt x="685101" y="1650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</dsp:txBody>
      <dsp:txXfrm>
        <a:off x="1177894" y="1862512"/>
        <a:ext cx="34255" cy="34255"/>
      </dsp:txXfrm>
    </dsp:sp>
    <dsp:sp modelId="{F61BAB0C-9567-B741-A16D-4EF18644C03D}">
      <dsp:nvSpPr>
        <dsp:cNvPr id="0" name=""/>
        <dsp:cNvSpPr/>
      </dsp:nvSpPr>
      <dsp:spPr>
        <a:xfrm>
          <a:off x="1402630" y="1857979"/>
          <a:ext cx="1090221" cy="58826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Test Set</a:t>
          </a:r>
        </a:p>
      </dsp:txBody>
      <dsp:txXfrm>
        <a:off x="1419860" y="1875209"/>
        <a:ext cx="1055761" cy="553802"/>
      </dsp:txXfrm>
    </dsp:sp>
    <dsp:sp modelId="{108BE081-35A7-6345-A4E2-6D55ADC81454}">
      <dsp:nvSpPr>
        <dsp:cNvPr id="0" name=""/>
        <dsp:cNvSpPr/>
      </dsp:nvSpPr>
      <dsp:spPr>
        <a:xfrm>
          <a:off x="2492851" y="2135603"/>
          <a:ext cx="415215" cy="33014"/>
        </a:xfrm>
        <a:custGeom>
          <a:avLst/>
          <a:gdLst/>
          <a:ahLst/>
          <a:cxnLst/>
          <a:rect l="0" t="0" r="0" b="0"/>
          <a:pathLst>
            <a:path>
              <a:moveTo>
                <a:pt x="0" y="16507"/>
              </a:moveTo>
              <a:lnTo>
                <a:pt x="415215" y="1650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bg1"/>
            </a:solidFill>
          </a:endParaRPr>
        </a:p>
      </dsp:txBody>
      <dsp:txXfrm>
        <a:off x="2690079" y="2141730"/>
        <a:ext cx="20760" cy="20760"/>
      </dsp:txXfrm>
    </dsp:sp>
    <dsp:sp modelId="{799A6A3F-6C49-B14C-9014-D2E4F5533FB7}">
      <dsp:nvSpPr>
        <dsp:cNvPr id="0" name=""/>
        <dsp:cNvSpPr/>
      </dsp:nvSpPr>
      <dsp:spPr>
        <a:xfrm>
          <a:off x="2908067" y="1828320"/>
          <a:ext cx="4117974" cy="647580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Test Set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rPr>
            <a:t>(used for final evaluation of the model)</a:t>
          </a:r>
        </a:p>
      </dsp:txBody>
      <dsp:txXfrm>
        <a:off x="2927034" y="1847287"/>
        <a:ext cx="4080040" cy="609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17T14:23:01.567"/>
    </inkml:context>
    <inkml:brush xml:id="br0">
      <inkml:brushProperty name="width" value="0.07056" units="cm"/>
      <inkml:brushProperty name="height" value="0.07056" units="cm"/>
      <inkml:brushProperty name="color" value="#FF9900"/>
    </inkml:brush>
  </inkml:definitions>
  <inkml:trace contextRef="#ctx0" brushRef="#br0">457 7764 24575,'29'0'0,"0"0"0,8 0 0,5 0 0,6 0 0,8 0 0,-3 0 0,0 0 0,-3-7 0,-11 3 0,3-3 0,-19 1 0,0 6 0,-8-3 0,-1 1 0,3-1 0,-3-3 0,0 0 0,3 0 0,-3 1 0,1 2 0,-2-5 0,-2 5 0,-3-3 0,2 1 0,1 2 0,1-5 0,8-1 0,-5-5 0,13 3 0,-8-3 0,16-4 0,-12 7 0,13-11 0,-12 14 0,11-11 0,-9 8 0,13-9 0,-13 7 0,13-7 0,-17 9 0,12-5 0,-12 4 0,3-2 0,3-6 0,-12 10 0,11-10 0,-15 11 0,4-6 0,-6 4 0,3-3 0,-2 4 0,2-3 0,-3 4 0,-1-1 0,-1 1 0,4-4 0,-4 4 0,3-3 0,1-1 0,-6 1 0,14-8 0,-14 6 0,8 2 0,-7 1 0,-3 3 0,6-6 0,-8 3 0,11-6 0,-10 5 0,7 0 0,-3-1 0,-2 4 0,0-7 0,1 4 0,-6-4 0,9 1 0,-6-6 0,2 3 0,-1 0 0,-5 2 0,3 4 0,-1-4 0,-1 4 0,2-5 0,-3 6 0,0-6 0,0 6 0,0-6 0,0 5 0,0 1 0,0-2 0,-3-1 0,-2-1 0,-1 2 0,-2 0 0,2 4 0,-2-5 0,2 3 0,-1 3 0,1-5 0,-5 1 0,1-6 0,-4 3 0,3 1 0,3 6 0,-3-5 0,3 4 0,-1-2 0,-1 3 0,-2-3 0,1 4 0,-1-4 0,2 3 0,4 3 0,-4-5 0,5 6 0,-6-5 0,6 5 0,-5-3 0,2 1 0,-1 3 0,2-1 0,2 1 0,0-2 0,0 0 0,0 0 0,-3-2 0,0 1 0,-3-2 0,3 3 0,-2-3 0,2 2 0,-6-2 0,5 3 0,-7-3 0,7 2 0,-4-5 0,2 3 0,3 2 0,-3-2 0,0 5 0,2-2 0,-4-3 0,2 2 0,2-2 0,-7 3 0,10 2 0,-7-5 0,7 5 0,-4-5 0,4 5 0,-1-1 0,-4 1 0,5-2 0,-5-1 0,4 1 0,1 2 0,-1-1 0,2 1 0,0-2 0,-3 0 0,0 0 0,-3 2 0,3-2 0,1 4 0,-1-6 0,2 6 0,-1-4 0,2 3 0,-3 2 0,3-5 0,-3 5 0,-2-5 0,3 4 0,-3-1 0,5 2 0,-3-5 0,3 4 0,-3-4 0,3 5 0,-2 0 0,-2 0 0,1 0 0,-2-3 0,2 3 0,0-3 0,-5 3 0,6 0 0,-3 0 0,-4-2 0,1 1 0,-7-4 0,5 4 0,-1-2 0,1 3 0,1 0 0,-3 0 0,8 0 0,-7 0 0,10 0 0,-7 0 0,4 0 0,1 0 0,1 0 0,2 0 0,-6 0 0,5 0 0,-10 0 0,9 3 0,-6 0 0,8 1 0,-5-1 0,4 2 0,-2-3 0,1 4 0,-1-1 0,0 0 0,-6 6 0,7-2 0,-4 3 0,8-5 0,-1 0 0,-2 2 0,0-1 0,-2 5 0,3-4 0,-3 4 0,2 1 0,-2 0 0,5 1 0,-2-2 0,4-5 0,-1 2 0,-3-1 0,4 1 0,-6-2 0,6 2 0,-1-1 0,2-1 0,-3 5 0,0-4 0,0 4 0,1-2 0,2 3 0,0-6 0,-5 8 0,3-9 0,-3 6 0,2 1 0,3-2 0,-3 5 0,3-9 0,0 2 0,0-2 0,0 1 0,0-2 0,0-2 0,0 2 0,0-1 0,0 4 0,0-2 0,0 0 0,0 2 0,0-2 0,0 3 0,0-3 0,0 2 0,-3-2 0,3 1 0,-3 1 0,3-5 0,0 5 0,0-2 0,-2 0 0,2 0 0,-3-3 0,1 5 0,-1-4 0,0 5 0,1-1 0,-1-1 0,3 8 0,-5-8 0,5 1 0,-3-3 0,1-1 0,2 2 0,-7-1 0,3-1 0,-3 1 0,2-2 0,-3 2 0,0 1 0,0 1 0,0-4 0,3-1 0,0-3 0,-2 3 0,1-3 0,-2 1 0,4-2 0,-4 5 0,0-4 0,0 4 0,0-5 0,0 0 0,3 0 0,-3 0 0,-2 0 0,3 0 0,-3 0 0,5 0 0,-3 0 0,3-2 0,-5-1 0,-1-3 0,2 1 0,-4-3 0,4 2 0,1-1 0,-2-1 0,2 0 0,0 0 0,-2-3 0,1 3 0,-1-2 0,1 1 0,-1-1 0,-12-43 0,0-8 0,7 23 0,-8-22 0,5 5 0,18 42 0,0 7 0,0-10 0,0 10 0,0-7 0,0 4 0,0-1 0,0 1 0,0-1 0,0 5 0,0-3 0,3 1 0,-1 1 0,4-4 0,-1 4 0,-2-4 0,-1 4 0,0-1 0,-2 2 0,3-6 0,1 2 0,0-7 0,4 4 0,-5-1 0,2 4 0,-5 2 0,7-1 0,-6 3 0,6-3 0,-4 3 0,2-2 0,-2 1 0,4-4 0,-4 4 0,5-1 0,-3-1 0,0 0 0,0 0 0,0 0 0,0 3 0,0 0 0,0 0 0,2 0 0,-1 0 0,1 0 0,-2 0 0,0 0 0,3 0 0,0-3 0,5 2 0,-1-2 0,1 3 0,-2-3 0,0 2 0,-3-2 0,2 3 0,-4 2 0,4-4 0,-5 3 0,8-4 0,-7 3 0,10-3 0,-9 5 0,3-5 0,0 5 0,-1-2 0,2 2 0,-1-5 0,-1 7 0,-1-6 0,5 4 0,-7 0 0,10-2 0,-7 2 0,2-2 0,-1-1 0,-5 3 0,3-1 0,-3 3 0,5-4 0,-1 0 0,5-1 0,-6 0 0,-1 2 0,1 1 0,-3 0 0,5-4 0,-4 3 0,1-3 0,-2 4 0,3-2 0,3 0 0,-2-1 0,1-2 0,-5 3 0,0 0 0,5-3 0,-4 2 0,5-2 0,-4 3 0,-1 0 0,1 0 0,-4-5 0,1 3 0,2-6 0,-1 8 0,3-3 0,-3 3 0,2-2 0,-1 1 0,1-4 0,-2 4 0,3-4 0,-5 4 0,4-1 0,-4-1 0,2 0 0,-2 0 0,4-2 0,-3 4 0,1-4 0,-1 4 0,-3-1 0,3-1 0,-1 0 0,3 0 0,-1-2 0,0 4 0,-2-1 0,1 2 0,-1-6 0,2 5 0,1-7 0,-4 5 0,3-1 0,-2-4 0,2 4 0,0-2 0,-2 1 0,2 2 0,-4 0 0,1-2 0,-2 4 0,2-2 0,-1 3 0,1-2 0,-2 1 0,2-4 0,-1 5 0,1-6 0,1 3 0,-1 0 0,1 0 0,-1 3 0,-2 1 0,0-4 0,0 0 0,3 0 0,-3 0 0,2-2 0,-2 1 0,3-5 0,-3 6 0,3-2 0,-3 1 0,2-1 0,-1 1 0,1-1 0,0 2 0,1 0 0,0-2 0,2 1 0,-2-1 0,0 1 0,-1 2 0,-2-1 0,2 0 0,1-3 0,2 3 0,1-2 0,-1-1 0,0-1 0,7-5 0,-5 6 0,10-7 0,-11 9 0,5-5 0,-3 6 0,0-3 0,0 3 0,2-2 0,2-2 0,0 3 0,2-2 0,3 5 0,-5-2 0,8 1 0,-11 0 0,10 1 0,-6-2 0,4 1 0,-3-1 0,0 5 0,-3-2 0,3 5 0,-4-8 0,-1 5 0,1-5 0,-2 3 0,2-3 0,-1 5 0,-2-4 0,0 4 0,5-3 0,-4 3 0,5-4 0,-5 3 0,3-4 0,3 3 0,-5 0 0,4-3 0,-5 2 0,0-2 0,2 0 0,-2 0 0,0 0 0,0 0 0,-3 4 0,-3-1 0,0 0 0,3-3 0,-1 2 0,1-1 0,-1 2 0,-3-3 0,1 3 0,-2-3 0,3-2 0,-3 3 0,3-3 0,-3 5 0,0-3 0,0 3 0,0-3 0,0-2 0,0 3 0,0-3 0,0 5 0,0-3 0,0 3 0,0-3 0,0 3 0,0-2 0,0 1 0,0-1 0,0 2 0,0-3 0,0 2 0,0-1 0,0-4 0,0 5 0,-2-4 0,1 5 0,-4-6 0,2 5 0,0-5 0,-2 1 0,5 3 0,-5-3 0,4 2 0,-1 3 0,0-3 0,1-2 0,-1 1 0,-3-8 0,2 8 0,-3-4 0,4 2 0,-1 2 0,0-7 0,0 10 0,-4-7 0,4 7 0,-3-2 0,2 4 0,1-1 0,-4-1 0,-2 1 0,1 2 0,-5-4 0,7 3 0,-7-2 0,2 2 0,-4 0 0,-2-1 0,2-1 0,2 0 0,-1 3 0,5 1 0,-2 2 0,1 0 0,4 0 0,-10-3 0,9 3 0,-3-3 0,-1 3 0,2 0 0,-2-2 0,1 1 0,4-1 0,-4 2 0,2 0 0,0 0 0,0 0 0,3 0 0,-2 0 0,-1 0 0,-1 0 0,-1 0 0,5 0 0,-3 0 0,3 0 0,-2 2 0,-35 33 0,-5 8 0,19-19 0,-21 18 0,10-5 0,36-32 0,1 0 0,2 0 0,-2 2 0,-1 1 0,-2 0 0,-1 0 0,4 2 0,-1-4 0,1 5 0,-1-4 0,0-1 0,-4 4 0,6-2 0,-6 0 0,6 0 0,-1-3 0,2 2 0,-2-1 0,1 1 0,-1-2 0,2 2 0,-2-1 0,2 1 0,-3-2 0,3 3 0,0-3 0,0 3 0,0-3 0,0 2 0,0-1 0,0 1 0,0-2 0,0 5 0,0-3 0,0 3 0,0-2 0,0 0 0,0 0 0,0 2 0,0-5 0,2 3 0,-1-3 0,1 2 0,1 1 0,-1 0 0,4 5 0,-3-6 0,-1 3 0,1-2 0,-3-3 0,3 3 0,-3-4 0,2 7 0,-1-5 0,1 5 0,-2-4 0,0-1 0,5 4 0,-4-2 0,4 0 0,-5-1 0,0-2 0,0 3 0,-2 0 0,-1 0 0,0 2 0,-2-4 0,3 1 0,-3-2 0,-3 0 0,2 2 0,-1-3 0,2 3 0,0-6 0,0 1 0,-6 0 0,5-1 0,-10 4 0,9-4 0,-3 1 0,5-2 0,0 0 0,-3 0 0,3 0 0,-3 0 0,1 0 0,-4 5 0,-1-3 0,-2 3 0,4-3 0,1-1 0,-4 1 0,4-2 0,-2 0 0,1 0 0,2 0 0,-3 0 0,3 0 0,-5 0 0,6 0 0,-9 0 0,10 0 0,-4 0 0,5 0 0,-3 0 0,3 0 0,-3 0 0,3-2 0,-3 1 0,0-3 0,0 1 0,-8-3 0,6-2 0,-5 4 0,8-3 0,2 5 0,0-3 0,-5-1 0,3-1 0,-4 1 0,6-7 0,-6 0 0,6 1 0,-6-1 0,11 2 0,-5 2 0,5-2 0,-7 4 0,5 1 0,-5-4 0,7 4 0,-5-4 0,2 2 0,0 0 0,-4-2 0,5 1 0,-5-4 0,4 1 0,0-5 0,-2 3 0,-1-7 0,2 3 0,-7-6 0,9 9 0,-6-8 0,5 7 0,-3-4 0,2 5 0,-1-2 0,4 6 0,-1-6 0,2 8 0,-3-4 0,3 5 0,-3 0 0,3 0 0,-2 1 0,1 1 0,-6-4 0,6 2 0,-4 0 0,3 0 0,1 3 0,-1-3 0,0 3 0,2-3 0,-3-2 0,1 1 0,-4-11 0,2 10 0,-2-6 0,6 5 0,-2-7 0,1 3 0,-2-5 0,3 2 0,-2 3 0,1-5 0,-1 8 0,-1-2 0,3 4 0,-3-1 0,3 0 0,-2 3 0,-1 0 0,1 3 0,-1-2 0,1 1 0,-1-4 0,-2-1 0,-1-1 0,1 1 0,0 1 0,2 5 0,-2-3 0,5 0 0,-5 0 0,2-3 0,-2 1 0,-1 1 0,3 2 0,-1-4 0,1 5 0,0-10 0,0 10 0,1-5 0,-1 6 0,-2 0 0,3 0 0,-3-2 0,2-1 0,0-1 0,1 2 0,-3-1 0,1-3 0,-1 2 0,0-1 0,4 2 0,-3 3 0,3-3 0,-3 0 0,1 0 0,-3 0 0,1 1 0,0-4 0,-3-1 0,2 0 0,-2-1 0,3 8 0,-3-6 0,5 6 0,-5-5 0,5 2 0,0-1 0,-1 2 0,-2-4 0,0 2 0,-2-2 0,2-5 0,-1 6 0,0-7 0,0 6 0,1-2 0,3 1 0,-5-5 0,7 6 0,-7-3 0,5 3 0,-2-2 0,2 1 0,-5-5 0,4 6 0,-2-6 0,2 6 0,3-9 0,-4 7 0,5-10 0,-5 13 0,2-6 0,-2 5 0,-1-4 0,3 1 0,-3-6 0,0 5 0,0-6 0,-3 0 0,6 0 0,0-4 0,0-3 0,3 5 0,-9-8 0,7 8 0,-7-9 0,9 7 0,-6-4 0,5 1 0,-4 8 0,5-7 0,-3 9 0,-2-4 0,4 7 0,-4-1 0,5 4 0,-3-2 0,3-3 0,-3 6 0,3-6 0,0 5 0,0-8 0,0 8 0,0-11 0,0 8 0,0-6 0,0 0 0,0 3 0,0-3 0,0-3 0,0 1 0,3-9 0,0 7 0,7-7 0,0 6 0,2-3 0,-2 8 0,5-7 0,-8 6 0,11-7 0,-7 4 0,4-1 0,-3 5 0,6-9 0,-7 7 0,6-4 0,-8 7 0,2 5 0,-2 1 0,1 1 0,-1 1 0,2-5 0,0 6 0,-3 0 0,9-6 0,-7 7 0,16-19 0,-10 9 0,4-4 0,2-4 0,-5 7 0,22-24 0,-16 11 0,12-8 0,-15 12 0,0 4 0,0-4 0,-1 3 0,1-2 0,0-1 0,0 0 0,-1 4 0,0 1 0,0 3 0,-3-4 0,0 3 0,2-6 0,-4 11 0,7-8 0,-5 1 0,4 1 0,-4-3 0,2 4 0,-4-2 0,0 6 0,5-5 0,-9 8 0,7-2 0,-4-3 0,5-3 0,-4 6 0,3-11 0,-5 16 0,-2-5 0,7-3 0,-8 9 0,4-9 0,5-1 0,-10 8 0,13-14 0,-11 15 0,0-5 0,3 0 0,-8 4 0,13-8 0,-11 6 0,8-8 0,-3 5 0,1-6 0,6 2 0,-3-4 0,14-5 0,1-8 0,7 6 0,-2 0 0,-13 17 0,6-8 0,-2 4 0,5-7 0,12-5 0,-12 5 0,7-8 0,-7 8 0,0-4 0,-5 5 0,-1 1 0,-3-1 0,0 4 0,-1 1 0,-4 4 0,-2 0 0,-2 3 0,-3 1 0,0 3 0,-3-3 0,3 3 0,-3-6 0,9-4 0,-7 8 0,10-10 0,-11 14 0,5-5 0,0 0 0,-4 2 0,4-5 0,-3 2 0,-1 3 0,7-5 0,-8 8 0,9-12 0,-9 11 0,6-14 0,-7 14 0,1-4 0,-1 7 0,-4 2 0,7-6 0,-4 4 0,1-4 0,-5 8 0,-3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17T14:24:25.0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3D6E0-020F-C74E-93E7-F365EA0A1094}" type="datetimeFigureOut">
              <a:rPr lang="en-US" smtClean="0"/>
              <a:t>7/9/20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AAF13-0D66-9247-8B59-91BBBED84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74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kern="1200" dirty="0">
              <a:solidFill>
                <a:schemeClr val="tx1"/>
              </a:solidFill>
              <a:effectLst/>
              <a:latin typeface="Amazon Ember Light" panose="020B0403020204020204" pitchFamily="34" charset="0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latin typeface="Amazon Ember Light" panose="020B0403020204020204" pitchFamily="34" charset="0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latin typeface="Amazon Ember Light" panose="020B0403020204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98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25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61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67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09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83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indent="0">
              <a:lnSpc>
                <a:spcPct val="110000"/>
              </a:lnSpc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83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73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87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23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18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6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60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02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50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09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mazon Ember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75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80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09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49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2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57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576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9250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9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17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86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65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885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0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Amazon Ember Light" panose="020B040302020402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110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555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471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dirty="0"/>
          </a:p>
          <a:p>
            <a:endParaRPr lang="en-US" sz="120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611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738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525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197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341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Amazon Ember Light" panose="020B0403020204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670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FontTx/>
              <a:buNone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629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116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29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26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936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426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139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54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95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8742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81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62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322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4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517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110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968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39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715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844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009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497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236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388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50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556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6183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368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9944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0626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787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948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2970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0640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84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89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454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882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AAF13-0D66-9247-8B59-91BBBED844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">
    <p:bg>
      <p:bgPr>
        <a:solidFill>
          <a:srgbClr val="008D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B61CC3-BE28-6B4F-BD65-2DAB12D4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067" y="839121"/>
            <a:ext cx="5379866" cy="5633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53A392-B4B2-4441-B613-FB2E89DC5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6067" y="839121"/>
            <a:ext cx="5379866" cy="563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9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6370" y="684866"/>
            <a:ext cx="10557766" cy="2520671"/>
          </a:xfrm>
          <a:prstGeom prst="rect">
            <a:avLst/>
          </a:prstGeom>
        </p:spPr>
        <p:txBody>
          <a:bodyPr vert="horz" anchor="b"/>
          <a:lstStyle>
            <a:lvl1pPr algn="ctr">
              <a:defRPr sz="6000" b="1" i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175652" y="3224236"/>
            <a:ext cx="5790887" cy="8622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00" b="0" i="0" baseline="0">
                <a:solidFill>
                  <a:schemeClr val="tx1">
                    <a:lumMod val="20000"/>
                    <a:lumOff val="80000"/>
                  </a:schemeClr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defRPr>
            </a:lvl1pPr>
            <a:lvl2pPr marL="456971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913942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37091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82788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date and or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B215C3-F752-5045-B768-BFA7ED10782F}"/>
              </a:ext>
            </a:extLst>
          </p:cNvPr>
          <p:cNvSpPr/>
          <p:nvPr userDrawn="1"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23544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rse Title Slide">
    <p:bg>
      <p:bgPr>
        <a:solidFill>
          <a:srgbClr val="008D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C2A6C-518B-9745-97A6-C23C825CC4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200" b="1" i="0" baseline="0">
                <a:solidFill>
                  <a:schemeClr val="bg1"/>
                </a:solidFill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r>
              <a:rPr lang="en-US" dirty="0"/>
              <a:t>Course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8794A-8FB1-7C49-A373-2446B9B127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 i="0" baseline="0">
                <a:solidFill>
                  <a:schemeClr val="bg1"/>
                </a:solidFill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Course Information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AE8239AA-9BD5-624A-A6A4-346203F98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EB0E3B87-1BC8-6A4D-8AD1-608397AE6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975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">
    <p:bg>
      <p:bgPr>
        <a:solidFill>
          <a:srgbClr val="008D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C2A6C-518B-9745-97A6-C23C825CC4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b="1" i="0" baseline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74FB2-50DD-114B-A69F-B0812501A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021" y="4084636"/>
            <a:ext cx="2127958" cy="2228129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C1CE36BD-CADC-C540-9DFC-ED445E7F8B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09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FB90DA5-5098-B940-A3DC-AA13067A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8" y="479421"/>
            <a:ext cx="10515600" cy="9921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 i="0" baseline="0">
                <a:solidFill>
                  <a:schemeClr val="tx1"/>
                </a:solidFill>
                <a:latin typeface="Amazon Ember Light" panose="020B0403020204020204" pitchFamily="34" charset="0"/>
                <a:ea typeface="Amazon Ember Medium" panose="020B0603020204020204" pitchFamily="34" charset="0"/>
                <a:cs typeface="Amazon Ember Medium" panose="020B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713792-F2E0-2349-9E01-7A252CDCDDC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842630" cy="4858631"/>
          </a:xfrm>
          <a:prstGeom prst="rect">
            <a:avLst/>
          </a:prstGeom>
        </p:spPr>
        <p:txBody>
          <a:bodyPr/>
          <a:lstStyle>
            <a:lvl1pPr>
              <a:defRPr sz="26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>
              <a:defRPr sz="24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>
              <a:defRPr sz="22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>
              <a:defRPr sz="20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>
              <a:defRPr sz="18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46D6A7FD-6C05-5342-B834-E0E7BE1A4744}"/>
              </a:ext>
            </a:extLst>
          </p:cNvPr>
          <p:cNvSpPr/>
          <p:nvPr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86603285-D8CE-0A4C-B73F-E48A74477B6A}"/>
              </a:ext>
            </a:extLst>
          </p:cNvPr>
          <p:cNvSpPr/>
          <p:nvPr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934858C-35FD-6C48-8877-5800510C3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9764F57A-AD7A-6C47-B464-67DA8BEA11A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318558" y="6429469"/>
            <a:ext cx="294953" cy="28725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DEDED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1D6BF886-827E-AB4F-803D-23D6EB14CB16}"/>
              </a:ext>
            </a:extLst>
          </p:cNvPr>
          <p:cNvSpPr/>
          <p:nvPr userDrawn="1"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347B6301-78E6-D240-8352-87A530BBF8B0}"/>
              </a:ext>
            </a:extLst>
          </p:cNvPr>
          <p:cNvSpPr/>
          <p:nvPr userDrawn="1"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B13A479-A9D5-8C4B-84E1-6BCFE1C6D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807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FB90DA5-5098-B940-A3DC-AA13067A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8" y="479421"/>
            <a:ext cx="10515600" cy="9921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 i="0" baseline="0">
                <a:solidFill>
                  <a:schemeClr val="tx1"/>
                </a:solidFill>
                <a:latin typeface="Amazon Ember Light" panose="020B0403020204020204" pitchFamily="34" charset="0"/>
                <a:ea typeface="Amazon Ember Medium" panose="020B0603020204020204" pitchFamily="34" charset="0"/>
                <a:cs typeface="Amazon Ember Medium" panose="020B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713792-F2E0-2349-9E01-7A252CDCDDC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842630" cy="4874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57200" indent="0">
              <a:buNone/>
              <a:defRPr sz="24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914400" indent="0">
              <a:buNone/>
              <a:defRPr sz="22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371600" indent="0">
              <a:buNone/>
              <a:defRPr sz="20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828800" indent="0">
              <a:buNone/>
              <a:defRPr sz="18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46D6A7FD-6C05-5342-B834-E0E7BE1A4744}"/>
              </a:ext>
            </a:extLst>
          </p:cNvPr>
          <p:cNvSpPr/>
          <p:nvPr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86603285-D8CE-0A4C-B73F-E48A74477B6A}"/>
              </a:ext>
            </a:extLst>
          </p:cNvPr>
          <p:cNvSpPr/>
          <p:nvPr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934858C-35FD-6C48-8877-5800510C3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9764F57A-AD7A-6C47-B464-67DA8BEA11A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318558" y="6429469"/>
            <a:ext cx="294953" cy="28725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DEDED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578463B1-F60E-7445-9617-8E39F5FAB733}"/>
              </a:ext>
            </a:extLst>
          </p:cNvPr>
          <p:cNvSpPr/>
          <p:nvPr userDrawn="1"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76E8423B-7CE4-274D-BED6-8EFB6B87AF55}"/>
              </a:ext>
            </a:extLst>
          </p:cNvPr>
          <p:cNvSpPr/>
          <p:nvPr userDrawn="1"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972EBB3B-2E1D-DB44-A215-2F11DF7A2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846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Bullets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91BAA89-5BE2-BE47-B5B1-21BA9FA1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8" y="479421"/>
            <a:ext cx="10515600" cy="9921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 i="0" baseline="0">
                <a:solidFill>
                  <a:schemeClr val="tx1"/>
                </a:solidFill>
                <a:latin typeface="Amazon Ember Light" panose="020B0403020204020204" pitchFamily="34" charset="0"/>
                <a:ea typeface="Amazon Ember Medium" panose="020B0603020204020204" pitchFamily="34" charset="0"/>
                <a:cs typeface="Amazon Ember Medium" panose="020B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3D060CE-D456-1E4D-BC0B-1135AF50E9F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5145083" cy="4874129"/>
          </a:xfrm>
          <a:prstGeom prst="rect">
            <a:avLst/>
          </a:prstGeom>
        </p:spPr>
        <p:txBody>
          <a:bodyPr/>
          <a:lstStyle>
            <a:lvl1pPr>
              <a:defRPr sz="26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>
              <a:defRPr sz="24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>
              <a:defRPr sz="22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>
              <a:defRPr sz="20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>
              <a:defRPr sz="18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DBC07DC6-1935-3B40-AD1F-356EC58FCF6A}"/>
              </a:ext>
            </a:extLst>
          </p:cNvPr>
          <p:cNvSpPr/>
          <p:nvPr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0705C016-E629-0448-9B31-051C2A70633F}"/>
              </a:ext>
            </a:extLst>
          </p:cNvPr>
          <p:cNvSpPr/>
          <p:nvPr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30FCF1E-A28B-B049-B25E-6BEDF536D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A9E96E33-9C9A-6B42-A73C-1FC63A6E083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318558" y="6429469"/>
            <a:ext cx="294953" cy="28725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DEDED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0245D2EF-FB10-6D4F-AF1C-69BCD49BCF59}"/>
              </a:ext>
            </a:extLst>
          </p:cNvPr>
          <p:cNvSpPr/>
          <p:nvPr userDrawn="1"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84EDE6D8-7F4A-E04F-8F1C-B1E3BA5EE874}"/>
              </a:ext>
            </a:extLst>
          </p:cNvPr>
          <p:cNvSpPr/>
          <p:nvPr userDrawn="1"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5EBAE012-8527-A644-BBEC-E0EDF43E8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377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Bullets and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91BAA89-5BE2-BE47-B5B1-21BA9FA1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8" y="479421"/>
            <a:ext cx="10515600" cy="9921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 i="0" baseline="0">
                <a:solidFill>
                  <a:schemeClr val="tx1"/>
                </a:solidFill>
                <a:latin typeface="Amazon Ember Light" panose="020B0403020204020204" pitchFamily="34" charset="0"/>
                <a:ea typeface="Amazon Ember Medium" panose="020B0603020204020204" pitchFamily="34" charset="0"/>
                <a:cs typeface="Amazon Ember Medium" panose="020B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DBC07DC6-1935-3B40-AD1F-356EC58FCF6A}"/>
              </a:ext>
            </a:extLst>
          </p:cNvPr>
          <p:cNvSpPr/>
          <p:nvPr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0705C016-E629-0448-9B31-051C2A70633F}"/>
              </a:ext>
            </a:extLst>
          </p:cNvPr>
          <p:cNvSpPr/>
          <p:nvPr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30FCF1E-A28B-B049-B25E-6BEDF536D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A9E96E33-9C9A-6B42-A73C-1FC63A6E083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318558" y="6429469"/>
            <a:ext cx="294953" cy="28725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DEDED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7AA1A80-8C3A-A840-8E40-19C0A1FEEC6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50844" y="1291121"/>
            <a:ext cx="5145083" cy="4644140"/>
          </a:xfrm>
          <a:prstGeom prst="rect">
            <a:avLst/>
          </a:prstGeom>
        </p:spPr>
        <p:txBody>
          <a:bodyPr/>
          <a:lstStyle>
            <a:lvl1pPr>
              <a:defRPr sz="26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>
              <a:defRPr sz="24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>
              <a:defRPr sz="22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>
              <a:defRPr sz="20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>
              <a:defRPr sz="1800" baseline="0">
                <a:latin typeface="Amazon Ember Light" panose="020B04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4AB59EBE-6947-EA4A-9332-FCC1FF9E022A}"/>
              </a:ext>
            </a:extLst>
          </p:cNvPr>
          <p:cNvSpPr/>
          <p:nvPr userDrawn="1"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4178D2E6-E30A-884E-88E4-2E22439435EA}"/>
              </a:ext>
            </a:extLst>
          </p:cNvPr>
          <p:cNvSpPr/>
          <p:nvPr userDrawn="1"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7F850E67-044B-4241-9F2D-24D29E544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685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00A75B7-906B-1942-8FD7-69DDC9517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78" y="479421"/>
            <a:ext cx="10515600" cy="9921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 i="0" baseline="0">
                <a:solidFill>
                  <a:schemeClr val="tx1"/>
                </a:solidFill>
                <a:latin typeface="Amazon Ember Light" panose="020B0403020204020204" pitchFamily="34" charset="0"/>
                <a:ea typeface="Amazon Ember Medium" panose="020B0603020204020204" pitchFamily="34" charset="0"/>
                <a:cs typeface="Amazon Ember Medium" panose="020B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267B9625-5791-174B-A810-36656085BF55}"/>
              </a:ext>
            </a:extLst>
          </p:cNvPr>
          <p:cNvSpPr/>
          <p:nvPr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3381DE1E-457F-764B-8041-524BE362F202}"/>
              </a:ext>
            </a:extLst>
          </p:cNvPr>
          <p:cNvSpPr/>
          <p:nvPr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028EA626-72DB-7041-B75F-6D90DB3AD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EF5DFFF0-A796-7C4D-B4ED-5182D974A5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318558" y="6429469"/>
            <a:ext cx="294953" cy="28725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DEDED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12E4F0BB-BB6B-BB48-B1B0-3D551C9480FB}"/>
              </a:ext>
            </a:extLst>
          </p:cNvPr>
          <p:cNvSpPr/>
          <p:nvPr userDrawn="1"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D4AD77DC-C3D4-3246-B336-BBB0422E7332}"/>
              </a:ext>
            </a:extLst>
          </p:cNvPr>
          <p:cNvSpPr/>
          <p:nvPr userDrawn="1"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9A8A0392-6922-624C-AFB0-A2FB22A29C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394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yle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0B6B79-9D12-6644-901D-B64734E322A8}"/>
              </a:ext>
            </a:extLst>
          </p:cNvPr>
          <p:cNvSpPr txBox="1"/>
          <p:nvPr userDrawn="1"/>
        </p:nvSpPr>
        <p:spPr>
          <a:xfrm>
            <a:off x="613510" y="1625600"/>
            <a:ext cx="81240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0" dirty="0">
                <a:solidFill>
                  <a:schemeClr val="accent1"/>
                </a:solidFill>
                <a:latin typeface="Amazon Ember Light" panose="020B0403020204020204" pitchFamily="34" charset="0"/>
              </a:rPr>
              <a:t>Blue:  0, 141, 196 (</a:t>
            </a:r>
            <a:r>
              <a:rPr lang="en-US" sz="2800" b="1" baseline="0" dirty="0" err="1">
                <a:solidFill>
                  <a:schemeClr val="accent1"/>
                </a:solidFill>
                <a:latin typeface="Amazon Ember Light" panose="020B0403020204020204" pitchFamily="34" charset="0"/>
              </a:rPr>
              <a:t>subheaders</a:t>
            </a:r>
            <a:r>
              <a:rPr lang="en-US" sz="2800" b="1" baseline="0" dirty="0">
                <a:solidFill>
                  <a:schemeClr val="accent1"/>
                </a:solidFill>
                <a:latin typeface="Amazon Ember Light" panose="020B0403020204020204" pitchFamily="34" charset="0"/>
              </a:rPr>
              <a:t>)</a:t>
            </a:r>
          </a:p>
          <a:p>
            <a:r>
              <a:rPr lang="en-US" sz="2800" b="1" baseline="0" dirty="0">
                <a:solidFill>
                  <a:schemeClr val="accent2"/>
                </a:solidFill>
                <a:latin typeface="Amazon Ember Light" panose="020B0403020204020204" pitchFamily="34" charset="0"/>
              </a:rPr>
              <a:t>Purple:  161, 102, 255 (hyperlinks)</a:t>
            </a:r>
          </a:p>
          <a:p>
            <a:r>
              <a:rPr lang="en-US" sz="2800" b="1" baseline="0" dirty="0">
                <a:solidFill>
                  <a:schemeClr val="accent3"/>
                </a:solidFill>
                <a:latin typeface="Amazon Ember Light" panose="020B0403020204020204" pitchFamily="34" charset="0"/>
              </a:rPr>
              <a:t>Orange:  255, 153, 0 (</a:t>
            </a:r>
            <a:r>
              <a:rPr lang="en-US" sz="2800" b="1" baseline="0" dirty="0" err="1">
                <a:solidFill>
                  <a:schemeClr val="accent3"/>
                </a:solidFill>
                <a:latin typeface="Amazon Ember Light" panose="020B0403020204020204" pitchFamily="34" charset="0"/>
              </a:rPr>
              <a:t>definiendum</a:t>
            </a:r>
            <a:r>
              <a:rPr lang="en-US" sz="2800" b="1" baseline="0" dirty="0">
                <a:solidFill>
                  <a:schemeClr val="accent3"/>
                </a:solidFill>
                <a:latin typeface="Amazon Ember Light" panose="020B0403020204020204" pitchFamily="34" charset="0"/>
              </a:rPr>
              <a:t> callout)</a:t>
            </a:r>
          </a:p>
          <a:p>
            <a:r>
              <a:rPr lang="en-US" sz="2800" b="1" baseline="0" dirty="0">
                <a:solidFill>
                  <a:schemeClr val="tx1"/>
                </a:solidFill>
                <a:latin typeface="Amazon Ember Light" panose="020B0403020204020204" pitchFamily="34" charset="0"/>
              </a:rPr>
              <a:t>Charcoal BOLD:  55, 55, 55 (</a:t>
            </a:r>
            <a:r>
              <a:rPr lang="en-US" sz="2800" b="1" baseline="0" dirty="0" err="1">
                <a:solidFill>
                  <a:schemeClr val="tx1"/>
                </a:solidFill>
                <a:latin typeface="Amazon Ember Light" panose="020B0403020204020204" pitchFamily="34" charset="0"/>
              </a:rPr>
              <a:t>definien</a:t>
            </a:r>
            <a:r>
              <a:rPr lang="en-US" sz="2800" b="1" baseline="0" dirty="0">
                <a:solidFill>
                  <a:schemeClr val="tx1"/>
                </a:solidFill>
                <a:latin typeface="Amazon Ember Light" panose="020B0403020204020204" pitchFamily="34" charset="0"/>
              </a:rPr>
              <a:t> callout)</a:t>
            </a:r>
          </a:p>
          <a:p>
            <a:r>
              <a:rPr lang="en-US" sz="2800" b="0" baseline="0" dirty="0">
                <a:solidFill>
                  <a:schemeClr val="tx1"/>
                </a:solidFill>
                <a:latin typeface="Amazon Ember Light" panose="020B0403020204020204" pitchFamily="34" charset="0"/>
              </a:rPr>
              <a:t>Charcoal: 55, 55, 55 (general text)</a:t>
            </a:r>
          </a:p>
          <a:p>
            <a:endParaRPr lang="en-US" sz="2800" b="1" baseline="0" dirty="0">
              <a:solidFill>
                <a:schemeClr val="tx1"/>
              </a:solidFill>
              <a:latin typeface="Amazon Ember Light" panose="020B0403020204020204" pitchFamily="34" charset="0"/>
            </a:endParaRPr>
          </a:p>
          <a:p>
            <a:endParaRPr lang="en-US" sz="2800" b="1" baseline="0" dirty="0">
              <a:solidFill>
                <a:schemeClr val="tx1"/>
              </a:solidFill>
              <a:latin typeface="Amazon Ember Light" panose="020B0403020204020204" pitchFamily="34" charset="0"/>
            </a:endParaRPr>
          </a:p>
          <a:p>
            <a:endParaRPr lang="en-US" sz="2800" b="1" baseline="0" dirty="0">
              <a:solidFill>
                <a:schemeClr val="tx1"/>
              </a:solidFill>
              <a:latin typeface="Amazon Ember Light" panose="020B0403020204020204" pitchFamily="34" charset="0"/>
            </a:endParaRPr>
          </a:p>
          <a:p>
            <a:r>
              <a:rPr lang="en-US" sz="2800" b="0" baseline="0" dirty="0">
                <a:solidFill>
                  <a:srgbClr val="000000"/>
                </a:solidFill>
                <a:latin typeface="Amazon Ember Light" panose="020B0403020204020204" pitchFamily="34" charset="0"/>
              </a:rPr>
              <a:t>Black: 0, 0, 0 (equations and formulas, along with the grey box: 244, 244, 244 )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0A75B7-906B-1942-8FD7-69DDC9517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78" y="479421"/>
            <a:ext cx="10515600" cy="9921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 i="0" baseline="0">
                <a:solidFill>
                  <a:schemeClr val="tx1"/>
                </a:solidFill>
                <a:latin typeface="Amazon Ember Light" panose="020B0403020204020204" pitchFamily="34" charset="0"/>
                <a:ea typeface="Amazon Ember Medium" panose="020B0603020204020204" pitchFamily="34" charset="0"/>
                <a:cs typeface="Amazon Ember Medium" panose="020B0603020204020204" pitchFamily="34" charset="0"/>
              </a:defRPr>
            </a:lvl1pPr>
          </a:lstStyle>
          <a:p>
            <a:r>
              <a:rPr lang="en-US" dirty="0"/>
              <a:t>Color </a:t>
            </a:r>
            <a:r>
              <a:rPr lang="en-US" dirty="0" err="1"/>
              <a:t>Styleguide</a:t>
            </a:r>
            <a:endParaRPr lang="en-US" dirty="0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267B9625-5791-174B-A810-36656085BF55}"/>
              </a:ext>
            </a:extLst>
          </p:cNvPr>
          <p:cNvSpPr/>
          <p:nvPr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3381DE1E-457F-764B-8041-524BE362F202}"/>
              </a:ext>
            </a:extLst>
          </p:cNvPr>
          <p:cNvSpPr/>
          <p:nvPr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028EA626-72DB-7041-B75F-6D90DB3AD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EF5DFFF0-A796-7C4D-B4ED-5182D974A5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318558" y="6429469"/>
            <a:ext cx="294953" cy="28725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EDEDED"/>
                </a:solidFill>
                <a:latin typeface="Amazon Ember"/>
                <a:ea typeface="Amazon Ember"/>
                <a:cs typeface="Amazon Ember"/>
                <a:sym typeface="Amazon Embe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F73743C0-533A-5148-B3E3-673EEC80BABF}"/>
              </a:ext>
            </a:extLst>
          </p:cNvPr>
          <p:cNvSpPr/>
          <p:nvPr userDrawn="1"/>
        </p:nvSpPr>
        <p:spPr>
          <a:xfrm>
            <a:off x="-21167" y="6227233"/>
            <a:ext cx="12234334" cy="635001"/>
          </a:xfrm>
          <a:prstGeom prst="rect">
            <a:avLst/>
          </a:prstGeom>
          <a:solidFill>
            <a:srgbClr val="008DC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DC6479BF-2CC8-BB42-AF7F-7A9CE9FD05B1}"/>
              </a:ext>
            </a:extLst>
          </p:cNvPr>
          <p:cNvSpPr/>
          <p:nvPr userDrawn="1"/>
        </p:nvSpPr>
        <p:spPr>
          <a:xfrm>
            <a:off x="-12700" y="6171307"/>
            <a:ext cx="12217400" cy="55927"/>
          </a:xfrm>
          <a:prstGeom prst="rect">
            <a:avLst/>
          </a:prstGeom>
          <a:solidFill>
            <a:srgbClr val="38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6662B140-E302-E841-AF2E-DDDBEB2CE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6381" y="6390387"/>
            <a:ext cx="1567839" cy="308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0F4BF4-DA04-3245-987B-0F803D63A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66311" y="2051972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1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51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61" r:id="rId3"/>
    <p:sldLayoutId id="2147483675" r:id="rId4"/>
    <p:sldLayoutId id="2147483676" r:id="rId5"/>
    <p:sldLayoutId id="2147483677" r:id="rId6"/>
    <p:sldLayoutId id="2147483679" r:id="rId7"/>
    <p:sldLayoutId id="2147483680" r:id="rId8"/>
    <p:sldLayoutId id="2147483681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ata_scienc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sagemaker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5" Type="http://schemas.openxmlformats.org/officeDocument/2006/relationships/image" Target="../media/image3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Relationship Id="rId14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iscuss.mxnet.io/" TargetMode="External"/><Relationship Id="rId3" Type="http://schemas.openxmlformats.org/officeDocument/2006/relationships/hyperlink" Target="https://aws.amazon.com/sagemaker/" TargetMode="External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2l.ai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customXml" Target="../ink/ink2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sagemaker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jmcauley.ucsd.edu/data/amazon/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labs/datawig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sagemaker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emf"/><Relationship Id="rId4" Type="http://schemas.openxmlformats.org/officeDocument/2006/relationships/image" Target="../media/image6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sagemaker/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3859308"/>
            <a:ext cx="9518073" cy="1209649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 ACCELERATOR</a:t>
            </a:r>
          </a:p>
          <a:p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Tabular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3C9EC-4E7E-3445-9D6B-E08EFFACB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4"/>
          <a:stretch/>
        </p:blipFill>
        <p:spPr>
          <a:xfrm>
            <a:off x="3760494" y="332510"/>
            <a:ext cx="4612956" cy="333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29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6891-EC2E-6E4A-9BBD-C36860F8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 Applications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3FB4AE-149B-D845-9324-6C2C13A8E565}"/>
              </a:ext>
            </a:extLst>
          </p:cNvPr>
          <p:cNvGrpSpPr/>
          <p:nvPr/>
        </p:nvGrpSpPr>
        <p:grpSpPr>
          <a:xfrm>
            <a:off x="838140" y="1218574"/>
            <a:ext cx="10950186" cy="4834397"/>
            <a:chOff x="838140" y="1218574"/>
            <a:chExt cx="10950186" cy="4834397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6AFE4D0-6A40-CB45-B2CA-D9CABDED4702}"/>
                </a:ext>
              </a:extLst>
            </p:cNvPr>
            <p:cNvGrpSpPr/>
            <p:nvPr/>
          </p:nvGrpSpPr>
          <p:grpSpPr>
            <a:xfrm>
              <a:off x="7114473" y="1711256"/>
              <a:ext cx="410543" cy="4341713"/>
              <a:chOff x="4743448" y="1752601"/>
              <a:chExt cx="247651" cy="4562472"/>
            </a:xfrm>
            <a:solidFill>
              <a:srgbClr val="800000"/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D916053-5275-A744-AF3F-9F957651D0D5}"/>
                  </a:ext>
                </a:extLst>
              </p:cNvPr>
              <p:cNvSpPr/>
              <p:nvPr/>
            </p:nvSpPr>
            <p:spPr bwMode="auto">
              <a:xfrm rot="10800000">
                <a:off x="4743449" y="4097436"/>
                <a:ext cx="246888" cy="663746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8" name="Right Triangle 77">
                <a:extLst>
                  <a:ext uri="{FF2B5EF4-FFF2-40B4-BE49-F238E27FC236}">
                    <a16:creationId xmlns:a16="http://schemas.microsoft.com/office/drawing/2014/main" id="{538A4313-0B14-714A-8D3A-F86F5F2381B5}"/>
                  </a:ext>
                </a:extLst>
              </p:cNvPr>
              <p:cNvSpPr/>
              <p:nvPr/>
            </p:nvSpPr>
            <p:spPr bwMode="auto">
              <a:xfrm rot="10800000">
                <a:off x="4743449" y="4761185"/>
                <a:ext cx="247650" cy="1553888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9" name="Right Triangle 78">
                <a:extLst>
                  <a:ext uri="{FF2B5EF4-FFF2-40B4-BE49-F238E27FC236}">
                    <a16:creationId xmlns:a16="http://schemas.microsoft.com/office/drawing/2014/main" id="{3179EA7C-2D46-2A4C-A962-7F962DA54A17}"/>
                  </a:ext>
                </a:extLst>
              </p:cNvPr>
              <p:cNvSpPr/>
              <p:nvPr/>
            </p:nvSpPr>
            <p:spPr bwMode="auto">
              <a:xfrm flipH="1">
                <a:off x="4743448" y="1752601"/>
                <a:ext cx="247650" cy="2344836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80" name="Text Placeholder 16">
              <a:extLst>
                <a:ext uri="{FF2B5EF4-FFF2-40B4-BE49-F238E27FC236}">
                  <a16:creationId xmlns:a16="http://schemas.microsoft.com/office/drawing/2014/main" id="{B3836109-1D6E-9C41-B248-DD417538A19C}"/>
                </a:ext>
              </a:extLst>
            </p:cNvPr>
            <p:cNvSpPr txBox="1">
              <a:spLocks/>
            </p:cNvSpPr>
            <p:nvPr/>
          </p:nvSpPr>
          <p:spPr>
            <a:xfrm>
              <a:off x="838140" y="1218574"/>
              <a:ext cx="2285405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Business/ML Problem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DA5C8F9-B101-DE41-8CB2-013B4C939BCF}"/>
                </a:ext>
              </a:extLst>
            </p:cNvPr>
            <p:cNvCxnSpPr/>
            <p:nvPr/>
          </p:nvCxnSpPr>
          <p:spPr bwMode="auto">
            <a:xfrm>
              <a:off x="852425" y="1612106"/>
              <a:ext cx="2285405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2" name="Text Placeholder 16">
              <a:extLst>
                <a:ext uri="{FF2B5EF4-FFF2-40B4-BE49-F238E27FC236}">
                  <a16:creationId xmlns:a16="http://schemas.microsoft.com/office/drawing/2014/main" id="{89DCEBD9-A92C-4D4A-BFBD-8040629D5360}"/>
                </a:ext>
              </a:extLst>
            </p:cNvPr>
            <p:cNvSpPr txBox="1">
              <a:spLocks/>
            </p:cNvSpPr>
            <p:nvPr/>
          </p:nvSpPr>
          <p:spPr>
            <a:xfrm>
              <a:off x="3303618" y="1218574"/>
              <a:ext cx="384722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Description  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C3D0D14-F7D4-1E41-90EB-14BCFCD93E4A}"/>
                </a:ext>
              </a:extLst>
            </p:cNvPr>
            <p:cNvCxnSpPr/>
            <p:nvPr/>
          </p:nvCxnSpPr>
          <p:spPr bwMode="auto">
            <a:xfrm>
              <a:off x="3268929" y="1612106"/>
              <a:ext cx="384722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D8811B1-6995-C344-AE98-5A535BB21005}"/>
                </a:ext>
              </a:extLst>
            </p:cNvPr>
            <p:cNvSpPr/>
            <p:nvPr/>
          </p:nvSpPr>
          <p:spPr bwMode="auto">
            <a:xfrm>
              <a:off x="838140" y="171630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Ranking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75F6D5B-1B37-5F4E-8B8E-71176C36E23E}"/>
                </a:ext>
              </a:extLst>
            </p:cNvPr>
            <p:cNvSpPr/>
            <p:nvPr/>
          </p:nvSpPr>
          <p:spPr bwMode="auto">
            <a:xfrm>
              <a:off x="838140" y="245673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Recommendation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A340ADC-D426-C04A-992A-9795F2E3DC01}"/>
                </a:ext>
              </a:extLst>
            </p:cNvPr>
            <p:cNvSpPr/>
            <p:nvPr/>
          </p:nvSpPr>
          <p:spPr bwMode="auto">
            <a:xfrm>
              <a:off x="838140" y="319716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Classification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24C8813-2241-A945-A388-D6AF84C54247}"/>
                </a:ext>
              </a:extLst>
            </p:cNvPr>
            <p:cNvSpPr/>
            <p:nvPr/>
          </p:nvSpPr>
          <p:spPr bwMode="auto">
            <a:xfrm>
              <a:off x="838140" y="3937592"/>
              <a:ext cx="2285405" cy="639913"/>
            </a:xfrm>
            <a:prstGeom prst="rect">
              <a:avLst/>
            </a:prstGeom>
            <a:solidFill>
              <a:schemeClr val="accent3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Regression</a:t>
              </a:r>
            </a:p>
          </p:txBody>
        </p:sp>
        <p:sp>
          <p:nvSpPr>
            <p:cNvPr id="88" name="Content Placeholder 22">
              <a:extLst>
                <a:ext uri="{FF2B5EF4-FFF2-40B4-BE49-F238E27FC236}">
                  <a16:creationId xmlns:a16="http://schemas.microsoft.com/office/drawing/2014/main" id="{4C8E3928-E078-E24B-85A8-D54DE0C23CC1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1716301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Helping users find the most relevant thing</a:t>
              </a:r>
            </a:p>
          </p:txBody>
        </p:sp>
        <p:sp>
          <p:nvSpPr>
            <p:cNvPr id="89" name="Content Placeholder 22">
              <a:extLst>
                <a:ext uri="{FF2B5EF4-FFF2-40B4-BE49-F238E27FC236}">
                  <a16:creationId xmlns:a16="http://schemas.microsoft.com/office/drawing/2014/main" id="{EC949CA9-1AEF-6C49-A3E0-C1FFB2C6160B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2455653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Giving users the thing they may be most interested in</a:t>
              </a:r>
            </a:p>
          </p:txBody>
        </p:sp>
        <p:sp>
          <p:nvSpPr>
            <p:cNvPr id="90" name="Content Placeholder 22">
              <a:extLst>
                <a:ext uri="{FF2B5EF4-FFF2-40B4-BE49-F238E27FC236}">
                  <a16:creationId xmlns:a16="http://schemas.microsoft.com/office/drawing/2014/main" id="{027D583B-BEE2-8843-AAD2-78B48EA98A96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195004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Figuring out what kind of thing something is</a:t>
              </a:r>
            </a:p>
          </p:txBody>
        </p:sp>
        <p:sp>
          <p:nvSpPr>
            <p:cNvPr id="91" name="Content Placeholder 22">
              <a:extLst>
                <a:ext uri="{FF2B5EF4-FFF2-40B4-BE49-F238E27FC236}">
                  <a16:creationId xmlns:a16="http://schemas.microsoft.com/office/drawing/2014/main" id="{43040D49-B2C3-8942-B1AD-D6D75F977980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5413057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Finding uncommon things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3227076-6DB6-5C4F-92C9-0EE9CD2F7C79}"/>
                </a:ext>
              </a:extLst>
            </p:cNvPr>
            <p:cNvSpPr/>
            <p:nvPr/>
          </p:nvSpPr>
          <p:spPr bwMode="auto">
            <a:xfrm>
              <a:off x="838140" y="467802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Clustering</a:t>
              </a:r>
            </a:p>
          </p:txBody>
        </p:sp>
        <p:sp>
          <p:nvSpPr>
            <p:cNvPr id="93" name="Content Placeholder 22">
              <a:extLst>
                <a:ext uri="{FF2B5EF4-FFF2-40B4-BE49-F238E27FC236}">
                  <a16:creationId xmlns:a16="http://schemas.microsoft.com/office/drawing/2014/main" id="{0D4D7C5E-7740-844F-95C5-7AAC0511CA15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934356"/>
              <a:ext cx="3847223" cy="639913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Predicting a numerical value of a thing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5BFA6E8-A137-974A-A1C3-A1FE9B9A4E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1689" y="5629902"/>
              <a:ext cx="371878" cy="365665"/>
              <a:chOff x="8146160" y="1934179"/>
              <a:chExt cx="851125" cy="836906"/>
            </a:xfrm>
          </p:grpSpPr>
          <p:sp>
            <p:nvSpPr>
              <p:cNvPr id="95" name="Trapezoid 94">
                <a:extLst>
                  <a:ext uri="{FF2B5EF4-FFF2-40B4-BE49-F238E27FC236}">
                    <a16:creationId xmlns:a16="http://schemas.microsoft.com/office/drawing/2014/main" id="{2992BD78-4BC8-CE4A-AFF4-F3A12BDF6CC1}"/>
                  </a:ext>
                </a:extLst>
              </p:cNvPr>
              <p:cNvSpPr/>
              <p:nvPr/>
            </p:nvSpPr>
            <p:spPr bwMode="auto">
              <a:xfrm>
                <a:off x="8726829" y="1934179"/>
                <a:ext cx="270456" cy="836906"/>
              </a:xfrm>
              <a:prstGeom prst="trapezoid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96" name="Right Triangle 95">
                <a:extLst>
                  <a:ext uri="{FF2B5EF4-FFF2-40B4-BE49-F238E27FC236}">
                    <a16:creationId xmlns:a16="http://schemas.microsoft.com/office/drawing/2014/main" id="{64A7CDDE-6FFA-2C48-ACAD-4A486535A0BC}"/>
                  </a:ext>
                </a:extLst>
              </p:cNvPr>
              <p:cNvSpPr/>
              <p:nvPr/>
            </p:nvSpPr>
            <p:spPr bwMode="auto">
              <a:xfrm flipH="1">
                <a:off x="8146160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97" name="Right Triangle 96">
                <a:extLst>
                  <a:ext uri="{FF2B5EF4-FFF2-40B4-BE49-F238E27FC236}">
                    <a16:creationId xmlns:a16="http://schemas.microsoft.com/office/drawing/2014/main" id="{EFC1F77A-1A52-4142-8846-D3D789190FA3}"/>
                  </a:ext>
                </a:extLst>
              </p:cNvPr>
              <p:cNvSpPr/>
              <p:nvPr/>
            </p:nvSpPr>
            <p:spPr bwMode="auto">
              <a:xfrm flipH="1">
                <a:off x="8407328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1A723A6-4A00-3441-8352-50B896268A49}"/>
                  </a:ext>
                </a:extLst>
              </p:cNvPr>
              <p:cNvSpPr/>
              <p:nvPr/>
            </p:nvSpPr>
            <p:spPr bwMode="auto">
              <a:xfrm>
                <a:off x="8146160" y="23491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381A35D-5AFE-BE4F-9509-A323883A7AE9}"/>
                  </a:ext>
                </a:extLst>
              </p:cNvPr>
              <p:cNvSpPr/>
              <p:nvPr/>
            </p:nvSpPr>
            <p:spPr bwMode="auto">
              <a:xfrm>
                <a:off x="8146160" y="25015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3178292-2019-4844-A8B2-AA10D49930A6}"/>
                  </a:ext>
                </a:extLst>
              </p:cNvPr>
              <p:cNvSpPr/>
              <p:nvPr/>
            </p:nvSpPr>
            <p:spPr bwMode="auto">
              <a:xfrm>
                <a:off x="8146160" y="2647896"/>
                <a:ext cx="594360" cy="12318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74F11C7-E053-9947-92CD-F01542115628}"/>
                  </a:ext>
                </a:extLst>
              </p:cNvPr>
              <p:cNvSpPr/>
              <p:nvPr/>
            </p:nvSpPr>
            <p:spPr bwMode="auto">
              <a:xfrm>
                <a:off x="814616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970217F-CDDC-144A-8AB4-E3992F27C73F}"/>
                  </a:ext>
                </a:extLst>
              </p:cNvPr>
              <p:cNvSpPr/>
              <p:nvPr/>
            </p:nvSpPr>
            <p:spPr bwMode="auto">
              <a:xfrm>
                <a:off x="8313800" y="2387279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3020101-F28C-8D44-92C5-6524D0C34AE0}"/>
                  </a:ext>
                </a:extLst>
              </p:cNvPr>
              <p:cNvSpPr/>
              <p:nvPr/>
            </p:nvSpPr>
            <p:spPr bwMode="auto">
              <a:xfrm>
                <a:off x="848144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1EAF20A7-CA1F-D946-A69B-AB2107C50B5B}"/>
                  </a:ext>
                </a:extLst>
              </p:cNvPr>
              <p:cNvSpPr/>
              <p:nvPr/>
            </p:nvSpPr>
            <p:spPr bwMode="auto">
              <a:xfrm>
                <a:off x="8649079" y="2352632"/>
                <a:ext cx="121433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105" name="Text Placeholder 16">
              <a:extLst>
                <a:ext uri="{FF2B5EF4-FFF2-40B4-BE49-F238E27FC236}">
                  <a16:creationId xmlns:a16="http://schemas.microsoft.com/office/drawing/2014/main" id="{33C772B8-EC65-E148-8123-889CEF6D52E9}"/>
                </a:ext>
              </a:extLst>
            </p:cNvPr>
            <p:cNvSpPr txBox="1">
              <a:spLocks/>
            </p:cNvSpPr>
            <p:nvPr/>
          </p:nvSpPr>
          <p:spPr>
            <a:xfrm>
              <a:off x="7511872" y="1218574"/>
              <a:ext cx="427645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Example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72D9C59-7042-DE4A-9C59-0B095EA526AA}"/>
                </a:ext>
              </a:extLst>
            </p:cNvPr>
            <p:cNvCxnSpPr/>
            <p:nvPr/>
          </p:nvCxnSpPr>
          <p:spPr bwMode="auto">
            <a:xfrm>
              <a:off x="7511873" y="1612106"/>
              <a:ext cx="427645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F30CBEA-E7BB-9042-B4A0-5C3CECB31B73}"/>
                </a:ext>
              </a:extLst>
            </p:cNvPr>
            <p:cNvSpPr/>
            <p:nvPr/>
          </p:nvSpPr>
          <p:spPr bwMode="auto">
            <a:xfrm>
              <a:off x="838140" y="5413057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Anomaly Detection</a:t>
              </a:r>
            </a:p>
          </p:txBody>
        </p:sp>
        <p:sp>
          <p:nvSpPr>
            <p:cNvPr id="108" name="Content Placeholder 22">
              <a:extLst>
                <a:ext uri="{FF2B5EF4-FFF2-40B4-BE49-F238E27FC236}">
                  <a16:creationId xmlns:a16="http://schemas.microsoft.com/office/drawing/2014/main" id="{DB4E9C1C-9294-4D49-A4D8-CAF2703B4095}"/>
                </a:ext>
              </a:extLst>
            </p:cNvPr>
            <p:cNvSpPr txBox="1">
              <a:spLocks/>
            </p:cNvSpPr>
            <p:nvPr/>
          </p:nvSpPr>
          <p:spPr>
            <a:xfrm>
              <a:off x="3267252" y="4673707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Putting similar things together</a:t>
              </a:r>
            </a:p>
          </p:txBody>
        </p:sp>
        <p:sp>
          <p:nvSpPr>
            <p:cNvPr id="109" name="Content Placeholder 4">
              <a:extLst>
                <a:ext uri="{FF2B5EF4-FFF2-40B4-BE49-F238E27FC236}">
                  <a16:creationId xmlns:a16="http://schemas.microsoft.com/office/drawing/2014/main" id="{91AA3822-AA9A-D140-9616-6F3233913E5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511870" y="1716301"/>
              <a:ext cx="4276454" cy="43366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182832" tIns="91416" rIns="182832" bIns="457081"/>
            <a:lstStyle>
              <a:lvl1pPr marL="249500" indent="-249500" algn="l" defTabSz="997999" rtl="0" eaLnBrk="1" latinLnBrk="0" hangingPunct="1">
                <a:lnSpc>
                  <a:spcPct val="90000"/>
                </a:lnSpc>
                <a:spcBef>
                  <a:spcPts val="1092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8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47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45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Predicting sales for specific ASINs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74A55525-6836-5049-92D9-2D421CF56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1965" y="3937472"/>
              <a:ext cx="3849212" cy="158749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573CA48-D664-A541-9402-7F01F276B266}"/>
                </a:ext>
              </a:extLst>
            </p:cNvPr>
            <p:cNvSpPr txBox="1"/>
            <p:nvPr/>
          </p:nvSpPr>
          <p:spPr>
            <a:xfrm>
              <a:off x="7771965" y="5590001"/>
              <a:ext cx="3693151" cy="307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Seasonality | Out of stock | Promotions</a:t>
              </a: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5FE0DE2-98BF-C345-A725-FEE9902BA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137" y="2089460"/>
              <a:ext cx="3871307" cy="1773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426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6891-EC2E-6E4A-9BBD-C36860F8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 Applications</a:t>
            </a:r>
            <a:endParaRPr lang="en-US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D814BE-B513-D64E-9847-427CD83DB3D0}"/>
              </a:ext>
            </a:extLst>
          </p:cNvPr>
          <p:cNvGrpSpPr/>
          <p:nvPr/>
        </p:nvGrpSpPr>
        <p:grpSpPr>
          <a:xfrm>
            <a:off x="838140" y="1218574"/>
            <a:ext cx="10950186" cy="4834397"/>
            <a:chOff x="838140" y="1218574"/>
            <a:chExt cx="10950186" cy="483439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3037B17-F956-0041-87FC-AF90EFA0F403}"/>
                </a:ext>
              </a:extLst>
            </p:cNvPr>
            <p:cNvGrpSpPr/>
            <p:nvPr/>
          </p:nvGrpSpPr>
          <p:grpSpPr>
            <a:xfrm>
              <a:off x="7114473" y="1711258"/>
              <a:ext cx="410543" cy="4341712"/>
              <a:chOff x="4743448" y="1752601"/>
              <a:chExt cx="247651" cy="4562471"/>
            </a:xfrm>
            <a:solidFill>
              <a:srgbClr val="800000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E28B3F9-1547-1646-BAE5-279CC959ED2B}"/>
                  </a:ext>
                </a:extLst>
              </p:cNvPr>
              <p:cNvSpPr/>
              <p:nvPr/>
            </p:nvSpPr>
            <p:spPr bwMode="auto">
              <a:xfrm rot="10800000">
                <a:off x="4743449" y="4870213"/>
                <a:ext cx="246888" cy="667912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2" name="Right Triangle 111">
                <a:extLst>
                  <a:ext uri="{FF2B5EF4-FFF2-40B4-BE49-F238E27FC236}">
                    <a16:creationId xmlns:a16="http://schemas.microsoft.com/office/drawing/2014/main" id="{C3458E29-4442-1D4E-8C85-35DB8027283B}"/>
                  </a:ext>
                </a:extLst>
              </p:cNvPr>
              <p:cNvSpPr/>
              <p:nvPr/>
            </p:nvSpPr>
            <p:spPr bwMode="auto">
              <a:xfrm rot="10800000">
                <a:off x="4743449" y="5538130"/>
                <a:ext cx="247650" cy="776942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3" name="Right Triangle 112">
                <a:extLst>
                  <a:ext uri="{FF2B5EF4-FFF2-40B4-BE49-F238E27FC236}">
                    <a16:creationId xmlns:a16="http://schemas.microsoft.com/office/drawing/2014/main" id="{F171182F-0C03-FD49-BB3A-B05347F78029}"/>
                  </a:ext>
                </a:extLst>
              </p:cNvPr>
              <p:cNvSpPr/>
              <p:nvPr/>
            </p:nvSpPr>
            <p:spPr bwMode="auto">
              <a:xfrm flipH="1">
                <a:off x="4743448" y="1752601"/>
                <a:ext cx="247650" cy="3117609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43" name="Text Placeholder 16">
              <a:extLst>
                <a:ext uri="{FF2B5EF4-FFF2-40B4-BE49-F238E27FC236}">
                  <a16:creationId xmlns:a16="http://schemas.microsoft.com/office/drawing/2014/main" id="{3E5724EF-32F5-6A4C-B449-F78658EE949E}"/>
                </a:ext>
              </a:extLst>
            </p:cNvPr>
            <p:cNvSpPr txBox="1">
              <a:spLocks/>
            </p:cNvSpPr>
            <p:nvPr/>
          </p:nvSpPr>
          <p:spPr>
            <a:xfrm>
              <a:off x="838140" y="1218574"/>
              <a:ext cx="2285405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Business/ML Problem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F59DB2-4947-0440-9414-BAC01F270CCC}"/>
                </a:ext>
              </a:extLst>
            </p:cNvPr>
            <p:cNvCxnSpPr/>
            <p:nvPr/>
          </p:nvCxnSpPr>
          <p:spPr bwMode="auto">
            <a:xfrm>
              <a:off x="852425" y="1612106"/>
              <a:ext cx="2285405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 Placeholder 16">
              <a:extLst>
                <a:ext uri="{FF2B5EF4-FFF2-40B4-BE49-F238E27FC236}">
                  <a16:creationId xmlns:a16="http://schemas.microsoft.com/office/drawing/2014/main" id="{125F323E-820A-7A43-9DE9-10A15FF4C8BD}"/>
                </a:ext>
              </a:extLst>
            </p:cNvPr>
            <p:cNvSpPr txBox="1">
              <a:spLocks/>
            </p:cNvSpPr>
            <p:nvPr/>
          </p:nvSpPr>
          <p:spPr>
            <a:xfrm>
              <a:off x="3303618" y="1218574"/>
              <a:ext cx="384722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Description  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DBEA6AA-6FBA-C14F-83CA-CB983F7C29B3}"/>
                </a:ext>
              </a:extLst>
            </p:cNvPr>
            <p:cNvCxnSpPr/>
            <p:nvPr/>
          </p:nvCxnSpPr>
          <p:spPr bwMode="auto">
            <a:xfrm>
              <a:off x="3268929" y="1612106"/>
              <a:ext cx="384722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12C3F37-9973-B448-BA49-F13E9D3A7BC7}"/>
                </a:ext>
              </a:extLst>
            </p:cNvPr>
            <p:cNvSpPr/>
            <p:nvPr/>
          </p:nvSpPr>
          <p:spPr bwMode="auto">
            <a:xfrm>
              <a:off x="838140" y="171630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Ranking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0F62F6C-0D3F-1443-AA17-9FB1FD0B20F7}"/>
                </a:ext>
              </a:extLst>
            </p:cNvPr>
            <p:cNvSpPr/>
            <p:nvPr/>
          </p:nvSpPr>
          <p:spPr bwMode="auto">
            <a:xfrm>
              <a:off x="838140" y="245673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Recommendation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99063B9-1A56-EE4E-A64E-7A5CA5E34C5F}"/>
                </a:ext>
              </a:extLst>
            </p:cNvPr>
            <p:cNvSpPr/>
            <p:nvPr/>
          </p:nvSpPr>
          <p:spPr bwMode="auto">
            <a:xfrm>
              <a:off x="838140" y="319716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Classification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04A0B84-AF79-834C-8300-7B14BBBBAA3F}"/>
                </a:ext>
              </a:extLst>
            </p:cNvPr>
            <p:cNvSpPr/>
            <p:nvPr/>
          </p:nvSpPr>
          <p:spPr bwMode="auto">
            <a:xfrm>
              <a:off x="838140" y="393759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Regression</a:t>
              </a:r>
            </a:p>
          </p:txBody>
        </p:sp>
        <p:sp>
          <p:nvSpPr>
            <p:cNvPr id="51" name="Content Placeholder 22">
              <a:extLst>
                <a:ext uri="{FF2B5EF4-FFF2-40B4-BE49-F238E27FC236}">
                  <a16:creationId xmlns:a16="http://schemas.microsoft.com/office/drawing/2014/main" id="{7E6FC195-B808-1C49-AEC9-8182B5E32E9D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1716301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Helping users find the most relevant thing</a:t>
              </a:r>
            </a:p>
          </p:txBody>
        </p:sp>
        <p:sp>
          <p:nvSpPr>
            <p:cNvPr id="52" name="Content Placeholder 22">
              <a:extLst>
                <a:ext uri="{FF2B5EF4-FFF2-40B4-BE49-F238E27FC236}">
                  <a16:creationId xmlns:a16="http://schemas.microsoft.com/office/drawing/2014/main" id="{399E8B22-D857-534E-91D1-11D45D2E1927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2455653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Giving users the thing they may be most interested in</a:t>
              </a:r>
            </a:p>
          </p:txBody>
        </p:sp>
        <p:sp>
          <p:nvSpPr>
            <p:cNvPr id="53" name="Content Placeholder 22">
              <a:extLst>
                <a:ext uri="{FF2B5EF4-FFF2-40B4-BE49-F238E27FC236}">
                  <a16:creationId xmlns:a16="http://schemas.microsoft.com/office/drawing/2014/main" id="{48067840-9D74-814D-9633-2FCC31199AA4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195004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Figuring out what kind of thing something is</a:t>
              </a:r>
            </a:p>
          </p:txBody>
        </p:sp>
        <p:sp>
          <p:nvSpPr>
            <p:cNvPr id="54" name="Content Placeholder 22">
              <a:extLst>
                <a:ext uri="{FF2B5EF4-FFF2-40B4-BE49-F238E27FC236}">
                  <a16:creationId xmlns:a16="http://schemas.microsoft.com/office/drawing/2014/main" id="{646E8E94-B9A6-BB42-A615-C66B1AB957EA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5413057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Finding uncommon things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0F502FE-E687-C346-87A5-DD5598FEAC0E}"/>
                </a:ext>
              </a:extLst>
            </p:cNvPr>
            <p:cNvSpPr/>
            <p:nvPr/>
          </p:nvSpPr>
          <p:spPr bwMode="auto">
            <a:xfrm>
              <a:off x="838140" y="4678022"/>
              <a:ext cx="2285405" cy="639913"/>
            </a:xfrm>
            <a:prstGeom prst="rect">
              <a:avLst/>
            </a:prstGeom>
            <a:solidFill>
              <a:schemeClr val="accent3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Clustering</a:t>
              </a:r>
            </a:p>
          </p:txBody>
        </p:sp>
        <p:sp>
          <p:nvSpPr>
            <p:cNvPr id="56" name="Content Placeholder 22">
              <a:extLst>
                <a:ext uri="{FF2B5EF4-FFF2-40B4-BE49-F238E27FC236}">
                  <a16:creationId xmlns:a16="http://schemas.microsoft.com/office/drawing/2014/main" id="{F9FCD680-290A-644B-B16A-5C95D900756C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934356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Predicting a numerical value of a thing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CA8AAB2-A139-4D48-8320-9FD31CEF55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1689" y="5629902"/>
              <a:ext cx="371878" cy="365665"/>
              <a:chOff x="8146160" y="1934179"/>
              <a:chExt cx="851125" cy="836906"/>
            </a:xfrm>
          </p:grpSpPr>
          <p:sp>
            <p:nvSpPr>
              <p:cNvPr id="65" name="Trapezoid 64">
                <a:extLst>
                  <a:ext uri="{FF2B5EF4-FFF2-40B4-BE49-F238E27FC236}">
                    <a16:creationId xmlns:a16="http://schemas.microsoft.com/office/drawing/2014/main" id="{414A0459-00B1-5F48-BCD4-6F3A9F87A07B}"/>
                  </a:ext>
                </a:extLst>
              </p:cNvPr>
              <p:cNvSpPr/>
              <p:nvPr/>
            </p:nvSpPr>
            <p:spPr bwMode="auto">
              <a:xfrm>
                <a:off x="8726829" y="1934179"/>
                <a:ext cx="270456" cy="836906"/>
              </a:xfrm>
              <a:prstGeom prst="trapezoid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6" name="Right Triangle 65">
                <a:extLst>
                  <a:ext uri="{FF2B5EF4-FFF2-40B4-BE49-F238E27FC236}">
                    <a16:creationId xmlns:a16="http://schemas.microsoft.com/office/drawing/2014/main" id="{5C460FD3-B756-5048-A48B-1ECF0D791DC1}"/>
                  </a:ext>
                </a:extLst>
              </p:cNvPr>
              <p:cNvSpPr/>
              <p:nvPr/>
            </p:nvSpPr>
            <p:spPr bwMode="auto">
              <a:xfrm flipH="1">
                <a:off x="8146160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7" name="Right Triangle 66">
                <a:extLst>
                  <a:ext uri="{FF2B5EF4-FFF2-40B4-BE49-F238E27FC236}">
                    <a16:creationId xmlns:a16="http://schemas.microsoft.com/office/drawing/2014/main" id="{F5664569-15AF-1449-9F74-955A2DAEA89B}"/>
                  </a:ext>
                </a:extLst>
              </p:cNvPr>
              <p:cNvSpPr/>
              <p:nvPr/>
            </p:nvSpPr>
            <p:spPr bwMode="auto">
              <a:xfrm flipH="1">
                <a:off x="8407328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823F781-FBB4-FB49-8C23-7163A5C24DFD}"/>
                  </a:ext>
                </a:extLst>
              </p:cNvPr>
              <p:cNvSpPr/>
              <p:nvPr/>
            </p:nvSpPr>
            <p:spPr bwMode="auto">
              <a:xfrm>
                <a:off x="8146160" y="23491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8492854-0504-1842-ADC8-6F860737C6C7}"/>
                  </a:ext>
                </a:extLst>
              </p:cNvPr>
              <p:cNvSpPr/>
              <p:nvPr/>
            </p:nvSpPr>
            <p:spPr bwMode="auto">
              <a:xfrm>
                <a:off x="8146160" y="25015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FC4CFD5-66AC-C742-B9E0-DA76579A6BE8}"/>
                  </a:ext>
                </a:extLst>
              </p:cNvPr>
              <p:cNvSpPr/>
              <p:nvPr/>
            </p:nvSpPr>
            <p:spPr bwMode="auto">
              <a:xfrm>
                <a:off x="8146160" y="2647896"/>
                <a:ext cx="594360" cy="12318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A3721AE-2207-294F-A7A0-9A5401196976}"/>
                  </a:ext>
                </a:extLst>
              </p:cNvPr>
              <p:cNvSpPr/>
              <p:nvPr/>
            </p:nvSpPr>
            <p:spPr bwMode="auto">
              <a:xfrm>
                <a:off x="814616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2A8DA1E-43EE-D54D-9A51-E7A3AD26CE58}"/>
                  </a:ext>
                </a:extLst>
              </p:cNvPr>
              <p:cNvSpPr/>
              <p:nvPr/>
            </p:nvSpPr>
            <p:spPr bwMode="auto">
              <a:xfrm>
                <a:off x="8313800" y="2387279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5733BCC-8528-7B4F-BBF2-621C9072BA14}"/>
                  </a:ext>
                </a:extLst>
              </p:cNvPr>
              <p:cNvSpPr/>
              <p:nvPr/>
            </p:nvSpPr>
            <p:spPr bwMode="auto">
              <a:xfrm>
                <a:off x="848144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84760C8-F2ED-E44F-9CA3-7364F74E99E3}"/>
                  </a:ext>
                </a:extLst>
              </p:cNvPr>
              <p:cNvSpPr/>
              <p:nvPr/>
            </p:nvSpPr>
            <p:spPr bwMode="auto">
              <a:xfrm>
                <a:off x="8649079" y="2352632"/>
                <a:ext cx="121433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58" name="Text Placeholder 16">
              <a:extLst>
                <a:ext uri="{FF2B5EF4-FFF2-40B4-BE49-F238E27FC236}">
                  <a16:creationId xmlns:a16="http://schemas.microsoft.com/office/drawing/2014/main" id="{256E7838-8DCB-5143-BCED-E23FB39AF1C1}"/>
                </a:ext>
              </a:extLst>
            </p:cNvPr>
            <p:cNvSpPr txBox="1">
              <a:spLocks/>
            </p:cNvSpPr>
            <p:nvPr/>
          </p:nvSpPr>
          <p:spPr>
            <a:xfrm>
              <a:off x="7511872" y="1218574"/>
              <a:ext cx="427645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Example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BC738D3-AB98-9B43-9C94-9FAD5F1483B4}"/>
                </a:ext>
              </a:extLst>
            </p:cNvPr>
            <p:cNvCxnSpPr/>
            <p:nvPr/>
          </p:nvCxnSpPr>
          <p:spPr bwMode="auto">
            <a:xfrm>
              <a:off x="7511873" y="1612106"/>
              <a:ext cx="427645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9B266C2-6B6C-8746-9C12-9E760308318B}"/>
                </a:ext>
              </a:extLst>
            </p:cNvPr>
            <p:cNvSpPr/>
            <p:nvPr/>
          </p:nvSpPr>
          <p:spPr bwMode="auto">
            <a:xfrm>
              <a:off x="838140" y="5413057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Anomaly Detection</a:t>
              </a:r>
            </a:p>
          </p:txBody>
        </p:sp>
        <p:sp>
          <p:nvSpPr>
            <p:cNvPr id="61" name="Content Placeholder 22">
              <a:extLst>
                <a:ext uri="{FF2B5EF4-FFF2-40B4-BE49-F238E27FC236}">
                  <a16:creationId xmlns:a16="http://schemas.microsoft.com/office/drawing/2014/main" id="{F4D2177D-99F5-4A49-8B21-4C3B4B0ABB46}"/>
                </a:ext>
              </a:extLst>
            </p:cNvPr>
            <p:cNvSpPr txBox="1">
              <a:spLocks/>
            </p:cNvSpPr>
            <p:nvPr/>
          </p:nvSpPr>
          <p:spPr>
            <a:xfrm>
              <a:off x="3267252" y="4673707"/>
              <a:ext cx="3847223" cy="639913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Putting similar things together</a:t>
              </a:r>
            </a:p>
          </p:txBody>
        </p:sp>
        <p:sp>
          <p:nvSpPr>
            <p:cNvPr id="62" name="Content Placeholder 4">
              <a:extLst>
                <a:ext uri="{FF2B5EF4-FFF2-40B4-BE49-F238E27FC236}">
                  <a16:creationId xmlns:a16="http://schemas.microsoft.com/office/drawing/2014/main" id="{B29D90F7-CD3D-F34C-9FC2-F9E8CC7AEB4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511870" y="1716301"/>
              <a:ext cx="4276454" cy="43366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182832" tIns="91416" rIns="182832" bIns="457081"/>
            <a:lstStyle>
              <a:lvl1pPr marL="249500" indent="-249500" algn="l" defTabSz="997999" rtl="0" eaLnBrk="1" latinLnBrk="0" hangingPunct="1">
                <a:lnSpc>
                  <a:spcPct val="90000"/>
                </a:lnSpc>
                <a:spcBef>
                  <a:spcPts val="1092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8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47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45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Close-matching for near-duplicates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D759FAA-108A-B74F-9C08-0B5261A40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65"/>
            <a:stretch/>
          </p:blipFill>
          <p:spPr>
            <a:xfrm>
              <a:off x="7872943" y="2183826"/>
              <a:ext cx="3273366" cy="3695342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C0C935C-5630-E840-9CD9-F533C3B9F648}"/>
                </a:ext>
              </a:extLst>
            </p:cNvPr>
            <p:cNvSpPr/>
            <p:nvPr/>
          </p:nvSpPr>
          <p:spPr>
            <a:xfrm>
              <a:off x="7676296" y="2183825"/>
              <a:ext cx="3912854" cy="1261122"/>
            </a:xfrm>
            <a:prstGeom prst="rect">
              <a:avLst/>
            </a:prstGeom>
            <a:noFill/>
            <a:ln w="28575">
              <a:solidFill>
                <a:srgbClr val="60774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234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6891-EC2E-6E4A-9BBD-C36860F8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 Applications</a:t>
            </a:r>
            <a:endParaRPr lang="en-US" b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D814BE-B513-D64E-9847-427CD83DB3D0}"/>
              </a:ext>
            </a:extLst>
          </p:cNvPr>
          <p:cNvGrpSpPr/>
          <p:nvPr/>
        </p:nvGrpSpPr>
        <p:grpSpPr>
          <a:xfrm>
            <a:off x="838140" y="1218574"/>
            <a:ext cx="10950186" cy="4834396"/>
            <a:chOff x="838140" y="1218574"/>
            <a:chExt cx="10950186" cy="4834396"/>
          </a:xfrm>
        </p:grpSpPr>
        <p:sp>
          <p:nvSpPr>
            <p:cNvPr id="43" name="Text Placeholder 16">
              <a:extLst>
                <a:ext uri="{FF2B5EF4-FFF2-40B4-BE49-F238E27FC236}">
                  <a16:creationId xmlns:a16="http://schemas.microsoft.com/office/drawing/2014/main" id="{3E5724EF-32F5-6A4C-B449-F78658EE949E}"/>
                </a:ext>
              </a:extLst>
            </p:cNvPr>
            <p:cNvSpPr txBox="1">
              <a:spLocks/>
            </p:cNvSpPr>
            <p:nvPr/>
          </p:nvSpPr>
          <p:spPr>
            <a:xfrm>
              <a:off x="838140" y="1218574"/>
              <a:ext cx="2285405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Business/ML Problem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F59DB2-4947-0440-9414-BAC01F270CCC}"/>
                </a:ext>
              </a:extLst>
            </p:cNvPr>
            <p:cNvCxnSpPr/>
            <p:nvPr/>
          </p:nvCxnSpPr>
          <p:spPr bwMode="auto">
            <a:xfrm>
              <a:off x="852425" y="1612106"/>
              <a:ext cx="2285405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 Placeholder 16">
              <a:extLst>
                <a:ext uri="{FF2B5EF4-FFF2-40B4-BE49-F238E27FC236}">
                  <a16:creationId xmlns:a16="http://schemas.microsoft.com/office/drawing/2014/main" id="{125F323E-820A-7A43-9DE9-10A15FF4C8BD}"/>
                </a:ext>
              </a:extLst>
            </p:cNvPr>
            <p:cNvSpPr txBox="1">
              <a:spLocks/>
            </p:cNvSpPr>
            <p:nvPr/>
          </p:nvSpPr>
          <p:spPr>
            <a:xfrm>
              <a:off x="3303618" y="1218574"/>
              <a:ext cx="384722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Description  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DBEA6AA-6FBA-C14F-83CA-CB983F7C29B3}"/>
                </a:ext>
              </a:extLst>
            </p:cNvPr>
            <p:cNvCxnSpPr/>
            <p:nvPr/>
          </p:nvCxnSpPr>
          <p:spPr bwMode="auto">
            <a:xfrm>
              <a:off x="3268929" y="1612106"/>
              <a:ext cx="384722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12C3F37-9973-B448-BA49-F13E9D3A7BC7}"/>
                </a:ext>
              </a:extLst>
            </p:cNvPr>
            <p:cNvSpPr/>
            <p:nvPr/>
          </p:nvSpPr>
          <p:spPr bwMode="auto">
            <a:xfrm>
              <a:off x="838140" y="171630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Ranking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0F62F6C-0D3F-1443-AA17-9FB1FD0B20F7}"/>
                </a:ext>
              </a:extLst>
            </p:cNvPr>
            <p:cNvSpPr/>
            <p:nvPr/>
          </p:nvSpPr>
          <p:spPr bwMode="auto">
            <a:xfrm>
              <a:off x="838140" y="245673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Recommendation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99063B9-1A56-EE4E-A64E-7A5CA5E34C5F}"/>
                </a:ext>
              </a:extLst>
            </p:cNvPr>
            <p:cNvSpPr/>
            <p:nvPr/>
          </p:nvSpPr>
          <p:spPr bwMode="auto">
            <a:xfrm>
              <a:off x="838140" y="319716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Classification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04A0B84-AF79-834C-8300-7B14BBBBAA3F}"/>
                </a:ext>
              </a:extLst>
            </p:cNvPr>
            <p:cNvSpPr/>
            <p:nvPr/>
          </p:nvSpPr>
          <p:spPr bwMode="auto">
            <a:xfrm>
              <a:off x="838140" y="393759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Regression</a:t>
              </a:r>
            </a:p>
          </p:txBody>
        </p:sp>
        <p:sp>
          <p:nvSpPr>
            <p:cNvPr id="51" name="Content Placeholder 22">
              <a:extLst>
                <a:ext uri="{FF2B5EF4-FFF2-40B4-BE49-F238E27FC236}">
                  <a16:creationId xmlns:a16="http://schemas.microsoft.com/office/drawing/2014/main" id="{7E6FC195-B808-1C49-AEC9-8182B5E32E9D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1716301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Helping users find the most relevant thing</a:t>
              </a:r>
            </a:p>
          </p:txBody>
        </p:sp>
        <p:sp>
          <p:nvSpPr>
            <p:cNvPr id="52" name="Content Placeholder 22">
              <a:extLst>
                <a:ext uri="{FF2B5EF4-FFF2-40B4-BE49-F238E27FC236}">
                  <a16:creationId xmlns:a16="http://schemas.microsoft.com/office/drawing/2014/main" id="{399E8B22-D857-534E-91D1-11D45D2E1927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2455653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Giving users the thing they may be most interested in</a:t>
              </a:r>
            </a:p>
          </p:txBody>
        </p:sp>
        <p:sp>
          <p:nvSpPr>
            <p:cNvPr id="53" name="Content Placeholder 22">
              <a:extLst>
                <a:ext uri="{FF2B5EF4-FFF2-40B4-BE49-F238E27FC236}">
                  <a16:creationId xmlns:a16="http://schemas.microsoft.com/office/drawing/2014/main" id="{48067840-9D74-814D-9633-2FCC31199AA4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195004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Figuring out what kind of thing something is</a:t>
              </a:r>
            </a:p>
          </p:txBody>
        </p:sp>
        <p:sp>
          <p:nvSpPr>
            <p:cNvPr id="54" name="Content Placeholder 22">
              <a:extLst>
                <a:ext uri="{FF2B5EF4-FFF2-40B4-BE49-F238E27FC236}">
                  <a16:creationId xmlns:a16="http://schemas.microsoft.com/office/drawing/2014/main" id="{646E8E94-B9A6-BB42-A615-C66B1AB957EA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5413057"/>
              <a:ext cx="3847223" cy="639913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Finding uncommon things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0F502FE-E687-C346-87A5-DD5598FEAC0E}"/>
                </a:ext>
              </a:extLst>
            </p:cNvPr>
            <p:cNvSpPr/>
            <p:nvPr/>
          </p:nvSpPr>
          <p:spPr bwMode="auto">
            <a:xfrm>
              <a:off x="838140" y="467802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Clustering</a:t>
              </a:r>
            </a:p>
          </p:txBody>
        </p:sp>
        <p:sp>
          <p:nvSpPr>
            <p:cNvPr id="56" name="Content Placeholder 22">
              <a:extLst>
                <a:ext uri="{FF2B5EF4-FFF2-40B4-BE49-F238E27FC236}">
                  <a16:creationId xmlns:a16="http://schemas.microsoft.com/office/drawing/2014/main" id="{F9FCD680-290A-644B-B16A-5C95D900756C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934356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Predicting a numerical value of a thing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CA8AAB2-A139-4D48-8320-9FD31CEF55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1689" y="5629902"/>
              <a:ext cx="371878" cy="365665"/>
              <a:chOff x="8146160" y="1934179"/>
              <a:chExt cx="851125" cy="836906"/>
            </a:xfrm>
          </p:grpSpPr>
          <p:sp>
            <p:nvSpPr>
              <p:cNvPr id="65" name="Trapezoid 64">
                <a:extLst>
                  <a:ext uri="{FF2B5EF4-FFF2-40B4-BE49-F238E27FC236}">
                    <a16:creationId xmlns:a16="http://schemas.microsoft.com/office/drawing/2014/main" id="{414A0459-00B1-5F48-BCD4-6F3A9F87A07B}"/>
                  </a:ext>
                </a:extLst>
              </p:cNvPr>
              <p:cNvSpPr/>
              <p:nvPr/>
            </p:nvSpPr>
            <p:spPr bwMode="auto">
              <a:xfrm>
                <a:off x="8726829" y="1934179"/>
                <a:ext cx="270456" cy="836906"/>
              </a:xfrm>
              <a:prstGeom prst="trapezoid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6" name="Right Triangle 65">
                <a:extLst>
                  <a:ext uri="{FF2B5EF4-FFF2-40B4-BE49-F238E27FC236}">
                    <a16:creationId xmlns:a16="http://schemas.microsoft.com/office/drawing/2014/main" id="{5C460FD3-B756-5048-A48B-1ECF0D791DC1}"/>
                  </a:ext>
                </a:extLst>
              </p:cNvPr>
              <p:cNvSpPr/>
              <p:nvPr/>
            </p:nvSpPr>
            <p:spPr bwMode="auto">
              <a:xfrm flipH="1">
                <a:off x="8146160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7" name="Right Triangle 66">
                <a:extLst>
                  <a:ext uri="{FF2B5EF4-FFF2-40B4-BE49-F238E27FC236}">
                    <a16:creationId xmlns:a16="http://schemas.microsoft.com/office/drawing/2014/main" id="{F5664569-15AF-1449-9F74-955A2DAEA89B}"/>
                  </a:ext>
                </a:extLst>
              </p:cNvPr>
              <p:cNvSpPr/>
              <p:nvPr/>
            </p:nvSpPr>
            <p:spPr bwMode="auto">
              <a:xfrm flipH="1">
                <a:off x="8407328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823F781-FBB4-FB49-8C23-7163A5C24DFD}"/>
                  </a:ext>
                </a:extLst>
              </p:cNvPr>
              <p:cNvSpPr/>
              <p:nvPr/>
            </p:nvSpPr>
            <p:spPr bwMode="auto">
              <a:xfrm>
                <a:off x="8146160" y="23491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8492854-0504-1842-ADC8-6F860737C6C7}"/>
                  </a:ext>
                </a:extLst>
              </p:cNvPr>
              <p:cNvSpPr/>
              <p:nvPr/>
            </p:nvSpPr>
            <p:spPr bwMode="auto">
              <a:xfrm>
                <a:off x="8146160" y="25015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FC4CFD5-66AC-C742-B9E0-DA76579A6BE8}"/>
                  </a:ext>
                </a:extLst>
              </p:cNvPr>
              <p:cNvSpPr/>
              <p:nvPr/>
            </p:nvSpPr>
            <p:spPr bwMode="auto">
              <a:xfrm>
                <a:off x="8146160" y="2647896"/>
                <a:ext cx="594360" cy="12318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A3721AE-2207-294F-A7A0-9A5401196976}"/>
                  </a:ext>
                </a:extLst>
              </p:cNvPr>
              <p:cNvSpPr/>
              <p:nvPr/>
            </p:nvSpPr>
            <p:spPr bwMode="auto">
              <a:xfrm>
                <a:off x="814616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2A8DA1E-43EE-D54D-9A51-E7A3AD26CE58}"/>
                  </a:ext>
                </a:extLst>
              </p:cNvPr>
              <p:cNvSpPr/>
              <p:nvPr/>
            </p:nvSpPr>
            <p:spPr bwMode="auto">
              <a:xfrm>
                <a:off x="8313800" y="2387279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5733BCC-8528-7B4F-BBF2-621C9072BA14}"/>
                  </a:ext>
                </a:extLst>
              </p:cNvPr>
              <p:cNvSpPr/>
              <p:nvPr/>
            </p:nvSpPr>
            <p:spPr bwMode="auto">
              <a:xfrm>
                <a:off x="848144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84760C8-F2ED-E44F-9CA3-7364F74E99E3}"/>
                  </a:ext>
                </a:extLst>
              </p:cNvPr>
              <p:cNvSpPr/>
              <p:nvPr/>
            </p:nvSpPr>
            <p:spPr bwMode="auto">
              <a:xfrm>
                <a:off x="8649079" y="2352632"/>
                <a:ext cx="121433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58" name="Text Placeholder 16">
              <a:extLst>
                <a:ext uri="{FF2B5EF4-FFF2-40B4-BE49-F238E27FC236}">
                  <a16:creationId xmlns:a16="http://schemas.microsoft.com/office/drawing/2014/main" id="{256E7838-8DCB-5143-BCED-E23FB39AF1C1}"/>
                </a:ext>
              </a:extLst>
            </p:cNvPr>
            <p:cNvSpPr txBox="1">
              <a:spLocks/>
            </p:cNvSpPr>
            <p:nvPr/>
          </p:nvSpPr>
          <p:spPr>
            <a:xfrm>
              <a:off x="7511872" y="1218574"/>
              <a:ext cx="427645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Example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BC738D3-AB98-9B43-9C94-9FAD5F1483B4}"/>
                </a:ext>
              </a:extLst>
            </p:cNvPr>
            <p:cNvCxnSpPr/>
            <p:nvPr/>
          </p:nvCxnSpPr>
          <p:spPr bwMode="auto">
            <a:xfrm>
              <a:off x="7511873" y="1612106"/>
              <a:ext cx="427645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Content Placeholder 22">
              <a:extLst>
                <a:ext uri="{FF2B5EF4-FFF2-40B4-BE49-F238E27FC236}">
                  <a16:creationId xmlns:a16="http://schemas.microsoft.com/office/drawing/2014/main" id="{F4D2177D-99F5-4A49-8B21-4C3B4B0ABB46}"/>
                </a:ext>
              </a:extLst>
            </p:cNvPr>
            <p:cNvSpPr txBox="1">
              <a:spLocks/>
            </p:cNvSpPr>
            <p:nvPr/>
          </p:nvSpPr>
          <p:spPr>
            <a:xfrm>
              <a:off x="3267252" y="4673707"/>
              <a:ext cx="3847223" cy="639913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Putting similar things together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9B266C2-6B6C-8746-9C12-9E760308318B}"/>
                </a:ext>
              </a:extLst>
            </p:cNvPr>
            <p:cNvSpPr/>
            <p:nvPr/>
          </p:nvSpPr>
          <p:spPr bwMode="auto">
            <a:xfrm>
              <a:off x="838140" y="5413057"/>
              <a:ext cx="2285405" cy="639913"/>
            </a:xfrm>
            <a:prstGeom prst="rect">
              <a:avLst/>
            </a:prstGeom>
            <a:solidFill>
              <a:schemeClr val="accent3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Anomaly Detection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EB500A-0F7C-1247-BAE1-B6FE65AFFA51}"/>
              </a:ext>
            </a:extLst>
          </p:cNvPr>
          <p:cNvGrpSpPr/>
          <p:nvPr/>
        </p:nvGrpSpPr>
        <p:grpSpPr>
          <a:xfrm>
            <a:off x="852425" y="1218574"/>
            <a:ext cx="10935901" cy="4824565"/>
            <a:chOff x="852425" y="1218574"/>
            <a:chExt cx="10935901" cy="482456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3C7AEBF-108E-9943-B615-52A4FA2762F4}"/>
                </a:ext>
              </a:extLst>
            </p:cNvPr>
            <p:cNvCxnSpPr/>
            <p:nvPr/>
          </p:nvCxnSpPr>
          <p:spPr bwMode="auto">
            <a:xfrm>
              <a:off x="852425" y="1612106"/>
              <a:ext cx="2285405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35A7C5F-10B5-4242-A838-F56885058BB0}"/>
                </a:ext>
              </a:extLst>
            </p:cNvPr>
            <p:cNvCxnSpPr/>
            <p:nvPr/>
          </p:nvCxnSpPr>
          <p:spPr bwMode="auto">
            <a:xfrm>
              <a:off x="3268929" y="1612106"/>
              <a:ext cx="384722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0" name="Text Placeholder 16">
              <a:extLst>
                <a:ext uri="{FF2B5EF4-FFF2-40B4-BE49-F238E27FC236}">
                  <a16:creationId xmlns:a16="http://schemas.microsoft.com/office/drawing/2014/main" id="{1F88140B-51AB-A841-84B7-63D52FA488BA}"/>
                </a:ext>
              </a:extLst>
            </p:cNvPr>
            <p:cNvSpPr txBox="1">
              <a:spLocks/>
            </p:cNvSpPr>
            <p:nvPr/>
          </p:nvSpPr>
          <p:spPr>
            <a:xfrm>
              <a:off x="7511872" y="1218574"/>
              <a:ext cx="427645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Example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B02638A-8AF9-7D4C-8995-755336FD72DF}"/>
                </a:ext>
              </a:extLst>
            </p:cNvPr>
            <p:cNvCxnSpPr/>
            <p:nvPr/>
          </p:nvCxnSpPr>
          <p:spPr bwMode="auto">
            <a:xfrm>
              <a:off x="7511873" y="1612106"/>
              <a:ext cx="427645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2" name="Content Placeholder 4">
              <a:extLst>
                <a:ext uri="{FF2B5EF4-FFF2-40B4-BE49-F238E27FC236}">
                  <a16:creationId xmlns:a16="http://schemas.microsoft.com/office/drawing/2014/main" id="{C2A45380-65DE-0946-A44E-F5AEAC00ED2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511870" y="1706469"/>
              <a:ext cx="4276454" cy="43366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182832" tIns="91416" rIns="182832" bIns="457081"/>
            <a:lstStyle>
              <a:lvl1pPr marL="249500" indent="-249500" algn="l" defTabSz="997999" rtl="0" eaLnBrk="1" latinLnBrk="0" hangingPunct="1">
                <a:lnSpc>
                  <a:spcPct val="90000"/>
                </a:lnSpc>
                <a:spcBef>
                  <a:spcPts val="1092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8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47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45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Fruit freshness</a:t>
              </a: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57CE804-8C38-3C4C-81A5-2C158F33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5562" y="3784943"/>
              <a:ext cx="736074" cy="875989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7473E22-B5DD-1840-A305-8DB25FD354FA}"/>
                </a:ext>
              </a:extLst>
            </p:cNvPr>
            <p:cNvGrpSpPr/>
            <p:nvPr/>
          </p:nvGrpSpPr>
          <p:grpSpPr>
            <a:xfrm>
              <a:off x="7728791" y="3562156"/>
              <a:ext cx="866315" cy="933915"/>
              <a:chOff x="6731136" y="5472356"/>
              <a:chExt cx="484204" cy="521987"/>
            </a:xfrm>
            <a:solidFill>
              <a:schemeClr val="accent1"/>
            </a:solidFill>
          </p:grpSpPr>
          <p:sp>
            <p:nvSpPr>
              <p:cNvPr id="117" name="Pie 50186">
                <a:extLst>
                  <a:ext uri="{FF2B5EF4-FFF2-40B4-BE49-F238E27FC236}">
                    <a16:creationId xmlns:a16="http://schemas.microsoft.com/office/drawing/2014/main" id="{626C63DC-B0BE-DB43-864D-DBEC69F6EC2F}"/>
                  </a:ext>
                </a:extLst>
              </p:cNvPr>
              <p:cNvSpPr/>
              <p:nvPr/>
            </p:nvSpPr>
            <p:spPr bwMode="auto">
              <a:xfrm rot="10800000">
                <a:off x="6731136" y="5772410"/>
                <a:ext cx="484204" cy="221933"/>
              </a:xfrm>
              <a:custGeom>
                <a:avLst/>
                <a:gdLst>
                  <a:gd name="connsiteX0" fmla="*/ 828723 w 828723"/>
                  <a:gd name="connsiteY0" fmla="*/ 286565 h 573129"/>
                  <a:gd name="connsiteX1" fmla="*/ 566017 w 828723"/>
                  <a:gd name="connsiteY1" fmla="*/ 553247 h 573129"/>
                  <a:gd name="connsiteX2" fmla="*/ 256707 w 828723"/>
                  <a:gd name="connsiteY2" fmla="*/ 551578 h 573129"/>
                  <a:gd name="connsiteX3" fmla="*/ 165 w 828723"/>
                  <a:gd name="connsiteY3" fmla="*/ 278452 h 573129"/>
                  <a:gd name="connsiteX4" fmla="*/ 414362 w 828723"/>
                  <a:gd name="connsiteY4" fmla="*/ 286565 h 573129"/>
                  <a:gd name="connsiteX5" fmla="*/ 828723 w 828723"/>
                  <a:gd name="connsiteY5" fmla="*/ 286565 h 573129"/>
                  <a:gd name="connsiteX0" fmla="*/ 828672 w 828672"/>
                  <a:gd name="connsiteY0" fmla="*/ 8113 h 293039"/>
                  <a:gd name="connsiteX1" fmla="*/ 648717 w 828672"/>
                  <a:gd name="connsiteY1" fmla="*/ 254107 h 293039"/>
                  <a:gd name="connsiteX2" fmla="*/ 256656 w 828672"/>
                  <a:gd name="connsiteY2" fmla="*/ 273126 h 293039"/>
                  <a:gd name="connsiteX3" fmla="*/ 114 w 828672"/>
                  <a:gd name="connsiteY3" fmla="*/ 0 h 293039"/>
                  <a:gd name="connsiteX4" fmla="*/ 414311 w 828672"/>
                  <a:gd name="connsiteY4" fmla="*/ 8113 h 293039"/>
                  <a:gd name="connsiteX5" fmla="*/ 828672 w 828672"/>
                  <a:gd name="connsiteY5" fmla="*/ 8113 h 293039"/>
                  <a:gd name="connsiteX0" fmla="*/ 829427 w 829427"/>
                  <a:gd name="connsiteY0" fmla="*/ 8113 h 289280"/>
                  <a:gd name="connsiteX1" fmla="*/ 649472 w 829427"/>
                  <a:gd name="connsiteY1" fmla="*/ 254107 h 289280"/>
                  <a:gd name="connsiteX2" fmla="*/ 116734 w 829427"/>
                  <a:gd name="connsiteY2" fmla="*/ 260714 h 289280"/>
                  <a:gd name="connsiteX3" fmla="*/ 869 w 829427"/>
                  <a:gd name="connsiteY3" fmla="*/ 0 h 289280"/>
                  <a:gd name="connsiteX4" fmla="*/ 415066 w 829427"/>
                  <a:gd name="connsiteY4" fmla="*/ 8113 h 289280"/>
                  <a:gd name="connsiteX5" fmla="*/ 829427 w 829427"/>
                  <a:gd name="connsiteY5" fmla="*/ 8113 h 289280"/>
                  <a:gd name="connsiteX0" fmla="*/ 829710 w 829710"/>
                  <a:gd name="connsiteY0" fmla="*/ 8113 h 293737"/>
                  <a:gd name="connsiteX1" fmla="*/ 691131 w 829710"/>
                  <a:gd name="connsiteY1" fmla="*/ 262382 h 293737"/>
                  <a:gd name="connsiteX2" fmla="*/ 117017 w 829710"/>
                  <a:gd name="connsiteY2" fmla="*/ 260714 h 293737"/>
                  <a:gd name="connsiteX3" fmla="*/ 1152 w 829710"/>
                  <a:gd name="connsiteY3" fmla="*/ 0 h 293737"/>
                  <a:gd name="connsiteX4" fmla="*/ 415349 w 829710"/>
                  <a:gd name="connsiteY4" fmla="*/ 8113 h 293737"/>
                  <a:gd name="connsiteX5" fmla="*/ 829710 w 829710"/>
                  <a:gd name="connsiteY5" fmla="*/ 8113 h 29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710" h="293737">
                    <a:moveTo>
                      <a:pt x="829710" y="8113"/>
                    </a:moveTo>
                    <a:cubicBezTo>
                      <a:pt x="829710" y="125897"/>
                      <a:pt x="809913" y="220282"/>
                      <a:pt x="691131" y="262382"/>
                    </a:cubicBezTo>
                    <a:cubicBezTo>
                      <a:pt x="572349" y="304482"/>
                      <a:pt x="232014" y="304444"/>
                      <a:pt x="117017" y="260714"/>
                    </a:cubicBezTo>
                    <a:cubicBezTo>
                      <a:pt x="2020" y="216984"/>
                      <a:pt x="-3724" y="119067"/>
                      <a:pt x="1152" y="0"/>
                    </a:cubicBezTo>
                    <a:lnTo>
                      <a:pt x="415349" y="8113"/>
                    </a:lnTo>
                    <a:lnTo>
                      <a:pt x="829710" y="811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F6D8F13D-FC3F-2745-B365-A1F5D589EC44}"/>
                  </a:ext>
                </a:extLst>
              </p:cNvPr>
              <p:cNvSpPr/>
              <p:nvPr/>
            </p:nvSpPr>
            <p:spPr bwMode="auto">
              <a:xfrm>
                <a:off x="6836077" y="5472356"/>
                <a:ext cx="274320" cy="274320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D609D59-F94D-E64D-98E0-D381CE9903F4}"/>
                </a:ext>
              </a:extLst>
            </p:cNvPr>
            <p:cNvGrpSpPr/>
            <p:nvPr/>
          </p:nvGrpSpPr>
          <p:grpSpPr>
            <a:xfrm>
              <a:off x="10480456" y="3111204"/>
              <a:ext cx="1138639" cy="911918"/>
              <a:chOff x="10481598" y="3441480"/>
              <a:chExt cx="1079293" cy="864389"/>
            </a:xfrm>
            <a:solidFill>
              <a:schemeClr val="accent1"/>
            </a:solidFill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0DE5DA3-E74F-9B46-9C2D-33BD74E22270}"/>
                  </a:ext>
                </a:extLst>
              </p:cNvPr>
              <p:cNvSpPr/>
              <p:nvPr/>
            </p:nvSpPr>
            <p:spPr>
              <a:xfrm rot="19878754">
                <a:off x="10481598" y="3637274"/>
                <a:ext cx="359615" cy="18298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4" name="Flowchart: Manual Input 94">
                <a:extLst>
                  <a:ext uri="{FF2B5EF4-FFF2-40B4-BE49-F238E27FC236}">
                    <a16:creationId xmlns:a16="http://schemas.microsoft.com/office/drawing/2014/main" id="{00C87DD5-B886-FD4F-B3AC-DDA41AA01A37}"/>
                  </a:ext>
                </a:extLst>
              </p:cNvPr>
              <p:cNvSpPr/>
              <p:nvPr/>
            </p:nvSpPr>
            <p:spPr>
              <a:xfrm rot="14478754">
                <a:off x="10722169" y="3210636"/>
                <a:ext cx="335366" cy="797054"/>
              </a:xfrm>
              <a:prstGeom prst="flowChartManualInp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A641643-01F6-D441-86BB-2A59DCE29C1E}"/>
                  </a:ext>
                </a:extLst>
              </p:cNvPr>
              <p:cNvSpPr/>
              <p:nvPr/>
            </p:nvSpPr>
            <p:spPr>
              <a:xfrm rot="18222277">
                <a:off x="11169956" y="3457569"/>
                <a:ext cx="156996" cy="6248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B2EAAA3-FF04-C24D-9620-E71B62E29EB5}"/>
                  </a:ext>
                </a:extLst>
              </p:cNvPr>
              <p:cNvSpPr/>
              <p:nvPr/>
            </p:nvSpPr>
            <p:spPr>
              <a:xfrm>
                <a:off x="11466269" y="3562191"/>
                <a:ext cx="85665" cy="743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02D3DC4-0260-E943-945C-F00FB943544F}"/>
                </a:ext>
              </a:extLst>
            </p:cNvPr>
            <p:cNvSpPr/>
            <p:nvPr/>
          </p:nvSpPr>
          <p:spPr>
            <a:xfrm>
              <a:off x="8060840" y="2522286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Before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7091E04-4F28-4840-8222-678DB6ACF5A4}"/>
                </a:ext>
              </a:extLst>
            </p:cNvPr>
            <p:cNvSpPr/>
            <p:nvPr/>
          </p:nvSpPr>
          <p:spPr>
            <a:xfrm>
              <a:off x="10643416" y="2522286"/>
              <a:ext cx="5982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After</a:t>
              </a: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E9C4822-59F1-BF43-B961-5A9E22235225}"/>
                </a:ext>
              </a:extLst>
            </p:cNvPr>
            <p:cNvGrpSpPr/>
            <p:nvPr/>
          </p:nvGrpSpPr>
          <p:grpSpPr>
            <a:xfrm>
              <a:off x="8814226" y="5095405"/>
              <a:ext cx="1671746" cy="830781"/>
              <a:chOff x="9208090" y="4791039"/>
              <a:chExt cx="1672181" cy="830997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19E3741-15FF-EA4D-990F-CFFCF5BF2C24}"/>
                  </a:ext>
                </a:extLst>
              </p:cNvPr>
              <p:cNvSpPr/>
              <p:nvPr/>
            </p:nvSpPr>
            <p:spPr>
              <a:xfrm>
                <a:off x="9488649" y="4791039"/>
                <a:ext cx="139162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607744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  <a:sym typeface="Wingdings" panose="05000000000000000000" pitchFamily="2" charset="2"/>
                  </a:rPr>
                  <a:t>Good</a:t>
                </a:r>
              </a:p>
              <a:p>
                <a:r>
                  <a:rPr lang="en-US" sz="1200" b="1" dirty="0">
                    <a:solidFill>
                      <a:srgbClr val="C00000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  <a:sym typeface="Wingdings" panose="05000000000000000000" pitchFamily="2" charset="2"/>
                  </a:rPr>
                  <a:t>Damage</a:t>
                </a:r>
              </a:p>
              <a:p>
                <a:r>
                  <a:rPr lang="en-US" sz="1200" b="1" dirty="0">
                    <a:solidFill>
                      <a:srgbClr val="C00000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Serious Damage</a:t>
                </a:r>
              </a:p>
              <a:p>
                <a:r>
                  <a:rPr lang="en-US" sz="1200" b="1" dirty="0">
                    <a:solidFill>
                      <a:srgbClr val="C00000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Decay</a:t>
                </a: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41517D87-DCC0-114C-9247-46C36F82D65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208090" y="4822505"/>
                <a:ext cx="187768" cy="182880"/>
                <a:chOff x="696292" y="2764878"/>
                <a:chExt cx="3708651" cy="3612110"/>
              </a:xfrm>
              <a:solidFill>
                <a:srgbClr val="607744"/>
              </a:solidFill>
            </p:grpSpPr>
            <p:sp>
              <p:nvSpPr>
                <p:cNvPr id="104" name="Rounded Rectangle 103">
                  <a:extLst>
                    <a:ext uri="{FF2B5EF4-FFF2-40B4-BE49-F238E27FC236}">
                      <a16:creationId xmlns:a16="http://schemas.microsoft.com/office/drawing/2014/main" id="{B0160D60-F369-3C43-A9F1-996DD97E4226}"/>
                    </a:ext>
                  </a:extLst>
                </p:cNvPr>
                <p:cNvSpPr/>
                <p:nvPr/>
              </p:nvSpPr>
              <p:spPr bwMode="auto">
                <a:xfrm rot="5400000">
                  <a:off x="2986141" y="3383389"/>
                  <a:ext cx="577876" cy="2212182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08762D8C-31F3-A146-AB49-3721A3545742}"/>
                    </a:ext>
                  </a:extLst>
                </p:cNvPr>
                <p:cNvSpPr/>
                <p:nvPr/>
              </p:nvSpPr>
              <p:spPr bwMode="auto">
                <a:xfrm rot="5400000">
                  <a:off x="3009914" y="3938105"/>
                  <a:ext cx="577876" cy="2212182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6" name="Rounded Rectangle 105">
                  <a:extLst>
                    <a:ext uri="{FF2B5EF4-FFF2-40B4-BE49-F238E27FC236}">
                      <a16:creationId xmlns:a16="http://schemas.microsoft.com/office/drawing/2014/main" id="{FB2B42D9-BBAB-094A-BB94-4F5F92F469D7}"/>
                    </a:ext>
                  </a:extLst>
                </p:cNvPr>
                <p:cNvSpPr/>
                <p:nvPr/>
              </p:nvSpPr>
              <p:spPr bwMode="auto">
                <a:xfrm rot="5400000">
                  <a:off x="2907872" y="4501582"/>
                  <a:ext cx="577876" cy="2212182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7" name="Rounded Rectangle 106">
                  <a:extLst>
                    <a:ext uri="{FF2B5EF4-FFF2-40B4-BE49-F238E27FC236}">
                      <a16:creationId xmlns:a16="http://schemas.microsoft.com/office/drawing/2014/main" id="{E7E46758-9D7B-7749-9F75-4B73F31D75C4}"/>
                    </a:ext>
                  </a:extLst>
                </p:cNvPr>
                <p:cNvSpPr/>
                <p:nvPr/>
              </p:nvSpPr>
              <p:spPr bwMode="auto">
                <a:xfrm rot="5400000">
                  <a:off x="2702463" y="4981959"/>
                  <a:ext cx="577876" cy="2212182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8" name="Rounded Rectangle 107">
                  <a:extLst>
                    <a:ext uri="{FF2B5EF4-FFF2-40B4-BE49-F238E27FC236}">
                      <a16:creationId xmlns:a16="http://schemas.microsoft.com/office/drawing/2014/main" id="{FF818512-99A6-C54E-BA4B-0367546F67E8}"/>
                    </a:ext>
                  </a:extLst>
                </p:cNvPr>
                <p:cNvSpPr/>
                <p:nvPr/>
              </p:nvSpPr>
              <p:spPr bwMode="auto">
                <a:xfrm rot="1800000">
                  <a:off x="2282287" y="2764878"/>
                  <a:ext cx="577876" cy="275343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9" name="Rounded Rectangle 108">
                  <a:extLst>
                    <a:ext uri="{FF2B5EF4-FFF2-40B4-BE49-F238E27FC236}">
                      <a16:creationId xmlns:a16="http://schemas.microsoft.com/office/drawing/2014/main" id="{D4201068-AB1D-F54E-AFAA-85C34BBC112A}"/>
                    </a:ext>
                  </a:extLst>
                </p:cNvPr>
                <p:cNvSpPr/>
                <p:nvPr/>
              </p:nvSpPr>
              <p:spPr bwMode="auto">
                <a:xfrm>
                  <a:off x="1632639" y="4675368"/>
                  <a:ext cx="840216" cy="1701620"/>
                </a:xfrm>
                <a:prstGeom prst="roundRect">
                  <a:avLst>
                    <a:gd name="adj" fmla="val 15931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10" name="Rounded Rectangle 109">
                  <a:extLst>
                    <a:ext uri="{FF2B5EF4-FFF2-40B4-BE49-F238E27FC236}">
                      <a16:creationId xmlns:a16="http://schemas.microsoft.com/office/drawing/2014/main" id="{AEF17A95-050C-7340-AB36-0DAAE3B15FF0}"/>
                    </a:ext>
                  </a:extLst>
                </p:cNvPr>
                <p:cNvSpPr/>
                <p:nvPr/>
              </p:nvSpPr>
              <p:spPr bwMode="auto">
                <a:xfrm>
                  <a:off x="696292" y="4613454"/>
                  <a:ext cx="790601" cy="1763533"/>
                </a:xfrm>
                <a:prstGeom prst="roundRect">
                  <a:avLst>
                    <a:gd name="adj" fmla="val 15931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EF22988-9C9D-714C-BB76-59650481125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9208090" y="5243039"/>
                <a:ext cx="187768" cy="182880"/>
                <a:chOff x="696292" y="2764878"/>
                <a:chExt cx="3708651" cy="3612110"/>
              </a:xfrm>
              <a:solidFill>
                <a:srgbClr val="C00000"/>
              </a:solidFill>
            </p:grpSpPr>
            <p:sp>
              <p:nvSpPr>
                <p:cNvPr id="97" name="Rounded Rectangle 96">
                  <a:extLst>
                    <a:ext uri="{FF2B5EF4-FFF2-40B4-BE49-F238E27FC236}">
                      <a16:creationId xmlns:a16="http://schemas.microsoft.com/office/drawing/2014/main" id="{C934C51A-527F-6A47-B117-0220B4445D83}"/>
                    </a:ext>
                  </a:extLst>
                </p:cNvPr>
                <p:cNvSpPr/>
                <p:nvPr/>
              </p:nvSpPr>
              <p:spPr bwMode="auto">
                <a:xfrm rot="5400000">
                  <a:off x="2986141" y="3383389"/>
                  <a:ext cx="577876" cy="2212182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8" name="Rounded Rectangle 97">
                  <a:extLst>
                    <a:ext uri="{FF2B5EF4-FFF2-40B4-BE49-F238E27FC236}">
                      <a16:creationId xmlns:a16="http://schemas.microsoft.com/office/drawing/2014/main" id="{4B6F10FF-2047-7E44-8475-B82FE8D651DF}"/>
                    </a:ext>
                  </a:extLst>
                </p:cNvPr>
                <p:cNvSpPr/>
                <p:nvPr/>
              </p:nvSpPr>
              <p:spPr bwMode="auto">
                <a:xfrm rot="5400000">
                  <a:off x="3009914" y="3938105"/>
                  <a:ext cx="577876" cy="2212182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9" name="Rounded Rectangle 98">
                  <a:extLst>
                    <a:ext uri="{FF2B5EF4-FFF2-40B4-BE49-F238E27FC236}">
                      <a16:creationId xmlns:a16="http://schemas.microsoft.com/office/drawing/2014/main" id="{7AB5413B-D33B-2742-9E20-D00745F6DBC5}"/>
                    </a:ext>
                  </a:extLst>
                </p:cNvPr>
                <p:cNvSpPr/>
                <p:nvPr/>
              </p:nvSpPr>
              <p:spPr bwMode="auto">
                <a:xfrm rot="5400000">
                  <a:off x="2907872" y="4501582"/>
                  <a:ext cx="577876" cy="2212182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0" name="Rounded Rectangle 99">
                  <a:extLst>
                    <a:ext uri="{FF2B5EF4-FFF2-40B4-BE49-F238E27FC236}">
                      <a16:creationId xmlns:a16="http://schemas.microsoft.com/office/drawing/2014/main" id="{7ADAE55F-0834-DC4E-A38C-A4EFE64FB550}"/>
                    </a:ext>
                  </a:extLst>
                </p:cNvPr>
                <p:cNvSpPr/>
                <p:nvPr/>
              </p:nvSpPr>
              <p:spPr bwMode="auto">
                <a:xfrm rot="5400000">
                  <a:off x="2702463" y="4981959"/>
                  <a:ext cx="577876" cy="2212182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1" name="Rounded Rectangle 100">
                  <a:extLst>
                    <a:ext uri="{FF2B5EF4-FFF2-40B4-BE49-F238E27FC236}">
                      <a16:creationId xmlns:a16="http://schemas.microsoft.com/office/drawing/2014/main" id="{AD527E20-98E7-714D-A40F-2822B048EEAB}"/>
                    </a:ext>
                  </a:extLst>
                </p:cNvPr>
                <p:cNvSpPr/>
                <p:nvPr/>
              </p:nvSpPr>
              <p:spPr bwMode="auto">
                <a:xfrm rot="1800000">
                  <a:off x="2282287" y="2764878"/>
                  <a:ext cx="577876" cy="2753430"/>
                </a:xfrm>
                <a:prstGeom prst="roundRect">
                  <a:avLst>
                    <a:gd name="adj" fmla="val 50000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2" name="Rounded Rectangle 101">
                  <a:extLst>
                    <a:ext uri="{FF2B5EF4-FFF2-40B4-BE49-F238E27FC236}">
                      <a16:creationId xmlns:a16="http://schemas.microsoft.com/office/drawing/2014/main" id="{F7E2B488-916A-F344-8841-52006068BE99}"/>
                    </a:ext>
                  </a:extLst>
                </p:cNvPr>
                <p:cNvSpPr/>
                <p:nvPr/>
              </p:nvSpPr>
              <p:spPr bwMode="auto">
                <a:xfrm>
                  <a:off x="1632639" y="4675368"/>
                  <a:ext cx="840216" cy="1701620"/>
                </a:xfrm>
                <a:prstGeom prst="roundRect">
                  <a:avLst>
                    <a:gd name="adj" fmla="val 15931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3" name="Rounded Rectangle 102">
                  <a:extLst>
                    <a:ext uri="{FF2B5EF4-FFF2-40B4-BE49-F238E27FC236}">
                      <a16:creationId xmlns:a16="http://schemas.microsoft.com/office/drawing/2014/main" id="{E4BCEFFE-B15A-144C-8F28-DB4A57538262}"/>
                    </a:ext>
                  </a:extLst>
                </p:cNvPr>
                <p:cNvSpPr/>
                <p:nvPr/>
              </p:nvSpPr>
              <p:spPr bwMode="auto">
                <a:xfrm>
                  <a:off x="696292" y="4613454"/>
                  <a:ext cx="790601" cy="1763533"/>
                </a:xfrm>
                <a:prstGeom prst="roundRect">
                  <a:avLst>
                    <a:gd name="adj" fmla="val 15931"/>
                  </a:avLst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fontAlgn="base">
                    <a:spcAft>
                      <a:spcPts val="600"/>
                    </a:spcAft>
                    <a:buClr>
                      <a:schemeClr val="accent1"/>
                    </a:buClr>
                  </a:pPr>
                  <a:endParaRPr kumimoji="1" lang="en-US" sz="1400" b="1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</p:grpSp>
        </p:grp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C088CB87-BCDD-8749-954D-869CEB3250DA}"/>
                </a:ext>
              </a:extLst>
            </p:cNvPr>
            <p:cNvCxnSpPr/>
            <p:nvPr/>
          </p:nvCxnSpPr>
          <p:spPr bwMode="auto">
            <a:xfrm>
              <a:off x="8521392" y="3695451"/>
              <a:ext cx="791273" cy="56926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8F4D1EFC-A4EA-B849-B9FC-E50144ECAAC4}"/>
                </a:ext>
              </a:extLst>
            </p:cNvPr>
            <p:cNvCxnSpPr/>
            <p:nvPr/>
          </p:nvCxnSpPr>
          <p:spPr bwMode="auto">
            <a:xfrm flipH="1" flipV="1">
              <a:off x="8462369" y="3784942"/>
              <a:ext cx="716420" cy="573944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2565630-0622-EC42-AB69-F5B609AB765D}"/>
                </a:ext>
              </a:extLst>
            </p:cNvPr>
            <p:cNvCxnSpPr/>
            <p:nvPr/>
          </p:nvCxnSpPr>
          <p:spPr bwMode="auto">
            <a:xfrm flipH="1">
              <a:off x="9785901" y="3494514"/>
              <a:ext cx="671508" cy="215085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D3311FC3-588A-AC42-8C23-185B3D013C50}"/>
                </a:ext>
              </a:extLst>
            </p:cNvPr>
            <p:cNvCxnSpPr/>
            <p:nvPr/>
          </p:nvCxnSpPr>
          <p:spPr bwMode="auto">
            <a:xfrm flipV="1">
              <a:off x="10197282" y="3599271"/>
              <a:ext cx="260124" cy="655042"/>
            </a:xfrm>
            <a:prstGeom prst="straightConnector1">
              <a:avLst/>
            </a:prstGeom>
            <a:noFill/>
            <a:ln w="38100" cap="rnd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9293E1E-CC40-5C47-AB97-441EA493C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2022" y="2951028"/>
              <a:ext cx="1361998" cy="282024"/>
            </a:xfrm>
            <a:prstGeom prst="rect">
              <a:avLst/>
            </a:prstGeom>
          </p:spPr>
        </p:pic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B381600-3395-074A-AD10-D2505BD93773}"/>
              </a:ext>
            </a:extLst>
          </p:cNvPr>
          <p:cNvSpPr/>
          <p:nvPr/>
        </p:nvSpPr>
        <p:spPr bwMode="auto">
          <a:xfrm rot="10800000">
            <a:off x="7114468" y="5418594"/>
            <a:ext cx="409278" cy="639913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endParaRPr lang="en-US" sz="1000" b="1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129" name="Right Triangle 128">
            <a:extLst>
              <a:ext uri="{FF2B5EF4-FFF2-40B4-BE49-F238E27FC236}">
                <a16:creationId xmlns:a16="http://schemas.microsoft.com/office/drawing/2014/main" id="{40EC016D-2D07-8D49-B715-84E6CF602558}"/>
              </a:ext>
            </a:extLst>
          </p:cNvPr>
          <p:cNvSpPr/>
          <p:nvPr/>
        </p:nvSpPr>
        <p:spPr bwMode="auto">
          <a:xfrm flipH="1">
            <a:off x="7114466" y="1711258"/>
            <a:ext cx="410541" cy="3701800"/>
          </a:xfrm>
          <a:prstGeom prst="rtTriangle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</a:bodyPr>
          <a:lstStyle/>
          <a:p>
            <a:endParaRPr lang="en-US" sz="1000" b="1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04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What is Machine Learning?</a:t>
            </a:r>
          </a:p>
        </p:txBody>
      </p:sp>
    </p:spTree>
    <p:extLst>
      <p:ext uri="{BB962C8B-B14F-4D97-AF65-F5344CB8AC3E}">
        <p14:creationId xmlns:p14="http://schemas.microsoft.com/office/powerpoint/2010/main" val="4022997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8D919-F2E6-FC4D-B814-3AE722D2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What is Data Science?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715C-6F35-E447-9F06-B4ECA44540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6115924" cy="487412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Wikipedia describes </a:t>
            </a:r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Science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as:</a:t>
            </a:r>
          </a:p>
          <a:p>
            <a:pPr marL="0" indent="0">
              <a:buNone/>
            </a:pPr>
            <a:endParaRPr lang="en-US" sz="2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“a multi-disciplinary field that uses scientific methods, processes, algorithms and systems to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extract knowledge and insights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from structured and unstructured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  <a:r>
              <a:rPr lang="en-US" sz="2800" baseline="30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”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 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02670E-04D7-4E4C-AF8D-188E45552407}"/>
              </a:ext>
            </a:extLst>
          </p:cNvPr>
          <p:cNvSpPr/>
          <p:nvPr/>
        </p:nvSpPr>
        <p:spPr>
          <a:xfrm>
            <a:off x="8319613" y="1879130"/>
            <a:ext cx="2645753" cy="2628404"/>
          </a:xfrm>
          <a:prstGeom prst="ellipse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8D8D36-7655-F246-A8E3-60AD53347B2C}"/>
              </a:ext>
            </a:extLst>
          </p:cNvPr>
          <p:cNvSpPr/>
          <p:nvPr/>
        </p:nvSpPr>
        <p:spPr>
          <a:xfrm>
            <a:off x="7223071" y="1925015"/>
            <a:ext cx="2645753" cy="2628404"/>
          </a:xfrm>
          <a:prstGeom prst="ellipse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025C91-002F-2246-9C6B-32ABF13FA0F3}"/>
              </a:ext>
            </a:extLst>
          </p:cNvPr>
          <p:cNvSpPr/>
          <p:nvPr/>
        </p:nvSpPr>
        <p:spPr>
          <a:xfrm>
            <a:off x="7780239" y="2617050"/>
            <a:ext cx="2645753" cy="2628404"/>
          </a:xfrm>
          <a:prstGeom prst="ellipse">
            <a:avLst/>
          </a:prstGeom>
          <a:solidFill>
            <a:schemeClr val="tx1">
              <a:lumMod val="60000"/>
              <a:lumOff val="4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A8F57-5617-C04A-9280-C08A6FAB0824}"/>
              </a:ext>
            </a:extLst>
          </p:cNvPr>
          <p:cNvSpPr txBox="1"/>
          <p:nvPr/>
        </p:nvSpPr>
        <p:spPr>
          <a:xfrm>
            <a:off x="8496346" y="3069271"/>
            <a:ext cx="122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</a:t>
            </a:r>
          </a:p>
          <a:p>
            <a:pPr algn="ctr" fontAlgn="base"/>
            <a:r>
              <a:rPr lang="en-US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478C6E-8B30-ED48-A25E-DB7A0C55667F}"/>
              </a:ext>
            </a:extLst>
          </p:cNvPr>
          <p:cNvSpPr txBox="1"/>
          <p:nvPr/>
        </p:nvSpPr>
        <p:spPr>
          <a:xfrm>
            <a:off x="8482187" y="2200026"/>
            <a:ext cx="12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0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D3291C-A9ED-5E4F-888F-BBE0B51CDDE9}"/>
              </a:ext>
            </a:extLst>
          </p:cNvPr>
          <p:cNvSpPr txBox="1"/>
          <p:nvPr/>
        </p:nvSpPr>
        <p:spPr>
          <a:xfrm>
            <a:off x="9649258" y="2564004"/>
            <a:ext cx="12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0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COMPUTER</a:t>
            </a:r>
          </a:p>
          <a:p>
            <a:pPr algn="ctr" fontAlgn="base"/>
            <a:r>
              <a:rPr lang="en-US" sz="10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SCIENCE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D1F51-F6D1-5048-A156-1F81379D42D4}"/>
              </a:ext>
            </a:extLst>
          </p:cNvPr>
          <p:cNvSpPr txBox="1"/>
          <p:nvPr/>
        </p:nvSpPr>
        <p:spPr>
          <a:xfrm>
            <a:off x="7146872" y="2662442"/>
            <a:ext cx="1414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0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MATHEMATICS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0FE4C8-B93E-E34D-8D20-C5D3A183FAAD}"/>
              </a:ext>
            </a:extLst>
          </p:cNvPr>
          <p:cNvSpPr txBox="1"/>
          <p:nvPr/>
        </p:nvSpPr>
        <p:spPr>
          <a:xfrm>
            <a:off x="7507791" y="3915745"/>
            <a:ext cx="1414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0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STATISTICAL</a:t>
            </a:r>
          </a:p>
          <a:p>
            <a:pPr algn="ctr" fontAlgn="base"/>
            <a:r>
              <a:rPr lang="en-US" sz="10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B21049-4316-FC40-BEED-75CF5EA16447}"/>
              </a:ext>
            </a:extLst>
          </p:cNvPr>
          <p:cNvSpPr txBox="1"/>
          <p:nvPr/>
        </p:nvSpPr>
        <p:spPr>
          <a:xfrm>
            <a:off x="8389626" y="4610965"/>
            <a:ext cx="1414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0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DOMAIN</a:t>
            </a:r>
          </a:p>
          <a:p>
            <a:pPr algn="ctr" fontAlgn="base"/>
            <a:r>
              <a:rPr lang="en-US" sz="10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EXPERTISE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ACCE6-3E11-9D41-B286-DE7FEA34F10F}"/>
              </a:ext>
            </a:extLst>
          </p:cNvPr>
          <p:cNvSpPr txBox="1"/>
          <p:nvPr/>
        </p:nvSpPr>
        <p:spPr>
          <a:xfrm>
            <a:off x="9264633" y="3842704"/>
            <a:ext cx="1414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0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</a:t>
            </a:r>
          </a:p>
          <a:p>
            <a:pPr algn="ctr" fontAlgn="base"/>
            <a:r>
              <a:rPr lang="en-US" sz="10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PROCESSING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CFBFC7-542D-F040-B552-DC2C6D8CF3DB}"/>
              </a:ext>
            </a:extLst>
          </p:cNvPr>
          <p:cNvCxnSpPr>
            <a:cxnSpLocks/>
          </p:cNvCxnSpPr>
          <p:nvPr/>
        </p:nvCxnSpPr>
        <p:spPr>
          <a:xfrm>
            <a:off x="9018626" y="1471604"/>
            <a:ext cx="0" cy="453411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7ECC489-744D-B748-9630-40CA69ED8E93}"/>
              </a:ext>
            </a:extLst>
          </p:cNvPr>
          <p:cNvSpPr/>
          <p:nvPr/>
        </p:nvSpPr>
        <p:spPr>
          <a:xfrm>
            <a:off x="7561439" y="931470"/>
            <a:ext cx="295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A776B0-9CF5-B146-9CAE-D69D42E04708}"/>
              </a:ext>
            </a:extLst>
          </p:cNvPr>
          <p:cNvSpPr/>
          <p:nvPr/>
        </p:nvSpPr>
        <p:spPr>
          <a:xfrm>
            <a:off x="6814317" y="5566880"/>
            <a:ext cx="4679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https://en.wikipedia.org/wiki/Data_science</a:t>
            </a:r>
            <a:endParaRPr lang="en-US" dirty="0">
              <a:solidFill>
                <a:schemeClr val="accent2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9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0D94-867E-7740-AF34-D567E0E7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What is Machine Learning?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C43CB4-FF9A-7445-8C87-9C6D854BE77B}"/>
              </a:ext>
            </a:extLst>
          </p:cNvPr>
          <p:cNvSpPr/>
          <p:nvPr/>
        </p:nvSpPr>
        <p:spPr>
          <a:xfrm>
            <a:off x="896207" y="1413411"/>
            <a:ext cx="10402878" cy="1892826"/>
          </a:xfrm>
          <a:prstGeom prst="rect">
            <a:avLst/>
          </a:prstGeom>
          <a:ln w="19050">
            <a:solidFill>
              <a:schemeClr val="tx1"/>
            </a:solidFill>
            <a:round/>
          </a:ln>
        </p:spPr>
        <p:txBody>
          <a:bodyPr wrap="square" lIns="91440">
            <a:spAutoFit/>
          </a:bodyPr>
          <a:lstStyle/>
          <a:p>
            <a:pPr defTabSz="340117">
              <a:spcAft>
                <a:spcPts val="600"/>
              </a:spcAft>
            </a:pPr>
            <a:r>
              <a:rPr lang="en-US" sz="2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“Programming computers to </a:t>
            </a:r>
            <a:r>
              <a:rPr lang="en-US" sz="26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learn from experience </a:t>
            </a:r>
            <a:r>
              <a:rPr lang="en-US" sz="2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should </a:t>
            </a:r>
          </a:p>
          <a:p>
            <a:pPr defTabSz="340117">
              <a:spcAft>
                <a:spcPts val="600"/>
              </a:spcAft>
            </a:pPr>
            <a:r>
              <a:rPr lang="en-US" sz="2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eventually </a:t>
            </a:r>
            <a:r>
              <a:rPr lang="en-US" sz="26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eliminate the need for much of this detailed </a:t>
            </a:r>
          </a:p>
          <a:p>
            <a:pPr defTabSz="340117">
              <a:spcAft>
                <a:spcPts val="600"/>
              </a:spcAft>
            </a:pPr>
            <a:r>
              <a:rPr lang="en-US" sz="26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programming effort</a:t>
            </a:r>
            <a:r>
              <a:rPr lang="en-US" sz="2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”</a:t>
            </a:r>
          </a:p>
          <a:p>
            <a:pPr defTabSz="340117">
              <a:spcAft>
                <a:spcPts val="600"/>
              </a:spcAft>
            </a:pP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             		        			Arthur Samuel (1959) – Computer Scientist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DB86F-BEDB-704A-AB3E-AF3E7920C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577" y="1413411"/>
            <a:ext cx="1294216" cy="179752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9F1C34-1AE4-9B4E-81AD-1EBBA077FFC3}"/>
              </a:ext>
            </a:extLst>
          </p:cNvPr>
          <p:cNvGrpSpPr/>
          <p:nvPr/>
        </p:nvGrpSpPr>
        <p:grpSpPr>
          <a:xfrm>
            <a:off x="911108" y="3411426"/>
            <a:ext cx="10396807" cy="2645776"/>
            <a:chOff x="911108" y="3411426"/>
            <a:chExt cx="10396807" cy="26457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59434E2-233D-114E-8236-CB19468D8855}"/>
                </a:ext>
              </a:extLst>
            </p:cNvPr>
            <p:cNvGrpSpPr/>
            <p:nvPr/>
          </p:nvGrpSpPr>
          <p:grpSpPr>
            <a:xfrm>
              <a:off x="911108" y="3411426"/>
              <a:ext cx="10396807" cy="851231"/>
              <a:chOff x="701465" y="3449064"/>
              <a:chExt cx="10396807" cy="85123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FEF541E-5E26-FA41-B2F3-C78184B97E5B}"/>
                  </a:ext>
                </a:extLst>
              </p:cNvPr>
              <p:cNvGrpSpPr/>
              <p:nvPr/>
            </p:nvGrpSpPr>
            <p:grpSpPr>
              <a:xfrm>
                <a:off x="2884124" y="3552860"/>
                <a:ext cx="7755641" cy="634251"/>
                <a:chOff x="960299" y="2674800"/>
                <a:chExt cx="4396675" cy="836809"/>
              </a:xfrm>
            </p:grpSpPr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B62D1B13-260C-7D47-9001-026187CD8F21}"/>
                    </a:ext>
                  </a:extLst>
                </p:cNvPr>
                <p:cNvSpPr/>
                <p:nvPr/>
              </p:nvSpPr>
              <p:spPr>
                <a:xfrm>
                  <a:off x="960299" y="2674800"/>
                  <a:ext cx="3419253" cy="836809"/>
                </a:xfrm>
                <a:prstGeom prst="roundRect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0117"/>
                  <a:r>
                    <a:rPr lang="en-US" sz="1999" b="1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Classical Programming (Rules, if/else, etc</a:t>
                  </a:r>
                  <a:r>
                    <a:rPr lang="en-US" altLang="zh-CN" sz="1999" b="1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.</a:t>
                  </a:r>
                  <a:r>
                    <a:rPr lang="en-US" sz="1999" b="1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)</a:t>
                  </a:r>
                </a:p>
              </p:txBody>
            </p:sp>
            <p:sp>
              <p:nvSpPr>
                <p:cNvPr id="12" name="Text Placeholder 4">
                  <a:extLst>
                    <a:ext uri="{FF2B5EF4-FFF2-40B4-BE49-F238E27FC236}">
                      <a16:creationId xmlns:a16="http://schemas.microsoft.com/office/drawing/2014/main" id="{ADDFF7B5-1986-D741-97E5-FD25E7F7BD8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21462" y="2835687"/>
                  <a:ext cx="635512" cy="51195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/>
                <a:lstStyle>
                  <a:lvl1pPr marL="249500" indent="-249500" algn="l" defTabSz="997999" rtl="0" eaLnBrk="1" latinLnBrk="0" hangingPunct="1">
                    <a:lnSpc>
                      <a:spcPct val="100000"/>
                    </a:lnSpc>
                    <a:spcBef>
                      <a:spcPts val="800"/>
                    </a:spcBef>
                    <a:buFont typeface="Arial" panose="020B0604020202020204" pitchFamily="34" charset="0"/>
                    <a:buChar char="•"/>
                    <a:defRPr sz="3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457" indent="-228486" algn="l" defTabSz="997999" rtl="0" eaLnBrk="1" latinLnBrk="0" hangingPunct="1">
                    <a:lnSpc>
                      <a:spcPct val="100000"/>
                    </a:lnSpc>
                    <a:spcBef>
                      <a:spcPts val="800"/>
                    </a:spcBef>
                    <a:buFont typeface="Wingdings" charset="2"/>
                    <a:buChar char="§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2428" indent="-228486" algn="l" defTabSz="997999" rtl="0" eaLnBrk="1" latinLnBrk="0" hangingPunct="1">
                    <a:lnSpc>
                      <a:spcPct val="100000"/>
                    </a:lnSpc>
                    <a:spcBef>
                      <a:spcPts val="800"/>
                    </a:spcBef>
                    <a:buFont typeface="Lucida Grande"/>
                    <a:buChar char="-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99399" indent="-228486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Lucida Grande"/>
                    <a:buChar char="-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6370" indent="-228486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Lucida Grande"/>
                    <a:buChar char="-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4500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43499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42499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41499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1999" dirty="0">
                      <a:solidFill>
                        <a:srgbClr val="303942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Answers</a:t>
                  </a:r>
                </a:p>
              </p:txBody>
            </p:sp>
            <p:sp>
              <p:nvSpPr>
                <p:cNvPr id="15" name="Chevron 14">
                  <a:extLst>
                    <a:ext uri="{FF2B5EF4-FFF2-40B4-BE49-F238E27FC236}">
                      <a16:creationId xmlns:a16="http://schemas.microsoft.com/office/drawing/2014/main" id="{9AB0C9D6-165A-EF42-8A76-129920FDF941}"/>
                    </a:ext>
                  </a:extLst>
                </p:cNvPr>
                <p:cNvSpPr/>
                <p:nvPr/>
              </p:nvSpPr>
              <p:spPr>
                <a:xfrm>
                  <a:off x="4451145" y="2932080"/>
                  <a:ext cx="217156" cy="322246"/>
                </a:xfrm>
                <a:prstGeom prst="chevron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0117"/>
                  <a:endParaRPr lang="en-US">
                    <a:solidFill>
                      <a:srgbClr val="303942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</p:grp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CA3E4D2-96D2-5049-AD46-13134B091CB5}"/>
                  </a:ext>
                </a:extLst>
              </p:cNvPr>
              <p:cNvSpPr/>
              <p:nvPr/>
            </p:nvSpPr>
            <p:spPr>
              <a:xfrm>
                <a:off x="701465" y="3449064"/>
                <a:ext cx="10396807" cy="851231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36" name="Text Placeholder 4">
              <a:extLst>
                <a:ext uri="{FF2B5EF4-FFF2-40B4-BE49-F238E27FC236}">
                  <a16:creationId xmlns:a16="http://schemas.microsoft.com/office/drawing/2014/main" id="{FA4CE736-2C08-8B46-8231-BA12300B2A7A}"/>
                </a:ext>
              </a:extLst>
            </p:cNvPr>
            <p:cNvSpPr txBox="1">
              <a:spLocks/>
            </p:cNvSpPr>
            <p:nvPr/>
          </p:nvSpPr>
          <p:spPr>
            <a:xfrm>
              <a:off x="1416048" y="3834524"/>
              <a:ext cx="2282698" cy="388034"/>
            </a:xfrm>
            <a:prstGeom prst="rect">
              <a:avLst/>
            </a:prstGeom>
          </p:spPr>
          <p:txBody>
            <a:bodyPr vert="horz"/>
            <a:lstStyle>
              <a:lvl1pPr marL="249500" indent="-249500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457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Wingdings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428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Lucida Grande"/>
                <a:buChar char="-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9399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370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999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Rules</a:t>
              </a:r>
            </a:p>
          </p:txBody>
        </p:sp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885D5939-470A-5044-BD91-D2CB2B1779BE}"/>
                </a:ext>
              </a:extLst>
            </p:cNvPr>
            <p:cNvSpPr txBox="1">
              <a:spLocks/>
            </p:cNvSpPr>
            <p:nvPr/>
          </p:nvSpPr>
          <p:spPr>
            <a:xfrm>
              <a:off x="1416052" y="3462248"/>
              <a:ext cx="1991566" cy="309320"/>
            </a:xfrm>
            <a:prstGeom prst="rect">
              <a:avLst/>
            </a:prstGeom>
          </p:spPr>
          <p:txBody>
            <a:bodyPr vert="horz"/>
            <a:lstStyle>
              <a:lvl1pPr marL="249500" indent="-249500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457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Wingdings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428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Lucida Grande"/>
                <a:buChar char="-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9399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370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999" dirty="0">
                  <a:solidFill>
                    <a:srgbClr val="303942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Data</a:t>
              </a:r>
            </a:p>
          </p:txBody>
        </p:sp>
        <p:sp>
          <p:nvSpPr>
            <p:cNvPr id="38" name="Chevron 37">
              <a:extLst>
                <a:ext uri="{FF2B5EF4-FFF2-40B4-BE49-F238E27FC236}">
                  <a16:creationId xmlns:a16="http://schemas.microsoft.com/office/drawing/2014/main" id="{CCA99CB1-F574-F548-8FC0-EB7F58B821AA}"/>
                </a:ext>
              </a:extLst>
            </p:cNvPr>
            <p:cNvSpPr/>
            <p:nvPr/>
          </p:nvSpPr>
          <p:spPr>
            <a:xfrm>
              <a:off x="2584419" y="3540507"/>
              <a:ext cx="383059" cy="244243"/>
            </a:xfrm>
            <a:prstGeom prst="chevr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0117"/>
              <a:endParaRPr lang="en-US">
                <a:solidFill>
                  <a:srgbClr val="30394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39" name="Chevron 38">
              <a:extLst>
                <a:ext uri="{FF2B5EF4-FFF2-40B4-BE49-F238E27FC236}">
                  <a16:creationId xmlns:a16="http://schemas.microsoft.com/office/drawing/2014/main" id="{337BCDB8-1BB3-404E-B302-6FAAEC9F8073}"/>
                </a:ext>
              </a:extLst>
            </p:cNvPr>
            <p:cNvSpPr/>
            <p:nvPr/>
          </p:nvSpPr>
          <p:spPr>
            <a:xfrm>
              <a:off x="2584418" y="3896678"/>
              <a:ext cx="383059" cy="244243"/>
            </a:xfrm>
            <a:prstGeom prst="chevr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0117"/>
              <a:endParaRPr lang="en-US">
                <a:solidFill>
                  <a:srgbClr val="30394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03FDACA-AC22-1648-9A76-74A03FF5C33D}"/>
                </a:ext>
              </a:extLst>
            </p:cNvPr>
            <p:cNvGrpSpPr/>
            <p:nvPr/>
          </p:nvGrpSpPr>
          <p:grpSpPr>
            <a:xfrm>
              <a:off x="911108" y="4362812"/>
              <a:ext cx="10396807" cy="1694390"/>
              <a:chOff x="911108" y="4362812"/>
              <a:chExt cx="10396807" cy="169439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4511638-7CC8-034D-9ADC-943F9588666B}"/>
                  </a:ext>
                </a:extLst>
              </p:cNvPr>
              <p:cNvGrpSpPr/>
              <p:nvPr/>
            </p:nvGrpSpPr>
            <p:grpSpPr>
              <a:xfrm>
                <a:off x="1416048" y="4365005"/>
                <a:ext cx="4252493" cy="760310"/>
                <a:chOff x="1581198" y="2821025"/>
                <a:chExt cx="4252493" cy="760310"/>
              </a:xfrm>
            </p:grpSpPr>
            <p:sp>
              <p:nvSpPr>
                <p:cNvPr id="51" name="Text Placeholder 4">
                  <a:extLst>
                    <a:ext uri="{FF2B5EF4-FFF2-40B4-BE49-F238E27FC236}">
                      <a16:creationId xmlns:a16="http://schemas.microsoft.com/office/drawing/2014/main" id="{C5B0C0A7-8D3E-304A-BF13-C281BB038F0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81198" y="3193301"/>
                  <a:ext cx="2282698" cy="388034"/>
                </a:xfrm>
                <a:prstGeom prst="rect">
                  <a:avLst/>
                </a:prstGeom>
              </p:spPr>
              <p:txBody>
                <a:bodyPr vert="horz"/>
                <a:lstStyle>
                  <a:lvl1pPr marL="249500" indent="-249500" algn="l" defTabSz="997999" rtl="0" eaLnBrk="1" latinLnBrk="0" hangingPunct="1">
                    <a:lnSpc>
                      <a:spcPct val="100000"/>
                    </a:lnSpc>
                    <a:spcBef>
                      <a:spcPts val="800"/>
                    </a:spcBef>
                    <a:buFont typeface="Arial" panose="020B0604020202020204" pitchFamily="34" charset="0"/>
                    <a:buChar char="•"/>
                    <a:defRPr sz="3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457" indent="-228486" algn="l" defTabSz="997999" rtl="0" eaLnBrk="1" latinLnBrk="0" hangingPunct="1">
                    <a:lnSpc>
                      <a:spcPct val="100000"/>
                    </a:lnSpc>
                    <a:spcBef>
                      <a:spcPts val="800"/>
                    </a:spcBef>
                    <a:buFont typeface="Wingdings" charset="2"/>
                    <a:buChar char="§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2428" indent="-228486" algn="l" defTabSz="997999" rtl="0" eaLnBrk="1" latinLnBrk="0" hangingPunct="1">
                    <a:lnSpc>
                      <a:spcPct val="100000"/>
                    </a:lnSpc>
                    <a:spcBef>
                      <a:spcPts val="800"/>
                    </a:spcBef>
                    <a:buFont typeface="Lucida Grande"/>
                    <a:buChar char="-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99399" indent="-228486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Lucida Grande"/>
                    <a:buChar char="-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6370" indent="-228486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Lucida Grande"/>
                    <a:buChar char="-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4500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43499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42499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41499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1999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Answers</a:t>
                  </a:r>
                </a:p>
              </p:txBody>
            </p:sp>
            <p:sp>
              <p:nvSpPr>
                <p:cNvPr id="52" name="Text Placeholder 4">
                  <a:extLst>
                    <a:ext uri="{FF2B5EF4-FFF2-40B4-BE49-F238E27FC236}">
                      <a16:creationId xmlns:a16="http://schemas.microsoft.com/office/drawing/2014/main" id="{8851C3C7-FBFF-7D4F-995D-770C30FA8F0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81202" y="2821025"/>
                  <a:ext cx="1991566" cy="309320"/>
                </a:xfrm>
                <a:prstGeom prst="rect">
                  <a:avLst/>
                </a:prstGeom>
              </p:spPr>
              <p:txBody>
                <a:bodyPr vert="horz"/>
                <a:lstStyle>
                  <a:lvl1pPr marL="249500" indent="-249500" algn="l" defTabSz="997999" rtl="0" eaLnBrk="1" latinLnBrk="0" hangingPunct="1">
                    <a:lnSpc>
                      <a:spcPct val="100000"/>
                    </a:lnSpc>
                    <a:spcBef>
                      <a:spcPts val="800"/>
                    </a:spcBef>
                    <a:buFont typeface="Arial" panose="020B0604020202020204" pitchFamily="34" charset="0"/>
                    <a:buChar char="•"/>
                    <a:defRPr sz="3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457" indent="-228486" algn="l" defTabSz="997999" rtl="0" eaLnBrk="1" latinLnBrk="0" hangingPunct="1">
                    <a:lnSpc>
                      <a:spcPct val="100000"/>
                    </a:lnSpc>
                    <a:spcBef>
                      <a:spcPts val="800"/>
                    </a:spcBef>
                    <a:buFont typeface="Wingdings" charset="2"/>
                    <a:buChar char="§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2428" indent="-228486" algn="l" defTabSz="997999" rtl="0" eaLnBrk="1" latinLnBrk="0" hangingPunct="1">
                    <a:lnSpc>
                      <a:spcPct val="100000"/>
                    </a:lnSpc>
                    <a:spcBef>
                      <a:spcPts val="800"/>
                    </a:spcBef>
                    <a:buFont typeface="Lucida Grande"/>
                    <a:buChar char="-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99399" indent="-228486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Lucida Grande"/>
                    <a:buChar char="-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6370" indent="-228486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Lucida Grande"/>
                    <a:buChar char="-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44500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43499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42499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41499" indent="-249500" algn="l" defTabSz="997999" rtl="0" eaLnBrk="1" latinLnBrk="0" hangingPunct="1">
                    <a:lnSpc>
                      <a:spcPct val="90000"/>
                    </a:lnSpc>
                    <a:spcBef>
                      <a:spcPts val="545"/>
                    </a:spcBef>
                    <a:buFont typeface="Arial" panose="020B0604020202020204" pitchFamily="34" charset="0"/>
                    <a:buChar char="•"/>
                    <a:defRPr sz="19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1999" dirty="0">
                      <a:solidFill>
                        <a:srgbClr val="303942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Data</a:t>
                  </a:r>
                </a:p>
              </p:txBody>
            </p:sp>
            <p:sp>
              <p:nvSpPr>
                <p:cNvPr id="53" name="Chevron 52">
                  <a:extLst>
                    <a:ext uri="{FF2B5EF4-FFF2-40B4-BE49-F238E27FC236}">
                      <a16:creationId xmlns:a16="http://schemas.microsoft.com/office/drawing/2014/main" id="{41FE6168-E6C2-7749-BEA6-0AF7EB3A023C}"/>
                    </a:ext>
                  </a:extLst>
                </p:cNvPr>
                <p:cNvSpPr/>
                <p:nvPr/>
              </p:nvSpPr>
              <p:spPr>
                <a:xfrm>
                  <a:off x="2749569" y="2920817"/>
                  <a:ext cx="383059" cy="244243"/>
                </a:xfrm>
                <a:prstGeom prst="chevron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0117"/>
                  <a:endParaRPr lang="en-US">
                    <a:solidFill>
                      <a:srgbClr val="303942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54" name="Chevron 53">
                  <a:extLst>
                    <a:ext uri="{FF2B5EF4-FFF2-40B4-BE49-F238E27FC236}">
                      <a16:creationId xmlns:a16="http://schemas.microsoft.com/office/drawing/2014/main" id="{CF8C653C-C480-A441-A5D5-15482683E4D9}"/>
                    </a:ext>
                  </a:extLst>
                </p:cNvPr>
                <p:cNvSpPr/>
                <p:nvPr/>
              </p:nvSpPr>
              <p:spPr>
                <a:xfrm>
                  <a:off x="2749568" y="3276988"/>
                  <a:ext cx="383059" cy="244243"/>
                </a:xfrm>
                <a:prstGeom prst="chevron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0117"/>
                  <a:endParaRPr lang="en-US">
                    <a:solidFill>
                      <a:srgbClr val="303942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55" name="Chevron 54">
                  <a:extLst>
                    <a:ext uri="{FF2B5EF4-FFF2-40B4-BE49-F238E27FC236}">
                      <a16:creationId xmlns:a16="http://schemas.microsoft.com/office/drawing/2014/main" id="{4E0F1A43-F3AA-FC40-B4BA-97CE301393F1}"/>
                    </a:ext>
                  </a:extLst>
                </p:cNvPr>
                <p:cNvSpPr/>
                <p:nvPr/>
              </p:nvSpPr>
              <p:spPr>
                <a:xfrm>
                  <a:off x="5450632" y="3103755"/>
                  <a:ext cx="383059" cy="244243"/>
                </a:xfrm>
                <a:prstGeom prst="chevron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0117"/>
                  <a:endParaRPr lang="en-US">
                    <a:solidFill>
                      <a:srgbClr val="303942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</p:grp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939A65EB-B607-1042-9F2C-A149EFC8CDFC}"/>
                  </a:ext>
                </a:extLst>
              </p:cNvPr>
              <p:cNvSpPr/>
              <p:nvPr/>
            </p:nvSpPr>
            <p:spPr>
              <a:xfrm>
                <a:off x="911108" y="4362812"/>
                <a:ext cx="10396807" cy="1694390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C39D0AE7-715E-AF48-BAB5-142F6D35CDB5}"/>
                  </a:ext>
                </a:extLst>
              </p:cNvPr>
              <p:cNvSpPr/>
              <p:nvPr/>
            </p:nvSpPr>
            <p:spPr>
              <a:xfrm>
                <a:off x="5728020" y="4452733"/>
                <a:ext cx="3397236" cy="634251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0117"/>
                <a:r>
                  <a:rPr lang="en-US" sz="1999" b="1" dirty="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Trained ML Models (Rules)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85018656-7F24-9A40-8441-AB4E7F29B685}"/>
                  </a:ext>
                </a:extLst>
              </p:cNvPr>
              <p:cNvSpPr/>
              <p:nvPr/>
            </p:nvSpPr>
            <p:spPr>
              <a:xfrm>
                <a:off x="3093767" y="4464328"/>
                <a:ext cx="2107242" cy="634251"/>
              </a:xfrm>
              <a:prstGeom prst="round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0117"/>
                <a:r>
                  <a:rPr lang="en-US" sz="1999" b="1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ML Algorithms</a:t>
                </a:r>
              </a:p>
            </p:txBody>
          </p:sp>
          <p:sp>
            <p:nvSpPr>
              <p:cNvPr id="47" name="Chevron 46">
                <a:extLst>
                  <a:ext uri="{FF2B5EF4-FFF2-40B4-BE49-F238E27FC236}">
                    <a16:creationId xmlns:a16="http://schemas.microsoft.com/office/drawing/2014/main" id="{1CF9A2C0-C36E-174A-ACE7-91B067FC5EDD}"/>
                  </a:ext>
                </a:extLst>
              </p:cNvPr>
              <p:cNvSpPr/>
              <p:nvPr/>
            </p:nvSpPr>
            <p:spPr>
              <a:xfrm>
                <a:off x="9251544" y="4638366"/>
                <a:ext cx="383059" cy="244243"/>
              </a:xfrm>
              <a:prstGeom prst="chevron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0117"/>
                <a:endParaRPr lang="en-US">
                  <a:solidFill>
                    <a:srgbClr val="303942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48" name="Chevron 47">
                <a:extLst>
                  <a:ext uri="{FF2B5EF4-FFF2-40B4-BE49-F238E27FC236}">
                    <a16:creationId xmlns:a16="http://schemas.microsoft.com/office/drawing/2014/main" id="{73E44D08-C3B3-9541-B0D6-D9707C8DA6C4}"/>
                  </a:ext>
                </a:extLst>
              </p:cNvPr>
              <p:cNvSpPr/>
              <p:nvPr/>
            </p:nvSpPr>
            <p:spPr>
              <a:xfrm rot="16200000">
                <a:off x="7288719" y="5194724"/>
                <a:ext cx="383059" cy="244243"/>
              </a:xfrm>
              <a:prstGeom prst="chevron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0117"/>
                <a:endParaRPr lang="en-US">
                  <a:solidFill>
                    <a:srgbClr val="303942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ED5164EB-B215-3143-BEB9-B2E52D7A5D51}"/>
                  </a:ext>
                </a:extLst>
              </p:cNvPr>
              <p:cNvSpPr/>
              <p:nvPr/>
            </p:nvSpPr>
            <p:spPr>
              <a:xfrm>
                <a:off x="6401184" y="5554314"/>
                <a:ext cx="2158131" cy="413103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0117"/>
                <a:r>
                  <a:rPr lang="en-US" sz="1999" b="1" dirty="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New Similar Data</a:t>
                </a:r>
              </a:p>
            </p:txBody>
          </p: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F47E2A27-D478-C64A-BBB3-D9B79A649FC5}"/>
                  </a:ext>
                </a:extLst>
              </p:cNvPr>
              <p:cNvSpPr/>
              <p:nvPr/>
            </p:nvSpPr>
            <p:spPr>
              <a:xfrm>
                <a:off x="9704781" y="4563304"/>
                <a:ext cx="1259543" cy="413103"/>
              </a:xfrm>
              <a:prstGeom prst="round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0117"/>
                <a:r>
                  <a:rPr lang="en-US" sz="1999" b="1" dirty="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Answers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152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A184-713B-5247-A31E-6B3D2AB8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Why ML? Why now?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1713EA24-8A66-C34B-9543-10EE19D3917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1" y="1291120"/>
            <a:ext cx="10515599" cy="2887179"/>
          </a:xfrm>
        </p:spPr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larger amounts of data, easy to produce, collect and store </a:t>
            </a:r>
          </a:p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Compute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powerful processing units, hardware acceleration, parallelization </a:t>
            </a:r>
          </a:p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Algorithms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ML frameworks, libraries, improved and more efficient techniques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47F7D0-078E-234C-9C41-5E83AEB9DA72}"/>
              </a:ext>
            </a:extLst>
          </p:cNvPr>
          <p:cNvGrpSpPr/>
          <p:nvPr/>
        </p:nvGrpSpPr>
        <p:grpSpPr>
          <a:xfrm>
            <a:off x="911108" y="4362812"/>
            <a:ext cx="10396807" cy="1694390"/>
            <a:chOff x="911108" y="4362812"/>
            <a:chExt cx="10396807" cy="1694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9B29B3A-BEA4-A647-8D42-A6922DBB0F69}"/>
                </a:ext>
              </a:extLst>
            </p:cNvPr>
            <p:cNvGrpSpPr/>
            <p:nvPr/>
          </p:nvGrpSpPr>
          <p:grpSpPr>
            <a:xfrm>
              <a:off x="1416048" y="4365005"/>
              <a:ext cx="4252493" cy="760310"/>
              <a:chOff x="1581198" y="2821025"/>
              <a:chExt cx="4252493" cy="760310"/>
            </a:xfrm>
          </p:grpSpPr>
          <p:sp>
            <p:nvSpPr>
              <p:cNvPr id="33" name="Text Placeholder 4">
                <a:extLst>
                  <a:ext uri="{FF2B5EF4-FFF2-40B4-BE49-F238E27FC236}">
                    <a16:creationId xmlns:a16="http://schemas.microsoft.com/office/drawing/2014/main" id="{4FCB4E23-3F2B-4643-8338-3AE02A1CAA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81198" y="3193301"/>
                <a:ext cx="2282698" cy="388034"/>
              </a:xfrm>
              <a:prstGeom prst="rect">
                <a:avLst/>
              </a:prstGeom>
            </p:spPr>
            <p:txBody>
              <a:bodyPr vert="horz"/>
              <a:lstStyle>
                <a:lvl1pPr marL="249500" indent="-249500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457" indent="-228486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Wingdings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428" indent="-228486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Lucida Grande"/>
                  <a:buChar char="-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99399" indent="-228486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Lucida Grande"/>
                  <a:buChar char="-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6370" indent="-228486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Lucida Grande"/>
                  <a:buChar char="-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4500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43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42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41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999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Answers</a:t>
                </a:r>
              </a:p>
            </p:txBody>
          </p:sp>
          <p:sp>
            <p:nvSpPr>
              <p:cNvPr id="34" name="Text Placeholder 4">
                <a:extLst>
                  <a:ext uri="{FF2B5EF4-FFF2-40B4-BE49-F238E27FC236}">
                    <a16:creationId xmlns:a16="http://schemas.microsoft.com/office/drawing/2014/main" id="{316E0EBF-EE5D-A44D-8CE1-C67827DC88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81202" y="2821025"/>
                <a:ext cx="1991566" cy="309320"/>
              </a:xfrm>
              <a:prstGeom prst="rect">
                <a:avLst/>
              </a:prstGeom>
            </p:spPr>
            <p:txBody>
              <a:bodyPr vert="horz"/>
              <a:lstStyle>
                <a:lvl1pPr marL="249500" indent="-249500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457" indent="-228486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Wingdings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428" indent="-228486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Lucida Grande"/>
                  <a:buChar char="-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99399" indent="-228486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Lucida Grande"/>
                  <a:buChar char="-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6370" indent="-228486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Lucida Grande"/>
                  <a:buChar char="-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4500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43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42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41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999" dirty="0">
                    <a:solidFill>
                      <a:srgbClr val="303942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Data</a:t>
                </a:r>
              </a:p>
            </p:txBody>
          </p:sp>
          <p:sp>
            <p:nvSpPr>
              <p:cNvPr id="35" name="Chevron 34">
                <a:extLst>
                  <a:ext uri="{FF2B5EF4-FFF2-40B4-BE49-F238E27FC236}">
                    <a16:creationId xmlns:a16="http://schemas.microsoft.com/office/drawing/2014/main" id="{5395B63E-8496-0D43-847F-988253821E59}"/>
                  </a:ext>
                </a:extLst>
              </p:cNvPr>
              <p:cNvSpPr/>
              <p:nvPr/>
            </p:nvSpPr>
            <p:spPr>
              <a:xfrm>
                <a:off x="2749569" y="2920817"/>
                <a:ext cx="383059" cy="244243"/>
              </a:xfrm>
              <a:prstGeom prst="chevron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0117"/>
                <a:endParaRPr lang="en-US">
                  <a:solidFill>
                    <a:srgbClr val="303942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36" name="Chevron 35">
                <a:extLst>
                  <a:ext uri="{FF2B5EF4-FFF2-40B4-BE49-F238E27FC236}">
                    <a16:creationId xmlns:a16="http://schemas.microsoft.com/office/drawing/2014/main" id="{7A55A6DA-BB04-7B42-8DD2-D79BEE815BE0}"/>
                  </a:ext>
                </a:extLst>
              </p:cNvPr>
              <p:cNvSpPr/>
              <p:nvPr/>
            </p:nvSpPr>
            <p:spPr>
              <a:xfrm>
                <a:off x="2749568" y="3276988"/>
                <a:ext cx="383059" cy="244243"/>
              </a:xfrm>
              <a:prstGeom prst="chevron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0117"/>
                <a:endParaRPr lang="en-US">
                  <a:solidFill>
                    <a:srgbClr val="303942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37" name="Chevron 36">
                <a:extLst>
                  <a:ext uri="{FF2B5EF4-FFF2-40B4-BE49-F238E27FC236}">
                    <a16:creationId xmlns:a16="http://schemas.microsoft.com/office/drawing/2014/main" id="{49F0BBD0-CB9F-2B44-8973-1186D10F345C}"/>
                  </a:ext>
                </a:extLst>
              </p:cNvPr>
              <p:cNvSpPr/>
              <p:nvPr/>
            </p:nvSpPr>
            <p:spPr>
              <a:xfrm>
                <a:off x="5450632" y="3103755"/>
                <a:ext cx="383059" cy="244243"/>
              </a:xfrm>
              <a:prstGeom prst="chevron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0117"/>
                <a:endParaRPr lang="en-US">
                  <a:solidFill>
                    <a:srgbClr val="303942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91712DA-2F2E-9340-9635-02BED9C3A572}"/>
                </a:ext>
              </a:extLst>
            </p:cNvPr>
            <p:cNvSpPr/>
            <p:nvPr/>
          </p:nvSpPr>
          <p:spPr>
            <a:xfrm>
              <a:off x="911108" y="4362812"/>
              <a:ext cx="10396807" cy="169439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D2EC17BD-51B1-6245-86BE-40BF2A825CFB}"/>
                </a:ext>
              </a:extLst>
            </p:cNvPr>
            <p:cNvSpPr/>
            <p:nvPr/>
          </p:nvSpPr>
          <p:spPr>
            <a:xfrm>
              <a:off x="5728020" y="4452733"/>
              <a:ext cx="3397236" cy="634251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0117"/>
              <a:r>
                <a:rPr lang="en-US" sz="1999" b="1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Trained ML Models (Rules)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B1061A0B-3EE6-F541-9DFA-D11BCB089B5A}"/>
                </a:ext>
              </a:extLst>
            </p:cNvPr>
            <p:cNvSpPr/>
            <p:nvPr/>
          </p:nvSpPr>
          <p:spPr>
            <a:xfrm>
              <a:off x="3093767" y="4464328"/>
              <a:ext cx="2107242" cy="634251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0117"/>
              <a:r>
                <a:rPr lang="en-US" sz="1999" b="1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ML Algorithms</a:t>
              </a:r>
            </a:p>
          </p:txBody>
        </p:sp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57924E37-0A84-6B4A-8C6D-59A82646E26D}"/>
                </a:ext>
              </a:extLst>
            </p:cNvPr>
            <p:cNvSpPr/>
            <p:nvPr/>
          </p:nvSpPr>
          <p:spPr>
            <a:xfrm>
              <a:off x="9251544" y="4638366"/>
              <a:ext cx="383059" cy="244243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0117"/>
              <a:endParaRPr lang="en-US">
                <a:solidFill>
                  <a:srgbClr val="30394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3A87EA5E-E2F4-9943-829A-544F6BA5A177}"/>
                </a:ext>
              </a:extLst>
            </p:cNvPr>
            <p:cNvSpPr/>
            <p:nvPr/>
          </p:nvSpPr>
          <p:spPr>
            <a:xfrm rot="16200000">
              <a:off x="7288719" y="5194724"/>
              <a:ext cx="383059" cy="244243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0117"/>
              <a:endParaRPr lang="en-US">
                <a:solidFill>
                  <a:srgbClr val="30394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5027324-4EEA-254B-BA00-507F20D3764B}"/>
                </a:ext>
              </a:extLst>
            </p:cNvPr>
            <p:cNvSpPr/>
            <p:nvPr/>
          </p:nvSpPr>
          <p:spPr>
            <a:xfrm>
              <a:off x="6401184" y="5554314"/>
              <a:ext cx="2158131" cy="413103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0117"/>
              <a:r>
                <a:rPr lang="en-US" sz="1999" b="1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New Similar Data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6AEB845-96F6-6A49-A59C-640F1F8E9E75}"/>
                </a:ext>
              </a:extLst>
            </p:cNvPr>
            <p:cNvSpPr/>
            <p:nvPr/>
          </p:nvSpPr>
          <p:spPr>
            <a:xfrm>
              <a:off x="9704781" y="4563304"/>
              <a:ext cx="1259543" cy="413103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0117"/>
              <a:r>
                <a:rPr lang="en-US" sz="1999" b="1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8565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A184-713B-5247-A31E-6B3D2AB8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 Lifecycle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CCE65E-BE0C-8746-A10C-4FDD6BBAC84E}"/>
              </a:ext>
            </a:extLst>
          </p:cNvPr>
          <p:cNvGrpSpPr/>
          <p:nvPr/>
        </p:nvGrpSpPr>
        <p:grpSpPr>
          <a:xfrm>
            <a:off x="812587" y="1154434"/>
            <a:ext cx="10566825" cy="4879721"/>
            <a:chOff x="1008584" y="1154434"/>
            <a:chExt cx="10566825" cy="4879721"/>
          </a:xfrm>
        </p:grpSpPr>
        <p:cxnSp>
          <p:nvCxnSpPr>
            <p:cNvPr id="4" name="Connector: Elbow 71">
              <a:extLst>
                <a:ext uri="{FF2B5EF4-FFF2-40B4-BE49-F238E27FC236}">
                  <a16:creationId xmlns:a16="http://schemas.microsoft.com/office/drawing/2014/main" id="{9461CDA0-E294-D346-83BB-4CA469C01E6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683051" y="5279785"/>
              <a:ext cx="6675069" cy="566545"/>
            </a:xfrm>
            <a:prstGeom prst="bentConnector3">
              <a:avLst>
                <a:gd name="adj1" fmla="val 100011"/>
              </a:avLst>
            </a:prstGeom>
            <a:ln w="25400">
              <a:solidFill>
                <a:srgbClr val="A6A6A6"/>
              </a:solidFill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Rectangle: Rounded Corners 45">
              <a:extLst>
                <a:ext uri="{FF2B5EF4-FFF2-40B4-BE49-F238E27FC236}">
                  <a16:creationId xmlns:a16="http://schemas.microsoft.com/office/drawing/2014/main" id="{DC438A1A-78D4-4A4A-AE6A-ACFA6C860E98}"/>
                </a:ext>
              </a:extLst>
            </p:cNvPr>
            <p:cNvSpPr/>
            <p:nvPr/>
          </p:nvSpPr>
          <p:spPr>
            <a:xfrm>
              <a:off x="9323108" y="2174404"/>
              <a:ext cx="2093679" cy="499565"/>
            </a:xfrm>
            <a:prstGeom prst="roundRect">
              <a:avLst>
                <a:gd name="adj" fmla="val 6421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Deployment</a:t>
              </a:r>
            </a:p>
          </p:txBody>
        </p:sp>
        <p:cxnSp>
          <p:nvCxnSpPr>
            <p:cNvPr id="6" name="Connector: Elbow 68">
              <a:extLst>
                <a:ext uri="{FF2B5EF4-FFF2-40B4-BE49-F238E27FC236}">
                  <a16:creationId xmlns:a16="http://schemas.microsoft.com/office/drawing/2014/main" id="{9734DEB4-B0E2-F34B-B0FD-7836C9AC98F0}"/>
                </a:ext>
              </a:extLst>
            </p:cNvPr>
            <p:cNvCxnSpPr>
              <a:cxnSpLocks/>
              <a:stCxn id="5" idx="1"/>
              <a:endCxn id="10" idx="0"/>
            </p:cNvCxnSpPr>
            <p:nvPr/>
          </p:nvCxnSpPr>
          <p:spPr>
            <a:xfrm rot="10800000" flipV="1">
              <a:off x="4647404" y="2424186"/>
              <a:ext cx="4675704" cy="463305"/>
            </a:xfrm>
            <a:prstGeom prst="bentConnector2">
              <a:avLst/>
            </a:prstGeom>
            <a:ln w="25400">
              <a:solidFill>
                <a:srgbClr val="A6A6A6"/>
              </a:solidFill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BA9DA8-4ECC-F24B-AEDF-49B13EDA47F1}"/>
                </a:ext>
              </a:extLst>
            </p:cNvPr>
            <p:cNvSpPr txBox="1"/>
            <p:nvPr/>
          </p:nvSpPr>
          <p:spPr>
            <a:xfrm>
              <a:off x="6009791" y="2204459"/>
              <a:ext cx="2093679" cy="415621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>
              <a:defPPr>
                <a:defRPr lang="en-US"/>
              </a:defPPr>
              <a:lvl1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sz="140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defRPr>
              </a:lvl1pPr>
            </a:lstStyle>
            <a:p>
              <a:r>
                <a:rPr lang="en-US" sz="1600" b="1" dirty="0"/>
                <a:t>New Data/Re-training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8F6F9E-F0F6-CE40-B3DE-97B1AB409D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09508" y="2651208"/>
              <a:ext cx="4715" cy="1038465"/>
            </a:xfrm>
            <a:prstGeom prst="straightConnector1">
              <a:avLst/>
            </a:prstGeom>
            <a:ln w="25400">
              <a:solidFill>
                <a:srgbClr val="A6A6A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6320B6-52F0-C14E-927F-DEE594FC29C9}"/>
                </a:ext>
              </a:extLst>
            </p:cNvPr>
            <p:cNvSpPr txBox="1"/>
            <p:nvPr/>
          </p:nvSpPr>
          <p:spPr>
            <a:xfrm>
              <a:off x="10541651" y="3005183"/>
              <a:ext cx="535709" cy="37565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>
              <a:defPPr>
                <a:defRPr lang="en-US"/>
              </a:defPPr>
              <a:lvl1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sz="140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1600" dirty="0"/>
                <a:t>Y</a:t>
              </a:r>
              <a:r>
                <a:rPr lang="en-US" sz="1600" dirty="0" err="1"/>
                <a:t>es</a:t>
              </a:r>
              <a:endParaRPr lang="en-IN" sz="1600" dirty="0" err="1"/>
            </a:p>
          </p:txBody>
        </p:sp>
        <p:sp>
          <p:nvSpPr>
            <p:cNvPr id="10" name="Rectangle: Rounded Corners 46">
              <a:extLst>
                <a:ext uri="{FF2B5EF4-FFF2-40B4-BE49-F238E27FC236}">
                  <a16:creationId xmlns:a16="http://schemas.microsoft.com/office/drawing/2014/main" id="{35E05E8C-4635-EE43-9121-23F1A5D99714}"/>
                </a:ext>
              </a:extLst>
            </p:cNvPr>
            <p:cNvSpPr/>
            <p:nvPr/>
          </p:nvSpPr>
          <p:spPr>
            <a:xfrm>
              <a:off x="3444890" y="2887492"/>
              <a:ext cx="2405028" cy="2392284"/>
            </a:xfrm>
            <a:prstGeom prst="roundRect">
              <a:avLst>
                <a:gd name="adj" fmla="val 8559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Data Processing</a:t>
              </a:r>
            </a:p>
            <a:p>
              <a:pPr marL="28575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Data Collection</a:t>
              </a:r>
            </a:p>
            <a:p>
              <a:pPr marL="28575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Data Preprocessing </a:t>
              </a:r>
            </a:p>
            <a:p>
              <a:pPr marL="28575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Data Visualization </a:t>
              </a:r>
            </a:p>
            <a:p>
              <a:pPr marL="28575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Data Augmentation</a:t>
              </a:r>
            </a:p>
            <a:p>
              <a:pPr marL="28575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Feature Engineering</a:t>
              </a:r>
            </a:p>
            <a:p>
              <a:pPr marL="28575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Etc.</a:t>
              </a:r>
            </a:p>
          </p:txBody>
        </p:sp>
        <p:sp>
          <p:nvSpPr>
            <p:cNvPr id="11" name="Rectangle: Rounded Corners 3">
              <a:extLst>
                <a:ext uri="{FF2B5EF4-FFF2-40B4-BE49-F238E27FC236}">
                  <a16:creationId xmlns:a16="http://schemas.microsoft.com/office/drawing/2014/main" id="{AE0ABAA1-3958-1942-A004-A201E4FC4F8A}"/>
                </a:ext>
              </a:extLst>
            </p:cNvPr>
            <p:cNvSpPr/>
            <p:nvPr/>
          </p:nvSpPr>
          <p:spPr>
            <a:xfrm>
              <a:off x="1008584" y="2575094"/>
              <a:ext cx="2093679" cy="768091"/>
            </a:xfrm>
            <a:prstGeom prst="roundRect">
              <a:avLst>
                <a:gd name="adj" fmla="val 8559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Business Problem</a:t>
              </a:r>
            </a:p>
          </p:txBody>
        </p:sp>
        <p:sp>
          <p:nvSpPr>
            <p:cNvPr id="12" name="Rectangle: Rounded Corners 20">
              <a:extLst>
                <a:ext uri="{FF2B5EF4-FFF2-40B4-BE49-F238E27FC236}">
                  <a16:creationId xmlns:a16="http://schemas.microsoft.com/office/drawing/2014/main" id="{6AE2F8A4-33B5-834D-BB4C-F1A2967607F5}"/>
                </a:ext>
              </a:extLst>
            </p:cNvPr>
            <p:cNvSpPr/>
            <p:nvPr/>
          </p:nvSpPr>
          <p:spPr>
            <a:xfrm>
              <a:off x="1008584" y="3894077"/>
              <a:ext cx="2093679" cy="768092"/>
            </a:xfrm>
            <a:prstGeom prst="roundRect">
              <a:avLst>
                <a:gd name="adj" fmla="val 8559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ML Problem</a:t>
              </a:r>
              <a:r>
                <a:rPr lang="en-US" sz="2400" b="1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 Formulation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76CA4C1-BBA7-8544-9ABC-40290DFB1520}"/>
                </a:ext>
              </a:extLst>
            </p:cNvPr>
            <p:cNvCxnSpPr>
              <a:cxnSpLocks/>
            </p:cNvCxnSpPr>
            <p:nvPr/>
          </p:nvCxnSpPr>
          <p:spPr>
            <a:xfrm>
              <a:off x="3092215" y="4451577"/>
              <a:ext cx="374456" cy="0"/>
            </a:xfrm>
            <a:prstGeom prst="straightConnector1">
              <a:avLst/>
            </a:prstGeom>
            <a:ln w="25400">
              <a:solidFill>
                <a:srgbClr val="A6A6A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Rectangle: Rounded Corners 44">
              <a:extLst>
                <a:ext uri="{FF2B5EF4-FFF2-40B4-BE49-F238E27FC236}">
                  <a16:creationId xmlns:a16="http://schemas.microsoft.com/office/drawing/2014/main" id="{B2FC80D7-B394-124B-A914-ACC22287589A}"/>
                </a:ext>
              </a:extLst>
            </p:cNvPr>
            <p:cNvSpPr/>
            <p:nvPr/>
          </p:nvSpPr>
          <p:spPr>
            <a:xfrm>
              <a:off x="7962592" y="3572661"/>
              <a:ext cx="1735882" cy="1628216"/>
            </a:xfrm>
            <a:prstGeom prst="roundRect">
              <a:avLst>
                <a:gd name="adj" fmla="val 855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Model</a:t>
              </a:r>
              <a:r>
                <a:rPr kumimoji="0" lang="en-US" sz="1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 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sz="16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Training</a:t>
              </a: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Tuning</a:t>
              </a:r>
              <a:endPara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marL="285750" lvl="0" indent="-28575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Evaluation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FEE788-FCC0-2441-A7A4-8F1CE2CE1FF1}"/>
                </a:ext>
              </a:extLst>
            </p:cNvPr>
            <p:cNvSpPr txBox="1"/>
            <p:nvPr/>
          </p:nvSpPr>
          <p:spPr>
            <a:xfrm>
              <a:off x="10546368" y="5658498"/>
              <a:ext cx="535709" cy="37565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>
              <a:defPPr>
                <a:defRPr lang="en-US"/>
              </a:defPPr>
              <a:lvl1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sz="140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1600" b="1" dirty="0"/>
                <a:t>No</a:t>
              </a:r>
              <a:endParaRPr lang="en-IN" sz="1600" b="1" dirty="0" err="1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249D8E-7802-B942-8938-09D87225AC4B}"/>
                </a:ext>
              </a:extLst>
            </p:cNvPr>
            <p:cNvCxnSpPr/>
            <p:nvPr/>
          </p:nvCxnSpPr>
          <p:spPr>
            <a:xfrm>
              <a:off x="10809508" y="5228473"/>
              <a:ext cx="4715" cy="430025"/>
            </a:xfrm>
            <a:prstGeom prst="line">
              <a:avLst/>
            </a:prstGeom>
            <a:ln w="25400">
              <a:solidFill>
                <a:srgbClr val="A6A6A6"/>
              </a:solidFill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C3244643-39F6-8E46-8377-057D6DCED740}"/>
                </a:ext>
              </a:extLst>
            </p:cNvPr>
            <p:cNvSpPr/>
            <p:nvPr/>
          </p:nvSpPr>
          <p:spPr>
            <a:xfrm>
              <a:off x="10043606" y="3674682"/>
              <a:ext cx="1531803" cy="1553791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5000" y="0"/>
                  </a:lnTo>
                  <a:lnTo>
                    <a:pt x="10000" y="5000"/>
                  </a:lnTo>
                  <a:lnTo>
                    <a:pt x="5000" y="10000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Meets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Business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Goal?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3B49803-4293-0E4A-85B1-F8F0168C30EA}"/>
                </a:ext>
              </a:extLst>
            </p:cNvPr>
            <p:cNvCxnSpPr>
              <a:cxnSpLocks/>
            </p:cNvCxnSpPr>
            <p:nvPr/>
          </p:nvCxnSpPr>
          <p:spPr>
            <a:xfrm>
              <a:off x="2007146" y="3351983"/>
              <a:ext cx="0" cy="542093"/>
            </a:xfrm>
            <a:prstGeom prst="line">
              <a:avLst/>
            </a:prstGeom>
            <a:ln w="25400">
              <a:solidFill>
                <a:srgbClr val="A6A6A6"/>
              </a:solidFill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E22F3DD-A08D-5B44-83B1-284677534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09505" y="1796434"/>
              <a:ext cx="0" cy="377971"/>
            </a:xfrm>
            <a:prstGeom prst="straightConnector1">
              <a:avLst/>
            </a:prstGeom>
            <a:ln w="25400">
              <a:solidFill>
                <a:srgbClr val="A6A6A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: Rounded Corners 44">
              <a:extLst>
                <a:ext uri="{FF2B5EF4-FFF2-40B4-BE49-F238E27FC236}">
                  <a16:creationId xmlns:a16="http://schemas.microsoft.com/office/drawing/2014/main" id="{58E396CB-D95F-3C41-BEC8-DA059A20FF11}"/>
                </a:ext>
              </a:extLst>
            </p:cNvPr>
            <p:cNvSpPr/>
            <p:nvPr/>
          </p:nvSpPr>
          <p:spPr>
            <a:xfrm>
              <a:off x="10098508" y="1154434"/>
              <a:ext cx="1144382" cy="599362"/>
            </a:xfrm>
            <a:prstGeom prst="roundRect">
              <a:avLst>
                <a:gd name="adj" fmla="val 8559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Answer</a:t>
              </a:r>
              <a:endPara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21F332-AFB9-A34C-9BF0-9F821CCFCB1B}"/>
                </a:ext>
              </a:extLst>
            </p:cNvPr>
            <p:cNvSpPr txBox="1"/>
            <p:nvPr/>
          </p:nvSpPr>
          <p:spPr>
            <a:xfrm>
              <a:off x="11077360" y="5611493"/>
              <a:ext cx="4980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0D218E2-1B77-D44C-95A7-BB6D3BAFF950}"/>
                </a:ext>
              </a:extLst>
            </p:cNvPr>
            <p:cNvSpPr/>
            <p:nvPr/>
          </p:nvSpPr>
          <p:spPr>
            <a:xfrm>
              <a:off x="6206478" y="4134451"/>
              <a:ext cx="1386877" cy="634251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0117"/>
              <a:r>
                <a:rPr lang="en-US" sz="1999" b="1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Algorithm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E6596F0-6292-B547-84AA-58EAFC78AD91}"/>
                </a:ext>
              </a:extLst>
            </p:cNvPr>
            <p:cNvCxnSpPr>
              <a:cxnSpLocks/>
            </p:cNvCxnSpPr>
            <p:nvPr/>
          </p:nvCxnSpPr>
          <p:spPr>
            <a:xfrm>
              <a:off x="7588136" y="4451732"/>
              <a:ext cx="374456" cy="0"/>
            </a:xfrm>
            <a:prstGeom prst="straightConnector1">
              <a:avLst/>
            </a:prstGeom>
            <a:ln w="25400">
              <a:solidFill>
                <a:srgbClr val="A6A6A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1C53192-BC72-0844-AE29-8C2DCA27EB9B}"/>
                </a:ext>
              </a:extLst>
            </p:cNvPr>
            <p:cNvCxnSpPr>
              <a:cxnSpLocks/>
            </p:cNvCxnSpPr>
            <p:nvPr/>
          </p:nvCxnSpPr>
          <p:spPr>
            <a:xfrm>
              <a:off x="9689246" y="4451577"/>
              <a:ext cx="374456" cy="0"/>
            </a:xfrm>
            <a:prstGeom prst="straightConnector1">
              <a:avLst/>
            </a:prstGeom>
            <a:ln w="25400">
              <a:solidFill>
                <a:srgbClr val="A6A6A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2D7F023-F6F6-4F4B-A9E2-0196AD54D766}"/>
                </a:ext>
              </a:extLst>
            </p:cNvPr>
            <p:cNvCxnSpPr>
              <a:cxnSpLocks/>
            </p:cNvCxnSpPr>
            <p:nvPr/>
          </p:nvCxnSpPr>
          <p:spPr>
            <a:xfrm>
              <a:off x="5852118" y="4451576"/>
              <a:ext cx="374456" cy="0"/>
            </a:xfrm>
            <a:prstGeom prst="straightConnector1">
              <a:avLst/>
            </a:prstGeom>
            <a:ln w="25400">
              <a:solidFill>
                <a:srgbClr val="A6A6A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3874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AFB8-3D8B-F34D-8EC1-E5C531A09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Some Important ML Terms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55A22AA8-2AAA-054D-BE25-9F2C2DAB1B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474278"/>
              </p:ext>
            </p:extLst>
          </p:nvPr>
        </p:nvGraphicFramePr>
        <p:xfrm>
          <a:off x="805481" y="1861407"/>
          <a:ext cx="10581038" cy="3775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922">
                  <a:extLst>
                    <a:ext uri="{9D8B030D-6E8A-4147-A177-3AD203B41FA5}">
                      <a16:colId xmlns:a16="http://schemas.microsoft.com/office/drawing/2014/main" val="4130866576"/>
                    </a:ext>
                  </a:extLst>
                </a:gridCol>
                <a:gridCol w="4375354">
                  <a:extLst>
                    <a:ext uri="{9D8B030D-6E8A-4147-A177-3AD203B41FA5}">
                      <a16:colId xmlns:a16="http://schemas.microsoft.com/office/drawing/2014/main" val="2682145629"/>
                    </a:ext>
                  </a:extLst>
                </a:gridCol>
                <a:gridCol w="3705762">
                  <a:extLst>
                    <a:ext uri="{9D8B030D-6E8A-4147-A177-3AD203B41FA5}">
                      <a16:colId xmlns:a16="http://schemas.microsoft.com/office/drawing/2014/main" val="2873927588"/>
                    </a:ext>
                  </a:extLst>
                </a:gridCol>
              </a:tblGrid>
              <a:tr h="633047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ML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Statistics/Math/other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Simply Put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64851"/>
                  </a:ext>
                </a:extLst>
              </a:tr>
              <a:tr h="4073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Label</a:t>
                      </a:r>
                      <a:r>
                        <a:rPr lang="en-US" sz="1800" b="0" i="0" baseline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/</a:t>
                      </a:r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Target/y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Dependent/Response/Output Variable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The thing you’re trying to predict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903319"/>
                  </a:ext>
                </a:extLst>
              </a:tr>
              <a:tr h="616035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Feature/x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Independent/Explanatory/Input Variable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Data</a:t>
                      </a:r>
                      <a:r>
                        <a:rPr lang="en-US" sz="1800" b="0" i="0" baseline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 that help you make predictions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868569"/>
                  </a:ext>
                </a:extLst>
              </a:tr>
              <a:tr h="407342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Feature Engineering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Transformation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Reshaping</a:t>
                      </a:r>
                      <a:r>
                        <a:rPr lang="en-US" sz="1800" b="0" i="0" baseline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 </a:t>
                      </a:r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data</a:t>
                      </a:r>
                      <a:r>
                        <a:rPr lang="en-US" sz="1800" b="0" i="0" baseline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 to get more value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817573"/>
                  </a:ext>
                </a:extLst>
              </a:tr>
              <a:tr h="407342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1d, 2d,… </a:t>
                      </a:r>
                      <a:r>
                        <a:rPr lang="en-US" sz="1800" b="0" i="0" dirty="0" err="1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nd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79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baseline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Dimensionality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79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Number of features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17346"/>
                  </a:ext>
                </a:extLst>
              </a:tr>
              <a:tr h="616035">
                <a:tc>
                  <a:txBody>
                    <a:bodyPr/>
                    <a:lstStyle/>
                    <a:p>
                      <a:pPr marL="0" marR="0" lvl="0" indent="0" algn="ctr" defTabSz="9979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Model Parameters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79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Weights</a:t>
                      </a:r>
                      <a:endParaRPr lang="en-US" sz="1800" b="0" i="0" dirty="0">
                        <a:solidFill>
                          <a:schemeClr val="tx2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79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A set of numbers embedded in a model that can predict the labels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579562"/>
                  </a:ext>
                </a:extLst>
              </a:tr>
              <a:tr h="616035">
                <a:tc>
                  <a:txBody>
                    <a:bodyPr/>
                    <a:lstStyle/>
                    <a:p>
                      <a:pPr marL="0" marR="0" lvl="0" indent="0" algn="ctr" defTabSz="9979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Model Training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79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2"/>
                          </a:solidFill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Optimization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79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Finding the ‘best’ set of model parameters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336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466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Supervised &amp; Unsupervised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178980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8786-8EF6-AE41-A5D2-22453A7D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Learning Outcomes</a:t>
            </a:r>
            <a:endParaRPr lang="en-US" b="1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8A984-AFA6-6143-BA2B-F0D46E13230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alt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Fundamental understanding of data preprocessing, commonly used machine learning (ML) algorithms, and model evaluation</a:t>
            </a:r>
          </a:p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Gain familiarity with standard ML tools and data preprocessing libraries, including methods for detecting and remedying overfitting</a:t>
            </a:r>
          </a:p>
          <a:p>
            <a:r>
              <a:rPr lang="en-US" alt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Be comfortable talking with scientist partners</a:t>
            </a:r>
          </a:p>
          <a:p>
            <a:r>
              <a:rPr lang="en-US" alt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Learn about valuable and useful ML resources</a:t>
            </a:r>
          </a:p>
          <a:p>
            <a:pPr marL="342900" indent="-342900"/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74434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6891-EC2E-6E4A-9BBD-C36860F8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Supervised vs. Unsupervised Learning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D814BE-B513-D64E-9847-427CD83DB3D0}"/>
              </a:ext>
            </a:extLst>
          </p:cNvPr>
          <p:cNvGrpSpPr/>
          <p:nvPr/>
        </p:nvGrpSpPr>
        <p:grpSpPr>
          <a:xfrm>
            <a:off x="838140" y="1218574"/>
            <a:ext cx="6312701" cy="4834396"/>
            <a:chOff x="838140" y="1218574"/>
            <a:chExt cx="6312701" cy="4834396"/>
          </a:xfrm>
        </p:grpSpPr>
        <p:sp>
          <p:nvSpPr>
            <p:cNvPr id="43" name="Text Placeholder 16">
              <a:extLst>
                <a:ext uri="{FF2B5EF4-FFF2-40B4-BE49-F238E27FC236}">
                  <a16:creationId xmlns:a16="http://schemas.microsoft.com/office/drawing/2014/main" id="{3E5724EF-32F5-6A4C-B449-F78658EE949E}"/>
                </a:ext>
              </a:extLst>
            </p:cNvPr>
            <p:cNvSpPr txBox="1">
              <a:spLocks/>
            </p:cNvSpPr>
            <p:nvPr/>
          </p:nvSpPr>
          <p:spPr>
            <a:xfrm>
              <a:off x="838140" y="1218574"/>
              <a:ext cx="2285405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Business/ML Problem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F59DB2-4947-0440-9414-BAC01F270CCC}"/>
                </a:ext>
              </a:extLst>
            </p:cNvPr>
            <p:cNvCxnSpPr/>
            <p:nvPr/>
          </p:nvCxnSpPr>
          <p:spPr bwMode="auto">
            <a:xfrm>
              <a:off x="852425" y="1612106"/>
              <a:ext cx="2285405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 Placeholder 16">
              <a:extLst>
                <a:ext uri="{FF2B5EF4-FFF2-40B4-BE49-F238E27FC236}">
                  <a16:creationId xmlns:a16="http://schemas.microsoft.com/office/drawing/2014/main" id="{125F323E-820A-7A43-9DE9-10A15FF4C8BD}"/>
                </a:ext>
              </a:extLst>
            </p:cNvPr>
            <p:cNvSpPr txBox="1">
              <a:spLocks/>
            </p:cNvSpPr>
            <p:nvPr/>
          </p:nvSpPr>
          <p:spPr>
            <a:xfrm>
              <a:off x="3303618" y="1218574"/>
              <a:ext cx="384722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Description  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DBEA6AA-6FBA-C14F-83CA-CB983F7C29B3}"/>
                </a:ext>
              </a:extLst>
            </p:cNvPr>
            <p:cNvCxnSpPr/>
            <p:nvPr/>
          </p:nvCxnSpPr>
          <p:spPr bwMode="auto">
            <a:xfrm>
              <a:off x="3268929" y="1612106"/>
              <a:ext cx="384722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12C3F37-9973-B448-BA49-F13E9D3A7BC7}"/>
                </a:ext>
              </a:extLst>
            </p:cNvPr>
            <p:cNvSpPr/>
            <p:nvPr/>
          </p:nvSpPr>
          <p:spPr bwMode="auto">
            <a:xfrm>
              <a:off x="838140" y="171630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Ranking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0F62F6C-0D3F-1443-AA17-9FB1FD0B20F7}"/>
                </a:ext>
              </a:extLst>
            </p:cNvPr>
            <p:cNvSpPr/>
            <p:nvPr/>
          </p:nvSpPr>
          <p:spPr bwMode="auto">
            <a:xfrm>
              <a:off x="838140" y="245673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Recommendation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99063B9-1A56-EE4E-A64E-7A5CA5E34C5F}"/>
                </a:ext>
              </a:extLst>
            </p:cNvPr>
            <p:cNvSpPr/>
            <p:nvPr/>
          </p:nvSpPr>
          <p:spPr bwMode="auto">
            <a:xfrm>
              <a:off x="838140" y="319716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Classification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04A0B84-AF79-834C-8300-7B14BBBBAA3F}"/>
                </a:ext>
              </a:extLst>
            </p:cNvPr>
            <p:cNvSpPr/>
            <p:nvPr/>
          </p:nvSpPr>
          <p:spPr bwMode="auto">
            <a:xfrm>
              <a:off x="838140" y="393759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Regression</a:t>
              </a:r>
            </a:p>
          </p:txBody>
        </p:sp>
        <p:sp>
          <p:nvSpPr>
            <p:cNvPr id="51" name="Content Placeholder 22">
              <a:extLst>
                <a:ext uri="{FF2B5EF4-FFF2-40B4-BE49-F238E27FC236}">
                  <a16:creationId xmlns:a16="http://schemas.microsoft.com/office/drawing/2014/main" id="{7E6FC195-B808-1C49-AEC9-8182B5E32E9D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1716301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Helping users find the most relevant thing</a:t>
              </a:r>
            </a:p>
          </p:txBody>
        </p:sp>
        <p:sp>
          <p:nvSpPr>
            <p:cNvPr id="52" name="Content Placeholder 22">
              <a:extLst>
                <a:ext uri="{FF2B5EF4-FFF2-40B4-BE49-F238E27FC236}">
                  <a16:creationId xmlns:a16="http://schemas.microsoft.com/office/drawing/2014/main" id="{399E8B22-D857-534E-91D1-11D45D2E1927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2455653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Giving users the thing they may be most interested in</a:t>
              </a:r>
            </a:p>
          </p:txBody>
        </p:sp>
        <p:sp>
          <p:nvSpPr>
            <p:cNvPr id="53" name="Content Placeholder 22">
              <a:extLst>
                <a:ext uri="{FF2B5EF4-FFF2-40B4-BE49-F238E27FC236}">
                  <a16:creationId xmlns:a16="http://schemas.microsoft.com/office/drawing/2014/main" id="{48067840-9D74-814D-9633-2FCC31199AA4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195004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Figuring out what kind of thing something is</a:t>
              </a:r>
            </a:p>
          </p:txBody>
        </p:sp>
        <p:sp>
          <p:nvSpPr>
            <p:cNvPr id="54" name="Content Placeholder 22">
              <a:extLst>
                <a:ext uri="{FF2B5EF4-FFF2-40B4-BE49-F238E27FC236}">
                  <a16:creationId xmlns:a16="http://schemas.microsoft.com/office/drawing/2014/main" id="{646E8E94-B9A6-BB42-A615-C66B1AB957EA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5413057"/>
              <a:ext cx="3847223" cy="639913"/>
            </a:xfrm>
            <a:prstGeom prst="rect">
              <a:avLst/>
            </a:prstGeom>
            <a:noFill/>
            <a:ln w="9525">
              <a:solidFill>
                <a:schemeClr val="bg2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Finding uncommon things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0F502FE-E687-C346-87A5-DD5598FEAC0E}"/>
                </a:ext>
              </a:extLst>
            </p:cNvPr>
            <p:cNvSpPr/>
            <p:nvPr/>
          </p:nvSpPr>
          <p:spPr bwMode="auto">
            <a:xfrm>
              <a:off x="838140" y="467802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Clustering</a:t>
              </a:r>
            </a:p>
          </p:txBody>
        </p:sp>
        <p:sp>
          <p:nvSpPr>
            <p:cNvPr id="56" name="Content Placeholder 22">
              <a:extLst>
                <a:ext uri="{FF2B5EF4-FFF2-40B4-BE49-F238E27FC236}">
                  <a16:creationId xmlns:a16="http://schemas.microsoft.com/office/drawing/2014/main" id="{F9FCD680-290A-644B-B16A-5C95D900756C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934356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Predicting a numerical value of a thing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CA8AAB2-A139-4D48-8320-9FD31CEF55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1689" y="5629902"/>
              <a:ext cx="371878" cy="365665"/>
              <a:chOff x="8146160" y="1934179"/>
              <a:chExt cx="851125" cy="836906"/>
            </a:xfrm>
          </p:grpSpPr>
          <p:sp>
            <p:nvSpPr>
              <p:cNvPr id="65" name="Trapezoid 64">
                <a:extLst>
                  <a:ext uri="{FF2B5EF4-FFF2-40B4-BE49-F238E27FC236}">
                    <a16:creationId xmlns:a16="http://schemas.microsoft.com/office/drawing/2014/main" id="{414A0459-00B1-5F48-BCD4-6F3A9F87A07B}"/>
                  </a:ext>
                </a:extLst>
              </p:cNvPr>
              <p:cNvSpPr/>
              <p:nvPr/>
            </p:nvSpPr>
            <p:spPr bwMode="auto">
              <a:xfrm>
                <a:off x="8726829" y="1934179"/>
                <a:ext cx="270456" cy="836906"/>
              </a:xfrm>
              <a:prstGeom prst="trapezoid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6" name="Right Triangle 65">
                <a:extLst>
                  <a:ext uri="{FF2B5EF4-FFF2-40B4-BE49-F238E27FC236}">
                    <a16:creationId xmlns:a16="http://schemas.microsoft.com/office/drawing/2014/main" id="{5C460FD3-B756-5048-A48B-1ECF0D791DC1}"/>
                  </a:ext>
                </a:extLst>
              </p:cNvPr>
              <p:cNvSpPr/>
              <p:nvPr/>
            </p:nvSpPr>
            <p:spPr bwMode="auto">
              <a:xfrm flipH="1">
                <a:off x="8146160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7" name="Right Triangle 66">
                <a:extLst>
                  <a:ext uri="{FF2B5EF4-FFF2-40B4-BE49-F238E27FC236}">
                    <a16:creationId xmlns:a16="http://schemas.microsoft.com/office/drawing/2014/main" id="{F5664569-15AF-1449-9F74-955A2DAEA89B}"/>
                  </a:ext>
                </a:extLst>
              </p:cNvPr>
              <p:cNvSpPr/>
              <p:nvPr/>
            </p:nvSpPr>
            <p:spPr bwMode="auto">
              <a:xfrm flipH="1">
                <a:off x="8407328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823F781-FBB4-FB49-8C23-7163A5C24DFD}"/>
                  </a:ext>
                </a:extLst>
              </p:cNvPr>
              <p:cNvSpPr/>
              <p:nvPr/>
            </p:nvSpPr>
            <p:spPr bwMode="auto">
              <a:xfrm>
                <a:off x="8146160" y="23491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8492854-0504-1842-ADC8-6F860737C6C7}"/>
                  </a:ext>
                </a:extLst>
              </p:cNvPr>
              <p:cNvSpPr/>
              <p:nvPr/>
            </p:nvSpPr>
            <p:spPr bwMode="auto">
              <a:xfrm>
                <a:off x="8146160" y="25015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FC4CFD5-66AC-C742-B9E0-DA76579A6BE8}"/>
                  </a:ext>
                </a:extLst>
              </p:cNvPr>
              <p:cNvSpPr/>
              <p:nvPr/>
            </p:nvSpPr>
            <p:spPr bwMode="auto">
              <a:xfrm>
                <a:off x="8146160" y="2647896"/>
                <a:ext cx="594360" cy="12318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A3721AE-2207-294F-A7A0-9A5401196976}"/>
                  </a:ext>
                </a:extLst>
              </p:cNvPr>
              <p:cNvSpPr/>
              <p:nvPr/>
            </p:nvSpPr>
            <p:spPr bwMode="auto">
              <a:xfrm>
                <a:off x="814616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2A8DA1E-43EE-D54D-9A51-E7A3AD26CE58}"/>
                  </a:ext>
                </a:extLst>
              </p:cNvPr>
              <p:cNvSpPr/>
              <p:nvPr/>
            </p:nvSpPr>
            <p:spPr bwMode="auto">
              <a:xfrm>
                <a:off x="8313800" y="2387279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5733BCC-8528-7B4F-BBF2-621C9072BA14}"/>
                  </a:ext>
                </a:extLst>
              </p:cNvPr>
              <p:cNvSpPr/>
              <p:nvPr/>
            </p:nvSpPr>
            <p:spPr bwMode="auto">
              <a:xfrm>
                <a:off x="848144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84760C8-F2ED-E44F-9CA3-7364F74E99E3}"/>
                  </a:ext>
                </a:extLst>
              </p:cNvPr>
              <p:cNvSpPr/>
              <p:nvPr/>
            </p:nvSpPr>
            <p:spPr bwMode="auto">
              <a:xfrm>
                <a:off x="8649079" y="2352632"/>
                <a:ext cx="121433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61" name="Content Placeholder 22">
              <a:extLst>
                <a:ext uri="{FF2B5EF4-FFF2-40B4-BE49-F238E27FC236}">
                  <a16:creationId xmlns:a16="http://schemas.microsoft.com/office/drawing/2014/main" id="{F4D2177D-99F5-4A49-8B21-4C3B4B0ABB46}"/>
                </a:ext>
              </a:extLst>
            </p:cNvPr>
            <p:cNvSpPr txBox="1">
              <a:spLocks/>
            </p:cNvSpPr>
            <p:nvPr/>
          </p:nvSpPr>
          <p:spPr>
            <a:xfrm>
              <a:off x="3267252" y="4673707"/>
              <a:ext cx="3847223" cy="639913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Putting similar things together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9B266C2-6B6C-8746-9C12-9E760308318B}"/>
                </a:ext>
              </a:extLst>
            </p:cNvPr>
            <p:cNvSpPr/>
            <p:nvPr/>
          </p:nvSpPr>
          <p:spPr bwMode="auto">
            <a:xfrm>
              <a:off x="838140" y="5413057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Anomaly Detection</a:t>
              </a: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3C7AEBF-108E-9943-B615-52A4FA2762F4}"/>
              </a:ext>
            </a:extLst>
          </p:cNvPr>
          <p:cNvCxnSpPr/>
          <p:nvPr/>
        </p:nvCxnSpPr>
        <p:spPr bwMode="auto">
          <a:xfrm>
            <a:off x="852425" y="1612106"/>
            <a:ext cx="2285405" cy="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35A7C5F-10B5-4242-A838-F56885058BB0}"/>
              </a:ext>
            </a:extLst>
          </p:cNvPr>
          <p:cNvCxnSpPr/>
          <p:nvPr/>
        </p:nvCxnSpPr>
        <p:spPr bwMode="auto">
          <a:xfrm>
            <a:off x="3268929" y="1612106"/>
            <a:ext cx="3847223" cy="0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Shape">
            <a:extLst>
              <a:ext uri="{FF2B5EF4-FFF2-40B4-BE49-F238E27FC236}">
                <a16:creationId xmlns:a16="http://schemas.microsoft.com/office/drawing/2014/main" id="{5865A2E5-FF5F-6D4F-BC72-D3F965B45F18}"/>
              </a:ext>
            </a:extLst>
          </p:cNvPr>
          <p:cNvSpPr/>
          <p:nvPr/>
        </p:nvSpPr>
        <p:spPr>
          <a:xfrm>
            <a:off x="7893911" y="1940207"/>
            <a:ext cx="2039917" cy="1030892"/>
          </a:xfrm>
          <a:prstGeom prst="roundRect">
            <a:avLst/>
          </a:prstGeom>
          <a:solidFill>
            <a:schemeClr val="accent3"/>
          </a:solidFill>
          <a:ln w="9525" cap="flat" cmpd="sng">
            <a:noFill/>
            <a:prstDash val="solid"/>
            <a:round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none">
            <a:schemeClr val="lt1"/>
          </a:fontRef>
        </p:style>
        <p:txBody>
          <a:bodyPr vert="horz" lIns="91440" tIns="45720" rIns="91440" bIns="45720" numCol="1" spcCol="0" anchor="ctr">
            <a:noAutofit/>
          </a:bodyPr>
          <a:lstStyle/>
          <a:p>
            <a:pPr algn="ctr" defTabSz="914400">
              <a:buNone/>
            </a:pPr>
            <a:r>
              <a:rPr lang="en-US" altLang="en-US" sz="1995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Supervised Learning</a:t>
            </a:r>
          </a:p>
        </p:txBody>
      </p:sp>
      <p:sp>
        <p:nvSpPr>
          <p:cNvPr id="76" name="Shape">
            <a:extLst>
              <a:ext uri="{FF2B5EF4-FFF2-40B4-BE49-F238E27FC236}">
                <a16:creationId xmlns:a16="http://schemas.microsoft.com/office/drawing/2014/main" id="{1F15820E-CA9E-D340-86DA-857BA026483E}"/>
              </a:ext>
            </a:extLst>
          </p:cNvPr>
          <p:cNvSpPr/>
          <p:nvPr/>
        </p:nvSpPr>
        <p:spPr>
          <a:xfrm>
            <a:off x="7893911" y="4378705"/>
            <a:ext cx="2039917" cy="1030892"/>
          </a:xfrm>
          <a:prstGeom prst="roundRect">
            <a:avLst/>
          </a:prstGeom>
          <a:solidFill>
            <a:schemeClr val="accent3"/>
          </a:solidFill>
          <a:ln w="9525" cap="flat" cmpd="sng">
            <a:noFill/>
            <a:prstDash val="solid"/>
            <a:round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none">
            <a:schemeClr val="lt1"/>
          </a:fontRef>
        </p:style>
        <p:txBody>
          <a:bodyPr vert="horz" lIns="91440" tIns="45720" rIns="91440" bIns="45720" numCol="1" spcCol="0" anchor="ctr">
            <a:noAutofit/>
          </a:bodyPr>
          <a:lstStyle/>
          <a:p>
            <a:pPr algn="ctr" defTabSz="914400">
              <a:buNone/>
            </a:pPr>
            <a:r>
              <a:rPr lang="en-US" altLang="en-US" sz="1995" b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Unsupervised Learning</a:t>
            </a:r>
          </a:p>
        </p:txBody>
      </p:sp>
      <p:sp>
        <p:nvSpPr>
          <p:cNvPr id="79" name="Rounded Rectangular Callout 78">
            <a:extLst>
              <a:ext uri="{FF2B5EF4-FFF2-40B4-BE49-F238E27FC236}">
                <a16:creationId xmlns:a16="http://schemas.microsoft.com/office/drawing/2014/main" id="{13A54E63-F326-3843-AEC3-858BFA398416}"/>
              </a:ext>
            </a:extLst>
          </p:cNvPr>
          <p:cNvSpPr/>
          <p:nvPr/>
        </p:nvSpPr>
        <p:spPr>
          <a:xfrm>
            <a:off x="10483469" y="1912493"/>
            <a:ext cx="1174480" cy="1378449"/>
          </a:xfrm>
          <a:prstGeom prst="wedgeRoundRectCallout">
            <a:avLst>
              <a:gd name="adj1" fmla="val -93661"/>
              <a:gd name="adj2" fmla="val -20414"/>
              <a:gd name="adj3" fmla="val 16667"/>
            </a:avLst>
          </a:prstGeom>
          <a:solidFill>
            <a:schemeClr val="bg2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is provided with the correct labels</a:t>
            </a:r>
          </a:p>
        </p:txBody>
      </p:sp>
      <p:sp>
        <p:nvSpPr>
          <p:cNvPr id="112" name="Rounded Rectangular Callout 111">
            <a:extLst>
              <a:ext uri="{FF2B5EF4-FFF2-40B4-BE49-F238E27FC236}">
                <a16:creationId xmlns:a16="http://schemas.microsoft.com/office/drawing/2014/main" id="{2FDCDBBC-46A8-2D4D-A966-CCE3C4D7D921}"/>
              </a:ext>
            </a:extLst>
          </p:cNvPr>
          <p:cNvSpPr/>
          <p:nvPr/>
        </p:nvSpPr>
        <p:spPr>
          <a:xfrm>
            <a:off x="10493301" y="4513181"/>
            <a:ext cx="1174480" cy="1278195"/>
          </a:xfrm>
          <a:prstGeom prst="wedgeRoundRectCallout">
            <a:avLst>
              <a:gd name="adj1" fmla="val -95044"/>
              <a:gd name="adj2" fmla="val -18802"/>
              <a:gd name="adj3" fmla="val 16667"/>
            </a:avLst>
          </a:prstGeom>
          <a:solidFill>
            <a:schemeClr val="bg2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is provided without labels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51C5B09-6A6C-6F42-AFC0-CBFE1CF9348C}"/>
              </a:ext>
            </a:extLst>
          </p:cNvPr>
          <p:cNvCxnSpPr>
            <a:cxnSpLocks/>
            <a:stCxn id="53" idx="3"/>
            <a:endCxn id="75" idx="1"/>
          </p:cNvCxnSpPr>
          <p:nvPr/>
        </p:nvCxnSpPr>
        <p:spPr>
          <a:xfrm flipV="1">
            <a:off x="7116152" y="2455653"/>
            <a:ext cx="777759" cy="1059308"/>
          </a:xfrm>
          <a:prstGeom prst="straightConnector1">
            <a:avLst/>
          </a:prstGeom>
          <a:ln w="2540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66F63BC-0596-9448-8091-CE510DE717B6}"/>
              </a:ext>
            </a:extLst>
          </p:cNvPr>
          <p:cNvCxnSpPr>
            <a:cxnSpLocks/>
            <a:stCxn id="56" idx="3"/>
            <a:endCxn id="75" idx="1"/>
          </p:cNvCxnSpPr>
          <p:nvPr/>
        </p:nvCxnSpPr>
        <p:spPr>
          <a:xfrm flipV="1">
            <a:off x="7116152" y="2455653"/>
            <a:ext cx="777759" cy="1798660"/>
          </a:xfrm>
          <a:prstGeom prst="straightConnector1">
            <a:avLst/>
          </a:prstGeom>
          <a:ln w="2540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357B5E5-2D5A-4F4C-9BA0-C89D935B5F88}"/>
              </a:ext>
            </a:extLst>
          </p:cNvPr>
          <p:cNvCxnSpPr>
            <a:cxnSpLocks/>
            <a:stCxn id="61" idx="3"/>
            <a:endCxn id="76" idx="1"/>
          </p:cNvCxnSpPr>
          <p:nvPr/>
        </p:nvCxnSpPr>
        <p:spPr>
          <a:xfrm flipV="1">
            <a:off x="7114475" y="4894151"/>
            <a:ext cx="779436" cy="99513"/>
          </a:xfrm>
          <a:prstGeom prst="straightConnector1">
            <a:avLst/>
          </a:prstGeom>
          <a:ln w="2540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4654560-8E6D-CE44-A7BA-E51957DBF214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7116152" y="2036258"/>
            <a:ext cx="777759" cy="419395"/>
          </a:xfrm>
          <a:prstGeom prst="straightConnector1">
            <a:avLst/>
          </a:prstGeom>
          <a:ln w="9525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BC653C4-CDA5-1546-95CE-428A935DF36A}"/>
              </a:ext>
            </a:extLst>
          </p:cNvPr>
          <p:cNvCxnSpPr>
            <a:cxnSpLocks/>
            <a:stCxn id="51" idx="3"/>
            <a:endCxn id="76" idx="1"/>
          </p:cNvCxnSpPr>
          <p:nvPr/>
        </p:nvCxnSpPr>
        <p:spPr>
          <a:xfrm>
            <a:off x="7116152" y="2036258"/>
            <a:ext cx="777759" cy="2857893"/>
          </a:xfrm>
          <a:prstGeom prst="straightConnector1">
            <a:avLst/>
          </a:prstGeom>
          <a:ln w="9525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155A19D-C89D-DF41-B6AE-BBC25D999464}"/>
              </a:ext>
            </a:extLst>
          </p:cNvPr>
          <p:cNvCxnSpPr>
            <a:cxnSpLocks/>
            <a:stCxn id="54" idx="3"/>
            <a:endCxn id="75" idx="1"/>
          </p:cNvCxnSpPr>
          <p:nvPr/>
        </p:nvCxnSpPr>
        <p:spPr>
          <a:xfrm flipV="1">
            <a:off x="7116152" y="2455653"/>
            <a:ext cx="777759" cy="3277361"/>
          </a:xfrm>
          <a:prstGeom prst="straightConnector1">
            <a:avLst/>
          </a:prstGeom>
          <a:ln w="9525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DC011C8-BF70-1E46-89DC-FDD3CC0AA907}"/>
              </a:ext>
            </a:extLst>
          </p:cNvPr>
          <p:cNvCxnSpPr>
            <a:cxnSpLocks/>
            <a:stCxn id="54" idx="3"/>
            <a:endCxn id="76" idx="1"/>
          </p:cNvCxnSpPr>
          <p:nvPr/>
        </p:nvCxnSpPr>
        <p:spPr>
          <a:xfrm flipV="1">
            <a:off x="7116152" y="4894151"/>
            <a:ext cx="777759" cy="838863"/>
          </a:xfrm>
          <a:prstGeom prst="straightConnector1">
            <a:avLst/>
          </a:prstGeom>
          <a:ln w="9525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72C83A6-E6E1-4C43-922C-23F7C97D0C58}"/>
              </a:ext>
            </a:extLst>
          </p:cNvPr>
          <p:cNvCxnSpPr>
            <a:cxnSpLocks/>
            <a:stCxn id="52" idx="3"/>
            <a:endCxn id="75" idx="1"/>
          </p:cNvCxnSpPr>
          <p:nvPr/>
        </p:nvCxnSpPr>
        <p:spPr>
          <a:xfrm flipV="1">
            <a:off x="7116152" y="2455653"/>
            <a:ext cx="777759" cy="319957"/>
          </a:xfrm>
          <a:prstGeom prst="straightConnector1">
            <a:avLst/>
          </a:prstGeom>
          <a:ln w="9525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DFC3DD8-2AB8-4248-99D1-B6AE0D07CE7E}"/>
              </a:ext>
            </a:extLst>
          </p:cNvPr>
          <p:cNvCxnSpPr>
            <a:cxnSpLocks/>
            <a:stCxn id="52" idx="3"/>
            <a:endCxn id="76" idx="1"/>
          </p:cNvCxnSpPr>
          <p:nvPr/>
        </p:nvCxnSpPr>
        <p:spPr>
          <a:xfrm>
            <a:off x="7116152" y="2775610"/>
            <a:ext cx="777759" cy="2118541"/>
          </a:xfrm>
          <a:prstGeom prst="straightConnector1">
            <a:avLst/>
          </a:prstGeom>
          <a:ln w="9525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557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7FBE-EA81-CE49-8905-A5F98E6C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Supervised vs. Unsupervised Learning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6987DC-BC77-D349-8D8C-A6FCA8D2BB39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540075" y="2649358"/>
            <a:ext cx="950432" cy="741865"/>
          </a:xfrm>
          <a:prstGeom prst="line">
            <a:avLst/>
          </a:prstGeom>
          <a:solidFill>
            <a:schemeClr val="tx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68816F-9F24-1044-945D-2035791F4F09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490506" y="2649358"/>
            <a:ext cx="1096994" cy="731330"/>
          </a:xfrm>
          <a:prstGeom prst="line">
            <a:avLst/>
          </a:prstGeom>
          <a:solidFill>
            <a:schemeClr val="tx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2C14F4A-9AF1-3B48-B69E-BA40F8F971CC}"/>
              </a:ext>
            </a:extLst>
          </p:cNvPr>
          <p:cNvSpPr/>
          <p:nvPr/>
        </p:nvSpPr>
        <p:spPr>
          <a:xfrm>
            <a:off x="1766084" y="3391223"/>
            <a:ext cx="1547981" cy="80446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bg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Regression</a:t>
            </a:r>
            <a:br>
              <a:rPr lang="en-US" sz="1600" b="1" dirty="0">
                <a:solidFill>
                  <a:schemeClr val="bg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</a:br>
            <a:r>
              <a:rPr lang="en-US" sz="1400" b="1" dirty="0">
                <a:solidFill>
                  <a:schemeClr val="bg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(Quantity)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74A1D93-48CC-7A46-98E9-DFDF9A6E09C2}"/>
              </a:ext>
            </a:extLst>
          </p:cNvPr>
          <p:cNvSpPr/>
          <p:nvPr/>
        </p:nvSpPr>
        <p:spPr>
          <a:xfrm>
            <a:off x="3705161" y="3391223"/>
            <a:ext cx="1761899" cy="80446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Classification</a:t>
            </a:r>
            <a:br>
              <a:rPr lang="en-US" sz="1600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</a:br>
            <a:r>
              <a:rPr lang="en-US" sz="1400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(Category)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C3AA06B-7379-A34A-91B1-C0B958253D46}"/>
              </a:ext>
            </a:extLst>
          </p:cNvPr>
          <p:cNvSpPr/>
          <p:nvPr/>
        </p:nvSpPr>
        <p:spPr>
          <a:xfrm>
            <a:off x="1956164" y="1631165"/>
            <a:ext cx="3094086" cy="103089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999" b="1" dirty="0">
                <a:solidFill>
                  <a:schemeClr val="bg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Supervised Learning</a:t>
            </a:r>
          </a:p>
        </p:txBody>
      </p:sp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D597CBB6-299F-DB42-A35E-A6254D0B761F}"/>
              </a:ext>
            </a:extLst>
          </p:cNvPr>
          <p:cNvSpPr/>
          <p:nvPr/>
        </p:nvSpPr>
        <p:spPr>
          <a:xfrm>
            <a:off x="254269" y="1769437"/>
            <a:ext cx="1212004" cy="2838497"/>
          </a:xfrm>
          <a:prstGeom prst="wedgeRoundRectCallout">
            <a:avLst>
              <a:gd name="adj1" fmla="val 83748"/>
              <a:gd name="adj2" fmla="val -43845"/>
              <a:gd name="adj3" fmla="val 16667"/>
            </a:avLst>
          </a:prstGeom>
          <a:solidFill>
            <a:schemeClr val="bg1"/>
          </a:solidFill>
          <a:ln w="25400">
            <a:solidFill>
              <a:srgbClr val="FFA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is provided with the correct labels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Model learns by  looking at these examples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1E14F36-2454-7043-BC78-4D8A26D70CFA}"/>
              </a:ext>
            </a:extLst>
          </p:cNvPr>
          <p:cNvSpPr/>
          <p:nvPr/>
        </p:nvSpPr>
        <p:spPr>
          <a:xfrm rot="16200000">
            <a:off x="7375632" y="3818966"/>
            <a:ext cx="1406507" cy="488845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6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K-Means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1343936-89C1-DA40-B4F3-432AB29B42DA}"/>
              </a:ext>
            </a:extLst>
          </p:cNvPr>
          <p:cNvSpPr/>
          <p:nvPr/>
        </p:nvSpPr>
        <p:spPr>
          <a:xfrm rot="16200000">
            <a:off x="8054527" y="3818966"/>
            <a:ext cx="1406507" cy="488845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6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PCA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556F7B6-9EFC-4C45-9B8D-3B66C4A213D1}"/>
              </a:ext>
            </a:extLst>
          </p:cNvPr>
          <p:cNvSpPr/>
          <p:nvPr/>
        </p:nvSpPr>
        <p:spPr>
          <a:xfrm rot="16200000">
            <a:off x="8761746" y="3752748"/>
            <a:ext cx="1406508" cy="62128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4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Collaborative Filtering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BFF53D6-195F-C047-BA09-C69BA75C58D9}"/>
              </a:ext>
            </a:extLst>
          </p:cNvPr>
          <p:cNvCxnSpPr>
            <a:cxnSpLocks/>
            <a:endCxn id="35" idx="3"/>
          </p:cNvCxnSpPr>
          <p:nvPr/>
        </p:nvCxnSpPr>
        <p:spPr>
          <a:xfrm flipH="1">
            <a:off x="8078886" y="2592205"/>
            <a:ext cx="665452" cy="76793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E777BCD-933F-5946-91D8-149B8CA11C52}"/>
              </a:ext>
            </a:extLst>
          </p:cNvPr>
          <p:cNvCxnSpPr/>
          <p:nvPr/>
        </p:nvCxnSpPr>
        <p:spPr>
          <a:xfrm flipH="1">
            <a:off x="8744338" y="2624704"/>
            <a:ext cx="2580" cy="73543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BEC67A5-C4DD-CC4B-9308-9482D7A421E5}"/>
              </a:ext>
            </a:extLst>
          </p:cNvPr>
          <p:cNvCxnSpPr>
            <a:endCxn id="37" idx="3"/>
          </p:cNvCxnSpPr>
          <p:nvPr/>
        </p:nvCxnSpPr>
        <p:spPr>
          <a:xfrm>
            <a:off x="8757779" y="2624704"/>
            <a:ext cx="707222" cy="735431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54174180-898F-8A49-9800-756F74E8FB4C}"/>
              </a:ext>
            </a:extLst>
          </p:cNvPr>
          <p:cNvSpPr/>
          <p:nvPr/>
        </p:nvSpPr>
        <p:spPr>
          <a:xfrm>
            <a:off x="10726642" y="2489201"/>
            <a:ext cx="1174480" cy="2349499"/>
          </a:xfrm>
          <a:prstGeom prst="wedgeRoundRectCallout">
            <a:avLst>
              <a:gd name="adj1" fmla="val -78451"/>
              <a:gd name="adj2" fmla="val -59849"/>
              <a:gd name="adj3" fmla="val 16667"/>
            </a:avLst>
          </a:prstGeom>
          <a:noFill/>
          <a:ln w="25400">
            <a:solidFill>
              <a:srgbClr val="FFA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is provided without labels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finds patterns in data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7358350-12DF-F44A-B316-BFE597841658}"/>
              </a:ext>
            </a:extLst>
          </p:cNvPr>
          <p:cNvSpPr/>
          <p:nvPr/>
        </p:nvSpPr>
        <p:spPr>
          <a:xfrm>
            <a:off x="7262833" y="1586584"/>
            <a:ext cx="3094086" cy="103089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999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Unsupervised Learning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CB808E3-F08E-D743-8483-6CDF6EE1F3C7}"/>
              </a:ext>
            </a:extLst>
          </p:cNvPr>
          <p:cNvSpPr/>
          <p:nvPr/>
        </p:nvSpPr>
        <p:spPr>
          <a:xfrm rot="16200000">
            <a:off x="1242479" y="5104263"/>
            <a:ext cx="1324628" cy="44322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Linear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F911721-B0EC-5D46-A084-EDFB7A5FAD64}"/>
              </a:ext>
            </a:extLst>
          </p:cNvPr>
          <p:cNvSpPr/>
          <p:nvPr/>
        </p:nvSpPr>
        <p:spPr>
          <a:xfrm rot="16200000">
            <a:off x="1929284" y="5089231"/>
            <a:ext cx="1324629" cy="44322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KNN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0E6D699-A7BA-DC4C-931E-F2D3BB5D37E9}"/>
              </a:ext>
            </a:extLst>
          </p:cNvPr>
          <p:cNvSpPr/>
          <p:nvPr/>
        </p:nvSpPr>
        <p:spPr>
          <a:xfrm rot="16200000">
            <a:off x="2611155" y="5089231"/>
            <a:ext cx="1324630" cy="44322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6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Neural Net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F68B-56A3-EA4E-86FE-ADA7C66C651A}"/>
              </a:ext>
            </a:extLst>
          </p:cNvPr>
          <p:cNvSpPr/>
          <p:nvPr/>
        </p:nvSpPr>
        <p:spPr>
          <a:xfrm rot="16200000">
            <a:off x="3293026" y="5089230"/>
            <a:ext cx="1324630" cy="44322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Trees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4DBE7D2-39E9-314B-AA55-07D5EE9D4451}"/>
              </a:ext>
            </a:extLst>
          </p:cNvPr>
          <p:cNvSpPr/>
          <p:nvPr/>
        </p:nvSpPr>
        <p:spPr>
          <a:xfrm rot="16200000">
            <a:off x="3974898" y="5089230"/>
            <a:ext cx="1324630" cy="44322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SVM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42E6235-C105-7442-9D94-FFFEAA28A9B6}"/>
              </a:ext>
            </a:extLst>
          </p:cNvPr>
          <p:cNvSpPr/>
          <p:nvPr/>
        </p:nvSpPr>
        <p:spPr>
          <a:xfrm rot="16200000">
            <a:off x="4656770" y="5083924"/>
            <a:ext cx="1324631" cy="44322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Logistic</a:t>
            </a:r>
          </a:p>
        </p:txBody>
      </p:sp>
    </p:spTree>
    <p:extLst>
      <p:ext uri="{BB962C8B-B14F-4D97-AF65-F5344CB8AC3E}">
        <p14:creationId xmlns:p14="http://schemas.microsoft.com/office/powerpoint/2010/main" val="248004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7FBE-EA81-CE49-8905-A5F98E6C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Supervised Learning: Regression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FC08CCB-6ACB-9E40-952C-4D405F9D8DAA}"/>
              </a:ext>
            </a:extLst>
          </p:cNvPr>
          <p:cNvGrpSpPr/>
          <p:nvPr/>
        </p:nvGrpSpPr>
        <p:grpSpPr>
          <a:xfrm>
            <a:off x="6752671" y="3796171"/>
            <a:ext cx="4653062" cy="578425"/>
            <a:chOff x="6752671" y="3849959"/>
            <a:chExt cx="4653062" cy="57842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F1C18B-7A18-374F-AB89-615DD30681B7}"/>
                </a:ext>
              </a:extLst>
            </p:cNvPr>
            <p:cNvSpPr txBox="1"/>
            <p:nvPr/>
          </p:nvSpPr>
          <p:spPr>
            <a:xfrm>
              <a:off x="9051984" y="3849959"/>
              <a:ext cx="1178221" cy="399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defRPr/>
              </a:pPr>
              <a:r>
                <a:rPr lang="en-US" sz="1999" dirty="0">
                  <a:solidFill>
                    <a:srgbClr val="262626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Features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4CAE73E-A3A8-204B-AE04-13035D86E455}"/>
                </a:ext>
              </a:extLst>
            </p:cNvPr>
            <p:cNvSpPr txBox="1"/>
            <p:nvPr/>
          </p:nvSpPr>
          <p:spPr>
            <a:xfrm>
              <a:off x="6752671" y="3868179"/>
              <a:ext cx="816250" cy="399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26">
                <a:defRPr/>
              </a:pPr>
              <a:r>
                <a:rPr lang="en-US" sz="1999" dirty="0">
                  <a:solidFill>
                    <a:srgbClr val="262626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Label</a:t>
              </a:r>
            </a:p>
          </p:txBody>
        </p:sp>
        <p:sp>
          <p:nvSpPr>
            <p:cNvPr id="35" name="Left Bracket 34">
              <a:extLst>
                <a:ext uri="{FF2B5EF4-FFF2-40B4-BE49-F238E27FC236}">
                  <a16:creationId xmlns:a16="http://schemas.microsoft.com/office/drawing/2014/main" id="{B06DF5E9-4651-2B4F-9AAC-2BAD073585D5}"/>
                </a:ext>
              </a:extLst>
            </p:cNvPr>
            <p:cNvSpPr/>
            <p:nvPr/>
          </p:nvSpPr>
          <p:spPr>
            <a:xfrm rot="5400000">
              <a:off x="9638308" y="2660957"/>
              <a:ext cx="162081" cy="3372769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36" name="Left Bracket 35">
              <a:extLst>
                <a:ext uri="{FF2B5EF4-FFF2-40B4-BE49-F238E27FC236}">
                  <a16:creationId xmlns:a16="http://schemas.microsoft.com/office/drawing/2014/main" id="{38AF8D9E-9DDF-CE4C-B9A7-69BA431912AB}"/>
                </a:ext>
              </a:extLst>
            </p:cNvPr>
            <p:cNvSpPr/>
            <p:nvPr/>
          </p:nvSpPr>
          <p:spPr>
            <a:xfrm rot="5400000">
              <a:off x="7066045" y="4073819"/>
              <a:ext cx="160633" cy="548497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5F6C644-B218-4949-AACF-3CF0F2F89035}"/>
              </a:ext>
            </a:extLst>
          </p:cNvPr>
          <p:cNvGrpSpPr/>
          <p:nvPr/>
        </p:nvGrpSpPr>
        <p:grpSpPr>
          <a:xfrm>
            <a:off x="6488099" y="1477749"/>
            <a:ext cx="4938020" cy="2230418"/>
            <a:chOff x="6488099" y="1477749"/>
            <a:chExt cx="4938020" cy="2230418"/>
          </a:xfrm>
        </p:grpSpPr>
        <p:sp>
          <p:nvSpPr>
            <p:cNvPr id="38" name="Flowchart: Connector 29">
              <a:extLst>
                <a:ext uri="{FF2B5EF4-FFF2-40B4-BE49-F238E27FC236}">
                  <a16:creationId xmlns:a16="http://schemas.microsoft.com/office/drawing/2014/main" id="{94FD1E62-2422-D84F-99AA-36CD809B0E5E}"/>
                </a:ext>
              </a:extLst>
            </p:cNvPr>
            <p:cNvSpPr/>
            <p:nvPr/>
          </p:nvSpPr>
          <p:spPr>
            <a:xfrm>
              <a:off x="6758644" y="3200397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39" name="Flowchart: Connector 30">
              <a:extLst>
                <a:ext uri="{FF2B5EF4-FFF2-40B4-BE49-F238E27FC236}">
                  <a16:creationId xmlns:a16="http://schemas.microsoft.com/office/drawing/2014/main" id="{D56CC69B-4818-1049-9A91-2B9016A42D77}"/>
                </a:ext>
              </a:extLst>
            </p:cNvPr>
            <p:cNvSpPr/>
            <p:nvPr/>
          </p:nvSpPr>
          <p:spPr>
            <a:xfrm>
              <a:off x="7010089" y="3361781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0" name="Flowchart: Connector 31">
              <a:extLst>
                <a:ext uri="{FF2B5EF4-FFF2-40B4-BE49-F238E27FC236}">
                  <a16:creationId xmlns:a16="http://schemas.microsoft.com/office/drawing/2014/main" id="{F3F56B4B-A61D-8E42-AB07-9B0A6F84696E}"/>
                </a:ext>
              </a:extLst>
            </p:cNvPr>
            <p:cNvSpPr/>
            <p:nvPr/>
          </p:nvSpPr>
          <p:spPr>
            <a:xfrm>
              <a:off x="7152248" y="3143439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1" name="Flowchart: Connector 32">
              <a:extLst>
                <a:ext uri="{FF2B5EF4-FFF2-40B4-BE49-F238E27FC236}">
                  <a16:creationId xmlns:a16="http://schemas.microsoft.com/office/drawing/2014/main" id="{5E3E6E0D-D160-6A4B-B2B5-DACBE13AB405}"/>
                </a:ext>
              </a:extLst>
            </p:cNvPr>
            <p:cNvSpPr/>
            <p:nvPr/>
          </p:nvSpPr>
          <p:spPr>
            <a:xfrm>
              <a:off x="7432256" y="3228876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2" name="Flowchart: Connector 33">
              <a:extLst>
                <a:ext uri="{FF2B5EF4-FFF2-40B4-BE49-F238E27FC236}">
                  <a16:creationId xmlns:a16="http://schemas.microsoft.com/office/drawing/2014/main" id="{699E69A4-30DB-264D-9E45-C3A043B83910}"/>
                </a:ext>
              </a:extLst>
            </p:cNvPr>
            <p:cNvSpPr/>
            <p:nvPr/>
          </p:nvSpPr>
          <p:spPr>
            <a:xfrm>
              <a:off x="7496410" y="2670579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3" name="Flowchart: Connector 34">
              <a:extLst>
                <a:ext uri="{FF2B5EF4-FFF2-40B4-BE49-F238E27FC236}">
                  <a16:creationId xmlns:a16="http://schemas.microsoft.com/office/drawing/2014/main" id="{F14E8644-AB70-E942-AC2D-8E4850345E73}"/>
                </a:ext>
              </a:extLst>
            </p:cNvPr>
            <p:cNvSpPr/>
            <p:nvPr/>
          </p:nvSpPr>
          <p:spPr>
            <a:xfrm>
              <a:off x="7920281" y="2949078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4" name="Flowchart: Connector 35">
              <a:extLst>
                <a:ext uri="{FF2B5EF4-FFF2-40B4-BE49-F238E27FC236}">
                  <a16:creationId xmlns:a16="http://schemas.microsoft.com/office/drawing/2014/main" id="{2F57BF1B-7205-C141-AE92-7B0E68EB8BC5}"/>
                </a:ext>
              </a:extLst>
            </p:cNvPr>
            <p:cNvSpPr/>
            <p:nvPr/>
          </p:nvSpPr>
          <p:spPr>
            <a:xfrm>
              <a:off x="8234175" y="3019526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5" name="Flowchart: Connector 36">
              <a:extLst>
                <a:ext uri="{FF2B5EF4-FFF2-40B4-BE49-F238E27FC236}">
                  <a16:creationId xmlns:a16="http://schemas.microsoft.com/office/drawing/2014/main" id="{FD592D26-6DAF-A846-8078-E41050080515}"/>
                </a:ext>
              </a:extLst>
            </p:cNvPr>
            <p:cNvSpPr/>
            <p:nvPr/>
          </p:nvSpPr>
          <p:spPr>
            <a:xfrm>
              <a:off x="8160857" y="2670578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6" name="Flowchart: Connector 38">
              <a:extLst>
                <a:ext uri="{FF2B5EF4-FFF2-40B4-BE49-F238E27FC236}">
                  <a16:creationId xmlns:a16="http://schemas.microsoft.com/office/drawing/2014/main" id="{AB21E99F-874C-D34D-8626-DD86CFF2EECF}"/>
                </a:ext>
              </a:extLst>
            </p:cNvPr>
            <p:cNvSpPr/>
            <p:nvPr/>
          </p:nvSpPr>
          <p:spPr>
            <a:xfrm>
              <a:off x="8515993" y="2412390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7" name="Flowchart: Connector 40">
              <a:extLst>
                <a:ext uri="{FF2B5EF4-FFF2-40B4-BE49-F238E27FC236}">
                  <a16:creationId xmlns:a16="http://schemas.microsoft.com/office/drawing/2014/main" id="{7172878F-8D72-034B-ACE6-5D642418D1EE}"/>
                </a:ext>
              </a:extLst>
            </p:cNvPr>
            <p:cNvSpPr/>
            <p:nvPr/>
          </p:nvSpPr>
          <p:spPr>
            <a:xfrm>
              <a:off x="8447257" y="2613620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8" name="Flowchart: Connector 41">
              <a:extLst>
                <a:ext uri="{FF2B5EF4-FFF2-40B4-BE49-F238E27FC236}">
                  <a16:creationId xmlns:a16="http://schemas.microsoft.com/office/drawing/2014/main" id="{D9530151-0FA8-5942-88D8-055EDF0D2BD4}"/>
                </a:ext>
              </a:extLst>
            </p:cNvPr>
            <p:cNvSpPr/>
            <p:nvPr/>
          </p:nvSpPr>
          <p:spPr>
            <a:xfrm>
              <a:off x="8483915" y="2706050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9" name="Flowchart: Connector 42">
              <a:extLst>
                <a:ext uri="{FF2B5EF4-FFF2-40B4-BE49-F238E27FC236}">
                  <a16:creationId xmlns:a16="http://schemas.microsoft.com/office/drawing/2014/main" id="{573778A3-D54D-9B4D-9D56-C74769E51A90}"/>
                </a:ext>
              </a:extLst>
            </p:cNvPr>
            <p:cNvSpPr/>
            <p:nvPr/>
          </p:nvSpPr>
          <p:spPr>
            <a:xfrm>
              <a:off x="9087248" y="2675575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0" name="Flowchart: Connector 43">
              <a:extLst>
                <a:ext uri="{FF2B5EF4-FFF2-40B4-BE49-F238E27FC236}">
                  <a16:creationId xmlns:a16="http://schemas.microsoft.com/office/drawing/2014/main" id="{BB8DD4DE-338C-D84D-9E0B-31B86CCE9346}"/>
                </a:ext>
              </a:extLst>
            </p:cNvPr>
            <p:cNvSpPr/>
            <p:nvPr/>
          </p:nvSpPr>
          <p:spPr>
            <a:xfrm>
              <a:off x="9012387" y="2369580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1" name="Flowchart: Connector 44">
              <a:extLst>
                <a:ext uri="{FF2B5EF4-FFF2-40B4-BE49-F238E27FC236}">
                  <a16:creationId xmlns:a16="http://schemas.microsoft.com/office/drawing/2014/main" id="{6065879A-EC31-3C47-AE77-C08D3EF237A8}"/>
                </a:ext>
              </a:extLst>
            </p:cNvPr>
            <p:cNvSpPr/>
            <p:nvPr/>
          </p:nvSpPr>
          <p:spPr>
            <a:xfrm>
              <a:off x="8943651" y="2541204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2" name="Flowchart: Connector 45">
              <a:extLst>
                <a:ext uri="{FF2B5EF4-FFF2-40B4-BE49-F238E27FC236}">
                  <a16:creationId xmlns:a16="http://schemas.microsoft.com/office/drawing/2014/main" id="{A66F7B9E-EA4A-7D4C-8EFB-F89F9272CE2C}"/>
                </a:ext>
              </a:extLst>
            </p:cNvPr>
            <p:cNvSpPr/>
            <p:nvPr/>
          </p:nvSpPr>
          <p:spPr>
            <a:xfrm>
              <a:off x="9161316" y="2054255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3" name="Flowchart: Connector 46">
              <a:extLst>
                <a:ext uri="{FF2B5EF4-FFF2-40B4-BE49-F238E27FC236}">
                  <a16:creationId xmlns:a16="http://schemas.microsoft.com/office/drawing/2014/main" id="{0F702244-EB79-094D-862D-5EA118ED8753}"/>
                </a:ext>
              </a:extLst>
            </p:cNvPr>
            <p:cNvSpPr/>
            <p:nvPr/>
          </p:nvSpPr>
          <p:spPr>
            <a:xfrm>
              <a:off x="9516404" y="2307626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4" name="Flowchart: Connector 47">
              <a:extLst>
                <a:ext uri="{FF2B5EF4-FFF2-40B4-BE49-F238E27FC236}">
                  <a16:creationId xmlns:a16="http://schemas.microsoft.com/office/drawing/2014/main" id="{AC332E5D-7FDD-B847-93EA-CF4CB0BBB3CC}"/>
                </a:ext>
              </a:extLst>
            </p:cNvPr>
            <p:cNvSpPr/>
            <p:nvPr/>
          </p:nvSpPr>
          <p:spPr>
            <a:xfrm>
              <a:off x="9957903" y="2240475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5" name="Flowchart: Connector 70">
              <a:extLst>
                <a:ext uri="{FF2B5EF4-FFF2-40B4-BE49-F238E27FC236}">
                  <a16:creationId xmlns:a16="http://schemas.microsoft.com/office/drawing/2014/main" id="{5B1E13C8-CAF7-C24A-81FF-8368D4876BB9}"/>
                </a:ext>
              </a:extLst>
            </p:cNvPr>
            <p:cNvSpPr/>
            <p:nvPr/>
          </p:nvSpPr>
          <p:spPr>
            <a:xfrm>
              <a:off x="9773115" y="2585140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6" name="Flowchart: Connector 71">
              <a:extLst>
                <a:ext uri="{FF2B5EF4-FFF2-40B4-BE49-F238E27FC236}">
                  <a16:creationId xmlns:a16="http://schemas.microsoft.com/office/drawing/2014/main" id="{26C8A21F-1204-D54E-8792-0235AB67CA0A}"/>
                </a:ext>
              </a:extLst>
            </p:cNvPr>
            <p:cNvSpPr/>
            <p:nvPr/>
          </p:nvSpPr>
          <p:spPr>
            <a:xfrm>
              <a:off x="9903663" y="1707288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7" name="Flowchart: Connector 72">
              <a:extLst>
                <a:ext uri="{FF2B5EF4-FFF2-40B4-BE49-F238E27FC236}">
                  <a16:creationId xmlns:a16="http://schemas.microsoft.com/office/drawing/2014/main" id="{13B75006-9883-8D42-B54D-FF36E78CC5C8}"/>
                </a:ext>
              </a:extLst>
            </p:cNvPr>
            <p:cNvSpPr/>
            <p:nvPr/>
          </p:nvSpPr>
          <p:spPr>
            <a:xfrm>
              <a:off x="10274088" y="1817831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8" name="Flowchart: Connector 73">
              <a:extLst>
                <a:ext uri="{FF2B5EF4-FFF2-40B4-BE49-F238E27FC236}">
                  <a16:creationId xmlns:a16="http://schemas.microsoft.com/office/drawing/2014/main" id="{2049B495-9D7C-C245-8EA5-59291F64740B}"/>
                </a:ext>
              </a:extLst>
            </p:cNvPr>
            <p:cNvSpPr/>
            <p:nvPr/>
          </p:nvSpPr>
          <p:spPr>
            <a:xfrm>
              <a:off x="10736910" y="1477749"/>
              <a:ext cx="83583" cy="91134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33149FD-679D-1849-AA7E-4C390CC6719F}"/>
                </a:ext>
              </a:extLst>
            </p:cNvPr>
            <p:cNvCxnSpPr/>
            <p:nvPr/>
          </p:nvCxnSpPr>
          <p:spPr>
            <a:xfrm flipV="1">
              <a:off x="6488099" y="1686931"/>
              <a:ext cx="4828862" cy="1731809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accent3"/>
              </a:solidFill>
              <a:prstDash val="soli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EAF294B-5740-B444-8E84-1B2BDA0C6615}"/>
                </a:ext>
              </a:extLst>
            </p:cNvPr>
            <p:cNvCxnSpPr/>
            <p:nvPr/>
          </p:nvCxnSpPr>
          <p:spPr>
            <a:xfrm flipV="1">
              <a:off x="6488099" y="1477749"/>
              <a:ext cx="0" cy="2230418"/>
            </a:xfrm>
            <a:prstGeom prst="line">
              <a:avLst/>
            </a:prstGeom>
            <a:solidFill>
              <a:schemeClr val="tx1"/>
            </a:solidFill>
            <a:ln>
              <a:solidFill>
                <a:srgbClr val="5150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CE3CDC-AF8D-8942-B9EB-0D34CD4100A5}"/>
                </a:ext>
              </a:extLst>
            </p:cNvPr>
            <p:cNvCxnSpPr/>
            <p:nvPr/>
          </p:nvCxnSpPr>
          <p:spPr>
            <a:xfrm>
              <a:off x="6488099" y="3695039"/>
              <a:ext cx="4938020" cy="0"/>
            </a:xfrm>
            <a:prstGeom prst="line">
              <a:avLst/>
            </a:prstGeom>
            <a:solidFill>
              <a:schemeClr val="tx1"/>
            </a:solidFill>
            <a:ln>
              <a:solidFill>
                <a:srgbClr val="5150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634F378-3692-C043-B611-5D57A58DB199}"/>
              </a:ext>
            </a:extLst>
          </p:cNvPr>
          <p:cNvCxnSpPr>
            <a:cxnSpLocks/>
            <a:endCxn id="82" idx="0"/>
          </p:cNvCxnSpPr>
          <p:nvPr/>
        </p:nvCxnSpPr>
        <p:spPr>
          <a:xfrm flipH="1">
            <a:off x="2528830" y="2313285"/>
            <a:ext cx="950432" cy="741865"/>
          </a:xfrm>
          <a:prstGeom prst="line">
            <a:avLst/>
          </a:prstGeom>
          <a:solidFill>
            <a:schemeClr val="tx1"/>
          </a:solidFill>
          <a:ln w="12700">
            <a:solidFill>
              <a:srgbClr val="FFA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E0A52FC-7CC3-4E46-8714-2A1CDD8CF241}"/>
              </a:ext>
            </a:extLst>
          </p:cNvPr>
          <p:cNvCxnSpPr>
            <a:cxnSpLocks/>
            <a:endCxn id="85" idx="0"/>
          </p:cNvCxnSpPr>
          <p:nvPr/>
        </p:nvCxnSpPr>
        <p:spPr>
          <a:xfrm>
            <a:off x="3479261" y="2313285"/>
            <a:ext cx="1096994" cy="731330"/>
          </a:xfrm>
          <a:prstGeom prst="line">
            <a:avLst/>
          </a:prstGeom>
          <a:solidFill>
            <a:schemeClr val="tx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A96254CD-46D2-D44C-8EDF-0A1C0040E4D9}"/>
              </a:ext>
            </a:extLst>
          </p:cNvPr>
          <p:cNvSpPr/>
          <p:nvPr/>
        </p:nvSpPr>
        <p:spPr>
          <a:xfrm>
            <a:off x="1754839" y="3055150"/>
            <a:ext cx="1547981" cy="80446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Regression</a:t>
            </a:r>
            <a:br>
              <a:rPr lang="en-US" sz="1600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</a:br>
            <a:r>
              <a:rPr lang="en-US" sz="1400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(Quantity)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B1A0AF76-6B20-B84D-B78B-049A0750CC78}"/>
              </a:ext>
            </a:extLst>
          </p:cNvPr>
          <p:cNvSpPr/>
          <p:nvPr/>
        </p:nvSpPr>
        <p:spPr>
          <a:xfrm>
            <a:off x="3693916" y="3055150"/>
            <a:ext cx="1761899" cy="80446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Classification</a:t>
            </a:r>
            <a:br>
              <a:rPr lang="en-US" sz="1600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</a:br>
            <a:r>
              <a:rPr lang="en-US" sz="1400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(Category)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A6AB686A-99D7-5D4E-A852-A49DA6ED5C8D}"/>
              </a:ext>
            </a:extLst>
          </p:cNvPr>
          <p:cNvSpPr/>
          <p:nvPr/>
        </p:nvSpPr>
        <p:spPr>
          <a:xfrm rot="16200000">
            <a:off x="1179710" y="4796317"/>
            <a:ext cx="1324628" cy="4432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Linear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6D249CB3-D003-6248-B343-9F69CFDE9EFE}"/>
              </a:ext>
            </a:extLst>
          </p:cNvPr>
          <p:cNvSpPr/>
          <p:nvPr/>
        </p:nvSpPr>
        <p:spPr>
          <a:xfrm rot="16200000">
            <a:off x="1866515" y="4781285"/>
            <a:ext cx="1324629" cy="4432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KNN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F76A0837-FC77-824D-8CE2-4288547569DB}"/>
              </a:ext>
            </a:extLst>
          </p:cNvPr>
          <p:cNvSpPr/>
          <p:nvPr/>
        </p:nvSpPr>
        <p:spPr>
          <a:xfrm rot="16200000">
            <a:off x="2548386" y="4781285"/>
            <a:ext cx="1324630" cy="4432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600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Neural Net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F8BA7452-C99D-1341-8D89-716299456C4F}"/>
              </a:ext>
            </a:extLst>
          </p:cNvPr>
          <p:cNvSpPr/>
          <p:nvPr/>
        </p:nvSpPr>
        <p:spPr>
          <a:xfrm rot="16200000">
            <a:off x="3230257" y="4781284"/>
            <a:ext cx="1324630" cy="4432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Trees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DD979EEF-7C04-754F-83D0-FAC4F977423E}"/>
              </a:ext>
            </a:extLst>
          </p:cNvPr>
          <p:cNvSpPr/>
          <p:nvPr/>
        </p:nvSpPr>
        <p:spPr>
          <a:xfrm rot="16200000">
            <a:off x="3912129" y="4781284"/>
            <a:ext cx="1324630" cy="44322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SVM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BB2A0F06-8945-234E-A9F6-1D9790B9DB03}"/>
              </a:ext>
            </a:extLst>
          </p:cNvPr>
          <p:cNvSpPr/>
          <p:nvPr/>
        </p:nvSpPr>
        <p:spPr>
          <a:xfrm rot="16200000">
            <a:off x="4594001" y="4775978"/>
            <a:ext cx="1324631" cy="44322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Logistic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4770A6E-8E48-1B40-83BD-D7263EABE038}"/>
              </a:ext>
            </a:extLst>
          </p:cNvPr>
          <p:cNvCxnSpPr>
            <a:cxnSpLocks/>
            <a:stCxn id="82" idx="2"/>
            <a:endCxn id="86" idx="3"/>
          </p:cNvCxnSpPr>
          <p:nvPr/>
        </p:nvCxnSpPr>
        <p:spPr>
          <a:xfrm flipH="1">
            <a:off x="1842024" y="3859612"/>
            <a:ext cx="686805" cy="496003"/>
          </a:xfrm>
          <a:prstGeom prst="line">
            <a:avLst/>
          </a:prstGeom>
          <a:solidFill>
            <a:schemeClr val="tx1"/>
          </a:solidFill>
          <a:ln w="12700">
            <a:solidFill>
              <a:srgbClr val="FFA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E569B56-32EF-0D4C-84E0-B81AAC4D9181}"/>
              </a:ext>
            </a:extLst>
          </p:cNvPr>
          <p:cNvCxnSpPr>
            <a:stCxn id="85" idx="2"/>
            <a:endCxn id="90" idx="3"/>
          </p:cNvCxnSpPr>
          <p:nvPr/>
        </p:nvCxnSpPr>
        <p:spPr>
          <a:xfrm flipH="1">
            <a:off x="4574445" y="3859612"/>
            <a:ext cx="421" cy="480969"/>
          </a:xfrm>
          <a:prstGeom prst="line">
            <a:avLst/>
          </a:prstGeom>
          <a:solidFill>
            <a:schemeClr val="tx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CB25824-11F4-6F40-A1D7-50465D1F3041}"/>
              </a:ext>
            </a:extLst>
          </p:cNvPr>
          <p:cNvCxnSpPr>
            <a:stCxn id="85" idx="2"/>
            <a:endCxn id="91" idx="3"/>
          </p:cNvCxnSpPr>
          <p:nvPr/>
        </p:nvCxnSpPr>
        <p:spPr>
          <a:xfrm>
            <a:off x="4574866" y="3859613"/>
            <a:ext cx="681451" cy="475661"/>
          </a:xfrm>
          <a:prstGeom prst="line">
            <a:avLst/>
          </a:prstGeom>
          <a:solidFill>
            <a:schemeClr val="tx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28E32411-F005-C440-9879-2EC8856AA427}"/>
              </a:ext>
            </a:extLst>
          </p:cNvPr>
          <p:cNvSpPr/>
          <p:nvPr/>
        </p:nvSpPr>
        <p:spPr>
          <a:xfrm>
            <a:off x="2223527" y="4270338"/>
            <a:ext cx="2018347" cy="1538467"/>
          </a:xfrm>
          <a:prstGeom prst="rect">
            <a:avLst/>
          </a:prstGeom>
          <a:noFill/>
          <a:ln w="25400">
            <a:solidFill>
              <a:srgbClr val="FFA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b="1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31EF812-4826-694D-90A9-177FCA044D94}"/>
              </a:ext>
            </a:extLst>
          </p:cNvPr>
          <p:cNvCxnSpPr>
            <a:cxnSpLocks/>
            <a:stCxn id="95" idx="0"/>
            <a:endCxn id="85" idx="2"/>
          </p:cNvCxnSpPr>
          <p:nvPr/>
        </p:nvCxnSpPr>
        <p:spPr>
          <a:xfrm flipV="1">
            <a:off x="3232701" y="3859612"/>
            <a:ext cx="1342165" cy="410726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923237C-0406-5344-A193-77A71E367585}"/>
              </a:ext>
            </a:extLst>
          </p:cNvPr>
          <p:cNvCxnSpPr>
            <a:cxnSpLocks/>
            <a:stCxn id="95" idx="0"/>
            <a:endCxn id="82" idx="2"/>
          </p:cNvCxnSpPr>
          <p:nvPr/>
        </p:nvCxnSpPr>
        <p:spPr>
          <a:xfrm flipH="1" flipV="1">
            <a:off x="2528830" y="3859612"/>
            <a:ext cx="703871" cy="410726"/>
          </a:xfrm>
          <a:prstGeom prst="line">
            <a:avLst/>
          </a:prstGeom>
          <a:ln w="12700">
            <a:solidFill>
              <a:srgbClr val="FFA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55D43457-57D0-1541-95FC-2D9EFF363D91}"/>
              </a:ext>
            </a:extLst>
          </p:cNvPr>
          <p:cNvSpPr/>
          <p:nvPr/>
        </p:nvSpPr>
        <p:spPr>
          <a:xfrm>
            <a:off x="1944919" y="1295092"/>
            <a:ext cx="3094086" cy="103089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999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Supervised Learning</a:t>
            </a:r>
          </a:p>
        </p:txBody>
      </p:sp>
      <p:sp>
        <p:nvSpPr>
          <p:cNvPr id="99" name="Rounded Rectangular Callout 98">
            <a:extLst>
              <a:ext uri="{FF2B5EF4-FFF2-40B4-BE49-F238E27FC236}">
                <a16:creationId xmlns:a16="http://schemas.microsoft.com/office/drawing/2014/main" id="{33B0AA59-A6A5-8842-AF9C-A53AA2D29D06}"/>
              </a:ext>
            </a:extLst>
          </p:cNvPr>
          <p:cNvSpPr/>
          <p:nvPr/>
        </p:nvSpPr>
        <p:spPr>
          <a:xfrm>
            <a:off x="243024" y="1433364"/>
            <a:ext cx="1212004" cy="2838497"/>
          </a:xfrm>
          <a:prstGeom prst="wedgeRoundRectCallout">
            <a:avLst>
              <a:gd name="adj1" fmla="val 83748"/>
              <a:gd name="adj2" fmla="val -43845"/>
              <a:gd name="adj3" fmla="val 16667"/>
            </a:avLst>
          </a:prstGeom>
          <a:solidFill>
            <a:schemeClr val="bg1"/>
          </a:solidFill>
          <a:ln w="25400">
            <a:solidFill>
              <a:srgbClr val="FFA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is provided with the correct labels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Model learns by  looking at these examples</a:t>
            </a:r>
          </a:p>
        </p:txBody>
      </p:sp>
      <p:graphicFrame>
        <p:nvGraphicFramePr>
          <p:cNvPr id="62" name="Content Placeholder 1">
            <a:extLst>
              <a:ext uri="{FF2B5EF4-FFF2-40B4-BE49-F238E27FC236}">
                <a16:creationId xmlns:a16="http://schemas.microsoft.com/office/drawing/2014/main" id="{02C37A4B-46F0-0343-92F3-1D09A71657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281426"/>
              </p:ext>
            </p:extLst>
          </p:nvPr>
        </p:nvGraphicFramePr>
        <p:xfrm>
          <a:off x="6459872" y="4460561"/>
          <a:ext cx="525475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val="4130866576"/>
                    </a:ext>
                  </a:extLst>
                </a:gridCol>
                <a:gridCol w="1548384">
                  <a:extLst>
                    <a:ext uri="{9D8B030D-6E8A-4147-A177-3AD203B41FA5}">
                      <a16:colId xmlns:a16="http://schemas.microsoft.com/office/drawing/2014/main" val="2682145629"/>
                    </a:ext>
                  </a:extLst>
                </a:gridCol>
                <a:gridCol w="1438656">
                  <a:extLst>
                    <a:ext uri="{9D8B030D-6E8A-4147-A177-3AD203B41FA5}">
                      <a16:colId xmlns:a16="http://schemas.microsoft.com/office/drawing/2014/main" val="2873927588"/>
                    </a:ext>
                  </a:extLst>
                </a:gridCol>
                <a:gridCol w="877824">
                  <a:extLst>
                    <a:ext uri="{9D8B030D-6E8A-4147-A177-3AD203B41FA5}">
                      <a16:colId xmlns:a16="http://schemas.microsoft.com/office/drawing/2014/main" val="1435554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Price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Bedrooms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SqFootage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Age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64851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280.000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3292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903319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210.030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2465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868569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181107"/>
                  </a:ext>
                </a:extLst>
              </a:tr>
            </a:tbl>
          </a:graphicData>
        </a:graphic>
      </p:graphicFrame>
      <p:sp>
        <p:nvSpPr>
          <p:cNvPr id="100" name="Rectangle 99">
            <a:extLst>
              <a:ext uri="{FF2B5EF4-FFF2-40B4-BE49-F238E27FC236}">
                <a16:creationId xmlns:a16="http://schemas.microsoft.com/office/drawing/2014/main" id="{F81B5DF9-25E8-5B40-B635-4A217F30C54C}"/>
              </a:ext>
            </a:extLst>
          </p:cNvPr>
          <p:cNvSpPr/>
          <p:nvPr/>
        </p:nvSpPr>
        <p:spPr>
          <a:xfrm>
            <a:off x="6394879" y="4413015"/>
            <a:ext cx="1515559" cy="1640446"/>
          </a:xfrm>
          <a:prstGeom prst="rect">
            <a:avLst/>
          </a:prstGeom>
          <a:noFill/>
          <a:ln w="38100">
            <a:solidFill>
              <a:srgbClr val="FFA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4EC1D6-5F7D-F344-82C6-0F676562475E}"/>
              </a:ext>
            </a:extLst>
          </p:cNvPr>
          <p:cNvSpPr/>
          <p:nvPr/>
        </p:nvSpPr>
        <p:spPr>
          <a:xfrm>
            <a:off x="10166308" y="3348101"/>
            <a:ext cx="1308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SqFootage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F8569-1008-7C4F-B6D0-E54EDAAE9C43}"/>
              </a:ext>
            </a:extLst>
          </p:cNvPr>
          <p:cNvSpPr/>
          <p:nvPr/>
        </p:nvSpPr>
        <p:spPr>
          <a:xfrm rot="16200000">
            <a:off x="5925449" y="2262332"/>
            <a:ext cx="696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Price</a:t>
            </a:r>
          </a:p>
        </p:txBody>
      </p:sp>
    </p:spTree>
    <p:extLst>
      <p:ext uri="{BB962C8B-B14F-4D97-AF65-F5344CB8AC3E}">
        <p14:creationId xmlns:p14="http://schemas.microsoft.com/office/powerpoint/2010/main" val="2284886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Content Placeholder 1">
            <a:extLst>
              <a:ext uri="{FF2B5EF4-FFF2-40B4-BE49-F238E27FC236}">
                <a16:creationId xmlns:a16="http://schemas.microsoft.com/office/drawing/2014/main" id="{A4773925-9BC5-9246-84D5-75A179CEA1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6581054"/>
              </p:ext>
            </p:extLst>
          </p:nvPr>
        </p:nvGraphicFramePr>
        <p:xfrm>
          <a:off x="6439445" y="4435937"/>
          <a:ext cx="525475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val="4130866576"/>
                    </a:ext>
                  </a:extLst>
                </a:gridCol>
                <a:gridCol w="1548384">
                  <a:extLst>
                    <a:ext uri="{9D8B030D-6E8A-4147-A177-3AD203B41FA5}">
                      <a16:colId xmlns:a16="http://schemas.microsoft.com/office/drawing/2014/main" val="2682145629"/>
                    </a:ext>
                  </a:extLst>
                </a:gridCol>
                <a:gridCol w="1438656">
                  <a:extLst>
                    <a:ext uri="{9D8B030D-6E8A-4147-A177-3AD203B41FA5}">
                      <a16:colId xmlns:a16="http://schemas.microsoft.com/office/drawing/2014/main" val="2873927588"/>
                    </a:ext>
                  </a:extLst>
                </a:gridCol>
                <a:gridCol w="877824">
                  <a:extLst>
                    <a:ext uri="{9D8B030D-6E8A-4147-A177-3AD203B41FA5}">
                      <a16:colId xmlns:a16="http://schemas.microsoft.com/office/drawing/2014/main" val="1435554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Star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Points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Edges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Size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64851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10&lt;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750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903319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&gt;9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868569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2853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0F7FBE-EA81-CE49-8905-A5F98E6C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Supervised Learning: Classification</a:t>
            </a:r>
          </a:p>
        </p:txBody>
      </p:sp>
      <p:sp>
        <p:nvSpPr>
          <p:cNvPr id="77" name="Rounded Rectangular Callout 76">
            <a:extLst>
              <a:ext uri="{FF2B5EF4-FFF2-40B4-BE49-F238E27FC236}">
                <a16:creationId xmlns:a16="http://schemas.microsoft.com/office/drawing/2014/main" id="{9CC6BAFB-4069-D042-807E-6A40B5F9BA48}"/>
              </a:ext>
            </a:extLst>
          </p:cNvPr>
          <p:cNvSpPr/>
          <p:nvPr/>
        </p:nvSpPr>
        <p:spPr>
          <a:xfrm>
            <a:off x="243024" y="1433364"/>
            <a:ext cx="1212004" cy="2838497"/>
          </a:xfrm>
          <a:prstGeom prst="wedgeRoundRectCallout">
            <a:avLst>
              <a:gd name="adj1" fmla="val 83748"/>
              <a:gd name="adj2" fmla="val -43845"/>
              <a:gd name="adj3" fmla="val 16667"/>
            </a:avLst>
          </a:prstGeom>
          <a:solidFill>
            <a:schemeClr val="bg1"/>
          </a:solidFill>
          <a:ln w="25400">
            <a:solidFill>
              <a:srgbClr val="FFA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is provided with the correct labels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Model learns by  looking at these examples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A0F5FCD-9F1B-3541-A92B-086F1C2C1ED6}"/>
              </a:ext>
            </a:extLst>
          </p:cNvPr>
          <p:cNvCxnSpPr>
            <a:cxnSpLocks/>
            <a:endCxn id="147" idx="0"/>
          </p:cNvCxnSpPr>
          <p:nvPr/>
        </p:nvCxnSpPr>
        <p:spPr>
          <a:xfrm flipH="1">
            <a:off x="2528830" y="2313285"/>
            <a:ext cx="950432" cy="741865"/>
          </a:xfrm>
          <a:prstGeom prst="line">
            <a:avLst/>
          </a:prstGeom>
          <a:solidFill>
            <a:schemeClr val="tx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2017415-EE86-9F48-A81C-92B7B0BC5FE2}"/>
              </a:ext>
            </a:extLst>
          </p:cNvPr>
          <p:cNvCxnSpPr>
            <a:cxnSpLocks/>
            <a:endCxn id="148" idx="0"/>
          </p:cNvCxnSpPr>
          <p:nvPr/>
        </p:nvCxnSpPr>
        <p:spPr>
          <a:xfrm>
            <a:off x="3479261" y="2313285"/>
            <a:ext cx="1096994" cy="731330"/>
          </a:xfrm>
          <a:prstGeom prst="line">
            <a:avLst/>
          </a:prstGeom>
          <a:solidFill>
            <a:schemeClr val="tx1"/>
          </a:solidFill>
          <a:ln w="12700">
            <a:solidFill>
              <a:srgbClr val="FFA72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643C0071-5210-1C4B-AA8F-5CE6BA19BDDD}"/>
              </a:ext>
            </a:extLst>
          </p:cNvPr>
          <p:cNvSpPr/>
          <p:nvPr/>
        </p:nvSpPr>
        <p:spPr>
          <a:xfrm>
            <a:off x="1754839" y="3055150"/>
            <a:ext cx="1547981" cy="80446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Regression</a:t>
            </a:r>
            <a:br>
              <a:rPr lang="en-US" sz="1600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</a:br>
            <a:r>
              <a:rPr lang="en-US" sz="1400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(Quantity)</a:t>
            </a:r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C6C98FD0-BD8C-3749-9C11-716CF42622CA}"/>
              </a:ext>
            </a:extLst>
          </p:cNvPr>
          <p:cNvSpPr/>
          <p:nvPr/>
        </p:nvSpPr>
        <p:spPr>
          <a:xfrm>
            <a:off x="3693916" y="3055150"/>
            <a:ext cx="1761899" cy="80446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Classification</a:t>
            </a:r>
            <a:br>
              <a:rPr lang="en-US" sz="1600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</a:br>
            <a:r>
              <a:rPr lang="en-US" sz="1400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(Category)</a:t>
            </a:r>
          </a:p>
        </p:txBody>
      </p: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FE1A138C-0B4E-7D45-8258-B50637E21D3B}"/>
              </a:ext>
            </a:extLst>
          </p:cNvPr>
          <p:cNvSpPr/>
          <p:nvPr/>
        </p:nvSpPr>
        <p:spPr>
          <a:xfrm rot="16200000">
            <a:off x="1179710" y="4796317"/>
            <a:ext cx="1324628" cy="44322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Linear</a:t>
            </a:r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71608991-CEBB-3E42-8590-38583C1DF3E3}"/>
              </a:ext>
            </a:extLst>
          </p:cNvPr>
          <p:cNvSpPr/>
          <p:nvPr/>
        </p:nvSpPr>
        <p:spPr>
          <a:xfrm rot="16200000">
            <a:off x="1866515" y="4781285"/>
            <a:ext cx="1324629" cy="4432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KNN</a:t>
            </a:r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ED70EBF8-2773-9B45-BE19-93ECEA1C71EB}"/>
              </a:ext>
            </a:extLst>
          </p:cNvPr>
          <p:cNvSpPr/>
          <p:nvPr/>
        </p:nvSpPr>
        <p:spPr>
          <a:xfrm rot="16200000">
            <a:off x="2548386" y="4781285"/>
            <a:ext cx="1324630" cy="4432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600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Neural Net</a:t>
            </a:r>
          </a:p>
        </p:txBody>
      </p: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A5915A39-4C90-EC4A-8C80-99E0AE8D6087}"/>
              </a:ext>
            </a:extLst>
          </p:cNvPr>
          <p:cNvSpPr/>
          <p:nvPr/>
        </p:nvSpPr>
        <p:spPr>
          <a:xfrm rot="16200000">
            <a:off x="3230257" y="4781284"/>
            <a:ext cx="1324630" cy="4432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Trees</a:t>
            </a:r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C930DF77-8B14-EE49-86D4-EB72E3A7B4B4}"/>
              </a:ext>
            </a:extLst>
          </p:cNvPr>
          <p:cNvSpPr/>
          <p:nvPr/>
        </p:nvSpPr>
        <p:spPr>
          <a:xfrm rot="16200000">
            <a:off x="3912129" y="4781284"/>
            <a:ext cx="1324630" cy="4432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SVM</a:t>
            </a:r>
          </a:p>
        </p:txBody>
      </p:sp>
      <p:sp>
        <p:nvSpPr>
          <p:cNvPr id="154" name="Rounded Rectangle 153">
            <a:extLst>
              <a:ext uri="{FF2B5EF4-FFF2-40B4-BE49-F238E27FC236}">
                <a16:creationId xmlns:a16="http://schemas.microsoft.com/office/drawing/2014/main" id="{ECF74118-6604-1240-8A57-CA6BF749F5C3}"/>
              </a:ext>
            </a:extLst>
          </p:cNvPr>
          <p:cNvSpPr/>
          <p:nvPr/>
        </p:nvSpPr>
        <p:spPr>
          <a:xfrm rot="16200000">
            <a:off x="4594001" y="4775978"/>
            <a:ext cx="1324631" cy="44322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799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Logistic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3ACA473D-C5C9-4A41-86C5-E8FC8E4D748E}"/>
              </a:ext>
            </a:extLst>
          </p:cNvPr>
          <p:cNvCxnSpPr>
            <a:cxnSpLocks/>
            <a:stCxn id="147" idx="2"/>
            <a:endCxn id="149" idx="3"/>
          </p:cNvCxnSpPr>
          <p:nvPr/>
        </p:nvCxnSpPr>
        <p:spPr>
          <a:xfrm flipH="1">
            <a:off x="1842024" y="3859612"/>
            <a:ext cx="686805" cy="496003"/>
          </a:xfrm>
          <a:prstGeom prst="line">
            <a:avLst/>
          </a:prstGeom>
          <a:solidFill>
            <a:schemeClr val="tx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8383C302-1613-4E4C-9802-C8E8229061E3}"/>
              </a:ext>
            </a:extLst>
          </p:cNvPr>
          <p:cNvCxnSpPr>
            <a:stCxn id="148" idx="2"/>
            <a:endCxn id="153" idx="3"/>
          </p:cNvCxnSpPr>
          <p:nvPr/>
        </p:nvCxnSpPr>
        <p:spPr>
          <a:xfrm flipH="1">
            <a:off x="4574445" y="3859612"/>
            <a:ext cx="421" cy="480969"/>
          </a:xfrm>
          <a:prstGeom prst="line">
            <a:avLst/>
          </a:prstGeom>
          <a:solidFill>
            <a:schemeClr val="tx1"/>
          </a:solidFill>
          <a:ln w="12700">
            <a:solidFill>
              <a:srgbClr val="FFA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109FB839-D9A8-4F47-AB1D-EE4C30A83118}"/>
              </a:ext>
            </a:extLst>
          </p:cNvPr>
          <p:cNvCxnSpPr>
            <a:stCxn id="148" idx="2"/>
            <a:endCxn id="154" idx="3"/>
          </p:cNvCxnSpPr>
          <p:nvPr/>
        </p:nvCxnSpPr>
        <p:spPr>
          <a:xfrm>
            <a:off x="4574866" y="3859613"/>
            <a:ext cx="681451" cy="475661"/>
          </a:xfrm>
          <a:prstGeom prst="line">
            <a:avLst/>
          </a:prstGeom>
          <a:solidFill>
            <a:schemeClr val="tx1"/>
          </a:solidFill>
          <a:ln w="12700">
            <a:solidFill>
              <a:srgbClr val="FFA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FB5D8C7-77B9-F14D-8110-29C1B7BF1D11}"/>
              </a:ext>
            </a:extLst>
          </p:cNvPr>
          <p:cNvSpPr/>
          <p:nvPr/>
        </p:nvSpPr>
        <p:spPr>
          <a:xfrm>
            <a:off x="2223527" y="4270338"/>
            <a:ext cx="2018347" cy="1538467"/>
          </a:xfrm>
          <a:prstGeom prst="rect">
            <a:avLst/>
          </a:prstGeom>
          <a:noFill/>
          <a:ln w="25400">
            <a:solidFill>
              <a:srgbClr val="FFA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b="1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5875CAF-C82E-B34A-AC82-7EE8DFCE50CD}"/>
              </a:ext>
            </a:extLst>
          </p:cNvPr>
          <p:cNvCxnSpPr>
            <a:cxnSpLocks/>
            <a:stCxn id="158" idx="0"/>
            <a:endCxn id="148" idx="2"/>
          </p:cNvCxnSpPr>
          <p:nvPr/>
        </p:nvCxnSpPr>
        <p:spPr>
          <a:xfrm flipV="1">
            <a:off x="3232701" y="3859612"/>
            <a:ext cx="1342165" cy="410726"/>
          </a:xfrm>
          <a:prstGeom prst="line">
            <a:avLst/>
          </a:prstGeom>
          <a:ln w="12700">
            <a:solidFill>
              <a:srgbClr val="FFA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A4233539-823D-3D41-BC1D-7CFE813B7A91}"/>
              </a:ext>
            </a:extLst>
          </p:cNvPr>
          <p:cNvCxnSpPr>
            <a:cxnSpLocks/>
            <a:stCxn id="158" idx="0"/>
            <a:endCxn id="147" idx="2"/>
          </p:cNvCxnSpPr>
          <p:nvPr/>
        </p:nvCxnSpPr>
        <p:spPr>
          <a:xfrm flipH="1" flipV="1">
            <a:off x="2528830" y="3859612"/>
            <a:ext cx="703871" cy="410726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59EC4234-BA29-8543-A51E-F36628CE0874}"/>
              </a:ext>
            </a:extLst>
          </p:cNvPr>
          <p:cNvSpPr/>
          <p:nvPr/>
        </p:nvSpPr>
        <p:spPr>
          <a:xfrm>
            <a:off x="1944919" y="1295092"/>
            <a:ext cx="3094086" cy="103089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999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Supervised Learning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2DDF0FB4-A81F-8A44-AFC4-502696A2A9AA}"/>
              </a:ext>
            </a:extLst>
          </p:cNvPr>
          <p:cNvGrpSpPr/>
          <p:nvPr/>
        </p:nvGrpSpPr>
        <p:grpSpPr>
          <a:xfrm>
            <a:off x="6475845" y="1706451"/>
            <a:ext cx="4320647" cy="1970139"/>
            <a:chOff x="735088" y="3803904"/>
            <a:chExt cx="4320647" cy="1970139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8A59F96-61DA-CD4E-8E68-9A5F65DDE7FE}"/>
                </a:ext>
              </a:extLst>
            </p:cNvPr>
            <p:cNvGrpSpPr/>
            <p:nvPr/>
          </p:nvGrpSpPr>
          <p:grpSpPr>
            <a:xfrm>
              <a:off x="735088" y="3897014"/>
              <a:ext cx="4320647" cy="1789854"/>
              <a:chOff x="6493683" y="3860194"/>
              <a:chExt cx="4320647" cy="1789854"/>
            </a:xfrm>
          </p:grpSpPr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1BF5491A-E894-2E4F-B12C-6F5A995CF3AC}"/>
                  </a:ext>
                </a:extLst>
              </p:cNvPr>
              <p:cNvGrpSpPr/>
              <p:nvPr/>
            </p:nvGrpSpPr>
            <p:grpSpPr>
              <a:xfrm>
                <a:off x="6493683" y="3860194"/>
                <a:ext cx="4320647" cy="1789854"/>
                <a:chOff x="6500798" y="1410313"/>
                <a:chExt cx="4320647" cy="1789854"/>
              </a:xfrm>
            </p:grpSpPr>
            <p:sp>
              <p:nvSpPr>
                <p:cNvPr id="229" name="5-Point Star 228">
                  <a:extLst>
                    <a:ext uri="{FF2B5EF4-FFF2-40B4-BE49-F238E27FC236}">
                      <a16:creationId xmlns:a16="http://schemas.microsoft.com/office/drawing/2014/main" id="{25C40849-DCC7-4543-BAA7-0DE11DAE077E}"/>
                    </a:ext>
                  </a:extLst>
                </p:cNvPr>
                <p:cNvSpPr/>
                <p:nvPr/>
              </p:nvSpPr>
              <p:spPr>
                <a:xfrm>
                  <a:off x="6756706" y="1767732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30" name="5-Point Star 229">
                  <a:extLst>
                    <a:ext uri="{FF2B5EF4-FFF2-40B4-BE49-F238E27FC236}">
                      <a16:creationId xmlns:a16="http://schemas.microsoft.com/office/drawing/2014/main" id="{1C4F69DE-C090-C146-8044-4B2B7A49AA29}"/>
                    </a:ext>
                  </a:extLst>
                </p:cNvPr>
                <p:cNvSpPr/>
                <p:nvPr/>
              </p:nvSpPr>
              <p:spPr>
                <a:xfrm>
                  <a:off x="6825433" y="2143209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31" name="5-Point Star 230">
                  <a:extLst>
                    <a:ext uri="{FF2B5EF4-FFF2-40B4-BE49-F238E27FC236}">
                      <a16:creationId xmlns:a16="http://schemas.microsoft.com/office/drawing/2014/main" id="{89C5A489-0ECA-8442-871F-5B29B72D4736}"/>
                    </a:ext>
                  </a:extLst>
                </p:cNvPr>
                <p:cNvSpPr/>
                <p:nvPr/>
              </p:nvSpPr>
              <p:spPr>
                <a:xfrm>
                  <a:off x="7219146" y="2475447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32" name="5-Point Star 231">
                  <a:extLst>
                    <a:ext uri="{FF2B5EF4-FFF2-40B4-BE49-F238E27FC236}">
                      <a16:creationId xmlns:a16="http://schemas.microsoft.com/office/drawing/2014/main" id="{06EE7674-AF75-8A46-9DFA-20BA8B02B768}"/>
                    </a:ext>
                  </a:extLst>
                </p:cNvPr>
                <p:cNvSpPr/>
                <p:nvPr/>
              </p:nvSpPr>
              <p:spPr>
                <a:xfrm>
                  <a:off x="6843740" y="2719380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33" name="5-Point Star 232">
                  <a:extLst>
                    <a:ext uri="{FF2B5EF4-FFF2-40B4-BE49-F238E27FC236}">
                      <a16:creationId xmlns:a16="http://schemas.microsoft.com/office/drawing/2014/main" id="{9BF48D8C-76A9-F341-8851-E72624848AEA}"/>
                    </a:ext>
                  </a:extLst>
                </p:cNvPr>
                <p:cNvSpPr/>
                <p:nvPr/>
              </p:nvSpPr>
              <p:spPr>
                <a:xfrm>
                  <a:off x="7244392" y="2077595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34" name="5-Point Star 233">
                  <a:extLst>
                    <a:ext uri="{FF2B5EF4-FFF2-40B4-BE49-F238E27FC236}">
                      <a16:creationId xmlns:a16="http://schemas.microsoft.com/office/drawing/2014/main" id="{04FDA811-7D79-3541-B337-5DCB2C11CFD1}"/>
                    </a:ext>
                  </a:extLst>
                </p:cNvPr>
                <p:cNvSpPr/>
                <p:nvPr/>
              </p:nvSpPr>
              <p:spPr>
                <a:xfrm>
                  <a:off x="7599479" y="2728374"/>
                  <a:ext cx="365097" cy="316241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35" name="5-Point Star 234">
                  <a:extLst>
                    <a:ext uri="{FF2B5EF4-FFF2-40B4-BE49-F238E27FC236}">
                      <a16:creationId xmlns:a16="http://schemas.microsoft.com/office/drawing/2014/main" id="{6FD86632-3539-164D-B4FF-2ED068A0DDB5}"/>
                    </a:ext>
                  </a:extLst>
                </p:cNvPr>
                <p:cNvSpPr/>
                <p:nvPr/>
              </p:nvSpPr>
              <p:spPr>
                <a:xfrm>
                  <a:off x="8056281" y="2675259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36" name="5-Point Star 235">
                  <a:extLst>
                    <a:ext uri="{FF2B5EF4-FFF2-40B4-BE49-F238E27FC236}">
                      <a16:creationId xmlns:a16="http://schemas.microsoft.com/office/drawing/2014/main" id="{7C1683F9-8029-D645-A772-8FFE1A9F2C92}"/>
                    </a:ext>
                  </a:extLst>
                </p:cNvPr>
                <p:cNvSpPr/>
                <p:nvPr/>
              </p:nvSpPr>
              <p:spPr>
                <a:xfrm>
                  <a:off x="7340622" y="1708126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37" name="5-Point Star 236">
                  <a:extLst>
                    <a:ext uri="{FF2B5EF4-FFF2-40B4-BE49-F238E27FC236}">
                      <a16:creationId xmlns:a16="http://schemas.microsoft.com/office/drawing/2014/main" id="{3DFA9D1E-87B7-4C4D-8952-21E96074B472}"/>
                    </a:ext>
                  </a:extLst>
                </p:cNvPr>
                <p:cNvSpPr/>
                <p:nvPr/>
              </p:nvSpPr>
              <p:spPr>
                <a:xfrm>
                  <a:off x="8067774" y="1604233"/>
                  <a:ext cx="202128" cy="18515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38" name="5-Point Star 237">
                  <a:extLst>
                    <a:ext uri="{FF2B5EF4-FFF2-40B4-BE49-F238E27FC236}">
                      <a16:creationId xmlns:a16="http://schemas.microsoft.com/office/drawing/2014/main" id="{CE872815-5029-CE48-AB3D-893DC3B13C79}"/>
                    </a:ext>
                  </a:extLst>
                </p:cNvPr>
                <p:cNvSpPr/>
                <p:nvPr/>
              </p:nvSpPr>
              <p:spPr>
                <a:xfrm>
                  <a:off x="7593213" y="2083691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39" name="Flowchart: Connector 42">
                  <a:extLst>
                    <a:ext uri="{FF2B5EF4-FFF2-40B4-BE49-F238E27FC236}">
                      <a16:creationId xmlns:a16="http://schemas.microsoft.com/office/drawing/2014/main" id="{157207F2-E39F-D947-9F7E-B2EA7D122B8F}"/>
                    </a:ext>
                  </a:extLst>
                </p:cNvPr>
                <p:cNvSpPr/>
                <p:nvPr/>
              </p:nvSpPr>
              <p:spPr>
                <a:xfrm>
                  <a:off x="9278020" y="2190576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40" name="5-Point Star 239">
                  <a:extLst>
                    <a:ext uri="{FF2B5EF4-FFF2-40B4-BE49-F238E27FC236}">
                      <a16:creationId xmlns:a16="http://schemas.microsoft.com/office/drawing/2014/main" id="{D6F543B1-6569-D34C-8528-03E7C9DE128C}"/>
                    </a:ext>
                  </a:extLst>
                </p:cNvPr>
                <p:cNvSpPr/>
                <p:nvPr/>
              </p:nvSpPr>
              <p:spPr>
                <a:xfrm>
                  <a:off x="7885366" y="2355505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41" name="Flowchart: Connector 44">
                  <a:extLst>
                    <a:ext uri="{FF2B5EF4-FFF2-40B4-BE49-F238E27FC236}">
                      <a16:creationId xmlns:a16="http://schemas.microsoft.com/office/drawing/2014/main" id="{8DF22B8A-B554-F045-BD5F-5E71AC2A1C0B}"/>
                    </a:ext>
                  </a:extLst>
                </p:cNvPr>
                <p:cNvSpPr/>
                <p:nvPr/>
              </p:nvSpPr>
              <p:spPr>
                <a:xfrm>
                  <a:off x="8649345" y="2263709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42" name="Flowchart: Connector 45">
                  <a:extLst>
                    <a:ext uri="{FF2B5EF4-FFF2-40B4-BE49-F238E27FC236}">
                      <a16:creationId xmlns:a16="http://schemas.microsoft.com/office/drawing/2014/main" id="{3D9AC69D-9E2E-7243-8783-30EBC99F3854}"/>
                    </a:ext>
                  </a:extLst>
                </p:cNvPr>
                <p:cNvSpPr/>
                <p:nvPr/>
              </p:nvSpPr>
              <p:spPr>
                <a:xfrm>
                  <a:off x="8685912" y="2022381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43" name="Flowchart: Connector 46">
                  <a:extLst>
                    <a:ext uri="{FF2B5EF4-FFF2-40B4-BE49-F238E27FC236}">
                      <a16:creationId xmlns:a16="http://schemas.microsoft.com/office/drawing/2014/main" id="{9B9ABE44-01C1-2945-82A4-18B0455C06D4}"/>
                    </a:ext>
                  </a:extLst>
                </p:cNvPr>
                <p:cNvSpPr/>
                <p:nvPr/>
              </p:nvSpPr>
              <p:spPr>
                <a:xfrm>
                  <a:off x="8847081" y="2444873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44" name="Flowchart: Connector 47">
                  <a:extLst>
                    <a:ext uri="{FF2B5EF4-FFF2-40B4-BE49-F238E27FC236}">
                      <a16:creationId xmlns:a16="http://schemas.microsoft.com/office/drawing/2014/main" id="{7FDE883B-466E-BE49-B007-4D9D25B69034}"/>
                    </a:ext>
                  </a:extLst>
                </p:cNvPr>
                <p:cNvSpPr/>
                <p:nvPr/>
              </p:nvSpPr>
              <p:spPr>
                <a:xfrm>
                  <a:off x="8523102" y="288552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45" name="Flowchart: Connector 71">
                  <a:extLst>
                    <a:ext uri="{FF2B5EF4-FFF2-40B4-BE49-F238E27FC236}">
                      <a16:creationId xmlns:a16="http://schemas.microsoft.com/office/drawing/2014/main" id="{0677DBCC-E67D-064B-A0A3-EDFB9D8BE361}"/>
                    </a:ext>
                  </a:extLst>
                </p:cNvPr>
                <p:cNvSpPr/>
                <p:nvPr/>
              </p:nvSpPr>
              <p:spPr>
                <a:xfrm>
                  <a:off x="8510667" y="153786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46" name="Flowchart: Connector 72">
                  <a:extLst>
                    <a:ext uri="{FF2B5EF4-FFF2-40B4-BE49-F238E27FC236}">
                      <a16:creationId xmlns:a16="http://schemas.microsoft.com/office/drawing/2014/main" id="{8D7D7F07-F457-2742-AD4A-B2C962400A07}"/>
                    </a:ext>
                  </a:extLst>
                </p:cNvPr>
                <p:cNvSpPr/>
                <p:nvPr/>
              </p:nvSpPr>
              <p:spPr>
                <a:xfrm>
                  <a:off x="8964799" y="1684404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656FFAC8-F671-C34E-8820-C50EE183B21E}"/>
                    </a:ext>
                  </a:extLst>
                </p:cNvPr>
                <p:cNvCxnSpPr/>
                <p:nvPr/>
              </p:nvCxnSpPr>
              <p:spPr>
                <a:xfrm flipV="1">
                  <a:off x="6500798" y="1410313"/>
                  <a:ext cx="0" cy="1789854"/>
                </a:xfrm>
                <a:prstGeom prst="line">
                  <a:avLst/>
                </a:prstGeom>
                <a:ln>
                  <a:solidFill>
                    <a:srgbClr val="51504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108BD827-B865-B543-862D-5FAEAE69E9E0}"/>
                    </a:ext>
                  </a:extLst>
                </p:cNvPr>
                <p:cNvCxnSpPr/>
                <p:nvPr/>
              </p:nvCxnSpPr>
              <p:spPr>
                <a:xfrm>
                  <a:off x="6500799" y="3189631"/>
                  <a:ext cx="4320646" cy="0"/>
                </a:xfrm>
                <a:prstGeom prst="line">
                  <a:avLst/>
                </a:prstGeom>
                <a:ln>
                  <a:solidFill>
                    <a:srgbClr val="51504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" name="Flowchart: Connector 83">
                  <a:extLst>
                    <a:ext uri="{FF2B5EF4-FFF2-40B4-BE49-F238E27FC236}">
                      <a16:creationId xmlns:a16="http://schemas.microsoft.com/office/drawing/2014/main" id="{17437FEC-CF9C-5E47-9C23-6522A244B663}"/>
                    </a:ext>
                  </a:extLst>
                </p:cNvPr>
                <p:cNvSpPr/>
                <p:nvPr/>
              </p:nvSpPr>
              <p:spPr>
                <a:xfrm>
                  <a:off x="9698534" y="2248877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50" name="Flowchart: Connector 84">
                  <a:extLst>
                    <a:ext uri="{FF2B5EF4-FFF2-40B4-BE49-F238E27FC236}">
                      <a16:creationId xmlns:a16="http://schemas.microsoft.com/office/drawing/2014/main" id="{953156C1-71D5-F948-86A9-726409CB09EB}"/>
                    </a:ext>
                  </a:extLst>
                </p:cNvPr>
                <p:cNvSpPr/>
                <p:nvPr/>
              </p:nvSpPr>
              <p:spPr>
                <a:xfrm>
                  <a:off x="9582740" y="2495296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51" name="Flowchart: Connector 85">
                  <a:extLst>
                    <a:ext uri="{FF2B5EF4-FFF2-40B4-BE49-F238E27FC236}">
                      <a16:creationId xmlns:a16="http://schemas.microsoft.com/office/drawing/2014/main" id="{F55F9D2C-F4A8-4544-BB30-DC8A0D3DF9B7}"/>
                    </a:ext>
                  </a:extLst>
                </p:cNvPr>
                <p:cNvSpPr/>
                <p:nvPr/>
              </p:nvSpPr>
              <p:spPr>
                <a:xfrm>
                  <a:off x="9351153" y="2783553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252" name="Flowchart: Connector 86">
                  <a:extLst>
                    <a:ext uri="{FF2B5EF4-FFF2-40B4-BE49-F238E27FC236}">
                      <a16:creationId xmlns:a16="http://schemas.microsoft.com/office/drawing/2014/main" id="{B6D00F62-1B31-A049-9B36-B55D55BAB7A4}"/>
                    </a:ext>
                  </a:extLst>
                </p:cNvPr>
                <p:cNvSpPr/>
                <p:nvPr/>
              </p:nvSpPr>
              <p:spPr>
                <a:xfrm>
                  <a:off x="9069614" y="250812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</p:grpSp>
          <p:sp>
            <p:nvSpPr>
              <p:cNvPr id="223" name="5-Point Star 222">
                <a:extLst>
                  <a:ext uri="{FF2B5EF4-FFF2-40B4-BE49-F238E27FC236}">
                    <a16:creationId xmlns:a16="http://schemas.microsoft.com/office/drawing/2014/main" id="{5B4679E9-870F-1243-A965-7BDA5FB77E16}"/>
                  </a:ext>
                </a:extLst>
              </p:cNvPr>
              <p:cNvSpPr/>
              <p:nvPr/>
            </p:nvSpPr>
            <p:spPr>
              <a:xfrm>
                <a:off x="8279339" y="4635800"/>
                <a:ext cx="202128" cy="18515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224" name="Flowchart: Connector 85">
                <a:extLst>
                  <a:ext uri="{FF2B5EF4-FFF2-40B4-BE49-F238E27FC236}">
                    <a16:creationId xmlns:a16="http://schemas.microsoft.com/office/drawing/2014/main" id="{E1FF7BBC-43DD-7047-A3EA-13BFF668B6F7}"/>
                  </a:ext>
                </a:extLst>
              </p:cNvPr>
              <p:cNvSpPr/>
              <p:nvPr/>
            </p:nvSpPr>
            <p:spPr>
              <a:xfrm>
                <a:off x="8789850" y="5081034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225" name="Flowchart: Connector 85">
                <a:extLst>
                  <a:ext uri="{FF2B5EF4-FFF2-40B4-BE49-F238E27FC236}">
                    <a16:creationId xmlns:a16="http://schemas.microsoft.com/office/drawing/2014/main" id="{971F3B40-6AE7-8F4D-80E6-B9CECC186E1A}"/>
                  </a:ext>
                </a:extLst>
              </p:cNvPr>
              <p:cNvSpPr/>
              <p:nvPr/>
            </p:nvSpPr>
            <p:spPr>
              <a:xfrm>
                <a:off x="9011526" y="4512994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226" name="Flowchart: Connector 85">
                <a:extLst>
                  <a:ext uri="{FF2B5EF4-FFF2-40B4-BE49-F238E27FC236}">
                    <a16:creationId xmlns:a16="http://schemas.microsoft.com/office/drawing/2014/main" id="{4051816B-D01A-A54A-9F37-32522D3D53CD}"/>
                  </a:ext>
                </a:extLst>
              </p:cNvPr>
              <p:cNvSpPr/>
              <p:nvPr/>
            </p:nvSpPr>
            <p:spPr>
              <a:xfrm>
                <a:off x="9801238" y="5122595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227" name="Flowchart: Connector 85">
                <a:extLst>
                  <a:ext uri="{FF2B5EF4-FFF2-40B4-BE49-F238E27FC236}">
                    <a16:creationId xmlns:a16="http://schemas.microsoft.com/office/drawing/2014/main" id="{2493E520-61EF-3D47-AB2F-54FD3C1F98DB}"/>
                  </a:ext>
                </a:extLst>
              </p:cNvPr>
              <p:cNvSpPr/>
              <p:nvPr/>
            </p:nvSpPr>
            <p:spPr>
              <a:xfrm>
                <a:off x="8706723" y="4222046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228" name="Flowchart: Connector 85">
                <a:extLst>
                  <a:ext uri="{FF2B5EF4-FFF2-40B4-BE49-F238E27FC236}">
                    <a16:creationId xmlns:a16="http://schemas.microsoft.com/office/drawing/2014/main" id="{6C3D349E-1D01-2749-85B8-150067A5DE5A}"/>
                  </a:ext>
                </a:extLst>
              </p:cNvPr>
              <p:cNvSpPr/>
              <p:nvPr/>
            </p:nvSpPr>
            <p:spPr>
              <a:xfrm>
                <a:off x="9995198" y="4873216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213" name="5-Point Star 212">
              <a:extLst>
                <a:ext uri="{FF2B5EF4-FFF2-40B4-BE49-F238E27FC236}">
                  <a16:creationId xmlns:a16="http://schemas.microsoft.com/office/drawing/2014/main" id="{D46D7048-767F-3E49-A230-E40D0161F0B0}"/>
                </a:ext>
              </a:extLst>
            </p:cNvPr>
            <p:cNvSpPr/>
            <p:nvPr/>
          </p:nvSpPr>
          <p:spPr>
            <a:xfrm>
              <a:off x="2156128" y="4387865"/>
              <a:ext cx="365097" cy="34256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4" name="5-Point Star 213">
              <a:extLst>
                <a:ext uri="{FF2B5EF4-FFF2-40B4-BE49-F238E27FC236}">
                  <a16:creationId xmlns:a16="http://schemas.microsoft.com/office/drawing/2014/main" id="{E654B3DC-5D83-B74F-AC6C-484D06560378}"/>
                </a:ext>
              </a:extLst>
            </p:cNvPr>
            <p:cNvSpPr/>
            <p:nvPr/>
          </p:nvSpPr>
          <p:spPr>
            <a:xfrm>
              <a:off x="2881703" y="5275378"/>
              <a:ext cx="365097" cy="34256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5" name="5-Point Star 214">
              <a:extLst>
                <a:ext uri="{FF2B5EF4-FFF2-40B4-BE49-F238E27FC236}">
                  <a16:creationId xmlns:a16="http://schemas.microsoft.com/office/drawing/2014/main" id="{26F1E8B7-6FA5-4C47-8B05-15AAAB610F4C}"/>
                </a:ext>
              </a:extLst>
            </p:cNvPr>
            <p:cNvSpPr/>
            <p:nvPr/>
          </p:nvSpPr>
          <p:spPr>
            <a:xfrm>
              <a:off x="2788058" y="4908685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6" name="5-Point Star 215">
              <a:extLst>
                <a:ext uri="{FF2B5EF4-FFF2-40B4-BE49-F238E27FC236}">
                  <a16:creationId xmlns:a16="http://schemas.microsoft.com/office/drawing/2014/main" id="{158790F2-1CEA-CF4E-9490-722246FD6295}"/>
                </a:ext>
              </a:extLst>
            </p:cNvPr>
            <p:cNvSpPr/>
            <p:nvPr/>
          </p:nvSpPr>
          <p:spPr>
            <a:xfrm>
              <a:off x="1843779" y="4962553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7" name="5-Point Star 216">
              <a:extLst>
                <a:ext uri="{FF2B5EF4-FFF2-40B4-BE49-F238E27FC236}">
                  <a16:creationId xmlns:a16="http://schemas.microsoft.com/office/drawing/2014/main" id="{550419DD-234F-9146-842A-AA6543B15AF2}"/>
                </a:ext>
              </a:extLst>
            </p:cNvPr>
            <p:cNvSpPr/>
            <p:nvPr/>
          </p:nvSpPr>
          <p:spPr>
            <a:xfrm>
              <a:off x="1342063" y="3960246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8" name="5-Point Star 217">
              <a:extLst>
                <a:ext uri="{FF2B5EF4-FFF2-40B4-BE49-F238E27FC236}">
                  <a16:creationId xmlns:a16="http://schemas.microsoft.com/office/drawing/2014/main" id="{2C4E22EE-1B16-DF49-8108-9C72AF6DBC65}"/>
                </a:ext>
              </a:extLst>
            </p:cNvPr>
            <p:cNvSpPr/>
            <p:nvPr/>
          </p:nvSpPr>
          <p:spPr>
            <a:xfrm>
              <a:off x="2533007" y="4966271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9" name="5-Point Star 218">
              <a:extLst>
                <a:ext uri="{FF2B5EF4-FFF2-40B4-BE49-F238E27FC236}">
                  <a16:creationId xmlns:a16="http://schemas.microsoft.com/office/drawing/2014/main" id="{58B2DF45-97AB-A641-8A33-3860D3D235A4}"/>
                </a:ext>
              </a:extLst>
            </p:cNvPr>
            <p:cNvSpPr/>
            <p:nvPr/>
          </p:nvSpPr>
          <p:spPr>
            <a:xfrm>
              <a:off x="2019972" y="4146823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0" name="5-Point Star 219">
              <a:extLst>
                <a:ext uri="{FF2B5EF4-FFF2-40B4-BE49-F238E27FC236}">
                  <a16:creationId xmlns:a16="http://schemas.microsoft.com/office/drawing/2014/main" id="{F7CFA920-576C-0642-8E8D-1D96BEE1DE4F}"/>
                </a:ext>
              </a:extLst>
            </p:cNvPr>
            <p:cNvSpPr/>
            <p:nvPr/>
          </p:nvSpPr>
          <p:spPr>
            <a:xfrm>
              <a:off x="2355088" y="4285807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79FC6EE-F784-0540-ADA0-4971020665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6536" y="3803904"/>
              <a:ext cx="315252" cy="1970139"/>
            </a:xfrm>
            <a:prstGeom prst="line">
              <a:avLst/>
            </a:prstGeom>
            <a:ln w="38100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3" name="Rectangle 252">
            <a:extLst>
              <a:ext uri="{FF2B5EF4-FFF2-40B4-BE49-F238E27FC236}">
                <a16:creationId xmlns:a16="http://schemas.microsoft.com/office/drawing/2014/main" id="{A352DEB9-5967-6741-8DAE-D80A9729153B}"/>
              </a:ext>
            </a:extLst>
          </p:cNvPr>
          <p:cNvSpPr/>
          <p:nvPr/>
        </p:nvSpPr>
        <p:spPr>
          <a:xfrm>
            <a:off x="9326200" y="1768324"/>
            <a:ext cx="1743643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 1 = star</a:t>
            </a:r>
          </a:p>
          <a:p>
            <a:r>
              <a:rPr lang="en-US" sz="1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 0 = not star </a:t>
            </a:r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2668B831-0828-7248-878D-56F236FA6DA4}"/>
              </a:ext>
            </a:extLst>
          </p:cNvPr>
          <p:cNvSpPr/>
          <p:nvPr/>
        </p:nvSpPr>
        <p:spPr>
          <a:xfrm>
            <a:off x="6395475" y="4374594"/>
            <a:ext cx="1482465" cy="1678405"/>
          </a:xfrm>
          <a:prstGeom prst="rect">
            <a:avLst/>
          </a:prstGeom>
          <a:noFill/>
          <a:ln w="38100">
            <a:solidFill>
              <a:srgbClr val="FFA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14EDFE-35F4-AE40-95B7-3B7D97891723}"/>
              </a:ext>
            </a:extLst>
          </p:cNvPr>
          <p:cNvSpPr txBox="1"/>
          <p:nvPr/>
        </p:nvSpPr>
        <p:spPr>
          <a:xfrm>
            <a:off x="9051984" y="3796171"/>
            <a:ext cx="1178221" cy="399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>
              <a:defRPr/>
            </a:pPr>
            <a:r>
              <a:rPr lang="en-US" sz="1999" dirty="0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Features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5288652-A6BB-A14A-AB17-1D576A8A35DF}"/>
              </a:ext>
            </a:extLst>
          </p:cNvPr>
          <p:cNvSpPr txBox="1"/>
          <p:nvPr/>
        </p:nvSpPr>
        <p:spPr>
          <a:xfrm>
            <a:off x="6752671" y="3814391"/>
            <a:ext cx="816250" cy="399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>
              <a:defRPr/>
            </a:pPr>
            <a:r>
              <a:rPr lang="en-US" sz="1999" dirty="0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Label</a:t>
            </a:r>
          </a:p>
        </p:txBody>
      </p:sp>
      <p:sp>
        <p:nvSpPr>
          <p:cNvPr id="80" name="Left Bracket 79">
            <a:extLst>
              <a:ext uri="{FF2B5EF4-FFF2-40B4-BE49-F238E27FC236}">
                <a16:creationId xmlns:a16="http://schemas.microsoft.com/office/drawing/2014/main" id="{0D399459-AC85-C649-B78C-82D940351B87}"/>
              </a:ext>
            </a:extLst>
          </p:cNvPr>
          <p:cNvSpPr/>
          <p:nvPr/>
        </p:nvSpPr>
        <p:spPr>
          <a:xfrm rot="5400000">
            <a:off x="9638308" y="2607169"/>
            <a:ext cx="162081" cy="3372769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262626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81" name="Left Bracket 80">
            <a:extLst>
              <a:ext uri="{FF2B5EF4-FFF2-40B4-BE49-F238E27FC236}">
                <a16:creationId xmlns:a16="http://schemas.microsoft.com/office/drawing/2014/main" id="{D70E1EBB-3D48-5842-99C1-368EA0E1BD44}"/>
              </a:ext>
            </a:extLst>
          </p:cNvPr>
          <p:cNvSpPr/>
          <p:nvPr/>
        </p:nvSpPr>
        <p:spPr>
          <a:xfrm rot="5400000">
            <a:off x="7066045" y="4020031"/>
            <a:ext cx="160633" cy="54849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262626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3362ED-F3DB-5B41-BDC0-E1A9D3A7EE1B}"/>
              </a:ext>
            </a:extLst>
          </p:cNvPr>
          <p:cNvSpPr/>
          <p:nvPr/>
        </p:nvSpPr>
        <p:spPr>
          <a:xfrm>
            <a:off x="10310718" y="3172321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>
              <a:defRPr/>
            </a:pPr>
            <a:r>
              <a:rPr lang="en-US" dirty="0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Feature 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41236E6-C726-C64E-A9EA-34C57FA6504A}"/>
              </a:ext>
            </a:extLst>
          </p:cNvPr>
          <p:cNvSpPr/>
          <p:nvPr/>
        </p:nvSpPr>
        <p:spPr>
          <a:xfrm rot="16200000">
            <a:off x="5635224" y="2506853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>
              <a:defRPr/>
            </a:pPr>
            <a:r>
              <a:rPr lang="en-US" dirty="0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Feature 2</a:t>
            </a:r>
          </a:p>
        </p:txBody>
      </p:sp>
      <p:sp>
        <p:nvSpPr>
          <p:cNvPr id="73" name="5-Point Star 72">
            <a:extLst>
              <a:ext uri="{FF2B5EF4-FFF2-40B4-BE49-F238E27FC236}">
                <a16:creationId xmlns:a16="http://schemas.microsoft.com/office/drawing/2014/main" id="{5668579B-A6A3-0B44-A31A-B357A2D57C4D}"/>
              </a:ext>
            </a:extLst>
          </p:cNvPr>
          <p:cNvSpPr/>
          <p:nvPr/>
        </p:nvSpPr>
        <p:spPr>
          <a:xfrm>
            <a:off x="8738987" y="2489537"/>
            <a:ext cx="202128" cy="185154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840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7FBE-EA81-CE49-8905-A5F98E6C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Unsupervised Learning: Clustering</a:t>
            </a:r>
          </a:p>
        </p:txBody>
      </p:sp>
      <p:sp>
        <p:nvSpPr>
          <p:cNvPr id="47" name="Flowchart: Connector 28">
            <a:extLst>
              <a:ext uri="{FF2B5EF4-FFF2-40B4-BE49-F238E27FC236}">
                <a16:creationId xmlns:a16="http://schemas.microsoft.com/office/drawing/2014/main" id="{531D44F5-CD80-D546-9E53-CF93B493E4BE}"/>
              </a:ext>
            </a:extLst>
          </p:cNvPr>
          <p:cNvSpPr/>
          <p:nvPr/>
        </p:nvSpPr>
        <p:spPr>
          <a:xfrm>
            <a:off x="1151438" y="1894733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48" name="Flowchart: Connector 29">
            <a:extLst>
              <a:ext uri="{FF2B5EF4-FFF2-40B4-BE49-F238E27FC236}">
                <a16:creationId xmlns:a16="http://schemas.microsoft.com/office/drawing/2014/main" id="{16AA295F-41CB-8D41-BDDB-AAD2F919B0D6}"/>
              </a:ext>
            </a:extLst>
          </p:cNvPr>
          <p:cNvSpPr/>
          <p:nvPr/>
        </p:nvSpPr>
        <p:spPr>
          <a:xfrm>
            <a:off x="1220164" y="2270210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49" name="Flowchart: Connector 30">
            <a:extLst>
              <a:ext uri="{FF2B5EF4-FFF2-40B4-BE49-F238E27FC236}">
                <a16:creationId xmlns:a16="http://schemas.microsoft.com/office/drawing/2014/main" id="{923F763A-C2BE-5643-8FE9-B36939C5B019}"/>
              </a:ext>
            </a:extLst>
          </p:cNvPr>
          <p:cNvSpPr/>
          <p:nvPr/>
        </p:nvSpPr>
        <p:spPr>
          <a:xfrm>
            <a:off x="1448958" y="2519072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0" name="Flowchart: Connector 31">
            <a:extLst>
              <a:ext uri="{FF2B5EF4-FFF2-40B4-BE49-F238E27FC236}">
                <a16:creationId xmlns:a16="http://schemas.microsoft.com/office/drawing/2014/main" id="{87829A20-3E74-1A4A-8A8C-DED81DF700DD}"/>
              </a:ext>
            </a:extLst>
          </p:cNvPr>
          <p:cNvSpPr/>
          <p:nvPr/>
        </p:nvSpPr>
        <p:spPr>
          <a:xfrm>
            <a:off x="1721643" y="2942548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1" name="Flowchart: Connector 32">
            <a:extLst>
              <a:ext uri="{FF2B5EF4-FFF2-40B4-BE49-F238E27FC236}">
                <a16:creationId xmlns:a16="http://schemas.microsoft.com/office/drawing/2014/main" id="{E6ECCB2D-BB08-E446-BECB-A9F13E82190E}"/>
              </a:ext>
            </a:extLst>
          </p:cNvPr>
          <p:cNvSpPr/>
          <p:nvPr/>
        </p:nvSpPr>
        <p:spPr>
          <a:xfrm>
            <a:off x="1777776" y="2494528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2" name="Flowchart: Connector 33">
            <a:extLst>
              <a:ext uri="{FF2B5EF4-FFF2-40B4-BE49-F238E27FC236}">
                <a16:creationId xmlns:a16="http://schemas.microsoft.com/office/drawing/2014/main" id="{93F39131-BE9D-3548-8B9E-C4B07A86F678}"/>
              </a:ext>
            </a:extLst>
          </p:cNvPr>
          <p:cNvSpPr/>
          <p:nvPr/>
        </p:nvSpPr>
        <p:spPr>
          <a:xfrm>
            <a:off x="2148653" y="2718017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3" name="Flowchart: Connector 34">
            <a:extLst>
              <a:ext uri="{FF2B5EF4-FFF2-40B4-BE49-F238E27FC236}">
                <a16:creationId xmlns:a16="http://schemas.microsoft.com/office/drawing/2014/main" id="{81564045-9FAA-924D-8425-8FCD91FEEAC0}"/>
              </a:ext>
            </a:extLst>
          </p:cNvPr>
          <p:cNvSpPr/>
          <p:nvPr/>
        </p:nvSpPr>
        <p:spPr>
          <a:xfrm>
            <a:off x="2423302" y="2774550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4" name="Flowchart: Connector 35">
            <a:extLst>
              <a:ext uri="{FF2B5EF4-FFF2-40B4-BE49-F238E27FC236}">
                <a16:creationId xmlns:a16="http://schemas.microsoft.com/office/drawing/2014/main" id="{A460DECA-7F9A-CB48-9234-A6E6A5187071}"/>
              </a:ext>
            </a:extLst>
          </p:cNvPr>
          <p:cNvSpPr/>
          <p:nvPr/>
        </p:nvSpPr>
        <p:spPr>
          <a:xfrm>
            <a:off x="1553611" y="2193498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5" name="Flowchart: Connector 36">
            <a:extLst>
              <a:ext uri="{FF2B5EF4-FFF2-40B4-BE49-F238E27FC236}">
                <a16:creationId xmlns:a16="http://schemas.microsoft.com/office/drawing/2014/main" id="{6A9C734C-1E2D-474C-85FC-2346A3396592}"/>
              </a:ext>
            </a:extLst>
          </p:cNvPr>
          <p:cNvSpPr/>
          <p:nvPr/>
        </p:nvSpPr>
        <p:spPr>
          <a:xfrm>
            <a:off x="2669886" y="2287338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6" name="Flowchart: Connector 38">
            <a:extLst>
              <a:ext uri="{FF2B5EF4-FFF2-40B4-BE49-F238E27FC236}">
                <a16:creationId xmlns:a16="http://schemas.microsoft.com/office/drawing/2014/main" id="{5F9573A1-B73F-224C-A539-2DABD99E2D3C}"/>
              </a:ext>
            </a:extLst>
          </p:cNvPr>
          <p:cNvSpPr/>
          <p:nvPr/>
        </p:nvSpPr>
        <p:spPr>
          <a:xfrm>
            <a:off x="1827655" y="2640862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7" name="Flowchart: Connector 40">
            <a:extLst>
              <a:ext uri="{FF2B5EF4-FFF2-40B4-BE49-F238E27FC236}">
                <a16:creationId xmlns:a16="http://schemas.microsoft.com/office/drawing/2014/main" id="{71B543FF-0198-6747-AF79-F286C700E751}"/>
              </a:ext>
            </a:extLst>
          </p:cNvPr>
          <p:cNvSpPr/>
          <p:nvPr/>
        </p:nvSpPr>
        <p:spPr>
          <a:xfrm>
            <a:off x="1987944" y="2210691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8" name="Flowchart: Connector 41">
            <a:extLst>
              <a:ext uri="{FF2B5EF4-FFF2-40B4-BE49-F238E27FC236}">
                <a16:creationId xmlns:a16="http://schemas.microsoft.com/office/drawing/2014/main" id="{EBDAACE5-BB4E-3D49-B6B1-0704BD524148}"/>
              </a:ext>
            </a:extLst>
          </p:cNvPr>
          <p:cNvSpPr/>
          <p:nvPr/>
        </p:nvSpPr>
        <p:spPr>
          <a:xfrm>
            <a:off x="3672751" y="2317576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9" name="Flowchart: Connector 42">
            <a:extLst>
              <a:ext uri="{FF2B5EF4-FFF2-40B4-BE49-F238E27FC236}">
                <a16:creationId xmlns:a16="http://schemas.microsoft.com/office/drawing/2014/main" id="{5C4A110F-F803-6342-B65D-6A1ECBC1CD9E}"/>
              </a:ext>
            </a:extLst>
          </p:cNvPr>
          <p:cNvSpPr/>
          <p:nvPr/>
        </p:nvSpPr>
        <p:spPr>
          <a:xfrm>
            <a:off x="2280098" y="2482506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0" name="Flowchart: Connector 43">
            <a:extLst>
              <a:ext uri="{FF2B5EF4-FFF2-40B4-BE49-F238E27FC236}">
                <a16:creationId xmlns:a16="http://schemas.microsoft.com/office/drawing/2014/main" id="{E94FA075-A808-9B46-9265-E5E01D093EC7}"/>
              </a:ext>
            </a:extLst>
          </p:cNvPr>
          <p:cNvSpPr/>
          <p:nvPr/>
        </p:nvSpPr>
        <p:spPr>
          <a:xfrm>
            <a:off x="3044077" y="2390709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1" name="Flowchart: Connector 44">
            <a:extLst>
              <a:ext uri="{FF2B5EF4-FFF2-40B4-BE49-F238E27FC236}">
                <a16:creationId xmlns:a16="http://schemas.microsoft.com/office/drawing/2014/main" id="{167E2BBD-4FB9-F048-92DD-FCEFC493145C}"/>
              </a:ext>
            </a:extLst>
          </p:cNvPr>
          <p:cNvSpPr/>
          <p:nvPr/>
        </p:nvSpPr>
        <p:spPr>
          <a:xfrm>
            <a:off x="3080643" y="2149381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2" name="Flowchart: Connector 45">
            <a:extLst>
              <a:ext uri="{FF2B5EF4-FFF2-40B4-BE49-F238E27FC236}">
                <a16:creationId xmlns:a16="http://schemas.microsoft.com/office/drawing/2014/main" id="{7A190FC2-1A6F-9E4E-877C-651372A95389}"/>
              </a:ext>
            </a:extLst>
          </p:cNvPr>
          <p:cNvSpPr/>
          <p:nvPr/>
        </p:nvSpPr>
        <p:spPr>
          <a:xfrm>
            <a:off x="3241812" y="2571873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3" name="Flowchart: Connector 46">
            <a:extLst>
              <a:ext uri="{FF2B5EF4-FFF2-40B4-BE49-F238E27FC236}">
                <a16:creationId xmlns:a16="http://schemas.microsoft.com/office/drawing/2014/main" id="{92C392B6-B2B2-2441-B094-FDD3FE1C9BA0}"/>
              </a:ext>
            </a:extLst>
          </p:cNvPr>
          <p:cNvSpPr/>
          <p:nvPr/>
        </p:nvSpPr>
        <p:spPr>
          <a:xfrm>
            <a:off x="3125650" y="2680013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4" name="Flowchart: Connector 47">
            <a:extLst>
              <a:ext uri="{FF2B5EF4-FFF2-40B4-BE49-F238E27FC236}">
                <a16:creationId xmlns:a16="http://schemas.microsoft.com/office/drawing/2014/main" id="{EF6533E7-77AF-8C4A-93E0-E2623995D96E}"/>
              </a:ext>
            </a:extLst>
          </p:cNvPr>
          <p:cNvSpPr/>
          <p:nvPr/>
        </p:nvSpPr>
        <p:spPr>
          <a:xfrm>
            <a:off x="3984414" y="1894733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5" name="Flowchart: Connector 70">
            <a:extLst>
              <a:ext uri="{FF2B5EF4-FFF2-40B4-BE49-F238E27FC236}">
                <a16:creationId xmlns:a16="http://schemas.microsoft.com/office/drawing/2014/main" id="{E48048D8-3510-C84B-8079-8489222395AB}"/>
              </a:ext>
            </a:extLst>
          </p:cNvPr>
          <p:cNvSpPr/>
          <p:nvPr/>
        </p:nvSpPr>
        <p:spPr>
          <a:xfrm>
            <a:off x="2905398" y="1664865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6" name="Flowchart: Connector 71">
            <a:extLst>
              <a:ext uri="{FF2B5EF4-FFF2-40B4-BE49-F238E27FC236}">
                <a16:creationId xmlns:a16="http://schemas.microsoft.com/office/drawing/2014/main" id="{31101BEC-1F17-2047-A95B-601C4E07A220}"/>
              </a:ext>
            </a:extLst>
          </p:cNvPr>
          <p:cNvSpPr/>
          <p:nvPr/>
        </p:nvSpPr>
        <p:spPr>
          <a:xfrm>
            <a:off x="3359530" y="1811404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7" name="Flowchart: Connector 72">
            <a:extLst>
              <a:ext uri="{FF2B5EF4-FFF2-40B4-BE49-F238E27FC236}">
                <a16:creationId xmlns:a16="http://schemas.microsoft.com/office/drawing/2014/main" id="{2E18023B-4F31-964A-B40D-C776343B42B1}"/>
              </a:ext>
            </a:extLst>
          </p:cNvPr>
          <p:cNvSpPr/>
          <p:nvPr/>
        </p:nvSpPr>
        <p:spPr>
          <a:xfrm>
            <a:off x="4613134" y="1537313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9C7756B-AD05-8643-9658-15415F9A1106}"/>
              </a:ext>
            </a:extLst>
          </p:cNvPr>
          <p:cNvCxnSpPr/>
          <p:nvPr/>
        </p:nvCxnSpPr>
        <p:spPr>
          <a:xfrm flipV="1">
            <a:off x="895529" y="1537313"/>
            <a:ext cx="0" cy="1789854"/>
          </a:xfrm>
          <a:prstGeom prst="line">
            <a:avLst/>
          </a:prstGeom>
          <a:ln>
            <a:solidFill>
              <a:srgbClr val="515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5E9B749-CA6E-BD4E-AB0D-75B333307DE0}"/>
              </a:ext>
            </a:extLst>
          </p:cNvPr>
          <p:cNvCxnSpPr/>
          <p:nvPr/>
        </p:nvCxnSpPr>
        <p:spPr>
          <a:xfrm>
            <a:off x="895530" y="3316631"/>
            <a:ext cx="4320646" cy="0"/>
          </a:xfrm>
          <a:prstGeom prst="line">
            <a:avLst/>
          </a:prstGeom>
          <a:ln>
            <a:solidFill>
              <a:srgbClr val="515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lowchart: Connector 75">
            <a:extLst>
              <a:ext uri="{FF2B5EF4-FFF2-40B4-BE49-F238E27FC236}">
                <a16:creationId xmlns:a16="http://schemas.microsoft.com/office/drawing/2014/main" id="{951CC84E-A8DF-A44B-B2D0-45086D72BBFF}"/>
              </a:ext>
            </a:extLst>
          </p:cNvPr>
          <p:cNvSpPr/>
          <p:nvPr/>
        </p:nvSpPr>
        <p:spPr>
          <a:xfrm>
            <a:off x="4093265" y="2375877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80" name="Flowchart: Connector 76">
            <a:extLst>
              <a:ext uri="{FF2B5EF4-FFF2-40B4-BE49-F238E27FC236}">
                <a16:creationId xmlns:a16="http://schemas.microsoft.com/office/drawing/2014/main" id="{483F8BE1-FDE8-1B4C-BBEE-EC45ADC999D2}"/>
              </a:ext>
            </a:extLst>
          </p:cNvPr>
          <p:cNvSpPr/>
          <p:nvPr/>
        </p:nvSpPr>
        <p:spPr>
          <a:xfrm>
            <a:off x="3977471" y="2622296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81" name="Flowchart: Connector 77">
            <a:extLst>
              <a:ext uri="{FF2B5EF4-FFF2-40B4-BE49-F238E27FC236}">
                <a16:creationId xmlns:a16="http://schemas.microsoft.com/office/drawing/2014/main" id="{02C43A29-4179-EA4D-9D46-D0DE87978CB0}"/>
              </a:ext>
            </a:extLst>
          </p:cNvPr>
          <p:cNvSpPr/>
          <p:nvPr/>
        </p:nvSpPr>
        <p:spPr>
          <a:xfrm>
            <a:off x="3745884" y="2910553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82" name="Flowchart: Connector 78">
            <a:extLst>
              <a:ext uri="{FF2B5EF4-FFF2-40B4-BE49-F238E27FC236}">
                <a16:creationId xmlns:a16="http://schemas.microsoft.com/office/drawing/2014/main" id="{8AC3B64D-4F5E-F949-8FA3-28C779323AC6}"/>
              </a:ext>
            </a:extLst>
          </p:cNvPr>
          <p:cNvSpPr/>
          <p:nvPr/>
        </p:nvSpPr>
        <p:spPr>
          <a:xfrm>
            <a:off x="4364890" y="2967637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83" name="Flowchart: Connector 86">
            <a:extLst>
              <a:ext uri="{FF2B5EF4-FFF2-40B4-BE49-F238E27FC236}">
                <a16:creationId xmlns:a16="http://schemas.microsoft.com/office/drawing/2014/main" id="{F9A6CF31-1396-A445-B4C6-F6E0C2946068}"/>
              </a:ext>
            </a:extLst>
          </p:cNvPr>
          <p:cNvSpPr/>
          <p:nvPr/>
        </p:nvSpPr>
        <p:spPr>
          <a:xfrm>
            <a:off x="2432458" y="2634866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84" name="Flowchart: Connector 87">
            <a:extLst>
              <a:ext uri="{FF2B5EF4-FFF2-40B4-BE49-F238E27FC236}">
                <a16:creationId xmlns:a16="http://schemas.microsoft.com/office/drawing/2014/main" id="{EA15DBE1-9FD5-224E-A657-481A17E4146B}"/>
              </a:ext>
            </a:extLst>
          </p:cNvPr>
          <p:cNvSpPr/>
          <p:nvPr/>
        </p:nvSpPr>
        <p:spPr>
          <a:xfrm>
            <a:off x="2837416" y="2571873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85" name="Flowchart: Connector 88">
            <a:extLst>
              <a:ext uri="{FF2B5EF4-FFF2-40B4-BE49-F238E27FC236}">
                <a16:creationId xmlns:a16="http://schemas.microsoft.com/office/drawing/2014/main" id="{0BD125F7-51A1-4047-8229-D4BC61F6F119}"/>
              </a:ext>
            </a:extLst>
          </p:cNvPr>
          <p:cNvSpPr/>
          <p:nvPr/>
        </p:nvSpPr>
        <p:spPr>
          <a:xfrm>
            <a:off x="3105716" y="2913483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86" name="Flowchart: Connector 89">
            <a:extLst>
              <a:ext uri="{FF2B5EF4-FFF2-40B4-BE49-F238E27FC236}">
                <a16:creationId xmlns:a16="http://schemas.microsoft.com/office/drawing/2014/main" id="{0DDC7D64-8EA9-474B-AF3D-3A533338E14D}"/>
              </a:ext>
            </a:extLst>
          </p:cNvPr>
          <p:cNvSpPr/>
          <p:nvPr/>
        </p:nvSpPr>
        <p:spPr>
          <a:xfrm>
            <a:off x="2986876" y="2008904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87" name="Flowchart: Connector 90">
            <a:extLst>
              <a:ext uri="{FF2B5EF4-FFF2-40B4-BE49-F238E27FC236}">
                <a16:creationId xmlns:a16="http://schemas.microsoft.com/office/drawing/2014/main" id="{02AA4BE8-ADF1-D847-A32E-398BC1342750}"/>
              </a:ext>
            </a:extLst>
          </p:cNvPr>
          <p:cNvSpPr/>
          <p:nvPr/>
        </p:nvSpPr>
        <p:spPr>
          <a:xfrm>
            <a:off x="2669886" y="3132688"/>
            <a:ext cx="73133" cy="73133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5CD3DF8-8823-FD4F-889B-C4EEB07FB176}"/>
              </a:ext>
            </a:extLst>
          </p:cNvPr>
          <p:cNvGrpSpPr/>
          <p:nvPr/>
        </p:nvGrpSpPr>
        <p:grpSpPr>
          <a:xfrm>
            <a:off x="999950" y="3683518"/>
            <a:ext cx="4731480" cy="690591"/>
            <a:chOff x="7940345" y="3743743"/>
            <a:chExt cx="3373647" cy="690771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1E3315D-4483-5048-A801-B60675BD85F6}"/>
                </a:ext>
              </a:extLst>
            </p:cNvPr>
            <p:cNvSpPr txBox="1"/>
            <p:nvPr/>
          </p:nvSpPr>
          <p:spPr>
            <a:xfrm>
              <a:off x="9148321" y="3743743"/>
              <a:ext cx="9465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en-US" sz="1999" dirty="0">
                  <a:solidFill>
                    <a:srgbClr val="262626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Features</a:t>
              </a:r>
            </a:p>
          </p:txBody>
        </p:sp>
        <p:sp>
          <p:nvSpPr>
            <p:cNvPr id="91" name="Left Bracket 90">
              <a:extLst>
                <a:ext uri="{FF2B5EF4-FFF2-40B4-BE49-F238E27FC236}">
                  <a16:creationId xmlns:a16="http://schemas.microsoft.com/office/drawing/2014/main" id="{77A4C2C8-A3FE-2249-AFAA-43367888AEF3}"/>
                </a:ext>
              </a:extLst>
            </p:cNvPr>
            <p:cNvSpPr/>
            <p:nvPr/>
          </p:nvSpPr>
          <p:spPr>
            <a:xfrm rot="5400000">
              <a:off x="9490009" y="2610530"/>
              <a:ext cx="274320" cy="3373647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78778834-52F2-7A4E-A1FF-750328BF23EA}"/>
              </a:ext>
            </a:extLst>
          </p:cNvPr>
          <p:cNvSpPr/>
          <p:nvPr/>
        </p:nvSpPr>
        <p:spPr>
          <a:xfrm rot="16200000">
            <a:off x="7375632" y="3818966"/>
            <a:ext cx="1406507" cy="488845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K-Means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1807E341-2F9F-044A-B171-803445332E58}"/>
              </a:ext>
            </a:extLst>
          </p:cNvPr>
          <p:cNvSpPr/>
          <p:nvPr/>
        </p:nvSpPr>
        <p:spPr>
          <a:xfrm rot="16200000">
            <a:off x="8054527" y="3818966"/>
            <a:ext cx="1406507" cy="488845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PCA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DA29850B-993D-1841-AAFB-533511BEF8EA}"/>
              </a:ext>
            </a:extLst>
          </p:cNvPr>
          <p:cNvSpPr/>
          <p:nvPr/>
        </p:nvSpPr>
        <p:spPr>
          <a:xfrm rot="16200000">
            <a:off x="8761746" y="3752748"/>
            <a:ext cx="1406508" cy="62128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Collaborative Filtering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DF255AA-8562-6242-9BB0-B3DFF7F63EA3}"/>
              </a:ext>
            </a:extLst>
          </p:cNvPr>
          <p:cNvCxnSpPr>
            <a:cxnSpLocks/>
            <a:endCxn id="92" idx="3"/>
          </p:cNvCxnSpPr>
          <p:nvPr/>
        </p:nvCxnSpPr>
        <p:spPr>
          <a:xfrm flipH="1">
            <a:off x="8078886" y="2592205"/>
            <a:ext cx="665452" cy="76793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7C08860-39A9-9941-97DC-CEAAC4537F48}"/>
              </a:ext>
            </a:extLst>
          </p:cNvPr>
          <p:cNvCxnSpPr/>
          <p:nvPr/>
        </p:nvCxnSpPr>
        <p:spPr>
          <a:xfrm flipH="1">
            <a:off x="8744338" y="2624704"/>
            <a:ext cx="2580" cy="73543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5FDEFA7-D1A1-534F-87EF-E936C1A17498}"/>
              </a:ext>
            </a:extLst>
          </p:cNvPr>
          <p:cNvCxnSpPr>
            <a:endCxn id="94" idx="3"/>
          </p:cNvCxnSpPr>
          <p:nvPr/>
        </p:nvCxnSpPr>
        <p:spPr>
          <a:xfrm>
            <a:off x="8757779" y="2624704"/>
            <a:ext cx="707222" cy="735431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ular Callout 98">
            <a:extLst>
              <a:ext uri="{FF2B5EF4-FFF2-40B4-BE49-F238E27FC236}">
                <a16:creationId xmlns:a16="http://schemas.microsoft.com/office/drawing/2014/main" id="{8F4EE093-6FC6-054F-AAB8-7879D08A8488}"/>
              </a:ext>
            </a:extLst>
          </p:cNvPr>
          <p:cNvSpPr/>
          <p:nvPr/>
        </p:nvSpPr>
        <p:spPr>
          <a:xfrm>
            <a:off x="10726642" y="2489201"/>
            <a:ext cx="1174480" cy="2349499"/>
          </a:xfrm>
          <a:prstGeom prst="wedgeRoundRectCallout">
            <a:avLst>
              <a:gd name="adj1" fmla="val -78451"/>
              <a:gd name="adj2" fmla="val -59849"/>
              <a:gd name="adj3" fmla="val 16667"/>
            </a:avLst>
          </a:prstGeom>
          <a:noFill/>
          <a:ln w="25400">
            <a:solidFill>
              <a:srgbClr val="FFA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is provided without labels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finds patterns in data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EF1379BC-D4D2-5140-B089-3BEC2140FDC1}"/>
              </a:ext>
            </a:extLst>
          </p:cNvPr>
          <p:cNvSpPr/>
          <p:nvPr/>
        </p:nvSpPr>
        <p:spPr>
          <a:xfrm>
            <a:off x="7262833" y="1586584"/>
            <a:ext cx="3094086" cy="103089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999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Unsupervised Learning</a:t>
            </a:r>
          </a:p>
        </p:txBody>
      </p:sp>
      <p:graphicFrame>
        <p:nvGraphicFramePr>
          <p:cNvPr id="71" name="Content Placeholder 1">
            <a:extLst>
              <a:ext uri="{FF2B5EF4-FFF2-40B4-BE49-F238E27FC236}">
                <a16:creationId xmlns:a16="http://schemas.microsoft.com/office/drawing/2014/main" id="{D9B814E3-230C-C743-B1B9-781B2EC473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5775625"/>
              </p:ext>
            </p:extLst>
          </p:nvPr>
        </p:nvGraphicFramePr>
        <p:xfrm>
          <a:off x="821749" y="4453329"/>
          <a:ext cx="510627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617">
                  <a:extLst>
                    <a:ext uri="{9D8B030D-6E8A-4147-A177-3AD203B41FA5}">
                      <a16:colId xmlns:a16="http://schemas.microsoft.com/office/drawing/2014/main" val="4130866576"/>
                    </a:ext>
                  </a:extLst>
                </a:gridCol>
                <a:gridCol w="1469571">
                  <a:extLst>
                    <a:ext uri="{9D8B030D-6E8A-4147-A177-3AD203B41FA5}">
                      <a16:colId xmlns:a16="http://schemas.microsoft.com/office/drawing/2014/main" val="2682145629"/>
                    </a:ext>
                  </a:extLst>
                </a:gridCol>
                <a:gridCol w="2285087">
                  <a:extLst>
                    <a:ext uri="{9D8B030D-6E8A-4147-A177-3AD203B41FA5}">
                      <a16:colId xmlns:a16="http://schemas.microsoft.com/office/drawing/2014/main" val="28739275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Age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Music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Books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64851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Classical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Practical Magic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903319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Jazz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The Great Gatsby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868569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127881"/>
                  </a:ext>
                </a:extLst>
              </a:tr>
            </a:tbl>
          </a:graphicData>
        </a:graphic>
      </p:graphicFrame>
      <p:sp>
        <p:nvSpPr>
          <p:cNvPr id="72" name="Rectangle 71">
            <a:extLst>
              <a:ext uri="{FF2B5EF4-FFF2-40B4-BE49-F238E27FC236}">
                <a16:creationId xmlns:a16="http://schemas.microsoft.com/office/drawing/2014/main" id="{EBA23BFC-C28D-1045-A4E6-9E6540A5F69B}"/>
              </a:ext>
            </a:extLst>
          </p:cNvPr>
          <p:cNvSpPr/>
          <p:nvPr/>
        </p:nvSpPr>
        <p:spPr>
          <a:xfrm>
            <a:off x="4726273" y="2915144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>
              <a:defRPr/>
            </a:pPr>
            <a:r>
              <a:rPr lang="en-US" dirty="0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Feature 1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8F13A3F-9C99-8745-AD98-3F1856AC08CE}"/>
              </a:ext>
            </a:extLst>
          </p:cNvPr>
          <p:cNvSpPr/>
          <p:nvPr/>
        </p:nvSpPr>
        <p:spPr>
          <a:xfrm rot="16200000">
            <a:off x="124004" y="2169730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>
              <a:defRPr/>
            </a:pPr>
            <a:r>
              <a:rPr lang="en-US" dirty="0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Feature 2</a:t>
            </a:r>
          </a:p>
        </p:txBody>
      </p:sp>
    </p:spTree>
    <p:extLst>
      <p:ext uri="{BB962C8B-B14F-4D97-AF65-F5344CB8AC3E}">
        <p14:creationId xmlns:p14="http://schemas.microsoft.com/office/powerpoint/2010/main" val="1854666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7FBE-EA81-CE49-8905-A5F98E6C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Unsupervised Learning: Clustering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1EDA765-9B02-7E4A-9CFA-DECEDB016A23}"/>
              </a:ext>
            </a:extLst>
          </p:cNvPr>
          <p:cNvCxnSpPr/>
          <p:nvPr/>
        </p:nvCxnSpPr>
        <p:spPr>
          <a:xfrm flipV="1">
            <a:off x="895529" y="1537313"/>
            <a:ext cx="0" cy="1789854"/>
          </a:xfrm>
          <a:prstGeom prst="line">
            <a:avLst/>
          </a:prstGeom>
          <a:ln>
            <a:solidFill>
              <a:srgbClr val="515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9E3288C-C4D2-A24E-93C3-1EB3FC6B72AC}"/>
              </a:ext>
            </a:extLst>
          </p:cNvPr>
          <p:cNvCxnSpPr/>
          <p:nvPr/>
        </p:nvCxnSpPr>
        <p:spPr>
          <a:xfrm>
            <a:off x="895530" y="3316631"/>
            <a:ext cx="4320646" cy="0"/>
          </a:xfrm>
          <a:prstGeom prst="line">
            <a:avLst/>
          </a:prstGeom>
          <a:ln>
            <a:solidFill>
              <a:srgbClr val="515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153DAC3-02E0-8C43-935B-C7BD6EA43436}"/>
              </a:ext>
            </a:extLst>
          </p:cNvPr>
          <p:cNvGrpSpPr/>
          <p:nvPr/>
        </p:nvGrpSpPr>
        <p:grpSpPr>
          <a:xfrm>
            <a:off x="999950" y="3683518"/>
            <a:ext cx="4731480" cy="690591"/>
            <a:chOff x="7940345" y="3743743"/>
            <a:chExt cx="3373647" cy="69077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D9D17BA-4784-DF48-A4A7-6A96F5FD2791}"/>
                </a:ext>
              </a:extLst>
            </p:cNvPr>
            <p:cNvSpPr txBox="1"/>
            <p:nvPr/>
          </p:nvSpPr>
          <p:spPr>
            <a:xfrm>
              <a:off x="9148321" y="3743743"/>
              <a:ext cx="9465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en-US" sz="1999" dirty="0">
                  <a:solidFill>
                    <a:srgbClr val="262626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Features</a:t>
              </a:r>
            </a:p>
          </p:txBody>
        </p:sp>
        <p:sp>
          <p:nvSpPr>
            <p:cNvPr id="51" name="Left Bracket 50">
              <a:extLst>
                <a:ext uri="{FF2B5EF4-FFF2-40B4-BE49-F238E27FC236}">
                  <a16:creationId xmlns:a16="http://schemas.microsoft.com/office/drawing/2014/main" id="{9476D585-B1E1-B249-9A9B-37BF7395CE8D}"/>
                </a:ext>
              </a:extLst>
            </p:cNvPr>
            <p:cNvSpPr/>
            <p:nvPr/>
          </p:nvSpPr>
          <p:spPr>
            <a:xfrm rot="5400000">
              <a:off x="9490009" y="2610530"/>
              <a:ext cx="274320" cy="3373647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81E022-3207-8A41-A498-51A4D580D6DB}"/>
              </a:ext>
            </a:extLst>
          </p:cNvPr>
          <p:cNvGrpSpPr/>
          <p:nvPr/>
        </p:nvGrpSpPr>
        <p:grpSpPr>
          <a:xfrm>
            <a:off x="2669886" y="1664864"/>
            <a:ext cx="762777" cy="1321752"/>
            <a:chOff x="2668994" y="1537372"/>
            <a:chExt cx="762976" cy="1322096"/>
          </a:xfrm>
        </p:grpSpPr>
        <p:sp>
          <p:nvSpPr>
            <p:cNvPr id="53" name="Flowchart: Connector 36">
              <a:extLst>
                <a:ext uri="{FF2B5EF4-FFF2-40B4-BE49-F238E27FC236}">
                  <a16:creationId xmlns:a16="http://schemas.microsoft.com/office/drawing/2014/main" id="{36BB721C-2A49-334C-B4A9-8F96244EF19A}"/>
                </a:ext>
              </a:extLst>
            </p:cNvPr>
            <p:cNvSpPr/>
            <p:nvPr/>
          </p:nvSpPr>
          <p:spPr>
            <a:xfrm>
              <a:off x="2668994" y="2160008"/>
              <a:ext cx="73152" cy="73152"/>
            </a:xfrm>
            <a:prstGeom prst="flowChartConnector">
              <a:avLst/>
            </a:prstGeom>
            <a:solidFill>
              <a:srgbClr val="00A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4" name="Flowchart: Connector 43">
              <a:extLst>
                <a:ext uri="{FF2B5EF4-FFF2-40B4-BE49-F238E27FC236}">
                  <a16:creationId xmlns:a16="http://schemas.microsoft.com/office/drawing/2014/main" id="{DEFBB102-500F-2C4A-9F28-E44EFF1910D5}"/>
                </a:ext>
              </a:extLst>
            </p:cNvPr>
            <p:cNvSpPr/>
            <p:nvPr/>
          </p:nvSpPr>
          <p:spPr>
            <a:xfrm>
              <a:off x="3043282" y="2263405"/>
              <a:ext cx="73152" cy="73152"/>
            </a:xfrm>
            <a:prstGeom prst="flowChartConnector">
              <a:avLst/>
            </a:prstGeom>
            <a:solidFill>
              <a:srgbClr val="00A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5" name="Flowchart: Connector 44">
              <a:extLst>
                <a:ext uri="{FF2B5EF4-FFF2-40B4-BE49-F238E27FC236}">
                  <a16:creationId xmlns:a16="http://schemas.microsoft.com/office/drawing/2014/main" id="{2C9AB3DE-6FFF-234A-9CF5-0DA5D6BF4F59}"/>
                </a:ext>
              </a:extLst>
            </p:cNvPr>
            <p:cNvSpPr/>
            <p:nvPr/>
          </p:nvSpPr>
          <p:spPr>
            <a:xfrm>
              <a:off x="3079858" y="2022015"/>
              <a:ext cx="73152" cy="73152"/>
            </a:xfrm>
            <a:prstGeom prst="flowChartConnector">
              <a:avLst/>
            </a:prstGeom>
            <a:solidFill>
              <a:srgbClr val="00A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6" name="Flowchart: Connector 45">
              <a:extLst>
                <a:ext uri="{FF2B5EF4-FFF2-40B4-BE49-F238E27FC236}">
                  <a16:creationId xmlns:a16="http://schemas.microsoft.com/office/drawing/2014/main" id="{93D302F0-584A-424D-8670-A2DB7A7D6637}"/>
                </a:ext>
              </a:extLst>
            </p:cNvPr>
            <p:cNvSpPr/>
            <p:nvPr/>
          </p:nvSpPr>
          <p:spPr>
            <a:xfrm>
              <a:off x="3241069" y="2444617"/>
              <a:ext cx="73152" cy="73152"/>
            </a:xfrm>
            <a:prstGeom prst="flowChartConnector">
              <a:avLst/>
            </a:prstGeom>
            <a:solidFill>
              <a:srgbClr val="00A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7" name="Flowchart: Connector 46">
              <a:extLst>
                <a:ext uri="{FF2B5EF4-FFF2-40B4-BE49-F238E27FC236}">
                  <a16:creationId xmlns:a16="http://schemas.microsoft.com/office/drawing/2014/main" id="{32412DF9-C8C8-BC4E-828A-95E55C6C7BFF}"/>
                </a:ext>
              </a:extLst>
            </p:cNvPr>
            <p:cNvSpPr/>
            <p:nvPr/>
          </p:nvSpPr>
          <p:spPr>
            <a:xfrm>
              <a:off x="3124877" y="2552785"/>
              <a:ext cx="73152" cy="73152"/>
            </a:xfrm>
            <a:prstGeom prst="flowChartConnector">
              <a:avLst/>
            </a:prstGeom>
            <a:solidFill>
              <a:srgbClr val="00A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8" name="Flowchart: Connector 70">
              <a:extLst>
                <a:ext uri="{FF2B5EF4-FFF2-40B4-BE49-F238E27FC236}">
                  <a16:creationId xmlns:a16="http://schemas.microsoft.com/office/drawing/2014/main" id="{D8E31DEB-3188-1E4B-95F0-4011F185355D}"/>
                </a:ext>
              </a:extLst>
            </p:cNvPr>
            <p:cNvSpPr/>
            <p:nvPr/>
          </p:nvSpPr>
          <p:spPr>
            <a:xfrm>
              <a:off x="2904567" y="1537372"/>
              <a:ext cx="73152" cy="73152"/>
            </a:xfrm>
            <a:prstGeom prst="flowChartConnector">
              <a:avLst/>
            </a:prstGeom>
            <a:solidFill>
              <a:srgbClr val="00A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9" name="Flowchart: Connector 71">
              <a:extLst>
                <a:ext uri="{FF2B5EF4-FFF2-40B4-BE49-F238E27FC236}">
                  <a16:creationId xmlns:a16="http://schemas.microsoft.com/office/drawing/2014/main" id="{3B65D86B-161F-AC45-A652-7B25D6F75CA0}"/>
                </a:ext>
              </a:extLst>
            </p:cNvPr>
            <p:cNvSpPr/>
            <p:nvPr/>
          </p:nvSpPr>
          <p:spPr>
            <a:xfrm>
              <a:off x="3358818" y="1683950"/>
              <a:ext cx="73152" cy="73152"/>
            </a:xfrm>
            <a:prstGeom prst="flowChartConnector">
              <a:avLst/>
            </a:prstGeom>
            <a:solidFill>
              <a:srgbClr val="00A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0" name="Flowchart: Connector 87">
              <a:extLst>
                <a:ext uri="{FF2B5EF4-FFF2-40B4-BE49-F238E27FC236}">
                  <a16:creationId xmlns:a16="http://schemas.microsoft.com/office/drawing/2014/main" id="{1A71F1E2-88AC-4B41-AC8F-438F397178A8}"/>
                </a:ext>
              </a:extLst>
            </p:cNvPr>
            <p:cNvSpPr/>
            <p:nvPr/>
          </p:nvSpPr>
          <p:spPr>
            <a:xfrm>
              <a:off x="2836568" y="2444617"/>
              <a:ext cx="73152" cy="73152"/>
            </a:xfrm>
            <a:prstGeom prst="flowChartConnector">
              <a:avLst/>
            </a:prstGeom>
            <a:solidFill>
              <a:srgbClr val="00A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1" name="Flowchart: Connector 88">
              <a:extLst>
                <a:ext uri="{FF2B5EF4-FFF2-40B4-BE49-F238E27FC236}">
                  <a16:creationId xmlns:a16="http://schemas.microsoft.com/office/drawing/2014/main" id="{85663BD1-C4F1-614B-8D77-440F3D8B75D1}"/>
                </a:ext>
              </a:extLst>
            </p:cNvPr>
            <p:cNvSpPr/>
            <p:nvPr/>
          </p:nvSpPr>
          <p:spPr>
            <a:xfrm>
              <a:off x="3104938" y="2786316"/>
              <a:ext cx="73152" cy="73152"/>
            </a:xfrm>
            <a:prstGeom prst="flowChartConnector">
              <a:avLst/>
            </a:prstGeom>
            <a:solidFill>
              <a:srgbClr val="00A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2" name="Flowchart: Connector 89">
              <a:extLst>
                <a:ext uri="{FF2B5EF4-FFF2-40B4-BE49-F238E27FC236}">
                  <a16:creationId xmlns:a16="http://schemas.microsoft.com/office/drawing/2014/main" id="{FE05E81E-BFFE-CD43-82FE-E2F5830F0FB8}"/>
                </a:ext>
              </a:extLst>
            </p:cNvPr>
            <p:cNvSpPr/>
            <p:nvPr/>
          </p:nvSpPr>
          <p:spPr>
            <a:xfrm>
              <a:off x="2986067" y="1881501"/>
              <a:ext cx="73152" cy="73152"/>
            </a:xfrm>
            <a:prstGeom prst="flowChartConnector">
              <a:avLst/>
            </a:prstGeom>
            <a:solidFill>
              <a:srgbClr val="00A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3D4092-0AC8-714E-85BE-B3385A3F8684}"/>
              </a:ext>
            </a:extLst>
          </p:cNvPr>
          <p:cNvGrpSpPr/>
          <p:nvPr/>
        </p:nvGrpSpPr>
        <p:grpSpPr>
          <a:xfrm>
            <a:off x="3672751" y="1537315"/>
            <a:ext cx="1013516" cy="1503457"/>
            <a:chOff x="3672120" y="1409787"/>
            <a:chExt cx="1013780" cy="1503849"/>
          </a:xfrm>
        </p:grpSpPr>
        <p:sp>
          <p:nvSpPr>
            <p:cNvPr id="64" name="Flowchart: Connector 41">
              <a:extLst>
                <a:ext uri="{FF2B5EF4-FFF2-40B4-BE49-F238E27FC236}">
                  <a16:creationId xmlns:a16="http://schemas.microsoft.com/office/drawing/2014/main" id="{8018BE49-CE84-A64A-9BFD-20A5E50C68E8}"/>
                </a:ext>
              </a:extLst>
            </p:cNvPr>
            <p:cNvSpPr/>
            <p:nvPr/>
          </p:nvSpPr>
          <p:spPr>
            <a:xfrm>
              <a:off x="3672120" y="2190253"/>
              <a:ext cx="73152" cy="73152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5" name="Flowchart: Connector 47">
              <a:extLst>
                <a:ext uri="{FF2B5EF4-FFF2-40B4-BE49-F238E27FC236}">
                  <a16:creationId xmlns:a16="http://schemas.microsoft.com/office/drawing/2014/main" id="{6E32608E-DBDE-4F45-B8FE-9EEE841A475E}"/>
                </a:ext>
              </a:extLst>
            </p:cNvPr>
            <p:cNvSpPr/>
            <p:nvPr/>
          </p:nvSpPr>
          <p:spPr>
            <a:xfrm>
              <a:off x="3983864" y="1767300"/>
              <a:ext cx="73152" cy="73152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6" name="Flowchart: Connector 72">
              <a:extLst>
                <a:ext uri="{FF2B5EF4-FFF2-40B4-BE49-F238E27FC236}">
                  <a16:creationId xmlns:a16="http://schemas.microsoft.com/office/drawing/2014/main" id="{F7317943-F214-EA4F-B3C6-DD5FBA2AC36B}"/>
                </a:ext>
              </a:extLst>
            </p:cNvPr>
            <p:cNvSpPr/>
            <p:nvPr/>
          </p:nvSpPr>
          <p:spPr>
            <a:xfrm>
              <a:off x="4612748" y="1409787"/>
              <a:ext cx="73152" cy="73152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7" name="Flowchart: Connector 75">
              <a:extLst>
                <a:ext uri="{FF2B5EF4-FFF2-40B4-BE49-F238E27FC236}">
                  <a16:creationId xmlns:a16="http://schemas.microsoft.com/office/drawing/2014/main" id="{DF451408-70DA-8546-BF53-3BC85263751C}"/>
                </a:ext>
              </a:extLst>
            </p:cNvPr>
            <p:cNvSpPr/>
            <p:nvPr/>
          </p:nvSpPr>
          <p:spPr>
            <a:xfrm>
              <a:off x="4092744" y="2248570"/>
              <a:ext cx="73152" cy="73152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8" name="Flowchart: Connector 76">
              <a:extLst>
                <a:ext uri="{FF2B5EF4-FFF2-40B4-BE49-F238E27FC236}">
                  <a16:creationId xmlns:a16="http://schemas.microsoft.com/office/drawing/2014/main" id="{607E9829-A074-8844-9F6C-293090BEF264}"/>
                </a:ext>
              </a:extLst>
            </p:cNvPr>
            <p:cNvSpPr/>
            <p:nvPr/>
          </p:nvSpPr>
          <p:spPr>
            <a:xfrm>
              <a:off x="3976920" y="2495053"/>
              <a:ext cx="73152" cy="73152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9" name="Flowchart: Connector 77">
              <a:extLst>
                <a:ext uri="{FF2B5EF4-FFF2-40B4-BE49-F238E27FC236}">
                  <a16:creationId xmlns:a16="http://schemas.microsoft.com/office/drawing/2014/main" id="{FAAFCF8E-C789-E248-960A-2AFB8A348506}"/>
                </a:ext>
              </a:extLst>
            </p:cNvPr>
            <p:cNvSpPr/>
            <p:nvPr/>
          </p:nvSpPr>
          <p:spPr>
            <a:xfrm>
              <a:off x="3745272" y="2783385"/>
              <a:ext cx="73152" cy="73152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0" name="Flowchart: Connector 78">
              <a:extLst>
                <a:ext uri="{FF2B5EF4-FFF2-40B4-BE49-F238E27FC236}">
                  <a16:creationId xmlns:a16="http://schemas.microsoft.com/office/drawing/2014/main" id="{B926FE41-A473-C247-B33C-8791EB64FC50}"/>
                </a:ext>
              </a:extLst>
            </p:cNvPr>
            <p:cNvSpPr/>
            <p:nvPr/>
          </p:nvSpPr>
          <p:spPr>
            <a:xfrm>
              <a:off x="4364440" y="2840484"/>
              <a:ext cx="73152" cy="73152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346176E-4D0B-7E46-886E-A1971D7F57CA}"/>
              </a:ext>
            </a:extLst>
          </p:cNvPr>
          <p:cNvGrpSpPr/>
          <p:nvPr/>
        </p:nvGrpSpPr>
        <p:grpSpPr>
          <a:xfrm>
            <a:off x="1151438" y="1894733"/>
            <a:ext cx="1591581" cy="1311088"/>
            <a:chOff x="1150150" y="1767300"/>
            <a:chExt cx="1591996" cy="1311430"/>
          </a:xfrm>
        </p:grpSpPr>
        <p:sp>
          <p:nvSpPr>
            <p:cNvPr id="81" name="Flowchart: Connector 28">
              <a:extLst>
                <a:ext uri="{FF2B5EF4-FFF2-40B4-BE49-F238E27FC236}">
                  <a16:creationId xmlns:a16="http://schemas.microsoft.com/office/drawing/2014/main" id="{B411F2DF-A846-C340-BCBF-B191F34B7B4A}"/>
                </a:ext>
              </a:extLst>
            </p:cNvPr>
            <p:cNvSpPr/>
            <p:nvPr/>
          </p:nvSpPr>
          <p:spPr>
            <a:xfrm>
              <a:off x="1150150" y="1767300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82" name="Flowchart: Connector 29">
              <a:extLst>
                <a:ext uri="{FF2B5EF4-FFF2-40B4-BE49-F238E27FC236}">
                  <a16:creationId xmlns:a16="http://schemas.microsoft.com/office/drawing/2014/main" id="{1368FEF8-910E-0349-AED7-D334A655A1AA}"/>
                </a:ext>
              </a:extLst>
            </p:cNvPr>
            <p:cNvSpPr/>
            <p:nvPr/>
          </p:nvSpPr>
          <p:spPr>
            <a:xfrm>
              <a:off x="1218894" y="2142875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83" name="Flowchart: Connector 30">
              <a:extLst>
                <a:ext uri="{FF2B5EF4-FFF2-40B4-BE49-F238E27FC236}">
                  <a16:creationId xmlns:a16="http://schemas.microsoft.com/office/drawing/2014/main" id="{B1561644-B660-E941-8D82-F8C3426A8BB1}"/>
                </a:ext>
              </a:extLst>
            </p:cNvPr>
            <p:cNvSpPr/>
            <p:nvPr/>
          </p:nvSpPr>
          <p:spPr>
            <a:xfrm>
              <a:off x="1447748" y="2391802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84" name="Flowchart: Connector 31">
              <a:extLst>
                <a:ext uri="{FF2B5EF4-FFF2-40B4-BE49-F238E27FC236}">
                  <a16:creationId xmlns:a16="http://schemas.microsoft.com/office/drawing/2014/main" id="{5506B918-C4E4-694E-8CD8-2F6A19E34150}"/>
                </a:ext>
              </a:extLst>
            </p:cNvPr>
            <p:cNvSpPr/>
            <p:nvPr/>
          </p:nvSpPr>
          <p:spPr>
            <a:xfrm>
              <a:off x="1720504" y="2815388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85" name="Flowchart: Connector 32">
              <a:extLst>
                <a:ext uri="{FF2B5EF4-FFF2-40B4-BE49-F238E27FC236}">
                  <a16:creationId xmlns:a16="http://schemas.microsoft.com/office/drawing/2014/main" id="{693282C1-1D4E-E440-A7D7-C317138B354D}"/>
                </a:ext>
              </a:extLst>
            </p:cNvPr>
            <p:cNvSpPr/>
            <p:nvPr/>
          </p:nvSpPr>
          <p:spPr>
            <a:xfrm>
              <a:off x="1776652" y="2367252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86" name="Flowchart: Connector 33">
              <a:extLst>
                <a:ext uri="{FF2B5EF4-FFF2-40B4-BE49-F238E27FC236}">
                  <a16:creationId xmlns:a16="http://schemas.microsoft.com/office/drawing/2014/main" id="{099240DB-247E-5E4F-A3A9-7820FA8B2686}"/>
                </a:ext>
              </a:extLst>
            </p:cNvPr>
            <p:cNvSpPr/>
            <p:nvPr/>
          </p:nvSpPr>
          <p:spPr>
            <a:xfrm>
              <a:off x="2147625" y="2590799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87" name="Flowchart: Connector 34">
              <a:extLst>
                <a:ext uri="{FF2B5EF4-FFF2-40B4-BE49-F238E27FC236}">
                  <a16:creationId xmlns:a16="http://schemas.microsoft.com/office/drawing/2014/main" id="{C2267957-AA69-DE41-AD29-7B01B4F9F244}"/>
                </a:ext>
              </a:extLst>
            </p:cNvPr>
            <p:cNvSpPr/>
            <p:nvPr/>
          </p:nvSpPr>
          <p:spPr>
            <a:xfrm>
              <a:off x="2422346" y="2647346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88" name="Flowchart: Connector 35">
              <a:extLst>
                <a:ext uri="{FF2B5EF4-FFF2-40B4-BE49-F238E27FC236}">
                  <a16:creationId xmlns:a16="http://schemas.microsoft.com/office/drawing/2014/main" id="{951447E0-CB82-AD43-AA4C-B12E72823824}"/>
                </a:ext>
              </a:extLst>
            </p:cNvPr>
            <p:cNvSpPr/>
            <p:nvPr/>
          </p:nvSpPr>
          <p:spPr>
            <a:xfrm>
              <a:off x="1552428" y="2066143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89" name="Flowchart: Connector 38">
              <a:extLst>
                <a:ext uri="{FF2B5EF4-FFF2-40B4-BE49-F238E27FC236}">
                  <a16:creationId xmlns:a16="http://schemas.microsoft.com/office/drawing/2014/main" id="{4C6702B1-FC15-D24D-8F1D-CCF3958FFF82}"/>
                </a:ext>
              </a:extLst>
            </p:cNvPr>
            <p:cNvSpPr/>
            <p:nvPr/>
          </p:nvSpPr>
          <p:spPr>
            <a:xfrm>
              <a:off x="1826544" y="2513624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0" name="Flowchart: Connector 40">
              <a:extLst>
                <a:ext uri="{FF2B5EF4-FFF2-40B4-BE49-F238E27FC236}">
                  <a16:creationId xmlns:a16="http://schemas.microsoft.com/office/drawing/2014/main" id="{CE3CDC06-A56A-5443-9758-47FC43F85EE4}"/>
                </a:ext>
              </a:extLst>
            </p:cNvPr>
            <p:cNvSpPr/>
            <p:nvPr/>
          </p:nvSpPr>
          <p:spPr>
            <a:xfrm>
              <a:off x="1986874" y="2083341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1" name="Flowchart: Connector 42">
              <a:extLst>
                <a:ext uri="{FF2B5EF4-FFF2-40B4-BE49-F238E27FC236}">
                  <a16:creationId xmlns:a16="http://schemas.microsoft.com/office/drawing/2014/main" id="{616B663E-0E44-9D41-9873-91F924B890EC}"/>
                </a:ext>
              </a:extLst>
            </p:cNvPr>
            <p:cNvSpPr/>
            <p:nvPr/>
          </p:nvSpPr>
          <p:spPr>
            <a:xfrm>
              <a:off x="2279104" y="2355226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2" name="Flowchart: Connector 86">
              <a:extLst>
                <a:ext uri="{FF2B5EF4-FFF2-40B4-BE49-F238E27FC236}">
                  <a16:creationId xmlns:a16="http://schemas.microsoft.com/office/drawing/2014/main" id="{8BF71B45-9955-094F-AB5C-917ACECFFF92}"/>
                </a:ext>
              </a:extLst>
            </p:cNvPr>
            <p:cNvSpPr/>
            <p:nvPr/>
          </p:nvSpPr>
          <p:spPr>
            <a:xfrm>
              <a:off x="2431504" y="2507626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3" name="Flowchart: Connector 90">
              <a:extLst>
                <a:ext uri="{FF2B5EF4-FFF2-40B4-BE49-F238E27FC236}">
                  <a16:creationId xmlns:a16="http://schemas.microsoft.com/office/drawing/2014/main" id="{4944A958-525D-5141-8C25-A4017CFE4EF2}"/>
                </a:ext>
              </a:extLst>
            </p:cNvPr>
            <p:cNvSpPr/>
            <p:nvPr/>
          </p:nvSpPr>
          <p:spPr>
            <a:xfrm>
              <a:off x="2668994" y="3005578"/>
              <a:ext cx="73152" cy="7315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DEF87430-4A8A-BE43-9818-935612F9EE21}"/>
              </a:ext>
            </a:extLst>
          </p:cNvPr>
          <p:cNvSpPr/>
          <p:nvPr/>
        </p:nvSpPr>
        <p:spPr>
          <a:xfrm rot="16200000">
            <a:off x="7375632" y="3818966"/>
            <a:ext cx="1406507" cy="4888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K-Means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1420E615-2007-8D42-AF2A-833C160E0F4C}"/>
              </a:ext>
            </a:extLst>
          </p:cNvPr>
          <p:cNvSpPr/>
          <p:nvPr/>
        </p:nvSpPr>
        <p:spPr>
          <a:xfrm rot="16200000">
            <a:off x="8054527" y="3818966"/>
            <a:ext cx="1406507" cy="488845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PCA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D15AC3F-4938-224E-8F4A-D2EBE7B8BC27}"/>
              </a:ext>
            </a:extLst>
          </p:cNvPr>
          <p:cNvSpPr/>
          <p:nvPr/>
        </p:nvSpPr>
        <p:spPr>
          <a:xfrm rot="16200000">
            <a:off x="8761746" y="3752748"/>
            <a:ext cx="1406508" cy="621282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Collaborative Filtering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C0A5F67-C9C1-B746-ABC8-38CA8AB4C68F}"/>
              </a:ext>
            </a:extLst>
          </p:cNvPr>
          <p:cNvCxnSpPr>
            <a:cxnSpLocks/>
            <a:endCxn id="71" idx="3"/>
          </p:cNvCxnSpPr>
          <p:nvPr/>
        </p:nvCxnSpPr>
        <p:spPr>
          <a:xfrm flipH="1">
            <a:off x="8078886" y="2592205"/>
            <a:ext cx="665452" cy="76793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1E806A-6FC8-DF42-B381-1268EB692AB7}"/>
              </a:ext>
            </a:extLst>
          </p:cNvPr>
          <p:cNvCxnSpPr/>
          <p:nvPr/>
        </p:nvCxnSpPr>
        <p:spPr>
          <a:xfrm flipH="1">
            <a:off x="8744338" y="2624704"/>
            <a:ext cx="2580" cy="73543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5B2A7CD-DB2A-8949-A9C7-7F77B3750D1B}"/>
              </a:ext>
            </a:extLst>
          </p:cNvPr>
          <p:cNvCxnSpPr>
            <a:endCxn id="73" idx="3"/>
          </p:cNvCxnSpPr>
          <p:nvPr/>
        </p:nvCxnSpPr>
        <p:spPr>
          <a:xfrm>
            <a:off x="8757779" y="2624704"/>
            <a:ext cx="707222" cy="735431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ounded Rectangular Callout 76">
            <a:extLst>
              <a:ext uri="{FF2B5EF4-FFF2-40B4-BE49-F238E27FC236}">
                <a16:creationId xmlns:a16="http://schemas.microsoft.com/office/drawing/2014/main" id="{9150D41B-F7C9-AA4C-89E8-7C9FDA493984}"/>
              </a:ext>
            </a:extLst>
          </p:cNvPr>
          <p:cNvSpPr/>
          <p:nvPr/>
        </p:nvSpPr>
        <p:spPr>
          <a:xfrm>
            <a:off x="10726642" y="2489201"/>
            <a:ext cx="1174480" cy="2349499"/>
          </a:xfrm>
          <a:prstGeom prst="wedgeRoundRectCallout">
            <a:avLst>
              <a:gd name="adj1" fmla="val -78451"/>
              <a:gd name="adj2" fmla="val -59849"/>
              <a:gd name="adj3" fmla="val 16667"/>
            </a:avLst>
          </a:prstGeom>
          <a:noFill/>
          <a:ln w="25400">
            <a:solidFill>
              <a:srgbClr val="FFA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is provided without labels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finds patterns in data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11AAF207-76AB-374E-AB7F-FC597ABE2BDD}"/>
              </a:ext>
            </a:extLst>
          </p:cNvPr>
          <p:cNvSpPr/>
          <p:nvPr/>
        </p:nvSpPr>
        <p:spPr>
          <a:xfrm>
            <a:off x="7262833" y="1586584"/>
            <a:ext cx="3094086" cy="1030893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en-US" sz="1999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Unsupervised Learning</a:t>
            </a:r>
          </a:p>
        </p:txBody>
      </p:sp>
      <p:graphicFrame>
        <p:nvGraphicFramePr>
          <p:cNvPr id="95" name="Content Placeholder 1">
            <a:extLst>
              <a:ext uri="{FF2B5EF4-FFF2-40B4-BE49-F238E27FC236}">
                <a16:creationId xmlns:a16="http://schemas.microsoft.com/office/drawing/2014/main" id="{D8B90C8B-6BBA-0A4B-8070-10F8335021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346866"/>
              </p:ext>
            </p:extLst>
          </p:nvPr>
        </p:nvGraphicFramePr>
        <p:xfrm>
          <a:off x="821749" y="4453329"/>
          <a:ext cx="510627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617">
                  <a:extLst>
                    <a:ext uri="{9D8B030D-6E8A-4147-A177-3AD203B41FA5}">
                      <a16:colId xmlns:a16="http://schemas.microsoft.com/office/drawing/2014/main" val="4130866576"/>
                    </a:ext>
                  </a:extLst>
                </a:gridCol>
                <a:gridCol w="1469571">
                  <a:extLst>
                    <a:ext uri="{9D8B030D-6E8A-4147-A177-3AD203B41FA5}">
                      <a16:colId xmlns:a16="http://schemas.microsoft.com/office/drawing/2014/main" val="2682145629"/>
                    </a:ext>
                  </a:extLst>
                </a:gridCol>
                <a:gridCol w="2285087">
                  <a:extLst>
                    <a:ext uri="{9D8B030D-6E8A-4147-A177-3AD203B41FA5}">
                      <a16:colId xmlns:a16="http://schemas.microsoft.com/office/drawing/2014/main" val="28739275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Age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Music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Books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64851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Classical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Practical Magic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903319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Jazz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The Great Gatsby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868569"/>
                  </a:ext>
                </a:extLst>
              </a:tr>
              <a:tr h="35418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127881"/>
                  </a:ext>
                </a:extLst>
              </a:tr>
            </a:tbl>
          </a:graphicData>
        </a:graphic>
      </p:graphicFrame>
      <p:sp>
        <p:nvSpPr>
          <p:cNvPr id="96" name="Rectangle 95">
            <a:extLst>
              <a:ext uri="{FF2B5EF4-FFF2-40B4-BE49-F238E27FC236}">
                <a16:creationId xmlns:a16="http://schemas.microsoft.com/office/drawing/2014/main" id="{46BF872E-3A9D-3D43-B560-A88CE175371B}"/>
              </a:ext>
            </a:extLst>
          </p:cNvPr>
          <p:cNvSpPr/>
          <p:nvPr/>
        </p:nvSpPr>
        <p:spPr>
          <a:xfrm>
            <a:off x="4726273" y="2915144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>
              <a:defRPr/>
            </a:pPr>
            <a:r>
              <a:rPr lang="en-US" dirty="0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Feature 1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72B9894-B396-5F47-B0DD-498451A68298}"/>
              </a:ext>
            </a:extLst>
          </p:cNvPr>
          <p:cNvSpPr/>
          <p:nvPr/>
        </p:nvSpPr>
        <p:spPr>
          <a:xfrm rot="16200000">
            <a:off x="124004" y="2169730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>
              <a:defRPr/>
            </a:pPr>
            <a:r>
              <a:rPr lang="en-US" dirty="0">
                <a:solidFill>
                  <a:srgbClr val="26262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Feature 2</a:t>
            </a:r>
          </a:p>
        </p:txBody>
      </p:sp>
    </p:spTree>
    <p:extLst>
      <p:ext uri="{BB962C8B-B14F-4D97-AF65-F5344CB8AC3E}">
        <p14:creationId xmlns:p14="http://schemas.microsoft.com/office/powerpoint/2010/main" val="942182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Sample ML Problem</a:t>
            </a:r>
          </a:p>
        </p:txBody>
      </p:sp>
    </p:spTree>
    <p:extLst>
      <p:ext uri="{BB962C8B-B14F-4D97-AF65-F5344CB8AC3E}">
        <p14:creationId xmlns:p14="http://schemas.microsoft.com/office/powerpoint/2010/main" val="1166910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D93D-9D5E-F54E-9FE2-311A82230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Food Delivery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BFC70-90D6-8246-8404-91A5DE920A9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3" y="1291120"/>
            <a:ext cx="4246448" cy="4858631"/>
          </a:xfrm>
        </p:spPr>
        <p:txBody>
          <a:bodyPr/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John loves to order his food online for home and work.</a:t>
            </a:r>
          </a:p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He wants to predict whether his order will be on time or late beforehand.</a:t>
            </a:r>
          </a:p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He logged his previous 45 orders.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13E65A-1071-6C41-927C-3BDFD0FB7048}"/>
              </a:ext>
            </a:extLst>
          </p:cNvPr>
          <p:cNvSpPr/>
          <p:nvPr/>
        </p:nvSpPr>
        <p:spPr>
          <a:xfrm>
            <a:off x="6022246" y="5481079"/>
            <a:ext cx="11296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Two classes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1/late and 0/on time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3F762A-35D2-F64A-9B7D-6CDAE02E0556}"/>
              </a:ext>
            </a:extLst>
          </p:cNvPr>
          <p:cNvCxnSpPr>
            <a:cxnSpLocks/>
          </p:cNvCxnSpPr>
          <p:nvPr/>
        </p:nvCxnSpPr>
        <p:spPr>
          <a:xfrm flipV="1">
            <a:off x="11336671" y="4900562"/>
            <a:ext cx="0" cy="555599"/>
          </a:xfrm>
          <a:prstGeom prst="straightConnector1">
            <a:avLst/>
          </a:prstGeom>
          <a:ln w="38100">
            <a:solidFill>
              <a:schemeClr val="accent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DDF111E3-BAA6-A846-91CF-E67B32782F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079421"/>
              </p:ext>
            </p:extLst>
          </p:nvPr>
        </p:nvGraphicFramePr>
        <p:xfrm>
          <a:off x="5666631" y="1325812"/>
          <a:ext cx="6066368" cy="3320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752">
                  <a:extLst>
                    <a:ext uri="{9D8B030D-6E8A-4147-A177-3AD203B41FA5}">
                      <a16:colId xmlns:a16="http://schemas.microsoft.com/office/drawing/2014/main" val="4130866576"/>
                    </a:ext>
                  </a:extLst>
                </a:gridCol>
                <a:gridCol w="1126434">
                  <a:extLst>
                    <a:ext uri="{9D8B030D-6E8A-4147-A177-3AD203B41FA5}">
                      <a16:colId xmlns:a16="http://schemas.microsoft.com/office/drawing/2014/main" val="2682145629"/>
                    </a:ext>
                  </a:extLst>
                </a:gridCol>
                <a:gridCol w="1113183">
                  <a:extLst>
                    <a:ext uri="{9D8B030D-6E8A-4147-A177-3AD203B41FA5}">
                      <a16:colId xmlns:a16="http://schemas.microsoft.com/office/drawing/2014/main" val="2873927588"/>
                    </a:ext>
                  </a:extLst>
                </a:gridCol>
                <a:gridCol w="1777383">
                  <a:extLst>
                    <a:ext uri="{9D8B030D-6E8A-4147-A177-3AD203B41FA5}">
                      <a16:colId xmlns:a16="http://schemas.microsoft.com/office/drawing/2014/main" val="1435554708"/>
                    </a:ext>
                  </a:extLst>
                </a:gridCol>
                <a:gridCol w="811616">
                  <a:extLst>
                    <a:ext uri="{9D8B030D-6E8A-4147-A177-3AD203B41FA5}">
                      <a16:colId xmlns:a16="http://schemas.microsoft.com/office/drawing/2014/main" val="1104623576"/>
                    </a:ext>
                  </a:extLst>
                </a:gridCol>
              </a:tblGrid>
              <a:tr h="781341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err="1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BadWeather</a:t>
                      </a:r>
                      <a:endParaRPr lang="en-US" sz="1400" b="0" i="0" dirty="0"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err="1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RushHour</a:t>
                      </a:r>
                      <a:endParaRPr lang="en-US" sz="1400" b="0" i="0" dirty="0"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err="1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MilesFromRestaurant</a:t>
                      </a:r>
                      <a:endParaRPr lang="en-US" sz="1400" b="0" i="0" dirty="0"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err="1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UrbanAddress</a:t>
                      </a:r>
                      <a:endParaRPr lang="en-US" sz="1400" b="0" i="0" dirty="0"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Late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64851"/>
                  </a:ext>
                </a:extLst>
              </a:tr>
              <a:tr h="42322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903319"/>
                  </a:ext>
                </a:extLst>
              </a:tr>
              <a:tr h="423226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868569"/>
                  </a:ext>
                </a:extLst>
              </a:tr>
              <a:tr h="42322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817573"/>
                  </a:ext>
                </a:extLst>
              </a:tr>
              <a:tr h="42322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4.2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17346"/>
                  </a:ext>
                </a:extLst>
              </a:tr>
              <a:tr h="42322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7.8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579562"/>
                  </a:ext>
                </a:extLst>
              </a:tr>
              <a:tr h="42322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460819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58194D3-DF6B-F042-90C5-9D7E2CF6B6C9}"/>
              </a:ext>
            </a:extLst>
          </p:cNvPr>
          <p:cNvSpPr/>
          <p:nvPr/>
        </p:nvSpPr>
        <p:spPr>
          <a:xfrm>
            <a:off x="10829753" y="1276652"/>
            <a:ext cx="997132" cy="3427880"/>
          </a:xfrm>
          <a:prstGeom prst="rect">
            <a:avLst/>
          </a:prstGeom>
          <a:noFill/>
          <a:ln w="38100">
            <a:solidFill>
              <a:srgbClr val="FFA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988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0F0186-32D6-444E-879F-962FC33CD701}"/>
              </a:ext>
            </a:extLst>
          </p:cNvPr>
          <p:cNvSpPr/>
          <p:nvPr/>
        </p:nvSpPr>
        <p:spPr>
          <a:xfrm>
            <a:off x="832143" y="2430252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What class does      belong to?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Food Delivery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0495-8826-584D-B439-19C25679CB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713728" cy="905095"/>
          </a:xfrm>
          <a:ln>
            <a:noFill/>
          </a:ln>
        </p:spPr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Nearest Neighbors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(KNN) predicts new data points based on K similar records from a dataset.</a:t>
            </a:r>
          </a:p>
          <a:p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327026-1488-CD4D-B308-6DFD6F7585CA}"/>
              </a:ext>
            </a:extLst>
          </p:cNvPr>
          <p:cNvSpPr/>
          <p:nvPr/>
        </p:nvSpPr>
        <p:spPr>
          <a:xfrm>
            <a:off x="9594266" y="2379674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C15BF3E-3801-D146-AF49-4528E6966897}"/>
              </a:ext>
            </a:extLst>
          </p:cNvPr>
          <p:cNvSpPr/>
          <p:nvPr/>
        </p:nvSpPr>
        <p:spPr>
          <a:xfrm>
            <a:off x="9968735" y="2291537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C792E57-A185-014F-A36E-C22EA0614C8B}"/>
              </a:ext>
            </a:extLst>
          </p:cNvPr>
          <p:cNvSpPr/>
          <p:nvPr/>
        </p:nvSpPr>
        <p:spPr>
          <a:xfrm>
            <a:off x="10952490" y="281349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93E5861-4822-0648-B05F-415073C245A6}"/>
              </a:ext>
            </a:extLst>
          </p:cNvPr>
          <p:cNvSpPr/>
          <p:nvPr/>
        </p:nvSpPr>
        <p:spPr>
          <a:xfrm>
            <a:off x="10883599" y="3393341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6AE6CE7-7F8A-0B4F-ABA4-CD8797800E21}"/>
              </a:ext>
            </a:extLst>
          </p:cNvPr>
          <p:cNvSpPr/>
          <p:nvPr/>
        </p:nvSpPr>
        <p:spPr>
          <a:xfrm>
            <a:off x="9077616" y="211620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53976A3-F2BC-B74B-8DE9-BBD40273464E}"/>
              </a:ext>
            </a:extLst>
          </p:cNvPr>
          <p:cNvSpPr/>
          <p:nvPr/>
        </p:nvSpPr>
        <p:spPr>
          <a:xfrm>
            <a:off x="9141469" y="2722509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8295A84-4BF9-E141-9BF3-1C342DE86F72}"/>
              </a:ext>
            </a:extLst>
          </p:cNvPr>
          <p:cNvSpPr/>
          <p:nvPr/>
        </p:nvSpPr>
        <p:spPr>
          <a:xfrm>
            <a:off x="10422400" y="354452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BC7DFDF-59A3-714E-AA2E-A7392C6052D9}"/>
              </a:ext>
            </a:extLst>
          </p:cNvPr>
          <p:cNvSpPr/>
          <p:nvPr/>
        </p:nvSpPr>
        <p:spPr>
          <a:xfrm>
            <a:off x="11024916" y="4399547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C7E0604-9E09-0E4A-B156-48D9D735D24F}"/>
              </a:ext>
            </a:extLst>
          </p:cNvPr>
          <p:cNvSpPr/>
          <p:nvPr/>
        </p:nvSpPr>
        <p:spPr>
          <a:xfrm>
            <a:off x="10104691" y="2833588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AD48A64-500E-404F-8196-9C2E79E15F5D}"/>
              </a:ext>
            </a:extLst>
          </p:cNvPr>
          <p:cNvSpPr/>
          <p:nvPr/>
        </p:nvSpPr>
        <p:spPr>
          <a:xfrm>
            <a:off x="10353258" y="1978086"/>
            <a:ext cx="1171856" cy="581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8B66B1-AFB9-5B40-BEDC-6D9899B7D6A1}"/>
              </a:ext>
            </a:extLst>
          </p:cNvPr>
          <p:cNvSpPr/>
          <p:nvPr/>
        </p:nvSpPr>
        <p:spPr>
          <a:xfrm>
            <a:off x="11213746" y="2011734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F83DD0C-56FB-2340-82E0-BEDB8153463A}"/>
              </a:ext>
            </a:extLst>
          </p:cNvPr>
          <p:cNvSpPr/>
          <p:nvPr/>
        </p:nvSpPr>
        <p:spPr>
          <a:xfrm>
            <a:off x="9202412" y="4628147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3E54729-9F8C-D944-82C0-67747A8CB405}"/>
              </a:ext>
            </a:extLst>
          </p:cNvPr>
          <p:cNvSpPr/>
          <p:nvPr/>
        </p:nvSpPr>
        <p:spPr>
          <a:xfrm>
            <a:off x="10083035" y="4329412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581BD89-3484-FC4E-BAA5-E36DEE8A6765}"/>
              </a:ext>
            </a:extLst>
          </p:cNvPr>
          <p:cNvSpPr/>
          <p:nvPr/>
        </p:nvSpPr>
        <p:spPr>
          <a:xfrm>
            <a:off x="8077571" y="3571200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7C3AF56-B63E-4F4A-B216-96495196BB9C}"/>
              </a:ext>
            </a:extLst>
          </p:cNvPr>
          <p:cNvSpPr/>
          <p:nvPr/>
        </p:nvSpPr>
        <p:spPr>
          <a:xfrm>
            <a:off x="9518089" y="3514802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137C616-6A6B-BB44-BD06-BE317B7FBBC6}"/>
              </a:ext>
            </a:extLst>
          </p:cNvPr>
          <p:cNvSpPr/>
          <p:nvPr/>
        </p:nvSpPr>
        <p:spPr>
          <a:xfrm>
            <a:off x="10412488" y="5251498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63FC99A-5AC2-B74B-B6DE-2BC8CC39733B}"/>
              </a:ext>
            </a:extLst>
          </p:cNvPr>
          <p:cNvSpPr/>
          <p:nvPr/>
        </p:nvSpPr>
        <p:spPr>
          <a:xfrm>
            <a:off x="8987803" y="4107378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44B4D95-40C0-8949-A245-C76C636BFFC3}"/>
              </a:ext>
            </a:extLst>
          </p:cNvPr>
          <p:cNvSpPr/>
          <p:nvPr/>
        </p:nvSpPr>
        <p:spPr>
          <a:xfrm>
            <a:off x="7963271" y="4411413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2D0094A-FD1C-2E4A-AF79-E0D82AC66CDE}"/>
              </a:ext>
            </a:extLst>
          </p:cNvPr>
          <p:cNvSpPr/>
          <p:nvPr/>
        </p:nvSpPr>
        <p:spPr>
          <a:xfrm>
            <a:off x="8077571" y="5174785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7803BF6-8227-A14C-8492-3672F8AF23CF}"/>
              </a:ext>
            </a:extLst>
          </p:cNvPr>
          <p:cNvSpPr/>
          <p:nvPr/>
        </p:nvSpPr>
        <p:spPr>
          <a:xfrm>
            <a:off x="8589631" y="4607066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EB33354-2DCD-204C-9702-9E039E72133E}"/>
              </a:ext>
            </a:extLst>
          </p:cNvPr>
          <p:cNvSpPr/>
          <p:nvPr/>
        </p:nvSpPr>
        <p:spPr>
          <a:xfrm>
            <a:off x="8481450" y="3075214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E8AF187-5372-CE4E-8746-133E9D3B2DC5}"/>
              </a:ext>
            </a:extLst>
          </p:cNvPr>
          <p:cNvSpPr/>
          <p:nvPr/>
        </p:nvSpPr>
        <p:spPr>
          <a:xfrm>
            <a:off x="11213746" y="2260443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4F64257-1D8E-C247-ADA3-90E96827314D}"/>
              </a:ext>
            </a:extLst>
          </p:cNvPr>
          <p:cNvSpPr txBox="1"/>
          <p:nvPr/>
        </p:nvSpPr>
        <p:spPr>
          <a:xfrm>
            <a:off x="10341589" y="1969439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Late 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94EFE99-23A1-C14C-B20D-6055788FD34D}"/>
              </a:ext>
            </a:extLst>
          </p:cNvPr>
          <p:cNvSpPr txBox="1"/>
          <p:nvPr/>
        </p:nvSpPr>
        <p:spPr>
          <a:xfrm>
            <a:off x="10324597" y="2221357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On time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B669712-9084-BF44-9CF8-5DA2F3430300}"/>
              </a:ext>
            </a:extLst>
          </p:cNvPr>
          <p:cNvSpPr/>
          <p:nvPr/>
        </p:nvSpPr>
        <p:spPr>
          <a:xfrm>
            <a:off x="7684634" y="1978086"/>
            <a:ext cx="3840480" cy="3840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524F42-ADF3-3F4A-A6DA-5ED9E09D57EE}"/>
              </a:ext>
            </a:extLst>
          </p:cNvPr>
          <p:cNvSpPr/>
          <p:nvPr/>
        </p:nvSpPr>
        <p:spPr>
          <a:xfrm>
            <a:off x="10062714" y="3701338"/>
            <a:ext cx="290543" cy="284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34E299-FE9A-F349-AEF6-89E507CE9CE7}"/>
              </a:ext>
            </a:extLst>
          </p:cNvPr>
          <p:cNvSpPr txBox="1"/>
          <p:nvPr/>
        </p:nvSpPr>
        <p:spPr>
          <a:xfrm>
            <a:off x="9060027" y="5848136"/>
            <a:ext cx="15505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Bad Weather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3F062A-C1A4-1843-AA26-B4DC9F6EABC6}"/>
              </a:ext>
            </a:extLst>
          </p:cNvPr>
          <p:cNvSpPr txBox="1"/>
          <p:nvPr/>
        </p:nvSpPr>
        <p:spPr>
          <a:xfrm rot="16200000">
            <a:off x="6616107" y="3619233"/>
            <a:ext cx="18058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Miles from Restaurant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5D562A-1B63-5647-87B7-09F16F77316C}"/>
              </a:ext>
            </a:extLst>
          </p:cNvPr>
          <p:cNvSpPr/>
          <p:nvPr/>
        </p:nvSpPr>
        <p:spPr>
          <a:xfrm>
            <a:off x="3531941" y="2544357"/>
            <a:ext cx="290543" cy="28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9069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0F0186-32D6-444E-879F-962FC33CD701}"/>
              </a:ext>
            </a:extLst>
          </p:cNvPr>
          <p:cNvSpPr/>
          <p:nvPr/>
        </p:nvSpPr>
        <p:spPr>
          <a:xfrm>
            <a:off x="832143" y="2430252"/>
            <a:ext cx="6096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What class does      belong to?</a:t>
            </a:r>
          </a:p>
          <a:p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Look at the K closest data points: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Choose K =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Calculate the distances from      to all data points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Find the K nearest neighbors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Pick the majority class: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Food Delivery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0495-8826-584D-B439-19C25679CB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713728" cy="905095"/>
          </a:xfrm>
          <a:ln>
            <a:noFill/>
          </a:ln>
        </p:spPr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Nearest Neighbors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(KNN) predicts new data points based on K similar records from a dataset.</a:t>
            </a:r>
          </a:p>
          <a:p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273EF79-D17F-F941-839E-823B69574BF2}"/>
              </a:ext>
            </a:extLst>
          </p:cNvPr>
          <p:cNvSpPr/>
          <p:nvPr/>
        </p:nvSpPr>
        <p:spPr>
          <a:xfrm>
            <a:off x="5711224" y="3672564"/>
            <a:ext cx="290543" cy="284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7938A02-E33D-8949-9739-2CCB78BC6F17}"/>
              </a:ext>
            </a:extLst>
          </p:cNvPr>
          <p:cNvSpPr/>
          <p:nvPr/>
        </p:nvSpPr>
        <p:spPr>
          <a:xfrm>
            <a:off x="4916737" y="4789365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07DCE11-F931-6A4E-BD3D-7187C3704C21}"/>
              </a:ext>
            </a:extLst>
          </p:cNvPr>
          <p:cNvSpPr/>
          <p:nvPr/>
        </p:nvSpPr>
        <p:spPr>
          <a:xfrm>
            <a:off x="9594266" y="2379674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F563518-FA8D-6348-B317-ECBDBD1C7C9E}"/>
              </a:ext>
            </a:extLst>
          </p:cNvPr>
          <p:cNvSpPr/>
          <p:nvPr/>
        </p:nvSpPr>
        <p:spPr>
          <a:xfrm>
            <a:off x="9968735" y="2291537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78960A4-485B-6A4D-B7C2-612FA0AB6A5C}"/>
              </a:ext>
            </a:extLst>
          </p:cNvPr>
          <p:cNvSpPr/>
          <p:nvPr/>
        </p:nvSpPr>
        <p:spPr>
          <a:xfrm>
            <a:off x="10952490" y="281349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9472466-8FF9-AE4B-98C7-382F99ACEF02}"/>
              </a:ext>
            </a:extLst>
          </p:cNvPr>
          <p:cNvSpPr/>
          <p:nvPr/>
        </p:nvSpPr>
        <p:spPr>
          <a:xfrm>
            <a:off x="10883599" y="3393341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C5597F6-5F62-B148-94EF-3CD2A391AE41}"/>
              </a:ext>
            </a:extLst>
          </p:cNvPr>
          <p:cNvSpPr/>
          <p:nvPr/>
        </p:nvSpPr>
        <p:spPr>
          <a:xfrm>
            <a:off x="9077616" y="211620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AB51051-3ADB-AC4F-A838-D9D9E7A0AE7A}"/>
              </a:ext>
            </a:extLst>
          </p:cNvPr>
          <p:cNvSpPr/>
          <p:nvPr/>
        </p:nvSpPr>
        <p:spPr>
          <a:xfrm>
            <a:off x="9141469" y="2722509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7495008-7839-EE40-8DE3-7006E8319A35}"/>
              </a:ext>
            </a:extLst>
          </p:cNvPr>
          <p:cNvSpPr/>
          <p:nvPr/>
        </p:nvSpPr>
        <p:spPr>
          <a:xfrm>
            <a:off x="10422400" y="354452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91A76F6-CB3B-7343-995F-13D7EB12E04F}"/>
              </a:ext>
            </a:extLst>
          </p:cNvPr>
          <p:cNvSpPr/>
          <p:nvPr/>
        </p:nvSpPr>
        <p:spPr>
          <a:xfrm>
            <a:off x="11024916" y="4399547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9CAAE2-68C9-B842-BE55-E572C7288B73}"/>
              </a:ext>
            </a:extLst>
          </p:cNvPr>
          <p:cNvSpPr/>
          <p:nvPr/>
        </p:nvSpPr>
        <p:spPr>
          <a:xfrm>
            <a:off x="10104691" y="2833588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F436166-E596-A44B-97AD-9E3E3928BB2C}"/>
              </a:ext>
            </a:extLst>
          </p:cNvPr>
          <p:cNvSpPr/>
          <p:nvPr/>
        </p:nvSpPr>
        <p:spPr>
          <a:xfrm>
            <a:off x="10353258" y="1978086"/>
            <a:ext cx="1171856" cy="581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0439A10-7857-F64C-A55E-8C5EFCF6D280}"/>
              </a:ext>
            </a:extLst>
          </p:cNvPr>
          <p:cNvSpPr/>
          <p:nvPr/>
        </p:nvSpPr>
        <p:spPr>
          <a:xfrm>
            <a:off x="11213746" y="2011734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C8AD28E-C24C-8041-8EFD-F73D43BAB248}"/>
              </a:ext>
            </a:extLst>
          </p:cNvPr>
          <p:cNvSpPr/>
          <p:nvPr/>
        </p:nvSpPr>
        <p:spPr>
          <a:xfrm>
            <a:off x="9202412" y="4628147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8A57ACE-EC25-CD43-85F6-4C1F0B9802A3}"/>
              </a:ext>
            </a:extLst>
          </p:cNvPr>
          <p:cNvSpPr/>
          <p:nvPr/>
        </p:nvSpPr>
        <p:spPr>
          <a:xfrm>
            <a:off x="10083035" y="4329412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681A1C7-4833-9146-934D-0CAB8F4B06EE}"/>
              </a:ext>
            </a:extLst>
          </p:cNvPr>
          <p:cNvSpPr/>
          <p:nvPr/>
        </p:nvSpPr>
        <p:spPr>
          <a:xfrm>
            <a:off x="8077571" y="3571200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6E447EF0-D114-EC4D-B7F8-485E929569DC}"/>
              </a:ext>
            </a:extLst>
          </p:cNvPr>
          <p:cNvSpPr/>
          <p:nvPr/>
        </p:nvSpPr>
        <p:spPr>
          <a:xfrm>
            <a:off x="9518089" y="3514802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84B957D-EEA7-764D-B7F6-3871D548929E}"/>
              </a:ext>
            </a:extLst>
          </p:cNvPr>
          <p:cNvSpPr/>
          <p:nvPr/>
        </p:nvSpPr>
        <p:spPr>
          <a:xfrm>
            <a:off x="10412488" y="5251498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C6F750C-31B0-1746-9845-3E1AD51D3A30}"/>
              </a:ext>
            </a:extLst>
          </p:cNvPr>
          <p:cNvSpPr/>
          <p:nvPr/>
        </p:nvSpPr>
        <p:spPr>
          <a:xfrm>
            <a:off x="8987803" y="4107378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8BE418E-4A03-C04B-9351-9BBBB720FA20}"/>
              </a:ext>
            </a:extLst>
          </p:cNvPr>
          <p:cNvSpPr/>
          <p:nvPr/>
        </p:nvSpPr>
        <p:spPr>
          <a:xfrm>
            <a:off x="7963271" y="4411413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30E95CE-2389-1540-8933-B92FB4AACF78}"/>
              </a:ext>
            </a:extLst>
          </p:cNvPr>
          <p:cNvSpPr/>
          <p:nvPr/>
        </p:nvSpPr>
        <p:spPr>
          <a:xfrm>
            <a:off x="8077571" y="5174785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A091691-429E-5F45-B11D-A87848032412}"/>
              </a:ext>
            </a:extLst>
          </p:cNvPr>
          <p:cNvSpPr/>
          <p:nvPr/>
        </p:nvSpPr>
        <p:spPr>
          <a:xfrm>
            <a:off x="8589631" y="4607066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F56C0D4-3252-DE4B-958B-E81A4D985990}"/>
              </a:ext>
            </a:extLst>
          </p:cNvPr>
          <p:cNvSpPr/>
          <p:nvPr/>
        </p:nvSpPr>
        <p:spPr>
          <a:xfrm>
            <a:off x="8481450" y="3075214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4657ED5-D273-ED4F-BD84-EB00483F0516}"/>
              </a:ext>
            </a:extLst>
          </p:cNvPr>
          <p:cNvSpPr/>
          <p:nvPr/>
        </p:nvSpPr>
        <p:spPr>
          <a:xfrm>
            <a:off x="11213746" y="2260443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B1FD7E5-F5BD-964F-8624-17AE4E2002CF}"/>
              </a:ext>
            </a:extLst>
          </p:cNvPr>
          <p:cNvSpPr txBox="1"/>
          <p:nvPr/>
        </p:nvSpPr>
        <p:spPr>
          <a:xfrm>
            <a:off x="10341589" y="1969439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Late 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EFD39C7-3E76-FE41-997F-98181E9BAA02}"/>
              </a:ext>
            </a:extLst>
          </p:cNvPr>
          <p:cNvSpPr txBox="1"/>
          <p:nvPr/>
        </p:nvSpPr>
        <p:spPr>
          <a:xfrm>
            <a:off x="10324597" y="2221357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On time 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444805B-6D41-B246-92D5-CEAC4777B40E}"/>
              </a:ext>
            </a:extLst>
          </p:cNvPr>
          <p:cNvSpPr/>
          <p:nvPr/>
        </p:nvSpPr>
        <p:spPr>
          <a:xfrm>
            <a:off x="7684634" y="1978086"/>
            <a:ext cx="3840480" cy="3840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4E4E0AB-3CAF-4540-9879-612DD1457DB5}"/>
              </a:ext>
            </a:extLst>
          </p:cNvPr>
          <p:cNvSpPr/>
          <p:nvPr/>
        </p:nvSpPr>
        <p:spPr>
          <a:xfrm>
            <a:off x="10062714" y="3701338"/>
            <a:ext cx="290543" cy="284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E8004B9-9B90-5643-B1FE-A7ABFF63C6CD}"/>
              </a:ext>
            </a:extLst>
          </p:cNvPr>
          <p:cNvSpPr txBox="1"/>
          <p:nvPr/>
        </p:nvSpPr>
        <p:spPr>
          <a:xfrm>
            <a:off x="9060027" y="5848136"/>
            <a:ext cx="15505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Bad Weather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EC2C280-8805-4241-813C-F58156860E7B}"/>
              </a:ext>
            </a:extLst>
          </p:cNvPr>
          <p:cNvSpPr txBox="1"/>
          <p:nvPr/>
        </p:nvSpPr>
        <p:spPr>
          <a:xfrm rot="16200000">
            <a:off x="6616107" y="3619233"/>
            <a:ext cx="18058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Miles from Restaurant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AE29127-B6D9-8846-9C7C-0497D0C3F856}"/>
              </a:ext>
            </a:extLst>
          </p:cNvPr>
          <p:cNvCxnSpPr>
            <a:cxnSpLocks/>
            <a:stCxn id="89" idx="5"/>
          </p:cNvCxnSpPr>
          <p:nvPr/>
        </p:nvCxnSpPr>
        <p:spPr>
          <a:xfrm>
            <a:off x="9713211" y="3709924"/>
            <a:ext cx="342469" cy="13389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670EBC71-2B93-F745-9D02-C9A2F5CF198E}"/>
              </a:ext>
            </a:extLst>
          </p:cNvPr>
          <p:cNvCxnSpPr>
            <a:cxnSpLocks/>
          </p:cNvCxnSpPr>
          <p:nvPr/>
        </p:nvCxnSpPr>
        <p:spPr>
          <a:xfrm flipH="1">
            <a:off x="10346223" y="3739644"/>
            <a:ext cx="109655" cy="10417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C1E9541-C713-6341-B3B3-644B6278B390}"/>
              </a:ext>
            </a:extLst>
          </p:cNvPr>
          <p:cNvCxnSpPr>
            <a:cxnSpLocks/>
          </p:cNvCxnSpPr>
          <p:nvPr/>
        </p:nvCxnSpPr>
        <p:spPr>
          <a:xfrm flipV="1">
            <a:off x="10197335" y="3986301"/>
            <a:ext cx="3617" cy="343111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>
            <a:extLst>
              <a:ext uri="{FF2B5EF4-FFF2-40B4-BE49-F238E27FC236}">
                <a16:creationId xmlns:a16="http://schemas.microsoft.com/office/drawing/2014/main" id="{9592B892-02D4-2747-A6D6-FB2B5D99869B}"/>
              </a:ext>
            </a:extLst>
          </p:cNvPr>
          <p:cNvSpPr/>
          <p:nvPr/>
        </p:nvSpPr>
        <p:spPr>
          <a:xfrm>
            <a:off x="10045500" y="4287487"/>
            <a:ext cx="304777" cy="3124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0ECCE8D-4EA5-8A41-8816-5562FFBECE8B}"/>
              </a:ext>
            </a:extLst>
          </p:cNvPr>
          <p:cNvSpPr/>
          <p:nvPr/>
        </p:nvSpPr>
        <p:spPr>
          <a:xfrm>
            <a:off x="10380552" y="3502597"/>
            <a:ext cx="304777" cy="3124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830D9C-1204-5041-A126-1DD0B6038216}"/>
              </a:ext>
            </a:extLst>
          </p:cNvPr>
          <p:cNvSpPr/>
          <p:nvPr/>
        </p:nvSpPr>
        <p:spPr>
          <a:xfrm>
            <a:off x="3531941" y="2544357"/>
            <a:ext cx="290543" cy="28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65747EE9-7AE0-954C-9488-2691391EE578}"/>
              </a:ext>
            </a:extLst>
          </p:cNvPr>
          <p:cNvSpPr/>
          <p:nvPr/>
        </p:nvSpPr>
        <p:spPr>
          <a:xfrm>
            <a:off x="9475885" y="3473994"/>
            <a:ext cx="304777" cy="3124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38E59C-D974-A24D-8358-696F0B364C1C}"/>
              </a:ext>
            </a:extLst>
          </p:cNvPr>
          <p:cNvGrpSpPr/>
          <p:nvPr/>
        </p:nvGrpSpPr>
        <p:grpSpPr>
          <a:xfrm>
            <a:off x="868711" y="1331433"/>
            <a:ext cx="11020753" cy="4597157"/>
            <a:chOff x="867122" y="1318733"/>
            <a:chExt cx="11020753" cy="45971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1621CE0-4C23-AA42-9B66-C9F8698D7F44}"/>
                </a:ext>
              </a:extLst>
            </p:cNvPr>
            <p:cNvGrpSpPr/>
            <p:nvPr/>
          </p:nvGrpSpPr>
          <p:grpSpPr>
            <a:xfrm>
              <a:off x="4633655" y="1318733"/>
              <a:ext cx="3494864" cy="4597157"/>
              <a:chOff x="6412810" y="1318427"/>
              <a:chExt cx="5062037" cy="4597157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Text Placeholder 2">
                <a:extLst>
                  <a:ext uri="{FF2B5EF4-FFF2-40B4-BE49-F238E27FC236}">
                    <a16:creationId xmlns:a16="http://schemas.microsoft.com/office/drawing/2014/main" id="{EA927A71-5442-E443-80D7-CDD09D5B14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23204" y="1674391"/>
                <a:ext cx="5051643" cy="4241193"/>
              </a:xfrm>
              <a:prstGeom prst="roundRect">
                <a:avLst>
                  <a:gd name="adj" fmla="val 3274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vert="horz"/>
              <a:lstStyle>
                <a:lvl1pPr marL="249500" indent="-249500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457" indent="-228486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Wingdings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428" indent="-228486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Lucida Grande"/>
                  <a:buChar char="-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99399" indent="-228486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Lucida Grande"/>
                  <a:buChar char="-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6370" indent="-228486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Lucida Grande"/>
                  <a:buChar char="-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4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43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42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41498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800"/>
                  </a:spcBef>
                  <a:buNone/>
                </a:pPr>
                <a:endPara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Feature Engineering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Tree-based Models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Decision Tree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Random Forest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Hyperparameter Tuning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AWS AI/ML Services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5D732D-522B-8C40-AE74-E0DF17698D74}"/>
                  </a:ext>
                </a:extLst>
              </p:cNvPr>
              <p:cNvSpPr/>
              <p:nvPr/>
            </p:nvSpPr>
            <p:spPr>
              <a:xfrm>
                <a:off x="6412810" y="1318427"/>
                <a:ext cx="5051643" cy="5956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Lecture 2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5595D7E-8142-9742-AC1B-0F155C7FCD6D}"/>
                </a:ext>
              </a:extLst>
            </p:cNvPr>
            <p:cNvGrpSpPr/>
            <p:nvPr/>
          </p:nvGrpSpPr>
          <p:grpSpPr>
            <a:xfrm>
              <a:off x="867122" y="1318733"/>
              <a:ext cx="3487690" cy="4590999"/>
              <a:chOff x="6402422" y="1318733"/>
              <a:chExt cx="5051643" cy="4590999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Text Placeholder 2">
                <a:extLst>
                  <a:ext uri="{FF2B5EF4-FFF2-40B4-BE49-F238E27FC236}">
                    <a16:creationId xmlns:a16="http://schemas.microsoft.com/office/drawing/2014/main" id="{EB18721B-1AFE-0B40-966D-D41161D266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02422" y="1674697"/>
                <a:ext cx="5051643" cy="4235035"/>
              </a:xfrm>
              <a:prstGeom prst="roundRect">
                <a:avLst>
                  <a:gd name="adj" fmla="val 3274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vert="horz"/>
              <a:lstStyle>
                <a:lvl1pPr marL="249500" indent="-249500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457" indent="-228486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Wingdings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428" indent="-228486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Lucida Grande"/>
                  <a:buChar char="-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99399" indent="-228486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Lucida Grande"/>
                  <a:buChar char="-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6370" indent="-228486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Lucida Grande"/>
                  <a:buChar char="-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4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43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42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41498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Introduction to ML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Model Evaluation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Train-Validation-Test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Overfitting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Exploratory Data Analysis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K Nearest Neighbors (KNN)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DC0E498-7CD7-1F41-9702-128255A27611}"/>
                  </a:ext>
                </a:extLst>
              </p:cNvPr>
              <p:cNvSpPr/>
              <p:nvPr/>
            </p:nvSpPr>
            <p:spPr>
              <a:xfrm>
                <a:off x="6402422" y="1318733"/>
                <a:ext cx="5051643" cy="5956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Lecture 1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29DBB4-470B-B844-B039-05655F6A3522}"/>
                </a:ext>
              </a:extLst>
            </p:cNvPr>
            <p:cNvGrpSpPr/>
            <p:nvPr/>
          </p:nvGrpSpPr>
          <p:grpSpPr>
            <a:xfrm>
              <a:off x="8400187" y="1322217"/>
              <a:ext cx="3487688" cy="4587516"/>
              <a:chOff x="6402419" y="1322217"/>
              <a:chExt cx="5051644" cy="4587516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Text Placeholder 2">
                <a:extLst>
                  <a:ext uri="{FF2B5EF4-FFF2-40B4-BE49-F238E27FC236}">
                    <a16:creationId xmlns:a16="http://schemas.microsoft.com/office/drawing/2014/main" id="{93AA62EF-BDFB-BD47-AFC7-49BAF405D1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02420" y="1668541"/>
                <a:ext cx="5051643" cy="4241192"/>
              </a:xfrm>
              <a:prstGeom prst="roundRect">
                <a:avLst>
                  <a:gd name="adj" fmla="val 3274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vert="horz"/>
              <a:lstStyle>
                <a:lvl1pPr marL="249500" indent="-249500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457" indent="-228486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Wingdings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428" indent="-228486" algn="l" defTabSz="997999" rtl="0" eaLnBrk="1" latinLnBrk="0" hangingPunct="1">
                  <a:lnSpc>
                    <a:spcPct val="100000"/>
                  </a:lnSpc>
                  <a:spcBef>
                    <a:spcPts val="800"/>
                  </a:spcBef>
                  <a:buFont typeface="Lucida Grande"/>
                  <a:buChar char="-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99399" indent="-228486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Lucida Grande"/>
                  <a:buChar char="-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6370" indent="-228486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Lucida Grande"/>
                  <a:buChar char="-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44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43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42499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41498" indent="-249500" algn="l" defTabSz="997999" rtl="0" eaLnBrk="1" latinLnBrk="0" hangingPunct="1">
                  <a:lnSpc>
                    <a:spcPct val="90000"/>
                  </a:lnSpc>
                  <a:spcBef>
                    <a:spcPts val="545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1800"/>
                  </a:spcBef>
                </a:pPr>
                <a:endPara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Optimization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Regression Models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Regularization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Boosting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Neural Networks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 err="1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AutoML</a:t>
                </a:r>
                <a:endPara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  <a:p>
                <a:pPr>
                  <a:spcBef>
                    <a:spcPts val="1800"/>
                  </a:spcBef>
                </a:pPr>
                <a:endPara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  <a:p>
                <a:pPr>
                  <a:spcBef>
                    <a:spcPts val="1800"/>
                  </a:spcBef>
                </a:pPr>
                <a:endPara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58C10BC-5E89-8E4A-BA29-24291FF1F51C}"/>
                  </a:ext>
                </a:extLst>
              </p:cNvPr>
              <p:cNvSpPr/>
              <p:nvPr/>
            </p:nvSpPr>
            <p:spPr>
              <a:xfrm>
                <a:off x="6402419" y="1322217"/>
                <a:ext cx="5051643" cy="595697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Lecture 3</a:t>
                </a:r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17BFFC8A-7979-8F4D-8368-198AB1401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Course Overview</a:t>
            </a:r>
            <a:endParaRPr lang="en-US" b="1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33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">
            <a:hlinkClick r:id="rId3"/>
            <a:extLst>
              <a:ext uri="{FF2B5EF4-FFF2-40B4-BE49-F238E27FC236}">
                <a16:creationId xmlns:a16="http://schemas.microsoft.com/office/drawing/2014/main" id="{AA4DABC5-9A37-4B4D-8150-48BBE86DC8C6}"/>
              </a:ext>
            </a:extLst>
          </p:cNvPr>
          <p:cNvPicPr/>
          <p:nvPr/>
        </p:nvPicPr>
        <p:blipFill>
          <a:blip r:embed="rId4"/>
          <a:srcRect t="14249" b="17540"/>
          <a:stretch>
            <a:fillRect/>
          </a:stretch>
        </p:blipFill>
        <p:spPr>
          <a:xfrm>
            <a:off x="0" y="5156670"/>
            <a:ext cx="2834640" cy="820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Food Delivery Problem Hands-on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0495-8826-584D-B439-19C25679CB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3" y="1291120"/>
            <a:ext cx="5620990" cy="2592622"/>
          </a:xfrm>
          <a:ln>
            <a:noFill/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Amazon Ember Light" panose="020B0403020204020204" pitchFamily="34" charset="0"/>
                <a:cs typeface="Amazon Ember Light" panose="020B0403020204020204" pitchFamily="34" charset="0"/>
              </a:rPr>
              <a:t>Let’s use John’s food delivery example, and train a K Nearest Neighbors model to predict the new data point.</a:t>
            </a:r>
          </a:p>
          <a:p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1D9313-CAC4-A942-B4A5-B6A488B5D3BB}"/>
              </a:ext>
            </a:extLst>
          </p:cNvPr>
          <p:cNvSpPr/>
          <p:nvPr/>
        </p:nvSpPr>
        <p:spPr>
          <a:xfrm>
            <a:off x="2028482" y="5449604"/>
            <a:ext cx="7013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MLA-TAB-Lecture1-Sample-Model.ipynb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9B5350F-C5C6-6A4A-8BB3-423A7C3C93AF}"/>
              </a:ext>
            </a:extLst>
          </p:cNvPr>
          <p:cNvSpPr/>
          <p:nvPr/>
        </p:nvSpPr>
        <p:spPr>
          <a:xfrm>
            <a:off x="9437244" y="177760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E4548EC-8A5B-4441-9DEE-0AFA9DD6026A}"/>
              </a:ext>
            </a:extLst>
          </p:cNvPr>
          <p:cNvSpPr/>
          <p:nvPr/>
        </p:nvSpPr>
        <p:spPr>
          <a:xfrm>
            <a:off x="9811713" y="1689465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73D8B4-B383-2B43-903A-ACC665B620CC}"/>
              </a:ext>
            </a:extLst>
          </p:cNvPr>
          <p:cNvSpPr/>
          <p:nvPr/>
        </p:nvSpPr>
        <p:spPr>
          <a:xfrm>
            <a:off x="10795468" y="2211418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FA43FDF-9524-BB44-B064-C15696C7BD40}"/>
              </a:ext>
            </a:extLst>
          </p:cNvPr>
          <p:cNvSpPr/>
          <p:nvPr/>
        </p:nvSpPr>
        <p:spPr>
          <a:xfrm>
            <a:off x="10726577" y="2791269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EB6BF33-5BAD-1D43-A7D0-DB78063AF506}"/>
              </a:ext>
            </a:extLst>
          </p:cNvPr>
          <p:cNvSpPr/>
          <p:nvPr/>
        </p:nvSpPr>
        <p:spPr>
          <a:xfrm>
            <a:off x="8920594" y="151413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09D134E-23AC-064F-924E-A54AAC1F9A35}"/>
              </a:ext>
            </a:extLst>
          </p:cNvPr>
          <p:cNvSpPr/>
          <p:nvPr/>
        </p:nvSpPr>
        <p:spPr>
          <a:xfrm>
            <a:off x="8984447" y="2120437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B72B59-7232-8845-AA68-C260F3939995}"/>
              </a:ext>
            </a:extLst>
          </p:cNvPr>
          <p:cNvSpPr/>
          <p:nvPr/>
        </p:nvSpPr>
        <p:spPr>
          <a:xfrm>
            <a:off x="10265378" y="294245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CD80DA4-ABC2-C540-915A-DEB510BB5066}"/>
              </a:ext>
            </a:extLst>
          </p:cNvPr>
          <p:cNvSpPr/>
          <p:nvPr/>
        </p:nvSpPr>
        <p:spPr>
          <a:xfrm>
            <a:off x="10867894" y="3797475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564236-3123-3247-8C25-C8234704A2DA}"/>
              </a:ext>
            </a:extLst>
          </p:cNvPr>
          <p:cNvSpPr/>
          <p:nvPr/>
        </p:nvSpPr>
        <p:spPr>
          <a:xfrm>
            <a:off x="9947669" y="2231516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3073A5-F685-2E40-A322-D40FF9550866}"/>
              </a:ext>
            </a:extLst>
          </p:cNvPr>
          <p:cNvSpPr/>
          <p:nvPr/>
        </p:nvSpPr>
        <p:spPr>
          <a:xfrm>
            <a:off x="10196236" y="1376014"/>
            <a:ext cx="1171856" cy="581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A246FC6-490C-874E-B14E-2A88B73518D3}"/>
              </a:ext>
            </a:extLst>
          </p:cNvPr>
          <p:cNvSpPr/>
          <p:nvPr/>
        </p:nvSpPr>
        <p:spPr>
          <a:xfrm>
            <a:off x="11056724" y="140966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D4D74B8-1EF1-1040-8F21-12423BC555D0}"/>
              </a:ext>
            </a:extLst>
          </p:cNvPr>
          <p:cNvSpPr/>
          <p:nvPr/>
        </p:nvSpPr>
        <p:spPr>
          <a:xfrm>
            <a:off x="9045390" y="4026075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2CEA408-B712-F647-B34D-109CA275983F}"/>
              </a:ext>
            </a:extLst>
          </p:cNvPr>
          <p:cNvSpPr/>
          <p:nvPr/>
        </p:nvSpPr>
        <p:spPr>
          <a:xfrm>
            <a:off x="9926013" y="3727340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5BADF18-AE12-7E47-BA8F-51176A405879}"/>
              </a:ext>
            </a:extLst>
          </p:cNvPr>
          <p:cNvSpPr/>
          <p:nvPr/>
        </p:nvSpPr>
        <p:spPr>
          <a:xfrm>
            <a:off x="7920549" y="2969128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8DABBC0-4FE1-4444-AEB6-91269878B20C}"/>
              </a:ext>
            </a:extLst>
          </p:cNvPr>
          <p:cNvSpPr/>
          <p:nvPr/>
        </p:nvSpPr>
        <p:spPr>
          <a:xfrm>
            <a:off x="9361067" y="2912730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FD8DF98-722F-2F4E-AC8C-7774AC9A4542}"/>
              </a:ext>
            </a:extLst>
          </p:cNvPr>
          <p:cNvSpPr/>
          <p:nvPr/>
        </p:nvSpPr>
        <p:spPr>
          <a:xfrm>
            <a:off x="10255466" y="4649426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CB1CA06-8DC9-3746-AFE9-CA3D7DD32578}"/>
              </a:ext>
            </a:extLst>
          </p:cNvPr>
          <p:cNvSpPr/>
          <p:nvPr/>
        </p:nvSpPr>
        <p:spPr>
          <a:xfrm>
            <a:off x="8830781" y="3505306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073BF7D-7804-7141-8112-08E6B6AEC22D}"/>
              </a:ext>
            </a:extLst>
          </p:cNvPr>
          <p:cNvSpPr/>
          <p:nvPr/>
        </p:nvSpPr>
        <p:spPr>
          <a:xfrm>
            <a:off x="7806249" y="3809341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ADC0F2F-2AF5-4640-9BDE-962FC013D897}"/>
              </a:ext>
            </a:extLst>
          </p:cNvPr>
          <p:cNvSpPr/>
          <p:nvPr/>
        </p:nvSpPr>
        <p:spPr>
          <a:xfrm>
            <a:off x="7920549" y="4572713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72EC11D-2EE6-DA49-B251-6CDB1BED2AF6}"/>
              </a:ext>
            </a:extLst>
          </p:cNvPr>
          <p:cNvSpPr/>
          <p:nvPr/>
        </p:nvSpPr>
        <p:spPr>
          <a:xfrm>
            <a:off x="8432609" y="4004994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7F05C12-22DE-A646-A07A-3CC441150A07}"/>
              </a:ext>
            </a:extLst>
          </p:cNvPr>
          <p:cNvSpPr/>
          <p:nvPr/>
        </p:nvSpPr>
        <p:spPr>
          <a:xfrm>
            <a:off x="8324428" y="2473142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1C675D-4372-9947-BACC-6AC79E893CE2}"/>
              </a:ext>
            </a:extLst>
          </p:cNvPr>
          <p:cNvSpPr/>
          <p:nvPr/>
        </p:nvSpPr>
        <p:spPr>
          <a:xfrm>
            <a:off x="11056724" y="1658371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DDB189B-D10D-CC4C-AFA8-C0F2841A96E5}"/>
              </a:ext>
            </a:extLst>
          </p:cNvPr>
          <p:cNvSpPr txBox="1"/>
          <p:nvPr/>
        </p:nvSpPr>
        <p:spPr>
          <a:xfrm>
            <a:off x="10184567" y="1367367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Late 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020F80B-C685-9A40-8CB8-06980275E850}"/>
              </a:ext>
            </a:extLst>
          </p:cNvPr>
          <p:cNvSpPr txBox="1"/>
          <p:nvPr/>
        </p:nvSpPr>
        <p:spPr>
          <a:xfrm>
            <a:off x="10167575" y="1619285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On time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85403CD-8E09-8646-B50C-59A250187250}"/>
              </a:ext>
            </a:extLst>
          </p:cNvPr>
          <p:cNvSpPr/>
          <p:nvPr/>
        </p:nvSpPr>
        <p:spPr>
          <a:xfrm>
            <a:off x="7527612" y="1376014"/>
            <a:ext cx="3840480" cy="3840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822A531-DBDA-A94D-96A6-6C2FFD1CC479}"/>
              </a:ext>
            </a:extLst>
          </p:cNvPr>
          <p:cNvSpPr/>
          <p:nvPr/>
        </p:nvSpPr>
        <p:spPr>
          <a:xfrm>
            <a:off x="9905692" y="3099266"/>
            <a:ext cx="290543" cy="284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26BDB25-3E01-8942-AD64-4AD8CEAD318E}"/>
              </a:ext>
            </a:extLst>
          </p:cNvPr>
          <p:cNvSpPr txBox="1"/>
          <p:nvPr/>
        </p:nvSpPr>
        <p:spPr>
          <a:xfrm>
            <a:off x="8903005" y="5246064"/>
            <a:ext cx="15505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Bad Weather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43E89F-9813-8541-939F-0BB7FB5EEC17}"/>
              </a:ext>
            </a:extLst>
          </p:cNvPr>
          <p:cNvSpPr txBox="1"/>
          <p:nvPr/>
        </p:nvSpPr>
        <p:spPr>
          <a:xfrm rot="16200000">
            <a:off x="6459085" y="3017161"/>
            <a:ext cx="18058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Miles from Restaurant</a:t>
            </a:r>
          </a:p>
        </p:txBody>
      </p:sp>
    </p:spTree>
    <p:extLst>
      <p:ext uri="{BB962C8B-B14F-4D97-AF65-F5344CB8AC3E}">
        <p14:creationId xmlns:p14="http://schemas.microsoft.com/office/powerpoint/2010/main" val="1833134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Evaluation</a:t>
            </a:r>
          </a:p>
        </p:txBody>
      </p:sp>
    </p:spTree>
    <p:extLst>
      <p:ext uri="{BB962C8B-B14F-4D97-AF65-F5344CB8AC3E}">
        <p14:creationId xmlns:p14="http://schemas.microsoft.com/office/powerpoint/2010/main" val="4063830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entagon 98">
            <a:extLst>
              <a:ext uri="{FF2B5EF4-FFF2-40B4-BE49-F238E27FC236}">
                <a16:creationId xmlns:a16="http://schemas.microsoft.com/office/drawing/2014/main" id="{4D8415BD-AA5B-FB47-A1B7-EB82A511706D}"/>
              </a:ext>
            </a:extLst>
          </p:cNvPr>
          <p:cNvSpPr/>
          <p:nvPr/>
        </p:nvSpPr>
        <p:spPr bwMode="ltGray">
          <a:xfrm>
            <a:off x="957713" y="1400935"/>
            <a:ext cx="10514528" cy="4378609"/>
          </a:xfrm>
          <a:prstGeom prst="homePlate">
            <a:avLst>
              <a:gd name="adj" fmla="val 12270"/>
            </a:avLst>
          </a:prstGeom>
          <a:solidFill>
            <a:schemeClr val="tx1">
              <a:lumMod val="20000"/>
              <a:lumOff val="8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6700" indent="-4763" eaLnBrk="0" fontAlgn="base" hangingPunct="0">
              <a:spcAft>
                <a:spcPct val="0"/>
              </a:spcAft>
              <a:buClr>
                <a:schemeClr val="accent1"/>
              </a:buClr>
            </a:pPr>
            <a:endParaRPr kumimoji="1" lang="en-US" sz="9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100" name="Pentagon 99">
            <a:extLst>
              <a:ext uri="{FF2B5EF4-FFF2-40B4-BE49-F238E27FC236}">
                <a16:creationId xmlns:a16="http://schemas.microsoft.com/office/drawing/2014/main" id="{0B862CB1-93B3-C942-AB67-3F0F134F7637}"/>
              </a:ext>
            </a:extLst>
          </p:cNvPr>
          <p:cNvSpPr/>
          <p:nvPr/>
        </p:nvSpPr>
        <p:spPr bwMode="white">
          <a:xfrm>
            <a:off x="555331" y="1711577"/>
            <a:ext cx="10924553" cy="4199019"/>
          </a:xfrm>
          <a:prstGeom prst="homePlate">
            <a:avLst>
              <a:gd name="adj" fmla="val 5609"/>
            </a:avLst>
          </a:prstGeom>
          <a:solidFill>
            <a:schemeClr val="bg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</a:pPr>
            <a:endParaRPr kumimoji="1" lang="en-US" sz="14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BB298-400B-A340-99C0-DE225305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Regression Metrics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6C1BEAE-6472-574D-B103-3F7349640813}"/>
              </a:ext>
            </a:extLst>
          </p:cNvPr>
          <p:cNvGrpSpPr/>
          <p:nvPr/>
        </p:nvGrpSpPr>
        <p:grpSpPr>
          <a:xfrm>
            <a:off x="5775823" y="1876108"/>
            <a:ext cx="5221109" cy="1200329"/>
            <a:chOff x="5775823" y="1876108"/>
            <a:chExt cx="5221109" cy="1200329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A8C8FE-1F62-BE49-969A-5A55E9635DF5}"/>
                </a:ext>
              </a:extLst>
            </p:cNvPr>
            <p:cNvSpPr txBox="1"/>
            <p:nvPr/>
          </p:nvSpPr>
          <p:spPr>
            <a:xfrm>
              <a:off x="5775823" y="1876108"/>
              <a:ext cx="44836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	</a:t>
              </a:r>
              <a:r>
                <a:rPr lang="en-US" sz="18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: Data values</a:t>
              </a:r>
            </a:p>
            <a:p>
              <a:r>
                <a:rPr lang="en-US" sz="18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	: Predicted values</a:t>
              </a:r>
            </a:p>
            <a:p>
              <a:r>
                <a:rPr lang="en-US" sz="18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	: Mean value of data values, </a:t>
              </a:r>
              <a:endPara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r>
                <a:rPr lang="en-US" sz="18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	: Number of data records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903B0E3-7638-804D-A512-CE2A511A0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7109" y="2294875"/>
              <a:ext cx="1279823" cy="618479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5C6E8F0-2192-B949-871D-015901FDB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4457" y="1878200"/>
              <a:ext cx="307085" cy="26948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108B499-7BD4-A349-8F11-3C45B65FB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2349" y="2183165"/>
              <a:ext cx="307086" cy="26948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82FE4D3-5BCB-9D41-A04F-E2EA5465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2937" y="2550329"/>
              <a:ext cx="106412" cy="183265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6D07A8C-C83B-F940-BFA8-9C5B61AAE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4572" y="2831274"/>
              <a:ext cx="128618" cy="115756"/>
            </a:xfrm>
            <a:prstGeom prst="rect">
              <a:avLst/>
            </a:prstGeom>
          </p:spPr>
        </p:pic>
      </p:grp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773D8E56-432E-3E4F-ABBE-976D3B0AF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664766"/>
              </p:ext>
            </p:extLst>
          </p:nvPr>
        </p:nvGraphicFramePr>
        <p:xfrm>
          <a:off x="1072139" y="1638647"/>
          <a:ext cx="5233216" cy="3812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5725">
                  <a:extLst>
                    <a:ext uri="{9D8B030D-6E8A-4147-A177-3AD203B41FA5}">
                      <a16:colId xmlns:a16="http://schemas.microsoft.com/office/drawing/2014/main" val="1725729869"/>
                    </a:ext>
                  </a:extLst>
                </a:gridCol>
                <a:gridCol w="2727491">
                  <a:extLst>
                    <a:ext uri="{9D8B030D-6E8A-4147-A177-3AD203B41FA5}">
                      <a16:colId xmlns:a16="http://schemas.microsoft.com/office/drawing/2014/main" val="3620867233"/>
                    </a:ext>
                  </a:extLst>
                </a:gridCol>
              </a:tblGrid>
              <a:tr h="55759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Metrics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Equations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81550"/>
                  </a:ext>
                </a:extLst>
              </a:tr>
              <a:tr h="824048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Mean Squared Error (MSE)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760207"/>
                  </a:ext>
                </a:extLst>
              </a:tr>
              <a:tr h="746095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Root Mean Squared Error (RMSE)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641130"/>
                  </a:ext>
                </a:extLst>
              </a:tr>
              <a:tr h="770759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Mean Absolute Error (MAE)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08479"/>
                  </a:ext>
                </a:extLst>
              </a:tr>
              <a:tr h="746095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R Squared (R</a:t>
                      </a:r>
                      <a:r>
                        <a:rPr lang="en-US" b="0" i="0" baseline="30000" dirty="0">
                          <a:solidFill>
                            <a:schemeClr val="tx1"/>
                          </a:solidFill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2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Amazon Ember Light" panose="020B0403020204020204" pitchFamily="34" charset="0"/>
                          <a:ea typeface="Amazon Ember Light" panose="020B0403020204020204" pitchFamily="34" charset="0"/>
                          <a:cs typeface="Amazon Ember Light" panose="020B040302020402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806773"/>
                  </a:ext>
                </a:extLst>
              </a:tr>
            </a:tbl>
          </a:graphicData>
        </a:graphic>
      </p:graphicFrame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264EB6A-8A7F-7A49-BD4F-73489E28CC51}"/>
              </a:ext>
            </a:extLst>
          </p:cNvPr>
          <p:cNvCxnSpPr/>
          <p:nvPr/>
        </p:nvCxnSpPr>
        <p:spPr>
          <a:xfrm flipV="1">
            <a:off x="6879905" y="3451101"/>
            <a:ext cx="0" cy="1948117"/>
          </a:xfrm>
          <a:prstGeom prst="line">
            <a:avLst/>
          </a:prstGeom>
          <a:solidFill>
            <a:schemeClr val="tx1"/>
          </a:solidFill>
          <a:ln>
            <a:solidFill>
              <a:srgbClr val="515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A587367-4CDE-A649-AD24-BE3C6A647FF8}"/>
              </a:ext>
            </a:extLst>
          </p:cNvPr>
          <p:cNvCxnSpPr/>
          <p:nvPr/>
        </p:nvCxnSpPr>
        <p:spPr>
          <a:xfrm>
            <a:off x="6879905" y="5387752"/>
            <a:ext cx="4038540" cy="0"/>
          </a:xfrm>
          <a:prstGeom prst="line">
            <a:avLst/>
          </a:prstGeom>
          <a:solidFill>
            <a:schemeClr val="tx1"/>
          </a:solidFill>
          <a:ln>
            <a:solidFill>
              <a:srgbClr val="515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0D6CDDE-09B0-D64A-AC1C-1B3BE36F8F70}"/>
              </a:ext>
            </a:extLst>
          </p:cNvPr>
          <p:cNvCxnSpPr/>
          <p:nvPr/>
        </p:nvCxnSpPr>
        <p:spPr>
          <a:xfrm flipV="1">
            <a:off x="6879905" y="3633807"/>
            <a:ext cx="3949266" cy="1512616"/>
          </a:xfrm>
          <a:prstGeom prst="line">
            <a:avLst/>
          </a:prstGeom>
          <a:solidFill>
            <a:schemeClr val="tx1"/>
          </a:solidFill>
          <a:ln w="38100">
            <a:solidFill>
              <a:schemeClr val="accent3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A81AA685-B970-414B-A0A1-FE6AEF7A5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5609" y="5503809"/>
            <a:ext cx="128915" cy="11534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FC66FCB-33A1-D340-8FAE-54F018C740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2465" y="3358274"/>
            <a:ext cx="115344" cy="16283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7EF1E58-0F19-5743-B62B-7C8D53B9A5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3091" y="3813421"/>
            <a:ext cx="308793" cy="26467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5A3D616-5BA2-8843-8C4B-F388A26FB9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5522" y="4159985"/>
            <a:ext cx="308793" cy="264679"/>
          </a:xfrm>
          <a:prstGeom prst="rect">
            <a:avLst/>
          </a:prstGeom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D89BC2C-2A2B-3E40-B7CC-56AF48BBB035}"/>
              </a:ext>
            </a:extLst>
          </p:cNvPr>
          <p:cNvCxnSpPr>
            <a:cxnSpLocks/>
          </p:cNvCxnSpPr>
          <p:nvPr/>
        </p:nvCxnSpPr>
        <p:spPr>
          <a:xfrm flipV="1">
            <a:off x="7338987" y="4980590"/>
            <a:ext cx="0" cy="151048"/>
          </a:xfrm>
          <a:prstGeom prst="line">
            <a:avLst/>
          </a:prstGeom>
          <a:ln w="25400" cap="rnd" cmpd="sng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EFF3026-8B56-3141-BB24-7D0ABF6CA838}"/>
              </a:ext>
            </a:extLst>
          </p:cNvPr>
          <p:cNvCxnSpPr>
            <a:cxnSpLocks/>
          </p:cNvCxnSpPr>
          <p:nvPr/>
        </p:nvCxnSpPr>
        <p:spPr>
          <a:xfrm>
            <a:off x="7738727" y="4529319"/>
            <a:ext cx="0" cy="286036"/>
          </a:xfrm>
          <a:prstGeom prst="line">
            <a:avLst/>
          </a:prstGeom>
          <a:ln w="25400" cap="rnd" cmpd="sng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13BD6F7-3DDD-DD4F-BE31-310341641645}"/>
              </a:ext>
            </a:extLst>
          </p:cNvPr>
          <p:cNvCxnSpPr>
            <a:cxnSpLocks/>
          </p:cNvCxnSpPr>
          <p:nvPr/>
        </p:nvCxnSpPr>
        <p:spPr>
          <a:xfrm flipV="1">
            <a:off x="9595641" y="4132051"/>
            <a:ext cx="5080" cy="321841"/>
          </a:xfrm>
          <a:prstGeom prst="line">
            <a:avLst/>
          </a:prstGeom>
          <a:ln w="25400" cap="rnd" cmpd="sng">
            <a:solidFill>
              <a:schemeClr val="accent6"/>
            </a:solidFill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0A6E6EB-4DB3-8E45-BFE4-B1297BAAE6F3}"/>
              </a:ext>
            </a:extLst>
          </p:cNvPr>
          <p:cNvCxnSpPr>
            <a:cxnSpLocks/>
          </p:cNvCxnSpPr>
          <p:nvPr/>
        </p:nvCxnSpPr>
        <p:spPr>
          <a:xfrm flipV="1">
            <a:off x="7681179" y="4837687"/>
            <a:ext cx="0" cy="179280"/>
          </a:xfrm>
          <a:prstGeom prst="line">
            <a:avLst/>
          </a:prstGeom>
          <a:ln w="25400" cap="rnd" cmpd="sng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5674E49-A51D-5543-9AF0-05E7E2054EF2}"/>
              </a:ext>
            </a:extLst>
          </p:cNvPr>
          <p:cNvCxnSpPr>
            <a:cxnSpLocks/>
          </p:cNvCxnSpPr>
          <p:nvPr/>
        </p:nvCxnSpPr>
        <p:spPr>
          <a:xfrm>
            <a:off x="9702853" y="3690455"/>
            <a:ext cx="0" cy="368410"/>
          </a:xfrm>
          <a:prstGeom prst="line">
            <a:avLst/>
          </a:prstGeom>
          <a:ln w="25400" cap="rnd" cmpd="sng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33F4506-C743-B645-A41F-34C06ECB25DC}"/>
              </a:ext>
            </a:extLst>
          </p:cNvPr>
          <p:cNvCxnSpPr>
            <a:cxnSpLocks/>
          </p:cNvCxnSpPr>
          <p:nvPr/>
        </p:nvCxnSpPr>
        <p:spPr>
          <a:xfrm flipV="1">
            <a:off x="8899175" y="4389285"/>
            <a:ext cx="0" cy="223454"/>
          </a:xfrm>
          <a:prstGeom prst="line">
            <a:avLst/>
          </a:prstGeom>
          <a:ln w="25400" cap="rnd" cmpd="sng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55D9361-5B1F-F649-ADC4-69DB7ACF7215}"/>
              </a:ext>
            </a:extLst>
          </p:cNvPr>
          <p:cNvCxnSpPr>
            <a:cxnSpLocks/>
          </p:cNvCxnSpPr>
          <p:nvPr/>
        </p:nvCxnSpPr>
        <p:spPr>
          <a:xfrm flipV="1">
            <a:off x="8342105" y="4577634"/>
            <a:ext cx="0" cy="260053"/>
          </a:xfrm>
          <a:prstGeom prst="line">
            <a:avLst/>
          </a:prstGeom>
          <a:ln w="25400" cap="rnd" cmpd="sng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75A62C0-AFFD-8648-9045-F7D46EEF85F9}"/>
              </a:ext>
            </a:extLst>
          </p:cNvPr>
          <p:cNvCxnSpPr>
            <a:cxnSpLocks/>
          </p:cNvCxnSpPr>
          <p:nvPr/>
        </p:nvCxnSpPr>
        <p:spPr>
          <a:xfrm>
            <a:off x="9100364" y="3994438"/>
            <a:ext cx="0" cy="312807"/>
          </a:xfrm>
          <a:prstGeom prst="line">
            <a:avLst/>
          </a:prstGeom>
          <a:ln w="25400" cap="rnd" cmpd="sng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1717E54-C01F-D94A-8438-C2E417858D7C}"/>
              </a:ext>
            </a:extLst>
          </p:cNvPr>
          <p:cNvCxnSpPr>
            <a:cxnSpLocks/>
          </p:cNvCxnSpPr>
          <p:nvPr/>
        </p:nvCxnSpPr>
        <p:spPr>
          <a:xfrm>
            <a:off x="10388957" y="3490900"/>
            <a:ext cx="0" cy="290871"/>
          </a:xfrm>
          <a:prstGeom prst="line">
            <a:avLst/>
          </a:prstGeom>
          <a:ln w="25400" cap="rnd" cmpd="sng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Connector 35">
            <a:extLst>
              <a:ext uri="{FF2B5EF4-FFF2-40B4-BE49-F238E27FC236}">
                <a16:creationId xmlns:a16="http://schemas.microsoft.com/office/drawing/2014/main" id="{4211385D-827F-E94C-99D4-78200C24FAFC}"/>
              </a:ext>
            </a:extLst>
          </p:cNvPr>
          <p:cNvSpPr/>
          <p:nvPr/>
        </p:nvSpPr>
        <p:spPr>
          <a:xfrm>
            <a:off x="8307926" y="4797737"/>
            <a:ext cx="68358" cy="7959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31" name="Flowchart: Connector 42">
            <a:extLst>
              <a:ext uri="{FF2B5EF4-FFF2-40B4-BE49-F238E27FC236}">
                <a16:creationId xmlns:a16="http://schemas.microsoft.com/office/drawing/2014/main" id="{2988F76D-E85C-5148-9A16-022E24F161BE}"/>
              </a:ext>
            </a:extLst>
          </p:cNvPr>
          <p:cNvSpPr/>
          <p:nvPr/>
        </p:nvSpPr>
        <p:spPr>
          <a:xfrm>
            <a:off x="8871879" y="4565229"/>
            <a:ext cx="68358" cy="7959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34" name="Flowchart: Connector 45">
            <a:extLst>
              <a:ext uri="{FF2B5EF4-FFF2-40B4-BE49-F238E27FC236}">
                <a16:creationId xmlns:a16="http://schemas.microsoft.com/office/drawing/2014/main" id="{08AACC0A-A221-D947-95AD-41F450A9ABE1}"/>
              </a:ext>
            </a:extLst>
          </p:cNvPr>
          <p:cNvSpPr/>
          <p:nvPr/>
        </p:nvSpPr>
        <p:spPr>
          <a:xfrm>
            <a:off x="9066185" y="3954639"/>
            <a:ext cx="68358" cy="7959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37" name="Flowchart: Connector 70">
            <a:extLst>
              <a:ext uri="{FF2B5EF4-FFF2-40B4-BE49-F238E27FC236}">
                <a16:creationId xmlns:a16="http://schemas.microsoft.com/office/drawing/2014/main" id="{DA2BC2D2-F7CA-1740-9DA5-440AC4478E70}"/>
              </a:ext>
            </a:extLst>
          </p:cNvPr>
          <p:cNvSpPr/>
          <p:nvPr/>
        </p:nvSpPr>
        <p:spPr>
          <a:xfrm>
            <a:off x="9566542" y="4418331"/>
            <a:ext cx="68358" cy="7959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38" name="Flowchart: Connector 71">
            <a:extLst>
              <a:ext uri="{FF2B5EF4-FFF2-40B4-BE49-F238E27FC236}">
                <a16:creationId xmlns:a16="http://schemas.microsoft.com/office/drawing/2014/main" id="{762CFF69-026C-2E42-AA80-7BF824A9753A}"/>
              </a:ext>
            </a:extLst>
          </p:cNvPr>
          <p:cNvSpPr/>
          <p:nvPr/>
        </p:nvSpPr>
        <p:spPr>
          <a:xfrm>
            <a:off x="9673310" y="3651588"/>
            <a:ext cx="68358" cy="7959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40" name="Flowchart: Connector 73">
            <a:extLst>
              <a:ext uri="{FF2B5EF4-FFF2-40B4-BE49-F238E27FC236}">
                <a16:creationId xmlns:a16="http://schemas.microsoft.com/office/drawing/2014/main" id="{4DB64F35-A163-8942-B2DF-8623CBD269F3}"/>
              </a:ext>
            </a:extLst>
          </p:cNvPr>
          <p:cNvSpPr/>
          <p:nvPr/>
        </p:nvSpPr>
        <p:spPr>
          <a:xfrm>
            <a:off x="10359858" y="3451101"/>
            <a:ext cx="68358" cy="7959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4" name="Flowchart: Connector 33">
            <a:extLst>
              <a:ext uri="{FF2B5EF4-FFF2-40B4-BE49-F238E27FC236}">
                <a16:creationId xmlns:a16="http://schemas.microsoft.com/office/drawing/2014/main" id="{EA21B929-71E6-524D-84AE-268479B9F543}"/>
              </a:ext>
            </a:extLst>
          </p:cNvPr>
          <p:cNvSpPr/>
          <p:nvPr/>
        </p:nvSpPr>
        <p:spPr>
          <a:xfrm>
            <a:off x="7704548" y="4492956"/>
            <a:ext cx="68358" cy="7959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3" name="Flowchart: Connector 32">
            <a:extLst>
              <a:ext uri="{FF2B5EF4-FFF2-40B4-BE49-F238E27FC236}">
                <a16:creationId xmlns:a16="http://schemas.microsoft.com/office/drawing/2014/main" id="{2C5751DA-309F-8B48-8B79-EA6B0F7266CD}"/>
              </a:ext>
            </a:extLst>
          </p:cNvPr>
          <p:cNvSpPr/>
          <p:nvPr/>
        </p:nvSpPr>
        <p:spPr>
          <a:xfrm>
            <a:off x="7652080" y="4980590"/>
            <a:ext cx="68358" cy="7959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1" name="Flowchart: Connector 30">
            <a:extLst>
              <a:ext uri="{FF2B5EF4-FFF2-40B4-BE49-F238E27FC236}">
                <a16:creationId xmlns:a16="http://schemas.microsoft.com/office/drawing/2014/main" id="{D2E5BA41-D786-6041-BC24-54F2ECFA63D7}"/>
              </a:ext>
            </a:extLst>
          </p:cNvPr>
          <p:cNvSpPr/>
          <p:nvPr/>
        </p:nvSpPr>
        <p:spPr>
          <a:xfrm>
            <a:off x="7306812" y="5096674"/>
            <a:ext cx="68358" cy="79599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4C0072-2653-184E-8907-3F612A3FB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1645" y="3852228"/>
            <a:ext cx="2367432" cy="590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E6E4C-2047-5645-9414-F4A303DAA1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1645" y="2311941"/>
            <a:ext cx="2543033" cy="608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47A352-1E6C-0C4F-81F9-06C1526B3C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1949" y="3079077"/>
            <a:ext cx="2282438" cy="647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FC4E9D-25FF-2F44-9841-6757D35CFE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1322" y="4709248"/>
            <a:ext cx="2603186" cy="55995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679521-B078-4A4E-B5C3-7A383DFF9D99}"/>
              </a:ext>
            </a:extLst>
          </p:cNvPr>
          <p:cNvCxnSpPr>
            <a:stCxn id="34" idx="2"/>
          </p:cNvCxnSpPr>
          <p:nvPr/>
        </p:nvCxnSpPr>
        <p:spPr>
          <a:xfrm flipH="1" flipV="1">
            <a:off x="6879904" y="3994438"/>
            <a:ext cx="2186281" cy="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96EFDC-BBE6-6B4F-BD68-BEAED7333238}"/>
              </a:ext>
            </a:extLst>
          </p:cNvPr>
          <p:cNvCxnSpPr/>
          <p:nvPr/>
        </p:nvCxnSpPr>
        <p:spPr>
          <a:xfrm flipH="1" flipV="1">
            <a:off x="6886911" y="4283050"/>
            <a:ext cx="2186281" cy="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84F37D-22A9-6E4C-87EC-ADE037D08E47}"/>
              </a:ext>
            </a:extLst>
          </p:cNvPr>
          <p:cNvCxnSpPr/>
          <p:nvPr/>
        </p:nvCxnSpPr>
        <p:spPr>
          <a:xfrm flipV="1">
            <a:off x="8092868" y="3994185"/>
            <a:ext cx="0" cy="27573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0C97EE7-1BCE-8043-A463-6D7A9A07DE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93119" y="3675273"/>
            <a:ext cx="737371" cy="2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78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218AD-E89E-9B48-8CBD-22E6B498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Classification Metrics</a:t>
            </a: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D0A0F87E-6101-0041-A23C-5120C546C6A2}"/>
              </a:ext>
            </a:extLst>
          </p:cNvPr>
          <p:cNvSpPr/>
          <p:nvPr/>
        </p:nvSpPr>
        <p:spPr bwMode="ltGray">
          <a:xfrm>
            <a:off x="957713" y="1400935"/>
            <a:ext cx="10514528" cy="4378609"/>
          </a:xfrm>
          <a:prstGeom prst="homePlate">
            <a:avLst>
              <a:gd name="adj" fmla="val 12270"/>
            </a:avLst>
          </a:prstGeom>
          <a:solidFill>
            <a:schemeClr val="tx1">
              <a:lumMod val="20000"/>
              <a:lumOff val="8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6700" indent="-4763" eaLnBrk="0" fontAlgn="base" hangingPunct="0">
              <a:spcAft>
                <a:spcPct val="0"/>
              </a:spcAft>
              <a:buClr>
                <a:schemeClr val="accent1"/>
              </a:buClr>
            </a:pPr>
            <a:endParaRPr kumimoji="1" lang="en-US" sz="9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31EC433-B4C1-3640-9F45-F6416DDEB698}"/>
              </a:ext>
            </a:extLst>
          </p:cNvPr>
          <p:cNvSpPr/>
          <p:nvPr/>
        </p:nvSpPr>
        <p:spPr bwMode="white">
          <a:xfrm>
            <a:off x="547688" y="1580772"/>
            <a:ext cx="10924553" cy="4199019"/>
          </a:xfrm>
          <a:prstGeom prst="homePlate">
            <a:avLst>
              <a:gd name="adj" fmla="val 5609"/>
            </a:avLst>
          </a:prstGeom>
          <a:solidFill>
            <a:schemeClr val="bg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</a:pPr>
            <a:endParaRPr kumimoji="1" lang="en-US" sz="14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099B6A-DA8E-F540-9F6B-40AFF530E4AA}"/>
              </a:ext>
            </a:extLst>
          </p:cNvPr>
          <p:cNvGrpSpPr/>
          <p:nvPr/>
        </p:nvGrpSpPr>
        <p:grpSpPr>
          <a:xfrm>
            <a:off x="1132247" y="1580772"/>
            <a:ext cx="5030709" cy="4062349"/>
            <a:chOff x="2270419" y="1438117"/>
            <a:chExt cx="5030709" cy="40623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2C6E46-35A9-3341-B7E4-73E447448997}"/>
                </a:ext>
              </a:extLst>
            </p:cNvPr>
            <p:cNvSpPr/>
            <p:nvPr/>
          </p:nvSpPr>
          <p:spPr>
            <a:xfrm>
              <a:off x="3390313" y="2276400"/>
              <a:ext cx="1950387" cy="1600200"/>
            </a:xfrm>
            <a:prstGeom prst="rect">
              <a:avLst/>
            </a:prstGeom>
            <a:solidFill>
              <a:srgbClr val="FFA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Positive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7BE100A-C746-1A44-B30C-A69B8E158C08}"/>
                </a:ext>
              </a:extLst>
            </p:cNvPr>
            <p:cNvSpPr/>
            <p:nvPr/>
          </p:nvSpPr>
          <p:spPr>
            <a:xfrm>
              <a:off x="3409460" y="1900563"/>
              <a:ext cx="1927274" cy="37583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Positive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4BE040-E9AD-1A4C-A965-08482CF24469}"/>
                </a:ext>
              </a:extLst>
            </p:cNvPr>
            <p:cNvSpPr/>
            <p:nvPr/>
          </p:nvSpPr>
          <p:spPr>
            <a:xfrm rot="16200000">
              <a:off x="2241571" y="4351723"/>
              <a:ext cx="1623869" cy="67361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Negative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C9A1407-9D6A-F643-9427-81972788B873}"/>
                </a:ext>
              </a:extLst>
            </p:cNvPr>
            <p:cNvSpPr/>
            <p:nvPr/>
          </p:nvSpPr>
          <p:spPr>
            <a:xfrm>
              <a:off x="5325398" y="1899782"/>
              <a:ext cx="1955409" cy="3766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Negative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1187E5-BACE-0746-B5BA-4F5F5178755A}"/>
                </a:ext>
              </a:extLst>
            </p:cNvPr>
            <p:cNvSpPr/>
            <p:nvPr/>
          </p:nvSpPr>
          <p:spPr>
            <a:xfrm rot="16200000">
              <a:off x="2248326" y="2739687"/>
              <a:ext cx="1600200" cy="67361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Positive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438C184-F90E-CA45-85C9-9E15ADED0816}"/>
                </a:ext>
              </a:extLst>
            </p:cNvPr>
            <p:cNvSpPr/>
            <p:nvPr/>
          </p:nvSpPr>
          <p:spPr>
            <a:xfrm>
              <a:off x="3390313" y="3876597"/>
              <a:ext cx="1955408" cy="1623869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False Positive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2972B8-60FC-1C42-A559-B91E789B56E1}"/>
                </a:ext>
              </a:extLst>
            </p:cNvPr>
            <p:cNvSpPr/>
            <p:nvPr/>
          </p:nvSpPr>
          <p:spPr>
            <a:xfrm>
              <a:off x="5337626" y="2288593"/>
              <a:ext cx="1955409" cy="1600200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False Negative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962A651-E1A1-E148-971E-427DC92BEA66}"/>
                </a:ext>
              </a:extLst>
            </p:cNvPr>
            <p:cNvSpPr/>
            <p:nvPr/>
          </p:nvSpPr>
          <p:spPr>
            <a:xfrm>
              <a:off x="5345719" y="3876598"/>
              <a:ext cx="1955409" cy="1623868"/>
            </a:xfrm>
            <a:prstGeom prst="rect">
              <a:avLst/>
            </a:prstGeom>
            <a:solidFill>
              <a:srgbClr val="FFA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Negative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A8D026-4267-DD4E-AEF6-9CC4A0A05686}"/>
                </a:ext>
              </a:extLst>
            </p:cNvPr>
            <p:cNvSpPr txBox="1"/>
            <p:nvPr/>
          </p:nvSpPr>
          <p:spPr>
            <a:xfrm>
              <a:off x="4590185" y="1438117"/>
              <a:ext cx="14285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4D77E3-E615-EE4F-B345-DCEA27364DF1}"/>
                </a:ext>
              </a:extLst>
            </p:cNvPr>
            <p:cNvSpPr txBox="1"/>
            <p:nvPr/>
          </p:nvSpPr>
          <p:spPr>
            <a:xfrm rot="16200000">
              <a:off x="1730688" y="3678021"/>
              <a:ext cx="151035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State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D6E7297-83B1-2A45-90B1-7D36E66B324C}"/>
              </a:ext>
            </a:extLst>
          </p:cNvPr>
          <p:cNvSpPr txBox="1"/>
          <p:nvPr/>
        </p:nvSpPr>
        <p:spPr>
          <a:xfrm>
            <a:off x="2829205" y="3361310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18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A52B19-E8CA-8A4E-880E-53BDF1B46F08}"/>
              </a:ext>
            </a:extLst>
          </p:cNvPr>
          <p:cNvSpPr txBox="1"/>
          <p:nvPr/>
        </p:nvSpPr>
        <p:spPr>
          <a:xfrm>
            <a:off x="2824188" y="4980237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30EF69-90E7-3140-98EF-4F123B68693E}"/>
              </a:ext>
            </a:extLst>
          </p:cNvPr>
          <p:cNvSpPr txBox="1"/>
          <p:nvPr/>
        </p:nvSpPr>
        <p:spPr>
          <a:xfrm>
            <a:off x="4779594" y="4980238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2C05AD-E8D3-674A-977D-DF0EA8453B20}"/>
              </a:ext>
            </a:extLst>
          </p:cNvPr>
          <p:cNvSpPr txBox="1"/>
          <p:nvPr/>
        </p:nvSpPr>
        <p:spPr>
          <a:xfrm>
            <a:off x="4787827" y="3366235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321012-4408-2C43-954A-E304BE038666}"/>
              </a:ext>
            </a:extLst>
          </p:cNvPr>
          <p:cNvSpPr/>
          <p:nvPr/>
        </p:nvSpPr>
        <p:spPr>
          <a:xfrm>
            <a:off x="6638434" y="1563410"/>
            <a:ext cx="44800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True Positive</a:t>
            </a:r>
            <a:r>
              <a:rPr lang="en-US" sz="1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Predicted ‘Positive’ </a:t>
            </a:r>
          </a:p>
          <a:p>
            <a:r>
              <a:rPr lang="en-US" sz="1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	when the actual is ‘Positive’</a:t>
            </a:r>
          </a:p>
          <a:p>
            <a:r>
              <a:rPr lang="en-US" sz="1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False Positive</a:t>
            </a:r>
            <a:r>
              <a:rPr lang="en-US" sz="1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Predicted ‘Positive’ </a:t>
            </a:r>
          </a:p>
          <a:p>
            <a:r>
              <a:rPr lang="en-US" sz="1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	when the actual is ‘Negative’</a:t>
            </a:r>
          </a:p>
          <a:p>
            <a:r>
              <a:rPr lang="en-US" sz="1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False Negative</a:t>
            </a:r>
            <a:r>
              <a:rPr lang="en-US" sz="1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Predicted ‘Negative’</a:t>
            </a:r>
          </a:p>
          <a:p>
            <a:r>
              <a:rPr lang="en-US" sz="1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	when the actual is ‘Positive’</a:t>
            </a:r>
          </a:p>
          <a:p>
            <a:r>
              <a:rPr lang="en-US" sz="1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True Negative</a:t>
            </a:r>
            <a:r>
              <a:rPr lang="en-US" sz="1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Predicted ‘Negative’</a:t>
            </a:r>
          </a:p>
          <a:p>
            <a:r>
              <a:rPr lang="en-US" sz="1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	when the actual is ‘Negative’</a:t>
            </a:r>
          </a:p>
          <a:p>
            <a:endParaRPr lang="en-US" sz="16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1ED501-C9C6-A345-96F7-5C2BED19A1AA}"/>
              </a:ext>
            </a:extLst>
          </p:cNvPr>
          <p:cNvSpPr/>
          <p:nvPr/>
        </p:nvSpPr>
        <p:spPr>
          <a:xfrm>
            <a:off x="9297809" y="3987885"/>
            <a:ext cx="1823163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‘Positive’ = star</a:t>
            </a:r>
          </a:p>
          <a:p>
            <a:r>
              <a:rPr lang="en-US" sz="1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‘Negative’ = not star </a:t>
            </a:r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F043B0-1536-9148-B68F-49255141608E}"/>
              </a:ext>
            </a:extLst>
          </p:cNvPr>
          <p:cNvGrpSpPr/>
          <p:nvPr/>
        </p:nvGrpSpPr>
        <p:grpSpPr>
          <a:xfrm>
            <a:off x="6564888" y="3809528"/>
            <a:ext cx="4320647" cy="1970139"/>
            <a:chOff x="735088" y="3803904"/>
            <a:chExt cx="4320647" cy="197013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A7E3DCA-1B4C-0543-8EBB-D2BC381A289B}"/>
                </a:ext>
              </a:extLst>
            </p:cNvPr>
            <p:cNvGrpSpPr/>
            <p:nvPr/>
          </p:nvGrpSpPr>
          <p:grpSpPr>
            <a:xfrm>
              <a:off x="735088" y="3897014"/>
              <a:ext cx="4320647" cy="1789854"/>
              <a:chOff x="6493683" y="3860194"/>
              <a:chExt cx="4320647" cy="1789854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B7476B-21DF-854A-A9A4-8CCD45E033FA}"/>
                  </a:ext>
                </a:extLst>
              </p:cNvPr>
              <p:cNvGrpSpPr/>
              <p:nvPr/>
            </p:nvGrpSpPr>
            <p:grpSpPr>
              <a:xfrm>
                <a:off x="6493683" y="3860194"/>
                <a:ext cx="4320647" cy="1789854"/>
                <a:chOff x="6500798" y="1410313"/>
                <a:chExt cx="4320647" cy="1789854"/>
              </a:xfrm>
            </p:grpSpPr>
            <p:sp>
              <p:nvSpPr>
                <p:cNvPr id="55" name="5-Point Star 54">
                  <a:extLst>
                    <a:ext uri="{FF2B5EF4-FFF2-40B4-BE49-F238E27FC236}">
                      <a16:creationId xmlns:a16="http://schemas.microsoft.com/office/drawing/2014/main" id="{CFE2E185-B8A6-C447-A4F4-E7AD9992B682}"/>
                    </a:ext>
                  </a:extLst>
                </p:cNvPr>
                <p:cNvSpPr/>
                <p:nvPr/>
              </p:nvSpPr>
              <p:spPr>
                <a:xfrm>
                  <a:off x="6756706" y="1767732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56" name="5-Point Star 55">
                  <a:extLst>
                    <a:ext uri="{FF2B5EF4-FFF2-40B4-BE49-F238E27FC236}">
                      <a16:creationId xmlns:a16="http://schemas.microsoft.com/office/drawing/2014/main" id="{D375E95A-F9AC-7045-8E2B-6A5303B60238}"/>
                    </a:ext>
                  </a:extLst>
                </p:cNvPr>
                <p:cNvSpPr/>
                <p:nvPr/>
              </p:nvSpPr>
              <p:spPr>
                <a:xfrm>
                  <a:off x="6825433" y="2143209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57" name="5-Point Star 56">
                  <a:extLst>
                    <a:ext uri="{FF2B5EF4-FFF2-40B4-BE49-F238E27FC236}">
                      <a16:creationId xmlns:a16="http://schemas.microsoft.com/office/drawing/2014/main" id="{ACDA67D8-9543-8A44-861E-68ACB1934FD1}"/>
                    </a:ext>
                  </a:extLst>
                </p:cNvPr>
                <p:cNvSpPr/>
                <p:nvPr/>
              </p:nvSpPr>
              <p:spPr>
                <a:xfrm>
                  <a:off x="7219146" y="2475447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58" name="5-Point Star 57">
                  <a:extLst>
                    <a:ext uri="{FF2B5EF4-FFF2-40B4-BE49-F238E27FC236}">
                      <a16:creationId xmlns:a16="http://schemas.microsoft.com/office/drawing/2014/main" id="{42DBC6EE-615D-5E46-A11C-CFE80E672978}"/>
                    </a:ext>
                  </a:extLst>
                </p:cNvPr>
                <p:cNvSpPr/>
                <p:nvPr/>
              </p:nvSpPr>
              <p:spPr>
                <a:xfrm>
                  <a:off x="6843740" y="2719380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59" name="5-Point Star 58">
                  <a:extLst>
                    <a:ext uri="{FF2B5EF4-FFF2-40B4-BE49-F238E27FC236}">
                      <a16:creationId xmlns:a16="http://schemas.microsoft.com/office/drawing/2014/main" id="{599D7CD3-A9DB-D14C-8CC6-983286631FCA}"/>
                    </a:ext>
                  </a:extLst>
                </p:cNvPr>
                <p:cNvSpPr/>
                <p:nvPr/>
              </p:nvSpPr>
              <p:spPr>
                <a:xfrm>
                  <a:off x="7244392" y="2077595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0" name="5-Point Star 59">
                  <a:extLst>
                    <a:ext uri="{FF2B5EF4-FFF2-40B4-BE49-F238E27FC236}">
                      <a16:creationId xmlns:a16="http://schemas.microsoft.com/office/drawing/2014/main" id="{7CD31FCA-3BA1-5242-ACCF-D2DFA87C5CA2}"/>
                    </a:ext>
                  </a:extLst>
                </p:cNvPr>
                <p:cNvSpPr/>
                <p:nvPr/>
              </p:nvSpPr>
              <p:spPr>
                <a:xfrm>
                  <a:off x="7599479" y="2728374"/>
                  <a:ext cx="365097" cy="316241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1" name="5-Point Star 60">
                  <a:extLst>
                    <a:ext uri="{FF2B5EF4-FFF2-40B4-BE49-F238E27FC236}">
                      <a16:creationId xmlns:a16="http://schemas.microsoft.com/office/drawing/2014/main" id="{399E43DE-C37D-D640-9451-217F7CD200E9}"/>
                    </a:ext>
                  </a:extLst>
                </p:cNvPr>
                <p:cNvSpPr/>
                <p:nvPr/>
              </p:nvSpPr>
              <p:spPr>
                <a:xfrm>
                  <a:off x="8056281" y="2675259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2" name="5-Point Star 61">
                  <a:extLst>
                    <a:ext uri="{FF2B5EF4-FFF2-40B4-BE49-F238E27FC236}">
                      <a16:creationId xmlns:a16="http://schemas.microsoft.com/office/drawing/2014/main" id="{41FE3F3A-E09B-274F-B62A-D85D49043E9B}"/>
                    </a:ext>
                  </a:extLst>
                </p:cNvPr>
                <p:cNvSpPr/>
                <p:nvPr/>
              </p:nvSpPr>
              <p:spPr>
                <a:xfrm>
                  <a:off x="7340622" y="1708126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3" name="5-Point Star 62">
                  <a:extLst>
                    <a:ext uri="{FF2B5EF4-FFF2-40B4-BE49-F238E27FC236}">
                      <a16:creationId xmlns:a16="http://schemas.microsoft.com/office/drawing/2014/main" id="{A3CF6531-BBB8-EF43-AED5-2EE6C9663C57}"/>
                    </a:ext>
                  </a:extLst>
                </p:cNvPr>
                <p:cNvSpPr/>
                <p:nvPr/>
              </p:nvSpPr>
              <p:spPr>
                <a:xfrm>
                  <a:off x="8067774" y="1604233"/>
                  <a:ext cx="202128" cy="18515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4" name="5-Point Star 63">
                  <a:extLst>
                    <a:ext uri="{FF2B5EF4-FFF2-40B4-BE49-F238E27FC236}">
                      <a16:creationId xmlns:a16="http://schemas.microsoft.com/office/drawing/2014/main" id="{58623F03-DA3C-724F-959D-1911D68000E7}"/>
                    </a:ext>
                  </a:extLst>
                </p:cNvPr>
                <p:cNvSpPr/>
                <p:nvPr/>
              </p:nvSpPr>
              <p:spPr>
                <a:xfrm>
                  <a:off x="7593213" y="2083691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5" name="Flowchart: Connector 42">
                  <a:extLst>
                    <a:ext uri="{FF2B5EF4-FFF2-40B4-BE49-F238E27FC236}">
                      <a16:creationId xmlns:a16="http://schemas.microsoft.com/office/drawing/2014/main" id="{7CB34F2C-2CD2-3C45-AA1E-C5F49D920F0A}"/>
                    </a:ext>
                  </a:extLst>
                </p:cNvPr>
                <p:cNvSpPr/>
                <p:nvPr/>
              </p:nvSpPr>
              <p:spPr>
                <a:xfrm>
                  <a:off x="9278020" y="2190576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6" name="5-Point Star 65">
                  <a:extLst>
                    <a:ext uri="{FF2B5EF4-FFF2-40B4-BE49-F238E27FC236}">
                      <a16:creationId xmlns:a16="http://schemas.microsoft.com/office/drawing/2014/main" id="{895860DC-2507-A342-98C1-0CB6F8A03799}"/>
                    </a:ext>
                  </a:extLst>
                </p:cNvPr>
                <p:cNvSpPr/>
                <p:nvPr/>
              </p:nvSpPr>
              <p:spPr>
                <a:xfrm>
                  <a:off x="7885366" y="2355505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7" name="Flowchart: Connector 44">
                  <a:extLst>
                    <a:ext uri="{FF2B5EF4-FFF2-40B4-BE49-F238E27FC236}">
                      <a16:creationId xmlns:a16="http://schemas.microsoft.com/office/drawing/2014/main" id="{5F93B3EB-1929-DB41-B4A0-5287351D474A}"/>
                    </a:ext>
                  </a:extLst>
                </p:cNvPr>
                <p:cNvSpPr/>
                <p:nvPr/>
              </p:nvSpPr>
              <p:spPr>
                <a:xfrm>
                  <a:off x="8649345" y="2263709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8" name="Flowchart: Connector 45">
                  <a:extLst>
                    <a:ext uri="{FF2B5EF4-FFF2-40B4-BE49-F238E27FC236}">
                      <a16:creationId xmlns:a16="http://schemas.microsoft.com/office/drawing/2014/main" id="{6A7C74A0-CD46-D042-BC0E-2979E40E4004}"/>
                    </a:ext>
                  </a:extLst>
                </p:cNvPr>
                <p:cNvSpPr/>
                <p:nvPr/>
              </p:nvSpPr>
              <p:spPr>
                <a:xfrm>
                  <a:off x="8685912" y="2022381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9" name="Flowchart: Connector 46">
                  <a:extLst>
                    <a:ext uri="{FF2B5EF4-FFF2-40B4-BE49-F238E27FC236}">
                      <a16:creationId xmlns:a16="http://schemas.microsoft.com/office/drawing/2014/main" id="{CCAB9FF5-1FCF-E34C-8B31-451F04413261}"/>
                    </a:ext>
                  </a:extLst>
                </p:cNvPr>
                <p:cNvSpPr/>
                <p:nvPr/>
              </p:nvSpPr>
              <p:spPr>
                <a:xfrm>
                  <a:off x="8847081" y="2444873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0" name="Flowchart: Connector 47">
                  <a:extLst>
                    <a:ext uri="{FF2B5EF4-FFF2-40B4-BE49-F238E27FC236}">
                      <a16:creationId xmlns:a16="http://schemas.microsoft.com/office/drawing/2014/main" id="{743A7E55-6BC0-7943-B9F1-E5BD2F049A70}"/>
                    </a:ext>
                  </a:extLst>
                </p:cNvPr>
                <p:cNvSpPr/>
                <p:nvPr/>
              </p:nvSpPr>
              <p:spPr>
                <a:xfrm>
                  <a:off x="8523102" y="288552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1" name="Flowchart: Connector 71">
                  <a:extLst>
                    <a:ext uri="{FF2B5EF4-FFF2-40B4-BE49-F238E27FC236}">
                      <a16:creationId xmlns:a16="http://schemas.microsoft.com/office/drawing/2014/main" id="{946C2337-D8FD-E94A-B574-7E14AE827C6E}"/>
                    </a:ext>
                  </a:extLst>
                </p:cNvPr>
                <p:cNvSpPr/>
                <p:nvPr/>
              </p:nvSpPr>
              <p:spPr>
                <a:xfrm>
                  <a:off x="8510667" y="153786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2" name="Flowchart: Connector 72">
                  <a:extLst>
                    <a:ext uri="{FF2B5EF4-FFF2-40B4-BE49-F238E27FC236}">
                      <a16:creationId xmlns:a16="http://schemas.microsoft.com/office/drawing/2014/main" id="{513794B3-1935-314B-BE8C-868FCC4208DC}"/>
                    </a:ext>
                  </a:extLst>
                </p:cNvPr>
                <p:cNvSpPr/>
                <p:nvPr/>
              </p:nvSpPr>
              <p:spPr>
                <a:xfrm>
                  <a:off x="8964799" y="1684404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3EBEBBEA-1207-AA4D-8641-1B744EB81625}"/>
                    </a:ext>
                  </a:extLst>
                </p:cNvPr>
                <p:cNvCxnSpPr/>
                <p:nvPr/>
              </p:nvCxnSpPr>
              <p:spPr>
                <a:xfrm flipV="1">
                  <a:off x="6500798" y="1410313"/>
                  <a:ext cx="0" cy="1789854"/>
                </a:xfrm>
                <a:prstGeom prst="line">
                  <a:avLst/>
                </a:prstGeom>
                <a:ln>
                  <a:solidFill>
                    <a:srgbClr val="51504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342A6BA3-937F-B14D-96F5-B1DCF53883ED}"/>
                    </a:ext>
                  </a:extLst>
                </p:cNvPr>
                <p:cNvCxnSpPr/>
                <p:nvPr/>
              </p:nvCxnSpPr>
              <p:spPr>
                <a:xfrm>
                  <a:off x="6500799" y="3189631"/>
                  <a:ext cx="4320646" cy="0"/>
                </a:xfrm>
                <a:prstGeom prst="line">
                  <a:avLst/>
                </a:prstGeom>
                <a:ln>
                  <a:solidFill>
                    <a:srgbClr val="51504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Flowchart: Connector 83">
                  <a:extLst>
                    <a:ext uri="{FF2B5EF4-FFF2-40B4-BE49-F238E27FC236}">
                      <a16:creationId xmlns:a16="http://schemas.microsoft.com/office/drawing/2014/main" id="{2BC666FD-1BB7-284F-AE6A-2B5C7C8A9781}"/>
                    </a:ext>
                  </a:extLst>
                </p:cNvPr>
                <p:cNvSpPr/>
                <p:nvPr/>
              </p:nvSpPr>
              <p:spPr>
                <a:xfrm>
                  <a:off x="9698534" y="2248877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6" name="Flowchart: Connector 84">
                  <a:extLst>
                    <a:ext uri="{FF2B5EF4-FFF2-40B4-BE49-F238E27FC236}">
                      <a16:creationId xmlns:a16="http://schemas.microsoft.com/office/drawing/2014/main" id="{94CDFB67-83E7-734C-A7F6-5D7AD9D28CA9}"/>
                    </a:ext>
                  </a:extLst>
                </p:cNvPr>
                <p:cNvSpPr/>
                <p:nvPr/>
              </p:nvSpPr>
              <p:spPr>
                <a:xfrm>
                  <a:off x="9582740" y="2495296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7" name="Flowchart: Connector 85">
                  <a:extLst>
                    <a:ext uri="{FF2B5EF4-FFF2-40B4-BE49-F238E27FC236}">
                      <a16:creationId xmlns:a16="http://schemas.microsoft.com/office/drawing/2014/main" id="{75661C52-8BC7-194D-8C86-6C63C0FFCE6E}"/>
                    </a:ext>
                  </a:extLst>
                </p:cNvPr>
                <p:cNvSpPr/>
                <p:nvPr/>
              </p:nvSpPr>
              <p:spPr>
                <a:xfrm>
                  <a:off x="9351153" y="2783553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8" name="Flowchart: Connector 86">
                  <a:extLst>
                    <a:ext uri="{FF2B5EF4-FFF2-40B4-BE49-F238E27FC236}">
                      <a16:creationId xmlns:a16="http://schemas.microsoft.com/office/drawing/2014/main" id="{EAD81893-74B8-D643-B677-EACCB0B6CB03}"/>
                    </a:ext>
                  </a:extLst>
                </p:cNvPr>
                <p:cNvSpPr/>
                <p:nvPr/>
              </p:nvSpPr>
              <p:spPr>
                <a:xfrm>
                  <a:off x="9069614" y="250812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</p:grpSp>
          <p:sp>
            <p:nvSpPr>
              <p:cNvPr id="49" name="5-Point Star 48">
                <a:extLst>
                  <a:ext uri="{FF2B5EF4-FFF2-40B4-BE49-F238E27FC236}">
                    <a16:creationId xmlns:a16="http://schemas.microsoft.com/office/drawing/2014/main" id="{D90F3333-F8F3-384A-A8F4-E098FD7E6CEE}"/>
                  </a:ext>
                </a:extLst>
              </p:cNvPr>
              <p:cNvSpPr/>
              <p:nvPr/>
            </p:nvSpPr>
            <p:spPr>
              <a:xfrm>
                <a:off x="8279339" y="4635800"/>
                <a:ext cx="202128" cy="18515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50" name="Flowchart: Connector 85">
                <a:extLst>
                  <a:ext uri="{FF2B5EF4-FFF2-40B4-BE49-F238E27FC236}">
                    <a16:creationId xmlns:a16="http://schemas.microsoft.com/office/drawing/2014/main" id="{35C7F1B4-E468-9043-812F-F03C46327BC0}"/>
                  </a:ext>
                </a:extLst>
              </p:cNvPr>
              <p:cNvSpPr/>
              <p:nvPr/>
            </p:nvSpPr>
            <p:spPr>
              <a:xfrm>
                <a:off x="8789850" y="5081034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51" name="Flowchart: Connector 85">
                <a:extLst>
                  <a:ext uri="{FF2B5EF4-FFF2-40B4-BE49-F238E27FC236}">
                    <a16:creationId xmlns:a16="http://schemas.microsoft.com/office/drawing/2014/main" id="{664D9C68-D918-1D41-9967-43DD78C7C3B4}"/>
                  </a:ext>
                </a:extLst>
              </p:cNvPr>
              <p:cNvSpPr/>
              <p:nvPr/>
            </p:nvSpPr>
            <p:spPr>
              <a:xfrm>
                <a:off x="9011526" y="4512994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52" name="Flowchart: Connector 85">
                <a:extLst>
                  <a:ext uri="{FF2B5EF4-FFF2-40B4-BE49-F238E27FC236}">
                    <a16:creationId xmlns:a16="http://schemas.microsoft.com/office/drawing/2014/main" id="{8969AEDF-D2B6-144F-A512-38D9EB435264}"/>
                  </a:ext>
                </a:extLst>
              </p:cNvPr>
              <p:cNvSpPr/>
              <p:nvPr/>
            </p:nvSpPr>
            <p:spPr>
              <a:xfrm>
                <a:off x="9801238" y="5122595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53" name="Flowchart: Connector 85">
                <a:extLst>
                  <a:ext uri="{FF2B5EF4-FFF2-40B4-BE49-F238E27FC236}">
                    <a16:creationId xmlns:a16="http://schemas.microsoft.com/office/drawing/2014/main" id="{B7D20D5B-3294-9F41-8A1D-F6FA6FF97971}"/>
                  </a:ext>
                </a:extLst>
              </p:cNvPr>
              <p:cNvSpPr/>
              <p:nvPr/>
            </p:nvSpPr>
            <p:spPr>
              <a:xfrm>
                <a:off x="8706723" y="4222046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54" name="Flowchart: Connector 85">
                <a:extLst>
                  <a:ext uri="{FF2B5EF4-FFF2-40B4-BE49-F238E27FC236}">
                    <a16:creationId xmlns:a16="http://schemas.microsoft.com/office/drawing/2014/main" id="{95AA8FC0-67DF-F146-9DDD-54025CEF1518}"/>
                  </a:ext>
                </a:extLst>
              </p:cNvPr>
              <p:cNvSpPr/>
              <p:nvPr/>
            </p:nvSpPr>
            <p:spPr>
              <a:xfrm>
                <a:off x="9995198" y="4873216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39" name="5-Point Star 38">
              <a:extLst>
                <a:ext uri="{FF2B5EF4-FFF2-40B4-BE49-F238E27FC236}">
                  <a16:creationId xmlns:a16="http://schemas.microsoft.com/office/drawing/2014/main" id="{A1013225-DA1A-AF4C-9DEF-4A6239AE7A1F}"/>
                </a:ext>
              </a:extLst>
            </p:cNvPr>
            <p:cNvSpPr/>
            <p:nvPr/>
          </p:nvSpPr>
          <p:spPr>
            <a:xfrm>
              <a:off x="2156128" y="4387865"/>
              <a:ext cx="365097" cy="34256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0" name="5-Point Star 39">
              <a:extLst>
                <a:ext uri="{FF2B5EF4-FFF2-40B4-BE49-F238E27FC236}">
                  <a16:creationId xmlns:a16="http://schemas.microsoft.com/office/drawing/2014/main" id="{06395E5A-2ED4-2746-8080-490B7E43FC7A}"/>
                </a:ext>
              </a:extLst>
            </p:cNvPr>
            <p:cNvSpPr/>
            <p:nvPr/>
          </p:nvSpPr>
          <p:spPr>
            <a:xfrm>
              <a:off x="2881703" y="5275378"/>
              <a:ext cx="365097" cy="34256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1" name="5-Point Star 40">
              <a:extLst>
                <a:ext uri="{FF2B5EF4-FFF2-40B4-BE49-F238E27FC236}">
                  <a16:creationId xmlns:a16="http://schemas.microsoft.com/office/drawing/2014/main" id="{1603294F-EDFD-FF40-8AB3-483C14A7E39B}"/>
                </a:ext>
              </a:extLst>
            </p:cNvPr>
            <p:cNvSpPr/>
            <p:nvPr/>
          </p:nvSpPr>
          <p:spPr>
            <a:xfrm>
              <a:off x="2788058" y="4908685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2" name="5-Point Star 41">
              <a:extLst>
                <a:ext uri="{FF2B5EF4-FFF2-40B4-BE49-F238E27FC236}">
                  <a16:creationId xmlns:a16="http://schemas.microsoft.com/office/drawing/2014/main" id="{DD10FC52-BEB5-5F44-9D16-56870C275024}"/>
                </a:ext>
              </a:extLst>
            </p:cNvPr>
            <p:cNvSpPr/>
            <p:nvPr/>
          </p:nvSpPr>
          <p:spPr>
            <a:xfrm>
              <a:off x="1843779" y="4962553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3" name="5-Point Star 42">
              <a:extLst>
                <a:ext uri="{FF2B5EF4-FFF2-40B4-BE49-F238E27FC236}">
                  <a16:creationId xmlns:a16="http://schemas.microsoft.com/office/drawing/2014/main" id="{12B90225-728F-5B4C-AD0F-65E7642A8F35}"/>
                </a:ext>
              </a:extLst>
            </p:cNvPr>
            <p:cNvSpPr/>
            <p:nvPr/>
          </p:nvSpPr>
          <p:spPr>
            <a:xfrm>
              <a:off x="1342063" y="3960246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4" name="5-Point Star 43">
              <a:extLst>
                <a:ext uri="{FF2B5EF4-FFF2-40B4-BE49-F238E27FC236}">
                  <a16:creationId xmlns:a16="http://schemas.microsoft.com/office/drawing/2014/main" id="{6F780A88-85FF-5140-A53C-0F9E4E270036}"/>
                </a:ext>
              </a:extLst>
            </p:cNvPr>
            <p:cNvSpPr/>
            <p:nvPr/>
          </p:nvSpPr>
          <p:spPr>
            <a:xfrm>
              <a:off x="2533007" y="4966271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5" name="5-Point Star 44">
              <a:extLst>
                <a:ext uri="{FF2B5EF4-FFF2-40B4-BE49-F238E27FC236}">
                  <a16:creationId xmlns:a16="http://schemas.microsoft.com/office/drawing/2014/main" id="{47A7C5E2-8EF1-3B49-B974-558353D847E9}"/>
                </a:ext>
              </a:extLst>
            </p:cNvPr>
            <p:cNvSpPr/>
            <p:nvPr/>
          </p:nvSpPr>
          <p:spPr>
            <a:xfrm>
              <a:off x="2019972" y="4146823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6" name="5-Point Star 45">
              <a:extLst>
                <a:ext uri="{FF2B5EF4-FFF2-40B4-BE49-F238E27FC236}">
                  <a16:creationId xmlns:a16="http://schemas.microsoft.com/office/drawing/2014/main" id="{93AFEE85-6D45-C44F-B9C7-3892CDB326E1}"/>
                </a:ext>
              </a:extLst>
            </p:cNvPr>
            <p:cNvSpPr/>
            <p:nvPr/>
          </p:nvSpPr>
          <p:spPr>
            <a:xfrm>
              <a:off x="2355088" y="4285807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79FD9D8-C197-9844-BF14-AFF521E70B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6536" y="3803904"/>
              <a:ext cx="315252" cy="1970139"/>
            </a:xfrm>
            <a:prstGeom prst="line">
              <a:avLst/>
            </a:prstGeom>
            <a:ln w="38100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806E3F93-CCDD-9C4A-92AE-A6FAAA1E624F}"/>
              </a:ext>
            </a:extLst>
          </p:cNvPr>
          <p:cNvSpPr/>
          <p:nvPr/>
        </p:nvSpPr>
        <p:spPr>
          <a:xfrm>
            <a:off x="8856168" y="4617272"/>
            <a:ext cx="202128" cy="185154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85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entagon 27">
            <a:extLst>
              <a:ext uri="{FF2B5EF4-FFF2-40B4-BE49-F238E27FC236}">
                <a16:creationId xmlns:a16="http://schemas.microsoft.com/office/drawing/2014/main" id="{5EB5D1A9-75F2-6444-A618-09DE4D835534}"/>
              </a:ext>
            </a:extLst>
          </p:cNvPr>
          <p:cNvSpPr/>
          <p:nvPr/>
        </p:nvSpPr>
        <p:spPr bwMode="ltGray">
          <a:xfrm>
            <a:off x="957713" y="1400935"/>
            <a:ext cx="10514528" cy="4378609"/>
          </a:xfrm>
          <a:prstGeom prst="homePlate">
            <a:avLst>
              <a:gd name="adj" fmla="val 12270"/>
            </a:avLst>
          </a:prstGeom>
          <a:solidFill>
            <a:schemeClr val="tx1">
              <a:lumMod val="20000"/>
              <a:lumOff val="8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6700" indent="-4763" eaLnBrk="0" fontAlgn="base" hangingPunct="0">
              <a:spcAft>
                <a:spcPct val="0"/>
              </a:spcAft>
              <a:buClr>
                <a:schemeClr val="accent1"/>
              </a:buClr>
            </a:pPr>
            <a:endParaRPr kumimoji="1" lang="en-US" sz="9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9" name="Pentagon 28">
            <a:extLst>
              <a:ext uri="{FF2B5EF4-FFF2-40B4-BE49-F238E27FC236}">
                <a16:creationId xmlns:a16="http://schemas.microsoft.com/office/drawing/2014/main" id="{ABE1C89A-812C-9B4F-B888-8490C74DAF72}"/>
              </a:ext>
            </a:extLst>
          </p:cNvPr>
          <p:cNvSpPr/>
          <p:nvPr/>
        </p:nvSpPr>
        <p:spPr bwMode="white">
          <a:xfrm>
            <a:off x="683471" y="1580525"/>
            <a:ext cx="10924553" cy="4199019"/>
          </a:xfrm>
          <a:prstGeom prst="homePlate">
            <a:avLst>
              <a:gd name="adj" fmla="val 5609"/>
            </a:avLst>
          </a:prstGeom>
          <a:solidFill>
            <a:schemeClr val="bg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</a:pPr>
            <a:endParaRPr kumimoji="1" lang="en-US" sz="14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79DC2-8F10-4E4F-8328-F7736D5A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Classification Metrics: Accuracy</a:t>
            </a: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id="{9A3E8D92-EED3-CB4A-BFC4-A95E0CB86FA5}"/>
              </a:ext>
            </a:extLst>
          </p:cNvPr>
          <p:cNvSpPr/>
          <p:nvPr/>
        </p:nvSpPr>
        <p:spPr bwMode="white">
          <a:xfrm>
            <a:off x="547688" y="1612484"/>
            <a:ext cx="10924553" cy="4199019"/>
          </a:xfrm>
          <a:prstGeom prst="homePlate">
            <a:avLst>
              <a:gd name="adj" fmla="val 5609"/>
            </a:avLst>
          </a:prstGeom>
          <a:solidFill>
            <a:schemeClr val="bg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</a:pPr>
            <a:endParaRPr kumimoji="1" lang="en-US" sz="24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1F89C9C-0A40-FF4B-BA22-42F555F01C89}"/>
              </a:ext>
            </a:extLst>
          </p:cNvPr>
          <p:cNvGrpSpPr/>
          <p:nvPr/>
        </p:nvGrpSpPr>
        <p:grpSpPr>
          <a:xfrm>
            <a:off x="1132247" y="1580772"/>
            <a:ext cx="5030709" cy="4062349"/>
            <a:chOff x="2270419" y="1438117"/>
            <a:chExt cx="5030709" cy="406234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B7BF6E1-C18D-0345-AB8E-9170908FD7E8}"/>
                </a:ext>
              </a:extLst>
            </p:cNvPr>
            <p:cNvSpPr/>
            <p:nvPr/>
          </p:nvSpPr>
          <p:spPr>
            <a:xfrm>
              <a:off x="3390313" y="2276400"/>
              <a:ext cx="1950387" cy="1600200"/>
            </a:xfrm>
            <a:prstGeom prst="rect">
              <a:avLst/>
            </a:prstGeom>
            <a:solidFill>
              <a:srgbClr val="FFA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Positive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3705CA9-BF55-DD46-9899-36D76CE9D9A1}"/>
                </a:ext>
              </a:extLst>
            </p:cNvPr>
            <p:cNvSpPr/>
            <p:nvPr/>
          </p:nvSpPr>
          <p:spPr>
            <a:xfrm>
              <a:off x="3404380" y="1900563"/>
              <a:ext cx="1927274" cy="37583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Positive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565E195-4741-4145-B955-CD84725722FF}"/>
                </a:ext>
              </a:extLst>
            </p:cNvPr>
            <p:cNvSpPr/>
            <p:nvPr/>
          </p:nvSpPr>
          <p:spPr>
            <a:xfrm rot="16200000">
              <a:off x="2241571" y="4351723"/>
              <a:ext cx="1623869" cy="67361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Negative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411FAB2-DE9A-A74D-83F8-B1F9468897BB}"/>
                </a:ext>
              </a:extLst>
            </p:cNvPr>
            <p:cNvSpPr/>
            <p:nvPr/>
          </p:nvSpPr>
          <p:spPr>
            <a:xfrm>
              <a:off x="5345718" y="1899782"/>
              <a:ext cx="1955409" cy="3766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Negative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F9682DE-A504-8E46-AEB3-E50CA86B6E6A}"/>
                </a:ext>
              </a:extLst>
            </p:cNvPr>
            <p:cNvSpPr/>
            <p:nvPr/>
          </p:nvSpPr>
          <p:spPr>
            <a:xfrm rot="16200000">
              <a:off x="2253406" y="2739687"/>
              <a:ext cx="1600200" cy="67361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Positive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8F2409A-6E22-AE46-92C3-03765E6CFC45}"/>
                </a:ext>
              </a:extLst>
            </p:cNvPr>
            <p:cNvSpPr/>
            <p:nvPr/>
          </p:nvSpPr>
          <p:spPr>
            <a:xfrm>
              <a:off x="3390313" y="3876597"/>
              <a:ext cx="1955408" cy="1623869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False Positive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B32200D-4412-404A-8A4C-C3AA73BCD606}"/>
                </a:ext>
              </a:extLst>
            </p:cNvPr>
            <p:cNvSpPr/>
            <p:nvPr/>
          </p:nvSpPr>
          <p:spPr>
            <a:xfrm>
              <a:off x="5345718" y="2288593"/>
              <a:ext cx="1955409" cy="1600200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False Negative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10DE0DF-363E-CB4E-86B9-35EE949E3CF9}"/>
                </a:ext>
              </a:extLst>
            </p:cNvPr>
            <p:cNvSpPr/>
            <p:nvPr/>
          </p:nvSpPr>
          <p:spPr>
            <a:xfrm>
              <a:off x="5345719" y="3876598"/>
              <a:ext cx="1955409" cy="1623868"/>
            </a:xfrm>
            <a:prstGeom prst="rect">
              <a:avLst/>
            </a:prstGeom>
            <a:solidFill>
              <a:srgbClr val="FFA72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Negative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ECB3357-6783-BC4E-BFA4-FBDCA64C1750}"/>
                </a:ext>
              </a:extLst>
            </p:cNvPr>
            <p:cNvSpPr txBox="1"/>
            <p:nvPr/>
          </p:nvSpPr>
          <p:spPr>
            <a:xfrm>
              <a:off x="4590185" y="1438117"/>
              <a:ext cx="14285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Prediction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69A157C-9F92-C74F-9E2E-FB0BBA4E47C8}"/>
                </a:ext>
              </a:extLst>
            </p:cNvPr>
            <p:cNvSpPr txBox="1"/>
            <p:nvPr/>
          </p:nvSpPr>
          <p:spPr>
            <a:xfrm rot="16200000">
              <a:off x="1730688" y="3678021"/>
              <a:ext cx="151035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State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42F15F9D-CF00-9546-AF22-A668B280DFB8}"/>
              </a:ext>
            </a:extLst>
          </p:cNvPr>
          <p:cNvSpPr txBox="1"/>
          <p:nvPr/>
        </p:nvSpPr>
        <p:spPr>
          <a:xfrm>
            <a:off x="2829205" y="3361310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18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427A6FA-7882-CF41-9F6F-F40484FCC28D}"/>
              </a:ext>
            </a:extLst>
          </p:cNvPr>
          <p:cNvSpPr txBox="1"/>
          <p:nvPr/>
        </p:nvSpPr>
        <p:spPr>
          <a:xfrm>
            <a:off x="2824188" y="4980237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4E54004-CA6D-324A-B3D6-8C3C8C37835B}"/>
              </a:ext>
            </a:extLst>
          </p:cNvPr>
          <p:cNvSpPr txBox="1"/>
          <p:nvPr/>
        </p:nvSpPr>
        <p:spPr>
          <a:xfrm>
            <a:off x="4779594" y="4980238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15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4A1294-7FD4-054E-84E8-A1875EA8E809}"/>
              </a:ext>
            </a:extLst>
          </p:cNvPr>
          <p:cNvSpPr txBox="1"/>
          <p:nvPr/>
        </p:nvSpPr>
        <p:spPr>
          <a:xfrm>
            <a:off x="4787827" y="3366235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EB11C2-E807-0D4F-BFC8-2BF949AE2CF8}"/>
              </a:ext>
            </a:extLst>
          </p:cNvPr>
          <p:cNvSpPr/>
          <p:nvPr/>
        </p:nvSpPr>
        <p:spPr>
          <a:xfrm>
            <a:off x="2266208" y="2423486"/>
            <a:ext cx="1964374" cy="1590666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2C4942E-918E-1E48-8CBA-C408E38716CC}"/>
              </a:ext>
            </a:extLst>
          </p:cNvPr>
          <p:cNvSpPr/>
          <p:nvPr/>
        </p:nvSpPr>
        <p:spPr>
          <a:xfrm>
            <a:off x="4230581" y="4007055"/>
            <a:ext cx="1915167" cy="1636066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3B3576A-1E26-594E-94BA-4CDC4299C57E}"/>
              </a:ext>
            </a:extLst>
          </p:cNvPr>
          <p:cNvSpPr/>
          <p:nvPr/>
        </p:nvSpPr>
        <p:spPr>
          <a:xfrm>
            <a:off x="6312928" y="1960926"/>
            <a:ext cx="479254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Accuracy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*: The percent (ratio) of cases classified correctly</a:t>
            </a:r>
          </a:p>
          <a:p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</a:p>
          <a:p>
            <a:pPr lvl="1"/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22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99CEC9B-F8B8-A54E-9594-A7196FEA0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05" y="3167217"/>
            <a:ext cx="3821353" cy="523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07B4D5-2988-DB4A-85B3-EC45B27DD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548" y="5283117"/>
            <a:ext cx="3261651" cy="248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059571-B1F2-AC45-897D-EB705B441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311" y="4225167"/>
            <a:ext cx="3766949" cy="5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29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07354-D50A-4F42-A6D2-9C9DF15BE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Classification Metrics: Accuracy</a:t>
            </a:r>
            <a:endParaRPr lang="en-US" b="1" dirty="0"/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B08EE4A8-07BB-6342-A904-918DA46D4D40}"/>
              </a:ext>
            </a:extLst>
          </p:cNvPr>
          <p:cNvSpPr/>
          <p:nvPr/>
        </p:nvSpPr>
        <p:spPr bwMode="ltGray">
          <a:xfrm>
            <a:off x="957713" y="1400935"/>
            <a:ext cx="10514528" cy="4378609"/>
          </a:xfrm>
          <a:prstGeom prst="homePlate">
            <a:avLst>
              <a:gd name="adj" fmla="val 12270"/>
            </a:avLst>
          </a:prstGeom>
          <a:solidFill>
            <a:schemeClr val="tx1">
              <a:lumMod val="20000"/>
              <a:lumOff val="8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6700" indent="-4763" eaLnBrk="0" fontAlgn="base" hangingPunct="0">
              <a:spcAft>
                <a:spcPct val="0"/>
              </a:spcAft>
              <a:buClr>
                <a:schemeClr val="accent1"/>
              </a:buClr>
            </a:pPr>
            <a:endParaRPr kumimoji="1" lang="en-US" sz="9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E09DAC1F-8B76-DF42-8B04-F8DD3C102BE3}"/>
              </a:ext>
            </a:extLst>
          </p:cNvPr>
          <p:cNvSpPr/>
          <p:nvPr/>
        </p:nvSpPr>
        <p:spPr bwMode="white">
          <a:xfrm>
            <a:off x="683471" y="1580525"/>
            <a:ext cx="10924553" cy="4199019"/>
          </a:xfrm>
          <a:prstGeom prst="homePlate">
            <a:avLst>
              <a:gd name="adj" fmla="val 5609"/>
            </a:avLst>
          </a:prstGeom>
          <a:solidFill>
            <a:schemeClr val="bg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</a:pPr>
            <a:endParaRPr kumimoji="1" lang="en-US" sz="14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A864D3-0638-F144-96EF-DF7751B0B4DF}"/>
              </a:ext>
            </a:extLst>
          </p:cNvPr>
          <p:cNvGrpSpPr/>
          <p:nvPr/>
        </p:nvGrpSpPr>
        <p:grpSpPr>
          <a:xfrm>
            <a:off x="1132247" y="1580772"/>
            <a:ext cx="5030709" cy="4062349"/>
            <a:chOff x="2270419" y="1438117"/>
            <a:chExt cx="5030709" cy="406234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71D66F-BA0C-CE42-8E4F-0ECC557AEC1E}"/>
                </a:ext>
              </a:extLst>
            </p:cNvPr>
            <p:cNvSpPr/>
            <p:nvPr/>
          </p:nvSpPr>
          <p:spPr>
            <a:xfrm>
              <a:off x="3390313" y="2276400"/>
              <a:ext cx="1950387" cy="1600200"/>
            </a:xfrm>
            <a:prstGeom prst="rect">
              <a:avLst/>
            </a:prstGeom>
            <a:solidFill>
              <a:srgbClr val="FFA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Positive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04D93F5-09FF-0F4F-A39C-3009E9D79B4B}"/>
                </a:ext>
              </a:extLst>
            </p:cNvPr>
            <p:cNvSpPr/>
            <p:nvPr/>
          </p:nvSpPr>
          <p:spPr>
            <a:xfrm>
              <a:off x="3404380" y="1900563"/>
              <a:ext cx="1927274" cy="37583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Positive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4EC17CF-DEA3-F647-86F3-C5D14882B313}"/>
                </a:ext>
              </a:extLst>
            </p:cNvPr>
            <p:cNvSpPr/>
            <p:nvPr/>
          </p:nvSpPr>
          <p:spPr>
            <a:xfrm rot="16200000">
              <a:off x="2241571" y="4351723"/>
              <a:ext cx="1623869" cy="67361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Negative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84FB5FB-51F2-0C4E-A86B-A7D384D5D610}"/>
                </a:ext>
              </a:extLst>
            </p:cNvPr>
            <p:cNvSpPr/>
            <p:nvPr/>
          </p:nvSpPr>
          <p:spPr>
            <a:xfrm>
              <a:off x="5345718" y="1899782"/>
              <a:ext cx="1955409" cy="3766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Negative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4876DA6-7B5C-3D47-8497-0DFF6A9B2CC5}"/>
                </a:ext>
              </a:extLst>
            </p:cNvPr>
            <p:cNvSpPr/>
            <p:nvPr/>
          </p:nvSpPr>
          <p:spPr>
            <a:xfrm rot="16200000">
              <a:off x="2253406" y="2739687"/>
              <a:ext cx="1600200" cy="67361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Positive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22E5C39-8169-D04A-AA34-DF1DB9D81471}"/>
                </a:ext>
              </a:extLst>
            </p:cNvPr>
            <p:cNvSpPr/>
            <p:nvPr/>
          </p:nvSpPr>
          <p:spPr>
            <a:xfrm>
              <a:off x="3390313" y="3876597"/>
              <a:ext cx="1955408" cy="1623869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False Positive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F613A5B-3066-4245-B668-50C5EE21FE1F}"/>
                </a:ext>
              </a:extLst>
            </p:cNvPr>
            <p:cNvSpPr/>
            <p:nvPr/>
          </p:nvSpPr>
          <p:spPr>
            <a:xfrm>
              <a:off x="5345718" y="2288593"/>
              <a:ext cx="1955409" cy="1600200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False Negative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D09FA34-9A22-FE46-A598-8464EAF86CBD}"/>
                </a:ext>
              </a:extLst>
            </p:cNvPr>
            <p:cNvSpPr/>
            <p:nvPr/>
          </p:nvSpPr>
          <p:spPr>
            <a:xfrm>
              <a:off x="5345719" y="3876598"/>
              <a:ext cx="1955409" cy="1623868"/>
            </a:xfrm>
            <a:prstGeom prst="rect">
              <a:avLst/>
            </a:prstGeom>
            <a:solidFill>
              <a:srgbClr val="FFA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Negative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4ECF058-2FAD-C444-9870-348B63A79036}"/>
                </a:ext>
              </a:extLst>
            </p:cNvPr>
            <p:cNvSpPr txBox="1"/>
            <p:nvPr/>
          </p:nvSpPr>
          <p:spPr>
            <a:xfrm>
              <a:off x="4590185" y="1438117"/>
              <a:ext cx="14285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Prediction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2F50339-6B5A-0449-9B46-DA0141787915}"/>
                </a:ext>
              </a:extLst>
            </p:cNvPr>
            <p:cNvSpPr txBox="1"/>
            <p:nvPr/>
          </p:nvSpPr>
          <p:spPr>
            <a:xfrm rot="16200000">
              <a:off x="1730688" y="3678021"/>
              <a:ext cx="151035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State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FB36E396-6939-374B-979A-B0910A76748F}"/>
              </a:ext>
            </a:extLst>
          </p:cNvPr>
          <p:cNvSpPr txBox="1"/>
          <p:nvPr/>
        </p:nvSpPr>
        <p:spPr>
          <a:xfrm>
            <a:off x="2829205" y="3361310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B0AA795-4183-024D-8374-9C11AEBB1A9F}"/>
              </a:ext>
            </a:extLst>
          </p:cNvPr>
          <p:cNvSpPr txBox="1"/>
          <p:nvPr/>
        </p:nvSpPr>
        <p:spPr>
          <a:xfrm>
            <a:off x="2824188" y="4980237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5FE963-AF8A-624D-9446-0FF44E89A0CE}"/>
              </a:ext>
            </a:extLst>
          </p:cNvPr>
          <p:cNvSpPr txBox="1"/>
          <p:nvPr/>
        </p:nvSpPr>
        <p:spPr>
          <a:xfrm>
            <a:off x="4779594" y="4980238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88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25D352-869E-2749-9134-F3686A3E977F}"/>
              </a:ext>
            </a:extLst>
          </p:cNvPr>
          <p:cNvSpPr txBox="1"/>
          <p:nvPr/>
        </p:nvSpPr>
        <p:spPr>
          <a:xfrm>
            <a:off x="4787827" y="3366235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161677D-A2A3-0B45-AE9C-840291DA40C7}"/>
              </a:ext>
            </a:extLst>
          </p:cNvPr>
          <p:cNvSpPr/>
          <p:nvPr/>
        </p:nvSpPr>
        <p:spPr>
          <a:xfrm>
            <a:off x="2266208" y="2423486"/>
            <a:ext cx="1964374" cy="1590666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E15437E-E358-0140-9705-CBDE08B68A47}"/>
              </a:ext>
            </a:extLst>
          </p:cNvPr>
          <p:cNvSpPr/>
          <p:nvPr/>
        </p:nvSpPr>
        <p:spPr>
          <a:xfrm>
            <a:off x="4230581" y="4007055"/>
            <a:ext cx="1915167" cy="1636066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ADE9188-ACD0-6742-B10E-43688485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69" y="5079034"/>
            <a:ext cx="3651362" cy="52356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B9A8EEB-3482-E443-835A-C6C1EC6EE2B7}"/>
              </a:ext>
            </a:extLst>
          </p:cNvPr>
          <p:cNvSpPr/>
          <p:nvPr/>
        </p:nvSpPr>
        <p:spPr>
          <a:xfrm>
            <a:off x="6312929" y="1960926"/>
            <a:ext cx="46995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High Accuracy Paradox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Accuracy is misleading when dealing with imbalanced datasets - few True Positives, the ‘rare’ class, and many True Negatives, the ‘dominant’ class. </a:t>
            </a:r>
            <a:r>
              <a:rPr lang="en-US" sz="24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High Accuracy even when few True Positives.</a:t>
            </a:r>
            <a:endParaRPr lang="en-US" sz="2000" b="1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678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5821D-236C-1F40-8D4F-CC37E89C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Classification Metrics: Precision</a:t>
            </a:r>
            <a:endParaRPr lang="en-US" b="1" dirty="0"/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92F6910D-C2FC-6149-9A8B-77FC6F4A7386}"/>
              </a:ext>
            </a:extLst>
          </p:cNvPr>
          <p:cNvSpPr/>
          <p:nvPr/>
        </p:nvSpPr>
        <p:spPr bwMode="ltGray">
          <a:xfrm>
            <a:off x="957713" y="1400935"/>
            <a:ext cx="10514528" cy="4378609"/>
          </a:xfrm>
          <a:prstGeom prst="homePlate">
            <a:avLst>
              <a:gd name="adj" fmla="val 12270"/>
            </a:avLst>
          </a:prstGeom>
          <a:solidFill>
            <a:schemeClr val="tx1">
              <a:lumMod val="20000"/>
              <a:lumOff val="8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6700" indent="-4763" eaLnBrk="0" fontAlgn="base" hangingPunct="0">
              <a:spcAft>
                <a:spcPct val="0"/>
              </a:spcAft>
              <a:buClr>
                <a:schemeClr val="accent1"/>
              </a:buClr>
            </a:pPr>
            <a:endParaRPr kumimoji="1" lang="en-US" sz="9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3" name="Pentagon 22">
            <a:extLst>
              <a:ext uri="{FF2B5EF4-FFF2-40B4-BE49-F238E27FC236}">
                <a16:creationId xmlns:a16="http://schemas.microsoft.com/office/drawing/2014/main" id="{25850BDD-6B79-4F44-A7B2-249FFC387B94}"/>
              </a:ext>
            </a:extLst>
          </p:cNvPr>
          <p:cNvSpPr/>
          <p:nvPr/>
        </p:nvSpPr>
        <p:spPr bwMode="white">
          <a:xfrm>
            <a:off x="547688" y="1580772"/>
            <a:ext cx="10924553" cy="4199019"/>
          </a:xfrm>
          <a:prstGeom prst="homePlate">
            <a:avLst>
              <a:gd name="adj" fmla="val 5609"/>
            </a:avLst>
          </a:prstGeom>
          <a:solidFill>
            <a:schemeClr val="bg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</a:pPr>
            <a:endParaRPr kumimoji="1" lang="en-US" sz="14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BFAEFE-2568-B14D-A3BF-E9771B6BC431}"/>
              </a:ext>
            </a:extLst>
          </p:cNvPr>
          <p:cNvGrpSpPr/>
          <p:nvPr/>
        </p:nvGrpSpPr>
        <p:grpSpPr>
          <a:xfrm>
            <a:off x="1132247" y="1580772"/>
            <a:ext cx="5030709" cy="4062349"/>
            <a:chOff x="2270419" y="1438117"/>
            <a:chExt cx="5030709" cy="406234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E824AA-4978-5345-BDE7-0C4BA000BC38}"/>
                </a:ext>
              </a:extLst>
            </p:cNvPr>
            <p:cNvSpPr/>
            <p:nvPr/>
          </p:nvSpPr>
          <p:spPr>
            <a:xfrm>
              <a:off x="3390313" y="2276400"/>
              <a:ext cx="1950387" cy="1600200"/>
            </a:xfrm>
            <a:prstGeom prst="rect">
              <a:avLst/>
            </a:prstGeom>
            <a:solidFill>
              <a:srgbClr val="FFA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Positive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7B028E-7B97-3243-AE92-7C97FA757C50}"/>
                </a:ext>
              </a:extLst>
            </p:cNvPr>
            <p:cNvSpPr/>
            <p:nvPr/>
          </p:nvSpPr>
          <p:spPr>
            <a:xfrm>
              <a:off x="3404380" y="1900563"/>
              <a:ext cx="1927274" cy="37583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Positive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B601C0-516E-ED47-8910-E09A0023F25D}"/>
                </a:ext>
              </a:extLst>
            </p:cNvPr>
            <p:cNvSpPr/>
            <p:nvPr/>
          </p:nvSpPr>
          <p:spPr>
            <a:xfrm rot="16200000">
              <a:off x="2241571" y="4351723"/>
              <a:ext cx="1623869" cy="67361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Negative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9597E5-14F4-B14D-8F46-7D5AADE4574D}"/>
                </a:ext>
              </a:extLst>
            </p:cNvPr>
            <p:cNvSpPr/>
            <p:nvPr/>
          </p:nvSpPr>
          <p:spPr>
            <a:xfrm>
              <a:off x="5345718" y="1899782"/>
              <a:ext cx="1955409" cy="3766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Negative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A6CFD71-9D2F-F546-9204-E4354E0763CC}"/>
                </a:ext>
              </a:extLst>
            </p:cNvPr>
            <p:cNvSpPr/>
            <p:nvPr/>
          </p:nvSpPr>
          <p:spPr>
            <a:xfrm rot="16200000">
              <a:off x="2253406" y="2739687"/>
              <a:ext cx="1600200" cy="67361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Positive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FE5AA5-9964-3641-8787-F719A04A2063}"/>
                </a:ext>
              </a:extLst>
            </p:cNvPr>
            <p:cNvSpPr/>
            <p:nvPr/>
          </p:nvSpPr>
          <p:spPr>
            <a:xfrm>
              <a:off x="3390313" y="3876597"/>
              <a:ext cx="1955408" cy="1623869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False Positive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075BB6F-BE13-A14F-A100-D17FF4E254DF}"/>
                </a:ext>
              </a:extLst>
            </p:cNvPr>
            <p:cNvSpPr/>
            <p:nvPr/>
          </p:nvSpPr>
          <p:spPr>
            <a:xfrm>
              <a:off x="5345718" y="2288593"/>
              <a:ext cx="1955409" cy="1600200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False Negative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A1A9D65-0513-2A4C-912D-AD157FF15C24}"/>
                </a:ext>
              </a:extLst>
            </p:cNvPr>
            <p:cNvSpPr/>
            <p:nvPr/>
          </p:nvSpPr>
          <p:spPr>
            <a:xfrm>
              <a:off x="5345719" y="3876598"/>
              <a:ext cx="1955409" cy="1623868"/>
            </a:xfrm>
            <a:prstGeom prst="rect">
              <a:avLst/>
            </a:prstGeom>
            <a:solidFill>
              <a:srgbClr val="FFA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Negative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CC7ADD-2AB7-4846-9625-C26A6AF46BD8}"/>
                </a:ext>
              </a:extLst>
            </p:cNvPr>
            <p:cNvSpPr txBox="1"/>
            <p:nvPr/>
          </p:nvSpPr>
          <p:spPr>
            <a:xfrm>
              <a:off x="4590185" y="1438117"/>
              <a:ext cx="14285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965EA39-D181-034E-AB19-5A0E3CDAC621}"/>
                </a:ext>
              </a:extLst>
            </p:cNvPr>
            <p:cNvSpPr txBox="1"/>
            <p:nvPr/>
          </p:nvSpPr>
          <p:spPr>
            <a:xfrm rot="16200000">
              <a:off x="1730688" y="3678021"/>
              <a:ext cx="151035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State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E30296A-8772-194F-A2B2-1057298E5F4E}"/>
              </a:ext>
            </a:extLst>
          </p:cNvPr>
          <p:cNvSpPr txBox="1"/>
          <p:nvPr/>
        </p:nvSpPr>
        <p:spPr>
          <a:xfrm>
            <a:off x="2829205" y="3361310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1FD9D6-224E-354C-9BD3-0E86ECDCC042}"/>
              </a:ext>
            </a:extLst>
          </p:cNvPr>
          <p:cNvSpPr txBox="1"/>
          <p:nvPr/>
        </p:nvSpPr>
        <p:spPr>
          <a:xfrm>
            <a:off x="2824188" y="4980237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EF1BB1-C3BC-4C47-95FB-EAB997A84C24}"/>
              </a:ext>
            </a:extLst>
          </p:cNvPr>
          <p:cNvSpPr txBox="1"/>
          <p:nvPr/>
        </p:nvSpPr>
        <p:spPr>
          <a:xfrm>
            <a:off x="4779594" y="4980238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88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B5F22C-D1F0-D441-9153-E3E828F3C268}"/>
              </a:ext>
            </a:extLst>
          </p:cNvPr>
          <p:cNvSpPr txBox="1"/>
          <p:nvPr/>
        </p:nvSpPr>
        <p:spPr>
          <a:xfrm>
            <a:off x="4787827" y="3366235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8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89F57B-173F-8F4D-B3F5-3EA86BC1209D}"/>
              </a:ext>
            </a:extLst>
          </p:cNvPr>
          <p:cNvSpPr/>
          <p:nvPr/>
        </p:nvSpPr>
        <p:spPr>
          <a:xfrm>
            <a:off x="6312927" y="1960926"/>
            <a:ext cx="47925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Precision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*: Accuracy of a predicted positive outcome </a:t>
            </a:r>
          </a:p>
          <a:p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lvl="1"/>
            <a:endParaRPr lang="en-US" sz="20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lvl="1"/>
            <a:endParaRPr lang="en-US" sz="20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lvl="1"/>
            <a:endParaRPr lang="en-US" sz="20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C9B9570-62C5-1B4E-B3F2-9FAD6F29A74B}"/>
              </a:ext>
            </a:extLst>
          </p:cNvPr>
          <p:cNvSpPr/>
          <p:nvPr/>
        </p:nvSpPr>
        <p:spPr>
          <a:xfrm>
            <a:off x="2270385" y="2059713"/>
            <a:ext cx="1927274" cy="3600684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2ACF9FD-5EAB-5F46-9153-6A5986C0C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187" y="3132250"/>
            <a:ext cx="2676278" cy="56769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9E2ACB-B19E-CB44-8004-34B660EB7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187" y="4153986"/>
            <a:ext cx="2978554" cy="567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FD2D31-0417-144B-9A37-F4C321ED4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548" y="5277289"/>
            <a:ext cx="3477778" cy="26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84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4DF0-3A4F-9943-B3CD-A67D00D7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Classification Metrics: Recall</a:t>
            </a:r>
            <a:endParaRPr lang="en-US" b="1" dirty="0"/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8D8CBDE1-3E09-3C40-AB6C-C54D53CC8FAA}"/>
              </a:ext>
            </a:extLst>
          </p:cNvPr>
          <p:cNvSpPr/>
          <p:nvPr/>
        </p:nvSpPr>
        <p:spPr bwMode="ltGray">
          <a:xfrm>
            <a:off x="957713" y="1400935"/>
            <a:ext cx="10514528" cy="4378609"/>
          </a:xfrm>
          <a:prstGeom prst="homePlate">
            <a:avLst>
              <a:gd name="adj" fmla="val 12270"/>
            </a:avLst>
          </a:prstGeom>
          <a:solidFill>
            <a:schemeClr val="tx1">
              <a:lumMod val="20000"/>
              <a:lumOff val="8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6700" indent="-4763" eaLnBrk="0" fontAlgn="base" hangingPunct="0">
              <a:spcAft>
                <a:spcPct val="0"/>
              </a:spcAft>
              <a:buClr>
                <a:schemeClr val="accent1"/>
              </a:buClr>
            </a:pPr>
            <a:endParaRPr kumimoji="1" lang="en-US" sz="2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39" name="Pentagon 38">
            <a:extLst>
              <a:ext uri="{FF2B5EF4-FFF2-40B4-BE49-F238E27FC236}">
                <a16:creationId xmlns:a16="http://schemas.microsoft.com/office/drawing/2014/main" id="{FA6C1754-EEAB-F44D-80B1-0767255BDE76}"/>
              </a:ext>
            </a:extLst>
          </p:cNvPr>
          <p:cNvSpPr/>
          <p:nvPr/>
        </p:nvSpPr>
        <p:spPr bwMode="white">
          <a:xfrm>
            <a:off x="547688" y="1580772"/>
            <a:ext cx="10924553" cy="4199019"/>
          </a:xfrm>
          <a:prstGeom prst="homePlate">
            <a:avLst>
              <a:gd name="adj" fmla="val 5609"/>
            </a:avLst>
          </a:prstGeom>
          <a:solidFill>
            <a:schemeClr val="bg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</a:pPr>
            <a:endParaRPr kumimoji="1" lang="en-US" sz="2200" dirty="0">
              <a:solidFill>
                <a:schemeClr val="bg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AC0DDC-504F-B347-BD53-4F6426617267}"/>
              </a:ext>
            </a:extLst>
          </p:cNvPr>
          <p:cNvGrpSpPr/>
          <p:nvPr/>
        </p:nvGrpSpPr>
        <p:grpSpPr>
          <a:xfrm>
            <a:off x="1132248" y="1580772"/>
            <a:ext cx="5030708" cy="4062349"/>
            <a:chOff x="2270420" y="1438117"/>
            <a:chExt cx="5030708" cy="406234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D47959-647D-5445-9569-1790B015BBCD}"/>
                </a:ext>
              </a:extLst>
            </p:cNvPr>
            <p:cNvSpPr/>
            <p:nvPr/>
          </p:nvSpPr>
          <p:spPr>
            <a:xfrm>
              <a:off x="3390313" y="2276400"/>
              <a:ext cx="1950387" cy="1600200"/>
            </a:xfrm>
            <a:prstGeom prst="rect">
              <a:avLst/>
            </a:prstGeom>
            <a:solidFill>
              <a:srgbClr val="FFA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Positive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A8F3238-E17A-4543-A4C9-3CD299B3855F}"/>
                </a:ext>
              </a:extLst>
            </p:cNvPr>
            <p:cNvSpPr/>
            <p:nvPr/>
          </p:nvSpPr>
          <p:spPr>
            <a:xfrm>
              <a:off x="3404380" y="1900563"/>
              <a:ext cx="1927274" cy="37583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Positive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C1A195F-8B77-CD46-B732-EE9E4FCE0FF8}"/>
                </a:ext>
              </a:extLst>
            </p:cNvPr>
            <p:cNvSpPr/>
            <p:nvPr/>
          </p:nvSpPr>
          <p:spPr>
            <a:xfrm rot="16200000">
              <a:off x="2241571" y="4351723"/>
              <a:ext cx="1623869" cy="67361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Negative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1A99F90-0B93-0643-8B2C-0F9E5C046973}"/>
                </a:ext>
              </a:extLst>
            </p:cNvPr>
            <p:cNvSpPr/>
            <p:nvPr/>
          </p:nvSpPr>
          <p:spPr>
            <a:xfrm>
              <a:off x="5345718" y="1899782"/>
              <a:ext cx="1955409" cy="3766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Negative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99C02EC-3B4A-A74C-9CB5-BCCB392561A8}"/>
                </a:ext>
              </a:extLst>
            </p:cNvPr>
            <p:cNvSpPr/>
            <p:nvPr/>
          </p:nvSpPr>
          <p:spPr>
            <a:xfrm rot="16200000">
              <a:off x="2253406" y="2739687"/>
              <a:ext cx="1600200" cy="67361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Positive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044102-CC59-5348-8CFC-814B4FC04211}"/>
                </a:ext>
              </a:extLst>
            </p:cNvPr>
            <p:cNvSpPr/>
            <p:nvPr/>
          </p:nvSpPr>
          <p:spPr>
            <a:xfrm>
              <a:off x="3390313" y="3876597"/>
              <a:ext cx="1955408" cy="1623869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False Positive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70B92C9-0AAD-D542-B87C-0C2DE2A555AC}"/>
                </a:ext>
              </a:extLst>
            </p:cNvPr>
            <p:cNvSpPr/>
            <p:nvPr/>
          </p:nvSpPr>
          <p:spPr>
            <a:xfrm>
              <a:off x="5334429" y="2288593"/>
              <a:ext cx="1955409" cy="1600200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False Negative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137271A-2249-4647-BFF5-277B97DB966C}"/>
                </a:ext>
              </a:extLst>
            </p:cNvPr>
            <p:cNvSpPr/>
            <p:nvPr/>
          </p:nvSpPr>
          <p:spPr>
            <a:xfrm>
              <a:off x="5345719" y="3876598"/>
              <a:ext cx="1955409" cy="1623868"/>
            </a:xfrm>
            <a:prstGeom prst="rect">
              <a:avLst/>
            </a:prstGeom>
            <a:solidFill>
              <a:srgbClr val="FFA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Negative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2052E3B-0110-D744-A1B0-84C7D8B464CB}"/>
                </a:ext>
              </a:extLst>
            </p:cNvPr>
            <p:cNvSpPr txBox="1"/>
            <p:nvPr/>
          </p:nvSpPr>
          <p:spPr>
            <a:xfrm>
              <a:off x="4590185" y="1438117"/>
              <a:ext cx="14285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6432C8-3349-6440-9825-C05A79BD04FF}"/>
                </a:ext>
              </a:extLst>
            </p:cNvPr>
            <p:cNvSpPr txBox="1"/>
            <p:nvPr/>
          </p:nvSpPr>
          <p:spPr>
            <a:xfrm rot="16200000">
              <a:off x="1730689" y="3678021"/>
              <a:ext cx="151035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2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True State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EEA0493-111D-F24E-AE02-9D4FC41363EE}"/>
              </a:ext>
            </a:extLst>
          </p:cNvPr>
          <p:cNvSpPr txBox="1"/>
          <p:nvPr/>
        </p:nvSpPr>
        <p:spPr>
          <a:xfrm>
            <a:off x="2829205" y="3361310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9887C9-E1D3-0A4C-861F-BF277D3960EA}"/>
              </a:ext>
            </a:extLst>
          </p:cNvPr>
          <p:cNvSpPr txBox="1"/>
          <p:nvPr/>
        </p:nvSpPr>
        <p:spPr>
          <a:xfrm>
            <a:off x="2824188" y="4980237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E39C0F4-F3D0-1441-A7A8-F90AEA0AFCC1}"/>
              </a:ext>
            </a:extLst>
          </p:cNvPr>
          <p:cNvSpPr txBox="1"/>
          <p:nvPr/>
        </p:nvSpPr>
        <p:spPr>
          <a:xfrm>
            <a:off x="4779594" y="4980238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88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B9F633-287D-E54B-92D2-9E5265C23724}"/>
              </a:ext>
            </a:extLst>
          </p:cNvPr>
          <p:cNvSpPr txBox="1"/>
          <p:nvPr/>
        </p:nvSpPr>
        <p:spPr>
          <a:xfrm>
            <a:off x="4787827" y="3366235"/>
            <a:ext cx="67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8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F135A8-A7DB-CF46-9028-4DEB581A2D4D}"/>
              </a:ext>
            </a:extLst>
          </p:cNvPr>
          <p:cNvSpPr/>
          <p:nvPr/>
        </p:nvSpPr>
        <p:spPr>
          <a:xfrm>
            <a:off x="6312927" y="1957933"/>
            <a:ext cx="4792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Recall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*: Measures model’s ability to predict a positive outcome </a:t>
            </a:r>
          </a:p>
          <a:p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DB1270A-CBEF-3C49-8B8C-9CCDAB460EC0}"/>
              </a:ext>
            </a:extLst>
          </p:cNvPr>
          <p:cNvSpPr/>
          <p:nvPr/>
        </p:nvSpPr>
        <p:spPr>
          <a:xfrm>
            <a:off x="1569425" y="2382059"/>
            <a:ext cx="4593530" cy="1617177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B6E9358-4B36-4647-A22F-939DE7A0F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556" y="4188666"/>
            <a:ext cx="2709242" cy="60118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E60104B-A178-9745-A4A3-789B453A0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556" y="3114763"/>
            <a:ext cx="2480756" cy="612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11B3C-17C5-044F-A39E-B84E5FBB7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511" y="5280471"/>
            <a:ext cx="3127801" cy="26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86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A5477-ECCD-5340-A924-9BA0C0E73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Classification Metrics: F1 Score</a:t>
            </a:r>
            <a:endParaRPr lang="en-US" b="1" dirty="0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85EA4BE3-3C67-D145-A6AF-A79AFC7754A7}"/>
              </a:ext>
            </a:extLst>
          </p:cNvPr>
          <p:cNvSpPr/>
          <p:nvPr/>
        </p:nvSpPr>
        <p:spPr bwMode="white">
          <a:xfrm>
            <a:off x="613002" y="1572701"/>
            <a:ext cx="10924553" cy="4199019"/>
          </a:xfrm>
          <a:prstGeom prst="homePlate">
            <a:avLst>
              <a:gd name="adj" fmla="val 5609"/>
            </a:avLst>
          </a:prstGeom>
          <a:solidFill>
            <a:schemeClr val="bg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</a:pPr>
            <a:endParaRPr kumimoji="1" lang="en-US" sz="1400" b="1" dirty="0">
              <a:solidFill>
                <a:schemeClr val="bg1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69F2DFD3-CC90-4749-B2CF-2A876E0765F1}"/>
              </a:ext>
            </a:extLst>
          </p:cNvPr>
          <p:cNvSpPr/>
          <p:nvPr/>
        </p:nvSpPr>
        <p:spPr bwMode="ltGray">
          <a:xfrm>
            <a:off x="878276" y="1393113"/>
            <a:ext cx="10514528" cy="4378609"/>
          </a:xfrm>
          <a:prstGeom prst="homePlate">
            <a:avLst>
              <a:gd name="adj" fmla="val 12270"/>
            </a:avLst>
          </a:prstGeom>
          <a:solidFill>
            <a:schemeClr val="tx1">
              <a:lumMod val="20000"/>
              <a:lumOff val="80000"/>
            </a:schemeClr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6700" indent="-4763" eaLnBrk="0" fontAlgn="base" hangingPunct="0">
              <a:spcAft>
                <a:spcPct val="0"/>
              </a:spcAft>
              <a:buClr>
                <a:schemeClr val="accent1"/>
              </a:buClr>
            </a:pPr>
            <a:endParaRPr kumimoji="1" lang="en-US" sz="900" b="1" dirty="0">
              <a:solidFill>
                <a:schemeClr val="bg1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D9E128C-D67E-FE4C-B86B-940E5B20793E}"/>
              </a:ext>
            </a:extLst>
          </p:cNvPr>
          <p:cNvSpPr/>
          <p:nvPr/>
        </p:nvSpPr>
        <p:spPr bwMode="white">
          <a:xfrm>
            <a:off x="632135" y="1585598"/>
            <a:ext cx="10924553" cy="4199019"/>
          </a:xfrm>
          <a:prstGeom prst="homePlate">
            <a:avLst>
              <a:gd name="adj" fmla="val 5609"/>
            </a:avLst>
          </a:prstGeom>
          <a:solidFill>
            <a:schemeClr val="bg1"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</a:pPr>
            <a:endParaRPr kumimoji="1" lang="en-US" sz="1400" b="1" dirty="0">
              <a:solidFill>
                <a:schemeClr val="bg1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01E38A-2631-0D4A-9729-CA34E84CE2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08" b="3699"/>
          <a:stretch/>
        </p:blipFill>
        <p:spPr>
          <a:xfrm>
            <a:off x="1541591" y="1630614"/>
            <a:ext cx="3407461" cy="37889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D606516-41BF-BC4F-9549-2BD2F1874F82}"/>
              </a:ext>
            </a:extLst>
          </p:cNvPr>
          <p:cNvSpPr/>
          <p:nvPr/>
        </p:nvSpPr>
        <p:spPr>
          <a:xfrm>
            <a:off x="5781223" y="1859214"/>
            <a:ext cx="501475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F1 Score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*:</a:t>
            </a:r>
            <a:r>
              <a:rPr lang="en-US" sz="2400" dirty="0">
                <a:solidFill>
                  <a:srgbClr val="00B0F0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 combined metric, the harmonic mean of Precision and Recall. </a:t>
            </a:r>
          </a:p>
          <a:p>
            <a:endParaRPr lang="en-US" sz="2400" dirty="0"/>
          </a:p>
          <a:p>
            <a:pPr algn="ctr"/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B89764-7C15-F64A-B0F7-AD58ED4B7647}"/>
              </a:ext>
            </a:extLst>
          </p:cNvPr>
          <p:cNvSpPr txBox="1"/>
          <p:nvPr/>
        </p:nvSpPr>
        <p:spPr>
          <a:xfrm>
            <a:off x="2671449" y="5448486"/>
            <a:ext cx="944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Precision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4716B6-A047-B145-87FD-07A98C3A2927}"/>
              </a:ext>
            </a:extLst>
          </p:cNvPr>
          <p:cNvSpPr txBox="1"/>
          <p:nvPr/>
        </p:nvSpPr>
        <p:spPr>
          <a:xfrm rot="16200000">
            <a:off x="806125" y="3251097"/>
            <a:ext cx="944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Recall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3AFB3A-E1A5-FB4D-9916-691CE4F3649A}"/>
              </a:ext>
            </a:extLst>
          </p:cNvPr>
          <p:cNvSpPr txBox="1"/>
          <p:nvPr/>
        </p:nvSpPr>
        <p:spPr>
          <a:xfrm>
            <a:off x="4898007" y="3371193"/>
            <a:ext cx="88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F1 Score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0B28D4-0EE5-F24D-9D20-456DA65C1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900" y="3404985"/>
            <a:ext cx="4339250" cy="612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D72EEC-79E5-F24C-AC9A-63E14279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215" y="4775022"/>
            <a:ext cx="3764862" cy="291422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6D5509D8-3961-5A4D-933E-0C334F55A5B0}"/>
              </a:ext>
            </a:extLst>
          </p:cNvPr>
          <p:cNvSpPr/>
          <p:nvPr/>
        </p:nvSpPr>
        <p:spPr>
          <a:xfrm>
            <a:off x="1965961" y="2062011"/>
            <a:ext cx="4455159" cy="2661730"/>
          </a:xfrm>
          <a:custGeom>
            <a:avLst/>
            <a:gdLst>
              <a:gd name="connsiteX0" fmla="*/ 4514850 w 4514850"/>
              <a:gd name="connsiteY0" fmla="*/ 2514600 h 2514600"/>
              <a:gd name="connsiteX1" fmla="*/ 1328737 w 4514850"/>
              <a:gd name="connsiteY1" fmla="*/ 1928813 h 2514600"/>
              <a:gd name="connsiteX2" fmla="*/ 0 w 4514850"/>
              <a:gd name="connsiteY2" fmla="*/ 0 h 2514600"/>
              <a:gd name="connsiteX3" fmla="*/ 0 w 4514850"/>
              <a:gd name="connsiteY3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4850" h="2514600">
                <a:moveTo>
                  <a:pt x="4514850" y="2514600"/>
                </a:moveTo>
                <a:cubicBezTo>
                  <a:pt x="3298031" y="2431256"/>
                  <a:pt x="2081212" y="2347913"/>
                  <a:pt x="1328737" y="1928813"/>
                </a:cubicBezTo>
                <a:cubicBezTo>
                  <a:pt x="576262" y="150971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6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ECE66C4-8F94-2643-B833-6D025852E98A}"/>
              </a:ext>
            </a:extLst>
          </p:cNvPr>
          <p:cNvSpPr/>
          <p:nvPr/>
        </p:nvSpPr>
        <p:spPr>
          <a:xfrm flipV="1">
            <a:off x="3942080" y="4720445"/>
            <a:ext cx="2479040" cy="336261"/>
          </a:xfrm>
          <a:custGeom>
            <a:avLst/>
            <a:gdLst>
              <a:gd name="connsiteX0" fmla="*/ 4514850 w 4514850"/>
              <a:gd name="connsiteY0" fmla="*/ 2514600 h 2514600"/>
              <a:gd name="connsiteX1" fmla="*/ 1328737 w 4514850"/>
              <a:gd name="connsiteY1" fmla="*/ 1928813 h 2514600"/>
              <a:gd name="connsiteX2" fmla="*/ 0 w 4514850"/>
              <a:gd name="connsiteY2" fmla="*/ 0 h 2514600"/>
              <a:gd name="connsiteX3" fmla="*/ 0 w 4514850"/>
              <a:gd name="connsiteY3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4850" h="2514600">
                <a:moveTo>
                  <a:pt x="4514850" y="2514600"/>
                </a:moveTo>
                <a:cubicBezTo>
                  <a:pt x="3298031" y="2431256"/>
                  <a:pt x="2081212" y="2347913"/>
                  <a:pt x="1328737" y="1928813"/>
                </a:cubicBezTo>
                <a:cubicBezTo>
                  <a:pt x="576262" y="150971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6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A964A16-5D38-854B-BEA9-7E7B3B26E080}"/>
              </a:ext>
            </a:extLst>
          </p:cNvPr>
          <p:cNvSpPr/>
          <p:nvPr/>
        </p:nvSpPr>
        <p:spPr>
          <a:xfrm flipV="1">
            <a:off x="1965960" y="4720446"/>
            <a:ext cx="4455159" cy="291422"/>
          </a:xfrm>
          <a:custGeom>
            <a:avLst/>
            <a:gdLst>
              <a:gd name="connsiteX0" fmla="*/ 4514850 w 4514850"/>
              <a:gd name="connsiteY0" fmla="*/ 2514600 h 2514600"/>
              <a:gd name="connsiteX1" fmla="*/ 1328737 w 4514850"/>
              <a:gd name="connsiteY1" fmla="*/ 1928813 h 2514600"/>
              <a:gd name="connsiteX2" fmla="*/ 0 w 4514850"/>
              <a:gd name="connsiteY2" fmla="*/ 0 h 2514600"/>
              <a:gd name="connsiteX3" fmla="*/ 0 w 4514850"/>
              <a:gd name="connsiteY3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4850" h="2514600">
                <a:moveTo>
                  <a:pt x="4514850" y="2514600"/>
                </a:moveTo>
                <a:cubicBezTo>
                  <a:pt x="3298031" y="2431256"/>
                  <a:pt x="2081212" y="2347913"/>
                  <a:pt x="1328737" y="1928813"/>
                </a:cubicBezTo>
                <a:cubicBezTo>
                  <a:pt x="576262" y="150971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6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5682AF-AE67-B145-88A7-9F7844CBE4E5}"/>
              </a:ext>
            </a:extLst>
          </p:cNvPr>
          <p:cNvSpPr/>
          <p:nvPr/>
        </p:nvSpPr>
        <p:spPr>
          <a:xfrm>
            <a:off x="4755543" y="5117726"/>
            <a:ext cx="34759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Low when one or both of the Precision and Recall are low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F01EB767-FAEA-7C4E-BC35-5386A067560F}"/>
              </a:ext>
            </a:extLst>
          </p:cNvPr>
          <p:cNvSpPr/>
          <p:nvPr/>
        </p:nvSpPr>
        <p:spPr>
          <a:xfrm>
            <a:off x="3901440" y="2133600"/>
            <a:ext cx="5471161" cy="2569400"/>
          </a:xfrm>
          <a:custGeom>
            <a:avLst/>
            <a:gdLst>
              <a:gd name="connsiteX0" fmla="*/ 4514850 w 4514850"/>
              <a:gd name="connsiteY0" fmla="*/ 2514600 h 2514600"/>
              <a:gd name="connsiteX1" fmla="*/ 1328737 w 4514850"/>
              <a:gd name="connsiteY1" fmla="*/ 1928813 h 2514600"/>
              <a:gd name="connsiteX2" fmla="*/ 0 w 4514850"/>
              <a:gd name="connsiteY2" fmla="*/ 0 h 2514600"/>
              <a:gd name="connsiteX3" fmla="*/ 0 w 4514850"/>
              <a:gd name="connsiteY3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4850" h="2514600">
                <a:moveTo>
                  <a:pt x="4514850" y="2514600"/>
                </a:moveTo>
                <a:cubicBezTo>
                  <a:pt x="3298031" y="2431256"/>
                  <a:pt x="2081212" y="2347913"/>
                  <a:pt x="1328737" y="1928813"/>
                </a:cubicBezTo>
                <a:cubicBezTo>
                  <a:pt x="576262" y="150971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C0000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BD27E1-5677-414A-A4B8-9596C7388401}"/>
              </a:ext>
            </a:extLst>
          </p:cNvPr>
          <p:cNvSpPr/>
          <p:nvPr/>
        </p:nvSpPr>
        <p:spPr>
          <a:xfrm>
            <a:off x="8293979" y="5141767"/>
            <a:ext cx="2510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High when both Precision and Recall are high</a:t>
            </a:r>
          </a:p>
        </p:txBody>
      </p:sp>
    </p:spTree>
    <p:extLst>
      <p:ext uri="{BB962C8B-B14F-4D97-AF65-F5344CB8AC3E}">
        <p14:creationId xmlns:p14="http://schemas.microsoft.com/office/powerpoint/2010/main" val="3739515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Train – Validation – Test </a:t>
            </a:r>
          </a:p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Datasets</a:t>
            </a:r>
          </a:p>
        </p:txBody>
      </p:sp>
    </p:spTree>
    <p:extLst>
      <p:ext uri="{BB962C8B-B14F-4D97-AF65-F5344CB8AC3E}">
        <p14:creationId xmlns:p14="http://schemas.microsoft.com/office/powerpoint/2010/main" val="964941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8F74-64B3-E14B-B4BF-D04CAE8A5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 Resources</a:t>
            </a:r>
            <a:endParaRPr lang="en-US" b="1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868EE3-F996-674C-B1F4-32B246264EAA}"/>
              </a:ext>
            </a:extLst>
          </p:cNvPr>
          <p:cNvGrpSpPr/>
          <p:nvPr/>
        </p:nvGrpSpPr>
        <p:grpSpPr>
          <a:xfrm>
            <a:off x="1389688" y="1789634"/>
            <a:ext cx="8729980" cy="3374981"/>
            <a:chOff x="1044257" y="1751863"/>
            <a:chExt cx="8729980" cy="3374981"/>
          </a:xfrm>
        </p:grpSpPr>
        <p:pic>
          <p:nvPicPr>
            <p:cNvPr id="5" name="Picture">
              <a:hlinkClick r:id="rId3"/>
              <a:extLst>
                <a:ext uri="{FF2B5EF4-FFF2-40B4-BE49-F238E27FC236}">
                  <a16:creationId xmlns:a16="http://schemas.microsoft.com/office/drawing/2014/main" id="{32F6E9B1-A11B-3748-BA7C-69EC27B89284}"/>
                </a:ext>
              </a:extLst>
            </p:cNvPr>
            <p:cNvPicPr/>
            <p:nvPr/>
          </p:nvPicPr>
          <p:blipFill>
            <a:blip r:embed="rId4"/>
            <a:srcRect t="14249" b="17540"/>
            <a:stretch>
              <a:fillRect/>
            </a:stretch>
          </p:blipFill>
          <p:spPr>
            <a:xfrm>
              <a:off x="1170135" y="1751863"/>
              <a:ext cx="2834640" cy="82042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35EC2A-7CE6-834B-AAC4-6165DA1E6921}"/>
                </a:ext>
              </a:extLst>
            </p:cNvPr>
            <p:cNvGrpSpPr/>
            <p:nvPr/>
          </p:nvGrpSpPr>
          <p:grpSpPr>
            <a:xfrm>
              <a:off x="1044257" y="4089609"/>
              <a:ext cx="8729980" cy="1037235"/>
              <a:chOff x="1018857" y="3962609"/>
              <a:chExt cx="8729980" cy="1037235"/>
            </a:xfrm>
          </p:grpSpPr>
          <p:grpSp>
            <p:nvGrpSpPr>
              <p:cNvPr id="10" name="Group Shape">
                <a:extLst>
                  <a:ext uri="{FF2B5EF4-FFF2-40B4-BE49-F238E27FC236}">
                    <a16:creationId xmlns:a16="http://schemas.microsoft.com/office/drawing/2014/main" id="{22743A09-FAC3-DA4E-977B-83DA54F49773}"/>
                  </a:ext>
                </a:extLst>
              </p:cNvPr>
              <p:cNvGrpSpPr/>
              <p:nvPr/>
            </p:nvGrpSpPr>
            <p:grpSpPr>
              <a:xfrm>
                <a:off x="1344456" y="4095033"/>
                <a:ext cx="7816917" cy="778922"/>
                <a:chOff x="557114" y="3427704"/>
                <a:chExt cx="7816917" cy="778922"/>
              </a:xfrm>
            </p:grpSpPr>
            <p:pic>
              <p:nvPicPr>
                <p:cNvPr id="13" name="Picture">
                  <a:extLst>
                    <a:ext uri="{FF2B5EF4-FFF2-40B4-BE49-F238E27FC236}">
                      <a16:creationId xmlns:a16="http://schemas.microsoft.com/office/drawing/2014/main" id="{07EF0353-CE4E-0A4E-AA28-B3A67D7D79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7114" y="3427704"/>
                  <a:ext cx="822960" cy="735368"/>
                </a:xfrm>
                <a:prstGeom prst="rect">
                  <a:avLst/>
                </a:prstGeom>
              </p:spPr>
            </p:pic>
            <p:sp>
              <p:nvSpPr>
                <p:cNvPr id="14" name="Shape">
                  <a:extLst>
                    <a:ext uri="{FF2B5EF4-FFF2-40B4-BE49-F238E27FC236}">
                      <a16:creationId xmlns:a16="http://schemas.microsoft.com/office/drawing/2014/main" id="{07BBF69D-15D4-D447-89CC-1F222BD4BF23}"/>
                    </a:ext>
                  </a:extLst>
                </p:cNvPr>
                <p:cNvSpPr/>
                <p:nvPr/>
              </p:nvSpPr>
              <p:spPr>
                <a:xfrm>
                  <a:off x="4102466" y="3441253"/>
                  <a:ext cx="1604927" cy="400110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round/>
                </a:ln>
              </p:spPr>
              <p:txBody>
                <a:bodyPr vert="horz" wrap="none" lIns="91440" tIns="45720" rIns="91440" bIns="45720" numCol="1" spcCol="0" anchor="t">
                  <a:spAutoFit/>
                </a:bodyPr>
                <a:lstStyle/>
                <a:p>
                  <a:pPr>
                    <a:buNone/>
                  </a:pPr>
                  <a:r>
                    <a:rPr lang="en-US" altLang="en-US" sz="20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Collaborate </a:t>
                  </a:r>
                </a:p>
              </p:txBody>
            </p:sp>
            <p:sp>
              <p:nvSpPr>
                <p:cNvPr id="15" name="Shape">
                  <a:extLst>
                    <a:ext uri="{FF2B5EF4-FFF2-40B4-BE49-F238E27FC236}">
                      <a16:creationId xmlns:a16="http://schemas.microsoft.com/office/drawing/2014/main" id="{C25DF737-E935-A543-B7A4-2C2A68DA0B80}"/>
                    </a:ext>
                  </a:extLst>
                </p:cNvPr>
                <p:cNvSpPr/>
                <p:nvPr/>
              </p:nvSpPr>
              <p:spPr>
                <a:xfrm>
                  <a:off x="5683021" y="3439850"/>
                  <a:ext cx="1513556" cy="400110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round/>
                </a:ln>
              </p:spPr>
              <p:txBody>
                <a:bodyPr vert="horz" wrap="none" lIns="91440" tIns="45720" rIns="91440" bIns="45720" numCol="1" spcCol="0" anchor="t">
                  <a:spAutoFit/>
                </a:bodyPr>
                <a:lstStyle/>
                <a:p>
                  <a:pPr>
                    <a:buNone/>
                  </a:pPr>
                  <a:r>
                    <a:rPr lang="en-US" altLang="en-US" sz="20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Share ideas</a:t>
                  </a:r>
                </a:p>
              </p:txBody>
            </p:sp>
            <p:sp>
              <p:nvSpPr>
                <p:cNvPr id="16" name="Shape">
                  <a:extLst>
                    <a:ext uri="{FF2B5EF4-FFF2-40B4-BE49-F238E27FC236}">
                      <a16:creationId xmlns:a16="http://schemas.microsoft.com/office/drawing/2014/main" id="{6FDC476F-AF69-7343-AAD9-1C1417D1A20A}"/>
                    </a:ext>
                  </a:extLst>
                </p:cNvPr>
                <p:cNvSpPr/>
                <p:nvPr/>
              </p:nvSpPr>
              <p:spPr>
                <a:xfrm>
                  <a:off x="6728605" y="3806516"/>
                  <a:ext cx="837089" cy="400110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round/>
                </a:ln>
              </p:spPr>
              <p:txBody>
                <a:bodyPr vert="horz" wrap="none" lIns="91440" tIns="45720" rIns="91440" bIns="45720" numCol="1" spcCol="0" anchor="t">
                  <a:spAutoFit/>
                </a:bodyPr>
                <a:lstStyle/>
                <a:p>
                  <a:pPr>
                    <a:buNone/>
                  </a:pPr>
                  <a:r>
                    <a:rPr lang="en-US" altLang="en-US" sz="20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Learn</a:t>
                  </a:r>
                </a:p>
              </p:txBody>
            </p:sp>
            <p:sp>
              <p:nvSpPr>
                <p:cNvPr id="17" name="Shape">
                  <a:extLst>
                    <a:ext uri="{FF2B5EF4-FFF2-40B4-BE49-F238E27FC236}">
                      <a16:creationId xmlns:a16="http://schemas.microsoft.com/office/drawing/2014/main" id="{3FF3BE10-BF37-364F-AA6A-B81DA05F5DFB}"/>
                    </a:ext>
                  </a:extLst>
                </p:cNvPr>
                <p:cNvSpPr/>
                <p:nvPr/>
              </p:nvSpPr>
              <p:spPr>
                <a:xfrm>
                  <a:off x="7230769" y="3444599"/>
                  <a:ext cx="1143262" cy="400110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round/>
                </a:ln>
              </p:spPr>
              <p:txBody>
                <a:bodyPr vert="horz" wrap="none" lIns="91440" tIns="45720" rIns="91440" bIns="45720" numCol="1" spcCol="0" anchor="t">
                  <a:spAutoFit/>
                </a:bodyPr>
                <a:lstStyle/>
                <a:p>
                  <a:pPr>
                    <a:buNone/>
                  </a:pPr>
                  <a:r>
                    <a:rPr lang="en-US" altLang="en-US" sz="20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Connect</a:t>
                  </a:r>
                </a:p>
              </p:txBody>
            </p:sp>
            <p:sp>
              <p:nvSpPr>
                <p:cNvPr id="18" name="Shape">
                  <a:extLst>
                    <a:ext uri="{FF2B5EF4-FFF2-40B4-BE49-F238E27FC236}">
                      <a16:creationId xmlns:a16="http://schemas.microsoft.com/office/drawing/2014/main" id="{ECFC04F5-3DF8-D142-B38D-BBDFB3C64EA2}"/>
                    </a:ext>
                  </a:extLst>
                </p:cNvPr>
                <p:cNvSpPr/>
                <p:nvPr/>
              </p:nvSpPr>
              <p:spPr>
                <a:xfrm>
                  <a:off x="5058955" y="3806516"/>
                  <a:ext cx="1178528" cy="400110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round/>
                </a:ln>
              </p:spPr>
              <p:txBody>
                <a:bodyPr vert="horz" wrap="none" lIns="91440" tIns="45720" rIns="91440" bIns="45720" numCol="1" spcCol="0" anchor="t">
                  <a:spAutoFit/>
                </a:bodyPr>
                <a:lstStyle/>
                <a:p>
                  <a:pPr>
                    <a:buNone/>
                  </a:pPr>
                  <a:r>
                    <a:rPr lang="en-US" altLang="en-US" sz="20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Network</a:t>
                  </a:r>
                </a:p>
              </p:txBody>
            </p:sp>
          </p:grpSp>
          <p:sp>
            <p:nvSpPr>
              <p:cNvPr id="11" name="Shape">
                <a:extLst>
                  <a:ext uri="{FF2B5EF4-FFF2-40B4-BE49-F238E27FC236}">
                    <a16:creationId xmlns:a16="http://schemas.microsoft.com/office/drawing/2014/main" id="{06BC6480-DB2E-F64F-8E21-3DB2694A2FD0}"/>
                  </a:ext>
                </a:extLst>
              </p:cNvPr>
              <p:cNvSpPr/>
              <p:nvPr/>
            </p:nvSpPr>
            <p:spPr>
              <a:xfrm>
                <a:off x="2229288" y="4109371"/>
                <a:ext cx="2101099" cy="696099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  <p:txBody>
              <a:bodyPr vert="horz" wrap="none" lIns="91440" tIns="45720" rIns="91440" bIns="45720" numCol="1" spcCol="0" anchor="t">
                <a:noAutofit/>
              </a:bodyPr>
              <a:lstStyle/>
              <a:p>
                <a:pPr>
                  <a:buNone/>
                </a:pPr>
                <a:r>
                  <a:rPr lang="en-US" alt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Your </a:t>
                </a:r>
              </a:p>
              <a:p>
                <a:pPr>
                  <a:buNone/>
                </a:pPr>
                <a:r>
                  <a:rPr lang="en-US" alt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classmates</a:t>
                </a:r>
              </a:p>
            </p:txBody>
          </p:sp>
          <p:sp>
            <p:nvSpPr>
              <p:cNvPr id="12" name="Shape">
                <a:extLst>
                  <a:ext uri="{FF2B5EF4-FFF2-40B4-BE49-F238E27FC236}">
                    <a16:creationId xmlns:a16="http://schemas.microsoft.com/office/drawing/2014/main" id="{0470B774-F22C-3F4C-A1D7-B2A9A8256421}"/>
                  </a:ext>
                </a:extLst>
              </p:cNvPr>
              <p:cNvSpPr/>
              <p:nvPr/>
            </p:nvSpPr>
            <p:spPr>
              <a:xfrm>
                <a:off x="1018857" y="3962609"/>
                <a:ext cx="8729980" cy="1037235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solid"/>
                <a:beve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none">
                <a:schemeClr val="lt1"/>
              </a:fontRef>
            </p:style>
            <p:txBody>
              <a:bodyPr vert="horz" lIns="91440" tIns="45720" rIns="91440" bIns="45720" numCol="1" spcCol="0" anchor="ctr">
                <a:noAutofit/>
              </a:bodyPr>
              <a:lstStyle/>
              <a:p>
                <a:pPr algn="ctr"/>
                <a:endParaRPr lang="en-US" altLang="en-US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</p:grpSp>
      <p:sp>
        <p:nvSpPr>
          <p:cNvPr id="22" name="Shape">
            <a:extLst>
              <a:ext uri="{FF2B5EF4-FFF2-40B4-BE49-F238E27FC236}">
                <a16:creationId xmlns:a16="http://schemas.microsoft.com/office/drawing/2014/main" id="{310CD051-643B-0545-A786-78B72818733B}"/>
              </a:ext>
            </a:extLst>
          </p:cNvPr>
          <p:cNvSpPr/>
          <p:nvPr/>
        </p:nvSpPr>
        <p:spPr>
          <a:xfrm>
            <a:off x="1389688" y="2904337"/>
            <a:ext cx="8729980" cy="1037235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olid"/>
            <a:beve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none">
            <a:schemeClr val="lt1"/>
          </a:fontRef>
        </p:style>
        <p:txBody>
          <a:bodyPr vert="horz" lIns="91440" tIns="45720" rIns="91440" bIns="45720" numCol="1" spcCol="0" anchor="ctr">
            <a:noAutofit/>
          </a:bodyPr>
          <a:lstStyle/>
          <a:p>
            <a:pPr algn="ctr"/>
            <a:endParaRPr lang="en-US" altLang="en-US"/>
          </a:p>
        </p:txBody>
      </p:sp>
      <p:pic>
        <p:nvPicPr>
          <p:cNvPr id="23" name="Picture">
            <a:hlinkClick r:id="rId6"/>
            <a:extLst>
              <a:ext uri="{FF2B5EF4-FFF2-40B4-BE49-F238E27FC236}">
                <a16:creationId xmlns:a16="http://schemas.microsoft.com/office/drawing/2014/main" id="{DF0DCD14-426C-1D45-B398-44D73FBD0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1860" y="2908967"/>
            <a:ext cx="2810103" cy="1037235"/>
          </a:xfrm>
          <a:prstGeom prst="rect">
            <a:avLst/>
          </a:prstGeom>
        </p:spPr>
      </p:pic>
      <p:sp>
        <p:nvSpPr>
          <p:cNvPr id="24" name="Shape">
            <a:extLst>
              <a:ext uri="{FF2B5EF4-FFF2-40B4-BE49-F238E27FC236}">
                <a16:creationId xmlns:a16="http://schemas.microsoft.com/office/drawing/2014/main" id="{0D9F549D-63E1-C34B-BCCC-949ADA5AD799}"/>
              </a:ext>
            </a:extLst>
          </p:cNvPr>
          <p:cNvSpPr/>
          <p:nvPr/>
        </p:nvSpPr>
        <p:spPr>
          <a:xfrm>
            <a:off x="4587467" y="3056854"/>
            <a:ext cx="5041772" cy="707886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269240" algn="ctr"/>
            <a:r>
              <a:rPr lang="en-US" altLang="en-US" sz="2000" b="1" dirty="0">
                <a:solidFill>
                  <a:schemeClr val="accent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  <a:hlinkClick r:id="rId6" tooltip="https://d2l.a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D2L</a:t>
            </a:r>
            <a:r>
              <a:rPr lang="en-US" alt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An interactive deep learning book with code, math, and </a:t>
            </a:r>
            <a:r>
              <a:rPr lang="en-US" altLang="en-US" sz="2000" dirty="0">
                <a:solidFill>
                  <a:schemeClr val="accent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discussions</a:t>
            </a:r>
            <a:r>
              <a:rPr lang="en-US" alt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FC65F445-81F4-FA47-A86E-62B7E5A9D315}"/>
              </a:ext>
            </a:extLst>
          </p:cNvPr>
          <p:cNvSpPr/>
          <p:nvPr/>
        </p:nvSpPr>
        <p:spPr>
          <a:xfrm>
            <a:off x="1389688" y="1690773"/>
            <a:ext cx="8729980" cy="1037235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olid"/>
            <a:beve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none">
            <a:schemeClr val="lt1"/>
          </a:fontRef>
        </p:style>
        <p:txBody>
          <a:bodyPr vert="horz" lIns="91440" tIns="45720" rIns="91440" bIns="45720" numCol="1" spcCol="0" anchor="ctr">
            <a:noAutofit/>
          </a:bodyPr>
          <a:lstStyle/>
          <a:p>
            <a:pPr algn="ctr"/>
            <a:endParaRPr lang="en-US" altLang="en-US"/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6B5E5EE-EB33-7C4C-A9E0-EE0C970022A0}"/>
              </a:ext>
            </a:extLst>
          </p:cNvPr>
          <p:cNvSpPr/>
          <p:nvPr/>
        </p:nvSpPr>
        <p:spPr>
          <a:xfrm>
            <a:off x="4991930" y="1864491"/>
            <a:ext cx="4812318" cy="599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en-US" sz="20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Notebooks to build, train, and deploy machine learning models quickly</a:t>
            </a:r>
          </a:p>
        </p:txBody>
      </p:sp>
    </p:spTree>
    <p:extLst>
      <p:ext uri="{BB962C8B-B14F-4D97-AF65-F5344CB8AC3E}">
        <p14:creationId xmlns:p14="http://schemas.microsoft.com/office/powerpoint/2010/main" val="2049772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14DDB-3053-C94D-AF24-3C98C8DF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Training – Validation – Test Sets 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D93DFD-9BF2-3349-8415-4E995C39ECAA}"/>
              </a:ext>
            </a:extLst>
          </p:cNvPr>
          <p:cNvSpPr/>
          <p:nvPr/>
        </p:nvSpPr>
        <p:spPr>
          <a:xfrm>
            <a:off x="562844" y="4197537"/>
            <a:ext cx="112522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The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test set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is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not available to the model for learning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, it is only used to ensure that the model generalizes well on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new “unseen” data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endParaRPr lang="en-US" sz="2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2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73F53D-C402-E740-AEFC-2F28EEF4553E}"/>
              </a:ext>
            </a:extLst>
          </p:cNvPr>
          <p:cNvGrpSpPr/>
          <p:nvPr/>
        </p:nvGrpSpPr>
        <p:grpSpPr>
          <a:xfrm>
            <a:off x="811173" y="1184729"/>
            <a:ext cx="10569654" cy="2829764"/>
            <a:chOff x="772115" y="1189809"/>
            <a:chExt cx="10569654" cy="2829764"/>
          </a:xfrm>
        </p:grpSpPr>
        <p:graphicFrame>
          <p:nvGraphicFramePr>
            <p:cNvPr id="19" name="Diagram 18">
              <a:extLst>
                <a:ext uri="{FF2B5EF4-FFF2-40B4-BE49-F238E27FC236}">
                  <a16:creationId xmlns:a16="http://schemas.microsoft.com/office/drawing/2014/main" id="{1DBF3B76-41B7-5E43-9BC4-F0AF6C97228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80497255"/>
                </p:ext>
              </p:extLst>
            </p:nvPr>
          </p:nvGraphicFramePr>
          <p:xfrm>
            <a:off x="772115" y="1189809"/>
            <a:ext cx="7032167" cy="282976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0" name="Horizontal Scroll 19">
              <a:extLst>
                <a:ext uri="{FF2B5EF4-FFF2-40B4-BE49-F238E27FC236}">
                  <a16:creationId xmlns:a16="http://schemas.microsoft.com/office/drawing/2014/main" id="{00D3E0F6-F46E-B941-A300-8121BE17644A}"/>
                </a:ext>
              </a:extLst>
            </p:cNvPr>
            <p:cNvSpPr/>
            <p:nvPr/>
          </p:nvSpPr>
          <p:spPr>
            <a:xfrm>
              <a:off x="8437336" y="1734327"/>
              <a:ext cx="2899356" cy="814654"/>
            </a:xfrm>
            <a:prstGeom prst="horizontalScroll">
              <a:avLst/>
            </a:prstGeom>
            <a:solidFill>
              <a:schemeClr val="accent3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Train, tune and validate the model (multiple times!)</a:t>
              </a:r>
            </a:p>
          </p:txBody>
        </p:sp>
        <p:sp>
          <p:nvSpPr>
            <p:cNvPr id="21" name="Horizontal Scroll 20">
              <a:extLst>
                <a:ext uri="{FF2B5EF4-FFF2-40B4-BE49-F238E27FC236}">
                  <a16:creationId xmlns:a16="http://schemas.microsoft.com/office/drawing/2014/main" id="{A8696BDC-23EE-E748-B52E-9465A4F3FC16}"/>
                </a:ext>
              </a:extLst>
            </p:cNvPr>
            <p:cNvSpPr/>
            <p:nvPr/>
          </p:nvSpPr>
          <p:spPr>
            <a:xfrm>
              <a:off x="8442416" y="2913150"/>
              <a:ext cx="2899353" cy="814654"/>
            </a:xfrm>
            <a:prstGeom prst="horizontalScroll">
              <a:avLst/>
            </a:prstGeom>
            <a:solidFill>
              <a:schemeClr val="accent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(Final) Test the model</a:t>
              </a:r>
            </a:p>
          </p:txBody>
        </p:sp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B7421E50-5BE9-2A43-AD3A-376EF0F7AFDE}"/>
                </a:ext>
              </a:extLst>
            </p:cNvPr>
            <p:cNvSpPr/>
            <p:nvPr/>
          </p:nvSpPr>
          <p:spPr>
            <a:xfrm>
              <a:off x="8002485" y="1782205"/>
              <a:ext cx="214312" cy="874866"/>
            </a:xfrm>
            <a:prstGeom prst="rightBrac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6A171B7-BF01-9D46-8A4F-6FA84F247780}"/>
                </a:ext>
              </a:extLst>
            </p:cNvPr>
            <p:cNvCxnSpPr>
              <a:cxnSpLocks/>
            </p:cNvCxnSpPr>
            <p:nvPr/>
          </p:nvCxnSpPr>
          <p:spPr>
            <a:xfrm>
              <a:off x="7872423" y="3377564"/>
              <a:ext cx="47443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A4C8C93-4E3F-0E4A-AEF4-7A2031B6207A}"/>
                </a:ext>
              </a:extLst>
            </p:cNvPr>
            <p:cNvCxnSpPr>
              <a:cxnSpLocks/>
            </p:cNvCxnSpPr>
            <p:nvPr/>
          </p:nvCxnSpPr>
          <p:spPr>
            <a:xfrm>
              <a:off x="9311456" y="2602139"/>
              <a:ext cx="0" cy="311011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urved Right Arrow 24">
              <a:extLst>
                <a:ext uri="{FF2B5EF4-FFF2-40B4-BE49-F238E27FC236}">
                  <a16:creationId xmlns:a16="http://schemas.microsoft.com/office/drawing/2014/main" id="{A688CCAC-B658-3647-82E0-B60B06C86B5A}"/>
                </a:ext>
              </a:extLst>
            </p:cNvPr>
            <p:cNvSpPr/>
            <p:nvPr/>
          </p:nvSpPr>
          <p:spPr>
            <a:xfrm>
              <a:off x="8877790" y="1328691"/>
              <a:ext cx="396223" cy="442477"/>
            </a:xfrm>
            <a:prstGeom prst="curvedRightArrow">
              <a:avLst/>
            </a:prstGeom>
            <a:solidFill>
              <a:schemeClr val="accent3"/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6" name="Curved Left Arrow 25">
              <a:extLst>
                <a:ext uri="{FF2B5EF4-FFF2-40B4-BE49-F238E27FC236}">
                  <a16:creationId xmlns:a16="http://schemas.microsoft.com/office/drawing/2014/main" id="{F032A06B-A764-A44A-98F3-2E12CACCC296}"/>
                </a:ext>
              </a:extLst>
            </p:cNvPr>
            <p:cNvSpPr/>
            <p:nvPr/>
          </p:nvSpPr>
          <p:spPr>
            <a:xfrm flipV="1">
              <a:off x="9294971" y="1286730"/>
              <a:ext cx="391011" cy="450951"/>
            </a:xfrm>
            <a:prstGeom prst="curvedLeftArrow">
              <a:avLst/>
            </a:prstGeom>
            <a:solidFill>
              <a:schemeClr val="accent3"/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016011-A907-674D-A6F5-88F37C93C84E}"/>
                </a:ext>
              </a:extLst>
            </p:cNvPr>
            <p:cNvSpPr txBox="1"/>
            <p:nvPr/>
          </p:nvSpPr>
          <p:spPr>
            <a:xfrm>
              <a:off x="9783651" y="1290592"/>
              <a:ext cx="1286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>
                  <a:solidFill>
                    <a:schemeClr val="accent3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Learning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8D482B-3D3B-3F4F-9811-2E45FFC6EFF1}"/>
                </a:ext>
              </a:extLst>
            </p:cNvPr>
            <p:cNvSpPr txBox="1"/>
            <p:nvPr/>
          </p:nvSpPr>
          <p:spPr>
            <a:xfrm>
              <a:off x="9762756" y="2557590"/>
              <a:ext cx="1286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>
                  <a:solidFill>
                    <a:srgbClr val="0090C3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58269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14DDB-3053-C94D-AF24-3C98C8DF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Training – Validation – Test Sets 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598E4-C31E-8B45-B5CD-23E6BBCCB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50" y="3941221"/>
            <a:ext cx="2968989" cy="22049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473F19-5F08-9C46-8E14-3E619EE49C8B}"/>
              </a:ext>
            </a:extLst>
          </p:cNvPr>
          <p:cNvSpPr txBox="1"/>
          <p:nvPr/>
        </p:nvSpPr>
        <p:spPr>
          <a:xfrm>
            <a:off x="5488986" y="4469093"/>
            <a:ext cx="1602279" cy="338554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Training Set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B96DB-A7ED-534F-99B2-18BADD24503A}"/>
              </a:ext>
            </a:extLst>
          </p:cNvPr>
          <p:cNvSpPr txBox="1"/>
          <p:nvPr/>
        </p:nvSpPr>
        <p:spPr>
          <a:xfrm>
            <a:off x="5457647" y="5712652"/>
            <a:ext cx="1633618" cy="338554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Test Set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9418D2-1488-314F-984E-F1BBF2B76DDA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4637483" y="4115297"/>
            <a:ext cx="851503" cy="523073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9E45A5-9AE3-F246-A872-41594E7449A8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657125" y="4638370"/>
            <a:ext cx="831861" cy="520473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07F597-2683-6E41-8793-506FD99E599D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4637483" y="5179750"/>
            <a:ext cx="841682" cy="229173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E209FB-5E9E-8C47-BCD3-CFEBE0C40690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4676767" y="5408923"/>
            <a:ext cx="802398" cy="338554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371CEB-ED4E-BF43-9DBF-E4CA9C34A437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4666946" y="5779678"/>
            <a:ext cx="790701" cy="10225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BA385B-5718-FC4D-A7B3-8951280633BF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4676767" y="5881929"/>
            <a:ext cx="780880" cy="21934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492007-127C-5E43-82ED-B4C644775DC0}"/>
              </a:ext>
            </a:extLst>
          </p:cNvPr>
          <p:cNvSpPr/>
          <p:nvPr/>
        </p:nvSpPr>
        <p:spPr>
          <a:xfrm>
            <a:off x="1424972" y="4103274"/>
            <a:ext cx="3222333" cy="1067216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523261-D011-2447-9D8D-B81A75E78E96}"/>
              </a:ext>
            </a:extLst>
          </p:cNvPr>
          <p:cNvSpPr/>
          <p:nvPr/>
        </p:nvSpPr>
        <p:spPr>
          <a:xfrm>
            <a:off x="1424971" y="5762719"/>
            <a:ext cx="3241975" cy="3385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E4DC84-36D3-F942-A01E-5B9FD96A0902}"/>
              </a:ext>
            </a:extLst>
          </p:cNvPr>
          <p:cNvSpPr txBox="1"/>
          <p:nvPr/>
        </p:nvSpPr>
        <p:spPr>
          <a:xfrm>
            <a:off x="5479165" y="5239646"/>
            <a:ext cx="1612100" cy="338554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Validation Set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AA5120-F684-5F4F-A177-841FDC636736}"/>
              </a:ext>
            </a:extLst>
          </p:cNvPr>
          <p:cNvSpPr/>
          <p:nvPr/>
        </p:nvSpPr>
        <p:spPr>
          <a:xfrm>
            <a:off x="1424971" y="5170490"/>
            <a:ext cx="3222333" cy="582969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C1ECDC-DF96-9C42-8FC6-2ED4A5708C26}"/>
              </a:ext>
            </a:extLst>
          </p:cNvPr>
          <p:cNvSpPr txBox="1"/>
          <p:nvPr/>
        </p:nvSpPr>
        <p:spPr>
          <a:xfrm>
            <a:off x="8001316" y="4314100"/>
            <a:ext cx="3733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It is good practice to shuffle the dataset before the split to avoid bias in the resulting sets.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A371458-582D-C242-922F-111CF3B5A527}"/>
              </a:ext>
            </a:extLst>
          </p:cNvPr>
          <p:cNvGrpSpPr/>
          <p:nvPr/>
        </p:nvGrpSpPr>
        <p:grpSpPr>
          <a:xfrm>
            <a:off x="811173" y="1184729"/>
            <a:ext cx="10569654" cy="2829764"/>
            <a:chOff x="772115" y="1189809"/>
            <a:chExt cx="10569654" cy="2829764"/>
          </a:xfrm>
        </p:grpSpPr>
        <p:graphicFrame>
          <p:nvGraphicFramePr>
            <p:cNvPr id="54" name="Diagram 53">
              <a:extLst>
                <a:ext uri="{FF2B5EF4-FFF2-40B4-BE49-F238E27FC236}">
                  <a16:creationId xmlns:a16="http://schemas.microsoft.com/office/drawing/2014/main" id="{C6A132E5-6468-5649-A99D-58371FCC76B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02927206"/>
                </p:ext>
              </p:extLst>
            </p:nvPr>
          </p:nvGraphicFramePr>
          <p:xfrm>
            <a:off x="772115" y="1189809"/>
            <a:ext cx="7032167" cy="282976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55" name="Horizontal Scroll 54">
              <a:extLst>
                <a:ext uri="{FF2B5EF4-FFF2-40B4-BE49-F238E27FC236}">
                  <a16:creationId xmlns:a16="http://schemas.microsoft.com/office/drawing/2014/main" id="{9CB237B3-FF38-8F42-8A9E-6ACB5D536F8D}"/>
                </a:ext>
              </a:extLst>
            </p:cNvPr>
            <p:cNvSpPr/>
            <p:nvPr/>
          </p:nvSpPr>
          <p:spPr>
            <a:xfrm>
              <a:off x="8437336" y="1734327"/>
              <a:ext cx="2899356" cy="814654"/>
            </a:xfrm>
            <a:prstGeom prst="horizontalScroll">
              <a:avLst/>
            </a:prstGeom>
            <a:solidFill>
              <a:schemeClr val="accent3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Train, tune and validate the model (multiple times!)</a:t>
              </a:r>
            </a:p>
          </p:txBody>
        </p:sp>
        <p:sp>
          <p:nvSpPr>
            <p:cNvPr id="56" name="Horizontal Scroll 55">
              <a:extLst>
                <a:ext uri="{FF2B5EF4-FFF2-40B4-BE49-F238E27FC236}">
                  <a16:creationId xmlns:a16="http://schemas.microsoft.com/office/drawing/2014/main" id="{AC000CB5-8F2D-874F-A2F7-EAE1D3B7C837}"/>
                </a:ext>
              </a:extLst>
            </p:cNvPr>
            <p:cNvSpPr/>
            <p:nvPr/>
          </p:nvSpPr>
          <p:spPr>
            <a:xfrm>
              <a:off x="8442416" y="2913150"/>
              <a:ext cx="2899353" cy="814654"/>
            </a:xfrm>
            <a:prstGeom prst="horizontalScroll">
              <a:avLst/>
            </a:prstGeom>
            <a:solidFill>
              <a:schemeClr val="accent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(Final) Test the model</a:t>
              </a:r>
            </a:p>
          </p:txBody>
        </p:sp>
        <p:sp>
          <p:nvSpPr>
            <p:cNvPr id="57" name="Right Brace 56">
              <a:extLst>
                <a:ext uri="{FF2B5EF4-FFF2-40B4-BE49-F238E27FC236}">
                  <a16:creationId xmlns:a16="http://schemas.microsoft.com/office/drawing/2014/main" id="{DDA041F2-3CA1-474F-BD86-882D1F9CAB9D}"/>
                </a:ext>
              </a:extLst>
            </p:cNvPr>
            <p:cNvSpPr/>
            <p:nvPr/>
          </p:nvSpPr>
          <p:spPr>
            <a:xfrm>
              <a:off x="8002485" y="1782205"/>
              <a:ext cx="214312" cy="874866"/>
            </a:xfrm>
            <a:prstGeom prst="rightBrac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F8F18AE-E0B9-F042-B86A-B30BDA01CB35}"/>
                </a:ext>
              </a:extLst>
            </p:cNvPr>
            <p:cNvCxnSpPr>
              <a:cxnSpLocks/>
            </p:cNvCxnSpPr>
            <p:nvPr/>
          </p:nvCxnSpPr>
          <p:spPr>
            <a:xfrm>
              <a:off x="7872423" y="3377564"/>
              <a:ext cx="474436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7AFEA29-EC0D-9846-B64F-0D0907A7D1B9}"/>
                </a:ext>
              </a:extLst>
            </p:cNvPr>
            <p:cNvCxnSpPr>
              <a:cxnSpLocks/>
            </p:cNvCxnSpPr>
            <p:nvPr/>
          </p:nvCxnSpPr>
          <p:spPr>
            <a:xfrm>
              <a:off x="9311456" y="2602139"/>
              <a:ext cx="0" cy="311011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urved Right Arrow 59">
              <a:extLst>
                <a:ext uri="{FF2B5EF4-FFF2-40B4-BE49-F238E27FC236}">
                  <a16:creationId xmlns:a16="http://schemas.microsoft.com/office/drawing/2014/main" id="{39473C0C-3AA2-794D-8A08-C6CC62ADD721}"/>
                </a:ext>
              </a:extLst>
            </p:cNvPr>
            <p:cNvSpPr/>
            <p:nvPr/>
          </p:nvSpPr>
          <p:spPr>
            <a:xfrm>
              <a:off x="8877790" y="1328691"/>
              <a:ext cx="396223" cy="442477"/>
            </a:xfrm>
            <a:prstGeom prst="curvedRightArrow">
              <a:avLst/>
            </a:prstGeom>
            <a:solidFill>
              <a:schemeClr val="accent3"/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1" name="Curved Left Arrow 60">
              <a:extLst>
                <a:ext uri="{FF2B5EF4-FFF2-40B4-BE49-F238E27FC236}">
                  <a16:creationId xmlns:a16="http://schemas.microsoft.com/office/drawing/2014/main" id="{0CDF72DF-1283-C84A-AA4A-8DD8E87A0AC6}"/>
                </a:ext>
              </a:extLst>
            </p:cNvPr>
            <p:cNvSpPr/>
            <p:nvPr/>
          </p:nvSpPr>
          <p:spPr>
            <a:xfrm flipV="1">
              <a:off x="9294971" y="1286730"/>
              <a:ext cx="391011" cy="450951"/>
            </a:xfrm>
            <a:prstGeom prst="curvedLeftArrow">
              <a:avLst/>
            </a:prstGeom>
            <a:solidFill>
              <a:schemeClr val="accent3"/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4E25F3D-C327-4C47-A7A4-7E61C239DACA}"/>
                </a:ext>
              </a:extLst>
            </p:cNvPr>
            <p:cNvSpPr txBox="1"/>
            <p:nvPr/>
          </p:nvSpPr>
          <p:spPr>
            <a:xfrm>
              <a:off x="9783651" y="1290592"/>
              <a:ext cx="1286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>
                  <a:solidFill>
                    <a:schemeClr val="accent3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Learning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B164BC-3DCA-FF49-9FD5-A126DB631B8D}"/>
                </a:ext>
              </a:extLst>
            </p:cNvPr>
            <p:cNvSpPr txBox="1"/>
            <p:nvPr/>
          </p:nvSpPr>
          <p:spPr>
            <a:xfrm>
              <a:off x="9762756" y="2557590"/>
              <a:ext cx="1286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dirty="0">
                  <a:solidFill>
                    <a:srgbClr val="0090C3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7199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14DDB-3053-C94D-AF24-3C98C8DF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K-fold Cross Validation ( K = 5)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E4E7B7A-4EAD-9A49-BD55-B96B2B566A12}"/>
              </a:ext>
            </a:extLst>
          </p:cNvPr>
          <p:cNvSpPr txBox="1">
            <a:spLocks/>
          </p:cNvSpPr>
          <p:nvPr/>
        </p:nvSpPr>
        <p:spPr>
          <a:xfrm>
            <a:off x="5575300" y="1310105"/>
            <a:ext cx="6004928" cy="45996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16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EB034D6E-30FE-F144-A7EB-E2A9A440C2F4}"/>
              </a:ext>
            </a:extLst>
          </p:cNvPr>
          <p:cNvSpPr txBox="1"/>
          <p:nvPr/>
        </p:nvSpPr>
        <p:spPr>
          <a:xfrm>
            <a:off x="5754679" y="1399966"/>
            <a:ext cx="624852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K-fold Cross-Validation (CV) 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is a validation technique to see how well a trained model generalizes to an independent validation set. </a:t>
            </a:r>
          </a:p>
          <a:p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Use </a:t>
            </a:r>
            <a:r>
              <a:rPr lang="en-US" sz="20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different holdout samples </a:t>
            </a: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to validate the model, each time training with the remainder samples:</a:t>
            </a:r>
            <a:endParaRPr lang="en-US" sz="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Split the training dataset into K independent folds.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Repeat the following K times:</a:t>
            </a:r>
          </a:p>
          <a:p>
            <a:pPr marL="1140319" lvl="2" indent="-342900">
              <a:buFont typeface="Wingdings" pitchFamily="2" charset="2"/>
              <a:buChar char="§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Set aside K</a:t>
            </a:r>
            <a:r>
              <a:rPr lang="en-US" sz="2000" baseline="30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th</a:t>
            </a: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fold of the data for </a:t>
            </a:r>
            <a:r>
              <a:rPr lang="en-US" sz="2000" b="1" dirty="0">
                <a:solidFill>
                  <a:schemeClr val="accent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validation</a:t>
            </a: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pPr marL="1140319" lvl="2" indent="-342900">
              <a:buFont typeface="Wingdings" pitchFamily="2" charset="2"/>
              <a:buChar char="§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Train the model on the other folds, the </a:t>
            </a:r>
            <a:r>
              <a:rPr lang="en-US" sz="20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training set</a:t>
            </a:r>
            <a:r>
              <a:rPr lang="en-US" sz="20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pPr marL="1140319" lvl="2" indent="-342900">
              <a:buFont typeface="Wingdings" pitchFamily="2" charset="2"/>
              <a:buChar char="§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Test the model on the </a:t>
            </a:r>
            <a:r>
              <a:rPr lang="en-US" sz="2000" b="1" dirty="0">
                <a:solidFill>
                  <a:schemeClr val="accent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validation set</a:t>
            </a:r>
            <a:r>
              <a:rPr lang="en-US" sz="20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Average or combine the model performance metrics.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43627B-596F-C04D-BE9D-D8E2FD99D5D4}"/>
              </a:ext>
            </a:extLst>
          </p:cNvPr>
          <p:cNvGrpSpPr/>
          <p:nvPr/>
        </p:nvGrpSpPr>
        <p:grpSpPr>
          <a:xfrm>
            <a:off x="611772" y="1710212"/>
            <a:ext cx="5262010" cy="3840637"/>
            <a:chOff x="493552" y="1813783"/>
            <a:chExt cx="5262010" cy="3840637"/>
          </a:xfrm>
        </p:grpSpPr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id="{2D268E53-07A5-5940-AAFC-8D07C8955FEC}"/>
                </a:ext>
              </a:extLst>
            </p:cNvPr>
            <p:cNvSpPr txBox="1"/>
            <p:nvPr/>
          </p:nvSpPr>
          <p:spPr>
            <a:xfrm>
              <a:off x="4483721" y="1829079"/>
              <a:ext cx="1271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5</a:t>
              </a:r>
              <a:r>
                <a:rPr lang="en-US" sz="1400" baseline="30000" dirty="0">
                  <a:solidFill>
                    <a:schemeClr val="tx1">
                      <a:lumMod val="50000"/>
                    </a:schemeClr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th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C268A4B-FAD0-894E-9558-EDFEC21701BB}"/>
                </a:ext>
              </a:extLst>
            </p:cNvPr>
            <p:cNvGrpSpPr/>
            <p:nvPr/>
          </p:nvGrpSpPr>
          <p:grpSpPr>
            <a:xfrm>
              <a:off x="493552" y="1813783"/>
              <a:ext cx="5031847" cy="3840637"/>
              <a:chOff x="493552" y="1813783"/>
              <a:chExt cx="5031847" cy="3840637"/>
            </a:xfrm>
          </p:grpSpPr>
          <p:sp>
            <p:nvSpPr>
              <p:cNvPr id="440" name="Rounded Rectangle 439">
                <a:extLst>
                  <a:ext uri="{FF2B5EF4-FFF2-40B4-BE49-F238E27FC236}">
                    <a16:creationId xmlns:a16="http://schemas.microsoft.com/office/drawing/2014/main" id="{8A7C2C38-1243-F544-B35C-DB979C0167F0}"/>
                  </a:ext>
                </a:extLst>
              </p:cNvPr>
              <p:cNvSpPr/>
              <p:nvPr/>
            </p:nvSpPr>
            <p:spPr>
              <a:xfrm>
                <a:off x="4348171" y="2604630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2" name="Rounded Rectangle 4">
                <a:extLst>
                  <a:ext uri="{FF2B5EF4-FFF2-40B4-BE49-F238E27FC236}">
                    <a16:creationId xmlns:a16="http://schemas.microsoft.com/office/drawing/2014/main" id="{14998C1C-4FA0-6648-8264-0CF0AA9034A0}"/>
                  </a:ext>
                </a:extLst>
              </p:cNvPr>
              <p:cNvSpPr txBox="1"/>
              <p:nvPr/>
            </p:nvSpPr>
            <p:spPr>
              <a:xfrm>
                <a:off x="4353076" y="2604630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41" name="Rounded Rectangle 440">
                <a:extLst>
                  <a:ext uri="{FF2B5EF4-FFF2-40B4-BE49-F238E27FC236}">
                    <a16:creationId xmlns:a16="http://schemas.microsoft.com/office/drawing/2014/main" id="{36C7C632-74C1-504A-AE49-386ADDEED416}"/>
                  </a:ext>
                </a:extLst>
              </p:cNvPr>
              <p:cNvSpPr/>
              <p:nvPr/>
            </p:nvSpPr>
            <p:spPr>
              <a:xfrm>
                <a:off x="4355503" y="2178515"/>
                <a:ext cx="698729" cy="426115"/>
              </a:xfrm>
              <a:prstGeom prst="roundRect">
                <a:avLst>
                  <a:gd name="adj" fmla="val 1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3" name="Rounded Rectangle 4">
                <a:extLst>
                  <a:ext uri="{FF2B5EF4-FFF2-40B4-BE49-F238E27FC236}">
                    <a16:creationId xmlns:a16="http://schemas.microsoft.com/office/drawing/2014/main" id="{EE288103-3E29-9D4B-81C1-AA075430D45A}"/>
                  </a:ext>
                </a:extLst>
              </p:cNvPr>
              <p:cNvSpPr txBox="1"/>
              <p:nvPr/>
            </p:nvSpPr>
            <p:spPr>
              <a:xfrm>
                <a:off x="4345528" y="2178515"/>
                <a:ext cx="708704" cy="426115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Validation </a:t>
                </a:r>
              </a:p>
            </p:txBody>
          </p:sp>
          <p:sp>
            <p:nvSpPr>
              <p:cNvPr id="418" name="Rounded Rectangle 417">
                <a:extLst>
                  <a:ext uri="{FF2B5EF4-FFF2-40B4-BE49-F238E27FC236}">
                    <a16:creationId xmlns:a16="http://schemas.microsoft.com/office/drawing/2014/main" id="{CB18C706-25B4-3944-B188-B42D7E1120E4}"/>
                  </a:ext>
                </a:extLst>
              </p:cNvPr>
              <p:cNvSpPr/>
              <p:nvPr/>
            </p:nvSpPr>
            <p:spPr>
              <a:xfrm>
                <a:off x="3546900" y="2604630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9" name="Rounded Rectangle 418">
                <a:extLst>
                  <a:ext uri="{FF2B5EF4-FFF2-40B4-BE49-F238E27FC236}">
                    <a16:creationId xmlns:a16="http://schemas.microsoft.com/office/drawing/2014/main" id="{3F50089E-CDF3-D74F-B04E-CE707A9C5086}"/>
                  </a:ext>
                </a:extLst>
              </p:cNvPr>
              <p:cNvSpPr/>
              <p:nvPr/>
            </p:nvSpPr>
            <p:spPr>
              <a:xfrm>
                <a:off x="3554232" y="2178515"/>
                <a:ext cx="698729" cy="426115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0" name="Rounded Rectangle 4">
                <a:extLst>
                  <a:ext uri="{FF2B5EF4-FFF2-40B4-BE49-F238E27FC236}">
                    <a16:creationId xmlns:a16="http://schemas.microsoft.com/office/drawing/2014/main" id="{D1DEB0E4-9DC7-904C-98E9-BF651E498A89}"/>
                  </a:ext>
                </a:extLst>
              </p:cNvPr>
              <p:cNvSpPr txBox="1"/>
              <p:nvPr/>
            </p:nvSpPr>
            <p:spPr>
              <a:xfrm>
                <a:off x="3551805" y="2604630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Validation </a:t>
                </a:r>
              </a:p>
            </p:txBody>
          </p:sp>
          <p:sp>
            <p:nvSpPr>
              <p:cNvPr id="421" name="Rounded Rectangle 4">
                <a:extLst>
                  <a:ext uri="{FF2B5EF4-FFF2-40B4-BE49-F238E27FC236}">
                    <a16:creationId xmlns:a16="http://schemas.microsoft.com/office/drawing/2014/main" id="{9C348FAC-ACD0-6A44-88BA-EF442C4F3D7A}"/>
                  </a:ext>
                </a:extLst>
              </p:cNvPr>
              <p:cNvSpPr txBox="1"/>
              <p:nvPr/>
            </p:nvSpPr>
            <p:spPr>
              <a:xfrm>
                <a:off x="3544257" y="2178515"/>
                <a:ext cx="708704" cy="426115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22" name="Rounded Rectangle 421">
                <a:extLst>
                  <a:ext uri="{FF2B5EF4-FFF2-40B4-BE49-F238E27FC236}">
                    <a16:creationId xmlns:a16="http://schemas.microsoft.com/office/drawing/2014/main" id="{8CB7DE0B-D0CA-B74A-940D-96E6F7B74C5E}"/>
                  </a:ext>
                </a:extLst>
              </p:cNvPr>
              <p:cNvSpPr/>
              <p:nvPr/>
            </p:nvSpPr>
            <p:spPr>
              <a:xfrm>
                <a:off x="2736828" y="2179888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3" name="Rounded Rectangle 4">
                <a:extLst>
                  <a:ext uri="{FF2B5EF4-FFF2-40B4-BE49-F238E27FC236}">
                    <a16:creationId xmlns:a16="http://schemas.microsoft.com/office/drawing/2014/main" id="{0E5B2926-936B-714B-B338-4D5E51C48862}"/>
                  </a:ext>
                </a:extLst>
              </p:cNvPr>
              <p:cNvSpPr txBox="1"/>
              <p:nvPr/>
            </p:nvSpPr>
            <p:spPr>
              <a:xfrm>
                <a:off x="2741733" y="2179888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24" name="Rounded Rectangle 423">
                <a:extLst>
                  <a:ext uri="{FF2B5EF4-FFF2-40B4-BE49-F238E27FC236}">
                    <a16:creationId xmlns:a16="http://schemas.microsoft.com/office/drawing/2014/main" id="{0D6BC902-4E2F-4445-AF5B-C2B47EAB29D2}"/>
                  </a:ext>
                </a:extLst>
              </p:cNvPr>
              <p:cNvSpPr/>
              <p:nvPr/>
            </p:nvSpPr>
            <p:spPr>
              <a:xfrm>
                <a:off x="2735990" y="2593712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5" name="Rounded Rectangle 4">
                <a:extLst>
                  <a:ext uri="{FF2B5EF4-FFF2-40B4-BE49-F238E27FC236}">
                    <a16:creationId xmlns:a16="http://schemas.microsoft.com/office/drawing/2014/main" id="{8E78584F-6832-9940-B885-488A4A320917}"/>
                  </a:ext>
                </a:extLst>
              </p:cNvPr>
              <p:cNvSpPr txBox="1"/>
              <p:nvPr/>
            </p:nvSpPr>
            <p:spPr>
              <a:xfrm>
                <a:off x="2740895" y="2593712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26" name="Rounded Rectangle 425">
                <a:extLst>
                  <a:ext uri="{FF2B5EF4-FFF2-40B4-BE49-F238E27FC236}">
                    <a16:creationId xmlns:a16="http://schemas.microsoft.com/office/drawing/2014/main" id="{2BC17BAB-66BB-7A4B-8A91-EBDE067ED42A}"/>
                  </a:ext>
                </a:extLst>
              </p:cNvPr>
              <p:cNvSpPr/>
              <p:nvPr/>
            </p:nvSpPr>
            <p:spPr>
              <a:xfrm>
                <a:off x="2731923" y="3845046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7" name="Rounded Rectangle 4">
                <a:extLst>
                  <a:ext uri="{FF2B5EF4-FFF2-40B4-BE49-F238E27FC236}">
                    <a16:creationId xmlns:a16="http://schemas.microsoft.com/office/drawing/2014/main" id="{64C38750-643C-F34C-A118-BE4F01554DDF}"/>
                  </a:ext>
                </a:extLst>
              </p:cNvPr>
              <p:cNvSpPr txBox="1"/>
              <p:nvPr/>
            </p:nvSpPr>
            <p:spPr>
              <a:xfrm>
                <a:off x="2736828" y="3845046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28" name="Rounded Rectangle 427">
                <a:extLst>
                  <a:ext uri="{FF2B5EF4-FFF2-40B4-BE49-F238E27FC236}">
                    <a16:creationId xmlns:a16="http://schemas.microsoft.com/office/drawing/2014/main" id="{FC72B7E0-0F17-B047-B0CD-A6EEFF868CEF}"/>
                  </a:ext>
                </a:extLst>
              </p:cNvPr>
              <p:cNvSpPr/>
              <p:nvPr/>
            </p:nvSpPr>
            <p:spPr>
              <a:xfrm>
                <a:off x="2734375" y="3431631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9" name="Rounded Rectangle 4">
                <a:extLst>
                  <a:ext uri="{FF2B5EF4-FFF2-40B4-BE49-F238E27FC236}">
                    <a16:creationId xmlns:a16="http://schemas.microsoft.com/office/drawing/2014/main" id="{51F619A9-723E-B14B-93BB-A15801D86BD9}"/>
                  </a:ext>
                </a:extLst>
              </p:cNvPr>
              <p:cNvSpPr txBox="1"/>
              <p:nvPr/>
            </p:nvSpPr>
            <p:spPr>
              <a:xfrm>
                <a:off x="2739280" y="3431631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32" name="Rounded Rectangle 431">
                <a:extLst>
                  <a:ext uri="{FF2B5EF4-FFF2-40B4-BE49-F238E27FC236}">
                    <a16:creationId xmlns:a16="http://schemas.microsoft.com/office/drawing/2014/main" id="{97A2091F-C3DD-704D-B33E-EA8671596191}"/>
                  </a:ext>
                </a:extLst>
              </p:cNvPr>
              <p:cNvSpPr/>
              <p:nvPr/>
            </p:nvSpPr>
            <p:spPr>
              <a:xfrm>
                <a:off x="3544257" y="3018454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3" name="Rounded Rectangle 4">
                <a:extLst>
                  <a:ext uri="{FF2B5EF4-FFF2-40B4-BE49-F238E27FC236}">
                    <a16:creationId xmlns:a16="http://schemas.microsoft.com/office/drawing/2014/main" id="{A4979FBB-DF03-B24A-9D7A-E0BBE51F20DB}"/>
                  </a:ext>
                </a:extLst>
              </p:cNvPr>
              <p:cNvSpPr txBox="1"/>
              <p:nvPr/>
            </p:nvSpPr>
            <p:spPr>
              <a:xfrm>
                <a:off x="3549162" y="3018454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34" name="Rounded Rectangle 433">
                <a:extLst>
                  <a:ext uri="{FF2B5EF4-FFF2-40B4-BE49-F238E27FC236}">
                    <a16:creationId xmlns:a16="http://schemas.microsoft.com/office/drawing/2014/main" id="{3F9BCB21-4FA0-3441-B604-5497E3E37356}"/>
                  </a:ext>
                </a:extLst>
              </p:cNvPr>
              <p:cNvSpPr/>
              <p:nvPr/>
            </p:nvSpPr>
            <p:spPr>
              <a:xfrm>
                <a:off x="3543419" y="3432278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5" name="Rounded Rectangle 4">
                <a:extLst>
                  <a:ext uri="{FF2B5EF4-FFF2-40B4-BE49-F238E27FC236}">
                    <a16:creationId xmlns:a16="http://schemas.microsoft.com/office/drawing/2014/main" id="{3F57B480-A75F-1A49-9A28-AE3250D081BA}"/>
                  </a:ext>
                </a:extLst>
              </p:cNvPr>
              <p:cNvSpPr txBox="1"/>
              <p:nvPr/>
            </p:nvSpPr>
            <p:spPr>
              <a:xfrm>
                <a:off x="3548324" y="3432278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36" name="Rounded Rectangle 435">
                <a:extLst>
                  <a:ext uri="{FF2B5EF4-FFF2-40B4-BE49-F238E27FC236}">
                    <a16:creationId xmlns:a16="http://schemas.microsoft.com/office/drawing/2014/main" id="{E18C41B3-32E4-9643-9B6E-F0DF13119854}"/>
                  </a:ext>
                </a:extLst>
              </p:cNvPr>
              <p:cNvSpPr/>
              <p:nvPr/>
            </p:nvSpPr>
            <p:spPr>
              <a:xfrm>
                <a:off x="3541804" y="3844790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7" name="Rounded Rectangle 4">
                <a:extLst>
                  <a:ext uri="{FF2B5EF4-FFF2-40B4-BE49-F238E27FC236}">
                    <a16:creationId xmlns:a16="http://schemas.microsoft.com/office/drawing/2014/main" id="{2B7F67A8-F7E5-A742-AFCF-EFA67B41347B}"/>
                  </a:ext>
                </a:extLst>
              </p:cNvPr>
              <p:cNvSpPr txBox="1"/>
              <p:nvPr/>
            </p:nvSpPr>
            <p:spPr>
              <a:xfrm>
                <a:off x="3546709" y="3844790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12" name="Rounded Rectangle 411">
                <a:extLst>
                  <a:ext uri="{FF2B5EF4-FFF2-40B4-BE49-F238E27FC236}">
                    <a16:creationId xmlns:a16="http://schemas.microsoft.com/office/drawing/2014/main" id="{D096703C-DD66-F949-BBAD-0435613AAD29}"/>
                  </a:ext>
                </a:extLst>
              </p:cNvPr>
              <p:cNvSpPr/>
              <p:nvPr/>
            </p:nvSpPr>
            <p:spPr>
              <a:xfrm>
                <a:off x="1925118" y="3419639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6" name="Rounded Rectangle 415">
                <a:extLst>
                  <a:ext uri="{FF2B5EF4-FFF2-40B4-BE49-F238E27FC236}">
                    <a16:creationId xmlns:a16="http://schemas.microsoft.com/office/drawing/2014/main" id="{67F8A92E-376D-AA4A-86AD-B4D90B5CB281}"/>
                  </a:ext>
                </a:extLst>
              </p:cNvPr>
              <p:cNvSpPr/>
              <p:nvPr/>
            </p:nvSpPr>
            <p:spPr>
              <a:xfrm>
                <a:off x="1935093" y="3833463"/>
                <a:ext cx="698729" cy="426115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3" name="Rounded Rectangle 4">
                <a:extLst>
                  <a:ext uri="{FF2B5EF4-FFF2-40B4-BE49-F238E27FC236}">
                    <a16:creationId xmlns:a16="http://schemas.microsoft.com/office/drawing/2014/main" id="{C373AA5A-95E1-A247-A5C7-8485DF1C30F9}"/>
                  </a:ext>
                </a:extLst>
              </p:cNvPr>
              <p:cNvSpPr txBox="1"/>
              <p:nvPr/>
            </p:nvSpPr>
            <p:spPr>
              <a:xfrm>
                <a:off x="1930023" y="3419639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Validation </a:t>
                </a:r>
              </a:p>
            </p:txBody>
          </p:sp>
          <p:sp>
            <p:nvSpPr>
              <p:cNvPr id="417" name="Rounded Rectangle 4">
                <a:extLst>
                  <a:ext uri="{FF2B5EF4-FFF2-40B4-BE49-F238E27FC236}">
                    <a16:creationId xmlns:a16="http://schemas.microsoft.com/office/drawing/2014/main" id="{6B068A55-5BD9-644F-90D5-28D2AF0B1C03}"/>
                  </a:ext>
                </a:extLst>
              </p:cNvPr>
              <p:cNvSpPr txBox="1"/>
              <p:nvPr/>
            </p:nvSpPr>
            <p:spPr>
              <a:xfrm>
                <a:off x="1925118" y="3833463"/>
                <a:ext cx="708704" cy="426115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236" name="Rounded Rectangle 235">
                <a:extLst>
                  <a:ext uri="{FF2B5EF4-FFF2-40B4-BE49-F238E27FC236}">
                    <a16:creationId xmlns:a16="http://schemas.microsoft.com/office/drawing/2014/main" id="{0C9C6983-B018-9A4A-BECF-2AB278A59934}"/>
                  </a:ext>
                </a:extLst>
              </p:cNvPr>
              <p:cNvSpPr/>
              <p:nvPr/>
            </p:nvSpPr>
            <p:spPr>
              <a:xfrm>
                <a:off x="1128822" y="2179888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7" name="Rounded Rectangle 4">
                <a:extLst>
                  <a:ext uri="{FF2B5EF4-FFF2-40B4-BE49-F238E27FC236}">
                    <a16:creationId xmlns:a16="http://schemas.microsoft.com/office/drawing/2014/main" id="{61A916DF-5704-C848-9ED5-EEB7BB653D4A}"/>
                  </a:ext>
                </a:extLst>
              </p:cNvPr>
              <p:cNvSpPr txBox="1"/>
              <p:nvPr/>
            </p:nvSpPr>
            <p:spPr>
              <a:xfrm>
                <a:off x="1133727" y="2179888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330" name="Rounded Rectangle 329">
                <a:extLst>
                  <a:ext uri="{FF2B5EF4-FFF2-40B4-BE49-F238E27FC236}">
                    <a16:creationId xmlns:a16="http://schemas.microsoft.com/office/drawing/2014/main" id="{4C055F5C-94A5-6644-9198-101C41C85546}"/>
                  </a:ext>
                </a:extLst>
              </p:cNvPr>
              <p:cNvSpPr/>
              <p:nvPr/>
            </p:nvSpPr>
            <p:spPr>
              <a:xfrm>
                <a:off x="1127984" y="2593712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1" name="Rounded Rectangle 4">
                <a:extLst>
                  <a:ext uri="{FF2B5EF4-FFF2-40B4-BE49-F238E27FC236}">
                    <a16:creationId xmlns:a16="http://schemas.microsoft.com/office/drawing/2014/main" id="{C4882F6D-1047-8942-9881-B38A999DDF31}"/>
                  </a:ext>
                </a:extLst>
              </p:cNvPr>
              <p:cNvSpPr txBox="1"/>
              <p:nvPr/>
            </p:nvSpPr>
            <p:spPr>
              <a:xfrm>
                <a:off x="1132889" y="2593712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336" name="Rounded Rectangle 335">
                <a:extLst>
                  <a:ext uri="{FF2B5EF4-FFF2-40B4-BE49-F238E27FC236}">
                    <a16:creationId xmlns:a16="http://schemas.microsoft.com/office/drawing/2014/main" id="{D6DCE1BA-28E1-D744-B886-F270888AF2A0}"/>
                  </a:ext>
                </a:extLst>
              </p:cNvPr>
              <p:cNvSpPr/>
              <p:nvPr/>
            </p:nvSpPr>
            <p:spPr>
              <a:xfrm>
                <a:off x="1123917" y="3419639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7" name="Rounded Rectangle 4">
                <a:extLst>
                  <a:ext uri="{FF2B5EF4-FFF2-40B4-BE49-F238E27FC236}">
                    <a16:creationId xmlns:a16="http://schemas.microsoft.com/office/drawing/2014/main" id="{1CD82084-EE9C-D24D-A677-81271695E400}"/>
                  </a:ext>
                </a:extLst>
              </p:cNvPr>
              <p:cNvSpPr txBox="1"/>
              <p:nvPr/>
            </p:nvSpPr>
            <p:spPr>
              <a:xfrm>
                <a:off x="1128822" y="3419639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333" name="Rounded Rectangle 332">
                <a:extLst>
                  <a:ext uri="{FF2B5EF4-FFF2-40B4-BE49-F238E27FC236}">
                    <a16:creationId xmlns:a16="http://schemas.microsoft.com/office/drawing/2014/main" id="{9DECBF0E-E1ED-4B49-8085-46B6A9CC74F6}"/>
                  </a:ext>
                </a:extLst>
              </p:cNvPr>
              <p:cNvSpPr/>
              <p:nvPr/>
            </p:nvSpPr>
            <p:spPr>
              <a:xfrm>
                <a:off x="1126369" y="3006224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4" name="Rounded Rectangle 4">
                <a:extLst>
                  <a:ext uri="{FF2B5EF4-FFF2-40B4-BE49-F238E27FC236}">
                    <a16:creationId xmlns:a16="http://schemas.microsoft.com/office/drawing/2014/main" id="{CC14B0A3-E76E-3E4C-8EE9-6F281F90AA48}"/>
                  </a:ext>
                </a:extLst>
              </p:cNvPr>
              <p:cNvSpPr txBox="1"/>
              <p:nvPr/>
            </p:nvSpPr>
            <p:spPr>
              <a:xfrm>
                <a:off x="1131274" y="3006224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251" name="Rounded Rectangle 250">
                <a:extLst>
                  <a:ext uri="{FF2B5EF4-FFF2-40B4-BE49-F238E27FC236}">
                    <a16:creationId xmlns:a16="http://schemas.microsoft.com/office/drawing/2014/main" id="{AB3193A4-C5BE-C349-80D5-FACEB2AC675F}"/>
                  </a:ext>
                </a:extLst>
              </p:cNvPr>
              <p:cNvSpPr/>
              <p:nvPr/>
            </p:nvSpPr>
            <p:spPr>
              <a:xfrm>
                <a:off x="1133892" y="3833463"/>
                <a:ext cx="698729" cy="426115"/>
              </a:xfrm>
              <a:prstGeom prst="roundRect">
                <a:avLst>
                  <a:gd name="adj" fmla="val 1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2" name="Rounded Rectangle 4">
                <a:extLst>
                  <a:ext uri="{FF2B5EF4-FFF2-40B4-BE49-F238E27FC236}">
                    <a16:creationId xmlns:a16="http://schemas.microsoft.com/office/drawing/2014/main" id="{E734EB8A-FAFC-6E41-AEE9-60F148D88788}"/>
                  </a:ext>
                </a:extLst>
              </p:cNvPr>
              <p:cNvSpPr txBox="1"/>
              <p:nvPr/>
            </p:nvSpPr>
            <p:spPr>
              <a:xfrm>
                <a:off x="1123917" y="3833463"/>
                <a:ext cx="708704" cy="426115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Validation </a:t>
                </a:r>
              </a:p>
            </p:txBody>
          </p:sp>
          <p:sp>
            <p:nvSpPr>
              <p:cNvPr id="150" name="Rounded Rectangle 149">
                <a:extLst>
                  <a:ext uri="{FF2B5EF4-FFF2-40B4-BE49-F238E27FC236}">
                    <a16:creationId xmlns:a16="http://schemas.microsoft.com/office/drawing/2014/main" id="{F0DEA22A-5BC0-AE4B-8113-715E54F9C01C}"/>
                  </a:ext>
                </a:extLst>
              </p:cNvPr>
              <p:cNvSpPr/>
              <p:nvPr/>
            </p:nvSpPr>
            <p:spPr>
              <a:xfrm rot="16200000">
                <a:off x="-338779" y="3013424"/>
                <a:ext cx="2078485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" name="Rounded Rectangle 4">
                <a:extLst>
                  <a:ext uri="{FF2B5EF4-FFF2-40B4-BE49-F238E27FC236}">
                    <a16:creationId xmlns:a16="http://schemas.microsoft.com/office/drawing/2014/main" id="{14F496AD-07D0-2042-A94E-AD5AC3FF12A0}"/>
                  </a:ext>
                </a:extLst>
              </p:cNvPr>
              <p:cNvSpPr txBox="1"/>
              <p:nvPr/>
            </p:nvSpPr>
            <p:spPr>
              <a:xfrm rot="16200000">
                <a:off x="-368545" y="2993275"/>
                <a:ext cx="2138019" cy="394589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Set</a:t>
                </a:r>
              </a:p>
            </p:txBody>
          </p: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3924B6F4-D13A-3B49-A8C5-114B10C6EA2A}"/>
                  </a:ext>
                </a:extLst>
              </p:cNvPr>
              <p:cNvSpPr txBox="1"/>
              <p:nvPr/>
            </p:nvSpPr>
            <p:spPr>
              <a:xfrm>
                <a:off x="2876637" y="1817127"/>
                <a:ext cx="12718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3</a:t>
                </a:r>
                <a:r>
                  <a:rPr lang="en-US" sz="1400" baseline="30000" dirty="0">
                    <a:solidFill>
                      <a:schemeClr val="tx1">
                        <a:lumMod val="50000"/>
                      </a:schemeClr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rd</a:t>
                </a:r>
                <a:endParaRPr lang="en-US" sz="1400" dirty="0">
                  <a:solidFill>
                    <a:schemeClr val="tx1">
                      <a:lumMod val="50000"/>
                    </a:schemeClr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E1821357-8E77-5443-95A5-405482171F1F}"/>
                  </a:ext>
                </a:extLst>
              </p:cNvPr>
              <p:cNvSpPr txBox="1"/>
              <p:nvPr/>
            </p:nvSpPr>
            <p:spPr>
              <a:xfrm>
                <a:off x="3690732" y="1829079"/>
                <a:ext cx="12718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4</a:t>
                </a:r>
                <a:r>
                  <a:rPr lang="en-US" sz="1400" baseline="30000" dirty="0">
                    <a:solidFill>
                      <a:schemeClr val="tx1">
                        <a:lumMod val="50000"/>
                      </a:schemeClr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th</a:t>
                </a:r>
                <a:endParaRPr lang="en-US" sz="1400" dirty="0">
                  <a:solidFill>
                    <a:schemeClr val="tx1">
                      <a:lumMod val="50000"/>
                    </a:schemeClr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6C28D581-A01A-D540-9EE5-95CE352C13EA}"/>
                  </a:ext>
                </a:extLst>
              </p:cNvPr>
              <p:cNvSpPr txBox="1"/>
              <p:nvPr/>
            </p:nvSpPr>
            <p:spPr>
              <a:xfrm>
                <a:off x="1289197" y="1813783"/>
                <a:ext cx="12718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1</a:t>
                </a:r>
                <a:r>
                  <a:rPr lang="en-US" sz="1400" baseline="30000" dirty="0">
                    <a:solidFill>
                      <a:schemeClr val="tx1">
                        <a:lumMod val="50000"/>
                      </a:schemeClr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st</a:t>
                </a:r>
                <a:endParaRPr lang="en-US" sz="1400" dirty="0">
                  <a:solidFill>
                    <a:schemeClr val="tx1">
                      <a:lumMod val="50000"/>
                    </a:schemeClr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A8745685-708D-FD42-8CAB-5C26041FC79D}"/>
                  </a:ext>
                </a:extLst>
              </p:cNvPr>
              <p:cNvSpPr txBox="1"/>
              <p:nvPr/>
            </p:nvSpPr>
            <p:spPr>
              <a:xfrm>
                <a:off x="2042943" y="1813783"/>
                <a:ext cx="13332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2</a:t>
                </a:r>
                <a:r>
                  <a:rPr lang="en-US" sz="1400" baseline="30000" dirty="0">
                    <a:solidFill>
                      <a:schemeClr val="tx1">
                        <a:lumMod val="50000"/>
                      </a:schemeClr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nd</a:t>
                </a:r>
                <a:endParaRPr lang="en-US" sz="1400" dirty="0">
                  <a:solidFill>
                    <a:schemeClr val="tx1">
                      <a:lumMod val="50000"/>
                    </a:schemeClr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408" name="Rounded Rectangle 407">
                <a:extLst>
                  <a:ext uri="{FF2B5EF4-FFF2-40B4-BE49-F238E27FC236}">
                    <a16:creationId xmlns:a16="http://schemas.microsoft.com/office/drawing/2014/main" id="{23299FBA-F0CE-8A42-BB0E-34D32B7DBD8A}"/>
                  </a:ext>
                </a:extLst>
              </p:cNvPr>
              <p:cNvSpPr/>
              <p:nvPr/>
            </p:nvSpPr>
            <p:spPr>
              <a:xfrm>
                <a:off x="1930023" y="2179888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9" name="Rounded Rectangle 4">
                <a:extLst>
                  <a:ext uri="{FF2B5EF4-FFF2-40B4-BE49-F238E27FC236}">
                    <a16:creationId xmlns:a16="http://schemas.microsoft.com/office/drawing/2014/main" id="{369BBA5E-2796-6740-BEE9-C753FBC95200}"/>
                  </a:ext>
                </a:extLst>
              </p:cNvPr>
              <p:cNvSpPr txBox="1"/>
              <p:nvPr/>
            </p:nvSpPr>
            <p:spPr>
              <a:xfrm>
                <a:off x="1934928" y="2179888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10" name="Rounded Rectangle 409">
                <a:extLst>
                  <a:ext uri="{FF2B5EF4-FFF2-40B4-BE49-F238E27FC236}">
                    <a16:creationId xmlns:a16="http://schemas.microsoft.com/office/drawing/2014/main" id="{CFBE915A-814F-104F-BF7E-35C9C3D4A472}"/>
                  </a:ext>
                </a:extLst>
              </p:cNvPr>
              <p:cNvSpPr/>
              <p:nvPr/>
            </p:nvSpPr>
            <p:spPr>
              <a:xfrm>
                <a:off x="1929185" y="2593712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1" name="Rounded Rectangle 4">
                <a:extLst>
                  <a:ext uri="{FF2B5EF4-FFF2-40B4-BE49-F238E27FC236}">
                    <a16:creationId xmlns:a16="http://schemas.microsoft.com/office/drawing/2014/main" id="{A365DD3E-159D-8F4B-8299-2B737F2FBCF9}"/>
                  </a:ext>
                </a:extLst>
              </p:cNvPr>
              <p:cNvSpPr txBox="1"/>
              <p:nvPr/>
            </p:nvSpPr>
            <p:spPr>
              <a:xfrm>
                <a:off x="1934090" y="2593712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14" name="Rounded Rectangle 413">
                <a:extLst>
                  <a:ext uri="{FF2B5EF4-FFF2-40B4-BE49-F238E27FC236}">
                    <a16:creationId xmlns:a16="http://schemas.microsoft.com/office/drawing/2014/main" id="{EC5BD524-913B-5E44-9E89-39233573B718}"/>
                  </a:ext>
                </a:extLst>
              </p:cNvPr>
              <p:cNvSpPr/>
              <p:nvPr/>
            </p:nvSpPr>
            <p:spPr>
              <a:xfrm>
                <a:off x="1927570" y="3006224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5" name="Rounded Rectangle 4">
                <a:extLst>
                  <a:ext uri="{FF2B5EF4-FFF2-40B4-BE49-F238E27FC236}">
                    <a16:creationId xmlns:a16="http://schemas.microsoft.com/office/drawing/2014/main" id="{6F0DEC98-D3DC-B846-A22F-3F224BECBB49}"/>
                  </a:ext>
                </a:extLst>
              </p:cNvPr>
              <p:cNvSpPr txBox="1"/>
              <p:nvPr/>
            </p:nvSpPr>
            <p:spPr>
              <a:xfrm>
                <a:off x="1932475" y="3006224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38" name="Rounded Rectangle 437">
                <a:extLst>
                  <a:ext uri="{FF2B5EF4-FFF2-40B4-BE49-F238E27FC236}">
                    <a16:creationId xmlns:a16="http://schemas.microsoft.com/office/drawing/2014/main" id="{D0EB0895-F8D7-9644-80E2-4B5E8DEA0B38}"/>
                  </a:ext>
                </a:extLst>
              </p:cNvPr>
              <p:cNvSpPr/>
              <p:nvPr/>
            </p:nvSpPr>
            <p:spPr>
              <a:xfrm>
                <a:off x="2739904" y="3001186"/>
                <a:ext cx="698729" cy="426115"/>
              </a:xfrm>
              <a:prstGeom prst="roundRect">
                <a:avLst>
                  <a:gd name="adj" fmla="val 1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9" name="Rounded Rectangle 4">
                <a:extLst>
                  <a:ext uri="{FF2B5EF4-FFF2-40B4-BE49-F238E27FC236}">
                    <a16:creationId xmlns:a16="http://schemas.microsoft.com/office/drawing/2014/main" id="{4520A185-244C-7B49-A5F7-E526D52863E1}"/>
                  </a:ext>
                </a:extLst>
              </p:cNvPr>
              <p:cNvSpPr txBox="1"/>
              <p:nvPr/>
            </p:nvSpPr>
            <p:spPr>
              <a:xfrm>
                <a:off x="2729929" y="3001186"/>
                <a:ext cx="708704" cy="426115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Validation </a:t>
                </a:r>
              </a:p>
            </p:txBody>
          </p:sp>
          <p:sp>
            <p:nvSpPr>
              <p:cNvPr id="444" name="Rounded Rectangle 443">
                <a:extLst>
                  <a:ext uri="{FF2B5EF4-FFF2-40B4-BE49-F238E27FC236}">
                    <a16:creationId xmlns:a16="http://schemas.microsoft.com/office/drawing/2014/main" id="{82764C83-B3F8-E04B-89DF-0E1F263E80C5}"/>
                  </a:ext>
                </a:extLst>
              </p:cNvPr>
              <p:cNvSpPr/>
              <p:nvPr/>
            </p:nvSpPr>
            <p:spPr>
              <a:xfrm>
                <a:off x="4345528" y="3018454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5" name="Rounded Rectangle 4">
                <a:extLst>
                  <a:ext uri="{FF2B5EF4-FFF2-40B4-BE49-F238E27FC236}">
                    <a16:creationId xmlns:a16="http://schemas.microsoft.com/office/drawing/2014/main" id="{B064938B-BB18-6B49-A356-DB719E31E34F}"/>
                  </a:ext>
                </a:extLst>
              </p:cNvPr>
              <p:cNvSpPr txBox="1"/>
              <p:nvPr/>
            </p:nvSpPr>
            <p:spPr>
              <a:xfrm>
                <a:off x="4350433" y="3018454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46" name="Rounded Rectangle 445">
                <a:extLst>
                  <a:ext uri="{FF2B5EF4-FFF2-40B4-BE49-F238E27FC236}">
                    <a16:creationId xmlns:a16="http://schemas.microsoft.com/office/drawing/2014/main" id="{17B8A810-DD02-7E43-95DE-B38A554D39FC}"/>
                  </a:ext>
                </a:extLst>
              </p:cNvPr>
              <p:cNvSpPr/>
              <p:nvPr/>
            </p:nvSpPr>
            <p:spPr>
              <a:xfrm>
                <a:off x="4344690" y="3432278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7" name="Rounded Rectangle 4">
                <a:extLst>
                  <a:ext uri="{FF2B5EF4-FFF2-40B4-BE49-F238E27FC236}">
                    <a16:creationId xmlns:a16="http://schemas.microsoft.com/office/drawing/2014/main" id="{2269C342-A4D3-3048-8CC3-474949D1C151}"/>
                  </a:ext>
                </a:extLst>
              </p:cNvPr>
              <p:cNvSpPr txBox="1"/>
              <p:nvPr/>
            </p:nvSpPr>
            <p:spPr>
              <a:xfrm>
                <a:off x="4349595" y="3432278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48" name="Rounded Rectangle 447">
                <a:extLst>
                  <a:ext uri="{FF2B5EF4-FFF2-40B4-BE49-F238E27FC236}">
                    <a16:creationId xmlns:a16="http://schemas.microsoft.com/office/drawing/2014/main" id="{04992413-10FA-6544-AEB7-E0E4879CB6D5}"/>
                  </a:ext>
                </a:extLst>
              </p:cNvPr>
              <p:cNvSpPr/>
              <p:nvPr/>
            </p:nvSpPr>
            <p:spPr>
              <a:xfrm>
                <a:off x="4343075" y="3844790"/>
                <a:ext cx="708704" cy="413824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9" name="Rounded Rectangle 4">
                <a:extLst>
                  <a:ext uri="{FF2B5EF4-FFF2-40B4-BE49-F238E27FC236}">
                    <a16:creationId xmlns:a16="http://schemas.microsoft.com/office/drawing/2014/main" id="{F47BD24B-836F-8A49-9FA4-3AD7A208A020}"/>
                  </a:ext>
                </a:extLst>
              </p:cNvPr>
              <p:cNvSpPr txBox="1"/>
              <p:nvPr/>
            </p:nvSpPr>
            <p:spPr>
              <a:xfrm>
                <a:off x="4347980" y="3844790"/>
                <a:ext cx="703799" cy="413824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200" b="1" i="0" kern="12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Training </a:t>
                </a:r>
              </a:p>
            </p:txBody>
          </p:sp>
          <p:sp>
            <p:nvSpPr>
              <p:cNvPr id="450" name="Right Brace 449">
                <a:extLst>
                  <a:ext uri="{FF2B5EF4-FFF2-40B4-BE49-F238E27FC236}">
                    <a16:creationId xmlns:a16="http://schemas.microsoft.com/office/drawing/2014/main" id="{0D125987-5A20-6249-A20D-AA3A72509224}"/>
                  </a:ext>
                </a:extLst>
              </p:cNvPr>
              <p:cNvSpPr/>
              <p:nvPr/>
            </p:nvSpPr>
            <p:spPr>
              <a:xfrm rot="5400000">
                <a:off x="3000424" y="3345397"/>
                <a:ext cx="214312" cy="3559223"/>
              </a:xfrm>
              <a:prstGeom prst="rightBrac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FCE8B0A-3899-7849-A165-AD89578BF0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9364" y="4730358"/>
                <a:ext cx="621454" cy="16326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5D77609-241D-F64F-B878-48AB4D15C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1412" y="4732973"/>
                <a:ext cx="626721" cy="16326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71437AE-826D-CA4B-96C9-40E3A9599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6223" y="4733652"/>
                <a:ext cx="626721" cy="16326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D4963DF-F6EA-1B40-9EBF-0E4508CA6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27111" y="4730358"/>
                <a:ext cx="626721" cy="16326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D8A4B14-B10A-C141-B9CA-D1A735077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6809" y="4730357"/>
                <a:ext cx="626721" cy="163263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310E16C-D68E-A74B-8611-317B29D720EA}"/>
                  </a:ext>
                </a:extLst>
              </p:cNvPr>
              <p:cNvSpPr/>
              <p:nvPr/>
            </p:nvSpPr>
            <p:spPr>
              <a:xfrm>
                <a:off x="640728" y="5315866"/>
                <a:ext cx="48846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Average or combine validation performance metrics </a:t>
                </a:r>
              </a:p>
            </p:txBody>
          </p:sp>
          <p:cxnSp>
            <p:nvCxnSpPr>
              <p:cNvPr id="457" name="Straight Arrow Connector 456">
                <a:extLst>
                  <a:ext uri="{FF2B5EF4-FFF2-40B4-BE49-F238E27FC236}">
                    <a16:creationId xmlns:a16="http://schemas.microsoft.com/office/drawing/2014/main" id="{0A10F132-4A56-B14E-B1C7-22D22611E9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6514" y="4349659"/>
                <a:ext cx="0" cy="311011"/>
              </a:xfrm>
              <a:prstGeom prst="straightConnector1">
                <a:avLst/>
              </a:prstGeom>
              <a:ln w="254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Arrow Connector 457">
                <a:extLst>
                  <a:ext uri="{FF2B5EF4-FFF2-40B4-BE49-F238E27FC236}">
                    <a16:creationId xmlns:a16="http://schemas.microsoft.com/office/drawing/2014/main" id="{1D39B78E-2E9B-CE4A-AA74-00193CC3F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2964" y="4343448"/>
                <a:ext cx="0" cy="311011"/>
              </a:xfrm>
              <a:prstGeom prst="straightConnector1">
                <a:avLst/>
              </a:prstGeom>
              <a:ln w="254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Arrow Connector 458">
                <a:extLst>
                  <a:ext uri="{FF2B5EF4-FFF2-40B4-BE49-F238E27FC236}">
                    <a16:creationId xmlns:a16="http://schemas.microsoft.com/office/drawing/2014/main" id="{4C2A88FF-36A5-4249-9564-8FDFD7E236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3064" y="4343448"/>
                <a:ext cx="0" cy="311011"/>
              </a:xfrm>
              <a:prstGeom prst="straightConnector1">
                <a:avLst/>
              </a:prstGeom>
              <a:ln w="254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Arrow Connector 459">
                <a:extLst>
                  <a:ext uri="{FF2B5EF4-FFF2-40B4-BE49-F238E27FC236}">
                    <a16:creationId xmlns:a16="http://schemas.microsoft.com/office/drawing/2014/main" id="{189D97AF-089D-2C4A-B351-36334149F8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8564" y="4349659"/>
                <a:ext cx="0" cy="311011"/>
              </a:xfrm>
              <a:prstGeom prst="straightConnector1">
                <a:avLst/>
              </a:prstGeom>
              <a:ln w="254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Arrow Connector 460">
                <a:extLst>
                  <a:ext uri="{FF2B5EF4-FFF2-40B4-BE49-F238E27FC236}">
                    <a16:creationId xmlns:a16="http://schemas.microsoft.com/office/drawing/2014/main" id="{78E08F3B-2F57-DD46-81CD-3C9FF96FB9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2314" y="4343448"/>
                <a:ext cx="0" cy="311011"/>
              </a:xfrm>
              <a:prstGeom prst="straightConnector1">
                <a:avLst/>
              </a:prstGeom>
              <a:ln w="254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30689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Underfitting &amp; Overfitting</a:t>
            </a:r>
          </a:p>
        </p:txBody>
      </p:sp>
    </p:spTree>
    <p:extLst>
      <p:ext uri="{BB962C8B-B14F-4D97-AF65-F5344CB8AC3E}">
        <p14:creationId xmlns:p14="http://schemas.microsoft.com/office/powerpoint/2010/main" val="3441085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C50D6-1412-0545-9AE6-08F8A729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Evaluation: Underfitting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17AF4F10-EAFE-744E-AE1C-6C30B9DD75CB}"/>
              </a:ext>
            </a:extLst>
          </p:cNvPr>
          <p:cNvSpPr txBox="1">
            <a:spLocks/>
          </p:cNvSpPr>
          <p:nvPr/>
        </p:nvSpPr>
        <p:spPr>
          <a:xfrm>
            <a:off x="694208" y="1310105"/>
            <a:ext cx="10883004" cy="4599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Underfitting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</a:t>
            </a:r>
            <a:r>
              <a:rPr lang="en-US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is not good enough to describe the relationship between the input data (x</a:t>
            </a:r>
            <a:r>
              <a:rPr lang="en-US" baseline="-25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1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, x</a:t>
            </a:r>
            <a:r>
              <a:rPr lang="en-US" baseline="-25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2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) and output y: {Class 1, Class 2}. </a:t>
            </a:r>
            <a:endParaRPr lang="en-US" dirty="0">
              <a:solidFill>
                <a:srgbClr val="00B050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5A533D3-F806-EA40-9483-D3AA8504EBB9}"/>
              </a:ext>
            </a:extLst>
          </p:cNvPr>
          <p:cNvSpPr/>
          <p:nvPr/>
        </p:nvSpPr>
        <p:spPr>
          <a:xfrm>
            <a:off x="5200509" y="2824016"/>
            <a:ext cx="6803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is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too simple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to capture important patterns of training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will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perform poorly on training and validation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(and/or test).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8DB6AA0-6CDD-7941-B3B6-DC215B1CEC36}"/>
              </a:ext>
            </a:extLst>
          </p:cNvPr>
          <p:cNvGrpSpPr/>
          <p:nvPr/>
        </p:nvGrpSpPr>
        <p:grpSpPr>
          <a:xfrm>
            <a:off x="330675" y="3049430"/>
            <a:ext cx="4776237" cy="2833566"/>
            <a:chOff x="330675" y="3110390"/>
            <a:chExt cx="4776237" cy="283356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53DCAF7-CDE2-314A-9493-16E21F5316F3}"/>
                </a:ext>
              </a:extLst>
            </p:cNvPr>
            <p:cNvGrpSpPr/>
            <p:nvPr/>
          </p:nvGrpSpPr>
          <p:grpSpPr>
            <a:xfrm>
              <a:off x="735088" y="3829958"/>
              <a:ext cx="4320647" cy="1789854"/>
              <a:chOff x="6493683" y="3860194"/>
              <a:chExt cx="4320647" cy="1789854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4F5BE975-CF8D-8C46-B27E-80699D7E0C14}"/>
                  </a:ext>
                </a:extLst>
              </p:cNvPr>
              <p:cNvGrpSpPr/>
              <p:nvPr/>
            </p:nvGrpSpPr>
            <p:grpSpPr>
              <a:xfrm>
                <a:off x="6493683" y="3860194"/>
                <a:ext cx="4320647" cy="1789854"/>
                <a:chOff x="6500798" y="1410313"/>
                <a:chExt cx="4320647" cy="1789854"/>
              </a:xfrm>
            </p:grpSpPr>
            <p:sp>
              <p:nvSpPr>
                <p:cNvPr id="87" name="5-Point Star 86">
                  <a:extLst>
                    <a:ext uri="{FF2B5EF4-FFF2-40B4-BE49-F238E27FC236}">
                      <a16:creationId xmlns:a16="http://schemas.microsoft.com/office/drawing/2014/main" id="{BBFE2296-46BF-0E46-9A83-E88A7609C4D4}"/>
                    </a:ext>
                  </a:extLst>
                </p:cNvPr>
                <p:cNvSpPr/>
                <p:nvPr/>
              </p:nvSpPr>
              <p:spPr>
                <a:xfrm>
                  <a:off x="6756706" y="1767732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88" name="5-Point Star 87">
                  <a:extLst>
                    <a:ext uri="{FF2B5EF4-FFF2-40B4-BE49-F238E27FC236}">
                      <a16:creationId xmlns:a16="http://schemas.microsoft.com/office/drawing/2014/main" id="{B83B6632-16C6-BE4D-8C69-7E5D1C856113}"/>
                    </a:ext>
                  </a:extLst>
                </p:cNvPr>
                <p:cNvSpPr/>
                <p:nvPr/>
              </p:nvSpPr>
              <p:spPr>
                <a:xfrm>
                  <a:off x="6825433" y="2143209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89" name="5-Point Star 88">
                  <a:extLst>
                    <a:ext uri="{FF2B5EF4-FFF2-40B4-BE49-F238E27FC236}">
                      <a16:creationId xmlns:a16="http://schemas.microsoft.com/office/drawing/2014/main" id="{DEE6F216-B7E1-9742-8292-D41E61C5BAA7}"/>
                    </a:ext>
                  </a:extLst>
                </p:cNvPr>
                <p:cNvSpPr/>
                <p:nvPr/>
              </p:nvSpPr>
              <p:spPr>
                <a:xfrm>
                  <a:off x="7219146" y="2475447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0" name="5-Point Star 89">
                  <a:extLst>
                    <a:ext uri="{FF2B5EF4-FFF2-40B4-BE49-F238E27FC236}">
                      <a16:creationId xmlns:a16="http://schemas.microsoft.com/office/drawing/2014/main" id="{25343FA8-9EC0-7642-99A4-5CC4814752AC}"/>
                    </a:ext>
                  </a:extLst>
                </p:cNvPr>
                <p:cNvSpPr/>
                <p:nvPr/>
              </p:nvSpPr>
              <p:spPr>
                <a:xfrm>
                  <a:off x="6843740" y="2719380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1" name="5-Point Star 90">
                  <a:extLst>
                    <a:ext uri="{FF2B5EF4-FFF2-40B4-BE49-F238E27FC236}">
                      <a16:creationId xmlns:a16="http://schemas.microsoft.com/office/drawing/2014/main" id="{D8CF58D3-E0E3-4F4E-BB3F-57FADEDA3F12}"/>
                    </a:ext>
                  </a:extLst>
                </p:cNvPr>
                <p:cNvSpPr/>
                <p:nvPr/>
              </p:nvSpPr>
              <p:spPr>
                <a:xfrm>
                  <a:off x="7244392" y="2077595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2" name="5-Point Star 91">
                  <a:extLst>
                    <a:ext uri="{FF2B5EF4-FFF2-40B4-BE49-F238E27FC236}">
                      <a16:creationId xmlns:a16="http://schemas.microsoft.com/office/drawing/2014/main" id="{2C85CB6A-F461-9649-9EBF-17C2BEABAC08}"/>
                    </a:ext>
                  </a:extLst>
                </p:cNvPr>
                <p:cNvSpPr/>
                <p:nvPr/>
              </p:nvSpPr>
              <p:spPr>
                <a:xfrm>
                  <a:off x="7599479" y="2728374"/>
                  <a:ext cx="365097" cy="316241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3" name="5-Point Star 92">
                  <a:extLst>
                    <a:ext uri="{FF2B5EF4-FFF2-40B4-BE49-F238E27FC236}">
                      <a16:creationId xmlns:a16="http://schemas.microsoft.com/office/drawing/2014/main" id="{120BA798-F367-AA41-AC83-93D2B9F38035}"/>
                    </a:ext>
                  </a:extLst>
                </p:cNvPr>
                <p:cNvSpPr/>
                <p:nvPr/>
              </p:nvSpPr>
              <p:spPr>
                <a:xfrm>
                  <a:off x="8056281" y="2675259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4" name="5-Point Star 93">
                  <a:extLst>
                    <a:ext uri="{FF2B5EF4-FFF2-40B4-BE49-F238E27FC236}">
                      <a16:creationId xmlns:a16="http://schemas.microsoft.com/office/drawing/2014/main" id="{BD5F62F9-5627-0340-A511-560FAD5A5CDA}"/>
                    </a:ext>
                  </a:extLst>
                </p:cNvPr>
                <p:cNvSpPr/>
                <p:nvPr/>
              </p:nvSpPr>
              <p:spPr>
                <a:xfrm>
                  <a:off x="7340622" y="1708126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5" name="5-Point Star 94">
                  <a:extLst>
                    <a:ext uri="{FF2B5EF4-FFF2-40B4-BE49-F238E27FC236}">
                      <a16:creationId xmlns:a16="http://schemas.microsoft.com/office/drawing/2014/main" id="{19DD9AA3-D1EF-AB40-99E8-55C8F6224EFB}"/>
                    </a:ext>
                  </a:extLst>
                </p:cNvPr>
                <p:cNvSpPr/>
                <p:nvPr/>
              </p:nvSpPr>
              <p:spPr>
                <a:xfrm>
                  <a:off x="8067774" y="1604233"/>
                  <a:ext cx="202128" cy="18515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6" name="5-Point Star 95">
                  <a:extLst>
                    <a:ext uri="{FF2B5EF4-FFF2-40B4-BE49-F238E27FC236}">
                      <a16:creationId xmlns:a16="http://schemas.microsoft.com/office/drawing/2014/main" id="{BAF28DE6-AC85-BF40-A8CE-491E1216E928}"/>
                    </a:ext>
                  </a:extLst>
                </p:cNvPr>
                <p:cNvSpPr/>
                <p:nvPr/>
              </p:nvSpPr>
              <p:spPr>
                <a:xfrm>
                  <a:off x="7593213" y="2083691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7" name="Flowchart: Connector 42">
                  <a:extLst>
                    <a:ext uri="{FF2B5EF4-FFF2-40B4-BE49-F238E27FC236}">
                      <a16:creationId xmlns:a16="http://schemas.microsoft.com/office/drawing/2014/main" id="{2BDC984D-9AC3-D349-9510-08B0839E2AD8}"/>
                    </a:ext>
                  </a:extLst>
                </p:cNvPr>
                <p:cNvSpPr/>
                <p:nvPr/>
              </p:nvSpPr>
              <p:spPr>
                <a:xfrm>
                  <a:off x="9278020" y="2190576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8" name="5-Point Star 97">
                  <a:extLst>
                    <a:ext uri="{FF2B5EF4-FFF2-40B4-BE49-F238E27FC236}">
                      <a16:creationId xmlns:a16="http://schemas.microsoft.com/office/drawing/2014/main" id="{2BEA85B9-3F26-EB48-BA79-F42CA5C732BD}"/>
                    </a:ext>
                  </a:extLst>
                </p:cNvPr>
                <p:cNvSpPr/>
                <p:nvPr/>
              </p:nvSpPr>
              <p:spPr>
                <a:xfrm>
                  <a:off x="7885366" y="2355505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9" name="Flowchart: Connector 44">
                  <a:extLst>
                    <a:ext uri="{FF2B5EF4-FFF2-40B4-BE49-F238E27FC236}">
                      <a16:creationId xmlns:a16="http://schemas.microsoft.com/office/drawing/2014/main" id="{1C75F611-3961-4647-A02C-133CA17E7F57}"/>
                    </a:ext>
                  </a:extLst>
                </p:cNvPr>
                <p:cNvSpPr/>
                <p:nvPr/>
              </p:nvSpPr>
              <p:spPr>
                <a:xfrm>
                  <a:off x="8649345" y="2263709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0" name="Flowchart: Connector 45">
                  <a:extLst>
                    <a:ext uri="{FF2B5EF4-FFF2-40B4-BE49-F238E27FC236}">
                      <a16:creationId xmlns:a16="http://schemas.microsoft.com/office/drawing/2014/main" id="{37882845-882C-2E4A-A38D-826F642588DA}"/>
                    </a:ext>
                  </a:extLst>
                </p:cNvPr>
                <p:cNvSpPr/>
                <p:nvPr/>
              </p:nvSpPr>
              <p:spPr>
                <a:xfrm>
                  <a:off x="8685912" y="2022381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1" name="Flowchart: Connector 46">
                  <a:extLst>
                    <a:ext uri="{FF2B5EF4-FFF2-40B4-BE49-F238E27FC236}">
                      <a16:creationId xmlns:a16="http://schemas.microsoft.com/office/drawing/2014/main" id="{83B2B0E4-2C26-2A40-986C-BF8C658A9AAD}"/>
                    </a:ext>
                  </a:extLst>
                </p:cNvPr>
                <p:cNvSpPr/>
                <p:nvPr/>
              </p:nvSpPr>
              <p:spPr>
                <a:xfrm>
                  <a:off x="8847081" y="2444873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2" name="Flowchart: Connector 47">
                  <a:extLst>
                    <a:ext uri="{FF2B5EF4-FFF2-40B4-BE49-F238E27FC236}">
                      <a16:creationId xmlns:a16="http://schemas.microsoft.com/office/drawing/2014/main" id="{209C9A35-54AB-8248-8372-4B90F9A3027A}"/>
                    </a:ext>
                  </a:extLst>
                </p:cNvPr>
                <p:cNvSpPr/>
                <p:nvPr/>
              </p:nvSpPr>
              <p:spPr>
                <a:xfrm>
                  <a:off x="8523102" y="288552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3" name="Flowchart: Connector 71">
                  <a:extLst>
                    <a:ext uri="{FF2B5EF4-FFF2-40B4-BE49-F238E27FC236}">
                      <a16:creationId xmlns:a16="http://schemas.microsoft.com/office/drawing/2014/main" id="{01DD9E22-5A6E-F240-BBAC-97287828EE35}"/>
                    </a:ext>
                  </a:extLst>
                </p:cNvPr>
                <p:cNvSpPr/>
                <p:nvPr/>
              </p:nvSpPr>
              <p:spPr>
                <a:xfrm>
                  <a:off x="8510667" y="153786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4" name="Flowchart: Connector 72">
                  <a:extLst>
                    <a:ext uri="{FF2B5EF4-FFF2-40B4-BE49-F238E27FC236}">
                      <a16:creationId xmlns:a16="http://schemas.microsoft.com/office/drawing/2014/main" id="{E5C4ED90-D066-0542-9183-7E3E87B3CDFD}"/>
                    </a:ext>
                  </a:extLst>
                </p:cNvPr>
                <p:cNvSpPr/>
                <p:nvPr/>
              </p:nvSpPr>
              <p:spPr>
                <a:xfrm>
                  <a:off x="8964799" y="1684404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C9D7A401-8CE5-2D46-B9BB-6DAB7D84B325}"/>
                    </a:ext>
                  </a:extLst>
                </p:cNvPr>
                <p:cNvCxnSpPr/>
                <p:nvPr/>
              </p:nvCxnSpPr>
              <p:spPr>
                <a:xfrm flipV="1">
                  <a:off x="6500798" y="1410313"/>
                  <a:ext cx="0" cy="1789854"/>
                </a:xfrm>
                <a:prstGeom prst="line">
                  <a:avLst/>
                </a:prstGeom>
                <a:ln>
                  <a:solidFill>
                    <a:srgbClr val="51504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A789A579-A1D0-5C44-9867-241E1B75DAD0}"/>
                    </a:ext>
                  </a:extLst>
                </p:cNvPr>
                <p:cNvCxnSpPr/>
                <p:nvPr/>
              </p:nvCxnSpPr>
              <p:spPr>
                <a:xfrm>
                  <a:off x="6500799" y="3189631"/>
                  <a:ext cx="4320646" cy="0"/>
                </a:xfrm>
                <a:prstGeom prst="line">
                  <a:avLst/>
                </a:prstGeom>
                <a:ln>
                  <a:solidFill>
                    <a:srgbClr val="51504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Flowchart: Connector 83">
                  <a:extLst>
                    <a:ext uri="{FF2B5EF4-FFF2-40B4-BE49-F238E27FC236}">
                      <a16:creationId xmlns:a16="http://schemas.microsoft.com/office/drawing/2014/main" id="{7594E59F-BDAB-434F-9AA4-686D192C60C7}"/>
                    </a:ext>
                  </a:extLst>
                </p:cNvPr>
                <p:cNvSpPr/>
                <p:nvPr/>
              </p:nvSpPr>
              <p:spPr>
                <a:xfrm>
                  <a:off x="9698534" y="2248877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8" name="Flowchart: Connector 84">
                  <a:extLst>
                    <a:ext uri="{FF2B5EF4-FFF2-40B4-BE49-F238E27FC236}">
                      <a16:creationId xmlns:a16="http://schemas.microsoft.com/office/drawing/2014/main" id="{B6C9B94B-B469-3A45-90AB-BF61EB5EA7B7}"/>
                    </a:ext>
                  </a:extLst>
                </p:cNvPr>
                <p:cNvSpPr/>
                <p:nvPr/>
              </p:nvSpPr>
              <p:spPr>
                <a:xfrm>
                  <a:off x="9582740" y="2495296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9" name="Flowchart: Connector 85">
                  <a:extLst>
                    <a:ext uri="{FF2B5EF4-FFF2-40B4-BE49-F238E27FC236}">
                      <a16:creationId xmlns:a16="http://schemas.microsoft.com/office/drawing/2014/main" id="{3D3CAB33-B97E-CF49-AC36-9C8B562424C7}"/>
                    </a:ext>
                  </a:extLst>
                </p:cNvPr>
                <p:cNvSpPr/>
                <p:nvPr/>
              </p:nvSpPr>
              <p:spPr>
                <a:xfrm>
                  <a:off x="9351153" y="2783553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10" name="Flowchart: Connector 86">
                  <a:extLst>
                    <a:ext uri="{FF2B5EF4-FFF2-40B4-BE49-F238E27FC236}">
                      <a16:creationId xmlns:a16="http://schemas.microsoft.com/office/drawing/2014/main" id="{E3CD488B-7AD4-9F48-AD52-6D0A55A27359}"/>
                    </a:ext>
                  </a:extLst>
                </p:cNvPr>
                <p:cNvSpPr/>
                <p:nvPr/>
              </p:nvSpPr>
              <p:spPr>
                <a:xfrm>
                  <a:off x="9069614" y="250812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</p:grpSp>
          <p:sp>
            <p:nvSpPr>
              <p:cNvPr id="81" name="5-Point Star 80">
                <a:extLst>
                  <a:ext uri="{FF2B5EF4-FFF2-40B4-BE49-F238E27FC236}">
                    <a16:creationId xmlns:a16="http://schemas.microsoft.com/office/drawing/2014/main" id="{4621B51F-322F-F740-8D8F-051974C800EE}"/>
                  </a:ext>
                </a:extLst>
              </p:cNvPr>
              <p:cNvSpPr/>
              <p:nvPr/>
            </p:nvSpPr>
            <p:spPr>
              <a:xfrm>
                <a:off x="8279339" y="4635800"/>
                <a:ext cx="202128" cy="18515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82" name="Flowchart: Connector 85">
                <a:extLst>
                  <a:ext uri="{FF2B5EF4-FFF2-40B4-BE49-F238E27FC236}">
                    <a16:creationId xmlns:a16="http://schemas.microsoft.com/office/drawing/2014/main" id="{642FFA01-7730-F342-B679-B311866EB6D2}"/>
                  </a:ext>
                </a:extLst>
              </p:cNvPr>
              <p:cNvSpPr/>
              <p:nvPr/>
            </p:nvSpPr>
            <p:spPr>
              <a:xfrm>
                <a:off x="8789850" y="5081034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83" name="Flowchart: Connector 85">
                <a:extLst>
                  <a:ext uri="{FF2B5EF4-FFF2-40B4-BE49-F238E27FC236}">
                    <a16:creationId xmlns:a16="http://schemas.microsoft.com/office/drawing/2014/main" id="{003E2F0B-85AC-BC4C-B34A-2FD8F499F258}"/>
                  </a:ext>
                </a:extLst>
              </p:cNvPr>
              <p:cNvSpPr/>
              <p:nvPr/>
            </p:nvSpPr>
            <p:spPr>
              <a:xfrm>
                <a:off x="9011526" y="4512994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84" name="Flowchart: Connector 85">
                <a:extLst>
                  <a:ext uri="{FF2B5EF4-FFF2-40B4-BE49-F238E27FC236}">
                    <a16:creationId xmlns:a16="http://schemas.microsoft.com/office/drawing/2014/main" id="{1129F67C-49B8-4F41-BAA5-12795DB2EA4B}"/>
                  </a:ext>
                </a:extLst>
              </p:cNvPr>
              <p:cNvSpPr/>
              <p:nvPr/>
            </p:nvSpPr>
            <p:spPr>
              <a:xfrm>
                <a:off x="9801238" y="5122595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85" name="Flowchart: Connector 85">
                <a:extLst>
                  <a:ext uri="{FF2B5EF4-FFF2-40B4-BE49-F238E27FC236}">
                    <a16:creationId xmlns:a16="http://schemas.microsoft.com/office/drawing/2014/main" id="{B520F444-C14B-1343-9B50-27114DA0A65D}"/>
                  </a:ext>
                </a:extLst>
              </p:cNvPr>
              <p:cNvSpPr/>
              <p:nvPr/>
            </p:nvSpPr>
            <p:spPr>
              <a:xfrm>
                <a:off x="8706723" y="4222046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86" name="Flowchart: Connector 85">
                <a:extLst>
                  <a:ext uri="{FF2B5EF4-FFF2-40B4-BE49-F238E27FC236}">
                    <a16:creationId xmlns:a16="http://schemas.microsoft.com/office/drawing/2014/main" id="{69B71A81-F08D-9341-AD09-9CCFB3276070}"/>
                  </a:ext>
                </a:extLst>
              </p:cNvPr>
              <p:cNvSpPr/>
              <p:nvPr/>
            </p:nvSpPr>
            <p:spPr>
              <a:xfrm>
                <a:off x="9995198" y="4873216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65" name="5-Point Star 64">
              <a:extLst>
                <a:ext uri="{FF2B5EF4-FFF2-40B4-BE49-F238E27FC236}">
                  <a16:creationId xmlns:a16="http://schemas.microsoft.com/office/drawing/2014/main" id="{3A341E0D-B117-474F-A5AF-A131524DFA82}"/>
                </a:ext>
              </a:extLst>
            </p:cNvPr>
            <p:cNvSpPr/>
            <p:nvPr/>
          </p:nvSpPr>
          <p:spPr>
            <a:xfrm>
              <a:off x="2156128" y="4320809"/>
              <a:ext cx="365097" cy="34256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6" name="5-Point Star 65">
              <a:extLst>
                <a:ext uri="{FF2B5EF4-FFF2-40B4-BE49-F238E27FC236}">
                  <a16:creationId xmlns:a16="http://schemas.microsoft.com/office/drawing/2014/main" id="{100F00C4-539B-DD4F-99D9-DC70E5CBADF2}"/>
                </a:ext>
              </a:extLst>
            </p:cNvPr>
            <p:cNvSpPr/>
            <p:nvPr/>
          </p:nvSpPr>
          <p:spPr>
            <a:xfrm>
              <a:off x="2881703" y="5208322"/>
              <a:ext cx="365097" cy="34256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7" name="5-Point Star 66">
              <a:extLst>
                <a:ext uri="{FF2B5EF4-FFF2-40B4-BE49-F238E27FC236}">
                  <a16:creationId xmlns:a16="http://schemas.microsoft.com/office/drawing/2014/main" id="{D83EE0D3-0DD4-F448-A27A-CC3C3A0E3126}"/>
                </a:ext>
              </a:extLst>
            </p:cNvPr>
            <p:cNvSpPr/>
            <p:nvPr/>
          </p:nvSpPr>
          <p:spPr>
            <a:xfrm>
              <a:off x="2788058" y="4841629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8" name="5-Point Star 67">
              <a:extLst>
                <a:ext uri="{FF2B5EF4-FFF2-40B4-BE49-F238E27FC236}">
                  <a16:creationId xmlns:a16="http://schemas.microsoft.com/office/drawing/2014/main" id="{57EE9F38-1B18-F04C-B588-801E94692215}"/>
                </a:ext>
              </a:extLst>
            </p:cNvPr>
            <p:cNvSpPr/>
            <p:nvPr/>
          </p:nvSpPr>
          <p:spPr>
            <a:xfrm>
              <a:off x="2355088" y="4218751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F3E09C2B-88FD-454A-AA81-F1563DFBD8EE}"/>
                </a:ext>
              </a:extLst>
            </p:cNvPr>
            <p:cNvSpPr/>
            <p:nvPr/>
          </p:nvSpPr>
          <p:spPr>
            <a:xfrm>
              <a:off x="1843779" y="4895497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0" name="5-Point Star 69">
              <a:extLst>
                <a:ext uri="{FF2B5EF4-FFF2-40B4-BE49-F238E27FC236}">
                  <a16:creationId xmlns:a16="http://schemas.microsoft.com/office/drawing/2014/main" id="{0497822B-9F4D-C44E-AD46-AFA62AA09884}"/>
                </a:ext>
              </a:extLst>
            </p:cNvPr>
            <p:cNvSpPr/>
            <p:nvPr/>
          </p:nvSpPr>
          <p:spPr>
            <a:xfrm>
              <a:off x="1342063" y="3893190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1" name="5-Point Star 70">
              <a:extLst>
                <a:ext uri="{FF2B5EF4-FFF2-40B4-BE49-F238E27FC236}">
                  <a16:creationId xmlns:a16="http://schemas.microsoft.com/office/drawing/2014/main" id="{687B0249-1A48-B04B-BBFC-02AD8CB5C7F4}"/>
                </a:ext>
              </a:extLst>
            </p:cNvPr>
            <p:cNvSpPr/>
            <p:nvPr/>
          </p:nvSpPr>
          <p:spPr>
            <a:xfrm>
              <a:off x="2533007" y="4899215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2" name="5-Point Star 71">
              <a:extLst>
                <a:ext uri="{FF2B5EF4-FFF2-40B4-BE49-F238E27FC236}">
                  <a16:creationId xmlns:a16="http://schemas.microsoft.com/office/drawing/2014/main" id="{B0CCB101-34CF-044F-9DB8-AF5EF7E4DF77}"/>
                </a:ext>
              </a:extLst>
            </p:cNvPr>
            <p:cNvSpPr/>
            <p:nvPr/>
          </p:nvSpPr>
          <p:spPr>
            <a:xfrm>
              <a:off x="2019972" y="4079767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E83E80F-36BB-9841-861D-BC0C9C705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6536" y="3110390"/>
              <a:ext cx="394719" cy="2640699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D28D40D-5806-F042-87A5-92CE4DFC6847}"/>
                </a:ext>
              </a:extLst>
            </p:cNvPr>
            <p:cNvSpPr txBox="1"/>
            <p:nvPr/>
          </p:nvSpPr>
          <p:spPr>
            <a:xfrm>
              <a:off x="4055067" y="3200893"/>
              <a:ext cx="10006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 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E0A27AF-49BF-3644-BFE9-A7B360AACFE4}"/>
                </a:ext>
              </a:extLst>
            </p:cNvPr>
            <p:cNvSpPr txBox="1"/>
            <p:nvPr/>
          </p:nvSpPr>
          <p:spPr>
            <a:xfrm>
              <a:off x="1168418" y="3196314"/>
              <a:ext cx="10205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 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A62F1B2-72DB-0948-91B9-DE0420AE086F}"/>
                </a:ext>
              </a:extLst>
            </p:cNvPr>
            <p:cNvSpPr txBox="1"/>
            <p:nvPr/>
          </p:nvSpPr>
          <p:spPr>
            <a:xfrm>
              <a:off x="4663677" y="5543846"/>
              <a:ext cx="443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x</a:t>
              </a:r>
              <a:r>
                <a:rPr lang="en-US" sz="2000" baseline="-25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1</a:t>
              </a:r>
              <a:endPara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15B2AAE-609D-D441-AB60-A9D5233D5160}"/>
                </a:ext>
              </a:extLst>
            </p:cNvPr>
            <p:cNvSpPr txBox="1"/>
            <p:nvPr/>
          </p:nvSpPr>
          <p:spPr>
            <a:xfrm>
              <a:off x="330675" y="3766449"/>
              <a:ext cx="4918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x</a:t>
              </a:r>
              <a:r>
                <a:rPr lang="en-US" sz="2000" baseline="-25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2</a:t>
              </a:r>
              <a:endPara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611423F-D80D-1A4F-8ADF-619B83FC9C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2468" y="3370170"/>
              <a:ext cx="533863" cy="902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A166B0D-E63F-994F-8210-46A711F891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2761" y="3361944"/>
              <a:ext cx="580111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5-Point Star 53">
            <a:extLst>
              <a:ext uri="{FF2B5EF4-FFF2-40B4-BE49-F238E27FC236}">
                <a16:creationId xmlns:a16="http://schemas.microsoft.com/office/drawing/2014/main" id="{8756F34A-C0FB-3049-A47C-03A72A3D2751}"/>
              </a:ext>
            </a:extLst>
          </p:cNvPr>
          <p:cNvSpPr/>
          <p:nvPr/>
        </p:nvSpPr>
        <p:spPr>
          <a:xfrm>
            <a:off x="3002280" y="4500498"/>
            <a:ext cx="202128" cy="185154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35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C50D6-1412-0545-9AE6-08F8A729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Evaluation: Overfitting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8F51379-3B3C-C843-80AD-D300076953C7}"/>
              </a:ext>
            </a:extLst>
          </p:cNvPr>
          <p:cNvSpPr txBox="1">
            <a:spLocks/>
          </p:cNvSpPr>
          <p:nvPr/>
        </p:nvSpPr>
        <p:spPr>
          <a:xfrm>
            <a:off x="694208" y="1310105"/>
            <a:ext cx="10883004" cy="4599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Overfitting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Model memorizes or imitates training data, and fails to generalize well on new “unseen” data (test data).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6D21975-4E13-EB41-8221-C1BEA22EA001}"/>
              </a:ext>
            </a:extLst>
          </p:cNvPr>
          <p:cNvSpPr/>
          <p:nvPr/>
        </p:nvSpPr>
        <p:spPr>
          <a:xfrm>
            <a:off x="5200509" y="2830112"/>
            <a:ext cx="68031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is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too complex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picks up the noise instead of the underlying relationship.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will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perform well on training, but poorly on validation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(and/or test).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B0EFF2-968E-5E43-8DDA-79FF849CD587}"/>
              </a:ext>
            </a:extLst>
          </p:cNvPr>
          <p:cNvGrpSpPr/>
          <p:nvPr/>
        </p:nvGrpSpPr>
        <p:grpSpPr>
          <a:xfrm>
            <a:off x="330675" y="2900674"/>
            <a:ext cx="4776237" cy="2982322"/>
            <a:chOff x="330675" y="2900674"/>
            <a:chExt cx="4776237" cy="298232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38544D9-2265-4D49-A305-42CC44695A99}"/>
                </a:ext>
              </a:extLst>
            </p:cNvPr>
            <p:cNvGrpSpPr/>
            <p:nvPr/>
          </p:nvGrpSpPr>
          <p:grpSpPr>
            <a:xfrm>
              <a:off x="735088" y="3141450"/>
              <a:ext cx="4320647" cy="2423498"/>
              <a:chOff x="735088" y="3263370"/>
              <a:chExt cx="4320647" cy="2423498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3010F376-0F78-EA42-88BC-F8BB170B1FAA}"/>
                  </a:ext>
                </a:extLst>
              </p:cNvPr>
              <p:cNvGrpSpPr/>
              <p:nvPr/>
            </p:nvGrpSpPr>
            <p:grpSpPr>
              <a:xfrm>
                <a:off x="735088" y="3897014"/>
                <a:ext cx="4320647" cy="1789854"/>
                <a:chOff x="6493683" y="3860194"/>
                <a:chExt cx="4320647" cy="1789854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E6BB14F1-9E23-CC4C-B4DA-8085B6674E31}"/>
                    </a:ext>
                  </a:extLst>
                </p:cNvPr>
                <p:cNvGrpSpPr/>
                <p:nvPr/>
              </p:nvGrpSpPr>
              <p:grpSpPr>
                <a:xfrm>
                  <a:off x="6493683" y="3860194"/>
                  <a:ext cx="4320647" cy="1789854"/>
                  <a:chOff x="6500798" y="1410313"/>
                  <a:chExt cx="4320647" cy="1789854"/>
                </a:xfrm>
              </p:grpSpPr>
              <p:sp>
                <p:nvSpPr>
                  <p:cNvPr id="88" name="5-Point Star 87">
                    <a:extLst>
                      <a:ext uri="{FF2B5EF4-FFF2-40B4-BE49-F238E27FC236}">
                        <a16:creationId xmlns:a16="http://schemas.microsoft.com/office/drawing/2014/main" id="{F3CDF35E-7C0D-4F4F-B9B2-55DAB297B751}"/>
                      </a:ext>
                    </a:extLst>
                  </p:cNvPr>
                  <p:cNvSpPr/>
                  <p:nvPr/>
                </p:nvSpPr>
                <p:spPr>
                  <a:xfrm>
                    <a:off x="6756706" y="1767732"/>
                    <a:ext cx="365097" cy="342564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89" name="5-Point Star 88">
                    <a:extLst>
                      <a:ext uri="{FF2B5EF4-FFF2-40B4-BE49-F238E27FC236}">
                        <a16:creationId xmlns:a16="http://schemas.microsoft.com/office/drawing/2014/main" id="{29BB27E7-D250-2149-953C-A01E66F04146}"/>
                      </a:ext>
                    </a:extLst>
                  </p:cNvPr>
                  <p:cNvSpPr/>
                  <p:nvPr/>
                </p:nvSpPr>
                <p:spPr>
                  <a:xfrm>
                    <a:off x="6825433" y="2143209"/>
                    <a:ext cx="365097" cy="342564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90" name="5-Point Star 89">
                    <a:extLst>
                      <a:ext uri="{FF2B5EF4-FFF2-40B4-BE49-F238E27FC236}">
                        <a16:creationId xmlns:a16="http://schemas.microsoft.com/office/drawing/2014/main" id="{5E01E919-3C63-9349-9FF0-B81FAE685D79}"/>
                      </a:ext>
                    </a:extLst>
                  </p:cNvPr>
                  <p:cNvSpPr/>
                  <p:nvPr/>
                </p:nvSpPr>
                <p:spPr>
                  <a:xfrm>
                    <a:off x="7219146" y="2475447"/>
                    <a:ext cx="365097" cy="342564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91" name="5-Point Star 90">
                    <a:extLst>
                      <a:ext uri="{FF2B5EF4-FFF2-40B4-BE49-F238E27FC236}">
                        <a16:creationId xmlns:a16="http://schemas.microsoft.com/office/drawing/2014/main" id="{12E0ABF0-A71A-8C47-9A12-C0483463DC42}"/>
                      </a:ext>
                    </a:extLst>
                  </p:cNvPr>
                  <p:cNvSpPr/>
                  <p:nvPr/>
                </p:nvSpPr>
                <p:spPr>
                  <a:xfrm>
                    <a:off x="6843740" y="2719380"/>
                    <a:ext cx="365097" cy="342564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92" name="5-Point Star 91">
                    <a:extLst>
                      <a:ext uri="{FF2B5EF4-FFF2-40B4-BE49-F238E27FC236}">
                        <a16:creationId xmlns:a16="http://schemas.microsoft.com/office/drawing/2014/main" id="{DAC0AC21-55F0-854E-91CC-ACBF70270B00}"/>
                      </a:ext>
                    </a:extLst>
                  </p:cNvPr>
                  <p:cNvSpPr/>
                  <p:nvPr/>
                </p:nvSpPr>
                <p:spPr>
                  <a:xfrm>
                    <a:off x="7244392" y="2077595"/>
                    <a:ext cx="365097" cy="342564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93" name="5-Point Star 92">
                    <a:extLst>
                      <a:ext uri="{FF2B5EF4-FFF2-40B4-BE49-F238E27FC236}">
                        <a16:creationId xmlns:a16="http://schemas.microsoft.com/office/drawing/2014/main" id="{0D047BAF-18BA-4B4C-BDA7-E14789E80314}"/>
                      </a:ext>
                    </a:extLst>
                  </p:cNvPr>
                  <p:cNvSpPr/>
                  <p:nvPr/>
                </p:nvSpPr>
                <p:spPr>
                  <a:xfrm>
                    <a:off x="7599479" y="2728374"/>
                    <a:ext cx="365097" cy="316241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94" name="5-Point Star 93">
                    <a:extLst>
                      <a:ext uri="{FF2B5EF4-FFF2-40B4-BE49-F238E27FC236}">
                        <a16:creationId xmlns:a16="http://schemas.microsoft.com/office/drawing/2014/main" id="{B77430B6-F0A8-3D47-994C-B4FD8172A211}"/>
                      </a:ext>
                    </a:extLst>
                  </p:cNvPr>
                  <p:cNvSpPr/>
                  <p:nvPr/>
                </p:nvSpPr>
                <p:spPr>
                  <a:xfrm>
                    <a:off x="8056281" y="2675259"/>
                    <a:ext cx="365097" cy="342564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95" name="5-Point Star 94">
                    <a:extLst>
                      <a:ext uri="{FF2B5EF4-FFF2-40B4-BE49-F238E27FC236}">
                        <a16:creationId xmlns:a16="http://schemas.microsoft.com/office/drawing/2014/main" id="{F6B9E293-EB2B-3C43-883F-B0013A76835F}"/>
                      </a:ext>
                    </a:extLst>
                  </p:cNvPr>
                  <p:cNvSpPr/>
                  <p:nvPr/>
                </p:nvSpPr>
                <p:spPr>
                  <a:xfrm>
                    <a:off x="7340622" y="1708126"/>
                    <a:ext cx="365097" cy="342564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96" name="5-Point Star 95">
                    <a:extLst>
                      <a:ext uri="{FF2B5EF4-FFF2-40B4-BE49-F238E27FC236}">
                        <a16:creationId xmlns:a16="http://schemas.microsoft.com/office/drawing/2014/main" id="{56E36FCA-541F-BD41-8117-35943D244B6A}"/>
                      </a:ext>
                    </a:extLst>
                  </p:cNvPr>
                  <p:cNvSpPr/>
                  <p:nvPr/>
                </p:nvSpPr>
                <p:spPr>
                  <a:xfrm>
                    <a:off x="8067774" y="1604233"/>
                    <a:ext cx="202128" cy="185154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97" name="5-Point Star 96">
                    <a:extLst>
                      <a:ext uri="{FF2B5EF4-FFF2-40B4-BE49-F238E27FC236}">
                        <a16:creationId xmlns:a16="http://schemas.microsoft.com/office/drawing/2014/main" id="{666805AA-568A-0043-B4DE-0EBED396665C}"/>
                      </a:ext>
                    </a:extLst>
                  </p:cNvPr>
                  <p:cNvSpPr/>
                  <p:nvPr/>
                </p:nvSpPr>
                <p:spPr>
                  <a:xfrm>
                    <a:off x="7593213" y="2083691"/>
                    <a:ext cx="365097" cy="342564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98" name="Flowchart: Connector 42">
                    <a:extLst>
                      <a:ext uri="{FF2B5EF4-FFF2-40B4-BE49-F238E27FC236}">
                        <a16:creationId xmlns:a16="http://schemas.microsoft.com/office/drawing/2014/main" id="{B12E636F-30D0-184B-98DA-0B21D37C8036}"/>
                      </a:ext>
                    </a:extLst>
                  </p:cNvPr>
                  <p:cNvSpPr/>
                  <p:nvPr/>
                </p:nvSpPr>
                <p:spPr>
                  <a:xfrm>
                    <a:off x="9278020" y="2190576"/>
                    <a:ext cx="73133" cy="73133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99" name="5-Point Star 98">
                    <a:extLst>
                      <a:ext uri="{FF2B5EF4-FFF2-40B4-BE49-F238E27FC236}">
                        <a16:creationId xmlns:a16="http://schemas.microsoft.com/office/drawing/2014/main" id="{BF5E7396-5DDC-CF4D-B1E9-A98153E74BD4}"/>
                      </a:ext>
                    </a:extLst>
                  </p:cNvPr>
                  <p:cNvSpPr/>
                  <p:nvPr/>
                </p:nvSpPr>
                <p:spPr>
                  <a:xfrm>
                    <a:off x="7885366" y="2355505"/>
                    <a:ext cx="365097" cy="342564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00" name="Flowchart: Connector 44">
                    <a:extLst>
                      <a:ext uri="{FF2B5EF4-FFF2-40B4-BE49-F238E27FC236}">
                        <a16:creationId xmlns:a16="http://schemas.microsoft.com/office/drawing/2014/main" id="{75007D63-ED29-564D-A725-5BAB03952179}"/>
                      </a:ext>
                    </a:extLst>
                  </p:cNvPr>
                  <p:cNvSpPr/>
                  <p:nvPr/>
                </p:nvSpPr>
                <p:spPr>
                  <a:xfrm>
                    <a:off x="8649345" y="2263709"/>
                    <a:ext cx="73133" cy="73133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01" name="Flowchart: Connector 45">
                    <a:extLst>
                      <a:ext uri="{FF2B5EF4-FFF2-40B4-BE49-F238E27FC236}">
                        <a16:creationId xmlns:a16="http://schemas.microsoft.com/office/drawing/2014/main" id="{2394B1C8-DE15-EC41-9006-6BEF892258A1}"/>
                      </a:ext>
                    </a:extLst>
                  </p:cNvPr>
                  <p:cNvSpPr/>
                  <p:nvPr/>
                </p:nvSpPr>
                <p:spPr>
                  <a:xfrm>
                    <a:off x="8685912" y="2022381"/>
                    <a:ext cx="73133" cy="73133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02" name="Flowchart: Connector 46">
                    <a:extLst>
                      <a:ext uri="{FF2B5EF4-FFF2-40B4-BE49-F238E27FC236}">
                        <a16:creationId xmlns:a16="http://schemas.microsoft.com/office/drawing/2014/main" id="{2DC6272B-D809-E444-96BF-31B7343F623A}"/>
                      </a:ext>
                    </a:extLst>
                  </p:cNvPr>
                  <p:cNvSpPr/>
                  <p:nvPr/>
                </p:nvSpPr>
                <p:spPr>
                  <a:xfrm>
                    <a:off x="8847081" y="2444873"/>
                    <a:ext cx="73133" cy="73133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03" name="Flowchart: Connector 47">
                    <a:extLst>
                      <a:ext uri="{FF2B5EF4-FFF2-40B4-BE49-F238E27FC236}">
                        <a16:creationId xmlns:a16="http://schemas.microsoft.com/office/drawing/2014/main" id="{F7D3A477-B52F-8049-8663-6872DDBEF48E}"/>
                      </a:ext>
                    </a:extLst>
                  </p:cNvPr>
                  <p:cNvSpPr/>
                  <p:nvPr/>
                </p:nvSpPr>
                <p:spPr>
                  <a:xfrm>
                    <a:off x="8523102" y="2885525"/>
                    <a:ext cx="73133" cy="73133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04" name="Flowchart: Connector 71">
                    <a:extLst>
                      <a:ext uri="{FF2B5EF4-FFF2-40B4-BE49-F238E27FC236}">
                        <a16:creationId xmlns:a16="http://schemas.microsoft.com/office/drawing/2014/main" id="{823F0530-C5FA-1C4A-8807-3B94398E4CB5}"/>
                      </a:ext>
                    </a:extLst>
                  </p:cNvPr>
                  <p:cNvSpPr/>
                  <p:nvPr/>
                </p:nvSpPr>
                <p:spPr>
                  <a:xfrm>
                    <a:off x="8510667" y="1537865"/>
                    <a:ext cx="73133" cy="73133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05" name="Flowchart: Connector 72">
                    <a:extLst>
                      <a:ext uri="{FF2B5EF4-FFF2-40B4-BE49-F238E27FC236}">
                        <a16:creationId xmlns:a16="http://schemas.microsoft.com/office/drawing/2014/main" id="{644D77E4-EC50-F148-9DEB-8B9D62A58695}"/>
                      </a:ext>
                    </a:extLst>
                  </p:cNvPr>
                  <p:cNvSpPr/>
                  <p:nvPr/>
                </p:nvSpPr>
                <p:spPr>
                  <a:xfrm>
                    <a:off x="8964799" y="1684404"/>
                    <a:ext cx="73133" cy="73133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40F76F65-FF0A-014C-B59C-2FF048953ED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00798" y="1410313"/>
                    <a:ext cx="0" cy="1789854"/>
                  </a:xfrm>
                  <a:prstGeom prst="line">
                    <a:avLst/>
                  </a:prstGeom>
                  <a:ln>
                    <a:solidFill>
                      <a:srgbClr val="51504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4195F397-45C7-4448-82B2-30A6A36F08FA}"/>
                      </a:ext>
                    </a:extLst>
                  </p:cNvPr>
                  <p:cNvCxnSpPr/>
                  <p:nvPr/>
                </p:nvCxnSpPr>
                <p:spPr>
                  <a:xfrm>
                    <a:off x="6500799" y="3189631"/>
                    <a:ext cx="4320646" cy="0"/>
                  </a:xfrm>
                  <a:prstGeom prst="line">
                    <a:avLst/>
                  </a:prstGeom>
                  <a:ln>
                    <a:solidFill>
                      <a:srgbClr val="51504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8" name="Flowchart: Connector 83">
                    <a:extLst>
                      <a:ext uri="{FF2B5EF4-FFF2-40B4-BE49-F238E27FC236}">
                        <a16:creationId xmlns:a16="http://schemas.microsoft.com/office/drawing/2014/main" id="{AF29A1CB-222A-5643-A75C-91BF5862412A}"/>
                      </a:ext>
                    </a:extLst>
                  </p:cNvPr>
                  <p:cNvSpPr/>
                  <p:nvPr/>
                </p:nvSpPr>
                <p:spPr>
                  <a:xfrm>
                    <a:off x="9698534" y="2248877"/>
                    <a:ext cx="73133" cy="73133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09" name="Flowchart: Connector 84">
                    <a:extLst>
                      <a:ext uri="{FF2B5EF4-FFF2-40B4-BE49-F238E27FC236}">
                        <a16:creationId xmlns:a16="http://schemas.microsoft.com/office/drawing/2014/main" id="{AFE69A3C-5C4F-4E49-9AF6-F105D40352F4}"/>
                      </a:ext>
                    </a:extLst>
                  </p:cNvPr>
                  <p:cNvSpPr/>
                  <p:nvPr/>
                </p:nvSpPr>
                <p:spPr>
                  <a:xfrm>
                    <a:off x="9582740" y="2495296"/>
                    <a:ext cx="73133" cy="73133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10" name="Flowchart: Connector 85">
                    <a:extLst>
                      <a:ext uri="{FF2B5EF4-FFF2-40B4-BE49-F238E27FC236}">
                        <a16:creationId xmlns:a16="http://schemas.microsoft.com/office/drawing/2014/main" id="{E317FE20-B291-284D-AE0E-115DA3EC7039}"/>
                      </a:ext>
                    </a:extLst>
                  </p:cNvPr>
                  <p:cNvSpPr/>
                  <p:nvPr/>
                </p:nvSpPr>
                <p:spPr>
                  <a:xfrm>
                    <a:off x="9351153" y="2783553"/>
                    <a:ext cx="73133" cy="73133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11" name="Flowchart: Connector 86">
                    <a:extLst>
                      <a:ext uri="{FF2B5EF4-FFF2-40B4-BE49-F238E27FC236}">
                        <a16:creationId xmlns:a16="http://schemas.microsoft.com/office/drawing/2014/main" id="{74BF641F-C37F-E944-8180-F488F40B6F8C}"/>
                      </a:ext>
                    </a:extLst>
                  </p:cNvPr>
                  <p:cNvSpPr/>
                  <p:nvPr/>
                </p:nvSpPr>
                <p:spPr>
                  <a:xfrm>
                    <a:off x="9069614" y="2508125"/>
                    <a:ext cx="73133" cy="73133"/>
                  </a:xfrm>
                  <a:prstGeom prst="flowChartConnector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126">
                      <a:defRPr/>
                    </a:pPr>
                    <a:endParaRPr lang="en-US" sz="1799" dirty="0">
                      <a:solidFill>
                        <a:srgbClr val="FFFFFF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</p:grpSp>
            <p:sp>
              <p:nvSpPr>
                <p:cNvPr id="82" name="5-Point Star 81">
                  <a:extLst>
                    <a:ext uri="{FF2B5EF4-FFF2-40B4-BE49-F238E27FC236}">
                      <a16:creationId xmlns:a16="http://schemas.microsoft.com/office/drawing/2014/main" id="{69E96315-9E3C-CB4D-9B31-A2F7AFB068D9}"/>
                    </a:ext>
                  </a:extLst>
                </p:cNvPr>
                <p:cNvSpPr/>
                <p:nvPr/>
              </p:nvSpPr>
              <p:spPr>
                <a:xfrm>
                  <a:off x="8279339" y="4635800"/>
                  <a:ext cx="202128" cy="18515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83" name="Flowchart: Connector 85">
                  <a:extLst>
                    <a:ext uri="{FF2B5EF4-FFF2-40B4-BE49-F238E27FC236}">
                      <a16:creationId xmlns:a16="http://schemas.microsoft.com/office/drawing/2014/main" id="{0A258AB2-C894-DA4E-B27F-E093429B434C}"/>
                    </a:ext>
                  </a:extLst>
                </p:cNvPr>
                <p:cNvSpPr/>
                <p:nvPr/>
              </p:nvSpPr>
              <p:spPr>
                <a:xfrm>
                  <a:off x="8789850" y="5081034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84" name="Flowchart: Connector 85">
                  <a:extLst>
                    <a:ext uri="{FF2B5EF4-FFF2-40B4-BE49-F238E27FC236}">
                      <a16:creationId xmlns:a16="http://schemas.microsoft.com/office/drawing/2014/main" id="{F966E470-E24D-7144-871F-D48E58A9F9C6}"/>
                    </a:ext>
                  </a:extLst>
                </p:cNvPr>
                <p:cNvSpPr/>
                <p:nvPr/>
              </p:nvSpPr>
              <p:spPr>
                <a:xfrm>
                  <a:off x="9011526" y="4512994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85" name="Flowchart: Connector 85">
                  <a:extLst>
                    <a:ext uri="{FF2B5EF4-FFF2-40B4-BE49-F238E27FC236}">
                      <a16:creationId xmlns:a16="http://schemas.microsoft.com/office/drawing/2014/main" id="{74E34876-8AEE-1F48-A6A8-0EA3EE0B144E}"/>
                    </a:ext>
                  </a:extLst>
                </p:cNvPr>
                <p:cNvSpPr/>
                <p:nvPr/>
              </p:nvSpPr>
              <p:spPr>
                <a:xfrm>
                  <a:off x="9801238" y="512259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86" name="Flowchart: Connector 85">
                  <a:extLst>
                    <a:ext uri="{FF2B5EF4-FFF2-40B4-BE49-F238E27FC236}">
                      <a16:creationId xmlns:a16="http://schemas.microsoft.com/office/drawing/2014/main" id="{728288EA-0702-F448-A74E-171EB8B2649D}"/>
                    </a:ext>
                  </a:extLst>
                </p:cNvPr>
                <p:cNvSpPr/>
                <p:nvPr/>
              </p:nvSpPr>
              <p:spPr>
                <a:xfrm>
                  <a:off x="8706723" y="4222046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87" name="Flowchart: Connector 85">
                  <a:extLst>
                    <a:ext uri="{FF2B5EF4-FFF2-40B4-BE49-F238E27FC236}">
                      <a16:creationId xmlns:a16="http://schemas.microsoft.com/office/drawing/2014/main" id="{DD66E141-8607-1A43-B057-03BD39B22D9B}"/>
                    </a:ext>
                  </a:extLst>
                </p:cNvPr>
                <p:cNvSpPr/>
                <p:nvPr/>
              </p:nvSpPr>
              <p:spPr>
                <a:xfrm>
                  <a:off x="9995198" y="4873216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</p:grpSp>
          <p:sp>
            <p:nvSpPr>
              <p:cNvPr id="67" name="5-Point Star 66">
                <a:extLst>
                  <a:ext uri="{FF2B5EF4-FFF2-40B4-BE49-F238E27FC236}">
                    <a16:creationId xmlns:a16="http://schemas.microsoft.com/office/drawing/2014/main" id="{A0D765E4-0F75-C743-8AA1-119D0F7B86B2}"/>
                  </a:ext>
                </a:extLst>
              </p:cNvPr>
              <p:cNvSpPr/>
              <p:nvPr/>
            </p:nvSpPr>
            <p:spPr>
              <a:xfrm>
                <a:off x="2156128" y="4387865"/>
                <a:ext cx="365097" cy="34256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8" name="5-Point Star 67">
                <a:extLst>
                  <a:ext uri="{FF2B5EF4-FFF2-40B4-BE49-F238E27FC236}">
                    <a16:creationId xmlns:a16="http://schemas.microsoft.com/office/drawing/2014/main" id="{8C8CE911-3AD9-414B-98D2-5C163DA0467D}"/>
                  </a:ext>
                </a:extLst>
              </p:cNvPr>
              <p:cNvSpPr/>
              <p:nvPr/>
            </p:nvSpPr>
            <p:spPr>
              <a:xfrm>
                <a:off x="2881703" y="5275378"/>
                <a:ext cx="365097" cy="34256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9" name="5-Point Star 68">
                <a:extLst>
                  <a:ext uri="{FF2B5EF4-FFF2-40B4-BE49-F238E27FC236}">
                    <a16:creationId xmlns:a16="http://schemas.microsoft.com/office/drawing/2014/main" id="{56DD2850-E809-0F46-A033-4F07CF6077A0}"/>
                  </a:ext>
                </a:extLst>
              </p:cNvPr>
              <p:cNvSpPr/>
              <p:nvPr/>
            </p:nvSpPr>
            <p:spPr>
              <a:xfrm>
                <a:off x="2788058" y="4908685"/>
                <a:ext cx="202128" cy="18515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0" name="5-Point Star 69">
                <a:extLst>
                  <a:ext uri="{FF2B5EF4-FFF2-40B4-BE49-F238E27FC236}">
                    <a16:creationId xmlns:a16="http://schemas.microsoft.com/office/drawing/2014/main" id="{7BA624F8-90E3-9D40-B8E5-33BE036CED92}"/>
                  </a:ext>
                </a:extLst>
              </p:cNvPr>
              <p:cNvSpPr/>
              <p:nvPr/>
            </p:nvSpPr>
            <p:spPr>
              <a:xfrm>
                <a:off x="2355088" y="4285807"/>
                <a:ext cx="202128" cy="18515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1" name="5-Point Star 70">
                <a:extLst>
                  <a:ext uri="{FF2B5EF4-FFF2-40B4-BE49-F238E27FC236}">
                    <a16:creationId xmlns:a16="http://schemas.microsoft.com/office/drawing/2014/main" id="{FBA17601-05DC-9743-ACBB-537AD2D5A4E4}"/>
                  </a:ext>
                </a:extLst>
              </p:cNvPr>
              <p:cNvSpPr/>
              <p:nvPr/>
            </p:nvSpPr>
            <p:spPr>
              <a:xfrm>
                <a:off x="1843779" y="4962553"/>
                <a:ext cx="202128" cy="18515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2" name="5-Point Star 71">
                <a:extLst>
                  <a:ext uri="{FF2B5EF4-FFF2-40B4-BE49-F238E27FC236}">
                    <a16:creationId xmlns:a16="http://schemas.microsoft.com/office/drawing/2014/main" id="{44348D6C-AB2A-1544-878B-941A4EF8F53B}"/>
                  </a:ext>
                </a:extLst>
              </p:cNvPr>
              <p:cNvSpPr/>
              <p:nvPr/>
            </p:nvSpPr>
            <p:spPr>
              <a:xfrm>
                <a:off x="1342063" y="3960246"/>
                <a:ext cx="202128" cy="18515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3" name="5-Point Star 72">
                <a:extLst>
                  <a:ext uri="{FF2B5EF4-FFF2-40B4-BE49-F238E27FC236}">
                    <a16:creationId xmlns:a16="http://schemas.microsoft.com/office/drawing/2014/main" id="{8E7EDF45-7B0C-1F47-A285-32285E254617}"/>
                  </a:ext>
                </a:extLst>
              </p:cNvPr>
              <p:cNvSpPr/>
              <p:nvPr/>
            </p:nvSpPr>
            <p:spPr>
              <a:xfrm>
                <a:off x="2533007" y="4966271"/>
                <a:ext cx="202128" cy="18515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4" name="5-Point Star 73">
                <a:extLst>
                  <a:ext uri="{FF2B5EF4-FFF2-40B4-BE49-F238E27FC236}">
                    <a16:creationId xmlns:a16="http://schemas.microsoft.com/office/drawing/2014/main" id="{3155DC69-69B0-8949-9F6F-D982C6E0FBAF}"/>
                  </a:ext>
                </a:extLst>
              </p:cNvPr>
              <p:cNvSpPr/>
              <p:nvPr/>
            </p:nvSpPr>
            <p:spPr>
              <a:xfrm>
                <a:off x="2019972" y="4146823"/>
                <a:ext cx="202128" cy="18515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6191883-93D1-0D4E-8D26-95DDFDD20152}"/>
                  </a:ext>
                </a:extLst>
              </p:cNvPr>
              <p:cNvSpPr txBox="1"/>
              <p:nvPr/>
            </p:nvSpPr>
            <p:spPr>
              <a:xfrm>
                <a:off x="4055067" y="3267949"/>
                <a:ext cx="10006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Class 2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5F15362-FC5A-EC43-8685-FE0171797E3C}"/>
                  </a:ext>
                </a:extLst>
              </p:cNvPr>
              <p:cNvSpPr txBox="1"/>
              <p:nvPr/>
            </p:nvSpPr>
            <p:spPr>
              <a:xfrm>
                <a:off x="1168418" y="3263370"/>
                <a:ext cx="10205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Class 1</a:t>
                </a: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8C215657-7F29-7343-9899-4886EA804E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2468" y="3437226"/>
                <a:ext cx="533863" cy="902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32A56413-DD33-364D-8F7F-3CAC9E93DB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2761" y="3429000"/>
                <a:ext cx="580111" cy="0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E9A5A58-F16F-2848-A9F3-99FB7ABAD055}"/>
                </a:ext>
              </a:extLst>
            </p:cNvPr>
            <p:cNvSpPr txBox="1"/>
            <p:nvPr/>
          </p:nvSpPr>
          <p:spPr>
            <a:xfrm>
              <a:off x="4663677" y="5482886"/>
              <a:ext cx="4432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x</a:t>
              </a:r>
              <a:r>
                <a:rPr lang="en-US" sz="2000" baseline="-25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1</a:t>
              </a:r>
              <a:endPara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70543A9-7CFB-3444-A135-1EC1EC391431}"/>
                </a:ext>
              </a:extLst>
            </p:cNvPr>
            <p:cNvSpPr txBox="1"/>
            <p:nvPr/>
          </p:nvSpPr>
          <p:spPr>
            <a:xfrm>
              <a:off x="330675" y="3705489"/>
              <a:ext cx="4918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x</a:t>
              </a:r>
              <a:r>
                <a:rPr lang="en-US" sz="2000" baseline="-25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2</a:t>
              </a:r>
              <a:endPara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3" name="5-Point Star 52">
              <a:extLst>
                <a:ext uri="{FF2B5EF4-FFF2-40B4-BE49-F238E27FC236}">
                  <a16:creationId xmlns:a16="http://schemas.microsoft.com/office/drawing/2014/main" id="{C9600732-C1A5-414A-B77E-953B6B962334}"/>
                </a:ext>
              </a:extLst>
            </p:cNvPr>
            <p:cNvSpPr/>
            <p:nvPr/>
          </p:nvSpPr>
          <p:spPr>
            <a:xfrm>
              <a:off x="3002280" y="4500498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91031FE-9D7F-4F47-820D-95FB6FA8B1CB}"/>
                    </a:ext>
                  </a:extLst>
                </p14:cNvPr>
                <p14:cNvContentPartPr/>
                <p14:nvPr/>
              </p14:nvContentPartPr>
              <p14:xfrm>
                <a:off x="2591160" y="2900674"/>
                <a:ext cx="758520" cy="2795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91031FE-9D7F-4F47-820D-95FB6FA8B1C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78560" y="2888074"/>
                  <a:ext cx="783720" cy="282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66327EB-1D6A-AB42-8AA2-412845F23B9C}"/>
                  </a:ext>
                </a:extLst>
              </p14:cNvPr>
              <p14:cNvContentPartPr/>
              <p14:nvPr/>
            </p14:nvContentPartPr>
            <p14:xfrm>
              <a:off x="396600" y="-41600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66327EB-1D6A-AB42-8AA2-412845F23B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8960" y="-524006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8348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C50D6-1412-0545-9AE6-08F8A729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Evaluation: Good Fit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572D869-DC0C-304C-A14C-5324A8D5A397}"/>
              </a:ext>
            </a:extLst>
          </p:cNvPr>
          <p:cNvSpPr txBox="1">
            <a:spLocks/>
          </p:cNvSpPr>
          <p:nvPr/>
        </p:nvSpPr>
        <p:spPr>
          <a:xfrm>
            <a:off x="694208" y="1310105"/>
            <a:ext cx="10883004" cy="4599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Appropriate fitting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Model captures the general relationship between the input data (x</a:t>
            </a:r>
            <a:r>
              <a:rPr lang="en-US" baseline="-25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1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, x</a:t>
            </a:r>
            <a:r>
              <a:rPr lang="en-US" baseline="-25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2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) and output y: {Class 1, Class 2}.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3D31165-C61D-2B45-B8F0-B38B78A38254}"/>
              </a:ext>
            </a:extLst>
          </p:cNvPr>
          <p:cNvSpPr/>
          <p:nvPr/>
        </p:nvSpPr>
        <p:spPr>
          <a:xfrm>
            <a:off x="5200508" y="2824016"/>
            <a:ext cx="68487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not too simple, not too complex.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picks up the underlying relationship rather than the noise in the training.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Model will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perform good enough on training and validation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(and/or test).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E474127-0BC6-3E48-A5AD-17276C24870F}"/>
              </a:ext>
            </a:extLst>
          </p:cNvPr>
          <p:cNvGrpSpPr/>
          <p:nvPr/>
        </p:nvGrpSpPr>
        <p:grpSpPr>
          <a:xfrm>
            <a:off x="735088" y="3141450"/>
            <a:ext cx="4320647" cy="2584107"/>
            <a:chOff x="735088" y="3263370"/>
            <a:chExt cx="4320647" cy="258410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D1B48FE7-CBA8-6941-9B74-470C5518A0F2}"/>
                </a:ext>
              </a:extLst>
            </p:cNvPr>
            <p:cNvGrpSpPr/>
            <p:nvPr/>
          </p:nvGrpSpPr>
          <p:grpSpPr>
            <a:xfrm>
              <a:off x="735088" y="3897014"/>
              <a:ext cx="4320647" cy="1789854"/>
              <a:chOff x="6493683" y="3860194"/>
              <a:chExt cx="4320647" cy="1789854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34D18A15-4BF7-B34F-A34C-081C6B7F08A5}"/>
                  </a:ext>
                </a:extLst>
              </p:cNvPr>
              <p:cNvGrpSpPr/>
              <p:nvPr/>
            </p:nvGrpSpPr>
            <p:grpSpPr>
              <a:xfrm>
                <a:off x="6493683" y="3860194"/>
                <a:ext cx="4320647" cy="1789854"/>
                <a:chOff x="6500798" y="1410313"/>
                <a:chExt cx="4320647" cy="1789854"/>
              </a:xfrm>
            </p:grpSpPr>
            <p:sp>
              <p:nvSpPr>
                <p:cNvPr id="89" name="5-Point Star 88">
                  <a:extLst>
                    <a:ext uri="{FF2B5EF4-FFF2-40B4-BE49-F238E27FC236}">
                      <a16:creationId xmlns:a16="http://schemas.microsoft.com/office/drawing/2014/main" id="{4722150A-26B3-864B-AD21-10E3EDDA3E32}"/>
                    </a:ext>
                  </a:extLst>
                </p:cNvPr>
                <p:cNvSpPr/>
                <p:nvPr/>
              </p:nvSpPr>
              <p:spPr>
                <a:xfrm>
                  <a:off x="6756706" y="1767732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0" name="5-Point Star 89">
                  <a:extLst>
                    <a:ext uri="{FF2B5EF4-FFF2-40B4-BE49-F238E27FC236}">
                      <a16:creationId xmlns:a16="http://schemas.microsoft.com/office/drawing/2014/main" id="{B0773B83-DD94-1949-A49A-0D59D8593D05}"/>
                    </a:ext>
                  </a:extLst>
                </p:cNvPr>
                <p:cNvSpPr/>
                <p:nvPr/>
              </p:nvSpPr>
              <p:spPr>
                <a:xfrm>
                  <a:off x="6825433" y="2143209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1" name="5-Point Star 90">
                  <a:extLst>
                    <a:ext uri="{FF2B5EF4-FFF2-40B4-BE49-F238E27FC236}">
                      <a16:creationId xmlns:a16="http://schemas.microsoft.com/office/drawing/2014/main" id="{A73C7893-6C76-6046-8A3B-9FF527879BEA}"/>
                    </a:ext>
                  </a:extLst>
                </p:cNvPr>
                <p:cNvSpPr/>
                <p:nvPr/>
              </p:nvSpPr>
              <p:spPr>
                <a:xfrm>
                  <a:off x="7219146" y="2475447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2" name="5-Point Star 91">
                  <a:extLst>
                    <a:ext uri="{FF2B5EF4-FFF2-40B4-BE49-F238E27FC236}">
                      <a16:creationId xmlns:a16="http://schemas.microsoft.com/office/drawing/2014/main" id="{989B98D0-B102-174C-B54C-6FC6E643AD25}"/>
                    </a:ext>
                  </a:extLst>
                </p:cNvPr>
                <p:cNvSpPr/>
                <p:nvPr/>
              </p:nvSpPr>
              <p:spPr>
                <a:xfrm>
                  <a:off x="6843740" y="2719380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3" name="5-Point Star 92">
                  <a:extLst>
                    <a:ext uri="{FF2B5EF4-FFF2-40B4-BE49-F238E27FC236}">
                      <a16:creationId xmlns:a16="http://schemas.microsoft.com/office/drawing/2014/main" id="{8DD2A595-22E7-234F-829C-429138AD2166}"/>
                    </a:ext>
                  </a:extLst>
                </p:cNvPr>
                <p:cNvSpPr/>
                <p:nvPr/>
              </p:nvSpPr>
              <p:spPr>
                <a:xfrm>
                  <a:off x="7244392" y="2077595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4" name="5-Point Star 93">
                  <a:extLst>
                    <a:ext uri="{FF2B5EF4-FFF2-40B4-BE49-F238E27FC236}">
                      <a16:creationId xmlns:a16="http://schemas.microsoft.com/office/drawing/2014/main" id="{8DD36CBD-D82C-C245-9252-27A35FF4C072}"/>
                    </a:ext>
                  </a:extLst>
                </p:cNvPr>
                <p:cNvSpPr/>
                <p:nvPr/>
              </p:nvSpPr>
              <p:spPr>
                <a:xfrm>
                  <a:off x="7599479" y="2728374"/>
                  <a:ext cx="365097" cy="316241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5" name="5-Point Star 94">
                  <a:extLst>
                    <a:ext uri="{FF2B5EF4-FFF2-40B4-BE49-F238E27FC236}">
                      <a16:creationId xmlns:a16="http://schemas.microsoft.com/office/drawing/2014/main" id="{78656972-8C93-814F-A7A5-E688F91C8531}"/>
                    </a:ext>
                  </a:extLst>
                </p:cNvPr>
                <p:cNvSpPr/>
                <p:nvPr/>
              </p:nvSpPr>
              <p:spPr>
                <a:xfrm>
                  <a:off x="8056281" y="2675259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6" name="5-Point Star 95">
                  <a:extLst>
                    <a:ext uri="{FF2B5EF4-FFF2-40B4-BE49-F238E27FC236}">
                      <a16:creationId xmlns:a16="http://schemas.microsoft.com/office/drawing/2014/main" id="{B2255A00-6510-AC42-B9DD-0525CE4D9296}"/>
                    </a:ext>
                  </a:extLst>
                </p:cNvPr>
                <p:cNvSpPr/>
                <p:nvPr/>
              </p:nvSpPr>
              <p:spPr>
                <a:xfrm>
                  <a:off x="7340622" y="1708126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7" name="5-Point Star 96">
                  <a:extLst>
                    <a:ext uri="{FF2B5EF4-FFF2-40B4-BE49-F238E27FC236}">
                      <a16:creationId xmlns:a16="http://schemas.microsoft.com/office/drawing/2014/main" id="{C9D29778-C45E-B645-9716-45E979CFB0C0}"/>
                    </a:ext>
                  </a:extLst>
                </p:cNvPr>
                <p:cNvSpPr/>
                <p:nvPr/>
              </p:nvSpPr>
              <p:spPr>
                <a:xfrm>
                  <a:off x="8067774" y="1604233"/>
                  <a:ext cx="202128" cy="18515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8" name="5-Point Star 97">
                  <a:extLst>
                    <a:ext uri="{FF2B5EF4-FFF2-40B4-BE49-F238E27FC236}">
                      <a16:creationId xmlns:a16="http://schemas.microsoft.com/office/drawing/2014/main" id="{61F5E1C2-58E2-AB4D-87CF-09B980E88667}"/>
                    </a:ext>
                  </a:extLst>
                </p:cNvPr>
                <p:cNvSpPr/>
                <p:nvPr/>
              </p:nvSpPr>
              <p:spPr>
                <a:xfrm>
                  <a:off x="7593213" y="2083691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9" name="Flowchart: Connector 42">
                  <a:extLst>
                    <a:ext uri="{FF2B5EF4-FFF2-40B4-BE49-F238E27FC236}">
                      <a16:creationId xmlns:a16="http://schemas.microsoft.com/office/drawing/2014/main" id="{AE731D53-DBE5-E147-ABC9-5D5258C184BD}"/>
                    </a:ext>
                  </a:extLst>
                </p:cNvPr>
                <p:cNvSpPr/>
                <p:nvPr/>
              </p:nvSpPr>
              <p:spPr>
                <a:xfrm>
                  <a:off x="9278020" y="2190576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0" name="5-Point Star 99">
                  <a:extLst>
                    <a:ext uri="{FF2B5EF4-FFF2-40B4-BE49-F238E27FC236}">
                      <a16:creationId xmlns:a16="http://schemas.microsoft.com/office/drawing/2014/main" id="{EF34BB42-2D5B-1642-97F8-54DE100A8684}"/>
                    </a:ext>
                  </a:extLst>
                </p:cNvPr>
                <p:cNvSpPr/>
                <p:nvPr/>
              </p:nvSpPr>
              <p:spPr>
                <a:xfrm>
                  <a:off x="7885366" y="2355505"/>
                  <a:ext cx="365097" cy="342564"/>
                </a:xfrm>
                <a:prstGeom prst="star5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1" name="Flowchart: Connector 44">
                  <a:extLst>
                    <a:ext uri="{FF2B5EF4-FFF2-40B4-BE49-F238E27FC236}">
                      <a16:creationId xmlns:a16="http://schemas.microsoft.com/office/drawing/2014/main" id="{C85E678F-C05D-5646-8ADF-815B196A5B49}"/>
                    </a:ext>
                  </a:extLst>
                </p:cNvPr>
                <p:cNvSpPr/>
                <p:nvPr/>
              </p:nvSpPr>
              <p:spPr>
                <a:xfrm>
                  <a:off x="8649345" y="2263709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2" name="Flowchart: Connector 45">
                  <a:extLst>
                    <a:ext uri="{FF2B5EF4-FFF2-40B4-BE49-F238E27FC236}">
                      <a16:creationId xmlns:a16="http://schemas.microsoft.com/office/drawing/2014/main" id="{363B722D-C34A-C64C-8528-2A56ED7890F0}"/>
                    </a:ext>
                  </a:extLst>
                </p:cNvPr>
                <p:cNvSpPr/>
                <p:nvPr/>
              </p:nvSpPr>
              <p:spPr>
                <a:xfrm>
                  <a:off x="8685912" y="2022381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3" name="Flowchart: Connector 46">
                  <a:extLst>
                    <a:ext uri="{FF2B5EF4-FFF2-40B4-BE49-F238E27FC236}">
                      <a16:creationId xmlns:a16="http://schemas.microsoft.com/office/drawing/2014/main" id="{FE50BB12-75AF-E344-A564-01F1C960F825}"/>
                    </a:ext>
                  </a:extLst>
                </p:cNvPr>
                <p:cNvSpPr/>
                <p:nvPr/>
              </p:nvSpPr>
              <p:spPr>
                <a:xfrm>
                  <a:off x="8847081" y="2444873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4" name="Flowchart: Connector 47">
                  <a:extLst>
                    <a:ext uri="{FF2B5EF4-FFF2-40B4-BE49-F238E27FC236}">
                      <a16:creationId xmlns:a16="http://schemas.microsoft.com/office/drawing/2014/main" id="{972859D6-B1C1-E340-ACD2-9A5120039252}"/>
                    </a:ext>
                  </a:extLst>
                </p:cNvPr>
                <p:cNvSpPr/>
                <p:nvPr/>
              </p:nvSpPr>
              <p:spPr>
                <a:xfrm>
                  <a:off x="8523102" y="288552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5" name="Flowchart: Connector 71">
                  <a:extLst>
                    <a:ext uri="{FF2B5EF4-FFF2-40B4-BE49-F238E27FC236}">
                      <a16:creationId xmlns:a16="http://schemas.microsoft.com/office/drawing/2014/main" id="{BC8A660A-BAAD-804C-8D62-16FEC282F2CB}"/>
                    </a:ext>
                  </a:extLst>
                </p:cNvPr>
                <p:cNvSpPr/>
                <p:nvPr/>
              </p:nvSpPr>
              <p:spPr>
                <a:xfrm>
                  <a:off x="8510667" y="153786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6" name="Flowchart: Connector 72">
                  <a:extLst>
                    <a:ext uri="{FF2B5EF4-FFF2-40B4-BE49-F238E27FC236}">
                      <a16:creationId xmlns:a16="http://schemas.microsoft.com/office/drawing/2014/main" id="{85E3F6D8-823B-124D-A4A9-A4C5DA7AB8C3}"/>
                    </a:ext>
                  </a:extLst>
                </p:cNvPr>
                <p:cNvSpPr/>
                <p:nvPr/>
              </p:nvSpPr>
              <p:spPr>
                <a:xfrm>
                  <a:off x="8964799" y="1684404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BB6088ED-0612-A04A-BA38-4E946DF957ED}"/>
                    </a:ext>
                  </a:extLst>
                </p:cNvPr>
                <p:cNvCxnSpPr/>
                <p:nvPr/>
              </p:nvCxnSpPr>
              <p:spPr>
                <a:xfrm flipV="1">
                  <a:off x="6500798" y="1410313"/>
                  <a:ext cx="0" cy="1789854"/>
                </a:xfrm>
                <a:prstGeom prst="line">
                  <a:avLst/>
                </a:prstGeom>
                <a:ln>
                  <a:solidFill>
                    <a:srgbClr val="51504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5D041606-7158-6B46-ABD3-D24C4A41A69F}"/>
                    </a:ext>
                  </a:extLst>
                </p:cNvPr>
                <p:cNvCxnSpPr/>
                <p:nvPr/>
              </p:nvCxnSpPr>
              <p:spPr>
                <a:xfrm>
                  <a:off x="6500799" y="3189631"/>
                  <a:ext cx="4320646" cy="0"/>
                </a:xfrm>
                <a:prstGeom prst="line">
                  <a:avLst/>
                </a:prstGeom>
                <a:ln>
                  <a:solidFill>
                    <a:srgbClr val="51504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Flowchart: Connector 83">
                  <a:extLst>
                    <a:ext uri="{FF2B5EF4-FFF2-40B4-BE49-F238E27FC236}">
                      <a16:creationId xmlns:a16="http://schemas.microsoft.com/office/drawing/2014/main" id="{B337FA93-FEFF-9D4F-9BD1-0A86901472B8}"/>
                    </a:ext>
                  </a:extLst>
                </p:cNvPr>
                <p:cNvSpPr/>
                <p:nvPr/>
              </p:nvSpPr>
              <p:spPr>
                <a:xfrm>
                  <a:off x="9698534" y="2248877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10" name="Flowchart: Connector 84">
                  <a:extLst>
                    <a:ext uri="{FF2B5EF4-FFF2-40B4-BE49-F238E27FC236}">
                      <a16:creationId xmlns:a16="http://schemas.microsoft.com/office/drawing/2014/main" id="{DEA790EB-5A7F-924B-8A9B-9489AA362D21}"/>
                    </a:ext>
                  </a:extLst>
                </p:cNvPr>
                <p:cNvSpPr/>
                <p:nvPr/>
              </p:nvSpPr>
              <p:spPr>
                <a:xfrm>
                  <a:off x="9582740" y="2495296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11" name="Flowchart: Connector 85">
                  <a:extLst>
                    <a:ext uri="{FF2B5EF4-FFF2-40B4-BE49-F238E27FC236}">
                      <a16:creationId xmlns:a16="http://schemas.microsoft.com/office/drawing/2014/main" id="{045862D7-0B02-894B-8F0F-71D90983AE89}"/>
                    </a:ext>
                  </a:extLst>
                </p:cNvPr>
                <p:cNvSpPr/>
                <p:nvPr/>
              </p:nvSpPr>
              <p:spPr>
                <a:xfrm>
                  <a:off x="9351153" y="2783553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12" name="Flowchart: Connector 86">
                  <a:extLst>
                    <a:ext uri="{FF2B5EF4-FFF2-40B4-BE49-F238E27FC236}">
                      <a16:creationId xmlns:a16="http://schemas.microsoft.com/office/drawing/2014/main" id="{218B6D86-5F78-C449-81BF-9807AC9196B4}"/>
                    </a:ext>
                  </a:extLst>
                </p:cNvPr>
                <p:cNvSpPr/>
                <p:nvPr/>
              </p:nvSpPr>
              <p:spPr>
                <a:xfrm>
                  <a:off x="9069614" y="2508125"/>
                  <a:ext cx="73133" cy="73133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>
                    <a:defRPr/>
                  </a:pPr>
                  <a:endParaRPr lang="en-US" sz="1799" dirty="0">
                    <a:solidFill>
                      <a:srgbClr val="FFFFFF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</p:grpSp>
          <p:sp>
            <p:nvSpPr>
              <p:cNvPr id="83" name="5-Point Star 82">
                <a:extLst>
                  <a:ext uri="{FF2B5EF4-FFF2-40B4-BE49-F238E27FC236}">
                    <a16:creationId xmlns:a16="http://schemas.microsoft.com/office/drawing/2014/main" id="{46F65F0B-D3B9-E746-8138-B5F70A794558}"/>
                  </a:ext>
                </a:extLst>
              </p:cNvPr>
              <p:cNvSpPr/>
              <p:nvPr/>
            </p:nvSpPr>
            <p:spPr>
              <a:xfrm>
                <a:off x="8279339" y="4635800"/>
                <a:ext cx="202128" cy="185154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84" name="Flowchart: Connector 85">
                <a:extLst>
                  <a:ext uri="{FF2B5EF4-FFF2-40B4-BE49-F238E27FC236}">
                    <a16:creationId xmlns:a16="http://schemas.microsoft.com/office/drawing/2014/main" id="{FBADA4DF-2B76-8D4E-A52A-2C52ED25BABF}"/>
                  </a:ext>
                </a:extLst>
              </p:cNvPr>
              <p:cNvSpPr/>
              <p:nvPr/>
            </p:nvSpPr>
            <p:spPr>
              <a:xfrm>
                <a:off x="8789850" y="5081034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85" name="Flowchart: Connector 85">
                <a:extLst>
                  <a:ext uri="{FF2B5EF4-FFF2-40B4-BE49-F238E27FC236}">
                    <a16:creationId xmlns:a16="http://schemas.microsoft.com/office/drawing/2014/main" id="{CDE8041F-A86D-364F-8083-677C880F0A4E}"/>
                  </a:ext>
                </a:extLst>
              </p:cNvPr>
              <p:cNvSpPr/>
              <p:nvPr/>
            </p:nvSpPr>
            <p:spPr>
              <a:xfrm>
                <a:off x="9011526" y="4512994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86" name="Flowchart: Connector 85">
                <a:extLst>
                  <a:ext uri="{FF2B5EF4-FFF2-40B4-BE49-F238E27FC236}">
                    <a16:creationId xmlns:a16="http://schemas.microsoft.com/office/drawing/2014/main" id="{A6862E76-AFD3-5240-8AFB-6015F1F00F20}"/>
                  </a:ext>
                </a:extLst>
              </p:cNvPr>
              <p:cNvSpPr/>
              <p:nvPr/>
            </p:nvSpPr>
            <p:spPr>
              <a:xfrm>
                <a:off x="9801238" y="5122595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87" name="Flowchart: Connector 85">
                <a:extLst>
                  <a:ext uri="{FF2B5EF4-FFF2-40B4-BE49-F238E27FC236}">
                    <a16:creationId xmlns:a16="http://schemas.microsoft.com/office/drawing/2014/main" id="{296B2B4A-F1F7-444F-A7DF-7EA0205080C4}"/>
                  </a:ext>
                </a:extLst>
              </p:cNvPr>
              <p:cNvSpPr/>
              <p:nvPr/>
            </p:nvSpPr>
            <p:spPr>
              <a:xfrm>
                <a:off x="8706723" y="4222046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88" name="Flowchart: Connector 85">
                <a:extLst>
                  <a:ext uri="{FF2B5EF4-FFF2-40B4-BE49-F238E27FC236}">
                    <a16:creationId xmlns:a16="http://schemas.microsoft.com/office/drawing/2014/main" id="{88AA3010-A569-074B-9561-C1D08994BF5F}"/>
                  </a:ext>
                </a:extLst>
              </p:cNvPr>
              <p:cNvSpPr/>
              <p:nvPr/>
            </p:nvSpPr>
            <p:spPr>
              <a:xfrm>
                <a:off x="9995198" y="4873216"/>
                <a:ext cx="73133" cy="7313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 dirty="0">
                  <a:solidFill>
                    <a:srgbClr val="FFFFFF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68" name="5-Point Star 67">
              <a:extLst>
                <a:ext uri="{FF2B5EF4-FFF2-40B4-BE49-F238E27FC236}">
                  <a16:creationId xmlns:a16="http://schemas.microsoft.com/office/drawing/2014/main" id="{55E106BC-44D9-0A4C-8602-C4E68B1B8D3B}"/>
                </a:ext>
              </a:extLst>
            </p:cNvPr>
            <p:cNvSpPr/>
            <p:nvPr/>
          </p:nvSpPr>
          <p:spPr>
            <a:xfrm>
              <a:off x="2156128" y="4387865"/>
              <a:ext cx="365097" cy="34256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EBE3D150-A6C8-1E4B-A0E5-79A4F7293492}"/>
                </a:ext>
              </a:extLst>
            </p:cNvPr>
            <p:cNvSpPr/>
            <p:nvPr/>
          </p:nvSpPr>
          <p:spPr>
            <a:xfrm>
              <a:off x="2881703" y="5275378"/>
              <a:ext cx="365097" cy="34256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0" name="5-Point Star 69">
              <a:extLst>
                <a:ext uri="{FF2B5EF4-FFF2-40B4-BE49-F238E27FC236}">
                  <a16:creationId xmlns:a16="http://schemas.microsoft.com/office/drawing/2014/main" id="{1F509880-A98E-5A4B-9921-89F98D1B80F4}"/>
                </a:ext>
              </a:extLst>
            </p:cNvPr>
            <p:cNvSpPr/>
            <p:nvPr/>
          </p:nvSpPr>
          <p:spPr>
            <a:xfrm>
              <a:off x="2788058" y="4908685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1" name="5-Point Star 70">
              <a:extLst>
                <a:ext uri="{FF2B5EF4-FFF2-40B4-BE49-F238E27FC236}">
                  <a16:creationId xmlns:a16="http://schemas.microsoft.com/office/drawing/2014/main" id="{E2E96DC5-2ADF-4346-8737-0762B5F7C16E}"/>
                </a:ext>
              </a:extLst>
            </p:cNvPr>
            <p:cNvSpPr/>
            <p:nvPr/>
          </p:nvSpPr>
          <p:spPr>
            <a:xfrm>
              <a:off x="2355088" y="4285807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2" name="5-Point Star 71">
              <a:extLst>
                <a:ext uri="{FF2B5EF4-FFF2-40B4-BE49-F238E27FC236}">
                  <a16:creationId xmlns:a16="http://schemas.microsoft.com/office/drawing/2014/main" id="{8A9246D2-9603-374B-9BC5-29187670FAAA}"/>
                </a:ext>
              </a:extLst>
            </p:cNvPr>
            <p:cNvSpPr/>
            <p:nvPr/>
          </p:nvSpPr>
          <p:spPr>
            <a:xfrm>
              <a:off x="1843779" y="4962553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3" name="5-Point Star 72">
              <a:extLst>
                <a:ext uri="{FF2B5EF4-FFF2-40B4-BE49-F238E27FC236}">
                  <a16:creationId xmlns:a16="http://schemas.microsoft.com/office/drawing/2014/main" id="{BCA8C98A-1F94-004A-B3BB-4EBCB8CB197F}"/>
                </a:ext>
              </a:extLst>
            </p:cNvPr>
            <p:cNvSpPr/>
            <p:nvPr/>
          </p:nvSpPr>
          <p:spPr>
            <a:xfrm>
              <a:off x="1342063" y="3960246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4" name="5-Point Star 73">
              <a:extLst>
                <a:ext uri="{FF2B5EF4-FFF2-40B4-BE49-F238E27FC236}">
                  <a16:creationId xmlns:a16="http://schemas.microsoft.com/office/drawing/2014/main" id="{3A17A01B-CBE1-924B-BFD4-F84D1928397D}"/>
                </a:ext>
              </a:extLst>
            </p:cNvPr>
            <p:cNvSpPr/>
            <p:nvPr/>
          </p:nvSpPr>
          <p:spPr>
            <a:xfrm>
              <a:off x="2533007" y="4966271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5" name="5-Point Star 74">
              <a:extLst>
                <a:ext uri="{FF2B5EF4-FFF2-40B4-BE49-F238E27FC236}">
                  <a16:creationId xmlns:a16="http://schemas.microsoft.com/office/drawing/2014/main" id="{A2100D01-BFF9-5948-8694-FE3F838C5598}"/>
                </a:ext>
              </a:extLst>
            </p:cNvPr>
            <p:cNvSpPr/>
            <p:nvPr/>
          </p:nvSpPr>
          <p:spPr>
            <a:xfrm>
              <a:off x="2019972" y="4146823"/>
              <a:ext cx="202128" cy="185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 dirty="0">
                <a:solidFill>
                  <a:srgbClr val="FFFFFF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6023923-0EAE-0340-8AF0-7A0371C90AE6}"/>
                </a:ext>
              </a:extLst>
            </p:cNvPr>
            <p:cNvSpPr/>
            <p:nvPr/>
          </p:nvSpPr>
          <p:spPr>
            <a:xfrm rot="4077738">
              <a:off x="2188437" y="3946590"/>
              <a:ext cx="2449061" cy="1352714"/>
            </a:xfrm>
            <a:custGeom>
              <a:avLst/>
              <a:gdLst>
                <a:gd name="connsiteX0" fmla="*/ 0 w 4448710"/>
                <a:gd name="connsiteY0" fmla="*/ 0 h 4209318"/>
                <a:gd name="connsiteX1" fmla="*/ 1097280 w 4448710"/>
                <a:gd name="connsiteY1" fmla="*/ 4151376 h 4209318"/>
                <a:gd name="connsiteX2" fmla="*/ 4072128 w 4448710"/>
                <a:gd name="connsiteY2" fmla="*/ 2420112 h 4209318"/>
                <a:gd name="connsiteX3" fmla="*/ 4309872 w 4448710"/>
                <a:gd name="connsiteY3" fmla="*/ 2286000 h 420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8710" h="4209318">
                  <a:moveTo>
                    <a:pt x="0" y="0"/>
                  </a:moveTo>
                  <a:cubicBezTo>
                    <a:pt x="209296" y="1874012"/>
                    <a:pt x="418592" y="3748024"/>
                    <a:pt x="1097280" y="4151376"/>
                  </a:cubicBezTo>
                  <a:cubicBezTo>
                    <a:pt x="1775968" y="4554728"/>
                    <a:pt x="3536696" y="2731008"/>
                    <a:pt x="4072128" y="2420112"/>
                  </a:cubicBezTo>
                  <a:cubicBezTo>
                    <a:pt x="4607560" y="2109216"/>
                    <a:pt x="4458716" y="2197608"/>
                    <a:pt x="4309872" y="2286000"/>
                  </a:cubicBezTo>
                </a:path>
              </a:pathLst>
            </a:cu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49AFFC0-804E-A94B-AD68-0021A0D745F5}"/>
                </a:ext>
              </a:extLst>
            </p:cNvPr>
            <p:cNvSpPr txBox="1"/>
            <p:nvPr/>
          </p:nvSpPr>
          <p:spPr>
            <a:xfrm>
              <a:off x="4055067" y="3267949"/>
              <a:ext cx="10006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 2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FE4A440-F038-1840-B922-10B83F28EFD0}"/>
                </a:ext>
              </a:extLst>
            </p:cNvPr>
            <p:cNvSpPr txBox="1"/>
            <p:nvPr/>
          </p:nvSpPr>
          <p:spPr>
            <a:xfrm>
              <a:off x="1168418" y="3263370"/>
              <a:ext cx="10205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 1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9F60F30-CE01-804A-AA3E-2E0C8CC4C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2468" y="3437226"/>
              <a:ext cx="533863" cy="902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DC83F7C-8486-0046-9298-4BFDB423B7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2761" y="3429000"/>
              <a:ext cx="580111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042E9650-C5A7-0949-89AD-86D6CDDE7968}"/>
              </a:ext>
            </a:extLst>
          </p:cNvPr>
          <p:cNvSpPr txBox="1"/>
          <p:nvPr/>
        </p:nvSpPr>
        <p:spPr>
          <a:xfrm>
            <a:off x="4663677" y="5482886"/>
            <a:ext cx="443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x</a:t>
            </a:r>
            <a:r>
              <a:rPr lang="en-US" sz="2000" baseline="-25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1</a:t>
            </a:r>
            <a:endParaRPr lang="en-US" sz="20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157B076-1710-4B45-B8A3-30EDCEE0DC5F}"/>
              </a:ext>
            </a:extLst>
          </p:cNvPr>
          <p:cNvSpPr txBox="1"/>
          <p:nvPr/>
        </p:nvSpPr>
        <p:spPr>
          <a:xfrm>
            <a:off x="330675" y="3705489"/>
            <a:ext cx="49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x</a:t>
            </a:r>
            <a:r>
              <a:rPr lang="en-US" sz="2000" baseline="-25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2</a:t>
            </a:r>
            <a:endParaRPr lang="en-US" sz="20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53" name="5-Point Star 52">
            <a:extLst>
              <a:ext uri="{FF2B5EF4-FFF2-40B4-BE49-F238E27FC236}">
                <a16:creationId xmlns:a16="http://schemas.microsoft.com/office/drawing/2014/main" id="{B9552FFB-8A8A-A746-9929-2BFB3AC7F7CD}"/>
              </a:ext>
            </a:extLst>
          </p:cNvPr>
          <p:cNvSpPr/>
          <p:nvPr/>
        </p:nvSpPr>
        <p:spPr>
          <a:xfrm>
            <a:off x="3002280" y="4500498"/>
            <a:ext cx="202128" cy="185154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 dirty="0">
              <a:solidFill>
                <a:srgbClr val="FFFFFF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37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">
            <a:hlinkClick r:id="rId3"/>
            <a:extLst>
              <a:ext uri="{FF2B5EF4-FFF2-40B4-BE49-F238E27FC236}">
                <a16:creationId xmlns:a16="http://schemas.microsoft.com/office/drawing/2014/main" id="{AA4DABC5-9A37-4B4D-8150-48BBE86DC8C6}"/>
              </a:ext>
            </a:extLst>
          </p:cNvPr>
          <p:cNvPicPr/>
          <p:nvPr/>
        </p:nvPicPr>
        <p:blipFill>
          <a:blip r:embed="rId4"/>
          <a:srcRect t="14249" b="17540"/>
          <a:stretch>
            <a:fillRect/>
          </a:stretch>
        </p:blipFill>
        <p:spPr>
          <a:xfrm>
            <a:off x="0" y="5156670"/>
            <a:ext cx="2834640" cy="820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Overfitting Hands-on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0495-8826-584D-B439-19C25679CB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5894817" cy="2664820"/>
          </a:xfrm>
          <a:ln>
            <a:noFill/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Let’s use John’s food delivery example one more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We train a K Nearest Neighbors model and analyze overfitting.</a:t>
            </a:r>
          </a:p>
          <a:p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07DCE11-F931-6A4E-BD3D-7187C3704C21}"/>
              </a:ext>
            </a:extLst>
          </p:cNvPr>
          <p:cNvSpPr/>
          <p:nvPr/>
        </p:nvSpPr>
        <p:spPr>
          <a:xfrm>
            <a:off x="9437244" y="177760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F563518-FA8D-6348-B317-ECBDBD1C7C9E}"/>
              </a:ext>
            </a:extLst>
          </p:cNvPr>
          <p:cNvSpPr/>
          <p:nvPr/>
        </p:nvSpPr>
        <p:spPr>
          <a:xfrm>
            <a:off x="9811713" y="1689465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78960A4-485B-6A4D-B7C2-612FA0AB6A5C}"/>
              </a:ext>
            </a:extLst>
          </p:cNvPr>
          <p:cNvSpPr/>
          <p:nvPr/>
        </p:nvSpPr>
        <p:spPr>
          <a:xfrm>
            <a:off x="10795468" y="2211418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9472466-8FF9-AE4B-98C7-382F99ACEF02}"/>
              </a:ext>
            </a:extLst>
          </p:cNvPr>
          <p:cNvSpPr/>
          <p:nvPr/>
        </p:nvSpPr>
        <p:spPr>
          <a:xfrm>
            <a:off x="10726577" y="2791269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C5597F6-5F62-B148-94EF-3CD2A391AE41}"/>
              </a:ext>
            </a:extLst>
          </p:cNvPr>
          <p:cNvSpPr/>
          <p:nvPr/>
        </p:nvSpPr>
        <p:spPr>
          <a:xfrm>
            <a:off x="8920594" y="151413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AB51051-3ADB-AC4F-A838-D9D9E7A0AE7A}"/>
              </a:ext>
            </a:extLst>
          </p:cNvPr>
          <p:cNvSpPr/>
          <p:nvPr/>
        </p:nvSpPr>
        <p:spPr>
          <a:xfrm>
            <a:off x="8984447" y="2120437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7495008-7839-EE40-8DE3-7006E8319A35}"/>
              </a:ext>
            </a:extLst>
          </p:cNvPr>
          <p:cNvSpPr/>
          <p:nvPr/>
        </p:nvSpPr>
        <p:spPr>
          <a:xfrm>
            <a:off x="10265378" y="294245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91A76F6-CB3B-7343-995F-13D7EB12E04F}"/>
              </a:ext>
            </a:extLst>
          </p:cNvPr>
          <p:cNvSpPr/>
          <p:nvPr/>
        </p:nvSpPr>
        <p:spPr>
          <a:xfrm>
            <a:off x="10867894" y="3797475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9CAAE2-68C9-B842-BE55-E572C7288B73}"/>
              </a:ext>
            </a:extLst>
          </p:cNvPr>
          <p:cNvSpPr/>
          <p:nvPr/>
        </p:nvSpPr>
        <p:spPr>
          <a:xfrm>
            <a:off x="9947669" y="2231516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F436166-E596-A44B-97AD-9E3E3928BB2C}"/>
              </a:ext>
            </a:extLst>
          </p:cNvPr>
          <p:cNvSpPr/>
          <p:nvPr/>
        </p:nvSpPr>
        <p:spPr>
          <a:xfrm>
            <a:off x="10196236" y="1376014"/>
            <a:ext cx="1171856" cy="581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0439A10-7857-F64C-A55E-8C5EFCF6D280}"/>
              </a:ext>
            </a:extLst>
          </p:cNvPr>
          <p:cNvSpPr/>
          <p:nvPr/>
        </p:nvSpPr>
        <p:spPr>
          <a:xfrm>
            <a:off x="11056724" y="140966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C8AD28E-C24C-8041-8EFD-F73D43BAB248}"/>
              </a:ext>
            </a:extLst>
          </p:cNvPr>
          <p:cNvSpPr/>
          <p:nvPr/>
        </p:nvSpPr>
        <p:spPr>
          <a:xfrm>
            <a:off x="9045390" y="4026075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8A57ACE-EC25-CD43-85F6-4C1F0B9802A3}"/>
              </a:ext>
            </a:extLst>
          </p:cNvPr>
          <p:cNvSpPr/>
          <p:nvPr/>
        </p:nvSpPr>
        <p:spPr>
          <a:xfrm>
            <a:off x="9926013" y="3727340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681A1C7-4833-9146-934D-0CAB8F4B06EE}"/>
              </a:ext>
            </a:extLst>
          </p:cNvPr>
          <p:cNvSpPr/>
          <p:nvPr/>
        </p:nvSpPr>
        <p:spPr>
          <a:xfrm>
            <a:off x="7920549" y="2969128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6E447EF0-D114-EC4D-B7F8-485E929569DC}"/>
              </a:ext>
            </a:extLst>
          </p:cNvPr>
          <p:cNvSpPr/>
          <p:nvPr/>
        </p:nvSpPr>
        <p:spPr>
          <a:xfrm>
            <a:off x="9361067" y="2912730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84B957D-EEA7-764D-B7F6-3871D548929E}"/>
              </a:ext>
            </a:extLst>
          </p:cNvPr>
          <p:cNvSpPr/>
          <p:nvPr/>
        </p:nvSpPr>
        <p:spPr>
          <a:xfrm>
            <a:off x="10255466" y="4649426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C6F750C-31B0-1746-9845-3E1AD51D3A30}"/>
              </a:ext>
            </a:extLst>
          </p:cNvPr>
          <p:cNvSpPr/>
          <p:nvPr/>
        </p:nvSpPr>
        <p:spPr>
          <a:xfrm>
            <a:off x="8830781" y="3505306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8BE418E-4A03-C04B-9351-9BBBB720FA20}"/>
              </a:ext>
            </a:extLst>
          </p:cNvPr>
          <p:cNvSpPr/>
          <p:nvPr/>
        </p:nvSpPr>
        <p:spPr>
          <a:xfrm>
            <a:off x="7806249" y="3809341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30E95CE-2389-1540-8933-B92FB4AACF78}"/>
              </a:ext>
            </a:extLst>
          </p:cNvPr>
          <p:cNvSpPr/>
          <p:nvPr/>
        </p:nvSpPr>
        <p:spPr>
          <a:xfrm>
            <a:off x="7920549" y="4572713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A091691-429E-5F45-B11D-A87848032412}"/>
              </a:ext>
            </a:extLst>
          </p:cNvPr>
          <p:cNvSpPr/>
          <p:nvPr/>
        </p:nvSpPr>
        <p:spPr>
          <a:xfrm>
            <a:off x="8432609" y="4004994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F56C0D4-3252-DE4B-958B-E81A4D985990}"/>
              </a:ext>
            </a:extLst>
          </p:cNvPr>
          <p:cNvSpPr/>
          <p:nvPr/>
        </p:nvSpPr>
        <p:spPr>
          <a:xfrm>
            <a:off x="8324428" y="2473142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4657ED5-D273-ED4F-BD84-EB00483F0516}"/>
              </a:ext>
            </a:extLst>
          </p:cNvPr>
          <p:cNvSpPr/>
          <p:nvPr/>
        </p:nvSpPr>
        <p:spPr>
          <a:xfrm>
            <a:off x="11056724" y="1658371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B1FD7E5-F5BD-964F-8624-17AE4E2002CF}"/>
              </a:ext>
            </a:extLst>
          </p:cNvPr>
          <p:cNvSpPr txBox="1"/>
          <p:nvPr/>
        </p:nvSpPr>
        <p:spPr>
          <a:xfrm>
            <a:off x="10184567" y="1367367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Late 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EFD39C7-3E76-FE41-997F-98181E9BAA02}"/>
              </a:ext>
            </a:extLst>
          </p:cNvPr>
          <p:cNvSpPr txBox="1"/>
          <p:nvPr/>
        </p:nvSpPr>
        <p:spPr>
          <a:xfrm>
            <a:off x="10167575" y="1619285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On time 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444805B-6D41-B246-92D5-CEAC4777B40E}"/>
              </a:ext>
            </a:extLst>
          </p:cNvPr>
          <p:cNvSpPr/>
          <p:nvPr/>
        </p:nvSpPr>
        <p:spPr>
          <a:xfrm>
            <a:off x="7527612" y="1376014"/>
            <a:ext cx="3840480" cy="3840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4E4E0AB-3CAF-4540-9879-612DD1457DB5}"/>
              </a:ext>
            </a:extLst>
          </p:cNvPr>
          <p:cNvSpPr/>
          <p:nvPr/>
        </p:nvSpPr>
        <p:spPr>
          <a:xfrm>
            <a:off x="9905692" y="3099266"/>
            <a:ext cx="290543" cy="284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E8004B9-9B90-5643-B1FE-A7ABFF63C6CD}"/>
              </a:ext>
            </a:extLst>
          </p:cNvPr>
          <p:cNvSpPr txBox="1"/>
          <p:nvPr/>
        </p:nvSpPr>
        <p:spPr>
          <a:xfrm>
            <a:off x="8903005" y="5246064"/>
            <a:ext cx="15505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Bad Weather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EC2C280-8805-4241-813C-F58156860E7B}"/>
              </a:ext>
            </a:extLst>
          </p:cNvPr>
          <p:cNvSpPr txBox="1"/>
          <p:nvPr/>
        </p:nvSpPr>
        <p:spPr>
          <a:xfrm rot="16200000">
            <a:off x="6459085" y="3017161"/>
            <a:ext cx="18058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Miles from Restaurant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93AD6D-2675-0145-B8AA-8BA3742B646A}"/>
              </a:ext>
            </a:extLst>
          </p:cNvPr>
          <p:cNvSpPr/>
          <p:nvPr/>
        </p:nvSpPr>
        <p:spPr>
          <a:xfrm>
            <a:off x="2028482" y="5449604"/>
            <a:ext cx="7013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MLA-TAB-Lecture1-Sample-Model.ipynb</a:t>
            </a:r>
          </a:p>
        </p:txBody>
      </p:sp>
    </p:spTree>
    <p:extLst>
      <p:ext uri="{BB962C8B-B14F-4D97-AF65-F5344CB8AC3E}">
        <p14:creationId xmlns:p14="http://schemas.microsoft.com/office/powerpoint/2010/main" val="1277584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Exploratory Data Analysis (EDA)</a:t>
            </a:r>
          </a:p>
        </p:txBody>
      </p:sp>
    </p:spTree>
    <p:extLst>
      <p:ext uri="{BB962C8B-B14F-4D97-AF65-F5344CB8AC3E}">
        <p14:creationId xmlns:p14="http://schemas.microsoft.com/office/powerpoint/2010/main" val="499131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Exploratory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Exploratory Data Analysis (EDA)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is an approach to analyze a dataset and capture main characteristics of it.</a:t>
            </a:r>
          </a:p>
          <a:p>
            <a:endParaRPr lang="en-US" sz="2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Collect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or aggregate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Perform initial investigations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to discover patterns, spot anomalies, test hypothesis and check assumptions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Summary statistics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Graphical/visual representations (histograms, plots)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Process data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to produce meaningful information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04954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Introduction to </a:t>
            </a:r>
          </a:p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50502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Descriptive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4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Overall statistics 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-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Number of instances (i.e. number of rows)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Number of features (i.e. number of columns)</a:t>
            </a:r>
          </a:p>
          <a:p>
            <a:r>
              <a:rPr lang="en-US" sz="24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Univariate statistics 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(single feature)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Statistics for numerical features (mean, variance, histogram) -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Statistics for categorical features (histograms, mode, most/least frequent values, percentage, number of unique values)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Histogram of values -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Target statistics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 distribution - </a:t>
            </a:r>
          </a:p>
          <a:p>
            <a:r>
              <a:rPr lang="en-US" sz="24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Multivariate statistics 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(more than one feature)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Correlations -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8EA62C-4BD4-AD4F-8B8F-18839D6B6181}"/>
              </a:ext>
            </a:extLst>
          </p:cNvPr>
          <p:cNvSpPr/>
          <p:nvPr/>
        </p:nvSpPr>
        <p:spPr>
          <a:xfrm>
            <a:off x="3358507" y="1313945"/>
            <a:ext cx="3061612" cy="31531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df.head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()</a:t>
            </a:r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,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df.shape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df.info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3C5A2-ACA3-4240-806E-7DB9090A33D4}"/>
              </a:ext>
            </a:extLst>
          </p:cNvPr>
          <p:cNvSpPr/>
          <p:nvPr/>
        </p:nvSpPr>
        <p:spPr>
          <a:xfrm>
            <a:off x="3312596" y="5272581"/>
            <a:ext cx="6578378" cy="31531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df.plot.scatter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(feature1, feature2), df[[feature1, feature2]].</a:t>
            </a:r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corr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7F27C6-42CB-874C-A70B-F2D6981E77F3}"/>
              </a:ext>
            </a:extLst>
          </p:cNvPr>
          <p:cNvSpPr/>
          <p:nvPr/>
        </p:nvSpPr>
        <p:spPr>
          <a:xfrm>
            <a:off x="4628545" y="3804973"/>
            <a:ext cx="5185158" cy="31531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df[feature].</a:t>
            </a:r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value_counts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() or </a:t>
            </a:r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seaborn’s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distplot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8B978C-6748-DA44-9557-A1E899F3DC89}"/>
              </a:ext>
            </a:extLst>
          </p:cNvPr>
          <p:cNvSpPr/>
          <p:nvPr/>
        </p:nvSpPr>
        <p:spPr>
          <a:xfrm>
            <a:off x="4324171" y="4459013"/>
            <a:ext cx="4839148" cy="31531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3961"/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df[target].</a:t>
            </a:r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value_counts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() or </a:t>
            </a:r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np.bincount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476A9C-5C22-314C-ABA0-BFBB9DFFD668}"/>
              </a:ext>
            </a:extLst>
          </p:cNvPr>
          <p:cNvSpPr/>
          <p:nvPr/>
        </p:nvSpPr>
        <p:spPr>
          <a:xfrm>
            <a:off x="8566527" y="2840978"/>
            <a:ext cx="3128595" cy="30995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df.describe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(), hist(df[feature])</a:t>
            </a:r>
          </a:p>
        </p:txBody>
      </p:sp>
    </p:spTree>
    <p:extLst>
      <p:ext uri="{BB962C8B-B14F-4D97-AF65-F5344CB8AC3E}">
        <p14:creationId xmlns:p14="http://schemas.microsoft.com/office/powerpoint/2010/main" val="2528223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Univariate Statistics: Histograms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A699CB-66C7-7C44-81C6-F27E462CD92E}"/>
              </a:ext>
            </a:extLst>
          </p:cNvPr>
          <p:cNvGrpSpPr/>
          <p:nvPr/>
        </p:nvGrpSpPr>
        <p:grpSpPr>
          <a:xfrm>
            <a:off x="6564334" y="1326001"/>
            <a:ext cx="4558591" cy="4827079"/>
            <a:chOff x="880041" y="1312353"/>
            <a:chExt cx="4558591" cy="48270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EE9A8A-5866-A14C-A3C2-E255AA23D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110" y="3234121"/>
              <a:ext cx="4352443" cy="290531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3641E6-B8DB-0142-B09D-8CA37A544307}"/>
                </a:ext>
              </a:extLst>
            </p:cNvPr>
            <p:cNvSpPr/>
            <p:nvPr/>
          </p:nvSpPr>
          <p:spPr>
            <a:xfrm>
              <a:off x="1014032" y="1856870"/>
              <a:ext cx="4424600" cy="1324828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import </a:t>
              </a:r>
              <a:r>
                <a:rPr lang="en-US" dirty="0" err="1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matplotlib.pyplot</a:t>
              </a:r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 as </a:t>
              </a:r>
              <a:r>
                <a:rPr lang="en-US" dirty="0" err="1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plt</a:t>
              </a:r>
              <a:endPara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endPara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df[</a:t>
              </a:r>
              <a:r>
                <a:rPr lang="en-US" dirty="0" err="1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cat_feature</a:t>
              </a:r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].</a:t>
              </a:r>
              <a:r>
                <a:rPr lang="en-US" dirty="0" err="1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value_counts</a:t>
              </a:r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().</a:t>
              </a:r>
              <a:r>
                <a:rPr lang="en-US" dirty="0" err="1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plot.bar</a:t>
              </a:r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()</a:t>
              </a:r>
            </a:p>
            <a:p>
              <a:r>
                <a:rPr lang="en-US" dirty="0" err="1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plt.show</a:t>
              </a:r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()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DEEB8E3-84C9-EB4C-93C1-3C7D26782E99}"/>
                </a:ext>
              </a:extLst>
            </p:cNvPr>
            <p:cNvSpPr/>
            <p:nvPr/>
          </p:nvSpPr>
          <p:spPr>
            <a:xfrm>
              <a:off x="880041" y="1312353"/>
              <a:ext cx="36112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16981"/>
              <a:r>
                <a:rPr lang="en-US" sz="28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Categorical </a:t>
              </a:r>
              <a:r>
                <a:rPr lang="en-US" sz="28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features</a:t>
              </a:r>
              <a:r>
                <a: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: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400A1D-B07B-D644-8901-470900ECCFCF}"/>
              </a:ext>
            </a:extLst>
          </p:cNvPr>
          <p:cNvGrpSpPr/>
          <p:nvPr/>
        </p:nvGrpSpPr>
        <p:grpSpPr>
          <a:xfrm>
            <a:off x="1051181" y="1326001"/>
            <a:ext cx="5647144" cy="4607256"/>
            <a:chOff x="6278134" y="1315987"/>
            <a:chExt cx="5647144" cy="46072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419160-7519-A54A-B1D9-F90AA5CB7F14}"/>
                </a:ext>
              </a:extLst>
            </p:cNvPr>
            <p:cNvSpPr/>
            <p:nvPr/>
          </p:nvSpPr>
          <p:spPr>
            <a:xfrm>
              <a:off x="6280245" y="1315987"/>
              <a:ext cx="564503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6981"/>
              <a:r>
                <a:rPr lang="en-US" sz="28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Numerical</a:t>
              </a:r>
              <a:r>
                <a:rPr lang="en-US" sz="28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 features: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0BD5BE-7A85-F242-A102-C7B097B7E72E}"/>
                </a:ext>
              </a:extLst>
            </p:cNvPr>
            <p:cNvSpPr/>
            <p:nvPr/>
          </p:nvSpPr>
          <p:spPr>
            <a:xfrm>
              <a:off x="6448114" y="1856870"/>
              <a:ext cx="4254441" cy="1324828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import </a:t>
              </a:r>
              <a:r>
                <a:rPr lang="en-US" dirty="0" err="1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matplotlib.pyplot</a:t>
              </a:r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 as </a:t>
              </a:r>
              <a:r>
                <a:rPr lang="en-US" dirty="0" err="1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plt</a:t>
              </a:r>
              <a:endPara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endPara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df[</a:t>
              </a:r>
              <a:r>
                <a:rPr lang="en-US" dirty="0" err="1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num_feature</a:t>
              </a:r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].</a:t>
              </a:r>
              <a:r>
                <a:rPr lang="en-US" dirty="0" err="1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plot.hist</a:t>
              </a:r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(bins = 7)</a:t>
              </a:r>
            </a:p>
            <a:p>
              <a:r>
                <a:rPr lang="en-US" dirty="0" err="1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plt.show</a:t>
              </a:r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()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5FF1F9-54C9-6F48-9D31-2026B5A49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8134" y="3210459"/>
              <a:ext cx="4424422" cy="2712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8419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Correlations: Scatterplot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Correlations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How strongly pairs of features are related.</a:t>
            </a:r>
          </a:p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95805E-A354-2E4C-8151-69B945623132}"/>
              </a:ext>
            </a:extLst>
          </p:cNvPr>
          <p:cNvSpPr/>
          <p:nvPr/>
        </p:nvSpPr>
        <p:spPr>
          <a:xfrm>
            <a:off x="956234" y="1921629"/>
            <a:ext cx="3704476" cy="82157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df.plot.scatter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(feature1,feature2)</a:t>
            </a:r>
          </a:p>
          <a:p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plt.show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F7806-E2F2-424C-863E-439C1A4BC95E}"/>
              </a:ext>
            </a:extLst>
          </p:cNvPr>
          <p:cNvSpPr/>
          <p:nvPr/>
        </p:nvSpPr>
        <p:spPr>
          <a:xfrm>
            <a:off x="5083791" y="1945860"/>
            <a:ext cx="6540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Scatterplot matrices </a:t>
            </a:r>
            <a:r>
              <a:rPr lang="en-US" sz="24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visualize</a:t>
            </a:r>
            <a:r>
              <a:rPr lang="en-US" sz="2400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feature-target and feature-feature pairwise relationships.</a:t>
            </a:r>
          </a:p>
          <a:p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ABFBB-8581-F54E-9F50-65093EB1A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09" y="2890965"/>
            <a:ext cx="5326642" cy="3274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EB8820-CD6B-D84A-ABF4-0F4FD9FE2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79127"/>
            <a:ext cx="4988714" cy="328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93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Correlations: Correlation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Correlations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How strongly pairs of features are related.</a:t>
            </a:r>
          </a:p>
          <a:p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4312A5-EC9E-0B41-9199-80D48D3D26BC}"/>
              </a:ext>
            </a:extLst>
          </p:cNvPr>
          <p:cNvSpPr/>
          <p:nvPr/>
        </p:nvSpPr>
        <p:spPr>
          <a:xfrm>
            <a:off x="4348686" y="1940073"/>
            <a:ext cx="8036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Correlation matrices </a:t>
            </a:r>
            <a:r>
              <a:rPr lang="en-US" sz="24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measure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the linear dependence between features; easier to read; can use heat-maps.</a:t>
            </a:r>
          </a:p>
          <a:p>
            <a:endParaRPr lang="en-US" sz="24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95805E-A354-2E4C-8151-69B945623132}"/>
              </a:ext>
            </a:extLst>
          </p:cNvPr>
          <p:cNvSpPr/>
          <p:nvPr/>
        </p:nvSpPr>
        <p:spPr>
          <a:xfrm>
            <a:off x="948244" y="1944814"/>
            <a:ext cx="2970320" cy="757443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cols = [feature1, feature2]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df[cols].</a:t>
            </a:r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corr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9F958-90F5-AB46-8262-5FA793F8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092" y="3013593"/>
            <a:ext cx="3346423" cy="1551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FF22FA-9FB1-804F-82C5-2DCC23B81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171" y="3013593"/>
            <a:ext cx="3224737" cy="15515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2F42B2-DE26-254D-978A-7D327DFDDD7F}"/>
              </a:ext>
            </a:extLst>
          </p:cNvPr>
          <p:cNvSpPr/>
          <p:nvPr/>
        </p:nvSpPr>
        <p:spPr>
          <a:xfrm>
            <a:off x="852491" y="4766818"/>
            <a:ext cx="10888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Correlation </a:t>
            </a:r>
            <a:r>
              <a:rPr lang="en-US" sz="24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values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are between -1 and 1: -1 means perfect negative correlation, 1 means perfect positive correlation, and 0 means there is no relationship between the two variables.</a:t>
            </a:r>
          </a:p>
        </p:txBody>
      </p:sp>
    </p:spTree>
    <p:extLst>
      <p:ext uri="{BB962C8B-B14F-4D97-AF65-F5344CB8AC3E}">
        <p14:creationId xmlns:p14="http://schemas.microsoft.com/office/powerpoint/2010/main" val="23920976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Correlations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1"/>
            <a:ext cx="10625275" cy="4741690"/>
          </a:xfrm>
        </p:spPr>
        <p:txBody>
          <a:bodyPr/>
          <a:lstStyle/>
          <a:p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Highly correlated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(positive or negative) features might degrade performance of some ML models, such as linear and logistic regression models.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Select one of the correlated features and discard the other(s).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Other ML models, like decision trees, are mostly immune to this problem.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While,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highly target-correlated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(positive or negative) features might improve the performance of linear and logistic regression models.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2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2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20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650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Imbalanced Datasets</a:t>
            </a:r>
          </a:p>
        </p:txBody>
      </p:sp>
    </p:spTree>
    <p:extLst>
      <p:ext uri="{BB962C8B-B14F-4D97-AF65-F5344CB8AC3E}">
        <p14:creationId xmlns:p14="http://schemas.microsoft.com/office/powerpoint/2010/main" val="1778443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41F8B-7AB1-2F42-ACE0-AC51DE10F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 Imbalance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E66AF-9EE6-7C4B-8CC4-508D394366B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436071" y="1467494"/>
            <a:ext cx="5259051" cy="3273546"/>
          </a:xfrm>
        </p:spPr>
        <p:txBody>
          <a:bodyPr/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Number of samples per class is </a:t>
            </a:r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not equally distributed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The ML model may not work well for the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infrequent classes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Examples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</a:t>
            </a:r>
          </a:p>
          <a:p>
            <a:pPr marL="685571" lvl="1"/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Fraud Detection</a:t>
            </a:r>
          </a:p>
          <a:p>
            <a:pPr marL="685571" lvl="1"/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Anomaly Detection</a:t>
            </a:r>
          </a:p>
          <a:p>
            <a:pPr marL="685571" lvl="1"/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Medical Diagnosis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D2380-21A1-EF43-A688-8E7DC5E69A1F}"/>
              </a:ext>
            </a:extLst>
          </p:cNvPr>
          <p:cNvGrpSpPr/>
          <p:nvPr/>
        </p:nvGrpSpPr>
        <p:grpSpPr>
          <a:xfrm>
            <a:off x="929526" y="1488017"/>
            <a:ext cx="4297564" cy="3480918"/>
            <a:chOff x="3095495" y="1728827"/>
            <a:chExt cx="5555637" cy="41209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21562-3CDC-1148-8070-DE2E10A3F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7892" y="2120064"/>
              <a:ext cx="4623240" cy="30444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663181-08B7-3B49-B52A-292150BC67CF}"/>
                </a:ext>
              </a:extLst>
            </p:cNvPr>
            <p:cNvSpPr txBox="1"/>
            <p:nvPr/>
          </p:nvSpPr>
          <p:spPr>
            <a:xfrm>
              <a:off x="5217268" y="5480473"/>
              <a:ext cx="2334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/>
                <a:t>Star rating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2659C5-292C-D842-B664-269B590115CC}"/>
                </a:ext>
              </a:extLst>
            </p:cNvPr>
            <p:cNvSpPr txBox="1"/>
            <p:nvPr/>
          </p:nvSpPr>
          <p:spPr>
            <a:xfrm>
              <a:off x="4435812" y="5202191"/>
              <a:ext cx="330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15E2EE-42D4-0D41-807C-53E8CCF895CA}"/>
                </a:ext>
              </a:extLst>
            </p:cNvPr>
            <p:cNvSpPr txBox="1"/>
            <p:nvPr/>
          </p:nvSpPr>
          <p:spPr>
            <a:xfrm>
              <a:off x="5327515" y="5202191"/>
              <a:ext cx="330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dirty="0"/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8E6986-126B-9944-B568-92E47C3B049D}"/>
                </a:ext>
              </a:extLst>
            </p:cNvPr>
            <p:cNvSpPr txBox="1"/>
            <p:nvPr/>
          </p:nvSpPr>
          <p:spPr>
            <a:xfrm>
              <a:off x="6238676" y="5202191"/>
              <a:ext cx="330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dirty="0"/>
                <a:t>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219019-15C9-9247-958A-BFAB236A7CD2}"/>
                </a:ext>
              </a:extLst>
            </p:cNvPr>
            <p:cNvSpPr txBox="1"/>
            <p:nvPr/>
          </p:nvSpPr>
          <p:spPr>
            <a:xfrm>
              <a:off x="7098395" y="5202191"/>
              <a:ext cx="330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dirty="0"/>
                <a:t>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97331-8B6B-DC44-9C48-CA26534549E5}"/>
                </a:ext>
              </a:extLst>
            </p:cNvPr>
            <p:cNvSpPr txBox="1"/>
            <p:nvPr/>
          </p:nvSpPr>
          <p:spPr>
            <a:xfrm>
              <a:off x="7997034" y="5202191"/>
              <a:ext cx="330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dirty="0"/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285C2C-437D-0649-9DDF-F47486950EF3}"/>
                </a:ext>
              </a:extLst>
            </p:cNvPr>
            <p:cNvSpPr txBox="1"/>
            <p:nvPr/>
          </p:nvSpPr>
          <p:spPr>
            <a:xfrm rot="16200000">
              <a:off x="2166902" y="3403544"/>
              <a:ext cx="2334638" cy="477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Star rating count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ECF8BB-3668-3D41-BCF3-1AB49C5204A9}"/>
                </a:ext>
              </a:extLst>
            </p:cNvPr>
            <p:cNvSpPr txBox="1"/>
            <p:nvPr/>
          </p:nvSpPr>
          <p:spPr>
            <a:xfrm>
              <a:off x="4407472" y="1728827"/>
              <a:ext cx="3904213" cy="43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8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Star rating count in millions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A3E9AC-03F6-A54D-B025-8EC75663FABE}"/>
                </a:ext>
              </a:extLst>
            </p:cNvPr>
            <p:cNvSpPr txBox="1"/>
            <p:nvPr/>
          </p:nvSpPr>
          <p:spPr>
            <a:xfrm>
              <a:off x="3437624" y="4366780"/>
              <a:ext cx="630402" cy="36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dirty="0"/>
                <a:t>0.5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714E0D-C180-9E4C-BCC3-87520DC5E525}"/>
                </a:ext>
              </a:extLst>
            </p:cNvPr>
            <p:cNvSpPr txBox="1"/>
            <p:nvPr/>
          </p:nvSpPr>
          <p:spPr>
            <a:xfrm>
              <a:off x="3737284" y="3807913"/>
              <a:ext cx="330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dirty="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97DD0D-CA67-924A-8472-0510FBBC2EE2}"/>
                </a:ext>
              </a:extLst>
            </p:cNvPr>
            <p:cNvSpPr txBox="1"/>
            <p:nvPr/>
          </p:nvSpPr>
          <p:spPr>
            <a:xfrm>
              <a:off x="3437626" y="3249045"/>
              <a:ext cx="630402" cy="36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dirty="0"/>
                <a:t>1.5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C34B7A-D1D1-A244-8330-D2EF9DD2182F}"/>
                </a:ext>
              </a:extLst>
            </p:cNvPr>
            <p:cNvSpPr txBox="1"/>
            <p:nvPr/>
          </p:nvSpPr>
          <p:spPr>
            <a:xfrm>
              <a:off x="3737284" y="2654560"/>
              <a:ext cx="330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dirty="0"/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586FFE-FB79-914A-86D6-43E42AD544A3}"/>
                </a:ext>
              </a:extLst>
            </p:cNvPr>
            <p:cNvSpPr txBox="1"/>
            <p:nvPr/>
          </p:nvSpPr>
          <p:spPr>
            <a:xfrm>
              <a:off x="3437626" y="2114934"/>
              <a:ext cx="630401" cy="36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600"/>
                </a:spcAft>
              </a:pPr>
              <a:r>
                <a:rPr lang="en-US" sz="1400" dirty="0"/>
                <a:t>2.5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B15465F-BEBE-3447-B1A4-61EF4C28DF2D}"/>
              </a:ext>
            </a:extLst>
          </p:cNvPr>
          <p:cNvSpPr/>
          <p:nvPr/>
        </p:nvSpPr>
        <p:spPr>
          <a:xfrm>
            <a:off x="682428" y="5141291"/>
            <a:ext cx="10827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  <a:hlinkClick r:id="rId4"/>
              </a:rPr>
              <a:t>Amazon review dataset</a:t>
            </a:r>
            <a:r>
              <a:rPr lang="en-US" sz="24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The number of 5 star reviews almost equals the total of the other 4 types of star reviews combined.</a:t>
            </a:r>
          </a:p>
        </p:txBody>
      </p:sp>
    </p:spTree>
    <p:extLst>
      <p:ext uri="{BB962C8B-B14F-4D97-AF65-F5344CB8AC3E}">
        <p14:creationId xmlns:p14="http://schemas.microsoft.com/office/powerpoint/2010/main" val="2499246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93E6-41CE-7B49-9CD9-5121C3BCD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 Imbalance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C4EF5-7D80-E14B-BEE2-22182260A49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How to </a:t>
            </a:r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address class imbalance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problems?</a:t>
            </a:r>
          </a:p>
          <a:p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F180F4-2C2C-D84C-82B1-FAC538625BCD}"/>
              </a:ext>
            </a:extLst>
          </p:cNvPr>
          <p:cNvGrpSpPr>
            <a:grpSpLocks noChangeAspect="1"/>
          </p:cNvGrpSpPr>
          <p:nvPr/>
        </p:nvGrpSpPr>
        <p:grpSpPr>
          <a:xfrm>
            <a:off x="839778" y="2143866"/>
            <a:ext cx="2468880" cy="3349121"/>
            <a:chOff x="6402419" y="1178561"/>
            <a:chExt cx="5051646" cy="473117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F9334499-9192-4E40-8EBE-C308647B61A3}"/>
                </a:ext>
              </a:extLst>
            </p:cNvPr>
            <p:cNvSpPr txBox="1">
              <a:spLocks/>
            </p:cNvSpPr>
            <p:nvPr/>
          </p:nvSpPr>
          <p:spPr>
            <a:xfrm>
              <a:off x="6402422" y="1310105"/>
              <a:ext cx="5051643" cy="4599628"/>
            </a:xfrm>
            <a:prstGeom prst="roundRect">
              <a:avLst>
                <a:gd name="adj" fmla="val 3274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vert="horz"/>
            <a:lstStyle>
              <a:lvl1pPr marL="249500" indent="-249500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457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Wingdings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428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Lucida Grande"/>
                <a:buChar char="-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9399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370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8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marL="0" indent="0">
                <a:buNone/>
              </a:pPr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Reduce the size of the dominant or frequent class(es).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AAFDDD-BF17-7F40-87AD-2F26DAC28779}"/>
                </a:ext>
              </a:extLst>
            </p:cNvPr>
            <p:cNvSpPr/>
            <p:nvPr/>
          </p:nvSpPr>
          <p:spPr>
            <a:xfrm>
              <a:off x="6402419" y="1178561"/>
              <a:ext cx="5051643" cy="59569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Down-sampling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7F3A52-6A6F-AB46-9984-4A8C70E00B73}"/>
              </a:ext>
            </a:extLst>
          </p:cNvPr>
          <p:cNvGrpSpPr>
            <a:grpSpLocks noChangeAspect="1"/>
          </p:cNvGrpSpPr>
          <p:nvPr/>
        </p:nvGrpSpPr>
        <p:grpSpPr>
          <a:xfrm>
            <a:off x="3519478" y="2143866"/>
            <a:ext cx="2468880" cy="3349121"/>
            <a:chOff x="6402419" y="1178561"/>
            <a:chExt cx="5051646" cy="473117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D4C7D193-14E3-1246-B1FB-1800035918DB}"/>
                </a:ext>
              </a:extLst>
            </p:cNvPr>
            <p:cNvSpPr txBox="1">
              <a:spLocks/>
            </p:cNvSpPr>
            <p:nvPr/>
          </p:nvSpPr>
          <p:spPr>
            <a:xfrm>
              <a:off x="6402422" y="1310105"/>
              <a:ext cx="5051643" cy="4599628"/>
            </a:xfrm>
            <a:prstGeom prst="roundRect">
              <a:avLst>
                <a:gd name="adj" fmla="val 3274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vert="horz"/>
            <a:lstStyle>
              <a:lvl1pPr marL="249500" indent="-249500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457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Wingdings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428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Lucida Grande"/>
                <a:buChar char="-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9399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370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8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marL="0" indent="0">
                <a:buNone/>
              </a:pPr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Increase the size of the rare or small class(es).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C1A83B-1C05-144C-AB46-D55B1F082097}"/>
                </a:ext>
              </a:extLst>
            </p:cNvPr>
            <p:cNvSpPr/>
            <p:nvPr/>
          </p:nvSpPr>
          <p:spPr>
            <a:xfrm>
              <a:off x="6402419" y="1178561"/>
              <a:ext cx="5051643" cy="59569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Up-sampling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750913-62BE-9A48-9C49-4ECCD2E9F5B5}"/>
              </a:ext>
            </a:extLst>
          </p:cNvPr>
          <p:cNvGrpSpPr>
            <a:grpSpLocks noChangeAspect="1"/>
          </p:cNvGrpSpPr>
          <p:nvPr/>
        </p:nvGrpSpPr>
        <p:grpSpPr>
          <a:xfrm>
            <a:off x="6199177" y="2143866"/>
            <a:ext cx="2468880" cy="3349121"/>
            <a:chOff x="6402419" y="1178561"/>
            <a:chExt cx="5051646" cy="473117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E35742F0-81C2-8140-97DA-6DB3A087091F}"/>
                </a:ext>
              </a:extLst>
            </p:cNvPr>
            <p:cNvSpPr txBox="1">
              <a:spLocks/>
            </p:cNvSpPr>
            <p:nvPr/>
          </p:nvSpPr>
          <p:spPr>
            <a:xfrm>
              <a:off x="6402422" y="1310105"/>
              <a:ext cx="5051643" cy="4599628"/>
            </a:xfrm>
            <a:prstGeom prst="roundRect">
              <a:avLst>
                <a:gd name="adj" fmla="val 3274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vert="horz"/>
            <a:lstStyle>
              <a:lvl1pPr marL="249500" indent="-249500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457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Wingdings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428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Lucida Grande"/>
                <a:buChar char="-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9399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370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8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marL="0" indent="0">
                <a:buNone/>
              </a:pPr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Create new records, similar but not identical.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C91D65-749A-1E45-9107-2E44919BF096}"/>
                </a:ext>
              </a:extLst>
            </p:cNvPr>
            <p:cNvSpPr/>
            <p:nvPr/>
          </p:nvSpPr>
          <p:spPr>
            <a:xfrm>
              <a:off x="6402419" y="1178561"/>
              <a:ext cx="5051643" cy="59569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Data </a:t>
              </a:r>
              <a:r>
                <a:rPr lang="en-US" altLang="zh-CN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g</a:t>
              </a:r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eneration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3EE488-D9F7-B949-AEED-54D5C87B8F5A}"/>
              </a:ext>
            </a:extLst>
          </p:cNvPr>
          <p:cNvGrpSpPr>
            <a:grpSpLocks noChangeAspect="1"/>
          </p:cNvGrpSpPr>
          <p:nvPr/>
        </p:nvGrpSpPr>
        <p:grpSpPr>
          <a:xfrm>
            <a:off x="8878875" y="2143866"/>
            <a:ext cx="2468880" cy="3349121"/>
            <a:chOff x="6402419" y="1178561"/>
            <a:chExt cx="5051646" cy="473117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0A58C2BE-6702-3A4F-AD5A-E967EEDA65C9}"/>
                </a:ext>
              </a:extLst>
            </p:cNvPr>
            <p:cNvSpPr txBox="1">
              <a:spLocks/>
            </p:cNvSpPr>
            <p:nvPr/>
          </p:nvSpPr>
          <p:spPr>
            <a:xfrm>
              <a:off x="6402422" y="1310105"/>
              <a:ext cx="5051643" cy="4599628"/>
            </a:xfrm>
            <a:prstGeom prst="roundRect">
              <a:avLst>
                <a:gd name="adj" fmla="val 3274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vert="horz"/>
            <a:lstStyle>
              <a:lvl1pPr marL="249500" indent="-249500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457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Wingdings" charset="2"/>
                <a:buChar char="§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428" indent="-228486" algn="l" defTabSz="997999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Lucida Grande"/>
                <a:buChar char="-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99399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6370" indent="-228486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Lucida Grande"/>
                <a:buChar char="-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8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marL="0" indent="0">
                <a:buNone/>
              </a:pPr>
              <a:r>
                <a:rPr lang="en-US" sz="20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For a model that uses a cost function, assign higher weights to rare class(es) and lower weights to dominant class(es).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18A97C-520B-EB44-A1A4-A1DDC07C76D8}"/>
                </a:ext>
              </a:extLst>
            </p:cNvPr>
            <p:cNvSpPr/>
            <p:nvPr/>
          </p:nvSpPr>
          <p:spPr>
            <a:xfrm>
              <a:off x="6402419" y="1178561"/>
              <a:ext cx="5051643" cy="59569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Sample weights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65513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Missing Data </a:t>
            </a:r>
          </a:p>
        </p:txBody>
      </p:sp>
    </p:spTree>
    <p:extLst>
      <p:ext uri="{BB962C8B-B14F-4D97-AF65-F5344CB8AC3E}">
        <p14:creationId xmlns:p14="http://schemas.microsoft.com/office/powerpoint/2010/main" val="3738407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Handling Missing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Drop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rows and/or columns with missing values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Remove those rows and/or columns from the dataset.</a:t>
            </a:r>
          </a:p>
          <a:p>
            <a:pPr lvl="1"/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Less training data samples and/or less features can lead to overfitting/underfitting </a:t>
            </a:r>
          </a:p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Impute</a:t>
            </a:r>
            <a:r>
              <a:rPr lang="en-US" sz="2800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(fill-in) the missing values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Average imputation 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on missing numerical values: Replace with the average value in the column -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Common point imputation 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on missing categorical values: Replace with the most common value for that column -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Placeholder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Assign a common value for missing data location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Advanced imputation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Predict missing values from complete samples using ML techniques. For example, </a:t>
            </a: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AWS </a:t>
            </a:r>
            <a:r>
              <a:rPr lang="en-US" b="1" dirty="0" err="1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Datawig</a:t>
            </a: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uses neural networks to predict tabular data missing values </a:t>
            </a:r>
            <a:r>
              <a:rPr lang="en-US" sz="20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  <a:hlinkClick r:id="rId3"/>
              </a:rPr>
              <a:t>https://github.com/awslabs/datawig</a:t>
            </a:r>
            <a:endParaRPr lang="en-US" sz="20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692EBB-B859-7A44-89C8-3CD85FEBF720}"/>
              </a:ext>
            </a:extLst>
          </p:cNvPr>
          <p:cNvSpPr/>
          <p:nvPr/>
        </p:nvSpPr>
        <p:spPr>
          <a:xfrm>
            <a:off x="5754678" y="3351036"/>
            <a:ext cx="3422677" cy="37714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df[‘col'].fillna((df['col'].mean()))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4812B6-46B6-5A49-B424-C32A0BDDB3AC}"/>
              </a:ext>
            </a:extLst>
          </p:cNvPr>
          <p:cNvSpPr/>
          <p:nvPr/>
        </p:nvSpPr>
        <p:spPr>
          <a:xfrm>
            <a:off x="7466016" y="4043402"/>
            <a:ext cx="3422677" cy="37714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df['col'].fillna((df['col'].mode()))</a:t>
            </a:r>
          </a:p>
        </p:txBody>
      </p:sp>
    </p:spTree>
    <p:extLst>
      <p:ext uri="{BB962C8B-B14F-4D97-AF65-F5344CB8AC3E}">
        <p14:creationId xmlns:p14="http://schemas.microsoft.com/office/powerpoint/2010/main" val="1136406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33907963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SimpleImputer in sklearn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1" y="1291120"/>
            <a:ext cx="10982457" cy="4874129"/>
          </a:xfrm>
        </p:spPr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SimpleImputer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sklearn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imputation transformer for completing missing values - </a:t>
            </a:r>
          </a:p>
          <a:p>
            <a:pPr marL="435957" lvl="1"/>
            <a:endParaRPr lang="en-US" sz="10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indent="-21243"/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SimpleImputer</a:t>
            </a:r>
            <a:r>
              <a:rPr lang="en-US" sz="2800" i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</a:t>
            </a:r>
            <a:r>
              <a:rPr lang="en-US" sz="2800" i="1" dirty="0" err="1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missing_values</a:t>
            </a:r>
            <a:r>
              <a:rPr lang="en-US" sz="2800" i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=nan, strategy='mean', </a:t>
            </a:r>
            <a:r>
              <a:rPr lang="en-US" sz="2800" i="1" dirty="0" err="1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fill_value</a:t>
            </a:r>
            <a:r>
              <a:rPr lang="en-US" sz="2800" i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=None)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numerical data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Strategy = “mean”, replace missing values using the mean along each column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Strategy = “median”, replace missing values using the median along each column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numerical or categorical data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Strategy = “</a:t>
            </a:r>
            <a:r>
              <a:rPr lang="en-US" dirty="0" err="1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most_frequent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”,  replace missing using the most frequent value along each column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Strategy = “constant”, replace missing values with </a:t>
            </a:r>
            <a:r>
              <a:rPr lang="en-US" dirty="0" err="1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fill_value</a:t>
            </a:r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09893-9105-5F4D-AF0C-08C26862EBFB}"/>
              </a:ext>
            </a:extLst>
          </p:cNvPr>
          <p:cNvSpPr/>
          <p:nvPr/>
        </p:nvSpPr>
        <p:spPr>
          <a:xfrm>
            <a:off x="3489124" y="1702045"/>
            <a:ext cx="2959838" cy="43540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.fit(), .transform()</a:t>
            </a:r>
          </a:p>
        </p:txBody>
      </p:sp>
    </p:spTree>
    <p:extLst>
      <p:ext uri="{BB962C8B-B14F-4D97-AF65-F5344CB8AC3E}">
        <p14:creationId xmlns:p14="http://schemas.microsoft.com/office/powerpoint/2010/main" val="13641763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EDA Hands-on</a:t>
            </a:r>
          </a:p>
        </p:txBody>
      </p:sp>
      <p:pic>
        <p:nvPicPr>
          <p:cNvPr id="36" name="Picture">
            <a:hlinkClick r:id="rId3"/>
            <a:extLst>
              <a:ext uri="{FF2B5EF4-FFF2-40B4-BE49-F238E27FC236}">
                <a16:creationId xmlns:a16="http://schemas.microsoft.com/office/drawing/2014/main" id="{F0B05508-79DE-9E4F-BCD3-B2B27D0DA2AD}"/>
              </a:ext>
            </a:extLst>
          </p:cNvPr>
          <p:cNvPicPr/>
          <p:nvPr/>
        </p:nvPicPr>
        <p:blipFill>
          <a:blip r:embed="rId4"/>
          <a:srcRect t="14249" b="17540"/>
          <a:stretch>
            <a:fillRect/>
          </a:stretch>
        </p:blipFill>
        <p:spPr>
          <a:xfrm>
            <a:off x="0" y="5156670"/>
            <a:ext cx="2834640" cy="8204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2A9035-A545-F648-9258-171ACE30677F}"/>
              </a:ext>
            </a:extLst>
          </p:cNvPr>
          <p:cNvSpPr/>
          <p:nvPr/>
        </p:nvSpPr>
        <p:spPr>
          <a:xfrm>
            <a:off x="2087857" y="5449604"/>
            <a:ext cx="5383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MLA-TAB-Lecture1-EDA.ipynb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6985A159-FBEE-7A4A-BD19-3FC98DDDDA1A}"/>
              </a:ext>
            </a:extLst>
          </p:cNvPr>
          <p:cNvSpPr txBox="1">
            <a:spLocks/>
          </p:cNvSpPr>
          <p:nvPr/>
        </p:nvSpPr>
        <p:spPr>
          <a:xfrm>
            <a:off x="852492" y="1291120"/>
            <a:ext cx="10159986" cy="487412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Let’s read our review dataset and analyze it.</a:t>
            </a:r>
          </a:p>
        </p:txBody>
      </p:sp>
    </p:spTree>
    <p:extLst>
      <p:ext uri="{BB962C8B-B14F-4D97-AF65-F5344CB8AC3E}">
        <p14:creationId xmlns:p14="http://schemas.microsoft.com/office/powerpoint/2010/main" val="2739444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Nearest Neighbors (KNN)</a:t>
            </a:r>
          </a:p>
        </p:txBody>
      </p:sp>
    </p:spTree>
    <p:extLst>
      <p:ext uri="{BB962C8B-B14F-4D97-AF65-F5344CB8AC3E}">
        <p14:creationId xmlns:p14="http://schemas.microsoft.com/office/powerpoint/2010/main" val="33226318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Nearest Neighbors (KNN)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0495-8826-584D-B439-19C25679CB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713728" cy="905095"/>
          </a:xfrm>
          <a:ln>
            <a:noFill/>
          </a:ln>
        </p:spPr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Nearest Neighbors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(KNN) predicts new data points based on K similar records from a dataset.</a:t>
            </a:r>
          </a:p>
          <a:p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B274EE3-BE12-3C41-9D54-CA169FB0FB44}"/>
              </a:ext>
            </a:extLst>
          </p:cNvPr>
          <p:cNvGrpSpPr/>
          <p:nvPr/>
        </p:nvGrpSpPr>
        <p:grpSpPr>
          <a:xfrm>
            <a:off x="7440203" y="1969439"/>
            <a:ext cx="4169906" cy="3849127"/>
            <a:chOff x="7440203" y="1969439"/>
            <a:chExt cx="4169906" cy="3849127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F3B61F55-BD7D-4D4C-B7D6-AEFDCC0E2E37}"/>
                </a:ext>
              </a:extLst>
            </p:cNvPr>
            <p:cNvSpPr/>
            <p:nvPr/>
          </p:nvSpPr>
          <p:spPr>
            <a:xfrm>
              <a:off x="9349835" y="2379674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B36994B-A3AC-A147-8499-66ABEC9DFCCF}"/>
                </a:ext>
              </a:extLst>
            </p:cNvPr>
            <p:cNvSpPr/>
            <p:nvPr/>
          </p:nvSpPr>
          <p:spPr>
            <a:xfrm>
              <a:off x="9724304" y="2291537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ED8C1E8-6CDB-9B42-89CF-FCA2071575AB}"/>
                </a:ext>
              </a:extLst>
            </p:cNvPr>
            <p:cNvSpPr/>
            <p:nvPr/>
          </p:nvSpPr>
          <p:spPr>
            <a:xfrm>
              <a:off x="10708059" y="2813490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24387D6B-CDAE-1C45-8235-1976FC6C6275}"/>
                </a:ext>
              </a:extLst>
            </p:cNvPr>
            <p:cNvSpPr/>
            <p:nvPr/>
          </p:nvSpPr>
          <p:spPr>
            <a:xfrm>
              <a:off x="10639168" y="3393341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7DF264B-B3CC-C845-8FFB-6B57351628A2}"/>
                </a:ext>
              </a:extLst>
            </p:cNvPr>
            <p:cNvSpPr/>
            <p:nvPr/>
          </p:nvSpPr>
          <p:spPr>
            <a:xfrm>
              <a:off x="8833185" y="2116202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93F37641-397B-1D4D-A66C-26574ED3049B}"/>
                </a:ext>
              </a:extLst>
            </p:cNvPr>
            <p:cNvSpPr/>
            <p:nvPr/>
          </p:nvSpPr>
          <p:spPr>
            <a:xfrm>
              <a:off x="8897038" y="2722509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BCD284D-A2B2-2F43-B622-CDFB16C133BB}"/>
                </a:ext>
              </a:extLst>
            </p:cNvPr>
            <p:cNvSpPr/>
            <p:nvPr/>
          </p:nvSpPr>
          <p:spPr>
            <a:xfrm>
              <a:off x="10177969" y="3544522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03A0BFB3-0D3F-9F40-A898-99FC4D8E503B}"/>
                </a:ext>
              </a:extLst>
            </p:cNvPr>
            <p:cNvSpPr/>
            <p:nvPr/>
          </p:nvSpPr>
          <p:spPr>
            <a:xfrm>
              <a:off x="10780485" y="4399547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B69B3640-BD76-AC42-9C8A-935279B1D740}"/>
                </a:ext>
              </a:extLst>
            </p:cNvPr>
            <p:cNvSpPr/>
            <p:nvPr/>
          </p:nvSpPr>
          <p:spPr>
            <a:xfrm>
              <a:off x="9860260" y="2833588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E12C88C-9B6D-D24C-83B2-8DE619480199}"/>
                </a:ext>
              </a:extLst>
            </p:cNvPr>
            <p:cNvSpPr/>
            <p:nvPr/>
          </p:nvSpPr>
          <p:spPr>
            <a:xfrm>
              <a:off x="10308517" y="1978086"/>
              <a:ext cx="972165" cy="5818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7583DA2-2052-AE49-B531-7FAD2E25AAA8}"/>
                </a:ext>
              </a:extLst>
            </p:cNvPr>
            <p:cNvSpPr/>
            <p:nvPr/>
          </p:nvSpPr>
          <p:spPr>
            <a:xfrm>
              <a:off x="10969315" y="2011734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0EC2D9A-5174-DB47-87BD-0504DFDEE7C7}"/>
                </a:ext>
              </a:extLst>
            </p:cNvPr>
            <p:cNvSpPr/>
            <p:nvPr/>
          </p:nvSpPr>
          <p:spPr>
            <a:xfrm>
              <a:off x="8957981" y="4628147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144FE6C-0618-9240-A4E8-A14129A123AF}"/>
                </a:ext>
              </a:extLst>
            </p:cNvPr>
            <p:cNvSpPr/>
            <p:nvPr/>
          </p:nvSpPr>
          <p:spPr>
            <a:xfrm>
              <a:off x="9838604" y="4329412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512DE8CA-9340-DA4B-8BB1-C0B98602923C}"/>
                </a:ext>
              </a:extLst>
            </p:cNvPr>
            <p:cNvSpPr/>
            <p:nvPr/>
          </p:nvSpPr>
          <p:spPr>
            <a:xfrm>
              <a:off x="7833140" y="3571200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2023C9F-7119-7B4B-B6F5-998EF093AAD8}"/>
                </a:ext>
              </a:extLst>
            </p:cNvPr>
            <p:cNvSpPr/>
            <p:nvPr/>
          </p:nvSpPr>
          <p:spPr>
            <a:xfrm>
              <a:off x="9273658" y="3514802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BFBDDA5-A388-914E-8AAB-59EA91225E13}"/>
                </a:ext>
              </a:extLst>
            </p:cNvPr>
            <p:cNvSpPr/>
            <p:nvPr/>
          </p:nvSpPr>
          <p:spPr>
            <a:xfrm>
              <a:off x="10168057" y="5251498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E933CC7-FBD8-924F-8F81-E3EFC4D292CB}"/>
                </a:ext>
              </a:extLst>
            </p:cNvPr>
            <p:cNvSpPr/>
            <p:nvPr/>
          </p:nvSpPr>
          <p:spPr>
            <a:xfrm>
              <a:off x="8743372" y="4107378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AFE399D-9C91-674E-92CA-5B2E0CFA7951}"/>
                </a:ext>
              </a:extLst>
            </p:cNvPr>
            <p:cNvSpPr/>
            <p:nvPr/>
          </p:nvSpPr>
          <p:spPr>
            <a:xfrm>
              <a:off x="7718840" y="4411413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A3563C5-D5DD-1046-BD94-471E8DFFB0AD}"/>
                </a:ext>
              </a:extLst>
            </p:cNvPr>
            <p:cNvSpPr/>
            <p:nvPr/>
          </p:nvSpPr>
          <p:spPr>
            <a:xfrm>
              <a:off x="7833140" y="5174785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E6B5054-B50A-2F4F-9257-685DDF2CD782}"/>
                </a:ext>
              </a:extLst>
            </p:cNvPr>
            <p:cNvSpPr/>
            <p:nvPr/>
          </p:nvSpPr>
          <p:spPr>
            <a:xfrm>
              <a:off x="8345200" y="4607066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DD5C566-6DA9-E74E-930B-038F8186EE2D}"/>
                </a:ext>
              </a:extLst>
            </p:cNvPr>
            <p:cNvSpPr/>
            <p:nvPr/>
          </p:nvSpPr>
          <p:spPr>
            <a:xfrm>
              <a:off x="8237019" y="3075214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A4AAE1E6-4552-A045-B489-48470FD07747}"/>
                </a:ext>
              </a:extLst>
            </p:cNvPr>
            <p:cNvSpPr/>
            <p:nvPr/>
          </p:nvSpPr>
          <p:spPr>
            <a:xfrm>
              <a:off x="10969315" y="2260443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46C4D28-E8DF-604D-BB90-52B6ADD10230}"/>
                </a:ext>
              </a:extLst>
            </p:cNvPr>
            <p:cNvSpPr txBox="1"/>
            <p:nvPr/>
          </p:nvSpPr>
          <p:spPr>
            <a:xfrm>
              <a:off x="10339751" y="1969439"/>
              <a:ext cx="1268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6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  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3BC4B1C-EE71-CD4E-8714-4595BDFA2F0F}"/>
                </a:ext>
              </a:extLst>
            </p:cNvPr>
            <p:cNvSpPr txBox="1"/>
            <p:nvPr/>
          </p:nvSpPr>
          <p:spPr>
            <a:xfrm>
              <a:off x="10341420" y="2221357"/>
              <a:ext cx="1268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6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  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6F1A578-6582-0C4A-8E64-4E6D37677F70}"/>
                </a:ext>
              </a:extLst>
            </p:cNvPr>
            <p:cNvSpPr/>
            <p:nvPr/>
          </p:nvSpPr>
          <p:spPr>
            <a:xfrm>
              <a:off x="7440203" y="1978086"/>
              <a:ext cx="3840480" cy="38404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8B887F4-AC4C-F84C-B905-EEB520C53927}"/>
              </a:ext>
            </a:extLst>
          </p:cNvPr>
          <p:cNvSpPr/>
          <p:nvPr/>
        </p:nvSpPr>
        <p:spPr>
          <a:xfrm>
            <a:off x="832143" y="2430252"/>
            <a:ext cx="609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What class does      belong to?</a:t>
            </a:r>
          </a:p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Look at the K closest data points: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Choose K =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31CFE6-4893-624E-B882-E14B7E5F0F34}"/>
              </a:ext>
            </a:extLst>
          </p:cNvPr>
          <p:cNvSpPr/>
          <p:nvPr/>
        </p:nvSpPr>
        <p:spPr>
          <a:xfrm>
            <a:off x="3510034" y="2533817"/>
            <a:ext cx="290543" cy="28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B0A938F-8135-1B45-9E32-0E7E7C4DB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988" y="5885211"/>
            <a:ext cx="216270" cy="1441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D8CF185-F182-6D41-B5C8-78CB42AD9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615" y="3599222"/>
            <a:ext cx="222824" cy="14418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7A02EC1-04B2-1649-A2D6-18119CCAD4A7}"/>
              </a:ext>
            </a:extLst>
          </p:cNvPr>
          <p:cNvSpPr/>
          <p:nvPr/>
        </p:nvSpPr>
        <p:spPr>
          <a:xfrm>
            <a:off x="9818283" y="3701338"/>
            <a:ext cx="290543" cy="284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95701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Nearest Neighbors (KNN)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0495-8826-584D-B439-19C25679CB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713728" cy="905095"/>
          </a:xfrm>
          <a:ln>
            <a:noFill/>
          </a:ln>
        </p:spPr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Nearest Neighbors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(KNN) predicts new data points based on K similar records from a dataset.</a:t>
            </a:r>
          </a:p>
          <a:p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359917-4BC3-8C43-A778-ACE4CCA8F5C2}"/>
              </a:ext>
            </a:extLst>
          </p:cNvPr>
          <p:cNvGrpSpPr/>
          <p:nvPr/>
        </p:nvGrpSpPr>
        <p:grpSpPr>
          <a:xfrm>
            <a:off x="7440203" y="1969439"/>
            <a:ext cx="4169906" cy="3849127"/>
            <a:chOff x="7440203" y="1969439"/>
            <a:chExt cx="4169906" cy="384912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6327026-1488-CD4D-B308-6DFD6F7585CA}"/>
                </a:ext>
              </a:extLst>
            </p:cNvPr>
            <p:cNvSpPr/>
            <p:nvPr/>
          </p:nvSpPr>
          <p:spPr>
            <a:xfrm>
              <a:off x="9349835" y="2379674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15BF3E-3801-D146-AF49-4528E6966897}"/>
                </a:ext>
              </a:extLst>
            </p:cNvPr>
            <p:cNvSpPr/>
            <p:nvPr/>
          </p:nvSpPr>
          <p:spPr>
            <a:xfrm>
              <a:off x="9724304" y="2291537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C792E57-A185-014F-A36E-C22EA0614C8B}"/>
                </a:ext>
              </a:extLst>
            </p:cNvPr>
            <p:cNvSpPr/>
            <p:nvPr/>
          </p:nvSpPr>
          <p:spPr>
            <a:xfrm>
              <a:off x="10708059" y="2813490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93E5861-4822-0648-B05F-415073C245A6}"/>
                </a:ext>
              </a:extLst>
            </p:cNvPr>
            <p:cNvSpPr/>
            <p:nvPr/>
          </p:nvSpPr>
          <p:spPr>
            <a:xfrm>
              <a:off x="10639168" y="3393341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6AE6CE7-7F8A-0B4F-ABA4-CD8797800E21}"/>
                </a:ext>
              </a:extLst>
            </p:cNvPr>
            <p:cNvSpPr/>
            <p:nvPr/>
          </p:nvSpPr>
          <p:spPr>
            <a:xfrm>
              <a:off x="8833185" y="2116202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53976A3-F2BC-B74B-8DE9-BBD40273464E}"/>
                </a:ext>
              </a:extLst>
            </p:cNvPr>
            <p:cNvSpPr/>
            <p:nvPr/>
          </p:nvSpPr>
          <p:spPr>
            <a:xfrm>
              <a:off x="8897038" y="2722509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8295A84-4BF9-E141-9BF3-1C342DE86F72}"/>
                </a:ext>
              </a:extLst>
            </p:cNvPr>
            <p:cNvSpPr/>
            <p:nvPr/>
          </p:nvSpPr>
          <p:spPr>
            <a:xfrm>
              <a:off x="10177969" y="3544522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BC7DFDF-59A3-714E-AA2E-A7392C6052D9}"/>
                </a:ext>
              </a:extLst>
            </p:cNvPr>
            <p:cNvSpPr/>
            <p:nvPr/>
          </p:nvSpPr>
          <p:spPr>
            <a:xfrm>
              <a:off x="10780485" y="4399547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C7E0604-9E09-0E4A-B156-48D9D735D24F}"/>
                </a:ext>
              </a:extLst>
            </p:cNvPr>
            <p:cNvSpPr/>
            <p:nvPr/>
          </p:nvSpPr>
          <p:spPr>
            <a:xfrm>
              <a:off x="9860260" y="2833588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AD48A64-500E-404F-8196-9C2E79E15F5D}"/>
                </a:ext>
              </a:extLst>
            </p:cNvPr>
            <p:cNvSpPr/>
            <p:nvPr/>
          </p:nvSpPr>
          <p:spPr>
            <a:xfrm>
              <a:off x="10308517" y="1978086"/>
              <a:ext cx="972165" cy="5818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98B66B1-AFB9-5B40-BEDC-6D9899B7D6A1}"/>
                </a:ext>
              </a:extLst>
            </p:cNvPr>
            <p:cNvSpPr/>
            <p:nvPr/>
          </p:nvSpPr>
          <p:spPr>
            <a:xfrm>
              <a:off x="10969315" y="2011734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F83DD0C-56FB-2340-82E0-BEDB8153463A}"/>
                </a:ext>
              </a:extLst>
            </p:cNvPr>
            <p:cNvSpPr/>
            <p:nvPr/>
          </p:nvSpPr>
          <p:spPr>
            <a:xfrm>
              <a:off x="8957981" y="4628147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3E54729-9F8C-D944-82C0-67747A8CB405}"/>
                </a:ext>
              </a:extLst>
            </p:cNvPr>
            <p:cNvSpPr/>
            <p:nvPr/>
          </p:nvSpPr>
          <p:spPr>
            <a:xfrm>
              <a:off x="9838604" y="4329412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81BD89-3484-FC4E-BAA5-E36DEE8A6765}"/>
                </a:ext>
              </a:extLst>
            </p:cNvPr>
            <p:cNvSpPr/>
            <p:nvPr/>
          </p:nvSpPr>
          <p:spPr>
            <a:xfrm>
              <a:off x="7833140" y="3571200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7C3AF56-B63E-4F4A-B216-96495196BB9C}"/>
                </a:ext>
              </a:extLst>
            </p:cNvPr>
            <p:cNvSpPr/>
            <p:nvPr/>
          </p:nvSpPr>
          <p:spPr>
            <a:xfrm>
              <a:off x="9273658" y="3514802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137C616-6A6B-BB44-BD06-BE317B7FBBC6}"/>
                </a:ext>
              </a:extLst>
            </p:cNvPr>
            <p:cNvSpPr/>
            <p:nvPr/>
          </p:nvSpPr>
          <p:spPr>
            <a:xfrm>
              <a:off x="10168057" y="5251498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63FC99A-5AC2-B74B-B6DE-2BC8CC39733B}"/>
                </a:ext>
              </a:extLst>
            </p:cNvPr>
            <p:cNvSpPr/>
            <p:nvPr/>
          </p:nvSpPr>
          <p:spPr>
            <a:xfrm>
              <a:off x="8743372" y="4107378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44B4D95-40C0-8949-A245-C76C636BFFC3}"/>
                </a:ext>
              </a:extLst>
            </p:cNvPr>
            <p:cNvSpPr/>
            <p:nvPr/>
          </p:nvSpPr>
          <p:spPr>
            <a:xfrm>
              <a:off x="7718840" y="4411413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2D0094A-FD1C-2E4A-AF79-E0D82AC66CDE}"/>
                </a:ext>
              </a:extLst>
            </p:cNvPr>
            <p:cNvSpPr/>
            <p:nvPr/>
          </p:nvSpPr>
          <p:spPr>
            <a:xfrm>
              <a:off x="7833140" y="5174785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7803BF6-8227-A14C-8492-3672F8AF23CF}"/>
                </a:ext>
              </a:extLst>
            </p:cNvPr>
            <p:cNvSpPr/>
            <p:nvPr/>
          </p:nvSpPr>
          <p:spPr>
            <a:xfrm>
              <a:off x="8345200" y="4607066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EB33354-2DCD-204C-9702-9E039E72133E}"/>
                </a:ext>
              </a:extLst>
            </p:cNvPr>
            <p:cNvSpPr/>
            <p:nvPr/>
          </p:nvSpPr>
          <p:spPr>
            <a:xfrm>
              <a:off x="8237019" y="3075214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E8AF187-5372-CE4E-8746-133E9D3B2DC5}"/>
                </a:ext>
              </a:extLst>
            </p:cNvPr>
            <p:cNvSpPr/>
            <p:nvPr/>
          </p:nvSpPr>
          <p:spPr>
            <a:xfrm>
              <a:off x="10969315" y="2260443"/>
              <a:ext cx="228600" cy="22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4F64257-1D8E-C247-ADA3-90E96827314D}"/>
                </a:ext>
              </a:extLst>
            </p:cNvPr>
            <p:cNvSpPr txBox="1"/>
            <p:nvPr/>
          </p:nvSpPr>
          <p:spPr>
            <a:xfrm>
              <a:off x="10339751" y="1969439"/>
              <a:ext cx="1268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6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  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94EFE99-23A1-C14C-B20D-6055788FD34D}"/>
                </a:ext>
              </a:extLst>
            </p:cNvPr>
            <p:cNvSpPr txBox="1"/>
            <p:nvPr/>
          </p:nvSpPr>
          <p:spPr>
            <a:xfrm>
              <a:off x="10341420" y="2221357"/>
              <a:ext cx="1268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6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  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B669712-9084-BF44-9CF8-5DA2F3430300}"/>
                </a:ext>
              </a:extLst>
            </p:cNvPr>
            <p:cNvSpPr/>
            <p:nvPr/>
          </p:nvSpPr>
          <p:spPr>
            <a:xfrm>
              <a:off x="7440203" y="1978086"/>
              <a:ext cx="3840480" cy="38404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8F2C909-D57E-C846-8CF5-ED2BA1EA8341}"/>
                </a:ext>
              </a:extLst>
            </p:cNvPr>
            <p:cNvCxnSpPr>
              <a:cxnSpLocks/>
              <a:stCxn id="78" idx="6"/>
              <a:endCxn id="64" idx="1"/>
            </p:cNvCxnSpPr>
            <p:nvPr/>
          </p:nvCxnSpPr>
          <p:spPr>
            <a:xfrm>
              <a:off x="9502258" y="3629102"/>
              <a:ext cx="316637" cy="214406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97C40FB-B4FE-F94A-8413-0C0D5DDDB510}"/>
                </a:ext>
              </a:extLst>
            </p:cNvPr>
            <p:cNvCxnSpPr>
              <a:cxnSpLocks/>
              <a:stCxn id="53" idx="3"/>
              <a:endCxn id="64" idx="3"/>
            </p:cNvCxnSpPr>
            <p:nvPr/>
          </p:nvCxnSpPr>
          <p:spPr>
            <a:xfrm flipH="1">
              <a:off x="10109438" y="3739644"/>
              <a:ext cx="102009" cy="103864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9032005-3177-A546-ADD8-0F8E33B480E3}"/>
                </a:ext>
              </a:extLst>
            </p:cNvPr>
            <p:cNvCxnSpPr>
              <a:cxnSpLocks/>
              <a:stCxn id="66" idx="0"/>
              <a:endCxn id="64" idx="2"/>
            </p:cNvCxnSpPr>
            <p:nvPr/>
          </p:nvCxnSpPr>
          <p:spPr>
            <a:xfrm flipV="1">
              <a:off x="9952904" y="3985989"/>
              <a:ext cx="11263" cy="343423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B73E884-FA23-A549-8226-093198A62B91}"/>
                </a:ext>
              </a:extLst>
            </p:cNvPr>
            <p:cNvCxnSpPr>
              <a:cxnSpLocks/>
              <a:stCxn id="52" idx="5"/>
              <a:endCxn id="64" idx="1"/>
            </p:cNvCxnSpPr>
            <p:nvPr/>
          </p:nvCxnSpPr>
          <p:spPr>
            <a:xfrm>
              <a:off x="9092160" y="2917631"/>
              <a:ext cx="726735" cy="925877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10118AF-BC28-DC4B-9C0B-CEBBD9EA41DC}"/>
                </a:ext>
              </a:extLst>
            </p:cNvPr>
            <p:cNvCxnSpPr>
              <a:cxnSpLocks/>
              <a:stCxn id="64" idx="0"/>
              <a:endCxn id="49" idx="3"/>
            </p:cNvCxnSpPr>
            <p:nvPr/>
          </p:nvCxnSpPr>
          <p:spPr>
            <a:xfrm flipV="1">
              <a:off x="9964167" y="3008612"/>
              <a:ext cx="777370" cy="692414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7A20C15-9B2A-634F-86D2-7E75F981CFDE}"/>
                </a:ext>
              </a:extLst>
            </p:cNvPr>
            <p:cNvCxnSpPr>
              <a:cxnSpLocks/>
              <a:stCxn id="55" idx="4"/>
              <a:endCxn id="64" idx="0"/>
            </p:cNvCxnSpPr>
            <p:nvPr/>
          </p:nvCxnSpPr>
          <p:spPr>
            <a:xfrm flipH="1">
              <a:off x="9964167" y="3062188"/>
              <a:ext cx="10393" cy="638838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B24219E-BF2A-F848-ADEC-0B254EC983CF}"/>
                </a:ext>
              </a:extLst>
            </p:cNvPr>
            <p:cNvCxnSpPr>
              <a:cxnSpLocks/>
              <a:stCxn id="51" idx="5"/>
              <a:endCxn id="64" idx="0"/>
            </p:cNvCxnSpPr>
            <p:nvPr/>
          </p:nvCxnSpPr>
          <p:spPr>
            <a:xfrm>
              <a:off x="9028307" y="2311324"/>
              <a:ext cx="935860" cy="1389702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2F6FEEB-17E1-F642-AF15-7C0DC70117AD}"/>
                </a:ext>
              </a:extLst>
            </p:cNvPr>
            <p:cNvCxnSpPr>
              <a:cxnSpLocks/>
              <a:stCxn id="38" idx="4"/>
              <a:endCxn id="64" idx="0"/>
            </p:cNvCxnSpPr>
            <p:nvPr/>
          </p:nvCxnSpPr>
          <p:spPr>
            <a:xfrm>
              <a:off x="9464135" y="2608274"/>
              <a:ext cx="500032" cy="1092752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263AD35-FFD0-8B44-A3C2-C11982968330}"/>
                </a:ext>
              </a:extLst>
            </p:cNvPr>
            <p:cNvCxnSpPr>
              <a:cxnSpLocks/>
              <a:stCxn id="48" idx="4"/>
              <a:endCxn id="64" idx="0"/>
            </p:cNvCxnSpPr>
            <p:nvPr/>
          </p:nvCxnSpPr>
          <p:spPr>
            <a:xfrm>
              <a:off x="9838604" y="2520137"/>
              <a:ext cx="125563" cy="1180889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A695E1F-46B3-1B42-A38E-F398A08AFB2C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flipH="1">
              <a:off x="10108826" y="3588463"/>
              <a:ext cx="563820" cy="255357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EE4C6B4-81AA-D04B-A9E0-B9A242C801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08826" y="3843820"/>
              <a:ext cx="725760" cy="58206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3E91CC8-0B0B-FD4A-BB11-83D6D4A28106}"/>
                </a:ext>
              </a:extLst>
            </p:cNvPr>
            <p:cNvCxnSpPr>
              <a:cxnSpLocks/>
              <a:stCxn id="79" idx="0"/>
              <a:endCxn id="64" idx="2"/>
            </p:cNvCxnSpPr>
            <p:nvPr/>
          </p:nvCxnSpPr>
          <p:spPr>
            <a:xfrm flipH="1" flipV="1">
              <a:off x="9964167" y="3985989"/>
              <a:ext cx="318190" cy="1265509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0FD8DBD-F7CA-E248-957C-B4CADC6BF495}"/>
                </a:ext>
              </a:extLst>
            </p:cNvPr>
            <p:cNvCxnSpPr>
              <a:cxnSpLocks/>
              <a:stCxn id="84" idx="5"/>
              <a:endCxn id="64" idx="1"/>
            </p:cNvCxnSpPr>
            <p:nvPr/>
          </p:nvCxnSpPr>
          <p:spPr>
            <a:xfrm>
              <a:off x="8432141" y="3270336"/>
              <a:ext cx="1386754" cy="573172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486B34A-CD68-DD44-9E49-210D80651F58}"/>
                </a:ext>
              </a:extLst>
            </p:cNvPr>
            <p:cNvCxnSpPr>
              <a:cxnSpLocks/>
              <a:stCxn id="67" idx="6"/>
              <a:endCxn id="64" idx="1"/>
            </p:cNvCxnSpPr>
            <p:nvPr/>
          </p:nvCxnSpPr>
          <p:spPr>
            <a:xfrm>
              <a:off x="8061740" y="3685500"/>
              <a:ext cx="1757155" cy="158008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10D33CC-C9DD-0E4D-8D5F-1997DE7ECD5C}"/>
                </a:ext>
              </a:extLst>
            </p:cNvPr>
            <p:cNvCxnSpPr>
              <a:cxnSpLocks/>
              <a:stCxn id="80" idx="6"/>
              <a:endCxn id="64" idx="1"/>
            </p:cNvCxnSpPr>
            <p:nvPr/>
          </p:nvCxnSpPr>
          <p:spPr>
            <a:xfrm flipV="1">
              <a:off x="8971972" y="3843508"/>
              <a:ext cx="846923" cy="37817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A46FC89-71D3-D549-905F-38877568100C}"/>
                </a:ext>
              </a:extLst>
            </p:cNvPr>
            <p:cNvCxnSpPr>
              <a:cxnSpLocks/>
              <a:stCxn id="81" idx="6"/>
            </p:cNvCxnSpPr>
            <p:nvPr/>
          </p:nvCxnSpPr>
          <p:spPr>
            <a:xfrm flipV="1">
              <a:off x="7947440" y="3813857"/>
              <a:ext cx="1921738" cy="711856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1E1D0E3-B8C9-B74D-8490-9733B95CDB42}"/>
                </a:ext>
              </a:extLst>
            </p:cNvPr>
            <p:cNvCxnSpPr>
              <a:cxnSpLocks/>
              <a:stCxn id="83" idx="7"/>
            </p:cNvCxnSpPr>
            <p:nvPr/>
          </p:nvCxnSpPr>
          <p:spPr>
            <a:xfrm flipV="1">
              <a:off x="8540322" y="3996888"/>
              <a:ext cx="1394005" cy="643656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9490FFB-9FA6-924F-A37A-D9F45A40BBE3}"/>
                </a:ext>
              </a:extLst>
            </p:cNvPr>
            <p:cNvCxnSpPr>
              <a:cxnSpLocks/>
              <a:stCxn id="65" idx="7"/>
              <a:endCxn id="64" idx="2"/>
            </p:cNvCxnSpPr>
            <p:nvPr/>
          </p:nvCxnSpPr>
          <p:spPr>
            <a:xfrm flipV="1">
              <a:off x="9153103" y="3985989"/>
              <a:ext cx="811064" cy="675636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C0F9B08-7045-C640-97CE-EBC97B66D624}"/>
                </a:ext>
              </a:extLst>
            </p:cNvPr>
            <p:cNvCxnSpPr>
              <a:cxnSpLocks/>
              <a:stCxn id="82" idx="7"/>
              <a:endCxn id="64" idx="2"/>
            </p:cNvCxnSpPr>
            <p:nvPr/>
          </p:nvCxnSpPr>
          <p:spPr>
            <a:xfrm flipV="1">
              <a:off x="8028262" y="3985989"/>
              <a:ext cx="1935905" cy="1222274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3D86438-741A-7640-9909-47F86BC8248B}"/>
                </a:ext>
              </a:extLst>
            </p:cNvPr>
            <p:cNvSpPr/>
            <p:nvPr/>
          </p:nvSpPr>
          <p:spPr>
            <a:xfrm>
              <a:off x="9818895" y="3701026"/>
              <a:ext cx="290543" cy="284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?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373EA059-093F-9B40-8442-7C1C4BC125C3}"/>
              </a:ext>
            </a:extLst>
          </p:cNvPr>
          <p:cNvSpPr/>
          <p:nvPr/>
        </p:nvSpPr>
        <p:spPr>
          <a:xfrm>
            <a:off x="832143" y="2430252"/>
            <a:ext cx="6096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What class does      belong to?</a:t>
            </a:r>
          </a:p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Look at the K closest data points: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Choose K =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Calculate the distances from      to all data points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CCCCB16-3992-6145-9BF9-AE04F7347DA5}"/>
              </a:ext>
            </a:extLst>
          </p:cNvPr>
          <p:cNvSpPr/>
          <p:nvPr/>
        </p:nvSpPr>
        <p:spPr>
          <a:xfrm>
            <a:off x="6343718" y="3813857"/>
            <a:ext cx="290543" cy="284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3E953488-8F64-E74E-82CA-67938135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988" y="5885211"/>
            <a:ext cx="216270" cy="14418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24BBBF5B-2474-D04B-8DF4-483681C13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615" y="3599222"/>
            <a:ext cx="222824" cy="14418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8E501A7-E0C1-1542-85F5-A5EB9345174F}"/>
              </a:ext>
            </a:extLst>
          </p:cNvPr>
          <p:cNvSpPr/>
          <p:nvPr/>
        </p:nvSpPr>
        <p:spPr>
          <a:xfrm>
            <a:off x="3510034" y="2533817"/>
            <a:ext cx="290543" cy="28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02181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Nearest Neighbors (KNN)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0495-8826-584D-B439-19C25679CB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713728" cy="905095"/>
          </a:xfrm>
          <a:ln>
            <a:noFill/>
          </a:ln>
        </p:spPr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Nearest Neighbors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(KNN) predicts new data points based on K similar records from a dataset.</a:t>
            </a:r>
          </a:p>
          <a:p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327026-1488-CD4D-B308-6DFD6F7585CA}"/>
              </a:ext>
            </a:extLst>
          </p:cNvPr>
          <p:cNvSpPr/>
          <p:nvPr/>
        </p:nvSpPr>
        <p:spPr>
          <a:xfrm>
            <a:off x="9349835" y="2379674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C15BF3E-3801-D146-AF49-4528E6966897}"/>
              </a:ext>
            </a:extLst>
          </p:cNvPr>
          <p:cNvSpPr/>
          <p:nvPr/>
        </p:nvSpPr>
        <p:spPr>
          <a:xfrm>
            <a:off x="9724304" y="2291537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C792E57-A185-014F-A36E-C22EA0614C8B}"/>
              </a:ext>
            </a:extLst>
          </p:cNvPr>
          <p:cNvSpPr/>
          <p:nvPr/>
        </p:nvSpPr>
        <p:spPr>
          <a:xfrm>
            <a:off x="10708059" y="281349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93E5861-4822-0648-B05F-415073C245A6}"/>
              </a:ext>
            </a:extLst>
          </p:cNvPr>
          <p:cNvSpPr/>
          <p:nvPr/>
        </p:nvSpPr>
        <p:spPr>
          <a:xfrm>
            <a:off x="10639168" y="3393341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6AE6CE7-7F8A-0B4F-ABA4-CD8797800E21}"/>
              </a:ext>
            </a:extLst>
          </p:cNvPr>
          <p:cNvSpPr/>
          <p:nvPr/>
        </p:nvSpPr>
        <p:spPr>
          <a:xfrm>
            <a:off x="8833185" y="211620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53976A3-F2BC-B74B-8DE9-BBD40273464E}"/>
              </a:ext>
            </a:extLst>
          </p:cNvPr>
          <p:cNvSpPr/>
          <p:nvPr/>
        </p:nvSpPr>
        <p:spPr>
          <a:xfrm>
            <a:off x="8897038" y="2722509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8295A84-4BF9-E141-9BF3-1C342DE86F72}"/>
              </a:ext>
            </a:extLst>
          </p:cNvPr>
          <p:cNvSpPr/>
          <p:nvPr/>
        </p:nvSpPr>
        <p:spPr>
          <a:xfrm>
            <a:off x="10177969" y="354452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BC7DFDF-59A3-714E-AA2E-A7392C6052D9}"/>
              </a:ext>
            </a:extLst>
          </p:cNvPr>
          <p:cNvSpPr/>
          <p:nvPr/>
        </p:nvSpPr>
        <p:spPr>
          <a:xfrm>
            <a:off x="10780485" y="4399547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C7E0604-9E09-0E4A-B156-48D9D735D24F}"/>
              </a:ext>
            </a:extLst>
          </p:cNvPr>
          <p:cNvSpPr/>
          <p:nvPr/>
        </p:nvSpPr>
        <p:spPr>
          <a:xfrm>
            <a:off x="9860260" y="2833588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AD48A64-500E-404F-8196-9C2E79E15F5D}"/>
              </a:ext>
            </a:extLst>
          </p:cNvPr>
          <p:cNvSpPr/>
          <p:nvPr/>
        </p:nvSpPr>
        <p:spPr>
          <a:xfrm>
            <a:off x="10308517" y="1978086"/>
            <a:ext cx="972165" cy="581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8B66B1-AFB9-5B40-BEDC-6D9899B7D6A1}"/>
              </a:ext>
            </a:extLst>
          </p:cNvPr>
          <p:cNvSpPr/>
          <p:nvPr/>
        </p:nvSpPr>
        <p:spPr>
          <a:xfrm>
            <a:off x="10969315" y="2011734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F83DD0C-56FB-2340-82E0-BEDB8153463A}"/>
              </a:ext>
            </a:extLst>
          </p:cNvPr>
          <p:cNvSpPr/>
          <p:nvPr/>
        </p:nvSpPr>
        <p:spPr>
          <a:xfrm>
            <a:off x="8957981" y="4628147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3E54729-9F8C-D944-82C0-67747A8CB405}"/>
              </a:ext>
            </a:extLst>
          </p:cNvPr>
          <p:cNvSpPr/>
          <p:nvPr/>
        </p:nvSpPr>
        <p:spPr>
          <a:xfrm>
            <a:off x="9838604" y="4329412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7C3AF56-B63E-4F4A-B216-96495196BB9C}"/>
              </a:ext>
            </a:extLst>
          </p:cNvPr>
          <p:cNvSpPr/>
          <p:nvPr/>
        </p:nvSpPr>
        <p:spPr>
          <a:xfrm>
            <a:off x="9273658" y="3514802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137C616-6A6B-BB44-BD06-BE317B7FBBC6}"/>
              </a:ext>
            </a:extLst>
          </p:cNvPr>
          <p:cNvSpPr/>
          <p:nvPr/>
        </p:nvSpPr>
        <p:spPr>
          <a:xfrm>
            <a:off x="10168057" y="5251498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63FC99A-5AC2-B74B-B6DE-2BC8CC39733B}"/>
              </a:ext>
            </a:extLst>
          </p:cNvPr>
          <p:cNvSpPr/>
          <p:nvPr/>
        </p:nvSpPr>
        <p:spPr>
          <a:xfrm>
            <a:off x="8743372" y="4107378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2D0094A-FD1C-2E4A-AF79-E0D82AC66CDE}"/>
              </a:ext>
            </a:extLst>
          </p:cNvPr>
          <p:cNvSpPr/>
          <p:nvPr/>
        </p:nvSpPr>
        <p:spPr>
          <a:xfrm>
            <a:off x="7833140" y="5174785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7803BF6-8227-A14C-8492-3672F8AF23CF}"/>
              </a:ext>
            </a:extLst>
          </p:cNvPr>
          <p:cNvSpPr/>
          <p:nvPr/>
        </p:nvSpPr>
        <p:spPr>
          <a:xfrm>
            <a:off x="8345200" y="4607066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EB33354-2DCD-204C-9702-9E039E72133E}"/>
              </a:ext>
            </a:extLst>
          </p:cNvPr>
          <p:cNvSpPr/>
          <p:nvPr/>
        </p:nvSpPr>
        <p:spPr>
          <a:xfrm>
            <a:off x="8237019" y="3075214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E8AF187-5372-CE4E-8746-133E9D3B2DC5}"/>
              </a:ext>
            </a:extLst>
          </p:cNvPr>
          <p:cNvSpPr/>
          <p:nvPr/>
        </p:nvSpPr>
        <p:spPr>
          <a:xfrm>
            <a:off x="10969315" y="2260443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4F64257-1D8E-C247-ADA3-90E96827314D}"/>
              </a:ext>
            </a:extLst>
          </p:cNvPr>
          <p:cNvSpPr txBox="1"/>
          <p:nvPr/>
        </p:nvSpPr>
        <p:spPr>
          <a:xfrm>
            <a:off x="10339751" y="1969439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 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94EFE99-23A1-C14C-B20D-6055788FD34D}"/>
              </a:ext>
            </a:extLst>
          </p:cNvPr>
          <p:cNvSpPr txBox="1"/>
          <p:nvPr/>
        </p:nvSpPr>
        <p:spPr>
          <a:xfrm>
            <a:off x="10341420" y="2221357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 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B669712-9084-BF44-9CF8-5DA2F3430300}"/>
              </a:ext>
            </a:extLst>
          </p:cNvPr>
          <p:cNvSpPr/>
          <p:nvPr/>
        </p:nvSpPr>
        <p:spPr>
          <a:xfrm>
            <a:off x="7440203" y="1978086"/>
            <a:ext cx="3840480" cy="3840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8F2C909-D57E-C846-8CF5-ED2BA1EA8341}"/>
              </a:ext>
            </a:extLst>
          </p:cNvPr>
          <p:cNvCxnSpPr>
            <a:cxnSpLocks/>
            <a:stCxn id="78" idx="6"/>
          </p:cNvCxnSpPr>
          <p:nvPr/>
        </p:nvCxnSpPr>
        <p:spPr>
          <a:xfrm>
            <a:off x="9502258" y="3629102"/>
            <a:ext cx="308991" cy="21471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97C40FB-B4FE-F94A-8413-0C0D5DDDB510}"/>
              </a:ext>
            </a:extLst>
          </p:cNvPr>
          <p:cNvCxnSpPr>
            <a:cxnSpLocks/>
            <a:stCxn id="53" idx="3"/>
          </p:cNvCxnSpPr>
          <p:nvPr/>
        </p:nvCxnSpPr>
        <p:spPr>
          <a:xfrm flipH="1">
            <a:off x="10101792" y="3739644"/>
            <a:ext cx="109655" cy="10417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9032005-3177-A546-ADD8-0F8E33B480E3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9952904" y="3986301"/>
            <a:ext cx="3617" cy="343111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7BBFC40-D73F-EE44-9216-1A2ACAB1DEE4}"/>
              </a:ext>
            </a:extLst>
          </p:cNvPr>
          <p:cNvSpPr/>
          <p:nvPr/>
        </p:nvSpPr>
        <p:spPr>
          <a:xfrm>
            <a:off x="9231454" y="3473994"/>
            <a:ext cx="304777" cy="3124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E50D3EE-2D53-B943-8B67-F854BFAAE303}"/>
              </a:ext>
            </a:extLst>
          </p:cNvPr>
          <p:cNvSpPr/>
          <p:nvPr/>
        </p:nvSpPr>
        <p:spPr>
          <a:xfrm>
            <a:off x="10136121" y="3502597"/>
            <a:ext cx="304777" cy="3124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46CB116-9E1F-D249-AB34-24826F9351B3}"/>
              </a:ext>
            </a:extLst>
          </p:cNvPr>
          <p:cNvSpPr/>
          <p:nvPr/>
        </p:nvSpPr>
        <p:spPr>
          <a:xfrm>
            <a:off x="9801069" y="4287487"/>
            <a:ext cx="304777" cy="3124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524F42-ADF3-3F4A-A6DA-5ED9E09D57EE}"/>
              </a:ext>
            </a:extLst>
          </p:cNvPr>
          <p:cNvSpPr/>
          <p:nvPr/>
        </p:nvSpPr>
        <p:spPr>
          <a:xfrm>
            <a:off x="9818283" y="3701338"/>
            <a:ext cx="290543" cy="284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7EF8BB8-229E-4343-8AB3-CA22B57991C7}"/>
              </a:ext>
            </a:extLst>
          </p:cNvPr>
          <p:cNvSpPr/>
          <p:nvPr/>
        </p:nvSpPr>
        <p:spPr>
          <a:xfrm>
            <a:off x="832143" y="2430252"/>
            <a:ext cx="6096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What class does      belong to?</a:t>
            </a:r>
          </a:p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Look at the K closest data points: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Choose K =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Calculate the distances from      to all data points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Find the K nearest neighbors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A50FF6-BE2B-3442-BFA4-9AA57A9A73A9}"/>
              </a:ext>
            </a:extLst>
          </p:cNvPr>
          <p:cNvSpPr/>
          <p:nvPr/>
        </p:nvSpPr>
        <p:spPr>
          <a:xfrm>
            <a:off x="7833140" y="3571200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3576509-230C-D14F-BA7F-C1C8EE2C3308}"/>
              </a:ext>
            </a:extLst>
          </p:cNvPr>
          <p:cNvSpPr/>
          <p:nvPr/>
        </p:nvSpPr>
        <p:spPr>
          <a:xfrm>
            <a:off x="7718840" y="4411413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4C72C4-B34B-394E-B1D5-30D4DEF929FC}"/>
              </a:ext>
            </a:extLst>
          </p:cNvPr>
          <p:cNvSpPr/>
          <p:nvPr/>
        </p:nvSpPr>
        <p:spPr>
          <a:xfrm>
            <a:off x="3510034" y="2533817"/>
            <a:ext cx="290543" cy="28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52E8BE-A9A5-EE49-9E07-5AB6FDC64DBE}"/>
              </a:ext>
            </a:extLst>
          </p:cNvPr>
          <p:cNvSpPr/>
          <p:nvPr/>
        </p:nvSpPr>
        <p:spPr>
          <a:xfrm>
            <a:off x="6343718" y="3813857"/>
            <a:ext cx="290543" cy="284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A441F2F-96FB-454F-9484-69E4405AC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988" y="5885211"/>
            <a:ext cx="216270" cy="1441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89D38A-9EE7-2F4B-97CB-96750CB51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615" y="3599222"/>
            <a:ext cx="222824" cy="1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358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0F0186-32D6-444E-879F-962FC33CD701}"/>
              </a:ext>
            </a:extLst>
          </p:cNvPr>
          <p:cNvSpPr/>
          <p:nvPr/>
        </p:nvSpPr>
        <p:spPr>
          <a:xfrm>
            <a:off x="832143" y="2430252"/>
            <a:ext cx="6096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What class does      belong to?</a:t>
            </a:r>
          </a:p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Look at the K closest data points: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Choose K =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Calculate the distances from      to all data points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Find the K nearest neighbors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Pick the majority class: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Nearest Neighbors (KNN)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0495-8826-584D-B439-19C25679CB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713728" cy="905095"/>
          </a:xfrm>
          <a:ln>
            <a:noFill/>
          </a:ln>
        </p:spPr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 Nearest Neighbors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(KNN) predicts new data points based on K similar records from a dataset.</a:t>
            </a:r>
          </a:p>
          <a:p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327026-1488-CD4D-B308-6DFD6F7585CA}"/>
              </a:ext>
            </a:extLst>
          </p:cNvPr>
          <p:cNvSpPr/>
          <p:nvPr/>
        </p:nvSpPr>
        <p:spPr>
          <a:xfrm>
            <a:off x="9349835" y="2379674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C15BF3E-3801-D146-AF49-4528E6966897}"/>
              </a:ext>
            </a:extLst>
          </p:cNvPr>
          <p:cNvSpPr/>
          <p:nvPr/>
        </p:nvSpPr>
        <p:spPr>
          <a:xfrm>
            <a:off x="9724304" y="2291537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C792E57-A185-014F-A36E-C22EA0614C8B}"/>
              </a:ext>
            </a:extLst>
          </p:cNvPr>
          <p:cNvSpPr/>
          <p:nvPr/>
        </p:nvSpPr>
        <p:spPr>
          <a:xfrm>
            <a:off x="10708059" y="281349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93E5861-4822-0648-B05F-415073C245A6}"/>
              </a:ext>
            </a:extLst>
          </p:cNvPr>
          <p:cNvSpPr/>
          <p:nvPr/>
        </p:nvSpPr>
        <p:spPr>
          <a:xfrm>
            <a:off x="10639168" y="3393341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6AE6CE7-7F8A-0B4F-ABA4-CD8797800E21}"/>
              </a:ext>
            </a:extLst>
          </p:cNvPr>
          <p:cNvSpPr/>
          <p:nvPr/>
        </p:nvSpPr>
        <p:spPr>
          <a:xfrm>
            <a:off x="8833185" y="211620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53976A3-F2BC-B74B-8DE9-BBD40273464E}"/>
              </a:ext>
            </a:extLst>
          </p:cNvPr>
          <p:cNvSpPr/>
          <p:nvPr/>
        </p:nvSpPr>
        <p:spPr>
          <a:xfrm>
            <a:off x="8897038" y="2722509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8295A84-4BF9-E141-9BF3-1C342DE86F72}"/>
              </a:ext>
            </a:extLst>
          </p:cNvPr>
          <p:cNvSpPr/>
          <p:nvPr/>
        </p:nvSpPr>
        <p:spPr>
          <a:xfrm>
            <a:off x="10177969" y="3544522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BC7DFDF-59A3-714E-AA2E-A7392C6052D9}"/>
              </a:ext>
            </a:extLst>
          </p:cNvPr>
          <p:cNvSpPr/>
          <p:nvPr/>
        </p:nvSpPr>
        <p:spPr>
          <a:xfrm>
            <a:off x="10780485" y="4399547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C7E0604-9E09-0E4A-B156-48D9D735D24F}"/>
              </a:ext>
            </a:extLst>
          </p:cNvPr>
          <p:cNvSpPr/>
          <p:nvPr/>
        </p:nvSpPr>
        <p:spPr>
          <a:xfrm>
            <a:off x="9860260" y="2833588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AD48A64-500E-404F-8196-9C2E79E15F5D}"/>
              </a:ext>
            </a:extLst>
          </p:cNvPr>
          <p:cNvSpPr/>
          <p:nvPr/>
        </p:nvSpPr>
        <p:spPr>
          <a:xfrm>
            <a:off x="10308517" y="1978086"/>
            <a:ext cx="972165" cy="581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8B66B1-AFB9-5B40-BEDC-6D9899B7D6A1}"/>
              </a:ext>
            </a:extLst>
          </p:cNvPr>
          <p:cNvSpPr/>
          <p:nvPr/>
        </p:nvSpPr>
        <p:spPr>
          <a:xfrm>
            <a:off x="10969315" y="2011734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F83DD0C-56FB-2340-82E0-BEDB8153463A}"/>
              </a:ext>
            </a:extLst>
          </p:cNvPr>
          <p:cNvSpPr/>
          <p:nvPr/>
        </p:nvSpPr>
        <p:spPr>
          <a:xfrm>
            <a:off x="8957981" y="4628147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3E54729-9F8C-D944-82C0-67747A8CB405}"/>
              </a:ext>
            </a:extLst>
          </p:cNvPr>
          <p:cNvSpPr/>
          <p:nvPr/>
        </p:nvSpPr>
        <p:spPr>
          <a:xfrm>
            <a:off x="9838604" y="4329412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581BD89-3484-FC4E-BAA5-E36DEE8A6765}"/>
              </a:ext>
            </a:extLst>
          </p:cNvPr>
          <p:cNvSpPr/>
          <p:nvPr/>
        </p:nvSpPr>
        <p:spPr>
          <a:xfrm>
            <a:off x="7833140" y="3571200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7C3AF56-B63E-4F4A-B216-96495196BB9C}"/>
              </a:ext>
            </a:extLst>
          </p:cNvPr>
          <p:cNvSpPr/>
          <p:nvPr/>
        </p:nvSpPr>
        <p:spPr>
          <a:xfrm>
            <a:off x="9273658" y="3514802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137C616-6A6B-BB44-BD06-BE317B7FBBC6}"/>
              </a:ext>
            </a:extLst>
          </p:cNvPr>
          <p:cNvSpPr/>
          <p:nvPr/>
        </p:nvSpPr>
        <p:spPr>
          <a:xfrm>
            <a:off x="10168057" y="5251498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63FC99A-5AC2-B74B-B6DE-2BC8CC39733B}"/>
              </a:ext>
            </a:extLst>
          </p:cNvPr>
          <p:cNvSpPr/>
          <p:nvPr/>
        </p:nvSpPr>
        <p:spPr>
          <a:xfrm>
            <a:off x="8743372" y="4107378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44B4D95-40C0-8949-A245-C76C636BFFC3}"/>
              </a:ext>
            </a:extLst>
          </p:cNvPr>
          <p:cNvSpPr/>
          <p:nvPr/>
        </p:nvSpPr>
        <p:spPr>
          <a:xfrm>
            <a:off x="7718840" y="4411413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2D0094A-FD1C-2E4A-AF79-E0D82AC66CDE}"/>
              </a:ext>
            </a:extLst>
          </p:cNvPr>
          <p:cNvSpPr/>
          <p:nvPr/>
        </p:nvSpPr>
        <p:spPr>
          <a:xfrm>
            <a:off x="7833140" y="5174785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7803BF6-8227-A14C-8492-3672F8AF23CF}"/>
              </a:ext>
            </a:extLst>
          </p:cNvPr>
          <p:cNvSpPr/>
          <p:nvPr/>
        </p:nvSpPr>
        <p:spPr>
          <a:xfrm>
            <a:off x="8345200" y="4607066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EB33354-2DCD-204C-9702-9E039E72133E}"/>
              </a:ext>
            </a:extLst>
          </p:cNvPr>
          <p:cNvSpPr/>
          <p:nvPr/>
        </p:nvSpPr>
        <p:spPr>
          <a:xfrm>
            <a:off x="8237019" y="3075214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E8AF187-5372-CE4E-8746-133E9D3B2DC5}"/>
              </a:ext>
            </a:extLst>
          </p:cNvPr>
          <p:cNvSpPr/>
          <p:nvPr/>
        </p:nvSpPr>
        <p:spPr>
          <a:xfrm>
            <a:off x="10969315" y="2260443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4F64257-1D8E-C247-ADA3-90E96827314D}"/>
              </a:ext>
            </a:extLst>
          </p:cNvPr>
          <p:cNvSpPr txBox="1"/>
          <p:nvPr/>
        </p:nvSpPr>
        <p:spPr>
          <a:xfrm>
            <a:off x="10339751" y="1969439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 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94EFE99-23A1-C14C-B20D-6055788FD34D}"/>
              </a:ext>
            </a:extLst>
          </p:cNvPr>
          <p:cNvSpPr txBox="1"/>
          <p:nvPr/>
        </p:nvSpPr>
        <p:spPr>
          <a:xfrm>
            <a:off x="10341420" y="2221357"/>
            <a:ext cx="126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Class 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B669712-9084-BF44-9CF8-5DA2F3430300}"/>
              </a:ext>
            </a:extLst>
          </p:cNvPr>
          <p:cNvSpPr/>
          <p:nvPr/>
        </p:nvSpPr>
        <p:spPr>
          <a:xfrm>
            <a:off x="7440203" y="1978086"/>
            <a:ext cx="3840480" cy="3840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8F2C909-D57E-C846-8CF5-ED2BA1EA8341}"/>
              </a:ext>
            </a:extLst>
          </p:cNvPr>
          <p:cNvCxnSpPr>
            <a:cxnSpLocks/>
            <a:stCxn id="78" idx="6"/>
          </p:cNvCxnSpPr>
          <p:nvPr/>
        </p:nvCxnSpPr>
        <p:spPr>
          <a:xfrm>
            <a:off x="9502258" y="3629102"/>
            <a:ext cx="308991" cy="21471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97C40FB-B4FE-F94A-8413-0C0D5DDDB510}"/>
              </a:ext>
            </a:extLst>
          </p:cNvPr>
          <p:cNvCxnSpPr>
            <a:cxnSpLocks/>
            <a:stCxn id="53" idx="3"/>
          </p:cNvCxnSpPr>
          <p:nvPr/>
        </p:nvCxnSpPr>
        <p:spPr>
          <a:xfrm flipH="1">
            <a:off x="10101792" y="3739644"/>
            <a:ext cx="109655" cy="104176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9032005-3177-A546-ADD8-0F8E33B480E3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9952904" y="3986301"/>
            <a:ext cx="3617" cy="343111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1E50D3EE-2D53-B943-8B67-F854BFAAE303}"/>
              </a:ext>
            </a:extLst>
          </p:cNvPr>
          <p:cNvSpPr/>
          <p:nvPr/>
        </p:nvSpPr>
        <p:spPr>
          <a:xfrm>
            <a:off x="10136121" y="3502597"/>
            <a:ext cx="304777" cy="3124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46CB116-9E1F-D249-AB34-24826F9351B3}"/>
              </a:ext>
            </a:extLst>
          </p:cNvPr>
          <p:cNvSpPr/>
          <p:nvPr/>
        </p:nvSpPr>
        <p:spPr>
          <a:xfrm>
            <a:off x="9801069" y="4287487"/>
            <a:ext cx="304777" cy="3124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524F42-ADF3-3F4A-A6DA-5ED9E09D57EE}"/>
              </a:ext>
            </a:extLst>
          </p:cNvPr>
          <p:cNvSpPr/>
          <p:nvPr/>
        </p:nvSpPr>
        <p:spPr>
          <a:xfrm>
            <a:off x="9818283" y="3701338"/>
            <a:ext cx="290543" cy="284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F8AC8C5-6A3A-E84C-9AA1-ECA4BCF36CDB}"/>
              </a:ext>
            </a:extLst>
          </p:cNvPr>
          <p:cNvSpPr/>
          <p:nvPr/>
        </p:nvSpPr>
        <p:spPr>
          <a:xfrm>
            <a:off x="5417286" y="5132388"/>
            <a:ext cx="228600" cy="228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1FA1676-FFC1-8745-A455-340704182168}"/>
              </a:ext>
            </a:extLst>
          </p:cNvPr>
          <p:cNvSpPr/>
          <p:nvPr/>
        </p:nvSpPr>
        <p:spPr>
          <a:xfrm>
            <a:off x="9231454" y="3473994"/>
            <a:ext cx="304777" cy="3124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4D17957-086A-EE44-A3B3-AD40EE34B8F4}"/>
              </a:ext>
            </a:extLst>
          </p:cNvPr>
          <p:cNvSpPr/>
          <p:nvPr/>
        </p:nvSpPr>
        <p:spPr>
          <a:xfrm>
            <a:off x="3510034" y="2533817"/>
            <a:ext cx="290543" cy="28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761FF6A-72EB-1E4B-9B1D-2C4B716FB646}"/>
              </a:ext>
            </a:extLst>
          </p:cNvPr>
          <p:cNvSpPr/>
          <p:nvPr/>
        </p:nvSpPr>
        <p:spPr>
          <a:xfrm>
            <a:off x="6343718" y="3813857"/>
            <a:ext cx="290543" cy="284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45404A6-E034-8E4C-AC4B-439128B3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988" y="5885211"/>
            <a:ext cx="216270" cy="1441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EFB9FE5-FFC8-1742-91F9-D5609E6A6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615" y="3599222"/>
            <a:ext cx="222824" cy="1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369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KNN in sklearn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842630" cy="4700105"/>
          </a:xfrm>
        </p:spPr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KNeighborsClassifier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sklearn classifier implementing the K Nearest Neighbors vote - </a:t>
            </a:r>
          </a:p>
          <a:p>
            <a:pPr marL="435957" lvl="1"/>
            <a:endParaRPr lang="en-US" sz="2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indent="-21243"/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KNeighborsClassifier</a:t>
            </a:r>
            <a:r>
              <a:rPr lang="en-US" sz="2800" i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(n_neighbors=5, metric='</a:t>
            </a:r>
            <a:r>
              <a:rPr lang="en-US" sz="2800" i="1" dirty="0" err="1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minkowski</a:t>
            </a:r>
            <a:r>
              <a:rPr lang="en-US" sz="2800" i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’, p=2)</a:t>
            </a:r>
          </a:p>
          <a:p>
            <a:pPr indent="-21243"/>
            <a:endParaRPr lang="en-US" sz="2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893157" lvl="1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n_neighbors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How to choose K? </a:t>
            </a:r>
          </a:p>
          <a:p>
            <a:pPr marL="893157" lvl="1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metric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How to calculate distances? </a:t>
            </a:r>
          </a:p>
          <a:p>
            <a:pPr marL="893157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The full interface is larger.</a:t>
            </a:r>
          </a:p>
          <a:p>
            <a:endParaRPr lang="en-US" sz="30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09893-9105-5F4D-AF0C-08C26862EBFB}"/>
              </a:ext>
            </a:extLst>
          </p:cNvPr>
          <p:cNvSpPr/>
          <p:nvPr/>
        </p:nvSpPr>
        <p:spPr>
          <a:xfrm>
            <a:off x="3626857" y="1681079"/>
            <a:ext cx="2558477" cy="43540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.fit(), .predict()</a:t>
            </a:r>
          </a:p>
        </p:txBody>
      </p:sp>
    </p:spTree>
    <p:extLst>
      <p:ext uri="{BB962C8B-B14F-4D97-AF65-F5344CB8AC3E}">
        <p14:creationId xmlns:p14="http://schemas.microsoft.com/office/powerpoint/2010/main" val="42669569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KNN: Choosing K</a:t>
            </a:r>
          </a:p>
        </p:txBody>
      </p:sp>
      <p:sp>
        <p:nvSpPr>
          <p:cNvPr id="263" name="Content Placeholder 2">
            <a:extLst>
              <a:ext uri="{FF2B5EF4-FFF2-40B4-BE49-F238E27FC236}">
                <a16:creationId xmlns:a16="http://schemas.microsoft.com/office/drawing/2014/main" id="{A83394FC-7D1B-E143-B763-4265FC871E8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842630" cy="4549843"/>
          </a:xfrm>
        </p:spPr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How to choose K?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Use a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validation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set to select an appropriate value for K.</a:t>
            </a:r>
          </a:p>
          <a:p>
            <a:endParaRPr lang="en-US" sz="800" dirty="0">
              <a:solidFill>
                <a:schemeClr val="accent3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9E6C3D-74EB-2842-AA4A-56BF2B1889E4}"/>
              </a:ext>
            </a:extLst>
          </p:cNvPr>
          <p:cNvGrpSpPr/>
          <p:nvPr/>
        </p:nvGrpSpPr>
        <p:grpSpPr>
          <a:xfrm>
            <a:off x="330093" y="2863367"/>
            <a:ext cx="2807512" cy="2620078"/>
            <a:chOff x="660410" y="2921607"/>
            <a:chExt cx="2807512" cy="2620078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C35E4B6-B194-F242-8BD8-19327AB76625}"/>
                </a:ext>
              </a:extLst>
            </p:cNvPr>
            <p:cNvGrpSpPr/>
            <p:nvPr/>
          </p:nvGrpSpPr>
          <p:grpSpPr>
            <a:xfrm>
              <a:off x="660410" y="2921607"/>
              <a:ext cx="2807512" cy="2620078"/>
              <a:chOff x="7440203" y="1978086"/>
              <a:chExt cx="3840480" cy="3840480"/>
            </a:xfrm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90A51D4D-B45B-CA4D-A380-3AC2A84689DF}"/>
                  </a:ext>
                </a:extLst>
              </p:cNvPr>
              <p:cNvSpPr/>
              <p:nvPr/>
            </p:nvSpPr>
            <p:spPr>
              <a:xfrm>
                <a:off x="9349835" y="2379674"/>
                <a:ext cx="228600" cy="2286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9F25B4FA-22E5-F443-9D97-E854CE52E28F}"/>
                  </a:ext>
                </a:extLst>
              </p:cNvPr>
              <p:cNvSpPr/>
              <p:nvPr/>
            </p:nvSpPr>
            <p:spPr>
              <a:xfrm>
                <a:off x="9724304" y="2291537"/>
                <a:ext cx="228600" cy="2286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26E02DE0-4332-9D4D-9AC8-7F103A34621C}"/>
                  </a:ext>
                </a:extLst>
              </p:cNvPr>
              <p:cNvSpPr/>
              <p:nvPr/>
            </p:nvSpPr>
            <p:spPr>
              <a:xfrm>
                <a:off x="10708059" y="2813490"/>
                <a:ext cx="228600" cy="2286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9BED90F-A67D-A845-BB8B-333201F818EE}"/>
                  </a:ext>
                </a:extLst>
              </p:cNvPr>
              <p:cNvSpPr/>
              <p:nvPr/>
            </p:nvSpPr>
            <p:spPr>
              <a:xfrm>
                <a:off x="10639168" y="3393341"/>
                <a:ext cx="228600" cy="2286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E99E91C4-DA04-FA4A-8B0D-3773A9323B5C}"/>
                  </a:ext>
                </a:extLst>
              </p:cNvPr>
              <p:cNvSpPr/>
              <p:nvPr/>
            </p:nvSpPr>
            <p:spPr>
              <a:xfrm>
                <a:off x="8833185" y="2116202"/>
                <a:ext cx="228600" cy="2286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7F26EC47-F131-E74E-82BD-5FE4CC3846CA}"/>
                  </a:ext>
                </a:extLst>
              </p:cNvPr>
              <p:cNvSpPr/>
              <p:nvPr/>
            </p:nvSpPr>
            <p:spPr>
              <a:xfrm>
                <a:off x="8897038" y="2722509"/>
                <a:ext cx="228600" cy="2286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5253619D-4CF0-314A-BD76-23723D7ED3ED}"/>
                  </a:ext>
                </a:extLst>
              </p:cNvPr>
              <p:cNvSpPr/>
              <p:nvPr/>
            </p:nvSpPr>
            <p:spPr>
              <a:xfrm>
                <a:off x="10159574" y="3524811"/>
                <a:ext cx="228600" cy="2286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29D4268C-E4E5-7F49-A8D1-59F6B70A1AE2}"/>
                  </a:ext>
                </a:extLst>
              </p:cNvPr>
              <p:cNvSpPr/>
              <p:nvPr/>
            </p:nvSpPr>
            <p:spPr>
              <a:xfrm>
                <a:off x="10780485" y="4399547"/>
                <a:ext cx="228600" cy="2286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120A41AC-D47B-E54E-B185-AB201B361E3A}"/>
                  </a:ext>
                </a:extLst>
              </p:cNvPr>
              <p:cNvSpPr/>
              <p:nvPr/>
            </p:nvSpPr>
            <p:spPr>
              <a:xfrm>
                <a:off x="9860260" y="2833588"/>
                <a:ext cx="228600" cy="2286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9B4E224-37F3-E640-95FC-58ABC6E9F8D6}"/>
                  </a:ext>
                </a:extLst>
              </p:cNvPr>
              <p:cNvSpPr/>
              <p:nvPr/>
            </p:nvSpPr>
            <p:spPr>
              <a:xfrm>
                <a:off x="8957981" y="4628147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AE63B284-8439-774F-9E5A-B34C1664F85C}"/>
                  </a:ext>
                </a:extLst>
              </p:cNvPr>
              <p:cNvSpPr/>
              <p:nvPr/>
            </p:nvSpPr>
            <p:spPr>
              <a:xfrm>
                <a:off x="9838604" y="4329412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B57744C-C2AB-AB4F-91AD-3B8D965DADDF}"/>
                  </a:ext>
                </a:extLst>
              </p:cNvPr>
              <p:cNvSpPr/>
              <p:nvPr/>
            </p:nvSpPr>
            <p:spPr>
              <a:xfrm>
                <a:off x="7833140" y="3571200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802AAA3-AD95-5445-8252-D3D27A528FCF}"/>
                  </a:ext>
                </a:extLst>
              </p:cNvPr>
              <p:cNvSpPr/>
              <p:nvPr/>
            </p:nvSpPr>
            <p:spPr>
              <a:xfrm>
                <a:off x="9273658" y="3514802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E07CF8E4-5800-D146-A18F-2615A92519E0}"/>
                  </a:ext>
                </a:extLst>
              </p:cNvPr>
              <p:cNvSpPr/>
              <p:nvPr/>
            </p:nvSpPr>
            <p:spPr>
              <a:xfrm>
                <a:off x="10168057" y="5251498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55C513A9-8397-D247-89F4-02EF03E43398}"/>
                  </a:ext>
                </a:extLst>
              </p:cNvPr>
              <p:cNvSpPr/>
              <p:nvPr/>
            </p:nvSpPr>
            <p:spPr>
              <a:xfrm>
                <a:off x="8743372" y="4107378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136FB3D8-F061-A544-B50A-0EDB8694A199}"/>
                  </a:ext>
                </a:extLst>
              </p:cNvPr>
              <p:cNvSpPr/>
              <p:nvPr/>
            </p:nvSpPr>
            <p:spPr>
              <a:xfrm>
                <a:off x="7718840" y="4411413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E6DF6AD7-9589-ED43-B5E8-BA9B179C08A4}"/>
                  </a:ext>
                </a:extLst>
              </p:cNvPr>
              <p:cNvSpPr/>
              <p:nvPr/>
            </p:nvSpPr>
            <p:spPr>
              <a:xfrm>
                <a:off x="7833140" y="5174785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7C0A5913-7BD7-4F4F-9714-B63AF44EEE08}"/>
                  </a:ext>
                </a:extLst>
              </p:cNvPr>
              <p:cNvSpPr/>
              <p:nvPr/>
            </p:nvSpPr>
            <p:spPr>
              <a:xfrm>
                <a:off x="8345200" y="4607066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85F55BA0-1AAF-1F40-941A-AB9012FFB44C}"/>
                  </a:ext>
                </a:extLst>
              </p:cNvPr>
              <p:cNvSpPr/>
              <p:nvPr/>
            </p:nvSpPr>
            <p:spPr>
              <a:xfrm>
                <a:off x="8237019" y="3075214"/>
                <a:ext cx="228600" cy="2286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FCDE5C75-6979-7D45-B595-317C785483A5}"/>
                  </a:ext>
                </a:extLst>
              </p:cNvPr>
              <p:cNvSpPr/>
              <p:nvPr/>
            </p:nvSpPr>
            <p:spPr>
              <a:xfrm>
                <a:off x="7440203" y="1978086"/>
                <a:ext cx="3840480" cy="38404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1351B6C-8A0A-8F42-A184-22D18AB7A040}"/>
                </a:ext>
              </a:extLst>
            </p:cNvPr>
            <p:cNvSpPr/>
            <p:nvPr/>
          </p:nvSpPr>
          <p:spPr>
            <a:xfrm>
              <a:off x="2398863" y="4070819"/>
              <a:ext cx="212396" cy="194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?</a:t>
              </a: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FD73A32A-E955-CC47-9D92-4CC87FD5BDD2}"/>
                </a:ext>
              </a:extLst>
            </p:cNvPr>
            <p:cNvSpPr/>
            <p:nvPr/>
          </p:nvSpPr>
          <p:spPr>
            <a:xfrm>
              <a:off x="2221120" y="3903883"/>
              <a:ext cx="567879" cy="5282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0282744E-C6EB-D94E-B7DB-9278641433FA}"/>
                </a:ext>
              </a:extLst>
            </p:cNvPr>
            <p:cNvSpPr/>
            <p:nvPr/>
          </p:nvSpPr>
          <p:spPr>
            <a:xfrm>
              <a:off x="2606804" y="3947047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D9B147-FE6F-6B4C-9E47-AE803B6C8AE7}"/>
              </a:ext>
            </a:extLst>
          </p:cNvPr>
          <p:cNvGrpSpPr/>
          <p:nvPr/>
        </p:nvGrpSpPr>
        <p:grpSpPr>
          <a:xfrm>
            <a:off x="3325520" y="2856200"/>
            <a:ext cx="2807512" cy="2620077"/>
            <a:chOff x="4620604" y="2921607"/>
            <a:chExt cx="2807512" cy="262007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FACDA92-E408-6C42-A4FF-A8BC48603A41}"/>
                </a:ext>
              </a:extLst>
            </p:cNvPr>
            <p:cNvSpPr/>
            <p:nvPr/>
          </p:nvSpPr>
          <p:spPr>
            <a:xfrm>
              <a:off x="6016605" y="3195581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A226970-D86F-0447-8D50-F06D0C21080D}"/>
                </a:ext>
              </a:extLst>
            </p:cNvPr>
            <p:cNvSpPr/>
            <p:nvPr/>
          </p:nvSpPr>
          <p:spPr>
            <a:xfrm>
              <a:off x="6290354" y="3135452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668F819-B951-8643-908C-77EA2D03C4ED}"/>
                </a:ext>
              </a:extLst>
            </p:cNvPr>
            <p:cNvSpPr/>
            <p:nvPr/>
          </p:nvSpPr>
          <p:spPr>
            <a:xfrm>
              <a:off x="7009510" y="3491542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1C8876D-3152-BC42-BF58-821618469B39}"/>
                </a:ext>
              </a:extLst>
            </p:cNvPr>
            <p:cNvSpPr/>
            <p:nvPr/>
          </p:nvSpPr>
          <p:spPr>
            <a:xfrm>
              <a:off x="6959148" y="3887132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0E50CA3-615F-3A47-8B45-83B341C0065D}"/>
                </a:ext>
              </a:extLst>
            </p:cNvPr>
            <p:cNvSpPr/>
            <p:nvPr/>
          </p:nvSpPr>
          <p:spPr>
            <a:xfrm>
              <a:off x="5638918" y="3015834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C6AF9D-F043-574A-A510-60826CE60855}"/>
                </a:ext>
              </a:extLst>
            </p:cNvPr>
            <p:cNvSpPr/>
            <p:nvPr/>
          </p:nvSpPr>
          <p:spPr>
            <a:xfrm>
              <a:off x="5685596" y="3429472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225A965-B269-384B-94C8-F3E34BF26088}"/>
                </a:ext>
              </a:extLst>
            </p:cNvPr>
            <p:cNvSpPr/>
            <p:nvPr/>
          </p:nvSpPr>
          <p:spPr>
            <a:xfrm>
              <a:off x="6621997" y="3977019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54AA516-CB30-B440-B49A-29373BBE2142}"/>
                </a:ext>
              </a:extLst>
            </p:cNvPr>
            <p:cNvSpPr/>
            <p:nvPr/>
          </p:nvSpPr>
          <p:spPr>
            <a:xfrm>
              <a:off x="7062456" y="4573592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5EE3557-D40A-B445-B070-4DB363DB5AEA}"/>
                </a:ext>
              </a:extLst>
            </p:cNvPr>
            <p:cNvSpPr/>
            <p:nvPr/>
          </p:nvSpPr>
          <p:spPr>
            <a:xfrm>
              <a:off x="6389742" y="3505253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D08E1E8-7D14-0742-A34B-EF1CE39A30C6}"/>
                </a:ext>
              </a:extLst>
            </p:cNvPr>
            <p:cNvSpPr/>
            <p:nvPr/>
          </p:nvSpPr>
          <p:spPr>
            <a:xfrm>
              <a:off x="5730148" y="4729549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0075D8C-035F-A64D-9A1D-F36175214F32}"/>
                </a:ext>
              </a:extLst>
            </p:cNvPr>
            <p:cNvSpPr/>
            <p:nvPr/>
          </p:nvSpPr>
          <p:spPr>
            <a:xfrm>
              <a:off x="6373911" y="4525744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73F9F11-302C-CC4E-8226-49239B1170DB}"/>
                </a:ext>
              </a:extLst>
            </p:cNvPr>
            <p:cNvSpPr/>
            <p:nvPr/>
          </p:nvSpPr>
          <p:spPr>
            <a:xfrm>
              <a:off x="4907853" y="4008472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BA8281A-4BD9-B24C-A651-80AEE69E748A}"/>
                </a:ext>
              </a:extLst>
            </p:cNvPr>
            <p:cNvSpPr/>
            <p:nvPr/>
          </p:nvSpPr>
          <p:spPr>
            <a:xfrm>
              <a:off x="5960917" y="3969996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B8D7DDF-9A8A-A647-9823-7BFCC20DE473}"/>
                </a:ext>
              </a:extLst>
            </p:cNvPr>
            <p:cNvSpPr/>
            <p:nvPr/>
          </p:nvSpPr>
          <p:spPr>
            <a:xfrm>
              <a:off x="6614751" y="5154816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E6172E5-BB66-5C4F-9B6E-50DACA859785}"/>
                </a:ext>
              </a:extLst>
            </p:cNvPr>
            <p:cNvSpPr/>
            <p:nvPr/>
          </p:nvSpPr>
          <p:spPr>
            <a:xfrm>
              <a:off x="5573262" y="4374267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656F342-BE64-8349-A149-3967C36808A8}"/>
                </a:ext>
              </a:extLst>
            </p:cNvPr>
            <p:cNvSpPr/>
            <p:nvPr/>
          </p:nvSpPr>
          <p:spPr>
            <a:xfrm>
              <a:off x="4824296" y="4581688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DA7356A-881B-8747-942F-B7CF4F250965}"/>
                </a:ext>
              </a:extLst>
            </p:cNvPr>
            <p:cNvSpPr/>
            <p:nvPr/>
          </p:nvSpPr>
          <p:spPr>
            <a:xfrm>
              <a:off x="4907853" y="5102480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FE3BB17-72B1-1E47-848B-EB024B7A7A06}"/>
                </a:ext>
              </a:extLst>
            </p:cNvPr>
            <p:cNvSpPr/>
            <p:nvPr/>
          </p:nvSpPr>
          <p:spPr>
            <a:xfrm>
              <a:off x="5282185" y="4715167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7209DD0-B31A-444E-BCF3-131C67900A7F}"/>
                </a:ext>
              </a:extLst>
            </p:cNvPr>
            <p:cNvSpPr/>
            <p:nvPr/>
          </p:nvSpPr>
          <p:spPr>
            <a:xfrm>
              <a:off x="5203101" y="3670097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AB30954-C3AF-CB44-AE9E-69A413EC8587}"/>
                </a:ext>
              </a:extLst>
            </p:cNvPr>
            <p:cNvSpPr/>
            <p:nvPr/>
          </p:nvSpPr>
          <p:spPr>
            <a:xfrm>
              <a:off x="4620604" y="2921607"/>
              <a:ext cx="2807512" cy="2620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8F2A5D6-5518-D94E-A317-969F2E07B27E}"/>
                </a:ext>
              </a:extLst>
            </p:cNvPr>
            <p:cNvSpPr/>
            <p:nvPr/>
          </p:nvSpPr>
          <p:spPr>
            <a:xfrm>
              <a:off x="6359056" y="4097255"/>
              <a:ext cx="212396" cy="194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?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CBDBE2C-544F-E34E-8469-41A22CE318E7}"/>
                </a:ext>
              </a:extLst>
            </p:cNvPr>
            <p:cNvSpPr/>
            <p:nvPr/>
          </p:nvSpPr>
          <p:spPr>
            <a:xfrm>
              <a:off x="6016605" y="3773484"/>
              <a:ext cx="927452" cy="86530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B28778E0-FAAA-4C4A-9E25-3D2B5933091E}"/>
                </a:ext>
              </a:extLst>
            </p:cNvPr>
            <p:cNvSpPr/>
            <p:nvPr/>
          </p:nvSpPr>
          <p:spPr>
            <a:xfrm>
              <a:off x="6338429" y="4492300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6DC2079C-7C2D-B041-BCBC-94E85D7C05D2}"/>
                </a:ext>
              </a:extLst>
            </p:cNvPr>
            <p:cNvSpPr/>
            <p:nvPr/>
          </p:nvSpPr>
          <p:spPr>
            <a:xfrm>
              <a:off x="6580761" y="3941885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EB2EF098-CB2B-FB4B-B1CF-82097C9E25BE}"/>
                </a:ext>
              </a:extLst>
            </p:cNvPr>
            <p:cNvSpPr/>
            <p:nvPr/>
          </p:nvSpPr>
          <p:spPr>
            <a:xfrm>
              <a:off x="5922607" y="3933067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4E35AD-BC37-214F-AB4D-5AD8474716F6}"/>
              </a:ext>
            </a:extLst>
          </p:cNvPr>
          <p:cNvGrpSpPr/>
          <p:nvPr/>
        </p:nvGrpSpPr>
        <p:grpSpPr>
          <a:xfrm>
            <a:off x="6295363" y="2856200"/>
            <a:ext cx="2807512" cy="2620077"/>
            <a:chOff x="8535682" y="2895171"/>
            <a:chExt cx="2807512" cy="262007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1FD5295-7FEE-6342-B34F-D4E9452D0CA1}"/>
                </a:ext>
              </a:extLst>
            </p:cNvPr>
            <p:cNvSpPr/>
            <p:nvPr/>
          </p:nvSpPr>
          <p:spPr>
            <a:xfrm>
              <a:off x="9931683" y="3169145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2A3EF83-6262-E646-B89F-93DCE8A32303}"/>
                </a:ext>
              </a:extLst>
            </p:cNvPr>
            <p:cNvSpPr/>
            <p:nvPr/>
          </p:nvSpPr>
          <p:spPr>
            <a:xfrm>
              <a:off x="10205432" y="3109016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13A1CA0-7C51-9942-B083-2AF578B9B143}"/>
                </a:ext>
              </a:extLst>
            </p:cNvPr>
            <p:cNvSpPr/>
            <p:nvPr/>
          </p:nvSpPr>
          <p:spPr>
            <a:xfrm>
              <a:off x="10924588" y="3465106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B372448-727F-0C43-9708-498EB4575C8C}"/>
                </a:ext>
              </a:extLst>
            </p:cNvPr>
            <p:cNvSpPr/>
            <p:nvPr/>
          </p:nvSpPr>
          <p:spPr>
            <a:xfrm>
              <a:off x="10860779" y="3847249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10C56067-6926-2C45-B7F3-41AD1B8486BF}"/>
                </a:ext>
              </a:extLst>
            </p:cNvPr>
            <p:cNvSpPr/>
            <p:nvPr/>
          </p:nvSpPr>
          <p:spPr>
            <a:xfrm>
              <a:off x="9553996" y="2989398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3430BEC-9999-CC4E-BF52-4AB15D9211A9}"/>
                </a:ext>
              </a:extLst>
            </p:cNvPr>
            <p:cNvSpPr/>
            <p:nvPr/>
          </p:nvSpPr>
          <p:spPr>
            <a:xfrm>
              <a:off x="9600674" y="3403036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8E17934-6EF5-114C-8F86-A6458F8CECFD}"/>
                </a:ext>
              </a:extLst>
            </p:cNvPr>
            <p:cNvSpPr/>
            <p:nvPr/>
          </p:nvSpPr>
          <p:spPr>
            <a:xfrm>
              <a:off x="10537075" y="3963835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B4D9FAC-6E70-5A4F-9325-969821B2BAB4}"/>
                </a:ext>
              </a:extLst>
            </p:cNvPr>
            <p:cNvSpPr/>
            <p:nvPr/>
          </p:nvSpPr>
          <p:spPr>
            <a:xfrm>
              <a:off x="10977534" y="4547156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FE9872D-3838-2A4D-BD1A-8B5935DF912C}"/>
                </a:ext>
              </a:extLst>
            </p:cNvPr>
            <p:cNvSpPr/>
            <p:nvPr/>
          </p:nvSpPr>
          <p:spPr>
            <a:xfrm>
              <a:off x="10304820" y="3478817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F80D96E-F4CD-634E-88D4-D41B58ECEF3D}"/>
                </a:ext>
              </a:extLst>
            </p:cNvPr>
            <p:cNvSpPr/>
            <p:nvPr/>
          </p:nvSpPr>
          <p:spPr>
            <a:xfrm>
              <a:off x="9645226" y="4703113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B1359A57-A162-734D-8E2A-11DB0F692CEC}"/>
                </a:ext>
              </a:extLst>
            </p:cNvPr>
            <p:cNvSpPr/>
            <p:nvPr/>
          </p:nvSpPr>
          <p:spPr>
            <a:xfrm>
              <a:off x="10288989" y="4472414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0C217C2-60E2-474D-B70C-2ACB8342A158}"/>
                </a:ext>
              </a:extLst>
            </p:cNvPr>
            <p:cNvSpPr/>
            <p:nvPr/>
          </p:nvSpPr>
          <p:spPr>
            <a:xfrm>
              <a:off x="8822931" y="3982036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DDF3BD4F-6930-BA42-9856-94A49E31F760}"/>
                </a:ext>
              </a:extLst>
            </p:cNvPr>
            <p:cNvSpPr/>
            <p:nvPr/>
          </p:nvSpPr>
          <p:spPr>
            <a:xfrm>
              <a:off x="9875995" y="3943560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02306A26-C78E-0544-8E8C-CA6BE2E20E5C}"/>
                </a:ext>
              </a:extLst>
            </p:cNvPr>
            <p:cNvSpPr/>
            <p:nvPr/>
          </p:nvSpPr>
          <p:spPr>
            <a:xfrm>
              <a:off x="10529829" y="5128380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EA5FEBBD-DCAD-AA4B-A620-D4BC4B56C2AD}"/>
                </a:ext>
              </a:extLst>
            </p:cNvPr>
            <p:cNvSpPr/>
            <p:nvPr/>
          </p:nvSpPr>
          <p:spPr>
            <a:xfrm>
              <a:off x="9488340" y="4347831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F210E51D-B64B-174C-9C5D-52CC788BB8E7}"/>
                </a:ext>
              </a:extLst>
            </p:cNvPr>
            <p:cNvSpPr/>
            <p:nvPr/>
          </p:nvSpPr>
          <p:spPr>
            <a:xfrm>
              <a:off x="8739374" y="4555252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33069167-2180-BE43-B972-F9A69C36B2FE}"/>
                </a:ext>
              </a:extLst>
            </p:cNvPr>
            <p:cNvSpPr/>
            <p:nvPr/>
          </p:nvSpPr>
          <p:spPr>
            <a:xfrm>
              <a:off x="8822931" y="5076044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BC8A1D42-D0D8-C540-9247-68629E5D7930}"/>
                </a:ext>
              </a:extLst>
            </p:cNvPr>
            <p:cNvSpPr/>
            <p:nvPr/>
          </p:nvSpPr>
          <p:spPr>
            <a:xfrm>
              <a:off x="9197263" y="4688731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82832CF-66B8-F940-B1F5-8522A6937E87}"/>
                </a:ext>
              </a:extLst>
            </p:cNvPr>
            <p:cNvSpPr/>
            <p:nvPr/>
          </p:nvSpPr>
          <p:spPr>
            <a:xfrm>
              <a:off x="9118179" y="3643661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708810F2-F0E2-8B4D-BFEE-D4F18EA3A19A}"/>
                </a:ext>
              </a:extLst>
            </p:cNvPr>
            <p:cNvSpPr/>
            <p:nvPr/>
          </p:nvSpPr>
          <p:spPr>
            <a:xfrm>
              <a:off x="8535682" y="2895171"/>
              <a:ext cx="2807512" cy="2620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19AF5F1-8567-6C42-8413-F06079473D82}"/>
                </a:ext>
              </a:extLst>
            </p:cNvPr>
            <p:cNvSpPr/>
            <p:nvPr/>
          </p:nvSpPr>
          <p:spPr>
            <a:xfrm>
              <a:off x="10255964" y="4126110"/>
              <a:ext cx="212396" cy="194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?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84B43CF-1392-604B-87E3-2D4376642488}"/>
                </a:ext>
              </a:extLst>
            </p:cNvPr>
            <p:cNvSpPr/>
            <p:nvPr/>
          </p:nvSpPr>
          <p:spPr>
            <a:xfrm>
              <a:off x="9632608" y="3451122"/>
              <a:ext cx="1473271" cy="148667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8F6E4209-DAC2-574D-BD43-94A9D6BAF637}"/>
                </a:ext>
              </a:extLst>
            </p:cNvPr>
            <p:cNvSpPr/>
            <p:nvPr/>
          </p:nvSpPr>
          <p:spPr>
            <a:xfrm>
              <a:off x="10820275" y="3813714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97071DEF-B25A-584F-9820-F102060FD054}"/>
                </a:ext>
              </a:extLst>
            </p:cNvPr>
            <p:cNvSpPr/>
            <p:nvPr/>
          </p:nvSpPr>
          <p:spPr>
            <a:xfrm>
              <a:off x="10257556" y="3444749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26F27F03-89A3-BC4B-A195-0A7C0E494D07}"/>
                </a:ext>
              </a:extLst>
            </p:cNvPr>
            <p:cNvSpPr/>
            <p:nvPr/>
          </p:nvSpPr>
          <p:spPr>
            <a:xfrm>
              <a:off x="9838509" y="3911835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F2DE07DE-64FF-4B48-BD3E-3785F93E0446}"/>
                </a:ext>
              </a:extLst>
            </p:cNvPr>
            <p:cNvSpPr/>
            <p:nvPr/>
          </p:nvSpPr>
          <p:spPr>
            <a:xfrm>
              <a:off x="10250690" y="4440483"/>
              <a:ext cx="243712" cy="22122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CC899C3E-ADAF-7B48-A933-B08924564B8B}"/>
                </a:ext>
              </a:extLst>
            </p:cNvPr>
            <p:cNvSpPr/>
            <p:nvPr/>
          </p:nvSpPr>
          <p:spPr>
            <a:xfrm>
              <a:off x="10502872" y="3928996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C0918684-E8D6-C849-B8E7-36E9C6F3A23B}"/>
              </a:ext>
            </a:extLst>
          </p:cNvPr>
          <p:cNvGrpSpPr/>
          <p:nvPr/>
        </p:nvGrpSpPr>
        <p:grpSpPr>
          <a:xfrm>
            <a:off x="9251996" y="2856200"/>
            <a:ext cx="2807512" cy="2620077"/>
            <a:chOff x="8535682" y="2895171"/>
            <a:chExt cx="2807512" cy="2620077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F767FF9B-E097-C040-9CC0-15F39B6AA50D}"/>
                </a:ext>
              </a:extLst>
            </p:cNvPr>
            <p:cNvSpPr/>
            <p:nvPr/>
          </p:nvSpPr>
          <p:spPr>
            <a:xfrm>
              <a:off x="9931683" y="3169145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D9A9069D-FEAE-BD49-8074-236B2918E3E6}"/>
                </a:ext>
              </a:extLst>
            </p:cNvPr>
            <p:cNvSpPr/>
            <p:nvPr/>
          </p:nvSpPr>
          <p:spPr>
            <a:xfrm>
              <a:off x="10205432" y="3109016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B285464-C100-8D48-8FBE-DE42CCDEB626}"/>
                </a:ext>
              </a:extLst>
            </p:cNvPr>
            <p:cNvSpPr/>
            <p:nvPr/>
          </p:nvSpPr>
          <p:spPr>
            <a:xfrm>
              <a:off x="10924588" y="3465106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AA8EA67A-68C0-CB45-80FE-2F3C4F29BBF7}"/>
                </a:ext>
              </a:extLst>
            </p:cNvPr>
            <p:cNvSpPr/>
            <p:nvPr/>
          </p:nvSpPr>
          <p:spPr>
            <a:xfrm>
              <a:off x="10860779" y="3847249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8FF5D58-C9F6-B84D-89B0-764DD1E9B713}"/>
                </a:ext>
              </a:extLst>
            </p:cNvPr>
            <p:cNvSpPr/>
            <p:nvPr/>
          </p:nvSpPr>
          <p:spPr>
            <a:xfrm>
              <a:off x="9553996" y="2989398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B89D8CB0-D199-084C-8FA0-8DA020CE325D}"/>
                </a:ext>
              </a:extLst>
            </p:cNvPr>
            <p:cNvSpPr/>
            <p:nvPr/>
          </p:nvSpPr>
          <p:spPr>
            <a:xfrm>
              <a:off x="9600674" y="3403036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242ABE71-B97F-1F41-B8B5-EF6F265C60EC}"/>
                </a:ext>
              </a:extLst>
            </p:cNvPr>
            <p:cNvSpPr/>
            <p:nvPr/>
          </p:nvSpPr>
          <p:spPr>
            <a:xfrm>
              <a:off x="10537075" y="3963835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D80E6B83-56C8-8644-ADD1-45E5C24C419D}"/>
                </a:ext>
              </a:extLst>
            </p:cNvPr>
            <p:cNvSpPr/>
            <p:nvPr/>
          </p:nvSpPr>
          <p:spPr>
            <a:xfrm>
              <a:off x="10977534" y="4547156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B528BF02-6052-E84F-ABD5-C5F4B994D128}"/>
                </a:ext>
              </a:extLst>
            </p:cNvPr>
            <p:cNvSpPr/>
            <p:nvPr/>
          </p:nvSpPr>
          <p:spPr>
            <a:xfrm>
              <a:off x="10304820" y="3478817"/>
              <a:ext cx="167114" cy="1559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22AD2242-88C1-834B-9840-6E125DB01919}"/>
                </a:ext>
              </a:extLst>
            </p:cNvPr>
            <p:cNvSpPr/>
            <p:nvPr/>
          </p:nvSpPr>
          <p:spPr>
            <a:xfrm>
              <a:off x="9645226" y="4703113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E2719BB4-63CA-144C-926B-F57CA2113BD4}"/>
                </a:ext>
              </a:extLst>
            </p:cNvPr>
            <p:cNvSpPr/>
            <p:nvPr/>
          </p:nvSpPr>
          <p:spPr>
            <a:xfrm>
              <a:off x="10288989" y="4482924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923E896-0318-B04F-A3BE-F9602C18A211}"/>
                </a:ext>
              </a:extLst>
            </p:cNvPr>
            <p:cNvSpPr/>
            <p:nvPr/>
          </p:nvSpPr>
          <p:spPr>
            <a:xfrm>
              <a:off x="8822931" y="3982036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8664CF75-2D72-DA48-8838-1C68D0D2CB1C}"/>
                </a:ext>
              </a:extLst>
            </p:cNvPr>
            <p:cNvSpPr/>
            <p:nvPr/>
          </p:nvSpPr>
          <p:spPr>
            <a:xfrm>
              <a:off x="9875995" y="3943560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386B1BC6-457D-6F4E-84EC-B4F2CB00BED4}"/>
                </a:ext>
              </a:extLst>
            </p:cNvPr>
            <p:cNvSpPr/>
            <p:nvPr/>
          </p:nvSpPr>
          <p:spPr>
            <a:xfrm>
              <a:off x="10529829" y="5128380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0F32FC0-E848-C344-8AFE-A701C9963520}"/>
                </a:ext>
              </a:extLst>
            </p:cNvPr>
            <p:cNvSpPr/>
            <p:nvPr/>
          </p:nvSpPr>
          <p:spPr>
            <a:xfrm>
              <a:off x="9488340" y="4347831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3D3FEFAE-38E4-3741-9376-F665975F52B4}"/>
                </a:ext>
              </a:extLst>
            </p:cNvPr>
            <p:cNvSpPr/>
            <p:nvPr/>
          </p:nvSpPr>
          <p:spPr>
            <a:xfrm>
              <a:off x="8739374" y="4555252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7B851625-5E51-D544-8097-C9874B91F75D}"/>
                </a:ext>
              </a:extLst>
            </p:cNvPr>
            <p:cNvSpPr/>
            <p:nvPr/>
          </p:nvSpPr>
          <p:spPr>
            <a:xfrm>
              <a:off x="8822931" y="5076044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7AB4CA9-4573-2C4A-82C4-B85EAEFD3C2F}"/>
                </a:ext>
              </a:extLst>
            </p:cNvPr>
            <p:cNvSpPr/>
            <p:nvPr/>
          </p:nvSpPr>
          <p:spPr>
            <a:xfrm>
              <a:off x="9197263" y="4688731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F6773D0E-89D1-3249-8D18-498236A7EAA8}"/>
                </a:ext>
              </a:extLst>
            </p:cNvPr>
            <p:cNvSpPr/>
            <p:nvPr/>
          </p:nvSpPr>
          <p:spPr>
            <a:xfrm>
              <a:off x="9118179" y="3643661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63734995-FC1C-A34E-900C-82E2176017B5}"/>
                </a:ext>
              </a:extLst>
            </p:cNvPr>
            <p:cNvSpPr/>
            <p:nvPr/>
          </p:nvSpPr>
          <p:spPr>
            <a:xfrm>
              <a:off x="8535682" y="2895171"/>
              <a:ext cx="2807512" cy="2620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3E46483B-1079-2743-80FB-8C0C87D90E68}"/>
                </a:ext>
              </a:extLst>
            </p:cNvPr>
            <p:cNvSpPr/>
            <p:nvPr/>
          </p:nvSpPr>
          <p:spPr>
            <a:xfrm>
              <a:off x="10255964" y="4126110"/>
              <a:ext cx="212396" cy="194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?</a:t>
              </a: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6A3E434-BF70-AB43-8ED9-B4A7ED61A786}"/>
                </a:ext>
              </a:extLst>
            </p:cNvPr>
            <p:cNvSpPr/>
            <p:nvPr/>
          </p:nvSpPr>
          <p:spPr>
            <a:xfrm>
              <a:off x="9458523" y="3375415"/>
              <a:ext cx="1859707" cy="16772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2BB6DB63-3D46-D74C-A54B-FE30BE3598F9}"/>
                </a:ext>
              </a:extLst>
            </p:cNvPr>
            <p:cNvSpPr/>
            <p:nvPr/>
          </p:nvSpPr>
          <p:spPr>
            <a:xfrm>
              <a:off x="10822480" y="3811759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1ECE03CC-A31C-1B44-AB8E-4D3010F43658}"/>
                </a:ext>
              </a:extLst>
            </p:cNvPr>
            <p:cNvSpPr/>
            <p:nvPr/>
          </p:nvSpPr>
          <p:spPr>
            <a:xfrm>
              <a:off x="10268066" y="3444749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D46B5FE-D403-864D-BF52-DA536EAE89CB}"/>
                </a:ext>
              </a:extLst>
            </p:cNvPr>
            <p:cNvSpPr/>
            <p:nvPr/>
          </p:nvSpPr>
          <p:spPr>
            <a:xfrm>
              <a:off x="9836319" y="3905396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BCCA2637-53B4-904F-ADF7-B65182CC240E}"/>
                </a:ext>
              </a:extLst>
            </p:cNvPr>
            <p:cNvSpPr/>
            <p:nvPr/>
          </p:nvSpPr>
          <p:spPr>
            <a:xfrm>
              <a:off x="10243788" y="4445744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7AF646C-E414-0643-A8A6-4D4AA0741101}"/>
                </a:ext>
              </a:extLst>
            </p:cNvPr>
            <p:cNvSpPr/>
            <p:nvPr/>
          </p:nvSpPr>
          <p:spPr>
            <a:xfrm>
              <a:off x="10495970" y="3928907"/>
              <a:ext cx="243712" cy="2225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sp>
        <p:nvSpPr>
          <p:cNvPr id="239" name="Oval 238">
            <a:extLst>
              <a:ext uri="{FF2B5EF4-FFF2-40B4-BE49-F238E27FC236}">
                <a16:creationId xmlns:a16="http://schemas.microsoft.com/office/drawing/2014/main" id="{3E547ABC-069D-484A-A99A-E484A4547956}"/>
              </a:ext>
            </a:extLst>
          </p:cNvPr>
          <p:cNvSpPr/>
          <p:nvPr/>
        </p:nvSpPr>
        <p:spPr>
          <a:xfrm>
            <a:off x="10166355" y="4273322"/>
            <a:ext cx="243712" cy="22251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892FB71F-E196-9F4D-A2F9-EC2489BDFD6E}"/>
              </a:ext>
            </a:extLst>
          </p:cNvPr>
          <p:cNvSpPr/>
          <p:nvPr/>
        </p:nvSpPr>
        <p:spPr>
          <a:xfrm>
            <a:off x="11652810" y="4471288"/>
            <a:ext cx="243712" cy="22251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219123-A30C-984E-8B9A-15BB9BE4A06B}"/>
              </a:ext>
            </a:extLst>
          </p:cNvPr>
          <p:cNvGrpSpPr/>
          <p:nvPr/>
        </p:nvGrpSpPr>
        <p:grpSpPr>
          <a:xfrm>
            <a:off x="361265" y="2401009"/>
            <a:ext cx="2177199" cy="461665"/>
            <a:chOff x="718079" y="2359039"/>
            <a:chExt cx="2177199" cy="4616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66D23D-B1C3-8642-9A51-3C06A1067A60}"/>
                </a:ext>
              </a:extLst>
            </p:cNvPr>
            <p:cNvSpPr/>
            <p:nvPr/>
          </p:nvSpPr>
          <p:spPr>
            <a:xfrm>
              <a:off x="718079" y="2359039"/>
              <a:ext cx="21771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sz="24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K = 1,     = 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91B4CF-8C6B-1844-A7DE-8A9E999147B0}"/>
                </a:ext>
              </a:extLst>
            </p:cNvPr>
            <p:cNvGrpSpPr/>
            <p:nvPr/>
          </p:nvGrpSpPr>
          <p:grpSpPr>
            <a:xfrm>
              <a:off x="2144317" y="2484160"/>
              <a:ext cx="739545" cy="194409"/>
              <a:chOff x="2144317" y="2484160"/>
              <a:chExt cx="739545" cy="194409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98013C45-5663-F24D-8DD9-94626518FCE7}"/>
                  </a:ext>
                </a:extLst>
              </p:cNvPr>
              <p:cNvSpPr/>
              <p:nvPr/>
            </p:nvSpPr>
            <p:spPr>
              <a:xfrm>
                <a:off x="2144317" y="2484160"/>
                <a:ext cx="212396" cy="1944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?</a:t>
                </a:r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D40C198B-322B-7A4B-8FB1-1DDD11C82797}"/>
                  </a:ext>
                </a:extLst>
              </p:cNvPr>
              <p:cNvSpPr/>
              <p:nvPr/>
            </p:nvSpPr>
            <p:spPr>
              <a:xfrm>
                <a:off x="2716748" y="2509615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03F27F58-55A1-3549-BC51-D8DEA394B425}"/>
              </a:ext>
            </a:extLst>
          </p:cNvPr>
          <p:cNvGrpSpPr/>
          <p:nvPr/>
        </p:nvGrpSpPr>
        <p:grpSpPr>
          <a:xfrm>
            <a:off x="9292587" y="2384891"/>
            <a:ext cx="2177199" cy="461665"/>
            <a:chOff x="718079" y="2359039"/>
            <a:chExt cx="2177199" cy="461665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480282C2-01E2-7B4C-8DEF-C5FE6B118B62}"/>
                </a:ext>
              </a:extLst>
            </p:cNvPr>
            <p:cNvSpPr/>
            <p:nvPr/>
          </p:nvSpPr>
          <p:spPr>
            <a:xfrm>
              <a:off x="718079" y="2359039"/>
              <a:ext cx="21771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sz="24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K = 7,     =  </a:t>
              </a:r>
            </a:p>
          </p:txBody>
        </p: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0B6F2FF0-C497-1740-B52D-04F5BB3FA94F}"/>
                </a:ext>
              </a:extLst>
            </p:cNvPr>
            <p:cNvGrpSpPr/>
            <p:nvPr/>
          </p:nvGrpSpPr>
          <p:grpSpPr>
            <a:xfrm>
              <a:off x="2144317" y="2484160"/>
              <a:ext cx="739545" cy="194409"/>
              <a:chOff x="2144317" y="2484160"/>
              <a:chExt cx="739545" cy="194409"/>
            </a:xfrm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D26BAFDA-1FB1-4E48-8F35-2142F352C2D3}"/>
                  </a:ext>
                </a:extLst>
              </p:cNvPr>
              <p:cNvSpPr/>
              <p:nvPr/>
            </p:nvSpPr>
            <p:spPr>
              <a:xfrm>
                <a:off x="2144317" y="2484160"/>
                <a:ext cx="212396" cy="1944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?</a:t>
                </a:r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0E989D80-5ADD-0C44-81B0-8275936A5168}"/>
                  </a:ext>
                </a:extLst>
              </p:cNvPr>
              <p:cNvSpPr/>
              <p:nvPr/>
            </p:nvSpPr>
            <p:spPr>
              <a:xfrm>
                <a:off x="2716748" y="2509615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263A24D8-39B9-2540-8D11-A1F8F8FE843C}"/>
              </a:ext>
            </a:extLst>
          </p:cNvPr>
          <p:cNvGrpSpPr/>
          <p:nvPr/>
        </p:nvGrpSpPr>
        <p:grpSpPr>
          <a:xfrm>
            <a:off x="6421282" y="2378973"/>
            <a:ext cx="2177199" cy="461665"/>
            <a:chOff x="1168502" y="2515361"/>
            <a:chExt cx="2177199" cy="461665"/>
          </a:xfrm>
        </p:grpSpPr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18D39C05-03CA-EC41-ADC6-D6C7E0EC30D6}"/>
                </a:ext>
              </a:extLst>
            </p:cNvPr>
            <p:cNvSpPr/>
            <p:nvPr/>
          </p:nvSpPr>
          <p:spPr>
            <a:xfrm>
              <a:off x="1168502" y="2515361"/>
              <a:ext cx="21771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sz="24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K = 5,     =  </a:t>
              </a:r>
            </a:p>
          </p:txBody>
        </p: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F2CA3DDB-3BBE-6246-8F4D-A87155E60724}"/>
                </a:ext>
              </a:extLst>
            </p:cNvPr>
            <p:cNvGrpSpPr/>
            <p:nvPr/>
          </p:nvGrpSpPr>
          <p:grpSpPr>
            <a:xfrm>
              <a:off x="2597497" y="2642300"/>
              <a:ext cx="739545" cy="194409"/>
              <a:chOff x="2597497" y="2642300"/>
              <a:chExt cx="739545" cy="194409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A7DE9739-113F-ED48-8C78-902A09965C0A}"/>
                  </a:ext>
                </a:extLst>
              </p:cNvPr>
              <p:cNvSpPr/>
              <p:nvPr/>
            </p:nvSpPr>
            <p:spPr>
              <a:xfrm>
                <a:off x="2597497" y="2642300"/>
                <a:ext cx="212396" cy="1944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?</a:t>
                </a: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D80AB017-F3AD-3E42-8345-9BBA84E71D26}"/>
                  </a:ext>
                </a:extLst>
              </p:cNvPr>
              <p:cNvSpPr/>
              <p:nvPr/>
            </p:nvSpPr>
            <p:spPr>
              <a:xfrm>
                <a:off x="3169928" y="2667755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DD15615-99BE-CA49-8C0F-84D899032D2B}"/>
              </a:ext>
            </a:extLst>
          </p:cNvPr>
          <p:cNvGrpSpPr/>
          <p:nvPr/>
        </p:nvGrpSpPr>
        <p:grpSpPr>
          <a:xfrm>
            <a:off x="3452340" y="2397115"/>
            <a:ext cx="2177199" cy="461665"/>
            <a:chOff x="718079" y="2359039"/>
            <a:chExt cx="2177199" cy="461665"/>
          </a:xfrm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8988DA42-C1AA-0A4C-936B-B51799EDF85B}"/>
                </a:ext>
              </a:extLst>
            </p:cNvPr>
            <p:cNvSpPr/>
            <p:nvPr/>
          </p:nvSpPr>
          <p:spPr>
            <a:xfrm>
              <a:off x="718079" y="2359039"/>
              <a:ext cx="21771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/>
              <a:r>
                <a:rPr lang="en-US" sz="24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K = 3,     =  </a:t>
              </a: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CD03494F-8B71-C745-9FCA-C48468D1EFF6}"/>
                </a:ext>
              </a:extLst>
            </p:cNvPr>
            <p:cNvSpPr/>
            <p:nvPr/>
          </p:nvSpPr>
          <p:spPr>
            <a:xfrm>
              <a:off x="2144317" y="2484160"/>
              <a:ext cx="212396" cy="194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?</a:t>
              </a:r>
            </a:p>
          </p:txBody>
        </p:sp>
      </p:grpSp>
      <p:sp>
        <p:nvSpPr>
          <p:cNvPr id="262" name="Oval 261">
            <a:extLst>
              <a:ext uri="{FF2B5EF4-FFF2-40B4-BE49-F238E27FC236}">
                <a16:creationId xmlns:a16="http://schemas.microsoft.com/office/drawing/2014/main" id="{D361132F-ACB6-7C45-B59F-CF5D5DBBC80F}"/>
              </a:ext>
            </a:extLst>
          </p:cNvPr>
          <p:cNvSpPr/>
          <p:nvPr/>
        </p:nvSpPr>
        <p:spPr>
          <a:xfrm>
            <a:off x="5445832" y="2534493"/>
            <a:ext cx="167114" cy="1559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264" name="Picture 263">
            <a:extLst>
              <a:ext uri="{FF2B5EF4-FFF2-40B4-BE49-F238E27FC236}">
                <a16:creationId xmlns:a16="http://schemas.microsoft.com/office/drawing/2014/main" id="{1ACB1F2F-3D4D-5B4A-92C0-D5A47536D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01" y="5513404"/>
            <a:ext cx="216270" cy="144180"/>
          </a:xfrm>
          <a:prstGeom prst="rect">
            <a:avLst/>
          </a:prstGeom>
        </p:spPr>
      </p:pic>
      <p:pic>
        <p:nvPicPr>
          <p:cNvPr id="265" name="Picture 264">
            <a:extLst>
              <a:ext uri="{FF2B5EF4-FFF2-40B4-BE49-F238E27FC236}">
                <a16:creationId xmlns:a16="http://schemas.microsoft.com/office/drawing/2014/main" id="{3514003D-A926-C149-9BD1-75BC3D130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6" y="3930361"/>
            <a:ext cx="222824" cy="144180"/>
          </a:xfrm>
          <a:prstGeom prst="rect">
            <a:avLst/>
          </a:prstGeom>
        </p:spPr>
      </p:pic>
      <p:pic>
        <p:nvPicPr>
          <p:cNvPr id="266" name="Picture 265">
            <a:extLst>
              <a:ext uri="{FF2B5EF4-FFF2-40B4-BE49-F238E27FC236}">
                <a16:creationId xmlns:a16="http://schemas.microsoft.com/office/drawing/2014/main" id="{79FA6EDD-6514-3A44-85DE-877B24F02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354" y="5513404"/>
            <a:ext cx="216270" cy="144180"/>
          </a:xfrm>
          <a:prstGeom prst="rect">
            <a:avLst/>
          </a:prstGeom>
        </p:spPr>
      </p:pic>
      <p:pic>
        <p:nvPicPr>
          <p:cNvPr id="267" name="Picture 266">
            <a:extLst>
              <a:ext uri="{FF2B5EF4-FFF2-40B4-BE49-F238E27FC236}">
                <a16:creationId xmlns:a16="http://schemas.microsoft.com/office/drawing/2014/main" id="{671A7F6C-38C6-C94B-AE3B-E5AC8980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015" y="5513404"/>
            <a:ext cx="216270" cy="144180"/>
          </a:xfrm>
          <a:prstGeom prst="rect">
            <a:avLst/>
          </a:prstGeom>
        </p:spPr>
      </p:pic>
      <p:pic>
        <p:nvPicPr>
          <p:cNvPr id="268" name="Picture 267">
            <a:extLst>
              <a:ext uri="{FF2B5EF4-FFF2-40B4-BE49-F238E27FC236}">
                <a16:creationId xmlns:a16="http://schemas.microsoft.com/office/drawing/2014/main" id="{03BF97E5-3E5A-0247-8AE1-69E67E50E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526" y="5518020"/>
            <a:ext cx="216270" cy="1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444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8CD8-38E1-9744-A960-4106236CD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KNN: Choosing 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96BB-C824-9545-BEA6-EB8402D9952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842630" cy="4549843"/>
          </a:xfrm>
        </p:spPr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What is the effect of K on the model?</a:t>
            </a:r>
            <a:endParaRPr lang="en-US" sz="800" b="1" dirty="0">
              <a:solidFill>
                <a:schemeClr val="accent3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Low K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(like K=1): predictions based on only one data sample could be greatly impacted by noise in the data (outliers, mislabeling)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Large K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more robust to noise, but the nearest “neighborhood” can get too inclusive, breaking the “locality”, and a class with only a few samples in it will always be outvoted by the other classes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Rule of thumb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 selecting K: </a:t>
            </a:r>
          </a:p>
          <a:p>
            <a:pPr lvl="1"/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		K =       , where     is the number of data samples</a:t>
            </a:r>
          </a:p>
          <a:p>
            <a:pPr marL="914400" lvl="1" indent="-457200">
              <a:buFont typeface="Wingdings" pitchFamily="2" charset="2"/>
              <a:buChar char="§"/>
            </a:pPr>
            <a:endParaRPr lang="en-US" sz="2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49101-74E6-F443-A965-EF51EF7C6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617" y="5393014"/>
            <a:ext cx="469906" cy="347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6D7B24-81CA-9143-82EB-876D4155B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076" y="5488675"/>
            <a:ext cx="214310" cy="1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18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6891-EC2E-6E4A-9BBD-C36860F8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 Applications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E54C010-BDA6-F141-B8E6-F87FB9F2A5F7}"/>
              </a:ext>
            </a:extLst>
          </p:cNvPr>
          <p:cNvGrpSpPr/>
          <p:nvPr/>
        </p:nvGrpSpPr>
        <p:grpSpPr>
          <a:xfrm>
            <a:off x="838140" y="1218574"/>
            <a:ext cx="10950186" cy="4834397"/>
            <a:chOff x="838140" y="1218574"/>
            <a:chExt cx="10950186" cy="483439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6C6BF71-F407-CF4C-95E7-C44A65009479}"/>
                </a:ext>
              </a:extLst>
            </p:cNvPr>
            <p:cNvGrpSpPr/>
            <p:nvPr/>
          </p:nvGrpSpPr>
          <p:grpSpPr>
            <a:xfrm>
              <a:off x="7114474" y="1709770"/>
              <a:ext cx="410543" cy="4336668"/>
              <a:chOff x="4671460" y="1745729"/>
              <a:chExt cx="320039" cy="4562474"/>
            </a:xfrm>
            <a:solidFill>
              <a:srgbClr val="800000"/>
            </a:solidFill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265A827-2612-0240-A6DE-CDD60DE37CB4}"/>
                  </a:ext>
                </a:extLst>
              </p:cNvPr>
              <p:cNvSpPr/>
              <p:nvPr/>
            </p:nvSpPr>
            <p:spPr bwMode="auto">
              <a:xfrm rot="10800000">
                <a:off x="4671461" y="1745729"/>
                <a:ext cx="319054" cy="673233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5" name="Right Triangle 74">
                <a:extLst>
                  <a:ext uri="{FF2B5EF4-FFF2-40B4-BE49-F238E27FC236}">
                    <a16:creationId xmlns:a16="http://schemas.microsoft.com/office/drawing/2014/main" id="{1A90F5A8-BB18-4942-A754-36A9F6DFFB13}"/>
                  </a:ext>
                </a:extLst>
              </p:cNvPr>
              <p:cNvSpPr/>
              <p:nvPr/>
            </p:nvSpPr>
            <p:spPr bwMode="auto">
              <a:xfrm rot="10800000">
                <a:off x="4671460" y="2418961"/>
                <a:ext cx="320039" cy="3889242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42" name="Text Placeholder 16">
              <a:extLst>
                <a:ext uri="{FF2B5EF4-FFF2-40B4-BE49-F238E27FC236}">
                  <a16:creationId xmlns:a16="http://schemas.microsoft.com/office/drawing/2014/main" id="{66B18ED9-F2CD-5343-AE0B-204034F4C0D4}"/>
                </a:ext>
              </a:extLst>
            </p:cNvPr>
            <p:cNvSpPr txBox="1">
              <a:spLocks/>
            </p:cNvSpPr>
            <p:nvPr/>
          </p:nvSpPr>
          <p:spPr>
            <a:xfrm>
              <a:off x="838140" y="1218574"/>
              <a:ext cx="2285405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Business/ML Problem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FD728D7-EC12-E34B-B83D-EB16CCC8B32A}"/>
                </a:ext>
              </a:extLst>
            </p:cNvPr>
            <p:cNvCxnSpPr/>
            <p:nvPr/>
          </p:nvCxnSpPr>
          <p:spPr bwMode="auto">
            <a:xfrm>
              <a:off x="852425" y="1612106"/>
              <a:ext cx="2285405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 Placeholder 16">
              <a:extLst>
                <a:ext uri="{FF2B5EF4-FFF2-40B4-BE49-F238E27FC236}">
                  <a16:creationId xmlns:a16="http://schemas.microsoft.com/office/drawing/2014/main" id="{CD141A61-AAA3-AC4A-B7C7-ED6C62658ECB}"/>
                </a:ext>
              </a:extLst>
            </p:cNvPr>
            <p:cNvSpPr txBox="1">
              <a:spLocks/>
            </p:cNvSpPr>
            <p:nvPr/>
          </p:nvSpPr>
          <p:spPr>
            <a:xfrm>
              <a:off x="3303618" y="1218574"/>
              <a:ext cx="384722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Description  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350404-5964-A44B-8508-340A3CDB755C}"/>
                </a:ext>
              </a:extLst>
            </p:cNvPr>
            <p:cNvCxnSpPr/>
            <p:nvPr/>
          </p:nvCxnSpPr>
          <p:spPr bwMode="auto">
            <a:xfrm>
              <a:off x="3268929" y="1612106"/>
              <a:ext cx="384722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71CE26-3B6C-E242-B8BE-41BDED8A1948}"/>
                </a:ext>
              </a:extLst>
            </p:cNvPr>
            <p:cNvSpPr/>
            <p:nvPr/>
          </p:nvSpPr>
          <p:spPr bwMode="auto">
            <a:xfrm>
              <a:off x="838140" y="1716301"/>
              <a:ext cx="2285405" cy="639913"/>
            </a:xfrm>
            <a:prstGeom prst="rect">
              <a:avLst/>
            </a:prstGeom>
            <a:solidFill>
              <a:schemeClr val="accent3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Ranking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BA159B9-FAF4-544A-8224-E355420F35AA}"/>
                </a:ext>
              </a:extLst>
            </p:cNvPr>
            <p:cNvSpPr/>
            <p:nvPr/>
          </p:nvSpPr>
          <p:spPr bwMode="auto">
            <a:xfrm>
              <a:off x="838140" y="245673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Recommendation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36374A9-C9AA-8F4A-9031-1D755C5882CB}"/>
                </a:ext>
              </a:extLst>
            </p:cNvPr>
            <p:cNvSpPr/>
            <p:nvPr/>
          </p:nvSpPr>
          <p:spPr bwMode="auto">
            <a:xfrm>
              <a:off x="838140" y="319716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Classification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0D2B88A-DD9D-7045-90FE-985F4F33E48E}"/>
                </a:ext>
              </a:extLst>
            </p:cNvPr>
            <p:cNvSpPr/>
            <p:nvPr/>
          </p:nvSpPr>
          <p:spPr bwMode="auto">
            <a:xfrm>
              <a:off x="838140" y="393759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Regression</a:t>
              </a:r>
            </a:p>
          </p:txBody>
        </p:sp>
        <p:sp>
          <p:nvSpPr>
            <p:cNvPr id="50" name="Content Placeholder 22">
              <a:extLst>
                <a:ext uri="{FF2B5EF4-FFF2-40B4-BE49-F238E27FC236}">
                  <a16:creationId xmlns:a16="http://schemas.microsoft.com/office/drawing/2014/main" id="{FED8352D-3FB8-0D4D-82F4-53ECEE935DB0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1716301"/>
              <a:ext cx="3847223" cy="639913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Helping users find the most relevant thing</a:t>
              </a:r>
            </a:p>
          </p:txBody>
        </p:sp>
        <p:sp>
          <p:nvSpPr>
            <p:cNvPr id="51" name="Content Placeholder 22">
              <a:extLst>
                <a:ext uri="{FF2B5EF4-FFF2-40B4-BE49-F238E27FC236}">
                  <a16:creationId xmlns:a16="http://schemas.microsoft.com/office/drawing/2014/main" id="{078F18C5-DF74-2249-A5DF-372CA7B67002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2455653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Giving users the thing they may be most interested in</a:t>
              </a:r>
            </a:p>
          </p:txBody>
        </p:sp>
        <p:sp>
          <p:nvSpPr>
            <p:cNvPr id="52" name="Content Placeholder 22">
              <a:extLst>
                <a:ext uri="{FF2B5EF4-FFF2-40B4-BE49-F238E27FC236}">
                  <a16:creationId xmlns:a16="http://schemas.microsoft.com/office/drawing/2014/main" id="{7A73A441-8B17-7645-ACC4-0BF6D9E632E6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195004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Figuring out what kind of thing something is</a:t>
              </a:r>
            </a:p>
          </p:txBody>
        </p:sp>
        <p:sp>
          <p:nvSpPr>
            <p:cNvPr id="53" name="Content Placeholder 22">
              <a:extLst>
                <a:ext uri="{FF2B5EF4-FFF2-40B4-BE49-F238E27FC236}">
                  <a16:creationId xmlns:a16="http://schemas.microsoft.com/office/drawing/2014/main" id="{7419BCC3-8F59-1049-8056-9262D17DF75B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5413057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Finding uncommon things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3EC61A1-0814-E74F-837D-103E75B8E1AF}"/>
                </a:ext>
              </a:extLst>
            </p:cNvPr>
            <p:cNvSpPr/>
            <p:nvPr/>
          </p:nvSpPr>
          <p:spPr bwMode="auto">
            <a:xfrm>
              <a:off x="838140" y="467802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Clustering</a:t>
              </a:r>
            </a:p>
          </p:txBody>
        </p:sp>
        <p:sp>
          <p:nvSpPr>
            <p:cNvPr id="55" name="Content Placeholder 22">
              <a:extLst>
                <a:ext uri="{FF2B5EF4-FFF2-40B4-BE49-F238E27FC236}">
                  <a16:creationId xmlns:a16="http://schemas.microsoft.com/office/drawing/2014/main" id="{11DEB85B-B21B-274B-B5AA-C9C397F6B3A2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934356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Predicting a numerical value of a thing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1E9E937-1256-6446-9339-E229D51AE5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1689" y="5629902"/>
              <a:ext cx="371878" cy="365665"/>
              <a:chOff x="8146160" y="1934179"/>
              <a:chExt cx="851125" cy="836906"/>
            </a:xfrm>
          </p:grpSpPr>
          <p:sp>
            <p:nvSpPr>
              <p:cNvPr id="64" name="Trapezoid 63">
                <a:extLst>
                  <a:ext uri="{FF2B5EF4-FFF2-40B4-BE49-F238E27FC236}">
                    <a16:creationId xmlns:a16="http://schemas.microsoft.com/office/drawing/2014/main" id="{CC25F0DA-94C1-7A46-B273-7B43527802D4}"/>
                  </a:ext>
                </a:extLst>
              </p:cNvPr>
              <p:cNvSpPr/>
              <p:nvPr/>
            </p:nvSpPr>
            <p:spPr bwMode="auto">
              <a:xfrm>
                <a:off x="8726829" y="1934179"/>
                <a:ext cx="270456" cy="836906"/>
              </a:xfrm>
              <a:prstGeom prst="trapezoid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5" name="Right Triangle 64">
                <a:extLst>
                  <a:ext uri="{FF2B5EF4-FFF2-40B4-BE49-F238E27FC236}">
                    <a16:creationId xmlns:a16="http://schemas.microsoft.com/office/drawing/2014/main" id="{434B9027-97F2-7946-BB85-199C368D4FFC}"/>
                  </a:ext>
                </a:extLst>
              </p:cNvPr>
              <p:cNvSpPr/>
              <p:nvPr/>
            </p:nvSpPr>
            <p:spPr bwMode="auto">
              <a:xfrm flipH="1">
                <a:off x="8146160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6" name="Right Triangle 65">
                <a:extLst>
                  <a:ext uri="{FF2B5EF4-FFF2-40B4-BE49-F238E27FC236}">
                    <a16:creationId xmlns:a16="http://schemas.microsoft.com/office/drawing/2014/main" id="{DCB583C1-6439-2F40-B9D7-078F5B569ECA}"/>
                  </a:ext>
                </a:extLst>
              </p:cNvPr>
              <p:cNvSpPr/>
              <p:nvPr/>
            </p:nvSpPr>
            <p:spPr bwMode="auto">
              <a:xfrm flipH="1">
                <a:off x="8407328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BE852CD-7B4B-2C4B-A7C3-7E51864BF229}"/>
                  </a:ext>
                </a:extLst>
              </p:cNvPr>
              <p:cNvSpPr/>
              <p:nvPr/>
            </p:nvSpPr>
            <p:spPr bwMode="auto">
              <a:xfrm>
                <a:off x="8146160" y="23491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9A6F96-2726-A640-80AA-5EE3F5B6DE96}"/>
                  </a:ext>
                </a:extLst>
              </p:cNvPr>
              <p:cNvSpPr/>
              <p:nvPr/>
            </p:nvSpPr>
            <p:spPr bwMode="auto">
              <a:xfrm>
                <a:off x="8146160" y="25015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A96C3CC-0EDC-814E-B294-1A3329B8859D}"/>
                  </a:ext>
                </a:extLst>
              </p:cNvPr>
              <p:cNvSpPr/>
              <p:nvPr/>
            </p:nvSpPr>
            <p:spPr bwMode="auto">
              <a:xfrm>
                <a:off x="8146160" y="2647896"/>
                <a:ext cx="594360" cy="12318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FADC747-D99D-1246-B1ED-FD220D5875B3}"/>
                  </a:ext>
                </a:extLst>
              </p:cNvPr>
              <p:cNvSpPr/>
              <p:nvPr/>
            </p:nvSpPr>
            <p:spPr bwMode="auto">
              <a:xfrm>
                <a:off x="814616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FF16987-056C-E042-BF6C-7D2402A76AEC}"/>
                  </a:ext>
                </a:extLst>
              </p:cNvPr>
              <p:cNvSpPr/>
              <p:nvPr/>
            </p:nvSpPr>
            <p:spPr bwMode="auto">
              <a:xfrm>
                <a:off x="8313800" y="2387279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F279505-F746-1741-A932-A0E8B9EA75BA}"/>
                  </a:ext>
                </a:extLst>
              </p:cNvPr>
              <p:cNvSpPr/>
              <p:nvPr/>
            </p:nvSpPr>
            <p:spPr bwMode="auto">
              <a:xfrm>
                <a:off x="848144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8978998-08C7-2643-828B-3987DA67A7EF}"/>
                  </a:ext>
                </a:extLst>
              </p:cNvPr>
              <p:cNvSpPr/>
              <p:nvPr/>
            </p:nvSpPr>
            <p:spPr bwMode="auto">
              <a:xfrm>
                <a:off x="8649079" y="2352632"/>
                <a:ext cx="121433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57" name="Text Placeholder 16">
              <a:extLst>
                <a:ext uri="{FF2B5EF4-FFF2-40B4-BE49-F238E27FC236}">
                  <a16:creationId xmlns:a16="http://schemas.microsoft.com/office/drawing/2014/main" id="{8D728269-1542-6C40-B72C-A9A21BD218AA}"/>
                </a:ext>
              </a:extLst>
            </p:cNvPr>
            <p:cNvSpPr txBox="1">
              <a:spLocks/>
            </p:cNvSpPr>
            <p:nvPr/>
          </p:nvSpPr>
          <p:spPr>
            <a:xfrm>
              <a:off x="7511872" y="1218574"/>
              <a:ext cx="427645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Example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FBB040-04B6-204A-AC61-E7AA0351B426}"/>
                </a:ext>
              </a:extLst>
            </p:cNvPr>
            <p:cNvCxnSpPr/>
            <p:nvPr/>
          </p:nvCxnSpPr>
          <p:spPr bwMode="auto">
            <a:xfrm>
              <a:off x="7511873" y="1612106"/>
              <a:ext cx="427645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11B8200-2CCE-0B4C-AED1-025F16E3781E}"/>
                </a:ext>
              </a:extLst>
            </p:cNvPr>
            <p:cNvSpPr/>
            <p:nvPr/>
          </p:nvSpPr>
          <p:spPr bwMode="auto">
            <a:xfrm>
              <a:off x="838140" y="5413057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Anomaly Detection</a:t>
              </a:r>
            </a:p>
          </p:txBody>
        </p:sp>
        <p:sp>
          <p:nvSpPr>
            <p:cNvPr id="60" name="Content Placeholder 22">
              <a:extLst>
                <a:ext uri="{FF2B5EF4-FFF2-40B4-BE49-F238E27FC236}">
                  <a16:creationId xmlns:a16="http://schemas.microsoft.com/office/drawing/2014/main" id="{B7D362C9-E3C7-DC41-82C2-70E6E155D95E}"/>
                </a:ext>
              </a:extLst>
            </p:cNvPr>
            <p:cNvSpPr txBox="1">
              <a:spLocks/>
            </p:cNvSpPr>
            <p:nvPr/>
          </p:nvSpPr>
          <p:spPr>
            <a:xfrm>
              <a:off x="3267252" y="4673707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Putting similar things together</a:t>
              </a:r>
            </a:p>
          </p:txBody>
        </p:sp>
        <p:sp>
          <p:nvSpPr>
            <p:cNvPr id="61" name="Content Placeholder 4">
              <a:extLst>
                <a:ext uri="{FF2B5EF4-FFF2-40B4-BE49-F238E27FC236}">
                  <a16:creationId xmlns:a16="http://schemas.microsoft.com/office/drawing/2014/main" id="{15A931AE-6622-BC4E-A638-4CF803093AC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511870" y="1716301"/>
              <a:ext cx="4276454" cy="43366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182832" tIns="91416" rIns="182832" bIns="457081"/>
            <a:lstStyle>
              <a:lvl1pPr marL="249500" indent="-249500" algn="l" defTabSz="997999" rtl="0" eaLnBrk="1" latinLnBrk="0" hangingPunct="1">
                <a:lnSpc>
                  <a:spcPct val="90000"/>
                </a:lnSpc>
                <a:spcBef>
                  <a:spcPts val="1092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8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47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45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Ranking algorithm within Amazon Search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B06693B-8BB2-6647-847A-217644A49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0347" y="2205789"/>
              <a:ext cx="3927127" cy="36042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4D0E5D8-2109-D640-9CF8-F3A1A3D4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0347" y="2599225"/>
              <a:ext cx="3915612" cy="3408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7889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8CD8-38E1-9744-A960-4106236CD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KNN: Choosing the Distance Metric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96BB-C824-9545-BEA6-EB8402D9952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624161" cy="4792439"/>
          </a:xfrm>
        </p:spPr>
        <p:txBody>
          <a:bodyPr/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samples are considered </a:t>
            </a:r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similar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to each other if there are </a:t>
            </a:r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close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to each other, as determined by a specific </a:t>
            </a:r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distance metric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</a:t>
            </a:r>
            <a:endParaRPr lang="en-US" sz="2800" dirty="0">
              <a:solidFill>
                <a:schemeClr val="accent3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sz="500" dirty="0">
              <a:solidFill>
                <a:schemeClr val="accent3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How to choose the distance metric?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Real-valued features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Similar types: p = 2, Euclidean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Mixed types (lengths, ages, salaries): p = 1, Manhattan (taxi-cab)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Binary-valued features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Hamming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number of positions where the values of two vectors are different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Boolean-valued features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Jaccard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ratio of shared values to the total number of values of two vectors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High dimensional feature space</a:t>
            </a: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cosine similarity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the angle between two vectors (similarity irrespective of their sizes)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71269-9980-B244-B8CA-26A13E26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549" y="2702678"/>
            <a:ext cx="4096800" cy="71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63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8CD8-38E1-9744-A960-4106236CD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KNN: Curse of Dimensionality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0B81F5-B83B-3948-920D-A199BA2531F0}"/>
              </a:ext>
            </a:extLst>
          </p:cNvPr>
          <p:cNvSpPr txBox="1">
            <a:spLocks/>
          </p:cNvSpPr>
          <p:nvPr/>
        </p:nvSpPr>
        <p:spPr>
          <a:xfrm>
            <a:off x="852492" y="1291120"/>
            <a:ext cx="10842630" cy="9921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1200"/>
              </a:spcBef>
            </a:pPr>
            <a:r>
              <a:rPr lang="en-US" sz="2800" dirty="0">
                <a:solidFill>
                  <a:srgbClr val="30394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With </a:t>
            </a:r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too many features</a:t>
            </a:r>
            <a:r>
              <a:rPr lang="en-US" sz="2800" dirty="0">
                <a:solidFill>
                  <a:srgbClr val="30394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, KNN becomes computationally expensive and difficult to solve. </a:t>
            </a:r>
          </a:p>
          <a:p>
            <a:pPr lvl="0">
              <a:spcBef>
                <a:spcPts val="1200"/>
              </a:spcBef>
            </a:pPr>
            <a:endParaRPr lang="en-US" sz="2800" dirty="0">
              <a:solidFill>
                <a:srgbClr val="303942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 lvl="0">
              <a:spcBef>
                <a:spcPts val="1200"/>
              </a:spcBef>
            </a:pPr>
            <a:r>
              <a:rPr lang="en-US" sz="2800" b="1" dirty="0">
                <a:solidFill>
                  <a:srgbClr val="30394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closeness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303942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 sparsity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884FE5-B19A-CE48-9016-31F8F07AE4E6}"/>
              </a:ext>
            </a:extLst>
          </p:cNvPr>
          <p:cNvGrpSpPr/>
          <p:nvPr/>
        </p:nvGrpSpPr>
        <p:grpSpPr>
          <a:xfrm>
            <a:off x="515426" y="2789126"/>
            <a:ext cx="2807513" cy="2907479"/>
            <a:chOff x="330093" y="2863367"/>
            <a:chExt cx="2807513" cy="2907479"/>
          </a:xfrm>
        </p:grpSpPr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53CA43A3-68AE-3645-BFD5-F7C23B66D3A2}"/>
                </a:ext>
              </a:extLst>
            </p:cNvPr>
            <p:cNvCxnSpPr/>
            <p:nvPr/>
          </p:nvCxnSpPr>
          <p:spPr>
            <a:xfrm>
              <a:off x="330094" y="5472938"/>
              <a:ext cx="28075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FE529BB-8033-A544-B0C9-CDBC8B3CC1D5}"/>
                </a:ext>
              </a:extLst>
            </p:cNvPr>
            <p:cNvGrpSpPr/>
            <p:nvPr/>
          </p:nvGrpSpPr>
          <p:grpSpPr>
            <a:xfrm>
              <a:off x="330093" y="2863367"/>
              <a:ext cx="2807512" cy="2687550"/>
              <a:chOff x="660410" y="2921607"/>
              <a:chExt cx="2807512" cy="2687550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40857D6F-AD02-D244-A093-8D686BE7BD46}"/>
                  </a:ext>
                </a:extLst>
              </p:cNvPr>
              <p:cNvGrpSpPr/>
              <p:nvPr/>
            </p:nvGrpSpPr>
            <p:grpSpPr>
              <a:xfrm>
                <a:off x="660410" y="2921607"/>
                <a:ext cx="2807512" cy="2687550"/>
                <a:chOff x="7440203" y="1978086"/>
                <a:chExt cx="3840480" cy="3939380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C9EB4027-E977-7B47-9C6B-F9B758612D8C}"/>
                    </a:ext>
                  </a:extLst>
                </p:cNvPr>
                <p:cNvSpPr/>
                <p:nvPr/>
              </p:nvSpPr>
              <p:spPr>
                <a:xfrm>
                  <a:off x="9349835" y="5688866"/>
                  <a:ext cx="228600" cy="2286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E0114CC8-D130-6F43-8F96-AF2CD10303ED}"/>
                    </a:ext>
                  </a:extLst>
                </p:cNvPr>
                <p:cNvSpPr/>
                <p:nvPr/>
              </p:nvSpPr>
              <p:spPr>
                <a:xfrm>
                  <a:off x="9724304" y="5688866"/>
                  <a:ext cx="228600" cy="2286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F61460F3-C75B-3745-902C-BE4EC90F7101}"/>
                    </a:ext>
                  </a:extLst>
                </p:cNvPr>
                <p:cNvSpPr/>
                <p:nvPr/>
              </p:nvSpPr>
              <p:spPr>
                <a:xfrm>
                  <a:off x="10708059" y="5688866"/>
                  <a:ext cx="228600" cy="2286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8D5B8D1D-B02B-4C48-8F7C-8FA8346B3176}"/>
                    </a:ext>
                  </a:extLst>
                </p:cNvPr>
                <p:cNvSpPr/>
                <p:nvPr/>
              </p:nvSpPr>
              <p:spPr>
                <a:xfrm>
                  <a:off x="10639168" y="5688866"/>
                  <a:ext cx="228600" cy="2286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613C32FE-42B4-1C46-991D-D0E9937DC811}"/>
                    </a:ext>
                  </a:extLst>
                </p:cNvPr>
                <p:cNvSpPr/>
                <p:nvPr/>
              </p:nvSpPr>
              <p:spPr>
                <a:xfrm>
                  <a:off x="8833186" y="5688866"/>
                  <a:ext cx="228600" cy="2286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3F478235-778E-8A41-854D-7D607E7AA99F}"/>
                    </a:ext>
                  </a:extLst>
                </p:cNvPr>
                <p:cNvSpPr/>
                <p:nvPr/>
              </p:nvSpPr>
              <p:spPr>
                <a:xfrm>
                  <a:off x="8897038" y="5688866"/>
                  <a:ext cx="228600" cy="2286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DDB98921-2988-6B43-AAB7-E22A3565D094}"/>
                    </a:ext>
                  </a:extLst>
                </p:cNvPr>
                <p:cNvSpPr/>
                <p:nvPr/>
              </p:nvSpPr>
              <p:spPr>
                <a:xfrm>
                  <a:off x="10780484" y="5688866"/>
                  <a:ext cx="228600" cy="2286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9C6520FA-AECF-0449-A672-3EB0E6D76C9F}"/>
                    </a:ext>
                  </a:extLst>
                </p:cNvPr>
                <p:cNvSpPr/>
                <p:nvPr/>
              </p:nvSpPr>
              <p:spPr>
                <a:xfrm>
                  <a:off x="9860260" y="5688866"/>
                  <a:ext cx="228600" cy="2286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A72C8DEA-1569-5C49-8B49-787E58BC26BC}"/>
                    </a:ext>
                  </a:extLst>
                </p:cNvPr>
                <p:cNvSpPr/>
                <p:nvPr/>
              </p:nvSpPr>
              <p:spPr>
                <a:xfrm>
                  <a:off x="8957980" y="5688866"/>
                  <a:ext cx="228600" cy="228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4904663D-55BB-3747-B39D-69AB48D933E0}"/>
                    </a:ext>
                  </a:extLst>
                </p:cNvPr>
                <p:cNvSpPr/>
                <p:nvPr/>
              </p:nvSpPr>
              <p:spPr>
                <a:xfrm>
                  <a:off x="9838604" y="5688866"/>
                  <a:ext cx="228600" cy="228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35C48C73-4A28-CC4E-ADEF-880256C314B8}"/>
                    </a:ext>
                  </a:extLst>
                </p:cNvPr>
                <p:cNvSpPr/>
                <p:nvPr/>
              </p:nvSpPr>
              <p:spPr>
                <a:xfrm>
                  <a:off x="7833140" y="5688866"/>
                  <a:ext cx="228600" cy="228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C33183F1-FDE4-4541-8041-F7EB1D9AB172}"/>
                    </a:ext>
                  </a:extLst>
                </p:cNvPr>
                <p:cNvSpPr/>
                <p:nvPr/>
              </p:nvSpPr>
              <p:spPr>
                <a:xfrm>
                  <a:off x="9273658" y="5688866"/>
                  <a:ext cx="228600" cy="228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8DC0EC58-D1F1-5E4E-AE14-EB1EC4A1C8F3}"/>
                    </a:ext>
                  </a:extLst>
                </p:cNvPr>
                <p:cNvSpPr/>
                <p:nvPr/>
              </p:nvSpPr>
              <p:spPr>
                <a:xfrm>
                  <a:off x="10168057" y="5688866"/>
                  <a:ext cx="228600" cy="228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63605CA-5589-7D47-AE14-1BBFBFF92B62}"/>
                    </a:ext>
                  </a:extLst>
                </p:cNvPr>
                <p:cNvSpPr/>
                <p:nvPr/>
              </p:nvSpPr>
              <p:spPr>
                <a:xfrm>
                  <a:off x="8743371" y="5688866"/>
                  <a:ext cx="228600" cy="228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3E0578EC-9AA4-484B-9856-C289C76262D6}"/>
                    </a:ext>
                  </a:extLst>
                </p:cNvPr>
                <p:cNvSpPr/>
                <p:nvPr/>
              </p:nvSpPr>
              <p:spPr>
                <a:xfrm>
                  <a:off x="7718840" y="5688866"/>
                  <a:ext cx="228600" cy="228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F45C49EF-970D-C148-955D-F99B83A1A830}"/>
                    </a:ext>
                  </a:extLst>
                </p:cNvPr>
                <p:cNvSpPr/>
                <p:nvPr/>
              </p:nvSpPr>
              <p:spPr>
                <a:xfrm>
                  <a:off x="7833140" y="5688866"/>
                  <a:ext cx="228600" cy="228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7431FAD-53BC-F74F-81E0-D199640C4185}"/>
                    </a:ext>
                  </a:extLst>
                </p:cNvPr>
                <p:cNvSpPr/>
                <p:nvPr/>
              </p:nvSpPr>
              <p:spPr>
                <a:xfrm>
                  <a:off x="8345200" y="5688866"/>
                  <a:ext cx="228600" cy="228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D0AAE7DD-92A4-D644-8E0D-4FDBB5A97C61}"/>
                    </a:ext>
                  </a:extLst>
                </p:cNvPr>
                <p:cNvSpPr/>
                <p:nvPr/>
              </p:nvSpPr>
              <p:spPr>
                <a:xfrm>
                  <a:off x="8237018" y="5688866"/>
                  <a:ext cx="228600" cy="2286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4486E87C-B7A9-5D4A-981A-4CB3EE54A27D}"/>
                    </a:ext>
                  </a:extLst>
                </p:cNvPr>
                <p:cNvSpPr/>
                <p:nvPr/>
              </p:nvSpPr>
              <p:spPr>
                <a:xfrm>
                  <a:off x="7440203" y="1978086"/>
                  <a:ext cx="3840480" cy="3840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C8156F6-8E48-FB41-8DA3-C0069689AE52}"/>
                    </a:ext>
                  </a:extLst>
                </p:cNvPr>
                <p:cNvSpPr/>
                <p:nvPr/>
              </p:nvSpPr>
              <p:spPr>
                <a:xfrm>
                  <a:off x="10159574" y="5688866"/>
                  <a:ext cx="228600" cy="2286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</p:grp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481605-1006-9342-AACA-091B33A0AF17}"/>
                  </a:ext>
                </a:extLst>
              </p:cNvPr>
              <p:cNvSpPr/>
              <p:nvPr/>
            </p:nvSpPr>
            <p:spPr>
              <a:xfrm>
                <a:off x="2391077" y="5241293"/>
                <a:ext cx="212396" cy="1944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?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CE625353-8274-064D-9576-B55AB29F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2967" y="5626666"/>
              <a:ext cx="216270" cy="1441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2CBFDC-D004-FF47-BF40-FD8884EE4AFB}"/>
              </a:ext>
            </a:extLst>
          </p:cNvPr>
          <p:cNvGrpSpPr/>
          <p:nvPr/>
        </p:nvGrpSpPr>
        <p:grpSpPr>
          <a:xfrm>
            <a:off x="3766456" y="2781959"/>
            <a:ext cx="3133709" cy="2914646"/>
            <a:chOff x="2999323" y="2856200"/>
            <a:chExt cx="3133709" cy="2914646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892CB466-A6F6-AD48-83DE-7B4D39A74A8C}"/>
                </a:ext>
              </a:extLst>
            </p:cNvPr>
            <p:cNvGrpSpPr/>
            <p:nvPr/>
          </p:nvGrpSpPr>
          <p:grpSpPr>
            <a:xfrm>
              <a:off x="3325520" y="2856200"/>
              <a:ext cx="2807512" cy="2620077"/>
              <a:chOff x="4620604" y="2921607"/>
              <a:chExt cx="2807512" cy="2620077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0A050C9F-5F68-6F45-B820-EE594A855AEC}"/>
                  </a:ext>
                </a:extLst>
              </p:cNvPr>
              <p:cNvSpPr/>
              <p:nvPr/>
            </p:nvSpPr>
            <p:spPr>
              <a:xfrm>
                <a:off x="6016605" y="3195581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0DFB24A8-6948-D245-846D-C2362B72E80E}"/>
                  </a:ext>
                </a:extLst>
              </p:cNvPr>
              <p:cNvSpPr/>
              <p:nvPr/>
            </p:nvSpPr>
            <p:spPr>
              <a:xfrm>
                <a:off x="6290354" y="3135452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BA97C1CE-527B-2E41-ACD7-43063C0F3A23}"/>
                  </a:ext>
                </a:extLst>
              </p:cNvPr>
              <p:cNvSpPr/>
              <p:nvPr/>
            </p:nvSpPr>
            <p:spPr>
              <a:xfrm>
                <a:off x="7009510" y="3491542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F439577A-EBDB-E044-B0AE-79FC60A950AD}"/>
                  </a:ext>
                </a:extLst>
              </p:cNvPr>
              <p:cNvSpPr/>
              <p:nvPr/>
            </p:nvSpPr>
            <p:spPr>
              <a:xfrm>
                <a:off x="6959148" y="3887132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5DB3BC4D-3EAC-BA4C-B87C-5BA9C46540DA}"/>
                  </a:ext>
                </a:extLst>
              </p:cNvPr>
              <p:cNvSpPr/>
              <p:nvPr/>
            </p:nvSpPr>
            <p:spPr>
              <a:xfrm>
                <a:off x="5638918" y="3015834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4CCEC30B-5010-E14C-9739-5CB704D67BFA}"/>
                  </a:ext>
                </a:extLst>
              </p:cNvPr>
              <p:cNvSpPr/>
              <p:nvPr/>
            </p:nvSpPr>
            <p:spPr>
              <a:xfrm>
                <a:off x="5685596" y="3429472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CD7456D0-B131-C440-AA25-8C9049BCD6DA}"/>
                  </a:ext>
                </a:extLst>
              </p:cNvPr>
              <p:cNvSpPr/>
              <p:nvPr/>
            </p:nvSpPr>
            <p:spPr>
              <a:xfrm>
                <a:off x="6621997" y="3977019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4297D9A3-51ED-D64F-B724-56373A2D31D6}"/>
                  </a:ext>
                </a:extLst>
              </p:cNvPr>
              <p:cNvSpPr/>
              <p:nvPr/>
            </p:nvSpPr>
            <p:spPr>
              <a:xfrm>
                <a:off x="7062456" y="4573592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66D10B6D-CDD2-4448-A29A-CBB206211008}"/>
                  </a:ext>
                </a:extLst>
              </p:cNvPr>
              <p:cNvSpPr/>
              <p:nvPr/>
            </p:nvSpPr>
            <p:spPr>
              <a:xfrm>
                <a:off x="6389742" y="3505253"/>
                <a:ext cx="167114" cy="1559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9621EAB0-1BA6-5646-9130-E5E17D5E162B}"/>
                  </a:ext>
                </a:extLst>
              </p:cNvPr>
              <p:cNvSpPr/>
              <p:nvPr/>
            </p:nvSpPr>
            <p:spPr>
              <a:xfrm>
                <a:off x="5730148" y="4729549"/>
                <a:ext cx="167114" cy="1559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54DA1E9A-30B4-3C41-92D9-92490D7A862B}"/>
                  </a:ext>
                </a:extLst>
              </p:cNvPr>
              <p:cNvSpPr/>
              <p:nvPr/>
            </p:nvSpPr>
            <p:spPr>
              <a:xfrm>
                <a:off x="6373911" y="4525744"/>
                <a:ext cx="167114" cy="1559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9DA6CE0-4E7E-7F46-9B8B-AAA4AC8E9D72}"/>
                  </a:ext>
                </a:extLst>
              </p:cNvPr>
              <p:cNvSpPr/>
              <p:nvPr/>
            </p:nvSpPr>
            <p:spPr>
              <a:xfrm>
                <a:off x="4907853" y="4008472"/>
                <a:ext cx="167114" cy="1559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3D22780-2A11-EF4B-AC1C-693C9D2F2467}"/>
                  </a:ext>
                </a:extLst>
              </p:cNvPr>
              <p:cNvSpPr/>
              <p:nvPr/>
            </p:nvSpPr>
            <p:spPr>
              <a:xfrm>
                <a:off x="5960917" y="3969996"/>
                <a:ext cx="167114" cy="1559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68885E32-9B74-B64D-967A-F192FD595E17}"/>
                  </a:ext>
                </a:extLst>
              </p:cNvPr>
              <p:cNvSpPr/>
              <p:nvPr/>
            </p:nvSpPr>
            <p:spPr>
              <a:xfrm>
                <a:off x="6614751" y="5154816"/>
                <a:ext cx="167114" cy="1559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BF5FD9D2-C7F0-4E45-8445-5502A8A38CE8}"/>
                  </a:ext>
                </a:extLst>
              </p:cNvPr>
              <p:cNvSpPr/>
              <p:nvPr/>
            </p:nvSpPr>
            <p:spPr>
              <a:xfrm>
                <a:off x="5573262" y="4374267"/>
                <a:ext cx="167114" cy="1559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A937A620-6516-BA42-B781-DFA5E9E075FA}"/>
                  </a:ext>
                </a:extLst>
              </p:cNvPr>
              <p:cNvSpPr/>
              <p:nvPr/>
            </p:nvSpPr>
            <p:spPr>
              <a:xfrm>
                <a:off x="4824296" y="4581688"/>
                <a:ext cx="167114" cy="1559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96F82F62-5B98-4040-8A66-CEF739A00638}"/>
                  </a:ext>
                </a:extLst>
              </p:cNvPr>
              <p:cNvSpPr/>
              <p:nvPr/>
            </p:nvSpPr>
            <p:spPr>
              <a:xfrm>
                <a:off x="4907853" y="5102480"/>
                <a:ext cx="167114" cy="1559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1842A5B8-79AC-454A-8519-5A516158C2CD}"/>
                  </a:ext>
                </a:extLst>
              </p:cNvPr>
              <p:cNvSpPr/>
              <p:nvPr/>
            </p:nvSpPr>
            <p:spPr>
              <a:xfrm>
                <a:off x="5282185" y="4715167"/>
                <a:ext cx="167114" cy="1559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6977091-359C-D941-BD1F-6B1C7ED61034}"/>
                  </a:ext>
                </a:extLst>
              </p:cNvPr>
              <p:cNvSpPr/>
              <p:nvPr/>
            </p:nvSpPr>
            <p:spPr>
              <a:xfrm>
                <a:off x="5203101" y="3670097"/>
                <a:ext cx="167114" cy="1559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1308DC88-D953-2B45-910D-33EAC842C973}"/>
                  </a:ext>
                </a:extLst>
              </p:cNvPr>
              <p:cNvSpPr/>
              <p:nvPr/>
            </p:nvSpPr>
            <p:spPr>
              <a:xfrm>
                <a:off x="4620604" y="2921607"/>
                <a:ext cx="2807512" cy="26200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4111A48C-23C0-C642-B694-F0FA6FD88722}"/>
                  </a:ext>
                </a:extLst>
              </p:cNvPr>
              <p:cNvSpPr/>
              <p:nvPr/>
            </p:nvSpPr>
            <p:spPr>
              <a:xfrm>
                <a:off x="6359056" y="4097255"/>
                <a:ext cx="212396" cy="1944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?</a:t>
                </a:r>
              </a:p>
            </p:txBody>
          </p:sp>
        </p:grpSp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77B4A5DF-483A-2341-968F-4AC329F59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386" y="5626666"/>
              <a:ext cx="216270" cy="144180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30D35D3-C9BA-9F47-B3CA-493E1D735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9323" y="3977682"/>
              <a:ext cx="222824" cy="14418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177403-D188-8C47-8CCD-074E1D22730E}"/>
              </a:ext>
            </a:extLst>
          </p:cNvPr>
          <p:cNvGrpSpPr/>
          <p:nvPr/>
        </p:nvGrpSpPr>
        <p:grpSpPr>
          <a:xfrm>
            <a:off x="8183066" y="1660477"/>
            <a:ext cx="2807512" cy="2620077"/>
            <a:chOff x="4620604" y="2921607"/>
            <a:chExt cx="2807512" cy="2620077"/>
          </a:xfrm>
          <a:scene3d>
            <a:camera prst="isometricOffAxis2Top"/>
            <a:lightRig rig="threePt" dir="t"/>
          </a:scene3d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93BCDCC-A013-454A-AF47-88644771EE7E}"/>
                </a:ext>
              </a:extLst>
            </p:cNvPr>
            <p:cNvSpPr/>
            <p:nvPr/>
          </p:nvSpPr>
          <p:spPr>
            <a:xfrm>
              <a:off x="6016605" y="3195581"/>
              <a:ext cx="167114" cy="155957"/>
            </a:xfrm>
            <a:prstGeom prst="ellipse">
              <a:avLst/>
            </a:prstGeom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07DAD44-1397-0446-BBF4-97992D0F4E72}"/>
                </a:ext>
              </a:extLst>
            </p:cNvPr>
            <p:cNvSpPr/>
            <p:nvPr/>
          </p:nvSpPr>
          <p:spPr>
            <a:xfrm>
              <a:off x="6290354" y="3135452"/>
              <a:ext cx="167114" cy="155957"/>
            </a:xfrm>
            <a:prstGeom prst="ellipse">
              <a:avLst/>
            </a:prstGeom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355A733-4726-FA4F-9E08-3EAB52C0E92A}"/>
                </a:ext>
              </a:extLst>
            </p:cNvPr>
            <p:cNvSpPr/>
            <p:nvPr/>
          </p:nvSpPr>
          <p:spPr>
            <a:xfrm>
              <a:off x="7009510" y="3491542"/>
              <a:ext cx="167114" cy="155957"/>
            </a:xfrm>
            <a:prstGeom prst="ellipse">
              <a:avLst/>
            </a:prstGeom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B3CF802-2FD5-AE48-A635-44F45551E3F8}"/>
                </a:ext>
              </a:extLst>
            </p:cNvPr>
            <p:cNvSpPr/>
            <p:nvPr/>
          </p:nvSpPr>
          <p:spPr>
            <a:xfrm>
              <a:off x="6959148" y="3887132"/>
              <a:ext cx="167114" cy="155957"/>
            </a:xfrm>
            <a:prstGeom prst="ellipse">
              <a:avLst/>
            </a:prstGeom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74083C6-EE12-7C4A-9DB8-D8297DA47A45}"/>
                </a:ext>
              </a:extLst>
            </p:cNvPr>
            <p:cNvSpPr/>
            <p:nvPr/>
          </p:nvSpPr>
          <p:spPr>
            <a:xfrm>
              <a:off x="5638918" y="3015834"/>
              <a:ext cx="167114" cy="155957"/>
            </a:xfrm>
            <a:prstGeom prst="ellipse">
              <a:avLst/>
            </a:prstGeom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8E2EDC3-1232-1E44-AB9E-59C5D97B5971}"/>
                </a:ext>
              </a:extLst>
            </p:cNvPr>
            <p:cNvSpPr/>
            <p:nvPr/>
          </p:nvSpPr>
          <p:spPr>
            <a:xfrm>
              <a:off x="6373911" y="4525744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2455A98-67AA-6F42-811C-713976E8AD7B}"/>
                </a:ext>
              </a:extLst>
            </p:cNvPr>
            <p:cNvSpPr/>
            <p:nvPr/>
          </p:nvSpPr>
          <p:spPr>
            <a:xfrm>
              <a:off x="5960917" y="3969996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24CBEA2-4F6C-C34A-9DDA-C792A8A818B0}"/>
                </a:ext>
              </a:extLst>
            </p:cNvPr>
            <p:cNvSpPr/>
            <p:nvPr/>
          </p:nvSpPr>
          <p:spPr>
            <a:xfrm>
              <a:off x="6614751" y="5154816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4BCC85E-288D-C24F-BEB1-AD9207BB8426}"/>
                </a:ext>
              </a:extLst>
            </p:cNvPr>
            <p:cNvSpPr/>
            <p:nvPr/>
          </p:nvSpPr>
          <p:spPr>
            <a:xfrm>
              <a:off x="4620604" y="2921607"/>
              <a:ext cx="2807512" cy="2620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08B2C17-1EBC-7848-8986-F080FFCDEE9D}"/>
              </a:ext>
            </a:extLst>
          </p:cNvPr>
          <p:cNvSpPr txBox="1"/>
          <p:nvPr/>
        </p:nvSpPr>
        <p:spPr>
          <a:xfrm>
            <a:off x="10348885" y="3594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222AD02-2D52-8645-AD87-AA1A3C9C8EA6}"/>
              </a:ext>
            </a:extLst>
          </p:cNvPr>
          <p:cNvGrpSpPr/>
          <p:nvPr/>
        </p:nvGrpSpPr>
        <p:grpSpPr>
          <a:xfrm>
            <a:off x="8216877" y="2408460"/>
            <a:ext cx="2807512" cy="2620077"/>
            <a:chOff x="4620604" y="2921607"/>
            <a:chExt cx="2807512" cy="2620077"/>
          </a:xfrm>
          <a:scene3d>
            <a:camera prst="isometricOffAxis2Top"/>
            <a:lightRig rig="threePt" dir="t"/>
          </a:scene3d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BD01D2A-150D-5D4A-92CA-3D4C5ECFB6CA}"/>
                </a:ext>
              </a:extLst>
            </p:cNvPr>
            <p:cNvSpPr/>
            <p:nvPr/>
          </p:nvSpPr>
          <p:spPr>
            <a:xfrm>
              <a:off x="5685596" y="3429472"/>
              <a:ext cx="167114" cy="155957"/>
            </a:xfrm>
            <a:prstGeom prst="ellipse">
              <a:avLst/>
            </a:prstGeom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835B2DD-DEAA-B641-BDCA-D6E8E65F2B5D}"/>
                </a:ext>
              </a:extLst>
            </p:cNvPr>
            <p:cNvSpPr/>
            <p:nvPr/>
          </p:nvSpPr>
          <p:spPr>
            <a:xfrm>
              <a:off x="5573262" y="4374267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A372604-E3B8-6149-AE3C-4AF899CA095A}"/>
                </a:ext>
              </a:extLst>
            </p:cNvPr>
            <p:cNvSpPr/>
            <p:nvPr/>
          </p:nvSpPr>
          <p:spPr>
            <a:xfrm>
              <a:off x="5203101" y="3670097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07D73C4-008E-1D44-B0ED-51322355DD06}"/>
                </a:ext>
              </a:extLst>
            </p:cNvPr>
            <p:cNvSpPr/>
            <p:nvPr/>
          </p:nvSpPr>
          <p:spPr>
            <a:xfrm>
              <a:off x="4620604" y="2921607"/>
              <a:ext cx="2807512" cy="2620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F9A799F-5D7E-D647-A35E-71DFCCB8C818}"/>
              </a:ext>
            </a:extLst>
          </p:cNvPr>
          <p:cNvGrpSpPr/>
          <p:nvPr/>
        </p:nvGrpSpPr>
        <p:grpSpPr>
          <a:xfrm>
            <a:off x="8195141" y="3775865"/>
            <a:ext cx="2807512" cy="2620077"/>
            <a:chOff x="4620604" y="2921607"/>
            <a:chExt cx="2807512" cy="2620077"/>
          </a:xfrm>
          <a:scene3d>
            <a:camera prst="isometricOffAxis2Top"/>
            <a:lightRig rig="threePt" dir="t"/>
          </a:scene3d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8203CB5-710D-F745-A042-414CE90C76EC}"/>
                </a:ext>
              </a:extLst>
            </p:cNvPr>
            <p:cNvSpPr/>
            <p:nvPr/>
          </p:nvSpPr>
          <p:spPr>
            <a:xfrm>
              <a:off x="6621997" y="3977019"/>
              <a:ext cx="167114" cy="155957"/>
            </a:xfrm>
            <a:prstGeom prst="ellipse">
              <a:avLst/>
            </a:prstGeom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134C3EF-B042-6448-8EC0-5EFD8CD6200B}"/>
                </a:ext>
              </a:extLst>
            </p:cNvPr>
            <p:cNvSpPr/>
            <p:nvPr/>
          </p:nvSpPr>
          <p:spPr>
            <a:xfrm>
              <a:off x="6389742" y="3505253"/>
              <a:ext cx="167114" cy="155957"/>
            </a:xfrm>
            <a:prstGeom prst="ellipse">
              <a:avLst/>
            </a:prstGeom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8B1810A-D3CB-4344-8AAC-83D73B19EB28}"/>
                </a:ext>
              </a:extLst>
            </p:cNvPr>
            <p:cNvSpPr/>
            <p:nvPr/>
          </p:nvSpPr>
          <p:spPr>
            <a:xfrm>
              <a:off x="4907853" y="4008472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D3FAD6D-4B1E-E44D-AC44-B7922D5C0880}"/>
                </a:ext>
              </a:extLst>
            </p:cNvPr>
            <p:cNvSpPr/>
            <p:nvPr/>
          </p:nvSpPr>
          <p:spPr>
            <a:xfrm>
              <a:off x="4824296" y="4581688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4225D0C3-01D0-1A41-8D29-8168C646143F}"/>
                </a:ext>
              </a:extLst>
            </p:cNvPr>
            <p:cNvSpPr/>
            <p:nvPr/>
          </p:nvSpPr>
          <p:spPr>
            <a:xfrm>
              <a:off x="4907853" y="5102480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16B790BB-D21B-1D44-A748-0003CFC4D9DF}"/>
                </a:ext>
              </a:extLst>
            </p:cNvPr>
            <p:cNvSpPr/>
            <p:nvPr/>
          </p:nvSpPr>
          <p:spPr>
            <a:xfrm>
              <a:off x="4620604" y="2921607"/>
              <a:ext cx="2807512" cy="2620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0A77ED-A612-0D4C-B0B7-5AFF8159EAC8}"/>
              </a:ext>
            </a:extLst>
          </p:cNvPr>
          <p:cNvCxnSpPr>
            <a:cxnSpLocks/>
          </p:cNvCxnSpPr>
          <p:nvPr/>
        </p:nvCxnSpPr>
        <p:spPr>
          <a:xfrm flipH="1" flipV="1">
            <a:off x="7760043" y="3146437"/>
            <a:ext cx="6038" cy="21006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2F5D83E7-5D76-D848-883C-6024E03C6648}"/>
              </a:ext>
            </a:extLst>
          </p:cNvPr>
          <p:cNvCxnSpPr>
            <a:cxnSpLocks/>
          </p:cNvCxnSpPr>
          <p:nvPr/>
        </p:nvCxnSpPr>
        <p:spPr>
          <a:xfrm flipH="1" flipV="1">
            <a:off x="7784734" y="5263451"/>
            <a:ext cx="2511541" cy="3902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30167750-5D03-D042-94AF-006ACA45E16F}"/>
              </a:ext>
            </a:extLst>
          </p:cNvPr>
          <p:cNvCxnSpPr>
            <a:cxnSpLocks/>
          </p:cNvCxnSpPr>
          <p:nvPr/>
        </p:nvCxnSpPr>
        <p:spPr>
          <a:xfrm flipH="1">
            <a:off x="7760044" y="4519059"/>
            <a:ext cx="1168160" cy="7415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9C5589D9-0AB3-6F47-BAEF-3769AFB475D9}"/>
              </a:ext>
            </a:extLst>
          </p:cNvPr>
          <p:cNvSpPr/>
          <p:nvPr/>
        </p:nvSpPr>
        <p:spPr>
          <a:xfrm>
            <a:off x="9846769" y="3967333"/>
            <a:ext cx="212396" cy="1944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isometricOffAxis2Top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?</a:t>
            </a:r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853244FB-979E-C947-BE89-47B760DBC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278" y="4696652"/>
            <a:ext cx="222824" cy="144180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AE903E98-0FFD-8043-935E-4E1C67A8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37" y="5491437"/>
            <a:ext cx="216270" cy="1441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2838DC-5012-C346-AD15-3FB6DEAA8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546" y="3686490"/>
            <a:ext cx="246070" cy="166459"/>
          </a:xfrm>
          <a:prstGeom prst="rect">
            <a:avLst/>
          </a:prstGeom>
        </p:spPr>
      </p:pic>
      <p:grpSp>
        <p:nvGrpSpPr>
          <p:cNvPr id="218" name="Group 217">
            <a:extLst>
              <a:ext uri="{FF2B5EF4-FFF2-40B4-BE49-F238E27FC236}">
                <a16:creationId xmlns:a16="http://schemas.microsoft.com/office/drawing/2014/main" id="{512CFF4C-2133-AC4C-A742-F23C1E361CDE}"/>
              </a:ext>
            </a:extLst>
          </p:cNvPr>
          <p:cNvGrpSpPr/>
          <p:nvPr/>
        </p:nvGrpSpPr>
        <p:grpSpPr>
          <a:xfrm>
            <a:off x="8206009" y="3070939"/>
            <a:ext cx="2807512" cy="2620077"/>
            <a:chOff x="4620604" y="2921607"/>
            <a:chExt cx="2807512" cy="2620077"/>
          </a:xfrm>
          <a:scene3d>
            <a:camera prst="isometricOffAxis2Top"/>
            <a:lightRig rig="threePt" dir="t"/>
          </a:scene3d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C088359A-1C08-9244-841F-873F92558DEC}"/>
                </a:ext>
              </a:extLst>
            </p:cNvPr>
            <p:cNvSpPr/>
            <p:nvPr/>
          </p:nvSpPr>
          <p:spPr>
            <a:xfrm>
              <a:off x="7062456" y="4573592"/>
              <a:ext cx="167114" cy="155957"/>
            </a:xfrm>
            <a:prstGeom prst="ellipse">
              <a:avLst/>
            </a:prstGeom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FA18AB54-33CF-904D-8E5B-EC09F3C2608D}"/>
                </a:ext>
              </a:extLst>
            </p:cNvPr>
            <p:cNvSpPr/>
            <p:nvPr/>
          </p:nvSpPr>
          <p:spPr>
            <a:xfrm>
              <a:off x="5730148" y="4729549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BE45F6EC-1851-734A-A5B5-ACA341C97470}"/>
                </a:ext>
              </a:extLst>
            </p:cNvPr>
            <p:cNvSpPr/>
            <p:nvPr/>
          </p:nvSpPr>
          <p:spPr>
            <a:xfrm>
              <a:off x="5282185" y="4715167"/>
              <a:ext cx="167114" cy="1559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FC5765EA-8F26-A54E-AC5B-8D8F4791530F}"/>
                </a:ext>
              </a:extLst>
            </p:cNvPr>
            <p:cNvSpPr/>
            <p:nvPr/>
          </p:nvSpPr>
          <p:spPr>
            <a:xfrm>
              <a:off x="4620604" y="2921607"/>
              <a:ext cx="2807512" cy="2620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3979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51DD-F329-F042-A2C9-6D8999C25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KNN: Feature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CACB6-2C75-524B-8ED4-4964D6F0BC1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52492" y="1291120"/>
            <a:ext cx="10842630" cy="705063"/>
          </a:xfrm>
        </p:spPr>
        <p:txBody>
          <a:bodyPr/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Features should be </a:t>
            </a:r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on the same scale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when using KNN.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53EC5D-39FF-1143-A30F-9FB180147B9D}"/>
              </a:ext>
            </a:extLst>
          </p:cNvPr>
          <p:cNvGrpSpPr/>
          <p:nvPr/>
        </p:nvGrpSpPr>
        <p:grpSpPr>
          <a:xfrm>
            <a:off x="496878" y="1995516"/>
            <a:ext cx="11449703" cy="4143313"/>
            <a:chOff x="496878" y="1995516"/>
            <a:chExt cx="11449703" cy="4143313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B55D7B49-02DB-DA41-9999-4D573ACB61DA}"/>
                </a:ext>
              </a:extLst>
            </p:cNvPr>
            <p:cNvSpPr/>
            <p:nvPr/>
          </p:nvSpPr>
          <p:spPr>
            <a:xfrm>
              <a:off x="4071275" y="5615609"/>
              <a:ext cx="125853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(      changed less)</a:t>
              </a:r>
              <a:endParaRPr lang="en-US" sz="1400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3B8E0D-08A7-BB4B-9B6D-672F40D81B31}"/>
                </a:ext>
              </a:extLst>
            </p:cNvPr>
            <p:cNvGrpSpPr/>
            <p:nvPr/>
          </p:nvGrpSpPr>
          <p:grpSpPr>
            <a:xfrm>
              <a:off x="496878" y="2573764"/>
              <a:ext cx="9964223" cy="3352257"/>
              <a:chOff x="995053" y="2306715"/>
              <a:chExt cx="10516916" cy="383247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EA927CD-6A25-F344-A586-A40087FC168F}"/>
                  </a:ext>
                </a:extLst>
              </p:cNvPr>
              <p:cNvGrpSpPr/>
              <p:nvPr/>
            </p:nvGrpSpPr>
            <p:grpSpPr>
              <a:xfrm>
                <a:off x="6844567" y="2327637"/>
                <a:ext cx="4667402" cy="3811548"/>
                <a:chOff x="5718850" y="2223820"/>
                <a:chExt cx="4667402" cy="3811548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F9AF3CE-ACFF-D945-BF8F-32F7F6AB53A7}"/>
                    </a:ext>
                  </a:extLst>
                </p:cNvPr>
                <p:cNvSpPr txBox="1"/>
                <p:nvPr/>
              </p:nvSpPr>
              <p:spPr>
                <a:xfrm>
                  <a:off x="5718850" y="3784413"/>
                  <a:ext cx="1071501" cy="351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d2 = 0.2</a:t>
                  </a:r>
                </a:p>
              </p:txBody>
            </p:sp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29C81909-99DC-C941-AB83-341FA84A0CB0}"/>
                    </a:ext>
                  </a:extLst>
                </p:cNvPr>
                <p:cNvGrpSpPr/>
                <p:nvPr/>
              </p:nvGrpSpPr>
              <p:grpSpPr>
                <a:xfrm>
                  <a:off x="6569093" y="2223820"/>
                  <a:ext cx="3817159" cy="3456669"/>
                  <a:chOff x="6678092" y="2291699"/>
                  <a:chExt cx="3817159" cy="3456669"/>
                </a:xfrm>
              </p:grpSpPr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A4B01891-1EA5-0046-9ED5-947F2D9995A1}"/>
                      </a:ext>
                    </a:extLst>
                  </p:cNvPr>
                  <p:cNvSpPr/>
                  <p:nvPr/>
                </p:nvSpPr>
                <p:spPr>
                  <a:xfrm>
                    <a:off x="8757579" y="2754663"/>
                    <a:ext cx="182224" cy="172445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1550FA34-5C50-D046-874B-7E69B85A7ACC}"/>
                      </a:ext>
                    </a:extLst>
                  </p:cNvPr>
                  <p:cNvSpPr/>
                  <p:nvPr/>
                </p:nvSpPr>
                <p:spPr>
                  <a:xfrm>
                    <a:off x="9056079" y="2688177"/>
                    <a:ext cx="182224" cy="172445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A9020F7A-A033-A948-B65A-95A223B03CA1}"/>
                      </a:ext>
                    </a:extLst>
                  </p:cNvPr>
                  <p:cNvSpPr/>
                  <p:nvPr/>
                </p:nvSpPr>
                <p:spPr>
                  <a:xfrm>
                    <a:off x="9840260" y="3081914"/>
                    <a:ext cx="182224" cy="172445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6C2574EF-6632-334A-B9EB-0339D43719F4}"/>
                      </a:ext>
                    </a:extLst>
                  </p:cNvPr>
                  <p:cNvSpPr/>
                  <p:nvPr/>
                </p:nvSpPr>
                <p:spPr>
                  <a:xfrm>
                    <a:off x="9785345" y="3519326"/>
                    <a:ext cx="182224" cy="172445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CD6EF1E3-33AC-9E45-B46D-F135ABB8720E}"/>
                      </a:ext>
                    </a:extLst>
                  </p:cNvPr>
                  <p:cNvSpPr/>
                  <p:nvPr/>
                </p:nvSpPr>
                <p:spPr>
                  <a:xfrm>
                    <a:off x="8345742" y="2555912"/>
                    <a:ext cx="182224" cy="172445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2AF86F70-284F-884E-B0E0-CD2B3AB388A8}"/>
                      </a:ext>
                    </a:extLst>
                  </p:cNvPr>
                  <p:cNvSpPr/>
                  <p:nvPr/>
                </p:nvSpPr>
                <p:spPr>
                  <a:xfrm>
                    <a:off x="8396641" y="3013282"/>
                    <a:ext cx="182224" cy="172445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EF658125-D4E9-4947-B81C-938B80B1B981}"/>
                      </a:ext>
                    </a:extLst>
                  </p:cNvPr>
                  <p:cNvSpPr/>
                  <p:nvPr/>
                </p:nvSpPr>
                <p:spPr>
                  <a:xfrm>
                    <a:off x="9427868" y="3633370"/>
                    <a:ext cx="182224" cy="17244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5DD8C0D0-DE4C-6747-B20C-7DF740BAAFFB}"/>
                      </a:ext>
                    </a:extLst>
                  </p:cNvPr>
                  <p:cNvSpPr/>
                  <p:nvPr/>
                </p:nvSpPr>
                <p:spPr>
                  <a:xfrm>
                    <a:off x="9897993" y="4278361"/>
                    <a:ext cx="182224" cy="172445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C3FD4AC8-B9EC-CB41-9302-D388B6BEFD58}"/>
                      </a:ext>
                    </a:extLst>
                  </p:cNvPr>
                  <p:cNvSpPr/>
                  <p:nvPr/>
                </p:nvSpPr>
                <p:spPr>
                  <a:xfrm>
                    <a:off x="9164454" y="3097075"/>
                    <a:ext cx="182224" cy="172445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050842E1-6644-FE45-AC16-71647B510BFF}"/>
                      </a:ext>
                    </a:extLst>
                  </p:cNvPr>
                  <p:cNvSpPr/>
                  <p:nvPr/>
                </p:nvSpPr>
                <p:spPr>
                  <a:xfrm>
                    <a:off x="8445220" y="4450806"/>
                    <a:ext cx="182224" cy="172445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8A324A16-67F5-FA4A-92B1-14897FA43A8D}"/>
                      </a:ext>
                    </a:extLst>
                  </p:cNvPr>
                  <p:cNvSpPr/>
                  <p:nvPr/>
                </p:nvSpPr>
                <p:spPr>
                  <a:xfrm>
                    <a:off x="9147191" y="4225454"/>
                    <a:ext cx="182224" cy="172445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D417A6A3-CC27-874F-B927-05B2D777391B}"/>
                      </a:ext>
                    </a:extLst>
                  </p:cNvPr>
                  <p:cNvSpPr/>
                  <p:nvPr/>
                </p:nvSpPr>
                <p:spPr>
                  <a:xfrm>
                    <a:off x="7548576" y="3653495"/>
                    <a:ext cx="182224" cy="172445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4F3ACB17-3574-DD42-8305-56FB7316D23C}"/>
                      </a:ext>
                    </a:extLst>
                  </p:cNvPr>
                  <p:cNvSpPr/>
                  <p:nvPr/>
                </p:nvSpPr>
                <p:spPr>
                  <a:xfrm>
                    <a:off x="8696856" y="3610951"/>
                    <a:ext cx="182224" cy="172445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1D6D46AF-8B0B-B740-A4C4-47CDC954C57E}"/>
                      </a:ext>
                    </a:extLst>
                  </p:cNvPr>
                  <p:cNvSpPr/>
                  <p:nvPr/>
                </p:nvSpPr>
                <p:spPr>
                  <a:xfrm>
                    <a:off x="9409808" y="4921033"/>
                    <a:ext cx="182224" cy="172445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6B23E698-AFF6-4141-8F3A-B739ECF898DE}"/>
                      </a:ext>
                    </a:extLst>
                  </p:cNvPr>
                  <p:cNvSpPr/>
                  <p:nvPr/>
                </p:nvSpPr>
                <p:spPr>
                  <a:xfrm>
                    <a:off x="8274149" y="4057962"/>
                    <a:ext cx="182224" cy="172445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E99BDED0-148B-DE46-B98B-D011DB9A1BD3}"/>
                      </a:ext>
                    </a:extLst>
                  </p:cNvPr>
                  <p:cNvSpPr/>
                  <p:nvPr/>
                </p:nvSpPr>
                <p:spPr>
                  <a:xfrm>
                    <a:off x="7457464" y="4287312"/>
                    <a:ext cx="182224" cy="172445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56289948-62AC-5945-A55B-88424B21FE61}"/>
                      </a:ext>
                    </a:extLst>
                  </p:cNvPr>
                  <p:cNvSpPr/>
                  <p:nvPr/>
                </p:nvSpPr>
                <p:spPr>
                  <a:xfrm>
                    <a:off x="7548576" y="4863164"/>
                    <a:ext cx="182224" cy="172445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61D7E9F8-82E8-FE4C-85A2-ED23516753C9}"/>
                      </a:ext>
                    </a:extLst>
                  </p:cNvPr>
                  <p:cNvSpPr/>
                  <p:nvPr/>
                </p:nvSpPr>
                <p:spPr>
                  <a:xfrm>
                    <a:off x="7956754" y="4434904"/>
                    <a:ext cx="182224" cy="172445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6C1972B5-3AC2-2844-9370-6202F7E38DF2}"/>
                      </a:ext>
                    </a:extLst>
                  </p:cNvPr>
                  <p:cNvSpPr/>
                  <p:nvPr/>
                </p:nvSpPr>
                <p:spPr>
                  <a:xfrm>
                    <a:off x="7870520" y="3279346"/>
                    <a:ext cx="182224" cy="172445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7152190F-2D2F-0842-B52B-6194E46E69AB}"/>
                      </a:ext>
                    </a:extLst>
                  </p:cNvPr>
                  <p:cNvSpPr/>
                  <p:nvPr/>
                </p:nvSpPr>
                <p:spPr>
                  <a:xfrm>
                    <a:off x="7235354" y="2451724"/>
                    <a:ext cx="3061361" cy="289707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2A207FFF-C52C-8F49-9BF2-11DA1E628E66}"/>
                      </a:ext>
                    </a:extLst>
                  </p:cNvPr>
                  <p:cNvSpPr/>
                  <p:nvPr/>
                </p:nvSpPr>
                <p:spPr>
                  <a:xfrm>
                    <a:off x="9117229" y="4194901"/>
                    <a:ext cx="242946" cy="235697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1D9DBB10-E810-BE4A-BBCE-249F8DE72153}"/>
                      </a:ext>
                    </a:extLst>
                  </p:cNvPr>
                  <p:cNvSpPr/>
                  <p:nvPr/>
                </p:nvSpPr>
                <p:spPr>
                  <a:xfrm>
                    <a:off x="9388361" y="3600862"/>
                    <a:ext cx="242946" cy="235697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6822A37E-5047-764C-A77A-725665E3BD66}"/>
                      </a:ext>
                    </a:extLst>
                  </p:cNvPr>
                  <p:cNvSpPr txBox="1"/>
                  <p:nvPr/>
                </p:nvSpPr>
                <p:spPr>
                  <a:xfrm>
                    <a:off x="6957742" y="5227215"/>
                    <a:ext cx="340715" cy="351866"/>
                  </a:xfrm>
                  <a:prstGeom prst="rect">
                    <a:avLst/>
                  </a:prstGeom>
                  <a:noFill/>
                  <a:ln w="254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9E5C265-BD75-1D47-85AD-6C6422A0C4C5}"/>
                      </a:ext>
                    </a:extLst>
                  </p:cNvPr>
                  <p:cNvSpPr txBox="1"/>
                  <p:nvPr/>
                </p:nvSpPr>
                <p:spPr>
                  <a:xfrm>
                    <a:off x="6830120" y="3550251"/>
                    <a:ext cx="558279" cy="3518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rPr>
                      <a:t>0.5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6AE60640-39C2-4B47-922A-DB464A7DC4E9}"/>
                      </a:ext>
                    </a:extLst>
                  </p:cNvPr>
                  <p:cNvSpPr txBox="1"/>
                  <p:nvPr/>
                </p:nvSpPr>
                <p:spPr>
                  <a:xfrm>
                    <a:off x="8865407" y="5307189"/>
                    <a:ext cx="1607000" cy="3518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rPr>
                      <a:t>0.80  0.85</a:t>
                    </a:r>
                  </a:p>
                </p:txBody>
              </p: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FB71CA4-7FAA-4349-9BB2-70FA11382658}"/>
                      </a:ext>
                    </a:extLst>
                  </p:cNvPr>
                  <p:cNvCxnSpPr>
                    <a:cxnSpLocks/>
                    <a:stCxn id="34" idx="4"/>
                  </p:cNvCxnSpPr>
                  <p:nvPr/>
                </p:nvCxnSpPr>
                <p:spPr>
                  <a:xfrm flipH="1">
                    <a:off x="9238260" y="4430598"/>
                    <a:ext cx="442" cy="9190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8DDC3432-9047-A94B-A5EC-1E251520FA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92924" y="3812338"/>
                    <a:ext cx="7996" cy="154298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B19F647F-5A16-DA4F-A45D-B4375CBF6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245769" y="4310230"/>
                    <a:ext cx="1863896" cy="2436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B9C78BD0-DB7F-5840-A859-923CD0B272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235354" y="3692941"/>
                    <a:ext cx="2006377" cy="1417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614B2336-312A-5546-B425-2576D37EAD18}"/>
                      </a:ext>
                    </a:extLst>
                  </p:cNvPr>
                  <p:cNvSpPr txBox="1"/>
                  <p:nvPr/>
                </p:nvSpPr>
                <p:spPr>
                  <a:xfrm>
                    <a:off x="6825486" y="4156461"/>
                    <a:ext cx="532965" cy="3518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rPr>
                      <a:t>0.3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58CB5131-404A-8C4C-BAAA-74790C8C4C53}"/>
                      </a:ext>
                    </a:extLst>
                  </p:cNvPr>
                  <p:cNvSpPr txBox="1"/>
                  <p:nvPr/>
                </p:nvSpPr>
                <p:spPr>
                  <a:xfrm>
                    <a:off x="6960542" y="2291699"/>
                    <a:ext cx="341600" cy="351866"/>
                  </a:xfrm>
                  <a:prstGeom prst="rect">
                    <a:avLst/>
                  </a:prstGeom>
                  <a:noFill/>
                  <a:ln w="25400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rPr>
                      <a:t>1</a:t>
                    </a:r>
                  </a:p>
                </p:txBody>
              </p: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E53D2096-A73A-7846-ACB8-5053CC7E4470}"/>
                      </a:ext>
                    </a:extLst>
                  </p:cNvPr>
                  <p:cNvCxnSpPr>
                    <a:cxnSpLocks/>
                    <a:stCxn id="34" idx="0"/>
                    <a:endCxn id="33" idx="2"/>
                  </p:cNvCxnSpPr>
                  <p:nvPr/>
                </p:nvCxnSpPr>
                <p:spPr>
                  <a:xfrm flipV="1">
                    <a:off x="9238702" y="3813595"/>
                    <a:ext cx="1389" cy="381306"/>
                  </a:xfrm>
                  <a:prstGeom prst="line">
                    <a:avLst/>
                  </a:prstGeom>
                  <a:ln w="38100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Left Brace 46">
                    <a:extLst>
                      <a:ext uri="{FF2B5EF4-FFF2-40B4-BE49-F238E27FC236}">
                        <a16:creationId xmlns:a16="http://schemas.microsoft.com/office/drawing/2014/main" id="{5A3E385C-193D-BC44-A54E-AB88FF05014E}"/>
                      </a:ext>
                    </a:extLst>
                  </p:cNvPr>
                  <p:cNvSpPr/>
                  <p:nvPr/>
                </p:nvSpPr>
                <p:spPr>
                  <a:xfrm>
                    <a:off x="6678092" y="3726499"/>
                    <a:ext cx="192108" cy="606233"/>
                  </a:xfrm>
                  <a:prstGeom prst="leftBrac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48" name="Left Brace 47">
                    <a:extLst>
                      <a:ext uri="{FF2B5EF4-FFF2-40B4-BE49-F238E27FC236}">
                        <a16:creationId xmlns:a16="http://schemas.microsoft.com/office/drawing/2014/main" id="{125EA28A-7BB4-3743-A99E-6DC9B4CC561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329797" y="5549153"/>
                    <a:ext cx="124984" cy="273446"/>
                  </a:xfrm>
                  <a:prstGeom prst="leftBrac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endParaRPr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A5559CE5-BDBE-2549-9A56-0F2AC0B02250}"/>
                      </a:ext>
                    </a:extLst>
                  </p:cNvPr>
                  <p:cNvSpPr txBox="1"/>
                  <p:nvPr/>
                </p:nvSpPr>
                <p:spPr>
                  <a:xfrm>
                    <a:off x="10153651" y="5300613"/>
                    <a:ext cx="341600" cy="351866"/>
                  </a:xfrm>
                  <a:prstGeom prst="rect">
                    <a:avLst/>
                  </a:prstGeom>
                  <a:noFill/>
                  <a:ln w="25400" cmpd="sng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rPr>
                      <a:t>1</a:t>
                    </a: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F5FCE6EA-241A-3540-B222-57A6479F3341}"/>
                      </a:ext>
                    </a:extLst>
                  </p:cNvPr>
                  <p:cNvSpPr/>
                  <p:nvPr/>
                </p:nvSpPr>
                <p:spPr>
                  <a:xfrm>
                    <a:off x="9124291" y="3598631"/>
                    <a:ext cx="231601" cy="2149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b="1" dirty="0">
                        <a:solidFill>
                          <a:schemeClr val="tx1"/>
                        </a:solidFill>
                        <a:latin typeface="Amazon Ember Light" panose="020B0403020204020204" pitchFamily="34" charset="0"/>
                        <a:ea typeface="Amazon Ember Light" panose="020B0403020204020204" pitchFamily="34" charset="0"/>
                        <a:cs typeface="Amazon Ember Light" panose="020B0403020204020204" pitchFamily="34" charset="0"/>
                      </a:rPr>
                      <a:t>?</a:t>
                    </a:r>
                  </a:p>
                </p:txBody>
              </p:sp>
            </p:grpSp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70278C1E-348D-C34B-B2F5-258E7E697624}"/>
                    </a:ext>
                  </a:extLst>
                </p:cNvPr>
                <p:cNvSpPr txBox="1"/>
                <p:nvPr/>
              </p:nvSpPr>
              <p:spPr>
                <a:xfrm>
                  <a:off x="8879387" y="5683502"/>
                  <a:ext cx="1185071" cy="351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d1 = 0.05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D0FC9CC-27BB-B548-B8BC-21254373A527}"/>
                  </a:ext>
                </a:extLst>
              </p:cNvPr>
              <p:cNvGrpSpPr/>
              <p:nvPr/>
            </p:nvGrpSpPr>
            <p:grpSpPr>
              <a:xfrm>
                <a:off x="995053" y="2306715"/>
                <a:ext cx="6210336" cy="3823918"/>
                <a:chOff x="5756198" y="2234968"/>
                <a:chExt cx="6210336" cy="3823918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75CC0C9B-9158-F143-8361-DFAB2235780B}"/>
                    </a:ext>
                  </a:extLst>
                </p:cNvPr>
                <p:cNvSpPr/>
                <p:nvPr/>
              </p:nvSpPr>
              <p:spPr>
                <a:xfrm>
                  <a:off x="8663450" y="2700875"/>
                  <a:ext cx="182224" cy="1724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5E630602-E841-6B47-AAE1-0CC2FA13E4A1}"/>
                    </a:ext>
                  </a:extLst>
                </p:cNvPr>
                <p:cNvSpPr/>
                <p:nvPr/>
              </p:nvSpPr>
              <p:spPr>
                <a:xfrm>
                  <a:off x="8961950" y="2634389"/>
                  <a:ext cx="182224" cy="1724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837F3C0F-B5D1-AC4E-87CD-FC51A934A9F4}"/>
                    </a:ext>
                  </a:extLst>
                </p:cNvPr>
                <p:cNvSpPr/>
                <p:nvPr/>
              </p:nvSpPr>
              <p:spPr>
                <a:xfrm>
                  <a:off x="9746131" y="3028126"/>
                  <a:ext cx="182224" cy="1724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F5BBBDB4-2879-3044-A4B1-AC393614B2B4}"/>
                    </a:ext>
                  </a:extLst>
                </p:cNvPr>
                <p:cNvSpPr/>
                <p:nvPr/>
              </p:nvSpPr>
              <p:spPr>
                <a:xfrm>
                  <a:off x="9691216" y="3465538"/>
                  <a:ext cx="182224" cy="1724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BBC7FCCB-6049-5549-8E79-085986C0BB17}"/>
                    </a:ext>
                  </a:extLst>
                </p:cNvPr>
                <p:cNvSpPr/>
                <p:nvPr/>
              </p:nvSpPr>
              <p:spPr>
                <a:xfrm>
                  <a:off x="8251613" y="2502124"/>
                  <a:ext cx="182224" cy="1724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EEAC7BF6-F034-9346-8599-A4DBC2F1B6D1}"/>
                    </a:ext>
                  </a:extLst>
                </p:cNvPr>
                <p:cNvSpPr/>
                <p:nvPr/>
              </p:nvSpPr>
              <p:spPr>
                <a:xfrm>
                  <a:off x="8302512" y="2959494"/>
                  <a:ext cx="182224" cy="1724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4F35EEEA-5CAD-0141-A6F0-9234F946321B}"/>
                    </a:ext>
                  </a:extLst>
                </p:cNvPr>
                <p:cNvSpPr/>
                <p:nvPr/>
              </p:nvSpPr>
              <p:spPr>
                <a:xfrm>
                  <a:off x="9323580" y="3579582"/>
                  <a:ext cx="182224" cy="1724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8C4A25D-0EA9-4A46-97C4-16E89488F1EE}"/>
                    </a:ext>
                  </a:extLst>
                </p:cNvPr>
                <p:cNvSpPr/>
                <p:nvPr/>
              </p:nvSpPr>
              <p:spPr>
                <a:xfrm>
                  <a:off x="9803864" y="4224573"/>
                  <a:ext cx="182224" cy="1724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7477649E-12BB-D74C-A6E9-B2C2F9896AAD}"/>
                    </a:ext>
                  </a:extLst>
                </p:cNvPr>
                <p:cNvSpPr/>
                <p:nvPr/>
              </p:nvSpPr>
              <p:spPr>
                <a:xfrm>
                  <a:off x="9070325" y="3043287"/>
                  <a:ext cx="182224" cy="172445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A124BA43-3904-5A40-B9FC-86FF9F4A9262}"/>
                    </a:ext>
                  </a:extLst>
                </p:cNvPr>
                <p:cNvSpPr/>
                <p:nvPr/>
              </p:nvSpPr>
              <p:spPr>
                <a:xfrm>
                  <a:off x="8351091" y="4397018"/>
                  <a:ext cx="182224" cy="17244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B94440E0-3C36-8D4B-8A8F-30C8FA70AA88}"/>
                    </a:ext>
                  </a:extLst>
                </p:cNvPr>
                <p:cNvSpPr/>
                <p:nvPr/>
              </p:nvSpPr>
              <p:spPr>
                <a:xfrm>
                  <a:off x="9053062" y="4171666"/>
                  <a:ext cx="182224" cy="17244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02CAFBC1-F48B-1745-A66D-67F0D31347DF}"/>
                    </a:ext>
                  </a:extLst>
                </p:cNvPr>
                <p:cNvSpPr/>
                <p:nvPr/>
              </p:nvSpPr>
              <p:spPr>
                <a:xfrm>
                  <a:off x="7454447" y="3599707"/>
                  <a:ext cx="182224" cy="17244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06E4FA96-3A24-CA48-B8CC-C2C7F13DE002}"/>
                    </a:ext>
                  </a:extLst>
                </p:cNvPr>
                <p:cNvSpPr/>
                <p:nvPr/>
              </p:nvSpPr>
              <p:spPr>
                <a:xfrm>
                  <a:off x="8602727" y="3557163"/>
                  <a:ext cx="182224" cy="17244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27644228-730F-2F46-A386-BC887B87EE8F}"/>
                    </a:ext>
                  </a:extLst>
                </p:cNvPr>
                <p:cNvSpPr/>
                <p:nvPr/>
              </p:nvSpPr>
              <p:spPr>
                <a:xfrm>
                  <a:off x="9315679" y="4867245"/>
                  <a:ext cx="182224" cy="17244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6715A3B9-9B03-1041-BFC9-90EF45ED5CB5}"/>
                    </a:ext>
                  </a:extLst>
                </p:cNvPr>
                <p:cNvSpPr/>
                <p:nvPr/>
              </p:nvSpPr>
              <p:spPr>
                <a:xfrm>
                  <a:off x="8180020" y="4004174"/>
                  <a:ext cx="182224" cy="17244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0E45E3A0-9B65-B245-BEC2-57A7B9653FC6}"/>
                    </a:ext>
                  </a:extLst>
                </p:cNvPr>
                <p:cNvSpPr/>
                <p:nvPr/>
              </p:nvSpPr>
              <p:spPr>
                <a:xfrm>
                  <a:off x="7363335" y="4233524"/>
                  <a:ext cx="182224" cy="17244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9B5845E-964E-D041-A1A7-F816B95BE5C3}"/>
                    </a:ext>
                  </a:extLst>
                </p:cNvPr>
                <p:cNvSpPr/>
                <p:nvPr/>
              </p:nvSpPr>
              <p:spPr>
                <a:xfrm>
                  <a:off x="7454447" y="4809376"/>
                  <a:ext cx="182224" cy="17244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602E1541-7E4B-9844-83E1-C2A2B4247057}"/>
                    </a:ext>
                  </a:extLst>
                </p:cNvPr>
                <p:cNvSpPr/>
                <p:nvPr/>
              </p:nvSpPr>
              <p:spPr>
                <a:xfrm>
                  <a:off x="7862625" y="4381116"/>
                  <a:ext cx="182224" cy="17244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001BFC47-6A91-D14F-9919-EC12F4646357}"/>
                    </a:ext>
                  </a:extLst>
                </p:cNvPr>
                <p:cNvSpPr/>
                <p:nvPr/>
              </p:nvSpPr>
              <p:spPr>
                <a:xfrm>
                  <a:off x="7776391" y="3225558"/>
                  <a:ext cx="182224" cy="17244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A6F872D-73A6-4E4F-8BB4-0D5F15981089}"/>
                    </a:ext>
                  </a:extLst>
                </p:cNvPr>
                <p:cNvSpPr/>
                <p:nvPr/>
              </p:nvSpPr>
              <p:spPr>
                <a:xfrm>
                  <a:off x="7141225" y="2397936"/>
                  <a:ext cx="3061361" cy="289707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238E6E60-C610-FB45-9096-4F75007A984B}"/>
                    </a:ext>
                  </a:extLst>
                </p:cNvPr>
                <p:cNvSpPr/>
                <p:nvPr/>
              </p:nvSpPr>
              <p:spPr>
                <a:xfrm>
                  <a:off x="9014706" y="4141113"/>
                  <a:ext cx="242946" cy="235697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AB649349-E8C9-774C-BAFB-286E324EE703}"/>
                    </a:ext>
                  </a:extLst>
                </p:cNvPr>
                <p:cNvSpPr/>
                <p:nvPr/>
              </p:nvSpPr>
              <p:spPr>
                <a:xfrm>
                  <a:off x="9292102" y="3547075"/>
                  <a:ext cx="242946" cy="235697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A20C429-EA47-9145-8E30-2F2F14457BAF}"/>
                    </a:ext>
                  </a:extLst>
                </p:cNvPr>
                <p:cNvSpPr txBox="1"/>
                <p:nvPr/>
              </p:nvSpPr>
              <p:spPr>
                <a:xfrm>
                  <a:off x="6866043" y="5175892"/>
                  <a:ext cx="340716" cy="351866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0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4C48F3D-D2CB-4A4F-B8EB-04AABEA01557}"/>
                    </a:ext>
                  </a:extLst>
                </p:cNvPr>
                <p:cNvSpPr txBox="1"/>
                <p:nvPr/>
              </p:nvSpPr>
              <p:spPr>
                <a:xfrm>
                  <a:off x="6048071" y="3789529"/>
                  <a:ext cx="1071505" cy="351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d2 = 2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586217D-F4F2-DD45-BD86-DC92192F8CA4}"/>
                    </a:ext>
                  </a:extLst>
                </p:cNvPr>
                <p:cNvSpPr txBox="1"/>
                <p:nvPr/>
              </p:nvSpPr>
              <p:spPr>
                <a:xfrm>
                  <a:off x="6898042" y="3496465"/>
                  <a:ext cx="341600" cy="351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5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72622032-13A2-BC4F-A3CA-31D15E00EF90}"/>
                    </a:ext>
                  </a:extLst>
                </p:cNvPr>
                <p:cNvSpPr txBox="1"/>
                <p:nvPr/>
              </p:nvSpPr>
              <p:spPr>
                <a:xfrm>
                  <a:off x="8927976" y="5268180"/>
                  <a:ext cx="1607000" cy="351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80  85</a:t>
                  </a:r>
                </a:p>
              </p:txBody>
            </p: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D638F58C-C0C7-DF46-9507-65F59A205909}"/>
                    </a:ext>
                  </a:extLst>
                </p:cNvPr>
                <p:cNvCxnSpPr>
                  <a:cxnSpLocks/>
                  <a:stCxn id="84" idx="4"/>
                </p:cNvCxnSpPr>
                <p:nvPr/>
              </p:nvCxnSpPr>
              <p:spPr>
                <a:xfrm flipH="1">
                  <a:off x="9135740" y="4376810"/>
                  <a:ext cx="442" cy="9190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51C24463-4C67-E44A-AE16-41CF3E026B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98795" y="3758550"/>
                  <a:ext cx="7996" cy="15429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0DF9BA60-D3E3-984A-9A5A-9B7D702D90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51640" y="4256442"/>
                  <a:ext cx="1863896" cy="243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88C27E98-8B56-1C42-9046-87F52F79AE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41225" y="3639153"/>
                  <a:ext cx="2006377" cy="1417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7AE9C951-4C5B-E042-8BC4-58E35C212F10}"/>
                    </a:ext>
                  </a:extLst>
                </p:cNvPr>
                <p:cNvSpPr txBox="1"/>
                <p:nvPr/>
              </p:nvSpPr>
              <p:spPr>
                <a:xfrm>
                  <a:off x="6895122" y="4102673"/>
                  <a:ext cx="341600" cy="351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3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2ED8AD72-BFBE-4C44-B4F2-B9F565D20CB9}"/>
                    </a:ext>
                  </a:extLst>
                </p:cNvPr>
                <p:cNvSpPr txBox="1"/>
                <p:nvPr/>
              </p:nvSpPr>
              <p:spPr>
                <a:xfrm>
                  <a:off x="6772630" y="2234968"/>
                  <a:ext cx="465017" cy="351866"/>
                </a:xfrm>
                <a:prstGeom prst="rect">
                  <a:avLst/>
                </a:prstGeom>
                <a:noFill/>
                <a:ln w="25400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10</a:t>
                  </a: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79E3E23A-E339-8B42-912E-5257426FAFA2}"/>
                    </a:ext>
                  </a:extLst>
                </p:cNvPr>
                <p:cNvSpPr txBox="1"/>
                <p:nvPr/>
              </p:nvSpPr>
              <p:spPr>
                <a:xfrm>
                  <a:off x="9928356" y="5274601"/>
                  <a:ext cx="606621" cy="351866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100</a:t>
                  </a:r>
                </a:p>
              </p:txBody>
            </p: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59BEEEA3-EEBD-CC4D-ADCC-DA897B358FA6}"/>
                    </a:ext>
                  </a:extLst>
                </p:cNvPr>
                <p:cNvCxnSpPr>
                  <a:cxnSpLocks/>
                  <a:stCxn id="84" idx="0"/>
                  <a:endCxn id="83" idx="2"/>
                </p:cNvCxnSpPr>
                <p:nvPr/>
              </p:nvCxnSpPr>
              <p:spPr>
                <a:xfrm flipV="1">
                  <a:off x="9136180" y="3767067"/>
                  <a:ext cx="9782" cy="374046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Left Brace 97">
                  <a:extLst>
                    <a:ext uri="{FF2B5EF4-FFF2-40B4-BE49-F238E27FC236}">
                      <a16:creationId xmlns:a16="http://schemas.microsoft.com/office/drawing/2014/main" id="{52FD5116-2FAD-ED4D-800F-8580EA65CF4F}"/>
                    </a:ext>
                  </a:extLst>
                </p:cNvPr>
                <p:cNvSpPr/>
                <p:nvPr/>
              </p:nvSpPr>
              <p:spPr>
                <a:xfrm>
                  <a:off x="6745244" y="3672711"/>
                  <a:ext cx="192108" cy="606234"/>
                </a:xfrm>
                <a:prstGeom prst="leftBrac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99" name="Left Brace 98">
                  <a:extLst>
                    <a:ext uri="{FF2B5EF4-FFF2-40B4-BE49-F238E27FC236}">
                      <a16:creationId xmlns:a16="http://schemas.microsoft.com/office/drawing/2014/main" id="{85688AE7-DB0B-544F-85C5-11A5714A7955}"/>
                    </a:ext>
                  </a:extLst>
                </p:cNvPr>
                <p:cNvSpPr/>
                <p:nvPr/>
              </p:nvSpPr>
              <p:spPr>
                <a:xfrm rot="16200000">
                  <a:off x="9224153" y="5469539"/>
                  <a:ext cx="120161" cy="340668"/>
                </a:xfrm>
                <a:prstGeom prst="leftBrac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31C61BD2-E3F6-FF44-AB1A-3779368FFFCB}"/>
                    </a:ext>
                  </a:extLst>
                </p:cNvPr>
                <p:cNvSpPr txBox="1"/>
                <p:nvPr/>
              </p:nvSpPr>
              <p:spPr>
                <a:xfrm>
                  <a:off x="8905173" y="5707020"/>
                  <a:ext cx="3061361" cy="3518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d1 = 5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17FF638E-94A2-A043-93ED-32EEE58090DD}"/>
                    </a:ext>
                  </a:extLst>
                </p:cNvPr>
                <p:cNvSpPr/>
                <p:nvPr/>
              </p:nvSpPr>
              <p:spPr>
                <a:xfrm>
                  <a:off x="5756198" y="2947861"/>
                  <a:ext cx="1533015" cy="5981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(       almost halved)</a:t>
                  </a:r>
                  <a:endParaRPr lang="en-US" sz="1400" dirty="0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4D384F06-040A-4B4F-B93C-5414C0BC7111}"/>
                    </a:ext>
                  </a:extLst>
                </p:cNvPr>
                <p:cNvSpPr/>
                <p:nvPr/>
              </p:nvSpPr>
              <p:spPr>
                <a:xfrm>
                  <a:off x="9030162" y="3552103"/>
                  <a:ext cx="231601" cy="2149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tx1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?</a:t>
                  </a:r>
                </a:p>
              </p:txBody>
            </p:sp>
          </p:grp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A74CA84-6296-DB4B-9A6E-38735B635899}"/>
                </a:ext>
              </a:extLst>
            </p:cNvPr>
            <p:cNvGrpSpPr/>
            <p:nvPr/>
          </p:nvGrpSpPr>
          <p:grpSpPr>
            <a:xfrm>
              <a:off x="965339" y="1995516"/>
              <a:ext cx="5320035" cy="461665"/>
              <a:chOff x="796635" y="2265274"/>
              <a:chExt cx="5320035" cy="461665"/>
            </a:xfrm>
          </p:grpSpPr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027981C5-1CC5-0441-BC06-608F8FD90986}"/>
                  </a:ext>
                </a:extLst>
              </p:cNvPr>
              <p:cNvSpPr txBox="1"/>
              <p:nvPr/>
            </p:nvSpPr>
            <p:spPr>
              <a:xfrm>
                <a:off x="796635" y="2265274"/>
                <a:ext cx="53200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 </a:t>
                </a:r>
                <a:r>
                  <a:rPr lang="en-US" sz="2400" b="1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Unscaled</a:t>
                </a:r>
                <a:r>
                  <a:rPr lang="en-US" sz="2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 features:     </a:t>
                </a: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closer to </a:t>
                </a:r>
              </a:p>
            </p:txBody>
          </p: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599DA0E6-5F91-DB4F-976C-B3D1953B3863}"/>
                  </a:ext>
                </a:extLst>
              </p:cNvPr>
              <p:cNvGrpSpPr/>
              <p:nvPr/>
            </p:nvGrpSpPr>
            <p:grpSpPr>
              <a:xfrm>
                <a:off x="3497158" y="2379836"/>
                <a:ext cx="1513133" cy="230268"/>
                <a:chOff x="3497158" y="2379836"/>
                <a:chExt cx="1513133" cy="230268"/>
              </a:xfrm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F9D1B674-AD7A-2545-9CC2-ED706AB5E33F}"/>
                    </a:ext>
                  </a:extLst>
                </p:cNvPr>
                <p:cNvSpPr/>
                <p:nvPr/>
              </p:nvSpPr>
              <p:spPr>
                <a:xfrm>
                  <a:off x="3497158" y="2379836"/>
                  <a:ext cx="246957" cy="2302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/>
                      </a:solidFill>
                      <a:latin typeface="Amazon Ember Light" panose="020B0403020204020204" pitchFamily="34" charset="0"/>
                      <a:ea typeface="Amazon Ember Light" panose="020B0403020204020204" pitchFamily="34" charset="0"/>
                      <a:cs typeface="Amazon Ember Light" panose="020B0403020204020204" pitchFamily="34" charset="0"/>
                    </a:rPr>
                    <a:t>?</a:t>
                  </a: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E19E5FCA-563D-E24D-886A-3DA3C7F91C91}"/>
                    </a:ext>
                  </a:extLst>
                </p:cNvPr>
                <p:cNvSpPr/>
                <p:nvPr/>
              </p:nvSpPr>
              <p:spPr>
                <a:xfrm>
                  <a:off x="4854573" y="2457944"/>
                  <a:ext cx="155718" cy="14465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endParaRPr>
                </a:p>
              </p:txBody>
            </p:sp>
          </p:grpSp>
        </p:grp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35CE36D-93C8-1040-B68B-B7786C91D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6753" y="5409463"/>
              <a:ext cx="216270" cy="144180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A25FCE15-E0ED-724E-9E46-8424158D2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8534" y="4772560"/>
              <a:ext cx="222824" cy="144180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1B5303D1-8596-1F43-92DB-6819C37AC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3689" y="5407850"/>
              <a:ext cx="216270" cy="144180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F223C75A-0ABA-6449-8AF3-27A0B6DF3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5330" y="4772560"/>
              <a:ext cx="222824" cy="144180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27E686F7-A88D-484B-AA26-95128334E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0718" y="5719092"/>
              <a:ext cx="216270" cy="14418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D78CF667-E3AB-3E40-89C8-C594434C9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071" y="3287957"/>
              <a:ext cx="222824" cy="144180"/>
            </a:xfrm>
            <a:prstGeom prst="rect">
              <a:avLst/>
            </a:prstGeom>
          </p:spPr>
        </p:pic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78DBB63-5676-D04F-8135-6BAF25F75FB0}"/>
                </a:ext>
              </a:extLst>
            </p:cNvPr>
            <p:cNvGrpSpPr/>
            <p:nvPr/>
          </p:nvGrpSpPr>
          <p:grpSpPr>
            <a:xfrm>
              <a:off x="6626546" y="2014133"/>
              <a:ext cx="5320035" cy="461665"/>
              <a:chOff x="6280352" y="2314713"/>
              <a:chExt cx="5320035" cy="461665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70E48CE-9584-F140-82B8-A6DE83947164}"/>
                  </a:ext>
                </a:extLst>
              </p:cNvPr>
              <p:cNvSpPr txBox="1"/>
              <p:nvPr/>
            </p:nvSpPr>
            <p:spPr>
              <a:xfrm>
                <a:off x="6280352" y="2314713"/>
                <a:ext cx="53200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 </a:t>
                </a:r>
                <a:r>
                  <a:rPr lang="en-US" sz="2400" b="1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Scaled</a:t>
                </a:r>
                <a:r>
                  <a:rPr lang="en-US" sz="24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 features:     </a:t>
                </a:r>
                <a:r>
                  <a:rPr lang="en-US" sz="2000" dirty="0"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closer to </a:t>
                </a: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7925E550-ED68-3642-AFC2-E567C38F9200}"/>
                  </a:ext>
                </a:extLst>
              </p:cNvPr>
              <p:cNvSpPr/>
              <p:nvPr/>
            </p:nvSpPr>
            <p:spPr>
              <a:xfrm>
                <a:off x="9996501" y="2481494"/>
                <a:ext cx="166446" cy="15742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FAE216F-B65F-FB48-818B-D6C593DF4E7F}"/>
                  </a:ext>
                </a:extLst>
              </p:cNvPr>
              <p:cNvSpPr/>
              <p:nvPr/>
            </p:nvSpPr>
            <p:spPr>
              <a:xfrm>
                <a:off x="8639703" y="2407247"/>
                <a:ext cx="246957" cy="2302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?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7DBDE3-FAAA-874E-98CB-3B0A298AEC7F}"/>
                </a:ext>
              </a:extLst>
            </p:cNvPr>
            <p:cNvSpPr txBox="1"/>
            <p:nvPr/>
          </p:nvSpPr>
          <p:spPr>
            <a:xfrm>
              <a:off x="5423134" y="2698534"/>
              <a:ext cx="10868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(K =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28711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Feature Scaling </a:t>
            </a:r>
          </a:p>
        </p:txBody>
      </p:sp>
    </p:spTree>
    <p:extLst>
      <p:ext uri="{BB962C8B-B14F-4D97-AF65-F5344CB8AC3E}">
        <p14:creationId xmlns:p14="http://schemas.microsoft.com/office/powerpoint/2010/main" val="6882619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Feature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Motivation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Many algorithms are sensitive to features being on different scales, like metric-based algorithms (KNN, K Means) and gradient descent-based algorithms (regression, neural networks)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Note: tree-based algorithms (decision trees, random forests) do not have this issue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endParaRPr lang="en-US" sz="800" dirty="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Solution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Bring features to the </a:t>
            </a:r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same scale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2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Common choices (both linear):</a:t>
            </a:r>
          </a:p>
          <a:p>
            <a:pPr marL="1371600" lvl="2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Mean/variance standardization</a:t>
            </a:r>
          </a:p>
          <a:p>
            <a:pPr marL="1371600" lvl="2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MinMax scaling</a:t>
            </a:r>
          </a:p>
        </p:txBody>
      </p:sp>
    </p:spTree>
    <p:extLst>
      <p:ext uri="{BB962C8B-B14F-4D97-AF65-F5344CB8AC3E}">
        <p14:creationId xmlns:p14="http://schemas.microsoft.com/office/powerpoint/2010/main" val="32055346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Standardization in sklearn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StandardScaler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sklearn scaler, scaling values to be centered around mean 0 with standard deviation 1 </a:t>
            </a:r>
            <a:r>
              <a:rPr lang="en-US" sz="2800" dirty="0"/>
              <a:t>- </a:t>
            </a:r>
          </a:p>
          <a:p>
            <a:pPr marL="435957" lvl="1"/>
            <a:endParaRPr lang="en-US" sz="1000" dirty="0"/>
          </a:p>
          <a:p>
            <a:pPr indent="-21243"/>
            <a:r>
              <a:rPr lang="en-US" dirty="0"/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09893-9105-5F4D-AF0C-08C26862EBFB}"/>
              </a:ext>
            </a:extLst>
          </p:cNvPr>
          <p:cNvSpPr/>
          <p:nvPr/>
        </p:nvSpPr>
        <p:spPr>
          <a:xfrm>
            <a:off x="6552553" y="1703576"/>
            <a:ext cx="2959838" cy="43540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.fit(), .transform()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BF0356-0A1B-2B40-A002-EBF58A176C79}"/>
              </a:ext>
            </a:extLst>
          </p:cNvPr>
          <p:cNvSpPr/>
          <p:nvPr/>
        </p:nvSpPr>
        <p:spPr>
          <a:xfrm>
            <a:off x="1476282" y="2656805"/>
            <a:ext cx="1888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Transform: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EC395-8F1D-C648-B485-0E3664752C35}"/>
              </a:ext>
            </a:extLst>
          </p:cNvPr>
          <p:cNvSpPr/>
          <p:nvPr/>
        </p:nvSpPr>
        <p:spPr>
          <a:xfrm>
            <a:off x="919124" y="3676061"/>
            <a:ext cx="7750185" cy="193899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from sklearn.preprocessing import StandardScaler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stdsc = StandardScaler()</a:t>
            </a:r>
          </a:p>
          <a:p>
            <a:endParaRPr lang="en-US" dirty="0">
              <a:solidFill>
                <a:schemeClr val="tx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raw_data = np.array([[-3.4], [4.5], [50], [24], [3.4], [1.6]])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scaled_data = stdsc.fit_transform(raw_data)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print(scaled_data.reshape(1,-1))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3A526D-00F5-1947-AFBC-E252C7B58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68" y="5773458"/>
            <a:ext cx="8229600" cy="36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3866B-160B-9644-BDF8-BFB1E9FC4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693" y="2604704"/>
            <a:ext cx="3105860" cy="70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95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MinMax Scaling in sklearn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MinMaxScaler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sklearn scaler, scaling values so that minimum value is 0 and maximum value is 1 - </a:t>
            </a:r>
          </a:p>
          <a:p>
            <a:pPr marL="435957" lvl="1"/>
            <a:endParaRPr lang="en-US" sz="1000" dirty="0"/>
          </a:p>
          <a:p>
            <a:pPr indent="-21243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09893-9105-5F4D-AF0C-08C26862EBFB}"/>
              </a:ext>
            </a:extLst>
          </p:cNvPr>
          <p:cNvSpPr/>
          <p:nvPr/>
        </p:nvSpPr>
        <p:spPr>
          <a:xfrm>
            <a:off x="5727364" y="1704534"/>
            <a:ext cx="2959838" cy="43540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.fit(), .transform()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BF0356-0A1B-2B40-A002-EBF58A176C79}"/>
              </a:ext>
            </a:extLst>
          </p:cNvPr>
          <p:cNvSpPr/>
          <p:nvPr/>
        </p:nvSpPr>
        <p:spPr>
          <a:xfrm>
            <a:off x="1476282" y="2656805"/>
            <a:ext cx="1888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Transform: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EC395-8F1D-C648-B485-0E3664752C35}"/>
              </a:ext>
            </a:extLst>
          </p:cNvPr>
          <p:cNvSpPr/>
          <p:nvPr/>
        </p:nvSpPr>
        <p:spPr>
          <a:xfrm>
            <a:off x="937017" y="3677976"/>
            <a:ext cx="7750185" cy="193899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from sklearn.preprocessing import MinMaxScaler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minmaxsc = MinMaxScaler()</a:t>
            </a:r>
          </a:p>
          <a:p>
            <a:endParaRPr lang="en-US" dirty="0">
              <a:solidFill>
                <a:schemeClr val="tx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raw_data = np.array([[-3.4], [4.5], [50], [24], [3.4], [1.6]])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scaled_data = minmaxsc.fit_transform(raw_data)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print(scaled_data.reshape(1,-1))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3A5887-1816-9845-9D44-9B778B00E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9" y="5759319"/>
            <a:ext cx="7581900" cy="35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C8F23-1B4D-C64B-AE02-8B959842D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693" y="2606620"/>
            <a:ext cx="3551512" cy="7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071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Pipeline (sklearn) </a:t>
            </a:r>
          </a:p>
        </p:txBody>
      </p:sp>
    </p:spTree>
    <p:extLst>
      <p:ext uri="{BB962C8B-B14F-4D97-AF65-F5344CB8AC3E}">
        <p14:creationId xmlns:p14="http://schemas.microsoft.com/office/powerpoint/2010/main" val="4518499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6CC3-B59D-0448-B8C0-10FF742F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Pipeline in sklearn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D258-0298-0E47-9ECD-559A85C3D29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Pipeline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sklearn sequential data transforms with a final estimator (prevents data leakage) -</a:t>
            </a:r>
          </a:p>
          <a:p>
            <a:pPr marL="435957" lvl="1"/>
            <a:endParaRPr lang="en-US" sz="1000" dirty="0"/>
          </a:p>
          <a:p>
            <a:pPr indent="-21243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09893-9105-5F4D-AF0C-08C26862EBFB}"/>
              </a:ext>
            </a:extLst>
          </p:cNvPr>
          <p:cNvSpPr/>
          <p:nvPr/>
        </p:nvSpPr>
        <p:spPr>
          <a:xfrm>
            <a:off x="4917148" y="1702384"/>
            <a:ext cx="2499122" cy="43540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.fit(), .predict()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BF0356-0A1B-2B40-A002-EBF58A176C79}"/>
              </a:ext>
            </a:extLst>
          </p:cNvPr>
          <p:cNvSpPr/>
          <p:nvPr/>
        </p:nvSpPr>
        <p:spPr>
          <a:xfrm>
            <a:off x="914886" y="2436470"/>
            <a:ext cx="5453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5957" lvl="1"/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Pipeline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(steps, verbose=False)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6A34C5-E4EA-0845-B270-E7609ED0719F}"/>
              </a:ext>
            </a:extLst>
          </p:cNvPr>
          <p:cNvSpPr/>
          <p:nvPr/>
        </p:nvSpPr>
        <p:spPr>
          <a:xfrm>
            <a:off x="952846" y="3297318"/>
            <a:ext cx="5377496" cy="260756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pipeline = Pipeline([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   (‘imputer’, SimpleImputer(strategy='mean’)),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   (‘scaler’, MinMaxScaler()),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   (‘clf’, KNeighborsClassifier(</a:t>
            </a:r>
            <a:r>
              <a:rPr lang="en-US" dirty="0" err="1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n_neighbors</a:t>
            </a:r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= 3))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    ])</a:t>
            </a:r>
          </a:p>
          <a:p>
            <a:endParaRPr lang="en-US" dirty="0">
              <a:solidFill>
                <a:schemeClr val="tx1"/>
              </a:solidFill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pipeline.</a:t>
            </a:r>
            <a:r>
              <a:rPr lang="en-US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fit(X_train, </a:t>
            </a:r>
            <a:r>
              <a:rPr lang="en-US" b="1" dirty="0" err="1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y_train</a:t>
            </a:r>
            <a:r>
              <a:rPr lang="en-US" b="1" dirty="0">
                <a:solidFill>
                  <a:schemeClr val="accent3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predictions = pipeline</a:t>
            </a:r>
            <a:r>
              <a:rPr lang="en-US" b="1" dirty="0">
                <a:solidFill>
                  <a:schemeClr val="accent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.predict(X_test)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1F961-986F-4C4E-AFC2-2BD8F9CDFE72}"/>
              </a:ext>
            </a:extLst>
          </p:cNvPr>
          <p:cNvGrpSpPr/>
          <p:nvPr/>
        </p:nvGrpSpPr>
        <p:grpSpPr>
          <a:xfrm>
            <a:off x="7365654" y="2698080"/>
            <a:ext cx="4097382" cy="3149413"/>
            <a:chOff x="7364066" y="2698079"/>
            <a:chExt cx="4097382" cy="31494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F12ED3A-4FA6-5E4F-B37C-F8EC81465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441" y="3903570"/>
              <a:ext cx="2908891" cy="194392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BEA93EA-1326-EF4F-9B2F-E2CF44BF4235}"/>
                </a:ext>
              </a:extLst>
            </p:cNvPr>
            <p:cNvGrpSpPr/>
            <p:nvPr/>
          </p:nvGrpSpPr>
          <p:grpSpPr>
            <a:xfrm>
              <a:off x="7364066" y="2698079"/>
              <a:ext cx="4097382" cy="3023547"/>
              <a:chOff x="7364066" y="2698079"/>
              <a:chExt cx="4097382" cy="302354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6EFDF55-E5AF-DA43-B2B7-3D84676D3350}"/>
                  </a:ext>
                </a:extLst>
              </p:cNvPr>
              <p:cNvSpPr/>
              <p:nvPr/>
            </p:nvSpPr>
            <p:spPr>
              <a:xfrm>
                <a:off x="7468979" y="5313142"/>
                <a:ext cx="373949" cy="133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sx="1000" sy="1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00" b="1" dirty="0">
                    <a:solidFill>
                      <a:schemeClr val="accent3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.fit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CEBF7E-33C4-F44F-B3A4-A89C4FB20929}"/>
                  </a:ext>
                </a:extLst>
              </p:cNvPr>
              <p:cNvSpPr/>
              <p:nvPr/>
            </p:nvSpPr>
            <p:spPr>
              <a:xfrm>
                <a:off x="10738007" y="5318397"/>
                <a:ext cx="620936" cy="133973"/>
              </a:xfrm>
              <a:prstGeom prst="rect">
                <a:avLst/>
              </a:prstGeom>
              <a:noFill/>
              <a:ln>
                <a:noFill/>
              </a:ln>
              <a:effectLst>
                <a:outerShdw sx="1000" sy="1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00" b="1" dirty="0">
                    <a:solidFill>
                      <a:schemeClr val="accent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.predict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5C9ACDD-5E65-BB46-A25F-32D0FCE01D90}"/>
                  </a:ext>
                </a:extLst>
              </p:cNvPr>
              <p:cNvSpPr/>
              <p:nvPr/>
            </p:nvSpPr>
            <p:spPr>
              <a:xfrm>
                <a:off x="7364066" y="3169484"/>
                <a:ext cx="1316422" cy="435407"/>
              </a:xfrm>
              <a:prstGeom prst="rect">
                <a:avLst/>
              </a:prstGeom>
              <a:solidFill>
                <a:srgbClr val="FFA72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X_train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5640B36-F3DA-B145-846E-4F704A5B0EC6}"/>
                  </a:ext>
                </a:extLst>
              </p:cNvPr>
              <p:cNvSpPr/>
              <p:nvPr/>
            </p:nvSpPr>
            <p:spPr>
              <a:xfrm>
                <a:off x="10108175" y="3169483"/>
                <a:ext cx="1316422" cy="43540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X_test</a:t>
                </a:r>
              </a:p>
            </p:txBody>
          </p:sp>
          <p:sp>
            <p:nvSpPr>
              <p:cNvPr id="20" name="Curved Right Arrow 19">
                <a:extLst>
                  <a:ext uri="{FF2B5EF4-FFF2-40B4-BE49-F238E27FC236}">
                    <a16:creationId xmlns:a16="http://schemas.microsoft.com/office/drawing/2014/main" id="{7328F9D5-B9B2-CE48-8F45-064452B28C7C}"/>
                  </a:ext>
                </a:extLst>
              </p:cNvPr>
              <p:cNvSpPr/>
              <p:nvPr/>
            </p:nvSpPr>
            <p:spPr>
              <a:xfrm>
                <a:off x="7417909" y="5113584"/>
                <a:ext cx="482545" cy="608042"/>
              </a:xfrm>
              <a:prstGeom prst="curvedRightArrow">
                <a:avLst>
                  <a:gd name="adj1" fmla="val 25000"/>
                  <a:gd name="adj2" fmla="val 50000"/>
                  <a:gd name="adj3" fmla="val 28644"/>
                </a:avLst>
              </a:prstGeom>
              <a:solidFill>
                <a:srgbClr val="FFA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7A271F2-4BB3-CF41-9173-774E5F086298}"/>
                  </a:ext>
                </a:extLst>
              </p:cNvPr>
              <p:cNvSpPr/>
              <p:nvPr/>
            </p:nvSpPr>
            <p:spPr>
              <a:xfrm>
                <a:off x="7468979" y="4741558"/>
                <a:ext cx="957738" cy="133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sx="1000" sy="1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00" b="1" dirty="0">
                    <a:solidFill>
                      <a:schemeClr val="accent3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.fit_transform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418014C-45C9-D542-861F-C724E3145D2D}"/>
                  </a:ext>
                </a:extLst>
              </p:cNvPr>
              <p:cNvSpPr/>
              <p:nvPr/>
            </p:nvSpPr>
            <p:spPr>
              <a:xfrm>
                <a:off x="7677801" y="2698079"/>
                <a:ext cx="1316240" cy="435407"/>
              </a:xfrm>
              <a:prstGeom prst="rect">
                <a:avLst/>
              </a:prstGeom>
              <a:solidFill>
                <a:srgbClr val="FFA72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y_train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0FD7804-EA98-9747-ACE0-F3B1F2C2B46E}"/>
                  </a:ext>
                </a:extLst>
              </p:cNvPr>
              <p:cNvSpPr/>
              <p:nvPr/>
            </p:nvSpPr>
            <p:spPr>
              <a:xfrm>
                <a:off x="7516369" y="3625080"/>
                <a:ext cx="101181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chemeClr val="accent3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pipeline.fit</a:t>
                </a:r>
                <a:endParaRPr lang="en-US" b="1" dirty="0">
                  <a:solidFill>
                    <a:schemeClr val="accent3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A4F8567-FECD-4442-ABCF-2189BBE949C9}"/>
                  </a:ext>
                </a:extLst>
              </p:cNvPr>
              <p:cNvSpPr/>
              <p:nvPr/>
            </p:nvSpPr>
            <p:spPr>
              <a:xfrm>
                <a:off x="10071324" y="3613702"/>
                <a:ext cx="139012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pipeline.predict</a:t>
                </a:r>
                <a:endParaRPr lang="en-US" b="1" dirty="0">
                  <a:solidFill>
                    <a:schemeClr val="accent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DBCF442-2223-6E4C-AB43-330D4500D124}"/>
                  </a:ext>
                </a:extLst>
              </p:cNvPr>
              <p:cNvSpPr/>
              <p:nvPr/>
            </p:nvSpPr>
            <p:spPr>
              <a:xfrm>
                <a:off x="7485399" y="4175581"/>
                <a:ext cx="957738" cy="133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sx="1000" sy="1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00" b="1" dirty="0">
                    <a:solidFill>
                      <a:schemeClr val="accent3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.fit_transform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9C97251-2E57-8D42-B92E-D7A47EEC611A}"/>
                  </a:ext>
                </a:extLst>
              </p:cNvPr>
              <p:cNvSpPr/>
              <p:nvPr/>
            </p:nvSpPr>
            <p:spPr>
              <a:xfrm>
                <a:off x="10557639" y="4741558"/>
                <a:ext cx="786042" cy="133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sx="1000" sy="1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00" b="1" dirty="0">
                    <a:solidFill>
                      <a:schemeClr val="accent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.transform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41EE95-5A56-E943-952E-4B4438C0186D}"/>
                  </a:ext>
                </a:extLst>
              </p:cNvPr>
              <p:cNvSpPr/>
              <p:nvPr/>
            </p:nvSpPr>
            <p:spPr>
              <a:xfrm>
                <a:off x="10568149" y="4176622"/>
                <a:ext cx="786042" cy="133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sx="1000" sy="1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00" b="1" dirty="0">
                    <a:solidFill>
                      <a:schemeClr val="accent1"/>
                    </a:solidFill>
                    <a:latin typeface="Amazon Ember Light" panose="020B0403020204020204" pitchFamily="34" charset="0"/>
                    <a:ea typeface="Amazon Ember Light" panose="020B0403020204020204" pitchFamily="34" charset="0"/>
                    <a:cs typeface="Amazon Ember Light" panose="020B0403020204020204" pitchFamily="34" charset="0"/>
                  </a:rPr>
                  <a:t>.transform</a:t>
                </a:r>
              </a:p>
            </p:txBody>
          </p:sp>
          <p:sp>
            <p:nvSpPr>
              <p:cNvPr id="28" name="Curved Right Arrow 27">
                <a:extLst>
                  <a:ext uri="{FF2B5EF4-FFF2-40B4-BE49-F238E27FC236}">
                    <a16:creationId xmlns:a16="http://schemas.microsoft.com/office/drawing/2014/main" id="{05015458-910B-394D-9A9C-C650C18570CE}"/>
                  </a:ext>
                </a:extLst>
              </p:cNvPr>
              <p:cNvSpPr/>
              <p:nvPr/>
            </p:nvSpPr>
            <p:spPr>
              <a:xfrm>
                <a:off x="7414682" y="4545845"/>
                <a:ext cx="482545" cy="608042"/>
              </a:xfrm>
              <a:prstGeom prst="curvedRightArrow">
                <a:avLst>
                  <a:gd name="adj1" fmla="val 25000"/>
                  <a:gd name="adj2" fmla="val 50000"/>
                  <a:gd name="adj3" fmla="val 28644"/>
                </a:avLst>
              </a:prstGeom>
              <a:solidFill>
                <a:srgbClr val="FFA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Curved Right Arrow 28">
                <a:extLst>
                  <a:ext uri="{FF2B5EF4-FFF2-40B4-BE49-F238E27FC236}">
                    <a16:creationId xmlns:a16="http://schemas.microsoft.com/office/drawing/2014/main" id="{1A1AA521-5733-5840-9D7E-3BA3DE5ADFBB}"/>
                  </a:ext>
                </a:extLst>
              </p:cNvPr>
              <p:cNvSpPr/>
              <p:nvPr/>
            </p:nvSpPr>
            <p:spPr>
              <a:xfrm>
                <a:off x="7419484" y="3975155"/>
                <a:ext cx="482545" cy="608042"/>
              </a:xfrm>
              <a:prstGeom prst="curvedRightArrow">
                <a:avLst>
                  <a:gd name="adj1" fmla="val 25000"/>
                  <a:gd name="adj2" fmla="val 50000"/>
                  <a:gd name="adj3" fmla="val 28644"/>
                </a:avLst>
              </a:prstGeom>
              <a:solidFill>
                <a:srgbClr val="FFA7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urved Right Arrow 29">
                <a:extLst>
                  <a:ext uri="{FF2B5EF4-FFF2-40B4-BE49-F238E27FC236}">
                    <a16:creationId xmlns:a16="http://schemas.microsoft.com/office/drawing/2014/main" id="{70FEC7CB-29B8-1E46-B999-84AE4B95C7DE}"/>
                  </a:ext>
                </a:extLst>
              </p:cNvPr>
              <p:cNvSpPr/>
              <p:nvPr/>
            </p:nvSpPr>
            <p:spPr>
              <a:xfrm flipH="1">
                <a:off x="10944054" y="3975155"/>
                <a:ext cx="444720" cy="608042"/>
              </a:xfrm>
              <a:prstGeom prst="curvedRightArrow">
                <a:avLst>
                  <a:gd name="adj1" fmla="val 25000"/>
                  <a:gd name="adj2" fmla="val 50000"/>
                  <a:gd name="adj3" fmla="val 28644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Curved Right Arrow 30">
                <a:extLst>
                  <a:ext uri="{FF2B5EF4-FFF2-40B4-BE49-F238E27FC236}">
                    <a16:creationId xmlns:a16="http://schemas.microsoft.com/office/drawing/2014/main" id="{C6C4884B-55EE-294E-8509-FDA5E8177CE4}"/>
                  </a:ext>
                </a:extLst>
              </p:cNvPr>
              <p:cNvSpPr/>
              <p:nvPr/>
            </p:nvSpPr>
            <p:spPr>
              <a:xfrm flipH="1">
                <a:off x="10939252" y="4545845"/>
                <a:ext cx="444720" cy="608042"/>
              </a:xfrm>
              <a:prstGeom prst="curvedRightArrow">
                <a:avLst>
                  <a:gd name="adj1" fmla="val 25000"/>
                  <a:gd name="adj2" fmla="val 50000"/>
                  <a:gd name="adj3" fmla="val 28644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Curved Right Arrow 31">
                <a:extLst>
                  <a:ext uri="{FF2B5EF4-FFF2-40B4-BE49-F238E27FC236}">
                    <a16:creationId xmlns:a16="http://schemas.microsoft.com/office/drawing/2014/main" id="{74FEBADB-E6DF-FA46-B8A5-241A7DFCE090}"/>
                  </a:ext>
                </a:extLst>
              </p:cNvPr>
              <p:cNvSpPr/>
              <p:nvPr/>
            </p:nvSpPr>
            <p:spPr>
              <a:xfrm flipH="1">
                <a:off x="10942479" y="5113584"/>
                <a:ext cx="444720" cy="608042"/>
              </a:xfrm>
              <a:prstGeom prst="curvedRightArrow">
                <a:avLst>
                  <a:gd name="adj1" fmla="val 25000"/>
                  <a:gd name="adj2" fmla="val 50000"/>
                  <a:gd name="adj3" fmla="val 28644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45512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Putting it all together</a:t>
            </a:r>
          </a:p>
        </p:txBody>
      </p:sp>
      <p:pic>
        <p:nvPicPr>
          <p:cNvPr id="36" name="Picture">
            <a:hlinkClick r:id="rId3"/>
            <a:extLst>
              <a:ext uri="{FF2B5EF4-FFF2-40B4-BE49-F238E27FC236}">
                <a16:creationId xmlns:a16="http://schemas.microsoft.com/office/drawing/2014/main" id="{F0B05508-79DE-9E4F-BCD3-B2B27D0DA2AD}"/>
              </a:ext>
            </a:extLst>
          </p:cNvPr>
          <p:cNvPicPr/>
          <p:nvPr/>
        </p:nvPicPr>
        <p:blipFill>
          <a:blip r:embed="rId4"/>
          <a:srcRect t="14249" b="17540"/>
          <a:stretch>
            <a:fillRect/>
          </a:stretch>
        </p:blipFill>
        <p:spPr>
          <a:xfrm>
            <a:off x="0" y="5156670"/>
            <a:ext cx="2834640" cy="8204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2A9035-A545-F648-9258-171ACE30677F}"/>
              </a:ext>
            </a:extLst>
          </p:cNvPr>
          <p:cNvSpPr/>
          <p:nvPr/>
        </p:nvSpPr>
        <p:spPr>
          <a:xfrm>
            <a:off x="2087857" y="5449604"/>
            <a:ext cx="5633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MLA-TAB-Lecture1-KNN.ipynb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6985A159-FBEE-7A4A-BD19-3FC98DDDDA1A}"/>
              </a:ext>
            </a:extLst>
          </p:cNvPr>
          <p:cNvSpPr txBox="1">
            <a:spLocks/>
          </p:cNvSpPr>
          <p:nvPr/>
        </p:nvSpPr>
        <p:spPr>
          <a:xfrm>
            <a:off x="852492" y="1291120"/>
            <a:ext cx="10681242" cy="487412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In this notebook, we work with our review dataset to predict the </a:t>
            </a:r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target 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field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The notebook covers the following tasks: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Exploratory Data Analysis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Splitting dataset into training and test sets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Numerical features processing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Train a K Nearest Neighbors Classifier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Check the performance metrics on test set</a:t>
            </a:r>
          </a:p>
        </p:txBody>
      </p:sp>
    </p:spTree>
    <p:extLst>
      <p:ext uri="{BB962C8B-B14F-4D97-AF65-F5344CB8AC3E}">
        <p14:creationId xmlns:p14="http://schemas.microsoft.com/office/powerpoint/2010/main" val="2688921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6891-EC2E-6E4A-9BBD-C36860F8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 Applications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6A7AFB7-68ED-3545-85C9-79FDFE408E95}"/>
              </a:ext>
            </a:extLst>
          </p:cNvPr>
          <p:cNvGrpSpPr/>
          <p:nvPr/>
        </p:nvGrpSpPr>
        <p:grpSpPr>
          <a:xfrm>
            <a:off x="838140" y="1218574"/>
            <a:ext cx="10950186" cy="4834397"/>
            <a:chOff x="838140" y="1218574"/>
            <a:chExt cx="10950186" cy="4834397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EAE7330-6E02-F34E-A215-08E124753B85}"/>
                </a:ext>
              </a:extLst>
            </p:cNvPr>
            <p:cNvGrpSpPr/>
            <p:nvPr/>
          </p:nvGrpSpPr>
          <p:grpSpPr>
            <a:xfrm>
              <a:off x="7114473" y="1696022"/>
              <a:ext cx="410543" cy="4341714"/>
              <a:chOff x="4743448" y="1752601"/>
              <a:chExt cx="247651" cy="4562473"/>
            </a:xfrm>
            <a:solidFill>
              <a:srgbClr val="800000"/>
            </a:solidFill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F774F68-3BE1-4B42-98F0-C9D559E4BE93}"/>
                  </a:ext>
                </a:extLst>
              </p:cNvPr>
              <p:cNvSpPr/>
              <p:nvPr/>
            </p:nvSpPr>
            <p:spPr bwMode="auto">
              <a:xfrm rot="10800000">
                <a:off x="4743449" y="2534846"/>
                <a:ext cx="246888" cy="672451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0" name="Right Triangle 109">
                <a:extLst>
                  <a:ext uri="{FF2B5EF4-FFF2-40B4-BE49-F238E27FC236}">
                    <a16:creationId xmlns:a16="http://schemas.microsoft.com/office/drawing/2014/main" id="{D6585C18-951F-C34E-A9E9-646E4EB0234F}"/>
                  </a:ext>
                </a:extLst>
              </p:cNvPr>
              <p:cNvSpPr/>
              <p:nvPr/>
            </p:nvSpPr>
            <p:spPr bwMode="auto">
              <a:xfrm rot="10800000">
                <a:off x="4743449" y="3207296"/>
                <a:ext cx="247650" cy="3107778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1" name="Right Triangle 110">
                <a:extLst>
                  <a:ext uri="{FF2B5EF4-FFF2-40B4-BE49-F238E27FC236}">
                    <a16:creationId xmlns:a16="http://schemas.microsoft.com/office/drawing/2014/main" id="{D326E855-EB27-5241-B63B-37403183B48F}"/>
                  </a:ext>
                </a:extLst>
              </p:cNvPr>
              <p:cNvSpPr/>
              <p:nvPr/>
            </p:nvSpPr>
            <p:spPr bwMode="auto">
              <a:xfrm flipH="1">
                <a:off x="4743448" y="1752601"/>
                <a:ext cx="247650" cy="782245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77" name="Text Placeholder 16">
              <a:extLst>
                <a:ext uri="{FF2B5EF4-FFF2-40B4-BE49-F238E27FC236}">
                  <a16:creationId xmlns:a16="http://schemas.microsoft.com/office/drawing/2014/main" id="{E8C2EC4F-29C6-EF4A-80D6-EC717B4ECFA3}"/>
                </a:ext>
              </a:extLst>
            </p:cNvPr>
            <p:cNvSpPr txBox="1">
              <a:spLocks/>
            </p:cNvSpPr>
            <p:nvPr/>
          </p:nvSpPr>
          <p:spPr>
            <a:xfrm>
              <a:off x="838140" y="1218574"/>
              <a:ext cx="2285405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Business/ML Problem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B16532E-645B-1A46-8CDD-5A62326FA01A}"/>
                </a:ext>
              </a:extLst>
            </p:cNvPr>
            <p:cNvCxnSpPr/>
            <p:nvPr/>
          </p:nvCxnSpPr>
          <p:spPr bwMode="auto">
            <a:xfrm>
              <a:off x="852425" y="1612106"/>
              <a:ext cx="2285405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9" name="Text Placeholder 16">
              <a:extLst>
                <a:ext uri="{FF2B5EF4-FFF2-40B4-BE49-F238E27FC236}">
                  <a16:creationId xmlns:a16="http://schemas.microsoft.com/office/drawing/2014/main" id="{3120D9D7-D46C-8C4F-A1A6-2A0CACBEFB4A}"/>
                </a:ext>
              </a:extLst>
            </p:cNvPr>
            <p:cNvSpPr txBox="1">
              <a:spLocks/>
            </p:cNvSpPr>
            <p:nvPr/>
          </p:nvSpPr>
          <p:spPr>
            <a:xfrm>
              <a:off x="3303618" y="1218574"/>
              <a:ext cx="384722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Description  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10AFC30-6098-EC4D-9D98-67426AA2AA1C}"/>
                </a:ext>
              </a:extLst>
            </p:cNvPr>
            <p:cNvCxnSpPr/>
            <p:nvPr/>
          </p:nvCxnSpPr>
          <p:spPr bwMode="auto">
            <a:xfrm>
              <a:off x="3268929" y="1612106"/>
              <a:ext cx="384722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17D1335-B257-BB43-8D6E-8E59DD249298}"/>
                </a:ext>
              </a:extLst>
            </p:cNvPr>
            <p:cNvSpPr/>
            <p:nvPr/>
          </p:nvSpPr>
          <p:spPr bwMode="auto">
            <a:xfrm>
              <a:off x="838140" y="171630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/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Ranking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7B1F948-ED54-F04F-BD11-5153D37A1B06}"/>
                </a:ext>
              </a:extLst>
            </p:cNvPr>
            <p:cNvSpPr/>
            <p:nvPr/>
          </p:nvSpPr>
          <p:spPr bwMode="auto">
            <a:xfrm>
              <a:off x="838140" y="2456731"/>
              <a:ext cx="2285405" cy="639913"/>
            </a:xfrm>
            <a:prstGeom prst="rect">
              <a:avLst/>
            </a:prstGeom>
            <a:solidFill>
              <a:schemeClr val="accent3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/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Recommendation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CBD1014-B5BB-F74A-98DE-6048920E278F}"/>
                </a:ext>
              </a:extLst>
            </p:cNvPr>
            <p:cNvSpPr/>
            <p:nvPr/>
          </p:nvSpPr>
          <p:spPr bwMode="auto">
            <a:xfrm>
              <a:off x="838140" y="319716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/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Classification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9336395-5376-2F45-A7AB-D68C7D6D59CE}"/>
                </a:ext>
              </a:extLst>
            </p:cNvPr>
            <p:cNvSpPr/>
            <p:nvPr/>
          </p:nvSpPr>
          <p:spPr bwMode="auto">
            <a:xfrm>
              <a:off x="838140" y="393759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/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Regression</a:t>
              </a:r>
            </a:p>
          </p:txBody>
        </p:sp>
        <p:sp>
          <p:nvSpPr>
            <p:cNvPr id="85" name="Content Placeholder 22">
              <a:extLst>
                <a:ext uri="{FF2B5EF4-FFF2-40B4-BE49-F238E27FC236}">
                  <a16:creationId xmlns:a16="http://schemas.microsoft.com/office/drawing/2014/main" id="{D82C45C8-3DA8-D540-A476-D74C97B60909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1716301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Helping users find the most relevant thing</a:t>
              </a:r>
            </a:p>
          </p:txBody>
        </p:sp>
        <p:sp>
          <p:nvSpPr>
            <p:cNvPr id="86" name="Content Placeholder 22">
              <a:extLst>
                <a:ext uri="{FF2B5EF4-FFF2-40B4-BE49-F238E27FC236}">
                  <a16:creationId xmlns:a16="http://schemas.microsoft.com/office/drawing/2014/main" id="{76698123-B719-5A45-BD27-385FA55F3069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2455653"/>
              <a:ext cx="3847223" cy="639913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400"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Giving users the thing they may be most interested in</a:t>
              </a:r>
            </a:p>
          </p:txBody>
        </p:sp>
        <p:sp>
          <p:nvSpPr>
            <p:cNvPr id="87" name="Content Placeholder 22">
              <a:extLst>
                <a:ext uri="{FF2B5EF4-FFF2-40B4-BE49-F238E27FC236}">
                  <a16:creationId xmlns:a16="http://schemas.microsoft.com/office/drawing/2014/main" id="{F199CB89-707A-D147-BF56-22B9E2D1C333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195004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Figuring out what kind of thing something is</a:t>
              </a:r>
            </a:p>
          </p:txBody>
        </p:sp>
        <p:sp>
          <p:nvSpPr>
            <p:cNvPr id="88" name="Content Placeholder 22">
              <a:extLst>
                <a:ext uri="{FF2B5EF4-FFF2-40B4-BE49-F238E27FC236}">
                  <a16:creationId xmlns:a16="http://schemas.microsoft.com/office/drawing/2014/main" id="{3DBA5028-CB46-0F47-8552-BED1F6130064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5413057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Finding uncommon things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1C95A1E-A6D4-924B-A057-C484CFD23079}"/>
                </a:ext>
              </a:extLst>
            </p:cNvPr>
            <p:cNvSpPr/>
            <p:nvPr/>
          </p:nvSpPr>
          <p:spPr bwMode="auto">
            <a:xfrm>
              <a:off x="838140" y="467802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/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Clustering</a:t>
              </a:r>
            </a:p>
          </p:txBody>
        </p:sp>
        <p:sp>
          <p:nvSpPr>
            <p:cNvPr id="90" name="Content Placeholder 22">
              <a:extLst>
                <a:ext uri="{FF2B5EF4-FFF2-40B4-BE49-F238E27FC236}">
                  <a16:creationId xmlns:a16="http://schemas.microsoft.com/office/drawing/2014/main" id="{32B3DF3C-6CD0-A043-9069-4A9B8971B748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934356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Predicting a numerical value of a thing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FC2D221-2DBA-C74A-AF81-A5B26E9C6D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1689" y="5629902"/>
              <a:ext cx="371878" cy="365665"/>
              <a:chOff x="8146160" y="1934179"/>
              <a:chExt cx="851125" cy="836906"/>
            </a:xfrm>
          </p:grpSpPr>
          <p:sp>
            <p:nvSpPr>
              <p:cNvPr id="99" name="Trapezoid 98">
                <a:extLst>
                  <a:ext uri="{FF2B5EF4-FFF2-40B4-BE49-F238E27FC236}">
                    <a16:creationId xmlns:a16="http://schemas.microsoft.com/office/drawing/2014/main" id="{DF6525E6-7A0D-6144-86EF-9CB7F4358476}"/>
                  </a:ext>
                </a:extLst>
              </p:cNvPr>
              <p:cNvSpPr/>
              <p:nvPr/>
            </p:nvSpPr>
            <p:spPr bwMode="auto">
              <a:xfrm>
                <a:off x="8726829" y="1934179"/>
                <a:ext cx="270456" cy="836906"/>
              </a:xfrm>
              <a:prstGeom prst="trapezoid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0" name="Right Triangle 99">
                <a:extLst>
                  <a:ext uri="{FF2B5EF4-FFF2-40B4-BE49-F238E27FC236}">
                    <a16:creationId xmlns:a16="http://schemas.microsoft.com/office/drawing/2014/main" id="{23C9E109-D0A9-5345-808C-73DCEA74F1A1}"/>
                  </a:ext>
                </a:extLst>
              </p:cNvPr>
              <p:cNvSpPr/>
              <p:nvPr/>
            </p:nvSpPr>
            <p:spPr bwMode="auto">
              <a:xfrm flipH="1">
                <a:off x="8146160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1" name="Right Triangle 100">
                <a:extLst>
                  <a:ext uri="{FF2B5EF4-FFF2-40B4-BE49-F238E27FC236}">
                    <a16:creationId xmlns:a16="http://schemas.microsoft.com/office/drawing/2014/main" id="{11A40240-335D-7D41-BF41-75507F7EA313}"/>
                  </a:ext>
                </a:extLst>
              </p:cNvPr>
              <p:cNvSpPr/>
              <p:nvPr/>
            </p:nvSpPr>
            <p:spPr bwMode="auto">
              <a:xfrm flipH="1">
                <a:off x="8407328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F698AF3-57FF-4F4D-A07B-24501AFDAB5E}"/>
                  </a:ext>
                </a:extLst>
              </p:cNvPr>
              <p:cNvSpPr/>
              <p:nvPr/>
            </p:nvSpPr>
            <p:spPr bwMode="auto">
              <a:xfrm>
                <a:off x="8146160" y="23491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1235BBFE-D7C0-224B-B7EA-DF059160AF37}"/>
                  </a:ext>
                </a:extLst>
              </p:cNvPr>
              <p:cNvSpPr/>
              <p:nvPr/>
            </p:nvSpPr>
            <p:spPr bwMode="auto">
              <a:xfrm>
                <a:off x="8146160" y="25015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017CAA9-5DCA-7742-AE28-66CDF85CEB7A}"/>
                  </a:ext>
                </a:extLst>
              </p:cNvPr>
              <p:cNvSpPr/>
              <p:nvPr/>
            </p:nvSpPr>
            <p:spPr bwMode="auto">
              <a:xfrm>
                <a:off x="8146160" y="2647896"/>
                <a:ext cx="594360" cy="12318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3A6E3101-4ADF-D447-8DE3-0C04B551BBE7}"/>
                  </a:ext>
                </a:extLst>
              </p:cNvPr>
              <p:cNvSpPr/>
              <p:nvPr/>
            </p:nvSpPr>
            <p:spPr bwMode="auto">
              <a:xfrm>
                <a:off x="814616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D35ABDC-6A75-DD42-92CF-3132C8CF54E5}"/>
                  </a:ext>
                </a:extLst>
              </p:cNvPr>
              <p:cNvSpPr/>
              <p:nvPr/>
            </p:nvSpPr>
            <p:spPr bwMode="auto">
              <a:xfrm>
                <a:off x="8313800" y="2387279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6E5569A2-2553-C942-AF3E-EACB38AFC598}"/>
                  </a:ext>
                </a:extLst>
              </p:cNvPr>
              <p:cNvSpPr/>
              <p:nvPr/>
            </p:nvSpPr>
            <p:spPr bwMode="auto">
              <a:xfrm>
                <a:off x="848144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489D688-445C-654C-A5E6-229784BAC257}"/>
                  </a:ext>
                </a:extLst>
              </p:cNvPr>
              <p:cNvSpPr/>
              <p:nvPr/>
            </p:nvSpPr>
            <p:spPr bwMode="auto">
              <a:xfrm>
                <a:off x="8649079" y="2352632"/>
                <a:ext cx="121433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92" name="Text Placeholder 16">
              <a:extLst>
                <a:ext uri="{FF2B5EF4-FFF2-40B4-BE49-F238E27FC236}">
                  <a16:creationId xmlns:a16="http://schemas.microsoft.com/office/drawing/2014/main" id="{7286CF7B-07CC-6843-9264-8028FD2ADC16}"/>
                </a:ext>
              </a:extLst>
            </p:cNvPr>
            <p:cNvSpPr txBox="1">
              <a:spLocks/>
            </p:cNvSpPr>
            <p:nvPr/>
          </p:nvSpPr>
          <p:spPr>
            <a:xfrm>
              <a:off x="7511872" y="1218574"/>
              <a:ext cx="427645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Example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A8668B5-E217-7745-B73E-95B5CB095A0B}"/>
                </a:ext>
              </a:extLst>
            </p:cNvPr>
            <p:cNvCxnSpPr/>
            <p:nvPr/>
          </p:nvCxnSpPr>
          <p:spPr bwMode="auto">
            <a:xfrm>
              <a:off x="7511873" y="1612106"/>
              <a:ext cx="427645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B922C51-EB4D-2B4E-9766-63DC2B253598}"/>
                </a:ext>
              </a:extLst>
            </p:cNvPr>
            <p:cNvSpPr/>
            <p:nvPr/>
          </p:nvSpPr>
          <p:spPr bwMode="auto">
            <a:xfrm>
              <a:off x="838140" y="5413057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/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Anomaly Detection</a:t>
              </a:r>
            </a:p>
          </p:txBody>
        </p:sp>
        <p:sp>
          <p:nvSpPr>
            <p:cNvPr id="95" name="Content Placeholder 22">
              <a:extLst>
                <a:ext uri="{FF2B5EF4-FFF2-40B4-BE49-F238E27FC236}">
                  <a16:creationId xmlns:a16="http://schemas.microsoft.com/office/drawing/2014/main" id="{332ACBAF-D7B6-A04C-BFE3-B532482255ED}"/>
                </a:ext>
              </a:extLst>
            </p:cNvPr>
            <p:cNvSpPr txBox="1">
              <a:spLocks/>
            </p:cNvSpPr>
            <p:nvPr/>
          </p:nvSpPr>
          <p:spPr>
            <a:xfrm>
              <a:off x="3267252" y="4673707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Putting similar things together</a:t>
              </a:r>
            </a:p>
          </p:txBody>
        </p:sp>
        <p:sp>
          <p:nvSpPr>
            <p:cNvPr id="96" name="Content Placeholder 4">
              <a:extLst>
                <a:ext uri="{FF2B5EF4-FFF2-40B4-BE49-F238E27FC236}">
                  <a16:creationId xmlns:a16="http://schemas.microsoft.com/office/drawing/2014/main" id="{D3426CCD-777C-2948-B6AF-2E767FE3E42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511870" y="1716301"/>
              <a:ext cx="4276454" cy="43366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182832" tIns="91416" rIns="182832" bIns="457081"/>
            <a:lstStyle>
              <a:lvl1pPr marL="249500" indent="-249500" algn="l" defTabSz="997999" rtl="0" eaLnBrk="1" latinLnBrk="0" hangingPunct="1">
                <a:lnSpc>
                  <a:spcPct val="90000"/>
                </a:lnSpc>
                <a:spcBef>
                  <a:spcPts val="1092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8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47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45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Recommendations across the website</a:t>
              </a:r>
            </a:p>
            <a:p>
              <a:pPr marL="0" indent="0">
                <a:buNone/>
              </a:pPr>
              <a:endParaRPr lang="en-US" sz="14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marL="0" indent="0">
                <a:buNone/>
              </a:pPr>
              <a:endParaRPr lang="en-US" sz="14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marL="0" indent="0">
                <a:buNone/>
              </a:pPr>
              <a:endParaRPr lang="en-US" sz="14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marL="0" indent="0">
                <a:buNone/>
              </a:pPr>
              <a:endParaRPr lang="en-US" sz="14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marL="0" indent="0">
                <a:buNone/>
              </a:pPr>
              <a:endParaRPr lang="en-US" sz="14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marL="0" indent="0">
                <a:buNone/>
              </a:pPr>
              <a:endParaRPr lang="en-US" sz="14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endParaRPr>
            </a:p>
            <a:p>
              <a:pPr marL="0" indent="0">
                <a:buNone/>
              </a:pPr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Amazon’s Choice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C8FF1C10-ED3A-5D4C-A2B4-D6E27E648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2484" y="2096095"/>
              <a:ext cx="3896666" cy="1781928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82AB7068-2CE5-FC43-A57C-A1A5D5376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4130" y="4406622"/>
              <a:ext cx="3966447" cy="1471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9988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964" y="1836544"/>
            <a:ext cx="9518073" cy="2735457"/>
          </a:xfrm>
        </p:spPr>
        <p:txBody>
          <a:bodyPr/>
          <a:lstStyle/>
          <a:p>
            <a:r>
              <a:rPr lang="en-US" sz="4800" b="1" dirty="0">
                <a:solidFill>
                  <a:schemeClr val="bg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Looking Ahead: Lecture 2</a:t>
            </a:r>
          </a:p>
        </p:txBody>
      </p:sp>
    </p:spTree>
    <p:extLst>
      <p:ext uri="{BB962C8B-B14F-4D97-AF65-F5344CB8AC3E}">
        <p14:creationId xmlns:p14="http://schemas.microsoft.com/office/powerpoint/2010/main" val="32774069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81AD-E71F-3747-B82D-76E12397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Looking Ahead: Lecture 2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6985A159-FBEE-7A4A-BD19-3FC98DDDDA1A}"/>
              </a:ext>
            </a:extLst>
          </p:cNvPr>
          <p:cNvSpPr txBox="1">
            <a:spLocks/>
          </p:cNvSpPr>
          <p:nvPr/>
        </p:nvSpPr>
        <p:spPr>
          <a:xfrm>
            <a:off x="852492" y="1291120"/>
            <a:ext cx="10980920" cy="487412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Feature Engineering</a:t>
            </a:r>
          </a:p>
          <a:p>
            <a:pPr lvl="1"/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Encoding: Handling categorical data</a:t>
            </a:r>
          </a:p>
          <a:p>
            <a:pPr lvl="1"/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Text Vectorization: Handling text data</a:t>
            </a:r>
          </a:p>
          <a:p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Tree Models and Ensemble Learning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More advanced ML models</a:t>
            </a:r>
          </a:p>
          <a:p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Hyperparameter Tuning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Tune ML models for best performance</a:t>
            </a:r>
          </a:p>
          <a:p>
            <a:r>
              <a:rPr lang="en-US" sz="2800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AWS SageMaker</a:t>
            </a:r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: Amazon ML tool that helps you build, train and deploy ML models on AWS</a:t>
            </a:r>
          </a:p>
        </p:txBody>
      </p:sp>
    </p:spTree>
    <p:extLst>
      <p:ext uri="{BB962C8B-B14F-4D97-AF65-F5344CB8AC3E}">
        <p14:creationId xmlns:p14="http://schemas.microsoft.com/office/powerpoint/2010/main" val="316416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6891-EC2E-6E4A-9BBD-C36860F89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Machine Learning Applications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7EBC8C4-390E-0C47-9C19-0C47F5EEBE09}"/>
              </a:ext>
            </a:extLst>
          </p:cNvPr>
          <p:cNvGrpSpPr/>
          <p:nvPr/>
        </p:nvGrpSpPr>
        <p:grpSpPr>
          <a:xfrm>
            <a:off x="838140" y="1218574"/>
            <a:ext cx="10950186" cy="4834397"/>
            <a:chOff x="838140" y="1218574"/>
            <a:chExt cx="10950186" cy="483439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BBCB749-4DF9-BA4C-B5D2-43BC8A065963}"/>
                </a:ext>
              </a:extLst>
            </p:cNvPr>
            <p:cNvGrpSpPr/>
            <p:nvPr/>
          </p:nvGrpSpPr>
          <p:grpSpPr>
            <a:xfrm>
              <a:off x="7114473" y="1711255"/>
              <a:ext cx="410543" cy="4341715"/>
              <a:chOff x="4743448" y="1752600"/>
              <a:chExt cx="247651" cy="4562474"/>
            </a:xfrm>
            <a:solidFill>
              <a:srgbClr val="800000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778F4CB-7E55-0E46-BE09-0B33ABE0F908}"/>
                  </a:ext>
                </a:extLst>
              </p:cNvPr>
              <p:cNvSpPr/>
              <p:nvPr/>
            </p:nvSpPr>
            <p:spPr bwMode="auto">
              <a:xfrm rot="10800000">
                <a:off x="4743449" y="3319360"/>
                <a:ext cx="246888" cy="664877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7" name="Right Triangle 116">
                <a:extLst>
                  <a:ext uri="{FF2B5EF4-FFF2-40B4-BE49-F238E27FC236}">
                    <a16:creationId xmlns:a16="http://schemas.microsoft.com/office/drawing/2014/main" id="{798BB6CB-405E-724C-A99A-CEAAA33DED4D}"/>
                  </a:ext>
                </a:extLst>
              </p:cNvPr>
              <p:cNvSpPr/>
              <p:nvPr/>
            </p:nvSpPr>
            <p:spPr bwMode="auto">
              <a:xfrm rot="10800000">
                <a:off x="4743449" y="3984241"/>
                <a:ext cx="247650" cy="2330833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8" name="Right Triangle 117">
                <a:extLst>
                  <a:ext uri="{FF2B5EF4-FFF2-40B4-BE49-F238E27FC236}">
                    <a16:creationId xmlns:a16="http://schemas.microsoft.com/office/drawing/2014/main" id="{5A457CE5-4E4B-AE48-9798-4F8D01B594CA}"/>
                  </a:ext>
                </a:extLst>
              </p:cNvPr>
              <p:cNvSpPr/>
              <p:nvPr/>
            </p:nvSpPr>
            <p:spPr bwMode="auto">
              <a:xfrm flipH="1">
                <a:off x="4743448" y="1752600"/>
                <a:ext cx="247650" cy="1566755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0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42" name="Text Placeholder 16">
              <a:extLst>
                <a:ext uri="{FF2B5EF4-FFF2-40B4-BE49-F238E27FC236}">
                  <a16:creationId xmlns:a16="http://schemas.microsoft.com/office/drawing/2014/main" id="{AD68F4CB-C91B-3441-B15F-500CCD6B58B3}"/>
                </a:ext>
              </a:extLst>
            </p:cNvPr>
            <p:cNvSpPr txBox="1">
              <a:spLocks/>
            </p:cNvSpPr>
            <p:nvPr/>
          </p:nvSpPr>
          <p:spPr>
            <a:xfrm>
              <a:off x="838140" y="1218574"/>
              <a:ext cx="2285405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Business/ML Problem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22F282-5660-C749-83E8-8B912112DD4E}"/>
                </a:ext>
              </a:extLst>
            </p:cNvPr>
            <p:cNvCxnSpPr/>
            <p:nvPr/>
          </p:nvCxnSpPr>
          <p:spPr bwMode="auto">
            <a:xfrm>
              <a:off x="852425" y="1612106"/>
              <a:ext cx="2285405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 Placeholder 16">
              <a:extLst>
                <a:ext uri="{FF2B5EF4-FFF2-40B4-BE49-F238E27FC236}">
                  <a16:creationId xmlns:a16="http://schemas.microsoft.com/office/drawing/2014/main" id="{656D6979-8234-F946-BF06-74547BAB7138}"/>
                </a:ext>
              </a:extLst>
            </p:cNvPr>
            <p:cNvSpPr txBox="1">
              <a:spLocks/>
            </p:cNvSpPr>
            <p:nvPr/>
          </p:nvSpPr>
          <p:spPr>
            <a:xfrm>
              <a:off x="3303618" y="1218574"/>
              <a:ext cx="384722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Description  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E5401C2-2641-6D47-ABC7-235B54D89B43}"/>
                </a:ext>
              </a:extLst>
            </p:cNvPr>
            <p:cNvCxnSpPr/>
            <p:nvPr/>
          </p:nvCxnSpPr>
          <p:spPr bwMode="auto">
            <a:xfrm>
              <a:off x="3268929" y="1612106"/>
              <a:ext cx="384722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1C45A82-5AE9-F346-A858-27038F423489}"/>
                </a:ext>
              </a:extLst>
            </p:cNvPr>
            <p:cNvSpPr/>
            <p:nvPr/>
          </p:nvSpPr>
          <p:spPr bwMode="auto">
            <a:xfrm>
              <a:off x="838140" y="171630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/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Ranking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747ACC-90E7-2347-B33D-4E7C3C64244F}"/>
                </a:ext>
              </a:extLst>
            </p:cNvPr>
            <p:cNvSpPr/>
            <p:nvPr/>
          </p:nvSpPr>
          <p:spPr bwMode="auto">
            <a:xfrm>
              <a:off x="838140" y="2456731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/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Recommendation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A4F91D3-CAC8-8C41-90DB-A3CE2F074142}"/>
                </a:ext>
              </a:extLst>
            </p:cNvPr>
            <p:cNvSpPr/>
            <p:nvPr/>
          </p:nvSpPr>
          <p:spPr bwMode="auto">
            <a:xfrm>
              <a:off x="838140" y="3197162"/>
              <a:ext cx="2285405" cy="639913"/>
            </a:xfrm>
            <a:prstGeom prst="rect">
              <a:avLst/>
            </a:prstGeom>
            <a:solidFill>
              <a:schemeClr val="accent3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Classification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2E5A73C-BD46-B14B-A714-FC09FF204C7B}"/>
                </a:ext>
              </a:extLst>
            </p:cNvPr>
            <p:cNvSpPr/>
            <p:nvPr/>
          </p:nvSpPr>
          <p:spPr bwMode="auto">
            <a:xfrm>
              <a:off x="838140" y="393759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Regression</a:t>
              </a:r>
            </a:p>
          </p:txBody>
        </p:sp>
        <p:sp>
          <p:nvSpPr>
            <p:cNvPr id="50" name="Content Placeholder 22">
              <a:extLst>
                <a:ext uri="{FF2B5EF4-FFF2-40B4-BE49-F238E27FC236}">
                  <a16:creationId xmlns:a16="http://schemas.microsoft.com/office/drawing/2014/main" id="{E94D0DC6-A27B-3444-98A0-E996E180EE38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1716301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Helping users find the most relevant thing</a:t>
              </a:r>
            </a:p>
          </p:txBody>
        </p:sp>
        <p:sp>
          <p:nvSpPr>
            <p:cNvPr id="51" name="Content Placeholder 22">
              <a:extLst>
                <a:ext uri="{FF2B5EF4-FFF2-40B4-BE49-F238E27FC236}">
                  <a16:creationId xmlns:a16="http://schemas.microsoft.com/office/drawing/2014/main" id="{989C047B-F3D6-BD4B-8769-12A55440B7E2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2455653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Giving users the thing they may be most interested in</a:t>
              </a:r>
            </a:p>
          </p:txBody>
        </p:sp>
        <p:sp>
          <p:nvSpPr>
            <p:cNvPr id="52" name="Content Placeholder 22">
              <a:extLst>
                <a:ext uri="{FF2B5EF4-FFF2-40B4-BE49-F238E27FC236}">
                  <a16:creationId xmlns:a16="http://schemas.microsoft.com/office/drawing/2014/main" id="{D40D918E-58DE-F34B-A5CC-B53463D902A1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195004"/>
              <a:ext cx="3847223" cy="639913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defTabSz="914400">
                <a:defRPr sz="1200"/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Figuring out what kind of thing something is</a:t>
              </a:r>
            </a:p>
          </p:txBody>
        </p:sp>
        <p:sp>
          <p:nvSpPr>
            <p:cNvPr id="53" name="Content Placeholder 22">
              <a:extLst>
                <a:ext uri="{FF2B5EF4-FFF2-40B4-BE49-F238E27FC236}">
                  <a16:creationId xmlns:a16="http://schemas.microsoft.com/office/drawing/2014/main" id="{F2957FCC-0A2D-2240-91A9-A7F8BCDEEFD2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5413057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Finding uncommon things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8ECEB70-DAEF-0544-80AC-BBCAC0085718}"/>
                </a:ext>
              </a:extLst>
            </p:cNvPr>
            <p:cNvSpPr/>
            <p:nvPr/>
          </p:nvSpPr>
          <p:spPr bwMode="auto">
            <a:xfrm>
              <a:off x="838140" y="4678022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Clustering</a:t>
              </a:r>
            </a:p>
          </p:txBody>
        </p:sp>
        <p:sp>
          <p:nvSpPr>
            <p:cNvPr id="55" name="Content Placeholder 22">
              <a:extLst>
                <a:ext uri="{FF2B5EF4-FFF2-40B4-BE49-F238E27FC236}">
                  <a16:creationId xmlns:a16="http://schemas.microsoft.com/office/drawing/2014/main" id="{833CF4ED-CC79-E047-861B-BAE2D1DC732B}"/>
                </a:ext>
              </a:extLst>
            </p:cNvPr>
            <p:cNvSpPr txBox="1">
              <a:spLocks/>
            </p:cNvSpPr>
            <p:nvPr/>
          </p:nvSpPr>
          <p:spPr>
            <a:xfrm>
              <a:off x="3268929" y="3934356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Predicting a numerical value of a thing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E70D0E-79A0-4C4B-A18C-DE407680E91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1689" y="5629902"/>
              <a:ext cx="371878" cy="365665"/>
              <a:chOff x="8146160" y="1934179"/>
              <a:chExt cx="851125" cy="836906"/>
            </a:xfrm>
          </p:grpSpPr>
          <p:sp>
            <p:nvSpPr>
              <p:cNvPr id="70" name="Trapezoid 69">
                <a:extLst>
                  <a:ext uri="{FF2B5EF4-FFF2-40B4-BE49-F238E27FC236}">
                    <a16:creationId xmlns:a16="http://schemas.microsoft.com/office/drawing/2014/main" id="{F5C7570B-51EF-664C-BF27-DC8C172E920A}"/>
                  </a:ext>
                </a:extLst>
              </p:cNvPr>
              <p:cNvSpPr/>
              <p:nvPr/>
            </p:nvSpPr>
            <p:spPr bwMode="auto">
              <a:xfrm>
                <a:off x="8726829" y="1934179"/>
                <a:ext cx="270456" cy="836906"/>
              </a:xfrm>
              <a:prstGeom prst="trapezoid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1" name="Right Triangle 70">
                <a:extLst>
                  <a:ext uri="{FF2B5EF4-FFF2-40B4-BE49-F238E27FC236}">
                    <a16:creationId xmlns:a16="http://schemas.microsoft.com/office/drawing/2014/main" id="{B7330863-D188-2543-9906-E0F43354D83A}"/>
                  </a:ext>
                </a:extLst>
              </p:cNvPr>
              <p:cNvSpPr/>
              <p:nvPr/>
            </p:nvSpPr>
            <p:spPr bwMode="auto">
              <a:xfrm flipH="1">
                <a:off x="8146160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2" name="Right Triangle 71">
                <a:extLst>
                  <a:ext uri="{FF2B5EF4-FFF2-40B4-BE49-F238E27FC236}">
                    <a16:creationId xmlns:a16="http://schemas.microsoft.com/office/drawing/2014/main" id="{46F226C9-2636-604D-9539-EFFE9A245D69}"/>
                  </a:ext>
                </a:extLst>
              </p:cNvPr>
              <p:cNvSpPr/>
              <p:nvPr/>
            </p:nvSpPr>
            <p:spPr bwMode="auto">
              <a:xfrm flipH="1">
                <a:off x="8407328" y="2184257"/>
                <a:ext cx="261168" cy="165799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238EB15-24AC-DD4A-AEB4-147E91DC5C9E}"/>
                  </a:ext>
                </a:extLst>
              </p:cNvPr>
              <p:cNvSpPr/>
              <p:nvPr/>
            </p:nvSpPr>
            <p:spPr bwMode="auto">
              <a:xfrm>
                <a:off x="8146160" y="23491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6BD9DD2-91BC-4842-AB9F-10DDBF81F5AE}"/>
                  </a:ext>
                </a:extLst>
              </p:cNvPr>
              <p:cNvSpPr/>
              <p:nvPr/>
            </p:nvSpPr>
            <p:spPr bwMode="auto">
              <a:xfrm>
                <a:off x="8146160" y="2501594"/>
                <a:ext cx="624353" cy="4915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F0AE26F1-DFBD-1D44-B72C-BA562AB87CEA}"/>
                  </a:ext>
                </a:extLst>
              </p:cNvPr>
              <p:cNvSpPr/>
              <p:nvPr/>
            </p:nvSpPr>
            <p:spPr bwMode="auto">
              <a:xfrm>
                <a:off x="8146160" y="2647896"/>
                <a:ext cx="594360" cy="12318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F823DA3-1753-064C-AACA-15ED1AAFB0ED}"/>
                  </a:ext>
                </a:extLst>
              </p:cNvPr>
              <p:cNvSpPr/>
              <p:nvPr/>
            </p:nvSpPr>
            <p:spPr bwMode="auto">
              <a:xfrm>
                <a:off x="814616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F6EA10B-41A6-1A4E-972D-C9F0DEB2E3A9}"/>
                  </a:ext>
                </a:extLst>
              </p:cNvPr>
              <p:cNvSpPr/>
              <p:nvPr/>
            </p:nvSpPr>
            <p:spPr bwMode="auto">
              <a:xfrm>
                <a:off x="8313800" y="2387279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A2589F4-63EB-E64C-BE11-C87AA27B82EE}"/>
                  </a:ext>
                </a:extLst>
              </p:cNvPr>
              <p:cNvSpPr/>
              <p:nvPr/>
            </p:nvSpPr>
            <p:spPr bwMode="auto">
              <a:xfrm>
                <a:off x="8481440" y="2373773"/>
                <a:ext cx="91440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CE09B8FA-9053-2847-A854-C757A2A7682C}"/>
                  </a:ext>
                </a:extLst>
              </p:cNvPr>
              <p:cNvSpPr/>
              <p:nvPr/>
            </p:nvSpPr>
            <p:spPr bwMode="auto">
              <a:xfrm>
                <a:off x="8649079" y="2352632"/>
                <a:ext cx="121433" cy="36576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Aft>
                    <a:spcPts val="600"/>
                  </a:spcAft>
                  <a:buClr>
                    <a:schemeClr val="accent1"/>
                  </a:buClr>
                </a:pPr>
                <a:endParaRPr kumimoji="1" lang="en-US" sz="14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endParaRPr>
              </a:p>
            </p:txBody>
          </p:sp>
        </p:grpSp>
        <p:sp>
          <p:nvSpPr>
            <p:cNvPr id="57" name="Text Placeholder 16">
              <a:extLst>
                <a:ext uri="{FF2B5EF4-FFF2-40B4-BE49-F238E27FC236}">
                  <a16:creationId xmlns:a16="http://schemas.microsoft.com/office/drawing/2014/main" id="{71597B67-E89D-2D4D-8231-E884C63AA1AF}"/>
                </a:ext>
              </a:extLst>
            </p:cNvPr>
            <p:cNvSpPr txBox="1">
              <a:spLocks/>
            </p:cNvSpPr>
            <p:nvPr/>
          </p:nvSpPr>
          <p:spPr>
            <a:xfrm>
              <a:off x="7511872" y="1218574"/>
              <a:ext cx="4276453" cy="388489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1799" b="1" kern="0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Example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D05EADE-507D-904E-B5F5-89A5DCB42A38}"/>
                </a:ext>
              </a:extLst>
            </p:cNvPr>
            <p:cNvCxnSpPr/>
            <p:nvPr/>
          </p:nvCxnSpPr>
          <p:spPr bwMode="auto">
            <a:xfrm>
              <a:off x="7511873" y="1612106"/>
              <a:ext cx="4276453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47C985D-1D2F-1C46-815B-23BAFE440E85}"/>
                </a:ext>
              </a:extLst>
            </p:cNvPr>
            <p:cNvSpPr/>
            <p:nvPr/>
          </p:nvSpPr>
          <p:spPr bwMode="auto">
            <a:xfrm>
              <a:off x="838140" y="5413057"/>
              <a:ext cx="2285405" cy="63991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1905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179334" algn="ctr" eaLnBrk="0" fontAlgn="base" hangingPunct="0">
                <a:spcAft>
                  <a:spcPct val="0"/>
                </a:spcAft>
                <a:buClr>
                  <a:schemeClr val="accent1"/>
                </a:buClr>
              </a:pPr>
              <a:r>
                <a:rPr kumimoji="1" lang="en-US" sz="1600" b="1" dirty="0">
                  <a:solidFill>
                    <a:schemeClr val="bg1"/>
                  </a:solidFill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Anomaly Detection</a:t>
              </a:r>
            </a:p>
          </p:txBody>
        </p:sp>
        <p:sp>
          <p:nvSpPr>
            <p:cNvPr id="60" name="Content Placeholder 22">
              <a:extLst>
                <a:ext uri="{FF2B5EF4-FFF2-40B4-BE49-F238E27FC236}">
                  <a16:creationId xmlns:a16="http://schemas.microsoft.com/office/drawing/2014/main" id="{9BC0A622-04B5-5048-AC58-7AB75A25553B}"/>
                </a:ext>
              </a:extLst>
            </p:cNvPr>
            <p:cNvSpPr txBox="1">
              <a:spLocks/>
            </p:cNvSpPr>
            <p:nvPr/>
          </p:nvSpPr>
          <p:spPr>
            <a:xfrm>
              <a:off x="3267252" y="4673707"/>
              <a:ext cx="3847223" cy="63991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91416" rIns="91416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Putting similar things together</a:t>
              </a:r>
            </a:p>
          </p:txBody>
        </p:sp>
        <p:sp>
          <p:nvSpPr>
            <p:cNvPr id="61" name="Content Placeholder 4">
              <a:extLst>
                <a:ext uri="{FF2B5EF4-FFF2-40B4-BE49-F238E27FC236}">
                  <a16:creationId xmlns:a16="http://schemas.microsoft.com/office/drawing/2014/main" id="{638F374B-D466-3446-BC15-49187DF217C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511870" y="1716301"/>
              <a:ext cx="4276454" cy="43366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lIns="182832" tIns="91416" rIns="182832" bIns="457081"/>
            <a:lstStyle>
              <a:lvl1pPr marL="249500" indent="-249500" algn="l" defTabSz="997999" rtl="0" eaLnBrk="1" latinLnBrk="0" hangingPunct="1">
                <a:lnSpc>
                  <a:spcPct val="90000"/>
                </a:lnSpc>
                <a:spcBef>
                  <a:spcPts val="1092"/>
                </a:spcBef>
                <a:buFont typeface="Arial" panose="020B0604020202020204" pitchFamily="34" charset="0"/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8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47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46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45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4500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43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42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41499" indent="-249500" algn="l" defTabSz="997999" rtl="0" eaLnBrk="1" latinLnBrk="0" hangingPunct="1">
                <a:lnSpc>
                  <a:spcPct val="90000"/>
                </a:lnSpc>
                <a:spcBef>
                  <a:spcPts val="54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Product classification for our catalog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3B89E12-2174-4443-905D-3D16D62EC447}"/>
                </a:ext>
              </a:extLst>
            </p:cNvPr>
            <p:cNvSpPr txBox="1"/>
            <p:nvPr/>
          </p:nvSpPr>
          <p:spPr>
            <a:xfrm>
              <a:off x="7993904" y="3666964"/>
              <a:ext cx="1477905" cy="307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High-Low Dress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3CE4A94-DD27-D54A-92AC-FA8DBBE9D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4097" y="2285091"/>
              <a:ext cx="1138289" cy="1371243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2A8A571-68FE-C34B-BD3A-4B4C339CCB4A}"/>
                </a:ext>
              </a:extLst>
            </p:cNvPr>
            <p:cNvSpPr txBox="1"/>
            <p:nvPr/>
          </p:nvSpPr>
          <p:spPr>
            <a:xfrm>
              <a:off x="9862147" y="3666964"/>
              <a:ext cx="13292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Straight Dress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B7C4C16-39A3-0241-B099-4DF398564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9946" y="2285091"/>
              <a:ext cx="1143652" cy="1371243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0AC2336-88B8-2142-A61D-16FE8AB7C4C0}"/>
                </a:ext>
              </a:extLst>
            </p:cNvPr>
            <p:cNvSpPr txBox="1"/>
            <p:nvPr/>
          </p:nvSpPr>
          <p:spPr>
            <a:xfrm>
              <a:off x="8142947" y="5555939"/>
              <a:ext cx="11512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Striped Skirt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A80DD3A-C760-FD49-AB3C-052B31CB6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1255" y="4143338"/>
              <a:ext cx="1083977" cy="1371243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E40D67A-FF76-3F44-951F-A752284C74BD}"/>
                </a:ext>
              </a:extLst>
            </p:cNvPr>
            <p:cNvSpPr txBox="1"/>
            <p:nvPr/>
          </p:nvSpPr>
          <p:spPr>
            <a:xfrm>
              <a:off x="9907020" y="5555939"/>
              <a:ext cx="1250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Graphic Shirt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7C19E05-7F24-CD41-AF74-0AF7E0E3B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161" y="4143338"/>
              <a:ext cx="1231221" cy="1371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14800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16">
      <a:dk1>
        <a:srgbClr val="373737"/>
      </a:dk1>
      <a:lt1>
        <a:srgbClr val="FFFFFF"/>
      </a:lt1>
      <a:dk2>
        <a:srgbClr val="373737"/>
      </a:dk2>
      <a:lt2>
        <a:srgbClr val="FFFFFF"/>
      </a:lt2>
      <a:accent1>
        <a:srgbClr val="008DC4"/>
      </a:accent1>
      <a:accent2>
        <a:srgbClr val="008DC4"/>
      </a:accent2>
      <a:accent3>
        <a:srgbClr val="FF9900"/>
      </a:accent3>
      <a:accent4>
        <a:srgbClr val="FF9500"/>
      </a:accent4>
      <a:accent5>
        <a:srgbClr val="F4F4F4"/>
      </a:accent5>
      <a:accent6>
        <a:srgbClr val="008DC4"/>
      </a:accent6>
      <a:hlink>
        <a:srgbClr val="008DC4"/>
      </a:hlink>
      <a:folHlink>
        <a:srgbClr val="008DC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LA-TAB-template" id="{80CFD4C1-7FA0-1140-BA22-6D41D77BA8CA}" vid="{F2396E80-3A7A-124F-9974-FE0E8985D7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20629</TotalTime>
  <Words>4468</Words>
  <Application>Microsoft Macintosh PowerPoint</Application>
  <PresentationFormat>Widescreen</PresentationFormat>
  <Paragraphs>1127</Paragraphs>
  <Slides>81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0" baseType="lpstr">
      <vt:lpstr>Amazon Ember</vt:lpstr>
      <vt:lpstr>Amazon Ember Display</vt:lpstr>
      <vt:lpstr>Amazon Ember Display Light</vt:lpstr>
      <vt:lpstr>Amazon Ember Light</vt:lpstr>
      <vt:lpstr>Arial</vt:lpstr>
      <vt:lpstr>Calibri</vt:lpstr>
      <vt:lpstr>Cambria Math</vt:lpstr>
      <vt:lpstr>Wingdings</vt:lpstr>
      <vt:lpstr>Theme1</vt:lpstr>
      <vt:lpstr>PowerPoint Presentation</vt:lpstr>
      <vt:lpstr>Learning Outcomes</vt:lpstr>
      <vt:lpstr>Course Overview</vt:lpstr>
      <vt:lpstr>Machine Learning Resources</vt:lpstr>
      <vt:lpstr>PowerPoint Presentation</vt:lpstr>
      <vt:lpstr>PowerPoint Presentation</vt:lpstr>
      <vt:lpstr>Machine Learning Applications</vt:lpstr>
      <vt:lpstr>Machine Learning Applications</vt:lpstr>
      <vt:lpstr>Machine Learning Applications</vt:lpstr>
      <vt:lpstr>Machine Learning Applications</vt:lpstr>
      <vt:lpstr>Machine Learning Applications</vt:lpstr>
      <vt:lpstr>Machine Learning Applications</vt:lpstr>
      <vt:lpstr>PowerPoint Presentation</vt:lpstr>
      <vt:lpstr>What is Data Science?</vt:lpstr>
      <vt:lpstr>What is Machine Learning?</vt:lpstr>
      <vt:lpstr>Why ML? Why now?</vt:lpstr>
      <vt:lpstr>Machine Learning Lifecycle</vt:lpstr>
      <vt:lpstr>Some Important ML Terms</vt:lpstr>
      <vt:lpstr>PowerPoint Presentation</vt:lpstr>
      <vt:lpstr>Supervised vs. Unsupervised Learning</vt:lpstr>
      <vt:lpstr>Supervised vs. Unsupervised Learning</vt:lpstr>
      <vt:lpstr>Supervised Learning: Regression</vt:lpstr>
      <vt:lpstr>Supervised Learning: Classification</vt:lpstr>
      <vt:lpstr>Unsupervised Learning: Clustering</vt:lpstr>
      <vt:lpstr>Unsupervised Learning: Clustering</vt:lpstr>
      <vt:lpstr>PowerPoint Presentation</vt:lpstr>
      <vt:lpstr>Food Delivery Problem</vt:lpstr>
      <vt:lpstr>Food Delivery Problem</vt:lpstr>
      <vt:lpstr>Food Delivery Problem</vt:lpstr>
      <vt:lpstr>Food Delivery Problem Hands-on</vt:lpstr>
      <vt:lpstr>PowerPoint Presentation</vt:lpstr>
      <vt:lpstr>Regression Metrics</vt:lpstr>
      <vt:lpstr>Classification Metrics</vt:lpstr>
      <vt:lpstr>Classification Metrics: Accuracy</vt:lpstr>
      <vt:lpstr>Classification Metrics: Accuracy</vt:lpstr>
      <vt:lpstr>Classification Metrics: Precision</vt:lpstr>
      <vt:lpstr>Classification Metrics: Recall</vt:lpstr>
      <vt:lpstr>Classification Metrics: F1 Score</vt:lpstr>
      <vt:lpstr>PowerPoint Presentation</vt:lpstr>
      <vt:lpstr>Training – Validation – Test Sets  </vt:lpstr>
      <vt:lpstr>Training – Validation – Test Sets </vt:lpstr>
      <vt:lpstr>K-fold Cross Validation ( K = 5)</vt:lpstr>
      <vt:lpstr>PowerPoint Presentation</vt:lpstr>
      <vt:lpstr>Model Evaluation: Underfitting</vt:lpstr>
      <vt:lpstr>Model Evaluation: Overfitting</vt:lpstr>
      <vt:lpstr>Model Evaluation: Good Fit</vt:lpstr>
      <vt:lpstr>Overfitting Hands-on</vt:lpstr>
      <vt:lpstr>PowerPoint Presentation</vt:lpstr>
      <vt:lpstr>Exploratory Data Analysis</vt:lpstr>
      <vt:lpstr>Descriptive Statistics</vt:lpstr>
      <vt:lpstr>Univariate Statistics: Histograms</vt:lpstr>
      <vt:lpstr>Correlations: Scatterplot</vt:lpstr>
      <vt:lpstr>Correlations: Correlation Matrix</vt:lpstr>
      <vt:lpstr>Correlations</vt:lpstr>
      <vt:lpstr>PowerPoint Presentation</vt:lpstr>
      <vt:lpstr>Class Imbalance</vt:lpstr>
      <vt:lpstr>Class Imbalance</vt:lpstr>
      <vt:lpstr>PowerPoint Presentation</vt:lpstr>
      <vt:lpstr>Handling Missing Data</vt:lpstr>
      <vt:lpstr>SimpleImputer in sklearn</vt:lpstr>
      <vt:lpstr>EDA Hands-on</vt:lpstr>
      <vt:lpstr>PowerPoint Presentation</vt:lpstr>
      <vt:lpstr>K Nearest Neighbors (KNN)</vt:lpstr>
      <vt:lpstr>K Nearest Neighbors (KNN)</vt:lpstr>
      <vt:lpstr>K Nearest Neighbors (KNN)</vt:lpstr>
      <vt:lpstr>K Nearest Neighbors (KNN)</vt:lpstr>
      <vt:lpstr>KNN in sklearn</vt:lpstr>
      <vt:lpstr>KNN: Choosing K</vt:lpstr>
      <vt:lpstr>KNN: Choosing K </vt:lpstr>
      <vt:lpstr>KNN: Choosing the Distance Metric </vt:lpstr>
      <vt:lpstr>KNN: Curse of Dimensionality</vt:lpstr>
      <vt:lpstr>KNN: Feature Scaling</vt:lpstr>
      <vt:lpstr>PowerPoint Presentation</vt:lpstr>
      <vt:lpstr>Feature Scaling</vt:lpstr>
      <vt:lpstr>Standardization in sklearn </vt:lpstr>
      <vt:lpstr>MinMax Scaling in sklearn</vt:lpstr>
      <vt:lpstr>PowerPoint Presentation</vt:lpstr>
      <vt:lpstr>Pipeline in sklearn</vt:lpstr>
      <vt:lpstr>Putting it all together</vt:lpstr>
      <vt:lpstr>PowerPoint Presentation</vt:lpstr>
      <vt:lpstr>Looking Ahead: Lecture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452</cp:revision>
  <dcterms:created xsi:type="dcterms:W3CDTF">2020-06-11T05:38:03Z</dcterms:created>
  <dcterms:modified xsi:type="dcterms:W3CDTF">2020-07-09T15:30:14Z</dcterms:modified>
</cp:coreProperties>
</file>