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86"/>
  </p:notesMasterIdLst>
  <p:sldIdLst>
    <p:sldId id="653" r:id="rId2"/>
    <p:sldId id="988" r:id="rId3"/>
    <p:sldId id="824" r:id="rId4"/>
    <p:sldId id="983" r:id="rId5"/>
    <p:sldId id="987" r:id="rId6"/>
    <p:sldId id="984" r:id="rId7"/>
    <p:sldId id="985" r:id="rId8"/>
    <p:sldId id="1062" r:id="rId9"/>
    <p:sldId id="913" r:id="rId10"/>
    <p:sldId id="914" r:id="rId11"/>
    <p:sldId id="931" r:id="rId12"/>
    <p:sldId id="842" r:id="rId13"/>
    <p:sldId id="843" r:id="rId14"/>
    <p:sldId id="454" r:id="rId15"/>
    <p:sldId id="379" r:id="rId16"/>
    <p:sldId id="1063" r:id="rId17"/>
    <p:sldId id="959" r:id="rId18"/>
    <p:sldId id="446" r:id="rId19"/>
    <p:sldId id="960" r:id="rId20"/>
    <p:sldId id="964" r:id="rId21"/>
    <p:sldId id="963" r:id="rId22"/>
    <p:sldId id="965" r:id="rId23"/>
    <p:sldId id="1064" r:id="rId24"/>
    <p:sldId id="970" r:id="rId25"/>
    <p:sldId id="848" r:id="rId26"/>
    <p:sldId id="971" r:id="rId27"/>
    <p:sldId id="974" r:id="rId28"/>
    <p:sldId id="975" r:id="rId29"/>
    <p:sldId id="972" r:id="rId30"/>
    <p:sldId id="976" r:id="rId31"/>
    <p:sldId id="977" r:id="rId32"/>
    <p:sldId id="390" r:id="rId33"/>
    <p:sldId id="825" r:id="rId34"/>
    <p:sldId id="800" r:id="rId35"/>
    <p:sldId id="820" r:id="rId36"/>
    <p:sldId id="580" r:id="rId37"/>
    <p:sldId id="409" r:id="rId38"/>
    <p:sldId id="851" r:id="rId39"/>
    <p:sldId id="906" r:id="rId40"/>
    <p:sldId id="853" r:id="rId41"/>
    <p:sldId id="854" r:id="rId42"/>
    <p:sldId id="855" r:id="rId43"/>
    <p:sldId id="856" r:id="rId44"/>
    <p:sldId id="410" r:id="rId45"/>
    <p:sldId id="822" r:id="rId46"/>
    <p:sldId id="559" r:id="rId47"/>
    <p:sldId id="579" r:id="rId48"/>
    <p:sldId id="801" r:id="rId49"/>
    <p:sldId id="540" r:id="rId50"/>
    <p:sldId id="411" r:id="rId51"/>
    <p:sldId id="413" r:id="rId52"/>
    <p:sldId id="412" r:id="rId53"/>
    <p:sldId id="907" r:id="rId54"/>
    <p:sldId id="562" r:id="rId55"/>
    <p:sldId id="414" r:id="rId56"/>
    <p:sldId id="802" r:id="rId57"/>
    <p:sldId id="979" r:id="rId58"/>
    <p:sldId id="1065" r:id="rId59"/>
    <p:sldId id="980" r:id="rId60"/>
    <p:sldId id="401" r:id="rId61"/>
    <p:sldId id="978" r:id="rId62"/>
    <p:sldId id="832" r:id="rId63"/>
    <p:sldId id="831" r:id="rId64"/>
    <p:sldId id="826" r:id="rId65"/>
    <p:sldId id="806" r:id="rId66"/>
    <p:sldId id="807" r:id="rId67"/>
    <p:sldId id="908" r:id="rId68"/>
    <p:sldId id="808" r:id="rId69"/>
    <p:sldId id="1069" r:id="rId70"/>
    <p:sldId id="833" r:id="rId71"/>
    <p:sldId id="678" r:id="rId72"/>
    <p:sldId id="834" r:id="rId73"/>
    <p:sldId id="885" r:id="rId74"/>
    <p:sldId id="827" r:id="rId75"/>
    <p:sldId id="926" r:id="rId76"/>
    <p:sldId id="1066" r:id="rId77"/>
    <p:sldId id="895" r:id="rId78"/>
    <p:sldId id="922" r:id="rId79"/>
    <p:sldId id="923" r:id="rId80"/>
    <p:sldId id="924" r:id="rId81"/>
    <p:sldId id="925" r:id="rId82"/>
    <p:sldId id="927" r:id="rId83"/>
    <p:sldId id="991" r:id="rId84"/>
    <p:sldId id="921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AB Lecture2 Intro" id="{8C5A675A-DE38-0142-823B-6570FDB2832B}">
          <p14:sldIdLst>
            <p14:sldId id="653"/>
            <p14:sldId id="988"/>
          </p14:sldIdLst>
        </p14:section>
        <p14:section name="Feature Engineering" id="{7D3B62F3-9813-B54E-8331-FDE878955AE9}">
          <p14:sldIdLst>
            <p14:sldId id="824"/>
            <p14:sldId id="983"/>
            <p14:sldId id="987"/>
            <p14:sldId id="984"/>
            <p14:sldId id="985"/>
          </p14:sldIdLst>
        </p14:section>
        <p14:section name="Encoding Categoricals" id="{095437BD-1786-734D-9A74-E8C61C4E795E}">
          <p14:sldIdLst>
            <p14:sldId id="1062"/>
            <p14:sldId id="913"/>
            <p14:sldId id="914"/>
            <p14:sldId id="931"/>
            <p14:sldId id="842"/>
            <p14:sldId id="843"/>
            <p14:sldId id="454"/>
            <p14:sldId id="379"/>
          </p14:sldIdLst>
        </p14:section>
        <p14:section name="Text Preprocessing" id="{6E844B46-41A6-BA44-BCB9-79D9CEC5831D}">
          <p14:sldIdLst>
            <p14:sldId id="1063"/>
            <p14:sldId id="959"/>
            <p14:sldId id="446"/>
            <p14:sldId id="960"/>
            <p14:sldId id="964"/>
            <p14:sldId id="963"/>
            <p14:sldId id="965"/>
          </p14:sldIdLst>
        </p14:section>
        <p14:section name="Text Vectorization" id="{DE9BA8B8-1223-2345-83AB-883C5199B56B}">
          <p14:sldIdLst>
            <p14:sldId id="1064"/>
            <p14:sldId id="970"/>
            <p14:sldId id="848"/>
            <p14:sldId id="971"/>
            <p14:sldId id="974"/>
            <p14:sldId id="975"/>
            <p14:sldId id="972"/>
            <p14:sldId id="976"/>
            <p14:sldId id="977"/>
          </p14:sldIdLst>
        </p14:section>
        <p14:section name="NB Text Processing Hands-on" id="{CFE29DF0-6B92-C442-8714-0300499D6BD4}">
          <p14:sldIdLst>
            <p14:sldId id="390"/>
          </p14:sldIdLst>
        </p14:section>
        <p14:section name="Tree-based Models" id="{556CA2E9-46F6-BE42-830A-FEAD78766B13}">
          <p14:sldIdLst>
            <p14:sldId id="825"/>
            <p14:sldId id="800"/>
            <p14:sldId id="820"/>
            <p14:sldId id="580"/>
            <p14:sldId id="409"/>
            <p14:sldId id="851"/>
            <p14:sldId id="906"/>
            <p14:sldId id="853"/>
            <p14:sldId id="854"/>
            <p14:sldId id="855"/>
            <p14:sldId id="856"/>
            <p14:sldId id="410"/>
            <p14:sldId id="822"/>
            <p14:sldId id="559"/>
            <p14:sldId id="579"/>
            <p14:sldId id="801"/>
            <p14:sldId id="540"/>
            <p14:sldId id="411"/>
            <p14:sldId id="413"/>
            <p14:sldId id="412"/>
            <p14:sldId id="907"/>
            <p14:sldId id="562"/>
            <p14:sldId id="414"/>
            <p14:sldId id="802"/>
            <p14:sldId id="979"/>
          </p14:sldIdLst>
        </p14:section>
        <p14:section name="Ensemble - Bagging" id="{DA20207F-05E7-F841-B9ED-EDBEAF70B543}">
          <p14:sldIdLst>
            <p14:sldId id="1065"/>
            <p14:sldId id="980"/>
            <p14:sldId id="401"/>
            <p14:sldId id="978"/>
            <p14:sldId id="832"/>
            <p14:sldId id="831"/>
          </p14:sldIdLst>
        </p14:section>
        <p14:section name="Hyperparameters Tuning" id="{3A975308-0D1D-B84C-8D6F-D1AD532432F7}">
          <p14:sldIdLst>
            <p14:sldId id="826"/>
            <p14:sldId id="806"/>
            <p14:sldId id="807"/>
            <p14:sldId id="908"/>
            <p14:sldId id="808"/>
          </p14:sldIdLst>
        </p14:section>
        <p14:section name="Transformers &amp; Pipeline in sklean" id="{35B56AD8-0C11-AC40-8496-552958C84EDC}">
          <p14:sldIdLst>
            <p14:sldId id="1069"/>
            <p14:sldId id="833"/>
            <p14:sldId id="678"/>
            <p14:sldId id="834"/>
          </p14:sldIdLst>
        </p14:section>
        <p14:section name="NB Putting it all together" id="{447BA16D-4F98-E245-9526-5EAF15B75DDF}">
          <p14:sldIdLst>
            <p14:sldId id="885"/>
          </p14:sldIdLst>
        </p14:section>
        <p14:section name="AWS AI/ML Services" id="{E494E0F4-7E16-8148-BDC4-733BC198B674}">
          <p14:sldIdLst>
            <p14:sldId id="827"/>
          </p14:sldIdLst>
        </p14:section>
        <p14:section name="NB AWS SageMaker Hands-on" id="{EFA2D40B-BD94-9742-8639-AEEAA3622A81}">
          <p14:sldIdLst>
            <p14:sldId id="926"/>
          </p14:sldIdLst>
        </p14:section>
        <p14:section name="AWS GroundTruth" id="{82D8C8ED-9CA6-2640-B887-CC838E400262}">
          <p14:sldIdLst>
            <p14:sldId id="1066"/>
            <p14:sldId id="895"/>
            <p14:sldId id="922"/>
            <p14:sldId id="923"/>
            <p14:sldId id="924"/>
            <p14:sldId id="925"/>
            <p14:sldId id="927"/>
          </p14:sldIdLst>
        </p14:section>
        <p14:section name="Looking Ahead" id="{60FDBE17-50B7-4D40-98AF-58FCB492E2A8}">
          <p14:sldIdLst>
            <p14:sldId id="991"/>
            <p14:sldId id="92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D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87709"/>
  </p:normalViewPr>
  <p:slideViewPr>
    <p:cSldViewPr snapToGrid="0" snapToObjects="1">
      <p:cViewPr varScale="1">
        <p:scale>
          <a:sx n="99" d="100"/>
          <a:sy n="99" d="100"/>
        </p:scale>
        <p:origin x="816" y="184"/>
      </p:cViewPr>
      <p:guideLst/>
    </p:cSldViewPr>
  </p:slideViewPr>
  <p:notesTextViewPr>
    <p:cViewPr>
      <p:scale>
        <a:sx n="165" d="100"/>
        <a:sy n="16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44" d="100"/>
          <a:sy n="244" d="100"/>
        </p:scale>
        <p:origin x="86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3D6E0-020F-C74E-93E7-F365EA0A1094}" type="datetimeFigureOut">
              <a:rPr lang="en-US" smtClean="0"/>
              <a:t>8/4/20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AAF13-0D66-9247-8B59-91BBBED8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7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kern="1200" dirty="0">
              <a:solidFill>
                <a:schemeClr val="tx1"/>
              </a:solidFill>
              <a:effectLst/>
              <a:latin typeface="Amazon Ember Light" panose="020B0403020204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39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47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50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60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1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60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43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07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90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65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2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67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17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68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38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9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29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56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09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9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60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9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52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17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51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24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624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519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807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359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271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814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96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796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505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272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844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039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526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556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01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290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474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7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816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025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894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016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mazon Ember Light" panose="020B0403020204020204" pitchFamily="34" charset="0"/>
              <a:ea typeface="+mn-ea"/>
              <a:cs typeface="+mn-cs"/>
            </a:endParaRPr>
          </a:p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mazon Ember Light" panose="020B040302020402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487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011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685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654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4560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2468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58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5011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295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2218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5652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1656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561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187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2562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245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205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25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097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255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2236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tx1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24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556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3879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7686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5369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Amazon Ember Regular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9809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4337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94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8736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7288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591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415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556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31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So, maybe your data isn’t all numbers! Or it’s numbers but with no natural numerical meaning?</a:t>
                </a:r>
              </a:p>
              <a:p>
                <a:r>
                  <a:rPr lang="en-US" dirty="0"/>
                  <a:t>That will be </a:t>
                </a:r>
                <a:r>
                  <a:rPr lang="en-US" b="1" dirty="0"/>
                  <a:t>Categorical data? </a:t>
                </a:r>
              </a:p>
              <a:p>
                <a:r>
                  <a:rPr lang="en-US" dirty="0"/>
                  <a:t>Maybe we’ve got a feature recording color, like {green, red, blue}. Or </a:t>
                </a:r>
                <a:r>
                  <a:rPr lang="en-US" dirty="0" err="1"/>
                  <a:t>isFraud</a:t>
                </a:r>
                <a:r>
                  <a:rPr lang="en-US" dirty="0"/>
                  <a:t>, like {false, true}</a:t>
                </a:r>
              </a:p>
              <a:p>
                <a:endParaRPr lang="en-US" dirty="0"/>
              </a:p>
              <a:p>
                <a:r>
                  <a:rPr lang="en-US" dirty="0"/>
                  <a:t>If we try to feed this data into most ML </a:t>
                </a:r>
                <a:r>
                  <a:rPr lang="en-US" dirty="0" err="1"/>
                  <a:t>alg</a:t>
                </a:r>
                <a:r>
                  <a:rPr lang="en-US" dirty="0"/>
                  <a:t>, won’t work, so we need to transform this into data that our ML </a:t>
                </a:r>
                <a:r>
                  <a:rPr lang="en-US" dirty="0" err="1"/>
                  <a:t>alg</a:t>
                </a:r>
                <a:r>
                  <a:rPr lang="en-US" dirty="0"/>
                  <a:t> can understand it and work with it!</a:t>
                </a:r>
              </a:p>
              <a:p>
                <a:endParaRPr lang="en-US" dirty="0"/>
              </a:p>
              <a:p>
                <a:r>
                  <a:rPr lang="en-US" dirty="0"/>
                  <a:t>One way to deal with this would be to literally assign/map the </a:t>
                </a:r>
                <a:r>
                  <a:rPr lang="en-US" dirty="0" err="1"/>
                  <a:t>categoricals</a:t>
                </a:r>
                <a:r>
                  <a:rPr lang="en-US" dirty="0"/>
                  <a:t> to code-friendly numerical values, action also called </a:t>
                </a:r>
                <a:r>
                  <a:rPr lang="en-US" b="1" dirty="0"/>
                  <a:t>encoding</a:t>
                </a:r>
                <a:r>
                  <a:rPr lang="en-US" dirty="0"/>
                  <a:t>, like this: </a:t>
                </a:r>
              </a:p>
              <a:p>
                <a:r>
                  <a:rPr lang="en-US" sz="2800" dirty="0"/>
                  <a:t>size </a:t>
                </a:r>
                <a:r>
                  <a:rPr lang="en-US" sz="2800" i="0">
                    <a:latin typeface="Cambria Math" charset="0"/>
                    <a:ea typeface="Cambria Math" charset="0"/>
                    <a:cs typeface="Cambria Math" charset="0"/>
                  </a:rPr>
                  <a:t>∈</a:t>
                </a:r>
                <a:r>
                  <a:rPr lang="en-US" sz="2800" dirty="0"/>
                  <a:t> {L &gt; M &gt; S}. We can assign L-&gt;3, M-&gt;2, S-&gt;1.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color </a:t>
                </a:r>
                <a:r>
                  <a:rPr lang="en-US" sz="1200" i="0">
                    <a:latin typeface="Cambria Math" charset="0"/>
                    <a:ea typeface="Cambria Math" charset="0"/>
                    <a:cs typeface="Cambria Math" charset="0"/>
                  </a:rPr>
                  <a:t>∈</a:t>
                </a:r>
                <a:r>
                  <a:rPr lang="en-US" sz="1200" dirty="0"/>
                  <a:t> {green, red, blue}, We can assign green-&gt;1, red-&gt;2, blue-&gt;3.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Adding here a note to distinguish between those </a:t>
                </a:r>
                <a:r>
                  <a:rPr lang="en-US" dirty="0" err="1"/>
                  <a:t>categoricals</a:t>
                </a:r>
                <a:r>
                  <a:rPr lang="en-US" dirty="0"/>
                  <a:t> for which order is implicit, are called Ordinals, and those categorical for which their unique categories are not inherently ordered, are called Nominals.</a:t>
                </a: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While mapping works great for a few(3) categories here, real life datasets might have many </a:t>
                </a:r>
                <a:r>
                  <a:rPr lang="en-US" dirty="0" err="1"/>
                  <a:t>categoricals</a:t>
                </a:r>
                <a:r>
                  <a:rPr lang="en-US" dirty="0"/>
                  <a:t> to encode with even more categories each.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sklearn and pandas libraries have a few so-called encoders, transformer classes that take categorical data type and transform it into numerical features.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bg>
      <p:bgPr>
        <a:solidFill>
          <a:srgbClr val="008D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B61CC3-BE28-6B4F-BD65-2DAB12D40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067" y="839121"/>
            <a:ext cx="5379866" cy="56331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53A392-B4B2-4441-B613-FB2E89DC5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6067" y="839121"/>
            <a:ext cx="5379866" cy="563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9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370" y="684866"/>
            <a:ext cx="10557766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0" i="0">
                <a:solidFill>
                  <a:srgbClr val="FFFFFF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5652" y="3224236"/>
            <a:ext cx="5790887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352453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6095" y="295897"/>
            <a:ext cx="10897504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sz="4200" b="0" i="0" baseline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389" y="1310105"/>
            <a:ext cx="10885839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 baseline="0">
                <a:latin typeface="Amazon Ember Light" panose="020B04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 baseline="0">
                <a:latin typeface="Amazon Ember Light" panose="020B04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 baseline="0">
                <a:latin typeface="Amazon Ember Light" panose="020B04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30"/>
            <a:ext cx="12192001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30"/>
            <a:ext cx="12192001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46" y="6317948"/>
            <a:ext cx="2455262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1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8259" y="5"/>
            <a:ext cx="4763741" cy="30338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28259" y="3118556"/>
            <a:ext cx="4763741" cy="29713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96097" y="295897"/>
            <a:ext cx="6518758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sz="4200" b="0" i="0" baseline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389" y="1310105"/>
            <a:ext cx="6520466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/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/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/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47A5A8-053E-9D43-83FE-B6F1C9697EAB}"/>
              </a:ext>
            </a:extLst>
          </p:cNvPr>
          <p:cNvSpPr/>
          <p:nvPr userDrawn="1"/>
        </p:nvSpPr>
        <p:spPr>
          <a:xfrm>
            <a:off x="0" y="6158430"/>
            <a:ext cx="12192001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4DA8-C702-ED46-AD2B-E10449F87330}"/>
              </a:ext>
            </a:extLst>
          </p:cNvPr>
          <p:cNvSpPr/>
          <p:nvPr userDrawn="1"/>
        </p:nvSpPr>
        <p:spPr>
          <a:xfrm>
            <a:off x="0" y="6158430"/>
            <a:ext cx="12192001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D3649-3EEF-7B4E-9110-93C91DE6EA26}"/>
              </a:ext>
            </a:extLst>
          </p:cNvPr>
          <p:cNvSpPr txBox="1"/>
          <p:nvPr userDrawn="1"/>
        </p:nvSpPr>
        <p:spPr>
          <a:xfrm>
            <a:off x="302640" y="6418574"/>
            <a:ext cx="241132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343A-D7A1-2945-A1E5-302F77F7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46" y="6317948"/>
            <a:ext cx="2455262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8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rse Title Slide">
    <p:bg>
      <p:bgPr>
        <a:solidFill>
          <a:srgbClr val="008D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2A6C-518B-9745-97A6-C23C825CC4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3200" b="1" i="0" baseline="0">
                <a:solidFill>
                  <a:schemeClr val="bg1"/>
                </a:solidFill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8794A-8FB1-7C49-A373-2446B9B127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 baseline="0">
                <a:solidFill>
                  <a:schemeClr val="bg1"/>
                </a:solidFill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Course Information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AE8239AA-9BD5-624A-A6A4-346203F98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EB0E3B87-1BC8-6A4D-8AD1-608397AE6F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975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">
    <p:bg>
      <p:bgPr>
        <a:solidFill>
          <a:srgbClr val="008D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2A6C-518B-9745-97A6-C23C825CC4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1" i="0" baseline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74FB2-50DD-114B-A69F-B0812501A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021" y="4084636"/>
            <a:ext cx="2127958" cy="2228129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C1CE36BD-CADC-C540-9DFC-ED445E7F8B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209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FB90DA5-5098-B940-A3DC-AA13067A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78" y="479421"/>
            <a:ext cx="10515600" cy="9921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="1" i="0" baseline="0">
                <a:solidFill>
                  <a:schemeClr val="tx1"/>
                </a:solidFill>
                <a:latin typeface="Amazon Ember Light" panose="020B0403020204020204" pitchFamily="34" charset="0"/>
                <a:ea typeface="Amazon Ember Medium" panose="020B0603020204020204" pitchFamily="34" charset="0"/>
                <a:cs typeface="Amazon Ember Medium" panose="020B06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713792-F2E0-2349-9E01-7A252CDCDD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52492" y="1291120"/>
            <a:ext cx="10842630" cy="4858631"/>
          </a:xfrm>
          <a:prstGeom prst="rect">
            <a:avLst/>
          </a:prstGeom>
        </p:spPr>
        <p:txBody>
          <a:bodyPr/>
          <a:lstStyle>
            <a:lvl1pPr>
              <a:defRPr sz="26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>
              <a:defRPr sz="24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>
              <a:defRPr sz="22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>
              <a:defRPr sz="20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>
              <a:defRPr sz="18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46D6A7FD-6C05-5342-B834-E0E7BE1A4744}"/>
              </a:ext>
            </a:extLst>
          </p:cNvPr>
          <p:cNvSpPr/>
          <p:nvPr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86603285-D8CE-0A4C-B73F-E48A74477B6A}"/>
              </a:ext>
            </a:extLst>
          </p:cNvPr>
          <p:cNvSpPr/>
          <p:nvPr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9934858C-35FD-6C48-8877-5800510C3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9764F57A-AD7A-6C47-B464-67DA8BEA11A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18558" y="6429469"/>
            <a:ext cx="294953" cy="2872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D6BF886-827E-AB4F-803D-23D6EB14CB16}"/>
              </a:ext>
            </a:extLst>
          </p:cNvPr>
          <p:cNvSpPr/>
          <p:nvPr userDrawn="1"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347B6301-78E6-D240-8352-87A530BBF8B0}"/>
              </a:ext>
            </a:extLst>
          </p:cNvPr>
          <p:cNvSpPr/>
          <p:nvPr userDrawn="1"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CB13A479-A9D5-8C4B-84E1-6BCFE1C6D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807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FB90DA5-5098-B940-A3DC-AA13067A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78" y="479421"/>
            <a:ext cx="10515600" cy="9921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="1" i="0" baseline="0">
                <a:solidFill>
                  <a:schemeClr val="tx1"/>
                </a:solidFill>
                <a:latin typeface="Amazon Ember Light" panose="020B0403020204020204" pitchFamily="34" charset="0"/>
                <a:ea typeface="Amazon Ember Medium" panose="020B0603020204020204" pitchFamily="34" charset="0"/>
                <a:cs typeface="Amazon Ember Medium" panose="020B06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713792-F2E0-2349-9E01-7A252CDCDD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52492" y="1291120"/>
            <a:ext cx="10842630" cy="4874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indent="0">
              <a:buNone/>
              <a:defRPr sz="24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914400" indent="0">
              <a:buNone/>
              <a:defRPr sz="22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371600" indent="0">
              <a:buNone/>
              <a:defRPr sz="20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828800" indent="0">
              <a:buNone/>
              <a:defRPr sz="18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46D6A7FD-6C05-5342-B834-E0E7BE1A4744}"/>
              </a:ext>
            </a:extLst>
          </p:cNvPr>
          <p:cNvSpPr/>
          <p:nvPr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86603285-D8CE-0A4C-B73F-E48A74477B6A}"/>
              </a:ext>
            </a:extLst>
          </p:cNvPr>
          <p:cNvSpPr/>
          <p:nvPr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9934858C-35FD-6C48-8877-5800510C3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9764F57A-AD7A-6C47-B464-67DA8BEA11A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18558" y="6429469"/>
            <a:ext cx="294953" cy="2872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578463B1-F60E-7445-9617-8E39F5FAB733}"/>
              </a:ext>
            </a:extLst>
          </p:cNvPr>
          <p:cNvSpPr/>
          <p:nvPr userDrawn="1"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6E8423B-7CE4-274D-BED6-8EFB6B87AF55}"/>
              </a:ext>
            </a:extLst>
          </p:cNvPr>
          <p:cNvSpPr/>
          <p:nvPr userDrawn="1"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972EBB3B-2E1D-DB44-A215-2F11DF7A2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846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Bullets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91BAA89-5BE2-BE47-B5B1-21BA9FA1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78" y="479421"/>
            <a:ext cx="10515600" cy="9921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="1" i="0" baseline="0">
                <a:solidFill>
                  <a:schemeClr val="tx1"/>
                </a:solidFill>
                <a:latin typeface="Amazon Ember Light" panose="020B0403020204020204" pitchFamily="34" charset="0"/>
                <a:ea typeface="Amazon Ember Medium" panose="020B0603020204020204" pitchFamily="34" charset="0"/>
                <a:cs typeface="Amazon Ember Medium" panose="020B06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3D060CE-D456-1E4D-BC0B-1135AF50E9F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52492" y="1291120"/>
            <a:ext cx="5145083" cy="4874129"/>
          </a:xfrm>
          <a:prstGeom prst="rect">
            <a:avLst/>
          </a:prstGeom>
        </p:spPr>
        <p:txBody>
          <a:bodyPr/>
          <a:lstStyle>
            <a:lvl1pPr>
              <a:defRPr sz="26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>
              <a:defRPr sz="24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>
              <a:defRPr sz="22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>
              <a:defRPr sz="20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>
              <a:defRPr sz="18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DBC07DC6-1935-3B40-AD1F-356EC58FCF6A}"/>
              </a:ext>
            </a:extLst>
          </p:cNvPr>
          <p:cNvSpPr/>
          <p:nvPr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705C016-E629-0448-9B31-051C2A70633F}"/>
              </a:ext>
            </a:extLst>
          </p:cNvPr>
          <p:cNvSpPr/>
          <p:nvPr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30FCF1E-A28B-B049-B25E-6BEDF536D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A9E96E33-9C9A-6B42-A73C-1FC63A6E083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18558" y="6429469"/>
            <a:ext cx="294953" cy="2872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0245D2EF-FB10-6D4F-AF1C-69BCD49BCF59}"/>
              </a:ext>
            </a:extLst>
          </p:cNvPr>
          <p:cNvSpPr/>
          <p:nvPr userDrawn="1"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84EDE6D8-7F4A-E04F-8F1C-B1E3BA5EE874}"/>
              </a:ext>
            </a:extLst>
          </p:cNvPr>
          <p:cNvSpPr/>
          <p:nvPr userDrawn="1"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5EBAE012-8527-A644-BBEC-E0EDF43E83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377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Bullets and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91BAA89-5BE2-BE47-B5B1-21BA9FA1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78" y="479421"/>
            <a:ext cx="10515600" cy="9921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="1" i="0" baseline="0">
                <a:solidFill>
                  <a:schemeClr val="tx1"/>
                </a:solidFill>
                <a:latin typeface="Amazon Ember Light" panose="020B0403020204020204" pitchFamily="34" charset="0"/>
                <a:ea typeface="Amazon Ember Medium" panose="020B0603020204020204" pitchFamily="34" charset="0"/>
                <a:cs typeface="Amazon Ember Medium" panose="020B06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DBC07DC6-1935-3B40-AD1F-356EC58FCF6A}"/>
              </a:ext>
            </a:extLst>
          </p:cNvPr>
          <p:cNvSpPr/>
          <p:nvPr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705C016-E629-0448-9B31-051C2A70633F}"/>
              </a:ext>
            </a:extLst>
          </p:cNvPr>
          <p:cNvSpPr/>
          <p:nvPr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30FCF1E-A28B-B049-B25E-6BEDF536D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A9E96E33-9C9A-6B42-A73C-1FC63A6E083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18558" y="6429469"/>
            <a:ext cx="294953" cy="2872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7AA1A80-8C3A-A840-8E40-19C0A1FEEC6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050844" y="1291121"/>
            <a:ext cx="5145083" cy="4644140"/>
          </a:xfrm>
          <a:prstGeom prst="rect">
            <a:avLst/>
          </a:prstGeom>
        </p:spPr>
        <p:txBody>
          <a:bodyPr/>
          <a:lstStyle>
            <a:lvl1pPr>
              <a:defRPr sz="26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>
              <a:defRPr sz="24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>
              <a:defRPr sz="22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>
              <a:defRPr sz="20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>
              <a:defRPr sz="18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4AB59EBE-6947-EA4A-9332-FCC1FF9E022A}"/>
              </a:ext>
            </a:extLst>
          </p:cNvPr>
          <p:cNvSpPr/>
          <p:nvPr userDrawn="1"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4178D2E6-E30A-884E-88E4-2E22439435EA}"/>
              </a:ext>
            </a:extLst>
          </p:cNvPr>
          <p:cNvSpPr/>
          <p:nvPr userDrawn="1"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7F850E67-044B-4241-9F2D-24D29E544B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8685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00A75B7-906B-1942-8FD7-69DDC951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78" y="479421"/>
            <a:ext cx="10515600" cy="9921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="1" i="0" baseline="0">
                <a:solidFill>
                  <a:schemeClr val="tx1"/>
                </a:solidFill>
                <a:latin typeface="Amazon Ember Light" panose="020B0403020204020204" pitchFamily="34" charset="0"/>
                <a:ea typeface="Amazon Ember Medium" panose="020B0603020204020204" pitchFamily="34" charset="0"/>
                <a:cs typeface="Amazon Ember Medium" panose="020B06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267B9625-5791-174B-A810-36656085BF55}"/>
              </a:ext>
            </a:extLst>
          </p:cNvPr>
          <p:cNvSpPr/>
          <p:nvPr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3381DE1E-457F-764B-8041-524BE362F202}"/>
              </a:ext>
            </a:extLst>
          </p:cNvPr>
          <p:cNvSpPr/>
          <p:nvPr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028EA626-72DB-7041-B75F-6D90DB3AD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EF5DFFF0-A796-7C4D-B4ED-5182D974A5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18558" y="6429469"/>
            <a:ext cx="294953" cy="2872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2E4F0BB-BB6B-BB48-B1B0-3D551C9480FB}"/>
              </a:ext>
            </a:extLst>
          </p:cNvPr>
          <p:cNvSpPr/>
          <p:nvPr userDrawn="1"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D4AD77DC-C3D4-3246-B336-BBB0422E7332}"/>
              </a:ext>
            </a:extLst>
          </p:cNvPr>
          <p:cNvSpPr/>
          <p:nvPr userDrawn="1"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9A8A0392-6922-624C-AFB0-A2FB22A29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394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yle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0B6B79-9D12-6644-901D-B64734E322A8}"/>
              </a:ext>
            </a:extLst>
          </p:cNvPr>
          <p:cNvSpPr txBox="1"/>
          <p:nvPr userDrawn="1"/>
        </p:nvSpPr>
        <p:spPr>
          <a:xfrm>
            <a:off x="613510" y="1625600"/>
            <a:ext cx="81240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0" dirty="0">
                <a:solidFill>
                  <a:schemeClr val="accent1"/>
                </a:solidFill>
                <a:latin typeface="Amazon Ember Light" panose="020B0403020204020204" pitchFamily="34" charset="0"/>
              </a:rPr>
              <a:t>Blue:  0, 141, 196 (</a:t>
            </a:r>
            <a:r>
              <a:rPr lang="en-US" sz="2800" b="1" baseline="0" dirty="0" err="1">
                <a:solidFill>
                  <a:schemeClr val="accent1"/>
                </a:solidFill>
                <a:latin typeface="Amazon Ember Light" panose="020B0403020204020204" pitchFamily="34" charset="0"/>
              </a:rPr>
              <a:t>subheaders</a:t>
            </a:r>
            <a:r>
              <a:rPr lang="en-US" sz="2800" b="1" baseline="0" dirty="0">
                <a:solidFill>
                  <a:schemeClr val="accent1"/>
                </a:solidFill>
                <a:latin typeface="Amazon Ember Light" panose="020B0403020204020204" pitchFamily="34" charset="0"/>
              </a:rPr>
              <a:t>)</a:t>
            </a:r>
          </a:p>
          <a:p>
            <a:r>
              <a:rPr lang="en-US" sz="2800" b="1" baseline="0" dirty="0">
                <a:solidFill>
                  <a:schemeClr val="accent2"/>
                </a:solidFill>
                <a:latin typeface="Amazon Ember Light" panose="020B0403020204020204" pitchFamily="34" charset="0"/>
              </a:rPr>
              <a:t>Purple:  161, 102, 255 (hyperlinks)</a:t>
            </a:r>
          </a:p>
          <a:p>
            <a:r>
              <a:rPr lang="en-US" sz="2800" b="1" baseline="0" dirty="0">
                <a:solidFill>
                  <a:schemeClr val="accent3"/>
                </a:solidFill>
                <a:latin typeface="Amazon Ember Light" panose="020B0403020204020204" pitchFamily="34" charset="0"/>
              </a:rPr>
              <a:t>Orange:  255, 153, 0 (</a:t>
            </a:r>
            <a:r>
              <a:rPr lang="en-US" sz="2800" b="1" baseline="0" dirty="0" err="1">
                <a:solidFill>
                  <a:schemeClr val="accent3"/>
                </a:solidFill>
                <a:latin typeface="Amazon Ember Light" panose="020B0403020204020204" pitchFamily="34" charset="0"/>
              </a:rPr>
              <a:t>definiendum</a:t>
            </a:r>
            <a:r>
              <a:rPr lang="en-US" sz="2800" b="1" baseline="0" dirty="0">
                <a:solidFill>
                  <a:schemeClr val="accent3"/>
                </a:solidFill>
                <a:latin typeface="Amazon Ember Light" panose="020B0403020204020204" pitchFamily="34" charset="0"/>
              </a:rPr>
              <a:t> callout)</a:t>
            </a:r>
          </a:p>
          <a:p>
            <a:r>
              <a:rPr lang="en-US" sz="2800" b="1" baseline="0" dirty="0">
                <a:solidFill>
                  <a:schemeClr val="tx1"/>
                </a:solidFill>
                <a:latin typeface="Amazon Ember Light" panose="020B0403020204020204" pitchFamily="34" charset="0"/>
              </a:rPr>
              <a:t>Charcoal BOLD:  55, 55, 55 (</a:t>
            </a:r>
            <a:r>
              <a:rPr lang="en-US" sz="2800" b="1" baseline="0" dirty="0" err="1">
                <a:solidFill>
                  <a:schemeClr val="tx1"/>
                </a:solidFill>
                <a:latin typeface="Amazon Ember Light" panose="020B0403020204020204" pitchFamily="34" charset="0"/>
              </a:rPr>
              <a:t>definien</a:t>
            </a:r>
            <a:r>
              <a:rPr lang="en-US" sz="2800" b="1" baseline="0" dirty="0">
                <a:solidFill>
                  <a:schemeClr val="tx1"/>
                </a:solidFill>
                <a:latin typeface="Amazon Ember Light" panose="020B0403020204020204" pitchFamily="34" charset="0"/>
              </a:rPr>
              <a:t> callout)</a:t>
            </a:r>
          </a:p>
          <a:p>
            <a:r>
              <a:rPr lang="en-US" sz="2800" b="0" baseline="0" dirty="0">
                <a:solidFill>
                  <a:schemeClr val="tx1"/>
                </a:solidFill>
                <a:latin typeface="Amazon Ember Light" panose="020B0403020204020204" pitchFamily="34" charset="0"/>
              </a:rPr>
              <a:t>Charcoal: 55, 55, 55 (general text)</a:t>
            </a:r>
          </a:p>
          <a:p>
            <a:endParaRPr lang="en-US" sz="2800" b="1" baseline="0" dirty="0">
              <a:solidFill>
                <a:schemeClr val="tx1"/>
              </a:solidFill>
              <a:latin typeface="Amazon Ember Light" panose="020B0403020204020204" pitchFamily="34" charset="0"/>
            </a:endParaRPr>
          </a:p>
          <a:p>
            <a:endParaRPr lang="en-US" sz="2800" b="1" baseline="0" dirty="0">
              <a:solidFill>
                <a:schemeClr val="tx1"/>
              </a:solidFill>
              <a:latin typeface="Amazon Ember Light" panose="020B0403020204020204" pitchFamily="34" charset="0"/>
            </a:endParaRPr>
          </a:p>
          <a:p>
            <a:endParaRPr lang="en-US" sz="2800" b="1" baseline="0" dirty="0">
              <a:solidFill>
                <a:schemeClr val="tx1"/>
              </a:solidFill>
              <a:latin typeface="Amazon Ember Light" panose="020B0403020204020204" pitchFamily="34" charset="0"/>
            </a:endParaRPr>
          </a:p>
          <a:p>
            <a:r>
              <a:rPr lang="en-US" sz="2800" b="0" baseline="0" dirty="0">
                <a:solidFill>
                  <a:srgbClr val="000000"/>
                </a:solidFill>
                <a:latin typeface="Amazon Ember Light" panose="020B0403020204020204" pitchFamily="34" charset="0"/>
              </a:rPr>
              <a:t>Black: 0, 0, 0 (equations and formulas, along with the grey box: 244, 244, 244 )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0A75B7-906B-1942-8FD7-69DDC95175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78" y="479421"/>
            <a:ext cx="10515600" cy="9921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="1" i="0" baseline="0">
                <a:solidFill>
                  <a:schemeClr val="tx1"/>
                </a:solidFill>
                <a:latin typeface="Amazon Ember Light" panose="020B0403020204020204" pitchFamily="34" charset="0"/>
                <a:ea typeface="Amazon Ember Medium" panose="020B0603020204020204" pitchFamily="34" charset="0"/>
                <a:cs typeface="Amazon Ember Medium" panose="020B0603020204020204" pitchFamily="34" charset="0"/>
              </a:defRPr>
            </a:lvl1pPr>
          </a:lstStyle>
          <a:p>
            <a:r>
              <a:rPr lang="en-US" dirty="0"/>
              <a:t>Color </a:t>
            </a:r>
            <a:r>
              <a:rPr lang="en-US" dirty="0" err="1"/>
              <a:t>Styleguide</a:t>
            </a:r>
            <a:endParaRPr lang="en-US" dirty="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267B9625-5791-174B-A810-36656085BF55}"/>
              </a:ext>
            </a:extLst>
          </p:cNvPr>
          <p:cNvSpPr/>
          <p:nvPr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3381DE1E-457F-764B-8041-524BE362F202}"/>
              </a:ext>
            </a:extLst>
          </p:cNvPr>
          <p:cNvSpPr/>
          <p:nvPr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028EA626-72DB-7041-B75F-6D90DB3AD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EF5DFFF0-A796-7C4D-B4ED-5182D974A5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18558" y="6429469"/>
            <a:ext cx="294953" cy="2872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F73743C0-533A-5148-B3E3-673EEC80BABF}"/>
              </a:ext>
            </a:extLst>
          </p:cNvPr>
          <p:cNvSpPr/>
          <p:nvPr userDrawn="1"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DC6479BF-2CC8-BB42-AF7F-7A9CE9FD05B1}"/>
              </a:ext>
            </a:extLst>
          </p:cNvPr>
          <p:cNvSpPr/>
          <p:nvPr userDrawn="1"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6662B140-E302-E841-AF2E-DDDBEB2CE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0F4BF4-DA04-3245-987B-0F803D63A5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6311" y="2051972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1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51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1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tk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1.png"/><Relationship Id="rId4" Type="http://schemas.openxmlformats.org/officeDocument/2006/relationships/hyperlink" Target="https://aws.amazon.com/sagemaker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0.pn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0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2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hyperlink" Target="https://d2l.ai/chapter_appendix-mathematics-for-deep-learning/information-theory.html#entropy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emf"/><Relationship Id="rId11" Type="http://schemas.openxmlformats.org/officeDocument/2006/relationships/image" Target="../media/image36.emf"/><Relationship Id="rId5" Type="http://schemas.openxmlformats.org/officeDocument/2006/relationships/image" Target="../media/image32.emf"/><Relationship Id="rId10" Type="http://schemas.openxmlformats.org/officeDocument/2006/relationships/image" Target="../media/image26.emf"/><Relationship Id="rId4" Type="http://schemas.openxmlformats.org/officeDocument/2006/relationships/image" Target="../media/image31.emf"/><Relationship Id="rId9" Type="http://schemas.openxmlformats.org/officeDocument/2006/relationships/image" Target="../media/image29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27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emf"/><Relationship Id="rId5" Type="http://schemas.openxmlformats.org/officeDocument/2006/relationships/image" Target="../media/image38.emf"/><Relationship Id="rId4" Type="http://schemas.openxmlformats.org/officeDocument/2006/relationships/image" Target="../media/image29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emf"/><Relationship Id="rId11" Type="http://schemas.openxmlformats.org/officeDocument/2006/relationships/image" Target="../media/image29.emf"/><Relationship Id="rId5" Type="http://schemas.openxmlformats.org/officeDocument/2006/relationships/image" Target="../media/image4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sagemaker/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sagemaker/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21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outu.be/8J7y513oSsE" TargetMode="Externa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D5F91-F97A-5F41-A21E-3EB716E07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964" y="3859308"/>
            <a:ext cx="9518073" cy="1209649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MACHINE LEARNING ACCELERATOR</a:t>
            </a:r>
          </a:p>
          <a:p>
            <a:r>
              <a:rPr lang="en-US" sz="3200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Tabular Data – Lecture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C3C9EC-4E7E-3445-9D6B-E08EFFACBF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4"/>
          <a:stretch/>
        </p:blipFill>
        <p:spPr>
          <a:xfrm>
            <a:off x="3760494" y="332510"/>
            <a:ext cx="4612956" cy="333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54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6CC3-B59D-0448-B8C0-10FF742F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Encoding Categorical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AD258-0298-0E47-9ECD-559A85C3D296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3"/>
                </a:solidFill>
              </a:rPr>
              <a:t>LabelEncoder</a:t>
            </a:r>
            <a:r>
              <a:rPr lang="en-US" sz="2800" b="1" dirty="0"/>
              <a:t>: sklearn </a:t>
            </a:r>
            <a:r>
              <a:rPr lang="en-US" sz="2800" dirty="0"/>
              <a:t>encoder, encodes target labels with value between 0 and n_classes-1 -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Encodes target labels values, y (or </a:t>
            </a:r>
            <a:r>
              <a:rPr lang="en-US" b="1" dirty="0"/>
              <a:t>one feature only!</a:t>
            </a:r>
            <a:r>
              <a:rPr lang="en-US" dirty="0"/>
              <a:t>), and not the input X.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Can be used to transform non-numerical labels or numerical labels.</a:t>
            </a:r>
          </a:p>
          <a:p>
            <a:pPr lvl="3">
              <a:buSzPct val="80000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09893-9105-5F4D-AF0C-08C26862EBFB}"/>
              </a:ext>
            </a:extLst>
          </p:cNvPr>
          <p:cNvSpPr/>
          <p:nvPr/>
        </p:nvSpPr>
        <p:spPr>
          <a:xfrm>
            <a:off x="5462935" y="1656540"/>
            <a:ext cx="2959838" cy="43540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.fit(), .transform()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5C50E9-EFB4-B045-9B36-A83A8961CF13}"/>
              </a:ext>
            </a:extLst>
          </p:cNvPr>
          <p:cNvSpPr/>
          <p:nvPr/>
        </p:nvSpPr>
        <p:spPr>
          <a:xfrm>
            <a:off x="5462935" y="3309769"/>
            <a:ext cx="6206912" cy="145628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from sklearn.preprocessing import LabelEncoder</a:t>
            </a:r>
          </a:p>
          <a:p>
            <a:endParaRPr lang="en-US" sz="2000" dirty="0">
              <a:solidFill>
                <a:schemeClr val="tx1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le = LabelEncoder()</a:t>
            </a:r>
          </a:p>
          <a:p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df['color'] = </a:t>
            </a:r>
            <a:r>
              <a:rPr lang="en-US" sz="2000" dirty="0" err="1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le.fit_transform</a:t>
            </a:r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(df['color'])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305601-CB9E-154A-B285-5F28A43DA776}"/>
              </a:ext>
            </a:extLst>
          </p:cNvPr>
          <p:cNvGrpSpPr/>
          <p:nvPr/>
        </p:nvGrpSpPr>
        <p:grpSpPr>
          <a:xfrm>
            <a:off x="986800" y="3440876"/>
            <a:ext cx="3556000" cy="2630870"/>
            <a:chOff x="1039748" y="3373030"/>
            <a:chExt cx="3556000" cy="263087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9E1429-0578-2048-AC7F-0AD44EDB4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430" y="3430297"/>
              <a:ext cx="3328966" cy="164592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381F7A-2DF4-0E41-92BF-ED812A2451AD}"/>
                </a:ext>
              </a:extLst>
            </p:cNvPr>
            <p:cNvSpPr txBox="1"/>
            <p:nvPr/>
          </p:nvSpPr>
          <p:spPr>
            <a:xfrm>
              <a:off x="1039748" y="5296014"/>
              <a:ext cx="355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Let’s encode one feature, e.g. the color field.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EBE31B-0D5F-164A-AF24-55CC0C5C678B}"/>
                </a:ext>
              </a:extLst>
            </p:cNvPr>
            <p:cNvSpPr txBox="1"/>
            <p:nvPr/>
          </p:nvSpPr>
          <p:spPr>
            <a:xfrm>
              <a:off x="1378533" y="3373030"/>
              <a:ext cx="776348" cy="406730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en-US" sz="1400" dirty="0" err="1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9FA588A-CDB0-D745-BBBF-AB1C9A3F7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935" y="5074965"/>
            <a:ext cx="3556000" cy="977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4B5EE6-5262-584F-9705-0292C48E9BAA}"/>
              </a:ext>
            </a:extLst>
          </p:cNvPr>
          <p:cNvSpPr txBox="1"/>
          <p:nvPr/>
        </p:nvSpPr>
        <p:spPr>
          <a:xfrm>
            <a:off x="5834408" y="4974456"/>
            <a:ext cx="661395" cy="38940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3471770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6CC3-B59D-0448-B8C0-10FF742F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Encoding Categorical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AD258-0298-0E47-9ECD-559A85C3D296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OrdinalEncoder</a:t>
            </a:r>
            <a:r>
              <a:rPr lang="en-US" b="1" dirty="0"/>
              <a:t>: sklearn </a:t>
            </a:r>
            <a:r>
              <a:rPr lang="en-US" dirty="0"/>
              <a:t>encoder, encodes categorical features as an integer array -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Encodes (</a:t>
            </a:r>
            <a:r>
              <a:rPr lang="en-US" b="1" dirty="0"/>
              <a:t>two or more</a:t>
            </a:r>
            <a:r>
              <a:rPr lang="en-US" dirty="0"/>
              <a:t>) categorical features (</a:t>
            </a:r>
            <a:r>
              <a:rPr lang="en-US" b="1" dirty="0"/>
              <a:t>doesn’t work on one feature</a:t>
            </a:r>
            <a:r>
              <a:rPr lang="en-US" dirty="0"/>
              <a:t>!)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Returns a single column of integers (0 to </a:t>
            </a:r>
            <a:r>
              <a:rPr lang="en-US" dirty="0" err="1"/>
              <a:t>n_categories</a:t>
            </a:r>
            <a:r>
              <a:rPr lang="en-US" dirty="0"/>
              <a:t> - 1) per feature.</a:t>
            </a:r>
          </a:p>
          <a:p>
            <a:pPr marL="456971" lvl="1"/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09893-9105-5F4D-AF0C-08C26862EBFB}"/>
              </a:ext>
            </a:extLst>
          </p:cNvPr>
          <p:cNvSpPr/>
          <p:nvPr/>
        </p:nvSpPr>
        <p:spPr>
          <a:xfrm>
            <a:off x="3101606" y="1645107"/>
            <a:ext cx="2959838" cy="43540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.fit(), .transform()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A0C49C-ED3B-6245-AF62-68EFA08EB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56" y="5133348"/>
            <a:ext cx="3708400" cy="9017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B7939F2-07B6-9D46-A440-647B6C08D2F8}"/>
              </a:ext>
            </a:extLst>
          </p:cNvPr>
          <p:cNvSpPr/>
          <p:nvPr/>
        </p:nvSpPr>
        <p:spPr>
          <a:xfrm>
            <a:off x="5462935" y="3309769"/>
            <a:ext cx="6206912" cy="1547679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from sklearn.preprocessing import OrdinalEncoder</a:t>
            </a:r>
          </a:p>
          <a:p>
            <a:r>
              <a:rPr lang="en-US" sz="2000" dirty="0" err="1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oe</a:t>
            </a:r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= OrdinalEncoder()</a:t>
            </a:r>
          </a:p>
          <a:p>
            <a:endParaRPr lang="en-US" sz="2000" dirty="0">
              <a:solidFill>
                <a:schemeClr val="tx1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df[['</a:t>
            </a:r>
            <a:r>
              <a:rPr lang="en-US" sz="2000" dirty="0" err="1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color','size','classlabel</a:t>
            </a:r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']] = </a:t>
            </a:r>
            <a:r>
              <a:rPr lang="en-US" sz="2000" dirty="0" err="1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oe.fit_transform</a:t>
            </a:r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(df[['</a:t>
            </a:r>
            <a:r>
              <a:rPr lang="en-US" sz="2000" dirty="0" err="1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color','size','classlabel</a:t>
            </a:r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']])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DC85CD-ED25-2A4A-9A7C-F8708E3125A9}"/>
              </a:ext>
            </a:extLst>
          </p:cNvPr>
          <p:cNvGrpSpPr/>
          <p:nvPr/>
        </p:nvGrpSpPr>
        <p:grpSpPr>
          <a:xfrm>
            <a:off x="986800" y="3498144"/>
            <a:ext cx="4256489" cy="2265827"/>
            <a:chOff x="1039747" y="3430297"/>
            <a:chExt cx="4256489" cy="226582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063DB4-A109-914F-9731-B47A52F8B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430" y="3430297"/>
              <a:ext cx="3328966" cy="164592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0C70DD-0A49-E34F-BA96-72584A0DD58B}"/>
                </a:ext>
              </a:extLst>
            </p:cNvPr>
            <p:cNvSpPr txBox="1"/>
            <p:nvPr/>
          </p:nvSpPr>
          <p:spPr>
            <a:xfrm>
              <a:off x="1039747" y="5296014"/>
              <a:ext cx="4256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Let’s encode all categorical fields.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D2581D3-AC6E-AC47-906F-672FAB8D292B}"/>
              </a:ext>
            </a:extLst>
          </p:cNvPr>
          <p:cNvSpPr txBox="1"/>
          <p:nvPr/>
        </p:nvSpPr>
        <p:spPr>
          <a:xfrm>
            <a:off x="1361932" y="3429000"/>
            <a:ext cx="1288278" cy="40673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 err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88AE86-AB36-E946-BFFD-8D77AE3D66BD}"/>
              </a:ext>
            </a:extLst>
          </p:cNvPr>
          <p:cNvSpPr txBox="1"/>
          <p:nvPr/>
        </p:nvSpPr>
        <p:spPr>
          <a:xfrm>
            <a:off x="3202077" y="3429000"/>
            <a:ext cx="1201372" cy="40673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 err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A1414A-FB0A-F746-9FE2-EFE6105DA38C}"/>
              </a:ext>
            </a:extLst>
          </p:cNvPr>
          <p:cNvSpPr txBox="1"/>
          <p:nvPr/>
        </p:nvSpPr>
        <p:spPr>
          <a:xfrm>
            <a:off x="5825863" y="4987649"/>
            <a:ext cx="1373099" cy="36071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 err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89A97D-039A-2849-A6E6-A6BDD6E478B2}"/>
              </a:ext>
            </a:extLst>
          </p:cNvPr>
          <p:cNvSpPr txBox="1"/>
          <p:nvPr/>
        </p:nvSpPr>
        <p:spPr>
          <a:xfrm>
            <a:off x="7965704" y="4987649"/>
            <a:ext cx="1293752" cy="36071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401172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0883004" cy="482522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Problem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Encoding categorical features with integers is wrong because the  ordering and size of the integers is meaningless.</a:t>
            </a:r>
          </a:p>
          <a:p>
            <a:pPr marL="0" indent="0">
              <a:buNone/>
            </a:pPr>
            <a:r>
              <a:rPr lang="en-US" b="1" dirty="0"/>
              <a:t>One-hot-encoding: </a:t>
            </a:r>
            <a:r>
              <a:rPr lang="en-US" dirty="0"/>
              <a:t>Explode the categorical features into many binary features (as many categories per feature).</a:t>
            </a:r>
          </a:p>
          <a:p>
            <a:pPr marL="0" indent="0">
              <a:buNone/>
            </a:pPr>
            <a:endParaRPr lang="en-US" sz="200" dirty="0"/>
          </a:p>
          <a:p>
            <a:r>
              <a:rPr lang="en-US" b="1" dirty="0">
                <a:solidFill>
                  <a:schemeClr val="accent3"/>
                </a:solidFill>
              </a:rPr>
              <a:t>OneHotEncoder</a:t>
            </a:r>
            <a:r>
              <a:rPr lang="en-US" b="1" dirty="0"/>
              <a:t>: sklearn </a:t>
            </a:r>
            <a:r>
              <a:rPr lang="en-US" dirty="0"/>
              <a:t>one-hot</a:t>
            </a:r>
            <a:r>
              <a:rPr lang="en-US" b="1" dirty="0"/>
              <a:t> </a:t>
            </a:r>
            <a:r>
              <a:rPr lang="en-US" dirty="0"/>
              <a:t>encoder,</a:t>
            </a:r>
            <a:r>
              <a:rPr lang="en-US" b="1" dirty="0"/>
              <a:t> </a:t>
            </a:r>
            <a:r>
              <a:rPr lang="en-US" dirty="0"/>
              <a:t>encodes categorical features as a one-hot numeric array -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Does not automatically name the new binary features.</a:t>
            </a:r>
          </a:p>
          <a:p>
            <a:pPr lvl="1"/>
            <a:r>
              <a:rPr lang="en-US" dirty="0"/>
              <a:t>Works on </a:t>
            </a:r>
            <a:r>
              <a:rPr lang="en-US" b="1" dirty="0"/>
              <a:t>two or more features </a:t>
            </a:r>
            <a:r>
              <a:rPr lang="en-US" dirty="0"/>
              <a:t>(for one-hot encoding of one feature alone should use LabelBinarizer instead!)</a:t>
            </a:r>
          </a:p>
          <a:p>
            <a:r>
              <a:rPr lang="en-US" b="1" dirty="0" err="1">
                <a:solidFill>
                  <a:schemeClr val="accent3"/>
                </a:solidFill>
              </a:rPr>
              <a:t>get_dummies</a:t>
            </a:r>
            <a:r>
              <a:rPr lang="en-US" b="1" dirty="0"/>
              <a:t>: pandas </a:t>
            </a:r>
            <a:r>
              <a:rPr lang="en-US" dirty="0"/>
              <a:t>one-hot encoder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Encoding Categorical Features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6DF8B-5DB1-8641-8E1A-D6FC7DDBDAB0}"/>
              </a:ext>
            </a:extLst>
          </p:cNvPr>
          <p:cNvSpPr/>
          <p:nvPr/>
        </p:nvSpPr>
        <p:spPr>
          <a:xfrm>
            <a:off x="6819137" y="3839230"/>
            <a:ext cx="3001773" cy="43540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.fit(), .transform()</a:t>
            </a:r>
          </a:p>
        </p:txBody>
      </p:sp>
    </p:spTree>
    <p:extLst>
      <p:ext uri="{BB962C8B-B14F-4D97-AF65-F5344CB8AC3E}">
        <p14:creationId xmlns:p14="http://schemas.microsoft.com/office/powerpoint/2010/main" val="2704045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0883004" cy="482522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3"/>
                </a:solidFill>
              </a:rPr>
              <a:t>get_dummies</a:t>
            </a:r>
            <a:r>
              <a:rPr lang="en-US" b="1" dirty="0"/>
              <a:t>: pandas </a:t>
            </a:r>
            <a:r>
              <a:rPr lang="en-US" dirty="0"/>
              <a:t>one-hot encoder</a:t>
            </a:r>
            <a:r>
              <a:rPr lang="en-US" b="1" dirty="0"/>
              <a:t>, c</a:t>
            </a:r>
            <a:r>
              <a:rPr lang="en-US" dirty="0"/>
              <a:t>onverts categorical features into new “dummy”/indicator features.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Automatically names the new binary features.</a:t>
            </a:r>
          </a:p>
          <a:p>
            <a:pPr lvl="1">
              <a:buFont typeface="Wingdings" pitchFamily="2" charset="2"/>
              <a:buChar char="§"/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Encoding Categorical Features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F58E91-A5F8-8C41-A562-01E582336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7" y="3949484"/>
            <a:ext cx="3328966" cy="1645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DFE52B-5FB0-624B-BEF1-2EDF891A6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2" y="3949484"/>
            <a:ext cx="6172200" cy="1701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F2EE79-2BF4-8A4E-9FEA-CE0C23301DC6}"/>
              </a:ext>
            </a:extLst>
          </p:cNvPr>
          <p:cNvSpPr/>
          <p:nvPr/>
        </p:nvSpPr>
        <p:spPr>
          <a:xfrm>
            <a:off x="5600701" y="3055363"/>
            <a:ext cx="4828704" cy="43540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pd.get_dummies(df, columns=['color'])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8EB4FB-5C2A-B344-8B6D-6D2CF1BE6061}"/>
              </a:ext>
            </a:extLst>
          </p:cNvPr>
          <p:cNvSpPr txBox="1"/>
          <p:nvPr/>
        </p:nvSpPr>
        <p:spPr>
          <a:xfrm>
            <a:off x="1266682" y="3901910"/>
            <a:ext cx="790718" cy="40673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E6C28F-A663-8D46-BD0B-F11621B246BB}"/>
              </a:ext>
            </a:extLst>
          </p:cNvPr>
          <p:cNvSpPr txBox="1"/>
          <p:nvPr/>
        </p:nvSpPr>
        <p:spPr>
          <a:xfrm>
            <a:off x="7657956" y="3901910"/>
            <a:ext cx="3524395" cy="40673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4283319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Encoding with many categories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Define a </a:t>
            </a:r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hierarchy structure</a:t>
            </a:r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: </a:t>
            </a:r>
          </a:p>
          <a:p>
            <a:pPr marL="456971" lvl="1" indent="0">
              <a:buNone/>
            </a:pPr>
            <a:r>
              <a:rPr lang="en-US" sz="2800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Example</a:t>
            </a:r>
            <a:r>
              <a:rPr lang="en-US" sz="28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: For a zip code feature, can try to use </a:t>
            </a:r>
          </a:p>
          <a:p>
            <a:pPr marL="456971" lvl="1" indent="0">
              <a:buNone/>
            </a:pPr>
            <a:r>
              <a:rPr lang="en-US" sz="28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	regions -&gt; states -&gt; city as the hierarchy, </a:t>
            </a:r>
          </a:p>
          <a:p>
            <a:pPr marL="456971" lvl="1" indent="0">
              <a:buNone/>
            </a:pPr>
            <a:r>
              <a:rPr lang="en-US" sz="28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and can choose a specific level to encode the zip code feature.</a:t>
            </a:r>
          </a:p>
          <a:p>
            <a:endParaRPr lang="en-US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Group/bin the categories into </a:t>
            </a:r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fewer groups </a:t>
            </a:r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by similarity:</a:t>
            </a:r>
          </a:p>
          <a:p>
            <a:pPr marL="456971" lvl="1" indent="0">
              <a:buNone/>
            </a:pPr>
            <a:r>
              <a:rPr lang="en-US" sz="2800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Example</a:t>
            </a:r>
            <a:r>
              <a:rPr lang="en-US" sz="28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: For some user demographics dataset, create age groups: 1-15, 16-22, 23-30, and so forth.</a:t>
            </a:r>
          </a:p>
          <a:p>
            <a:pPr marL="0" indent="0">
              <a:buNone/>
            </a:pP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22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Encoding with many categories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Target Encoding</a:t>
            </a:r>
            <a:r>
              <a:rPr lang="en-US" dirty="0"/>
              <a:t>: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dirty="0"/>
              <a:t>Encode using values that can explain the target.</a:t>
            </a:r>
          </a:p>
          <a:p>
            <a:pPr marL="0" indent="0">
              <a:buNone/>
            </a:pPr>
            <a:r>
              <a:rPr lang="en-US" b="1" dirty="0"/>
              <a:t>Example: </a:t>
            </a:r>
            <a:r>
              <a:rPr lang="en-US" dirty="0"/>
              <a:t>Averaging the target value for each category. Then, replace the categorical values with the average target value.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53402-9AF8-1843-9F1C-D30E53062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52662"/>
              </p:ext>
            </p:extLst>
          </p:nvPr>
        </p:nvGraphicFramePr>
        <p:xfrm>
          <a:off x="1202201" y="2856157"/>
          <a:ext cx="232874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248">
                  <a:extLst>
                    <a:ext uri="{9D8B030D-6E8A-4147-A177-3AD203B41FA5}">
                      <a16:colId xmlns:a16="http://schemas.microsoft.com/office/drawing/2014/main" val="3358179944"/>
                    </a:ext>
                  </a:extLst>
                </a:gridCol>
                <a:gridCol w="776248">
                  <a:extLst>
                    <a:ext uri="{9D8B030D-6E8A-4147-A177-3AD203B41FA5}">
                      <a16:colId xmlns:a16="http://schemas.microsoft.com/office/drawing/2014/main" val="4271659531"/>
                    </a:ext>
                  </a:extLst>
                </a:gridCol>
                <a:gridCol w="776248">
                  <a:extLst>
                    <a:ext uri="{9D8B030D-6E8A-4147-A177-3AD203B41FA5}">
                      <a16:colId xmlns:a16="http://schemas.microsoft.com/office/drawing/2014/main" val="3916042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x</a:t>
                      </a:r>
                      <a:r>
                        <a:rPr lang="en-US" b="0" i="0" baseline="-2500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  <a:endParaRPr lang="en-US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x</a:t>
                      </a:r>
                      <a:r>
                        <a:rPr lang="en-US" b="0" i="0" baseline="-2500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  <a:endParaRPr lang="en-US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11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037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577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691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09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2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76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0984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D7B0870-9B09-4946-938E-2FB993281486}"/>
              </a:ext>
            </a:extLst>
          </p:cNvPr>
          <p:cNvSpPr txBox="1"/>
          <p:nvPr/>
        </p:nvSpPr>
        <p:spPr>
          <a:xfrm>
            <a:off x="3891502" y="3554686"/>
            <a:ext cx="3315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x</a:t>
            </a:r>
            <a:r>
              <a:rPr lang="en-US" sz="2400" baseline="-25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1 </a:t>
            </a: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-&gt; cat a -&gt; 3/5 =  0.6</a:t>
            </a:r>
          </a:p>
          <a:p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x</a:t>
            </a:r>
            <a:r>
              <a:rPr lang="en-US" sz="2400" baseline="-25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1 </a:t>
            </a: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-&gt; cat b -&gt; 0/2 = 0</a:t>
            </a:r>
          </a:p>
          <a:p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x</a:t>
            </a:r>
            <a:r>
              <a:rPr lang="en-US" sz="2400" baseline="-25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2 </a:t>
            </a: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-&gt; cat c -&gt; 1/2 = 0.5</a:t>
            </a:r>
          </a:p>
          <a:p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x</a:t>
            </a:r>
            <a:r>
              <a:rPr lang="en-US" sz="2400" baseline="-25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2 </a:t>
            </a: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-&gt; cat d -&gt; 2/5 = 0.4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EC820B-D4A7-AA4D-80EC-E2036E5AF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348614"/>
              </p:ext>
            </p:extLst>
          </p:nvPr>
        </p:nvGraphicFramePr>
        <p:xfrm>
          <a:off x="8392883" y="2856157"/>
          <a:ext cx="232874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248">
                  <a:extLst>
                    <a:ext uri="{9D8B030D-6E8A-4147-A177-3AD203B41FA5}">
                      <a16:colId xmlns:a16="http://schemas.microsoft.com/office/drawing/2014/main" val="3358179944"/>
                    </a:ext>
                  </a:extLst>
                </a:gridCol>
                <a:gridCol w="776248">
                  <a:extLst>
                    <a:ext uri="{9D8B030D-6E8A-4147-A177-3AD203B41FA5}">
                      <a16:colId xmlns:a16="http://schemas.microsoft.com/office/drawing/2014/main" val="4271659531"/>
                    </a:ext>
                  </a:extLst>
                </a:gridCol>
                <a:gridCol w="776248">
                  <a:extLst>
                    <a:ext uri="{9D8B030D-6E8A-4147-A177-3AD203B41FA5}">
                      <a16:colId xmlns:a16="http://schemas.microsoft.com/office/drawing/2014/main" val="3916042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x</a:t>
                      </a:r>
                      <a:r>
                        <a:rPr lang="en-US" b="0" i="0" baseline="-2500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  <a:endParaRPr lang="en-US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x</a:t>
                      </a:r>
                      <a:r>
                        <a:rPr lang="en-US" b="0" i="0" baseline="-2500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  <a:endParaRPr lang="en-US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11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037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577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691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09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2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76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098431"/>
                  </a:ext>
                </a:extLst>
              </a:tr>
            </a:tbl>
          </a:graphicData>
        </a:graphic>
      </p:graphicFrame>
      <p:sp>
        <p:nvSpPr>
          <p:cNvPr id="7" name="Right Arrow 6">
            <a:extLst>
              <a:ext uri="{FF2B5EF4-FFF2-40B4-BE49-F238E27FC236}">
                <a16:creationId xmlns:a16="http://schemas.microsoft.com/office/drawing/2014/main" id="{B69EC3EF-D390-3D47-8224-6CAAD5EA4AE0}"/>
              </a:ext>
            </a:extLst>
          </p:cNvPr>
          <p:cNvSpPr/>
          <p:nvPr/>
        </p:nvSpPr>
        <p:spPr>
          <a:xfrm>
            <a:off x="7429949" y="4077463"/>
            <a:ext cx="739696" cy="524107"/>
          </a:xfrm>
          <a:prstGeom prst="rightArrow">
            <a:avLst>
              <a:gd name="adj1" fmla="val 44086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62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D5F91-F97A-5F41-A21E-3EB716E07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964" y="1836544"/>
            <a:ext cx="9518073" cy="2735457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Text Preprocessing</a:t>
            </a:r>
          </a:p>
        </p:txBody>
      </p:sp>
    </p:spTree>
    <p:extLst>
      <p:ext uri="{BB962C8B-B14F-4D97-AF65-F5344CB8AC3E}">
        <p14:creationId xmlns:p14="http://schemas.microsoft.com/office/powerpoint/2010/main" val="4001608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Machine Learning with Text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0883004" cy="4599628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Text </a:t>
            </a:r>
            <a:r>
              <a:rPr lang="en-US" dirty="0"/>
              <a:t>is a common data type such as </a:t>
            </a:r>
            <a:r>
              <a:rPr lang="en-US" b="1" dirty="0"/>
              <a:t>titles, names, reviews or any freeform input.</a:t>
            </a:r>
          </a:p>
          <a:p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ML models need </a:t>
            </a:r>
            <a:r>
              <a:rPr lang="en-US" b="1" dirty="0">
                <a:solidFill>
                  <a:schemeClr val="accent3"/>
                </a:solidFill>
                <a:ea typeface="Amazon Ember Light" panose="020B0403020204020204" pitchFamily="34" charset="0"/>
                <a:cs typeface="Amazon Ember Light" panose="020B0403020204020204" pitchFamily="34" charset="0"/>
              </a:rPr>
              <a:t>well-defined numerical data</a:t>
            </a:r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.</a:t>
            </a:r>
          </a:p>
          <a:p>
            <a:pPr marL="456971" lvl="1" indent="0">
              <a:buNone/>
            </a:pPr>
            <a:endParaRPr lang="en-US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0" indent="0">
              <a:buNone/>
            </a:pPr>
            <a:endParaRPr lang="en-US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0" indent="0">
              <a:buNone/>
            </a:pPr>
            <a:endParaRPr lang="en-US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435957" lvl="1" indent="0">
              <a:buNone/>
            </a:pPr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A29B735-7B5A-7740-9F17-92C066EFA097}"/>
              </a:ext>
            </a:extLst>
          </p:cNvPr>
          <p:cNvGrpSpPr/>
          <p:nvPr/>
        </p:nvGrpSpPr>
        <p:grpSpPr>
          <a:xfrm>
            <a:off x="613200" y="3229867"/>
            <a:ext cx="11615833" cy="2679866"/>
            <a:chOff x="808083" y="3932627"/>
            <a:chExt cx="11615833" cy="267986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D04E18-6AE2-1A46-AE07-2BB9E0C46A9C}"/>
                </a:ext>
              </a:extLst>
            </p:cNvPr>
            <p:cNvSpPr/>
            <p:nvPr/>
          </p:nvSpPr>
          <p:spPr>
            <a:xfrm>
              <a:off x="808083" y="3934805"/>
              <a:ext cx="1674122" cy="118345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Text data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E0FB71-45DC-0F46-BF74-68AAA22C6D17}"/>
                </a:ext>
              </a:extLst>
            </p:cNvPr>
            <p:cNvSpPr/>
            <p:nvPr/>
          </p:nvSpPr>
          <p:spPr>
            <a:xfrm>
              <a:off x="6365239" y="3932627"/>
              <a:ext cx="2217420" cy="11856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Vectorization</a:t>
              </a: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(Convert to numbers)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426397-AD14-1A44-9860-F8857C6A695F}"/>
                </a:ext>
              </a:extLst>
            </p:cNvPr>
            <p:cNvSpPr/>
            <p:nvPr/>
          </p:nvSpPr>
          <p:spPr>
            <a:xfrm>
              <a:off x="9335405" y="3934044"/>
              <a:ext cx="2273084" cy="11834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Train ML Model using numerical data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1890C71-A041-D049-A12B-C1EDBDCA5829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>
              <a:off x="8582659" y="4525442"/>
              <a:ext cx="752746" cy="328"/>
            </a:xfrm>
            <a:prstGeom prst="straightConnector1">
              <a:avLst/>
            </a:prstGeom>
            <a:ln w="22225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53D0C5-3127-E549-8A5A-09BAF1E012D8}"/>
                </a:ext>
              </a:extLst>
            </p:cNvPr>
            <p:cNvSpPr/>
            <p:nvPr/>
          </p:nvSpPr>
          <p:spPr>
            <a:xfrm>
              <a:off x="3028769" y="3932628"/>
              <a:ext cx="2800888" cy="11856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Text preprocessing</a:t>
              </a: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 (Cleaning and formatting)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9F545D1-54AD-E74D-B528-21247EDA1DC9}"/>
                </a:ext>
              </a:extLst>
            </p:cNvPr>
            <p:cNvCxnSpPr>
              <a:cxnSpLocks/>
              <a:stCxn id="4" idx="3"/>
              <a:endCxn id="8" idx="1"/>
            </p:cNvCxnSpPr>
            <p:nvPr/>
          </p:nvCxnSpPr>
          <p:spPr>
            <a:xfrm flipV="1">
              <a:off x="2482205" y="4525443"/>
              <a:ext cx="546564" cy="1088"/>
            </a:xfrm>
            <a:prstGeom prst="straightConnector1">
              <a:avLst/>
            </a:prstGeom>
            <a:ln w="22225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337E1F1-1A4A-F445-A7B0-7F05C25298CA}"/>
                </a:ext>
              </a:extLst>
            </p:cNvPr>
            <p:cNvCxnSpPr>
              <a:cxnSpLocks/>
              <a:stCxn id="8" idx="3"/>
              <a:endCxn id="5" idx="1"/>
            </p:cNvCxnSpPr>
            <p:nvPr/>
          </p:nvCxnSpPr>
          <p:spPr>
            <a:xfrm flipV="1">
              <a:off x="5829657" y="4525442"/>
              <a:ext cx="535582" cy="1"/>
            </a:xfrm>
            <a:prstGeom prst="straightConnector1">
              <a:avLst/>
            </a:prstGeom>
            <a:ln w="22225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011AEEB-9D87-3248-BB24-4863A91F941E}"/>
                </a:ext>
              </a:extLst>
            </p:cNvPr>
            <p:cNvSpPr/>
            <p:nvPr/>
          </p:nvSpPr>
          <p:spPr>
            <a:xfrm>
              <a:off x="6243090" y="5309545"/>
              <a:ext cx="25683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Word Representation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96C4435-3B91-5B48-BFCC-888E6528B35C}"/>
                </a:ext>
              </a:extLst>
            </p:cNvPr>
            <p:cNvSpPr/>
            <p:nvPr/>
          </p:nvSpPr>
          <p:spPr>
            <a:xfrm>
              <a:off x="3181175" y="5181383"/>
              <a:ext cx="249138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Lower case, </a:t>
              </a:r>
            </a:p>
            <a:p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Stop words removal,</a:t>
              </a:r>
            </a:p>
            <a:p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Stemming, </a:t>
              </a:r>
            </a:p>
            <a:p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Lemmatization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D6D17C8-60CF-3E47-9FB5-03E05B4F5270}"/>
                </a:ext>
              </a:extLst>
            </p:cNvPr>
            <p:cNvSpPr/>
            <p:nvPr/>
          </p:nvSpPr>
          <p:spPr>
            <a:xfrm>
              <a:off x="9183926" y="5289054"/>
              <a:ext cx="323999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K Nearest Neighbors (KNN),</a:t>
              </a:r>
            </a:p>
            <a:p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Decision Tree, </a:t>
              </a:r>
            </a:p>
            <a:p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Regression, </a:t>
              </a:r>
            </a:p>
            <a:p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Neural Network,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7802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Cleaning</a:t>
            </a:r>
            <a:r>
              <a:rPr lang="en-US" b="1" dirty="0"/>
              <a:t> Text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279625"/>
            <a:ext cx="11330152" cy="4599628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Motivation</a:t>
            </a:r>
            <a:r>
              <a:rPr lang="en-US" b="1" dirty="0"/>
              <a:t>: </a:t>
            </a:r>
            <a:r>
              <a:rPr lang="en-US" dirty="0"/>
              <a:t>Messy text harder to find patterns in. </a:t>
            </a:r>
          </a:p>
          <a:p>
            <a:pPr lvl="1"/>
            <a:r>
              <a:rPr lang="en-US" sz="2800" dirty="0"/>
              <a:t>Normalize text by removing noise: </a:t>
            </a:r>
            <a:r>
              <a:rPr lang="en-US" sz="2800" b="1" dirty="0"/>
              <a:t>convert to lowercases, strip whitespaces, remove special characters, remove markups</a:t>
            </a:r>
            <a:r>
              <a:rPr lang="en-US" sz="2800" dirty="0"/>
              <a:t>, etc.</a:t>
            </a:r>
            <a:endParaRPr lang="en-US" sz="2800" b="1" dirty="0"/>
          </a:p>
          <a:p>
            <a:pPr marL="456857" lvl="1" indent="0">
              <a:buNone/>
            </a:pPr>
            <a:endParaRPr lang="en-US" sz="2800" b="1" dirty="0"/>
          </a:p>
          <a:p>
            <a:pPr marL="456857" lvl="1" indent="0">
              <a:buNone/>
            </a:pPr>
            <a:r>
              <a:rPr lang="en-US" sz="2800" b="1" dirty="0"/>
              <a:t>Example</a:t>
            </a:r>
            <a:r>
              <a:rPr lang="en-US" sz="2800" dirty="0"/>
              <a:t>: The following two sentences have similar meaning but may seem quite different to a text classifier (i.e. sentiment detector):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“</a:t>
            </a:r>
            <a:r>
              <a:rPr lang="en-US" sz="2800" dirty="0">
                <a:solidFill>
                  <a:schemeClr val="accent3"/>
                </a:solidFill>
              </a:rPr>
              <a:t>The</a:t>
            </a:r>
            <a:r>
              <a:rPr lang="en-US" sz="2800" dirty="0"/>
              <a:t> countess </a:t>
            </a:r>
            <a:r>
              <a:rPr lang="en-US" sz="2800" dirty="0">
                <a:solidFill>
                  <a:schemeClr val="accent3"/>
                </a:solidFill>
              </a:rPr>
              <a:t>(R</a:t>
            </a:r>
            <a:r>
              <a:rPr lang="en-US" sz="2800" dirty="0"/>
              <a:t>ebecca</a:t>
            </a:r>
            <a:r>
              <a:rPr lang="en-US" sz="2800" dirty="0">
                <a:solidFill>
                  <a:schemeClr val="accent3"/>
                </a:solidFill>
              </a:rPr>
              <a:t>)</a:t>
            </a:r>
            <a:r>
              <a:rPr lang="en-US" sz="2800" dirty="0"/>
              <a:t> considers</a:t>
            </a:r>
            <a:r>
              <a:rPr lang="en-US" sz="2800" dirty="0">
                <a:solidFill>
                  <a:schemeClr val="accent3"/>
                </a:solidFill>
              </a:rPr>
              <a:t>\n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3"/>
                </a:solidFill>
              </a:rPr>
              <a:t>the</a:t>
            </a:r>
            <a:r>
              <a:rPr lang="en-US" sz="2800" dirty="0"/>
              <a:t> boy </a:t>
            </a:r>
            <a:r>
              <a:rPr lang="en-US" sz="2800" dirty="0">
                <a:solidFill>
                  <a:schemeClr val="accent3"/>
                </a:solidFill>
              </a:rPr>
              <a:t>to be quite </a:t>
            </a:r>
            <a:r>
              <a:rPr lang="en-US" sz="2800" dirty="0"/>
              <a:t>na</a:t>
            </a:r>
            <a:r>
              <a:rPr lang="en-US" sz="2800" dirty="0">
                <a:solidFill>
                  <a:schemeClr val="accent3"/>
                </a:solidFill>
              </a:rPr>
              <a:t>ï</a:t>
            </a:r>
            <a:r>
              <a:rPr lang="en-US" sz="2800" dirty="0"/>
              <a:t>ve</a:t>
            </a:r>
            <a:r>
              <a:rPr lang="en-US" sz="2800" dirty="0">
                <a:solidFill>
                  <a:schemeClr val="accent3"/>
                </a:solidFill>
              </a:rPr>
              <a:t>.</a:t>
            </a:r>
            <a:r>
              <a:rPr lang="en-US" sz="2800" dirty="0"/>
              <a:t>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“countess rebecca considers boy naive”</a:t>
            </a:r>
          </a:p>
        </p:txBody>
      </p:sp>
    </p:spTree>
    <p:extLst>
      <p:ext uri="{BB962C8B-B14F-4D97-AF65-F5344CB8AC3E}">
        <p14:creationId xmlns:p14="http://schemas.microsoft.com/office/powerpoint/2010/main" val="3488286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Tokenization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Tokenization</a:t>
            </a:r>
            <a:r>
              <a:rPr lang="en-US" b="1" dirty="0"/>
              <a:t>: </a:t>
            </a:r>
            <a:r>
              <a:rPr lang="en-US" dirty="0"/>
              <a:t>Splits text into small parts by white space and punctuation.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Example:</a:t>
            </a:r>
          </a:p>
          <a:p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Tokens will be used for further cleaning and vectorization.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C2C956-D2F1-1841-A2B4-7E8A7B56F9D2}"/>
              </a:ext>
            </a:extLst>
          </p:cNvPr>
          <p:cNvSpPr txBox="1">
            <a:spLocks/>
          </p:cNvSpPr>
          <p:nvPr/>
        </p:nvSpPr>
        <p:spPr>
          <a:xfrm>
            <a:off x="852492" y="1291120"/>
            <a:ext cx="10842630" cy="4874129"/>
          </a:xfrm>
          <a:prstGeom prst="rect">
            <a:avLst/>
          </a:prstGeom>
        </p:spPr>
        <p:txBody>
          <a:bodyPr vert="horz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Amazon Ember Light" panose="020B0403020204020204" pitchFamily="34" charset="0"/>
                <a:ea typeface="+mn-ea"/>
                <a:cs typeface="+mn-cs"/>
              </a:defRPr>
            </a:lvl1pPr>
            <a:lvl2pPr marL="685457" indent="-228486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sz="2400" b="0" i="0" kern="1200" baseline="0">
                <a:solidFill>
                  <a:schemeClr val="tx1"/>
                </a:solidFill>
                <a:latin typeface="Amazon Ember Light" panose="020B0403020204020204" pitchFamily="34" charset="0"/>
                <a:ea typeface="+mn-ea"/>
                <a:cs typeface="+mn-cs"/>
              </a:defRPr>
            </a:lvl2pPr>
            <a:lvl3pPr marL="1142428" indent="-228486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sz="2000" b="0" i="0" kern="1200" baseline="0">
                <a:solidFill>
                  <a:schemeClr val="tx1"/>
                </a:solidFill>
                <a:latin typeface="Amazon Ember Light" panose="020B0403020204020204" pitchFamily="34" charset="0"/>
                <a:ea typeface="+mn-ea"/>
                <a:cs typeface="+mn-cs"/>
              </a:defRPr>
            </a:lvl3pPr>
            <a:lvl4pPr marL="1599399" indent="-22848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70" indent="-22848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90DED2-9A1E-B94A-A317-C61ECA17861B}"/>
              </a:ext>
            </a:extLst>
          </p:cNvPr>
          <p:cNvGraphicFramePr>
            <a:graphicFrameLocks noGrp="1"/>
          </p:cNvGraphicFramePr>
          <p:nvPr/>
        </p:nvGraphicFramePr>
        <p:xfrm>
          <a:off x="1038558" y="3429000"/>
          <a:ext cx="10431114" cy="12999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5557">
                  <a:extLst>
                    <a:ext uri="{9D8B030D-6E8A-4147-A177-3AD203B41FA5}">
                      <a16:colId xmlns:a16="http://schemas.microsoft.com/office/drawing/2014/main" val="219404483"/>
                    </a:ext>
                  </a:extLst>
                </a:gridCol>
                <a:gridCol w="5215557">
                  <a:extLst>
                    <a:ext uri="{9D8B030D-6E8A-4147-A177-3AD203B41FA5}">
                      <a16:colId xmlns:a16="http://schemas.microsoft.com/office/drawing/2014/main" val="409432588"/>
                    </a:ext>
                  </a:extLst>
                </a:gridCol>
              </a:tblGrid>
              <a:tr h="6388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Sentence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Tokens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71472"/>
                  </a:ext>
                </a:extLst>
              </a:tr>
              <a:tr h="661018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“I</a:t>
                      </a:r>
                      <a:r>
                        <a:rPr lang="en-US" sz="2800" b="0" i="0" baseline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 don’t like eggs.”</a:t>
                      </a:r>
                      <a:endParaRPr lang="en-US" sz="2800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93157" lvl="1" indent="-457200" algn="ctr"/>
                      <a:r>
                        <a:rPr lang="en-US" sz="28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“I”, “do”, “</a:t>
                      </a:r>
                      <a:r>
                        <a:rPr lang="en-US" sz="2800" b="0" i="0" dirty="0" err="1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n’t</a:t>
                      </a:r>
                      <a:r>
                        <a:rPr lang="en-US" sz="28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”, “like”, “eggs”, “.”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2322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03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E38E59C-D974-A24D-8358-696F0B364C1C}"/>
              </a:ext>
            </a:extLst>
          </p:cNvPr>
          <p:cNvGrpSpPr/>
          <p:nvPr/>
        </p:nvGrpSpPr>
        <p:grpSpPr>
          <a:xfrm>
            <a:off x="868711" y="1331433"/>
            <a:ext cx="11020753" cy="4597157"/>
            <a:chOff x="867122" y="1318733"/>
            <a:chExt cx="11020753" cy="459715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621CE0-4C23-AA42-9B66-C9F8698D7F44}"/>
                </a:ext>
              </a:extLst>
            </p:cNvPr>
            <p:cNvGrpSpPr/>
            <p:nvPr/>
          </p:nvGrpSpPr>
          <p:grpSpPr>
            <a:xfrm>
              <a:off x="4633655" y="1318733"/>
              <a:ext cx="3494864" cy="4597157"/>
              <a:chOff x="6412810" y="1318427"/>
              <a:chExt cx="5062037" cy="4597157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Text Placeholder 2">
                <a:extLst>
                  <a:ext uri="{FF2B5EF4-FFF2-40B4-BE49-F238E27FC236}">
                    <a16:creationId xmlns:a16="http://schemas.microsoft.com/office/drawing/2014/main" id="{EA927A71-5442-E443-80D7-CDD09D5B14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23204" y="1674391"/>
                <a:ext cx="5051643" cy="4241193"/>
              </a:xfrm>
              <a:prstGeom prst="roundRect">
                <a:avLst>
                  <a:gd name="adj" fmla="val 3274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vert="horz"/>
              <a:lstStyle>
                <a:lvl1pPr marL="249500" indent="-249500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457" indent="-228486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Wingdings" charset="2"/>
                  <a:buChar char="§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428" indent="-228486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Lucida Grande"/>
                  <a:buChar char="-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9399" indent="-228486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Lucida Grande"/>
                  <a:buChar char="-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370" indent="-228486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Lucida Grande"/>
                  <a:buChar char="-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4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43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42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41498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800"/>
                  </a:spcBef>
                  <a:buNone/>
                </a:pPr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Feature Engineering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Tree-based Models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Decision Tree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Random Forest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Hyperparameter Tuning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AWS AI/ML Services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5D732D-522B-8C40-AE74-E0DF17698D74}"/>
                  </a:ext>
                </a:extLst>
              </p:cNvPr>
              <p:cNvSpPr/>
              <p:nvPr/>
            </p:nvSpPr>
            <p:spPr>
              <a:xfrm>
                <a:off x="6412810" y="1318427"/>
                <a:ext cx="5051643" cy="595697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Lecture 2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595D7E-8142-9742-AC1B-0F155C7FCD6D}"/>
                </a:ext>
              </a:extLst>
            </p:cNvPr>
            <p:cNvGrpSpPr/>
            <p:nvPr/>
          </p:nvGrpSpPr>
          <p:grpSpPr>
            <a:xfrm>
              <a:off x="867122" y="1318733"/>
              <a:ext cx="3487690" cy="4590999"/>
              <a:chOff x="6402422" y="1318733"/>
              <a:chExt cx="5051643" cy="4590999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Text Placeholder 2">
                <a:extLst>
                  <a:ext uri="{FF2B5EF4-FFF2-40B4-BE49-F238E27FC236}">
                    <a16:creationId xmlns:a16="http://schemas.microsoft.com/office/drawing/2014/main" id="{EB18721B-1AFE-0B40-966D-D41161D266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02422" y="1674697"/>
                <a:ext cx="5051643" cy="4235035"/>
              </a:xfrm>
              <a:prstGeom prst="roundRect">
                <a:avLst>
                  <a:gd name="adj" fmla="val 3274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vert="horz"/>
              <a:lstStyle>
                <a:lvl1pPr marL="249500" indent="-249500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457" indent="-228486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Wingdings" charset="2"/>
                  <a:buChar char="§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428" indent="-228486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Lucida Grande"/>
                  <a:buChar char="-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9399" indent="-228486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Lucida Grande"/>
                  <a:buChar char="-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370" indent="-228486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Lucida Grande"/>
                  <a:buChar char="-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4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43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42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41498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Introduction to ML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Model Evaluation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Train-Validation-Test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Overfitting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Exploratory Data Analysis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K Nearest Neighbors (KNN)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DC0E498-7CD7-1F41-9702-128255A27611}"/>
                  </a:ext>
                </a:extLst>
              </p:cNvPr>
              <p:cNvSpPr/>
              <p:nvPr/>
            </p:nvSpPr>
            <p:spPr>
              <a:xfrm>
                <a:off x="6402422" y="1318733"/>
                <a:ext cx="5051643" cy="595697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Lecture 1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029DBB4-470B-B844-B039-05655F6A3522}"/>
                </a:ext>
              </a:extLst>
            </p:cNvPr>
            <p:cNvGrpSpPr/>
            <p:nvPr/>
          </p:nvGrpSpPr>
          <p:grpSpPr>
            <a:xfrm>
              <a:off x="8400187" y="1322217"/>
              <a:ext cx="3487688" cy="4587516"/>
              <a:chOff x="6402419" y="1322217"/>
              <a:chExt cx="5051644" cy="4587516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93AA62EF-BDFB-BD47-AFC7-49BAF405D1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02420" y="1668541"/>
                <a:ext cx="5051643" cy="4241192"/>
              </a:xfrm>
              <a:prstGeom prst="roundRect">
                <a:avLst>
                  <a:gd name="adj" fmla="val 3274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vert="horz"/>
              <a:lstStyle>
                <a:lvl1pPr marL="249500" indent="-249500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457" indent="-228486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Wingdings" charset="2"/>
                  <a:buChar char="§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428" indent="-228486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Lucida Grande"/>
                  <a:buChar char="-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9399" indent="-228486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Lucida Grande"/>
                  <a:buChar char="-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370" indent="-228486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Lucida Grande"/>
                  <a:buChar char="-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4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43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42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41498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800"/>
                  </a:spcBef>
                </a:pPr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Optimization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Regression Models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Regularization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Boosting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Neural Networks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 err="1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AutoML</a:t>
                </a:r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  <a:p>
                <a:pPr>
                  <a:spcBef>
                    <a:spcPts val="1800"/>
                  </a:spcBef>
                </a:pPr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  <a:p>
                <a:pPr>
                  <a:spcBef>
                    <a:spcPts val="1800"/>
                  </a:spcBef>
                </a:pPr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58C10BC-5E89-8E4A-BA29-24291FF1F51C}"/>
                  </a:ext>
                </a:extLst>
              </p:cNvPr>
              <p:cNvSpPr/>
              <p:nvPr/>
            </p:nvSpPr>
            <p:spPr>
              <a:xfrm>
                <a:off x="6402419" y="1322217"/>
                <a:ext cx="5051643" cy="595697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Lecture 3</a:t>
                </a:r>
              </a:p>
            </p:txBody>
          </p:sp>
        </p:grp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17BFFC8A-7979-8F4D-8368-198AB140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Course Overview</a:t>
            </a:r>
            <a:endParaRPr lang="en-US" b="1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97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Stop Words Removal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Stop Words</a:t>
            </a:r>
            <a:r>
              <a:rPr lang="en-US" b="1" dirty="0"/>
              <a:t>: </a:t>
            </a:r>
            <a:r>
              <a:rPr lang="en-US" dirty="0"/>
              <a:t>Some words that </a:t>
            </a:r>
            <a:r>
              <a:rPr lang="en-US" b="1" dirty="0"/>
              <a:t>frequently appear </a:t>
            </a:r>
            <a:r>
              <a:rPr lang="en-US" dirty="0"/>
              <a:t>in texts, but they </a:t>
            </a:r>
            <a:r>
              <a:rPr lang="en-US" b="1" dirty="0"/>
              <a:t>don’t contribute too much to the overall meaning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Common stop words: “a”, “the”, “so”, “is”, “it”, “at”, “in”, “this”, “there”, “that”, “my”, “by”, “nor”</a:t>
            </a:r>
          </a:p>
          <a:p>
            <a:pPr marL="456971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Example:</a:t>
            </a:r>
          </a:p>
          <a:p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C2C956-D2F1-1841-A2B4-7E8A7B56F9D2}"/>
              </a:ext>
            </a:extLst>
          </p:cNvPr>
          <p:cNvSpPr txBox="1">
            <a:spLocks/>
          </p:cNvSpPr>
          <p:nvPr/>
        </p:nvSpPr>
        <p:spPr>
          <a:xfrm>
            <a:off x="852492" y="1291120"/>
            <a:ext cx="10842630" cy="4874129"/>
          </a:xfrm>
          <a:prstGeom prst="rect">
            <a:avLst/>
          </a:prstGeom>
        </p:spPr>
        <p:txBody>
          <a:bodyPr vert="horz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Amazon Ember Light" panose="020B0403020204020204" pitchFamily="34" charset="0"/>
                <a:ea typeface="+mn-ea"/>
                <a:cs typeface="+mn-cs"/>
              </a:defRPr>
            </a:lvl1pPr>
            <a:lvl2pPr marL="685457" indent="-228486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sz="2400" b="0" i="0" kern="1200" baseline="0">
                <a:solidFill>
                  <a:schemeClr val="tx1"/>
                </a:solidFill>
                <a:latin typeface="Amazon Ember Light" panose="020B0403020204020204" pitchFamily="34" charset="0"/>
                <a:ea typeface="+mn-ea"/>
                <a:cs typeface="+mn-cs"/>
              </a:defRPr>
            </a:lvl2pPr>
            <a:lvl3pPr marL="1142428" indent="-228486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sz="2000" b="0" i="0" kern="1200" baseline="0">
                <a:solidFill>
                  <a:schemeClr val="tx1"/>
                </a:solidFill>
                <a:latin typeface="Amazon Ember Light" panose="020B0403020204020204" pitchFamily="34" charset="0"/>
                <a:ea typeface="+mn-ea"/>
                <a:cs typeface="+mn-cs"/>
              </a:defRPr>
            </a:lvl3pPr>
            <a:lvl4pPr marL="1599399" indent="-22848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70" indent="-22848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90DED2-9A1E-B94A-A317-C61ECA17861B}"/>
              </a:ext>
            </a:extLst>
          </p:cNvPr>
          <p:cNvGraphicFramePr>
            <a:graphicFrameLocks noGrp="1"/>
          </p:cNvGraphicFramePr>
          <p:nvPr/>
        </p:nvGraphicFramePr>
        <p:xfrm>
          <a:off x="764001" y="4244844"/>
          <a:ext cx="10431114" cy="1322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5557">
                  <a:extLst>
                    <a:ext uri="{9D8B030D-6E8A-4147-A177-3AD203B41FA5}">
                      <a16:colId xmlns:a16="http://schemas.microsoft.com/office/drawing/2014/main" val="219404483"/>
                    </a:ext>
                  </a:extLst>
                </a:gridCol>
                <a:gridCol w="5215557">
                  <a:extLst>
                    <a:ext uri="{9D8B030D-6E8A-4147-A177-3AD203B41FA5}">
                      <a16:colId xmlns:a16="http://schemas.microsoft.com/office/drawing/2014/main" val="409432588"/>
                    </a:ext>
                  </a:extLst>
                </a:gridCol>
              </a:tblGrid>
              <a:tr h="6610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Original sentence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mazon Ember" panose="020B0603020204020204" pitchFamily="34" charset="0"/>
                          <a:ea typeface="Amazon Ember" panose="020B0603020204020204" pitchFamily="34" charset="0"/>
                          <a:cs typeface="Amazon Ember" panose="020B0603020204020204" pitchFamily="34" charset="0"/>
                        </a:rPr>
                        <a:t>Without stop words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71472"/>
                  </a:ext>
                </a:extLst>
              </a:tr>
              <a:tr h="661018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“There is a tree near the house</a:t>
                      </a:r>
                      <a:r>
                        <a:rPr lang="en-US" sz="2800" b="0" i="0" baseline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.”</a:t>
                      </a:r>
                      <a:endParaRPr lang="en-US" sz="2800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93157" lvl="1" indent="-457200" algn="ctr"/>
                      <a:r>
                        <a:rPr lang="en-US" sz="28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“tree near house”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2322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45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Stop Words Removal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Stop Words</a:t>
            </a:r>
            <a:r>
              <a:rPr lang="en-US" dirty="0"/>
              <a:t> from the </a:t>
            </a:r>
            <a:r>
              <a:rPr lang="en-US" b="1" dirty="0">
                <a:hlinkClick r:id="rId3"/>
              </a:rPr>
              <a:t>Natural Language Tool Kit (NLTK)</a:t>
            </a:r>
            <a:r>
              <a:rPr lang="en-US" dirty="0"/>
              <a:t> library: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/>
              <a:t>Is this a good list of stop words for a binary text classification of product reviews (positive or negative review) ? </a:t>
            </a:r>
          </a:p>
          <a:p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C2C956-D2F1-1841-A2B4-7E8A7B56F9D2}"/>
              </a:ext>
            </a:extLst>
          </p:cNvPr>
          <p:cNvSpPr txBox="1">
            <a:spLocks/>
          </p:cNvSpPr>
          <p:nvPr/>
        </p:nvSpPr>
        <p:spPr>
          <a:xfrm>
            <a:off x="852492" y="1291120"/>
            <a:ext cx="10842630" cy="4874129"/>
          </a:xfrm>
          <a:prstGeom prst="rect">
            <a:avLst/>
          </a:prstGeom>
        </p:spPr>
        <p:txBody>
          <a:bodyPr vert="horz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Amazon Ember Light" panose="020B0403020204020204" pitchFamily="34" charset="0"/>
                <a:ea typeface="+mn-ea"/>
                <a:cs typeface="+mn-cs"/>
              </a:defRPr>
            </a:lvl1pPr>
            <a:lvl2pPr marL="685457" indent="-228486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sz="2400" b="0" i="0" kern="1200" baseline="0">
                <a:solidFill>
                  <a:schemeClr val="tx1"/>
                </a:solidFill>
                <a:latin typeface="Amazon Ember Light" panose="020B0403020204020204" pitchFamily="34" charset="0"/>
                <a:ea typeface="+mn-ea"/>
                <a:cs typeface="+mn-cs"/>
              </a:defRPr>
            </a:lvl2pPr>
            <a:lvl3pPr marL="1142428" indent="-228486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sz="2000" b="0" i="0" kern="1200" baseline="0">
                <a:solidFill>
                  <a:schemeClr val="tx1"/>
                </a:solidFill>
                <a:latin typeface="Amazon Ember Light" panose="020B0403020204020204" pitchFamily="34" charset="0"/>
                <a:ea typeface="+mn-ea"/>
                <a:cs typeface="+mn-cs"/>
              </a:defRPr>
            </a:lvl3pPr>
            <a:lvl4pPr marL="1599399" indent="-22848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70" indent="-22848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894572-5ECB-654D-8DD2-44B032D90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8" y="2103120"/>
            <a:ext cx="11471746" cy="26517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8030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Stemming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Set of rules to slice a string to a substring that usually refers to a more general meaning.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The goal is to remove word affixes (particularly suffixes) such as “s”, “es”, “</a:t>
            </a:r>
            <a:r>
              <a:rPr lang="en-US" sz="2800" dirty="0" err="1"/>
              <a:t>ing</a:t>
            </a:r>
            <a:r>
              <a:rPr lang="en-US" sz="2800" dirty="0"/>
              <a:t>”, “ed”, etc.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“play</a:t>
            </a:r>
            <a:r>
              <a:rPr lang="en-US" b="1" dirty="0">
                <a:solidFill>
                  <a:schemeClr val="accent4"/>
                </a:solidFill>
              </a:rPr>
              <a:t>ing</a:t>
            </a:r>
            <a:r>
              <a:rPr lang="en-US" dirty="0"/>
              <a:t>”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“play</a:t>
            </a:r>
            <a:r>
              <a:rPr lang="en-US" b="1" dirty="0">
                <a:solidFill>
                  <a:schemeClr val="accent4"/>
                </a:solidFill>
              </a:rPr>
              <a:t>ed</a:t>
            </a:r>
            <a:r>
              <a:rPr lang="en-US" dirty="0"/>
              <a:t>”                       “play”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”play</a:t>
            </a:r>
            <a:r>
              <a:rPr lang="en-US" b="1" dirty="0">
                <a:solidFill>
                  <a:schemeClr val="accent4"/>
                </a:solidFill>
              </a:rPr>
              <a:t>s</a:t>
            </a:r>
            <a:r>
              <a:rPr lang="en-US" dirty="0"/>
              <a:t>”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The issue: It doesn’t usually work with irregular forms such as irregular verbs: </a:t>
            </a:r>
            <a:r>
              <a:rPr lang="en-US" sz="2800" b="1" dirty="0"/>
              <a:t>“taught”</a:t>
            </a:r>
            <a:r>
              <a:rPr lang="en-US" sz="2800" dirty="0"/>
              <a:t>, </a:t>
            </a:r>
            <a:r>
              <a:rPr lang="en-US" sz="2800" b="1" dirty="0"/>
              <a:t>“brought”</a:t>
            </a:r>
            <a:r>
              <a:rPr lang="en-US" sz="2800" dirty="0"/>
              <a:t>, etc.</a:t>
            </a:r>
          </a:p>
          <a:p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C2C956-D2F1-1841-A2B4-7E8A7B56F9D2}"/>
              </a:ext>
            </a:extLst>
          </p:cNvPr>
          <p:cNvSpPr txBox="1">
            <a:spLocks/>
          </p:cNvSpPr>
          <p:nvPr/>
        </p:nvSpPr>
        <p:spPr>
          <a:xfrm>
            <a:off x="852492" y="1291120"/>
            <a:ext cx="10842630" cy="4874129"/>
          </a:xfrm>
          <a:prstGeom prst="rect">
            <a:avLst/>
          </a:prstGeom>
        </p:spPr>
        <p:txBody>
          <a:bodyPr vert="horz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Amazon Ember Light" panose="020B0403020204020204" pitchFamily="34" charset="0"/>
                <a:ea typeface="+mn-ea"/>
                <a:cs typeface="+mn-cs"/>
              </a:defRPr>
            </a:lvl1pPr>
            <a:lvl2pPr marL="685457" indent="-228486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sz="2400" b="0" i="0" kern="1200" baseline="0">
                <a:solidFill>
                  <a:schemeClr val="tx1"/>
                </a:solidFill>
                <a:latin typeface="Amazon Ember Light" panose="020B0403020204020204" pitchFamily="34" charset="0"/>
                <a:ea typeface="+mn-ea"/>
                <a:cs typeface="+mn-cs"/>
              </a:defRPr>
            </a:lvl2pPr>
            <a:lvl3pPr marL="1142428" indent="-228486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sz="2000" b="0" i="0" kern="1200" baseline="0">
                <a:solidFill>
                  <a:schemeClr val="tx1"/>
                </a:solidFill>
                <a:latin typeface="Amazon Ember Light" panose="020B0403020204020204" pitchFamily="34" charset="0"/>
                <a:ea typeface="+mn-ea"/>
                <a:cs typeface="+mn-cs"/>
              </a:defRPr>
            </a:lvl3pPr>
            <a:lvl4pPr marL="1599399" indent="-22848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70" indent="-22848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FC459E-6EB5-1649-A2DA-FA37D1C87823}"/>
              </a:ext>
            </a:extLst>
          </p:cNvPr>
          <p:cNvCxnSpPr>
            <a:cxnSpLocks/>
          </p:cNvCxnSpPr>
          <p:nvPr/>
        </p:nvCxnSpPr>
        <p:spPr>
          <a:xfrm>
            <a:off x="2956643" y="3519130"/>
            <a:ext cx="1408430" cy="346710"/>
          </a:xfrm>
          <a:prstGeom prst="straightConnector1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DB5A85-CC70-2B4D-AE7F-9B06D24E5DE7}"/>
              </a:ext>
            </a:extLst>
          </p:cNvPr>
          <p:cNvCxnSpPr/>
          <p:nvPr/>
        </p:nvCxnSpPr>
        <p:spPr>
          <a:xfrm>
            <a:off x="2867743" y="3865840"/>
            <a:ext cx="1497330" cy="0"/>
          </a:xfrm>
          <a:prstGeom prst="straightConnector1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3D71CB-C92A-EF45-B2DD-5074AE21F9D8}"/>
              </a:ext>
            </a:extLst>
          </p:cNvPr>
          <p:cNvCxnSpPr>
            <a:cxnSpLocks/>
          </p:cNvCxnSpPr>
          <p:nvPr/>
        </p:nvCxnSpPr>
        <p:spPr>
          <a:xfrm flipV="1">
            <a:off x="2766143" y="3865840"/>
            <a:ext cx="1598930" cy="326390"/>
          </a:xfrm>
          <a:prstGeom prst="straightConnector1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742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D5F91-F97A-5F41-A21E-3EB716E07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964" y="1836544"/>
            <a:ext cx="9518073" cy="2735457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Text Vectorization</a:t>
            </a:r>
          </a:p>
        </p:txBody>
      </p:sp>
    </p:spTree>
    <p:extLst>
      <p:ext uri="{BB962C8B-B14F-4D97-AF65-F5344CB8AC3E}">
        <p14:creationId xmlns:p14="http://schemas.microsoft.com/office/powerpoint/2010/main" val="3178074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0883004" cy="48252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ML models need </a:t>
            </a:r>
            <a:r>
              <a:rPr lang="en-US" b="1" dirty="0">
                <a:solidFill>
                  <a:schemeClr val="accent3"/>
                </a:solidFill>
              </a:rPr>
              <a:t>well-defined numerical data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8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‘Bag of Words’ (</a:t>
            </a:r>
            <a:r>
              <a:rPr lang="en-US" b="1" dirty="0" err="1">
                <a:solidFill>
                  <a:schemeClr val="accent3"/>
                </a:solidFill>
              </a:rPr>
              <a:t>BoW</a:t>
            </a:r>
            <a:r>
              <a:rPr lang="en-US" b="1" dirty="0">
                <a:solidFill>
                  <a:schemeClr val="accent3"/>
                </a:solidFill>
              </a:rPr>
              <a:t>) </a:t>
            </a:r>
            <a:r>
              <a:rPr lang="en-US" b="1" dirty="0"/>
              <a:t>method: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Converts </a:t>
            </a:r>
            <a:r>
              <a:rPr lang="en-US" sz="2800" b="1" dirty="0"/>
              <a:t>text data </a:t>
            </a:r>
            <a:r>
              <a:rPr lang="en-US" sz="2800" dirty="0"/>
              <a:t>into </a:t>
            </a:r>
            <a:r>
              <a:rPr lang="en-US" sz="2800" b="1" dirty="0"/>
              <a:t>numerical</a:t>
            </a:r>
            <a:r>
              <a:rPr lang="en-US" sz="2800" dirty="0"/>
              <a:t> features.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Referred as </a:t>
            </a:r>
            <a:r>
              <a:rPr lang="en-US" sz="2800" b="1" dirty="0">
                <a:solidFill>
                  <a:schemeClr val="accent3"/>
                </a:solidFill>
              </a:rPr>
              <a:t>feature extraction</a:t>
            </a:r>
            <a:r>
              <a:rPr lang="en-US" sz="2800" dirty="0"/>
              <a:t>, as we extracted important information from the original text in a numeric 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For each word in a document, we get a number; it can be: 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/>
              <a:t>binary </a:t>
            </a:r>
            <a:r>
              <a:rPr lang="en-US" sz="2800" dirty="0"/>
              <a:t>(1 or 0, present or not)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/>
              <a:t>word counts or frequencies</a:t>
            </a: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Text Vectorization: Bag of Words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1844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0883004" cy="48252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Simple example for </a:t>
            </a:r>
            <a:r>
              <a:rPr lang="en-US" b="1" dirty="0">
                <a:solidFill>
                  <a:schemeClr val="accent3"/>
                </a:solidFill>
              </a:rPr>
              <a:t>binary</a:t>
            </a:r>
            <a:r>
              <a:rPr lang="en-US" dirty="0"/>
              <a:t> features:</a:t>
            </a: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Bag of Words: Binary</a:t>
            </a:r>
            <a:endParaRPr lang="en-US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EFDCCB0-C6C1-934E-B057-85EF7449C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387208"/>
              </p:ext>
            </p:extLst>
          </p:nvPr>
        </p:nvGraphicFramePr>
        <p:xfrm>
          <a:off x="1225987" y="2512475"/>
          <a:ext cx="9740026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7581">
                  <a:extLst>
                    <a:ext uri="{9D8B030D-6E8A-4147-A177-3AD203B41FA5}">
                      <a16:colId xmlns:a16="http://schemas.microsoft.com/office/drawing/2014/main" val="3971136925"/>
                    </a:ext>
                  </a:extLst>
                </a:gridCol>
                <a:gridCol w="715435">
                  <a:extLst>
                    <a:ext uri="{9D8B030D-6E8A-4147-A177-3AD203B41FA5}">
                      <a16:colId xmlns:a16="http://schemas.microsoft.com/office/drawing/2014/main" val="101079243"/>
                    </a:ext>
                  </a:extLst>
                </a:gridCol>
                <a:gridCol w="893137">
                  <a:extLst>
                    <a:ext uri="{9D8B030D-6E8A-4147-A177-3AD203B41FA5}">
                      <a16:colId xmlns:a16="http://schemas.microsoft.com/office/drawing/2014/main" val="101979641"/>
                    </a:ext>
                  </a:extLst>
                </a:gridCol>
                <a:gridCol w="830463">
                  <a:extLst>
                    <a:ext uri="{9D8B030D-6E8A-4147-A177-3AD203B41FA5}">
                      <a16:colId xmlns:a16="http://schemas.microsoft.com/office/drawing/2014/main" val="3080200238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1954432578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1084760702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3660339686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245195204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1279124560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1950692259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endParaRPr lang="en-US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dog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is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it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old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wolf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4013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“It is a dog.”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82812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“my cat is old”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6667754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“It is not a dog, it is a wolf.”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0105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392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03FF73C-6F3B-5E49-8BC2-6F72C68FD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715793"/>
              </p:ext>
            </p:extLst>
          </p:nvPr>
        </p:nvGraphicFramePr>
        <p:xfrm>
          <a:off x="1225987" y="2512475"/>
          <a:ext cx="9740026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7581">
                  <a:extLst>
                    <a:ext uri="{9D8B030D-6E8A-4147-A177-3AD203B41FA5}">
                      <a16:colId xmlns:a16="http://schemas.microsoft.com/office/drawing/2014/main" val="3971136925"/>
                    </a:ext>
                  </a:extLst>
                </a:gridCol>
                <a:gridCol w="715435">
                  <a:extLst>
                    <a:ext uri="{9D8B030D-6E8A-4147-A177-3AD203B41FA5}">
                      <a16:colId xmlns:a16="http://schemas.microsoft.com/office/drawing/2014/main" val="101079243"/>
                    </a:ext>
                  </a:extLst>
                </a:gridCol>
                <a:gridCol w="893137">
                  <a:extLst>
                    <a:ext uri="{9D8B030D-6E8A-4147-A177-3AD203B41FA5}">
                      <a16:colId xmlns:a16="http://schemas.microsoft.com/office/drawing/2014/main" val="101979641"/>
                    </a:ext>
                  </a:extLst>
                </a:gridCol>
                <a:gridCol w="830463">
                  <a:extLst>
                    <a:ext uri="{9D8B030D-6E8A-4147-A177-3AD203B41FA5}">
                      <a16:colId xmlns:a16="http://schemas.microsoft.com/office/drawing/2014/main" val="3080200238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1954432578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1084760702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3660339686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245195204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1279124560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1950692259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endParaRPr lang="en-US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dog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is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it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old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wolf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4013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“It is a dog.”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82812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“my cat is old”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6667754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“It is not a dog, it is a wolf.”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0105296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0883004" cy="48252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Simple example for </a:t>
            </a:r>
            <a:r>
              <a:rPr lang="en-US" b="1" dirty="0">
                <a:solidFill>
                  <a:schemeClr val="accent3"/>
                </a:solidFill>
              </a:rPr>
              <a:t>word counts</a:t>
            </a:r>
            <a:r>
              <a:rPr lang="en-US" dirty="0"/>
              <a:t>:</a:t>
            </a: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Bag of Words: Counts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2E0B1-2BA7-9640-AC56-B3A8FBA72B4A}"/>
              </a:ext>
            </a:extLst>
          </p:cNvPr>
          <p:cNvSpPr/>
          <p:nvPr/>
        </p:nvSpPr>
        <p:spPr>
          <a:xfrm>
            <a:off x="3379932" y="4607169"/>
            <a:ext cx="530942" cy="508888"/>
          </a:xfrm>
          <a:prstGeom prst="rect">
            <a:avLst/>
          </a:prstGeom>
          <a:noFill/>
          <a:ln w="38100">
            <a:solidFill>
              <a:srgbClr val="FFA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 dirty="0">
              <a:solidFill>
                <a:srgbClr val="FFFFFF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26CE9A-40E1-BD48-9224-81B674BBE669}"/>
              </a:ext>
            </a:extLst>
          </p:cNvPr>
          <p:cNvSpPr/>
          <p:nvPr/>
        </p:nvSpPr>
        <p:spPr>
          <a:xfrm>
            <a:off x="6781896" y="4607169"/>
            <a:ext cx="530942" cy="508888"/>
          </a:xfrm>
          <a:prstGeom prst="rect">
            <a:avLst/>
          </a:prstGeom>
          <a:noFill/>
          <a:ln w="38100">
            <a:solidFill>
              <a:srgbClr val="FFA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 dirty="0">
              <a:solidFill>
                <a:srgbClr val="FFFFFF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F4F106-E7D8-1049-AB6C-2B869862F2D3}"/>
              </a:ext>
            </a:extLst>
          </p:cNvPr>
          <p:cNvSpPr/>
          <p:nvPr/>
        </p:nvSpPr>
        <p:spPr>
          <a:xfrm>
            <a:off x="5916654" y="4607169"/>
            <a:ext cx="530942" cy="508888"/>
          </a:xfrm>
          <a:prstGeom prst="rect">
            <a:avLst/>
          </a:prstGeom>
          <a:noFill/>
          <a:ln w="38100">
            <a:solidFill>
              <a:srgbClr val="FFA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 dirty="0">
              <a:solidFill>
                <a:srgbClr val="FFFFFF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96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0883004" cy="482522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Term frequency (TF)</a:t>
            </a:r>
            <a:r>
              <a:rPr lang="en-US" b="1" dirty="0"/>
              <a:t>: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/>
              <a:t>Increases</a:t>
            </a:r>
            <a:r>
              <a:rPr lang="en-US" dirty="0"/>
              <a:t> the weights of </a:t>
            </a:r>
            <a:r>
              <a:rPr lang="en-US" b="1" dirty="0"/>
              <a:t>common</a:t>
            </a:r>
            <a:r>
              <a:rPr lang="en-US" dirty="0"/>
              <a:t> words in a </a:t>
            </a:r>
            <a:r>
              <a:rPr lang="en-US" b="1" dirty="0">
                <a:solidFill>
                  <a:schemeClr val="accent3"/>
                </a:solidFill>
              </a:rPr>
              <a:t>document</a:t>
            </a:r>
            <a:r>
              <a:rPr lang="en-US" dirty="0"/>
              <a:t>.</a:t>
            </a: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Term Frequency (TF)</a:t>
            </a:r>
            <a:endParaRPr lang="en-US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EFDCCB0-C6C1-934E-B057-85EF7449C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559131"/>
              </p:ext>
            </p:extLst>
          </p:nvPr>
        </p:nvGraphicFramePr>
        <p:xfrm>
          <a:off x="1261872" y="3204893"/>
          <a:ext cx="9917683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7581">
                  <a:extLst>
                    <a:ext uri="{9D8B030D-6E8A-4147-A177-3AD203B41FA5}">
                      <a16:colId xmlns:a16="http://schemas.microsoft.com/office/drawing/2014/main" val="3971136925"/>
                    </a:ext>
                  </a:extLst>
                </a:gridCol>
                <a:gridCol w="715435">
                  <a:extLst>
                    <a:ext uri="{9D8B030D-6E8A-4147-A177-3AD203B41FA5}">
                      <a16:colId xmlns:a16="http://schemas.microsoft.com/office/drawing/2014/main" val="101079243"/>
                    </a:ext>
                  </a:extLst>
                </a:gridCol>
                <a:gridCol w="893137">
                  <a:extLst>
                    <a:ext uri="{9D8B030D-6E8A-4147-A177-3AD203B41FA5}">
                      <a16:colId xmlns:a16="http://schemas.microsoft.com/office/drawing/2014/main" val="101979641"/>
                    </a:ext>
                  </a:extLst>
                </a:gridCol>
                <a:gridCol w="830463">
                  <a:extLst>
                    <a:ext uri="{9D8B030D-6E8A-4147-A177-3AD203B41FA5}">
                      <a16:colId xmlns:a16="http://schemas.microsoft.com/office/drawing/2014/main" val="3080200238"/>
                    </a:ext>
                  </a:extLst>
                </a:gridCol>
                <a:gridCol w="1049892">
                  <a:extLst>
                    <a:ext uri="{9D8B030D-6E8A-4147-A177-3AD203B41FA5}">
                      <a16:colId xmlns:a16="http://schemas.microsoft.com/office/drawing/2014/main" val="1032031158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1954432578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1084760702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3660339686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245195204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1279124560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endParaRPr lang="en-US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dog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is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it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old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wolf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4013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“It is a dog.”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82812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“my cat is old”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6667754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“It is not a dog, it is a wolf.”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010529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293B257-9AE3-8C43-867A-FA591EA42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973" y="2251847"/>
            <a:ext cx="7158358" cy="6264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45C908-5855-AA43-AAB2-0EEAF7CB494C}"/>
              </a:ext>
            </a:extLst>
          </p:cNvPr>
          <p:cNvSpPr/>
          <p:nvPr/>
        </p:nvSpPr>
        <p:spPr>
          <a:xfrm>
            <a:off x="3396257" y="5259773"/>
            <a:ext cx="589121" cy="547259"/>
          </a:xfrm>
          <a:prstGeom prst="rect">
            <a:avLst/>
          </a:prstGeom>
          <a:noFill/>
          <a:ln w="38100">
            <a:solidFill>
              <a:srgbClr val="FFA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 dirty="0">
              <a:solidFill>
                <a:srgbClr val="FFFFFF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DB1D9C-72C6-EE48-9061-D2843FF59E0B}"/>
              </a:ext>
            </a:extLst>
          </p:cNvPr>
          <p:cNvSpPr/>
          <p:nvPr/>
        </p:nvSpPr>
        <p:spPr>
          <a:xfrm>
            <a:off x="6961777" y="5257022"/>
            <a:ext cx="589121" cy="547259"/>
          </a:xfrm>
          <a:prstGeom prst="rect">
            <a:avLst/>
          </a:prstGeom>
          <a:noFill/>
          <a:ln w="38100">
            <a:solidFill>
              <a:srgbClr val="FFA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 dirty="0">
              <a:solidFill>
                <a:srgbClr val="FFFFFF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8EE66-6D9B-A049-BAAC-D3AB30C6F8B8}"/>
              </a:ext>
            </a:extLst>
          </p:cNvPr>
          <p:cNvSpPr/>
          <p:nvPr/>
        </p:nvSpPr>
        <p:spPr>
          <a:xfrm>
            <a:off x="5990268" y="5270125"/>
            <a:ext cx="589121" cy="547259"/>
          </a:xfrm>
          <a:prstGeom prst="rect">
            <a:avLst/>
          </a:prstGeom>
          <a:noFill/>
          <a:ln w="38100">
            <a:solidFill>
              <a:srgbClr val="FFA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 dirty="0">
              <a:solidFill>
                <a:srgbClr val="FFFFFF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94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6639069" cy="4825224"/>
          </a:xfrm>
        </p:spPr>
        <p:txBody>
          <a:bodyPr/>
          <a:lstStyle/>
          <a:p>
            <a:pPr marL="0" indent="0" defTabSz="997999">
              <a:buNone/>
              <a:defRPr/>
            </a:pPr>
            <a:r>
              <a:rPr lang="en-US" b="1" dirty="0">
                <a:solidFill>
                  <a:schemeClr val="accent3"/>
                </a:solidFill>
              </a:rPr>
              <a:t>Inverse document frequency (IDF)</a:t>
            </a:r>
            <a:r>
              <a:rPr lang="en-US" b="1" dirty="0"/>
              <a:t>: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/>
              <a:t>Decreases</a:t>
            </a:r>
            <a:r>
              <a:rPr lang="en-US" dirty="0"/>
              <a:t> the weights for </a:t>
            </a:r>
            <a:r>
              <a:rPr lang="en-US" b="1" dirty="0"/>
              <a:t>commonly</a:t>
            </a:r>
            <a:r>
              <a:rPr lang="en-US" dirty="0"/>
              <a:t> used words, and </a:t>
            </a:r>
            <a:r>
              <a:rPr lang="en-US" b="1" dirty="0"/>
              <a:t>increases</a:t>
            </a:r>
            <a:r>
              <a:rPr lang="en-US" dirty="0"/>
              <a:t> weights for </a:t>
            </a:r>
            <a:r>
              <a:rPr lang="en-US" b="1" dirty="0"/>
              <a:t>rare</a:t>
            </a:r>
            <a:r>
              <a:rPr lang="en-US" dirty="0"/>
              <a:t> words in the </a:t>
            </a:r>
            <a:r>
              <a:rPr lang="en-US" b="1" dirty="0">
                <a:solidFill>
                  <a:schemeClr val="accent3"/>
                </a:solidFill>
              </a:rPr>
              <a:t>vocabulary</a:t>
            </a:r>
            <a:r>
              <a:rPr lang="en-US" dirty="0"/>
              <a:t>.</a:t>
            </a:r>
            <a:r>
              <a:rPr lang="en-US" b="1" dirty="0"/>
              <a:t> </a:t>
            </a:r>
          </a:p>
          <a:p>
            <a:pPr marL="0" indent="0" defTabSz="997999">
              <a:buNone/>
              <a:defRPr/>
            </a:pPr>
            <a:endParaRPr lang="en-US" b="1" dirty="0"/>
          </a:p>
          <a:p>
            <a:pPr marL="0" indent="0" defTabSz="997999">
              <a:buNone/>
              <a:defRPr/>
            </a:pPr>
            <a:endParaRPr lang="en-US" b="1" dirty="0"/>
          </a:p>
          <a:p>
            <a:pPr marL="0" indent="0" defTabSz="997999">
              <a:buNone/>
              <a:defRPr/>
            </a:pPr>
            <a:endParaRPr lang="en-US" b="1" dirty="0"/>
          </a:p>
          <a:p>
            <a:pPr marL="0" indent="0" defTabSz="997999">
              <a:buNone/>
              <a:defRPr/>
            </a:pPr>
            <a:r>
              <a:rPr lang="en-US" b="1" dirty="0"/>
              <a:t>Example: </a:t>
            </a:r>
          </a:p>
          <a:p>
            <a:pPr marL="0" indent="0" defTabSz="997999">
              <a:buNone/>
              <a:defRPr/>
            </a:pPr>
            <a:r>
              <a:rPr lang="en-US" b="1" dirty="0"/>
              <a:t>	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Inverse Document Frequenc</a:t>
            </a:r>
            <a:r>
              <a:rPr lang="en-US" b="1" dirty="0"/>
              <a:t>y </a:t>
            </a:r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(IDF)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E1747-9EEE-C644-B9E1-FBFF6F0E5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96" y="3662840"/>
            <a:ext cx="6252494" cy="57110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B40D9C-552A-5842-8698-0B102B66CFAA}"/>
              </a:ext>
            </a:extLst>
          </p:cNvPr>
          <p:cNvGraphicFramePr>
            <a:graphicFrameLocks noGrp="1"/>
          </p:cNvGraphicFramePr>
          <p:nvPr/>
        </p:nvGraphicFramePr>
        <p:xfrm>
          <a:off x="7551258" y="1536646"/>
          <a:ext cx="4042341" cy="4049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4515">
                  <a:extLst>
                    <a:ext uri="{9D8B030D-6E8A-4147-A177-3AD203B41FA5}">
                      <a16:colId xmlns:a16="http://schemas.microsoft.com/office/drawing/2014/main" val="3971136925"/>
                    </a:ext>
                  </a:extLst>
                </a:gridCol>
                <a:gridCol w="2257826">
                  <a:extLst>
                    <a:ext uri="{9D8B030D-6E8A-4147-A177-3AD203B41FA5}">
                      <a16:colId xmlns:a16="http://schemas.microsoft.com/office/drawing/2014/main" val="101079243"/>
                    </a:ext>
                  </a:extLst>
                </a:gridCol>
              </a:tblGrid>
              <a:tr h="404949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term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idf</a:t>
                      </a:r>
                      <a:endParaRPr lang="en-US" b="1" i="0" dirty="0">
                        <a:solidFill>
                          <a:schemeClr val="bg1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40130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28122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667754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dog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105296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201744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491132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7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121786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7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004338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7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97845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wolf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7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90435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D8951BD-F370-E94F-B0BD-3A6C0F315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838" y="3650043"/>
            <a:ext cx="1893734" cy="276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7DE5F3-BD40-314A-9F50-8E9F02E50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6835" y="2437484"/>
            <a:ext cx="2088217" cy="2575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D82A14-4F12-5F4F-8095-0B5029E52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6835" y="3211226"/>
            <a:ext cx="2154697" cy="2648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44B131-ADE2-B04C-86B4-452E2B0ED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835" y="2835828"/>
            <a:ext cx="1734124" cy="2536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6F74FA-7394-2240-8D41-1FA7A9577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835" y="2053146"/>
            <a:ext cx="1665298" cy="2435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BCED14-5650-D948-8785-FEFEAAEC6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6836" y="4031336"/>
            <a:ext cx="2088217" cy="2575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427E72-73BD-484D-981A-2AA811CEF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6837" y="4446879"/>
            <a:ext cx="2088217" cy="2575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360491-01BA-4945-8B9C-7CA12050E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6837" y="4862422"/>
            <a:ext cx="2088217" cy="2575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FDDA57-A506-A740-8930-B9E140E02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6838" y="5277965"/>
            <a:ext cx="2088217" cy="2575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41EE6C-4B5F-604A-AB8B-A1DE636A8F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393" y="5300961"/>
            <a:ext cx="2065594" cy="2851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4E95375-0251-8447-A809-8F6714166BB9}"/>
              </a:ext>
            </a:extLst>
          </p:cNvPr>
          <p:cNvSpPr/>
          <p:nvPr/>
        </p:nvSpPr>
        <p:spPr>
          <a:xfrm>
            <a:off x="7330127" y="2296687"/>
            <a:ext cx="4417588" cy="508888"/>
          </a:xfrm>
          <a:prstGeom prst="rect">
            <a:avLst/>
          </a:prstGeom>
          <a:noFill/>
          <a:ln w="38100">
            <a:solidFill>
              <a:srgbClr val="FFA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 dirty="0">
              <a:solidFill>
                <a:srgbClr val="FFFFFF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67A87-C0E9-964F-B817-2C6CC50507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393" y="5652560"/>
            <a:ext cx="1926858" cy="2851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2E03ADD-4156-124C-B582-DC1536853260}"/>
              </a:ext>
            </a:extLst>
          </p:cNvPr>
          <p:cNvSpPr/>
          <p:nvPr/>
        </p:nvSpPr>
        <p:spPr>
          <a:xfrm>
            <a:off x="7330127" y="3068356"/>
            <a:ext cx="4417588" cy="508888"/>
          </a:xfrm>
          <a:prstGeom prst="rect">
            <a:avLst/>
          </a:prstGeom>
          <a:noFill/>
          <a:ln w="38100">
            <a:solidFill>
              <a:srgbClr val="FFA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 dirty="0">
              <a:solidFill>
                <a:srgbClr val="FFFFFF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28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0883004" cy="482522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Term Freq. Inverse Doc. Freq (TF-IDF)</a:t>
            </a:r>
            <a:r>
              <a:rPr lang="en-US" dirty="0"/>
              <a:t>: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Combines term frequency and inverse document frequency.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Inverse Doc. Freq. (TF-IDF)</a:t>
            </a:r>
            <a:endParaRPr lang="en-US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EFDCCB0-C6C1-934E-B057-85EF7449C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562993"/>
              </p:ext>
            </p:extLst>
          </p:nvPr>
        </p:nvGraphicFramePr>
        <p:xfrm>
          <a:off x="1261872" y="3204894"/>
          <a:ext cx="9740026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7581">
                  <a:extLst>
                    <a:ext uri="{9D8B030D-6E8A-4147-A177-3AD203B41FA5}">
                      <a16:colId xmlns:a16="http://schemas.microsoft.com/office/drawing/2014/main" val="3971136925"/>
                    </a:ext>
                  </a:extLst>
                </a:gridCol>
                <a:gridCol w="715435">
                  <a:extLst>
                    <a:ext uri="{9D8B030D-6E8A-4147-A177-3AD203B41FA5}">
                      <a16:colId xmlns:a16="http://schemas.microsoft.com/office/drawing/2014/main" val="101079243"/>
                    </a:ext>
                  </a:extLst>
                </a:gridCol>
                <a:gridCol w="893137">
                  <a:extLst>
                    <a:ext uri="{9D8B030D-6E8A-4147-A177-3AD203B41FA5}">
                      <a16:colId xmlns:a16="http://schemas.microsoft.com/office/drawing/2014/main" val="101979641"/>
                    </a:ext>
                  </a:extLst>
                </a:gridCol>
                <a:gridCol w="830463">
                  <a:extLst>
                    <a:ext uri="{9D8B030D-6E8A-4147-A177-3AD203B41FA5}">
                      <a16:colId xmlns:a16="http://schemas.microsoft.com/office/drawing/2014/main" val="3080200238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1954432578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1084760702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3660339686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245195204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1279124560"/>
                    </a:ext>
                  </a:extLst>
                </a:gridCol>
                <a:gridCol w="872235">
                  <a:extLst>
                    <a:ext uri="{9D8B030D-6E8A-4147-A177-3AD203B41FA5}">
                      <a16:colId xmlns:a16="http://schemas.microsoft.com/office/drawing/2014/main" val="1950692259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endParaRPr lang="en-US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dog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is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it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old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wolf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4013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“It is a dog.”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82812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“my cat is old”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6667754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“It is not a dog, it is a wolf.”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0.13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010529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EB42B4B-7DE9-794D-94DA-1B552BDEE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233" y="2516344"/>
            <a:ext cx="6491534" cy="36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6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D5F91-F97A-5F41-A21E-3EB716E07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964" y="1836544"/>
            <a:ext cx="9518073" cy="2735457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Feature Engineering</a:t>
            </a:r>
          </a:p>
        </p:txBody>
      </p:sp>
    </p:spTree>
    <p:extLst>
      <p:ext uri="{BB962C8B-B14F-4D97-AF65-F5344CB8AC3E}">
        <p14:creationId xmlns:p14="http://schemas.microsoft.com/office/powerpoint/2010/main" val="2694113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0883004" cy="482522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CountVectorizer</a:t>
            </a:r>
            <a:r>
              <a:rPr lang="en-US" dirty="0"/>
              <a:t>:</a:t>
            </a:r>
            <a:r>
              <a:rPr lang="en-US" b="1" dirty="0"/>
              <a:t> sklearn </a:t>
            </a:r>
            <a:r>
              <a:rPr lang="en-US" dirty="0"/>
              <a:t>text vectorizer, converts a collection of text documents to a matrix of token counts - </a:t>
            </a:r>
          </a:p>
          <a:p>
            <a:pPr marL="456971" lvl="1" indent="0">
              <a:buNone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Bag of Words in sklearn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6DF8B-5DB1-8641-8E1A-D6FC7DDBDAB0}"/>
              </a:ext>
            </a:extLst>
          </p:cNvPr>
          <p:cNvSpPr/>
          <p:nvPr/>
        </p:nvSpPr>
        <p:spPr>
          <a:xfrm>
            <a:off x="7186787" y="1789546"/>
            <a:ext cx="3076400" cy="43540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.fit(), .transform()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8D61AE-E557-7140-94FC-E52A1EB981F7}"/>
              </a:ext>
            </a:extLst>
          </p:cNvPr>
          <p:cNvSpPr/>
          <p:nvPr/>
        </p:nvSpPr>
        <p:spPr>
          <a:xfrm>
            <a:off x="1021118" y="2514598"/>
            <a:ext cx="7125196" cy="328056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from sklearn.feature_extraction.text import CountVectorizer</a:t>
            </a:r>
          </a:p>
          <a:p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countVectorizer = CountVectorizer(binary=True)</a:t>
            </a:r>
          </a:p>
          <a:p>
            <a:endParaRPr lang="en-US" sz="2000" dirty="0">
              <a:solidFill>
                <a:schemeClr val="tx1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sentences = ['This is the first document.',</a:t>
            </a:r>
          </a:p>
          <a:p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           		 'This is the second document.',</a:t>
            </a:r>
          </a:p>
          <a:p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            		 'and the third one.',</a:t>
            </a:r>
          </a:p>
          <a:p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           		]</a:t>
            </a:r>
          </a:p>
          <a:p>
            <a:endParaRPr lang="en-US" sz="2000" dirty="0">
              <a:solidFill>
                <a:schemeClr val="tx1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X = countVectorizer.fit_transform(sentences)</a:t>
            </a:r>
          </a:p>
          <a:p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print(X.toarray())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334237-968B-5149-80DB-229FCAC8C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003" y="4230978"/>
            <a:ext cx="2912369" cy="9064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FB02E7C-2B59-874A-8D3B-E1E506AC0FBB}"/>
              </a:ext>
            </a:extLst>
          </p:cNvPr>
          <p:cNvSpPr/>
          <p:nvPr/>
        </p:nvSpPr>
        <p:spPr>
          <a:xfrm>
            <a:off x="7847995" y="3166539"/>
            <a:ext cx="4341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971" lvl="1"/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vocabulary = </a:t>
            </a:r>
          </a:p>
          <a:p>
            <a:pPr marL="456971" lvl="1"/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	{and, document, first, is, 	one, second, the, third, this}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69B45-E537-9C4D-9019-786173F3D679}"/>
              </a:ext>
            </a:extLst>
          </p:cNvPr>
          <p:cNvSpPr txBox="1"/>
          <p:nvPr/>
        </p:nvSpPr>
        <p:spPr>
          <a:xfrm>
            <a:off x="4880342" y="2891585"/>
            <a:ext cx="1589686" cy="35134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3145929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0883004" cy="482522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TfidfVectorizer</a:t>
            </a:r>
            <a:r>
              <a:rPr lang="en-US" dirty="0"/>
              <a:t>:</a:t>
            </a:r>
            <a:r>
              <a:rPr lang="en-US" b="1" dirty="0"/>
              <a:t> sklearn </a:t>
            </a:r>
            <a:r>
              <a:rPr lang="en-US" dirty="0"/>
              <a:t>text vectorizer, converts a collection of text documents to a matrix of TF-IDF features - </a:t>
            </a:r>
          </a:p>
          <a:p>
            <a:pPr marL="456971" lvl="1" indent="0">
              <a:buNone/>
            </a:pPr>
            <a:endParaRPr lang="en-US" sz="2000" dirty="0"/>
          </a:p>
          <a:p>
            <a:pPr marL="343014" indent="-342900"/>
            <a:r>
              <a:rPr lang="en-US" sz="2400" dirty="0"/>
              <a:t>Returns normalized term frequencies matrix when “use_idf = False”:</a:t>
            </a:r>
          </a:p>
          <a:p>
            <a:pPr marL="114" indent="0">
              <a:buNone/>
            </a:pPr>
            <a:endParaRPr lang="en-US" sz="2400" dirty="0"/>
          </a:p>
          <a:p>
            <a:pPr marL="114" indent="0">
              <a:buNone/>
            </a:pPr>
            <a:endParaRPr lang="en-US" sz="2400" dirty="0"/>
          </a:p>
          <a:p>
            <a:pPr marL="343014" indent="-342900"/>
            <a:r>
              <a:rPr lang="en-US" sz="2400" dirty="0"/>
              <a:t>Returns smoother TF-IDF matrix when “use_idf = False”:</a:t>
            </a:r>
          </a:p>
          <a:p>
            <a:pPr marL="114" indent="0">
              <a:buNone/>
            </a:pPr>
            <a:endParaRPr lang="en-US" sz="2400" dirty="0"/>
          </a:p>
          <a:p>
            <a:pPr marL="114" indent="0"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Bag of Words in sklearn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6DF8B-5DB1-8641-8E1A-D6FC7DDBDAB0}"/>
              </a:ext>
            </a:extLst>
          </p:cNvPr>
          <p:cNvSpPr/>
          <p:nvPr/>
        </p:nvSpPr>
        <p:spPr>
          <a:xfrm>
            <a:off x="7511251" y="1753220"/>
            <a:ext cx="3076400" cy="43540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.fit(), .transform()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8D61AE-E557-7140-94FC-E52A1EB981F7}"/>
              </a:ext>
            </a:extLst>
          </p:cNvPr>
          <p:cNvSpPr/>
          <p:nvPr/>
        </p:nvSpPr>
        <p:spPr>
          <a:xfrm>
            <a:off x="1365244" y="3189593"/>
            <a:ext cx="6687373" cy="80870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from sklearn.feature_extraction.text import TfidfVectorizer</a:t>
            </a:r>
          </a:p>
          <a:p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vectorizer = TfidfVectorizer(use_idf=False)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69B45-E537-9C4D-9019-786173F3D679}"/>
              </a:ext>
            </a:extLst>
          </p:cNvPr>
          <p:cNvSpPr txBox="1"/>
          <p:nvPr/>
        </p:nvSpPr>
        <p:spPr>
          <a:xfrm>
            <a:off x="4420991" y="3559037"/>
            <a:ext cx="1745073" cy="34702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9F1AA4-BD1A-164B-B5D1-174CB445C729}"/>
              </a:ext>
            </a:extLst>
          </p:cNvPr>
          <p:cNvSpPr/>
          <p:nvPr/>
        </p:nvSpPr>
        <p:spPr>
          <a:xfrm>
            <a:off x="1365244" y="4624393"/>
            <a:ext cx="6687373" cy="80870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from sklearn.feature_extraction.text import TfidfVectorizer</a:t>
            </a:r>
          </a:p>
          <a:p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vectorizer = TfidfVectorizer(use_idf=True)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8AEAF6-5500-F348-9736-E6C24BE2BE70}"/>
              </a:ext>
            </a:extLst>
          </p:cNvPr>
          <p:cNvSpPr txBox="1"/>
          <p:nvPr/>
        </p:nvSpPr>
        <p:spPr>
          <a:xfrm>
            <a:off x="4420991" y="5028745"/>
            <a:ext cx="1745073" cy="34702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75052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47C246D-2BDF-8F4A-A510-FBECCE73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50913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Text Preprocessing Hands-on </a:t>
            </a:r>
            <a:endParaRPr lang="en-US" b="1" dirty="0"/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57FFC7A1-D4BF-1B44-A9D1-8273E97329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9478493" cy="3329628"/>
          </a:xfrm>
        </p:spPr>
        <p:txBody>
          <a:bodyPr/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In this notebook we perform the following tasks: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Text cleaning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Text preprocessing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Text vectorization - get binary Bag of Words features</a:t>
            </a:r>
          </a:p>
        </p:txBody>
      </p:sp>
      <p:pic>
        <p:nvPicPr>
          <p:cNvPr id="8" name="Picture">
            <a:hlinkClick r:id="rId4"/>
            <a:extLst>
              <a:ext uri="{FF2B5EF4-FFF2-40B4-BE49-F238E27FC236}">
                <a16:creationId xmlns:a16="http://schemas.microsoft.com/office/drawing/2014/main" id="{429E3490-7497-A948-AA84-1F851FF9D3F4}"/>
              </a:ext>
            </a:extLst>
          </p:cNvPr>
          <p:cNvPicPr/>
          <p:nvPr/>
        </p:nvPicPr>
        <p:blipFill>
          <a:blip r:embed="rId5"/>
          <a:srcRect t="14249" b="17540"/>
          <a:stretch>
            <a:fillRect/>
          </a:stretch>
        </p:blipFill>
        <p:spPr>
          <a:xfrm>
            <a:off x="0" y="5156670"/>
            <a:ext cx="2834640" cy="8204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20F753-2A9F-DA4A-B4EA-411E38EEF1D1}"/>
              </a:ext>
            </a:extLst>
          </p:cNvPr>
          <p:cNvSpPr/>
          <p:nvPr/>
        </p:nvSpPr>
        <p:spPr>
          <a:xfrm>
            <a:off x="2087857" y="5449604"/>
            <a:ext cx="7209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MLA-TAB-Lecture2-Text-Processing.ipynb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846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D5F91-F97A-5F41-A21E-3EB716E07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964" y="1836544"/>
            <a:ext cx="9518073" cy="2735457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Tree-based Models</a:t>
            </a:r>
          </a:p>
        </p:txBody>
      </p:sp>
    </p:spTree>
    <p:extLst>
      <p:ext uri="{BB962C8B-B14F-4D97-AF65-F5344CB8AC3E}">
        <p14:creationId xmlns:p14="http://schemas.microsoft.com/office/powerpoint/2010/main" val="2896064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Problem: Package Delivery Prediction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9920E1-9D4B-204B-BF63-D2167162BF1F}"/>
              </a:ext>
            </a:extLst>
          </p:cNvPr>
          <p:cNvSpPr/>
          <p:nvPr/>
        </p:nvSpPr>
        <p:spPr>
          <a:xfrm>
            <a:off x="697502" y="1434795"/>
            <a:ext cx="46433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Given this dataset, let’s predict package on time delivery (yes/no) using a </a:t>
            </a:r>
            <a:r>
              <a:rPr lang="en-US" sz="28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Decision Tree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B050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Iteratively split 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the dataset into subsets (branches), such that the final subsets (leaves) contain mostly one class.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807E2C6E-9467-3147-9D24-516421B83B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804151"/>
              </p:ext>
            </p:extLst>
          </p:nvPr>
        </p:nvGraphicFramePr>
        <p:xfrm>
          <a:off x="5955456" y="1434794"/>
          <a:ext cx="5749036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756">
                  <a:extLst>
                    <a:ext uri="{9D8B030D-6E8A-4147-A177-3AD203B41FA5}">
                      <a16:colId xmlns:a16="http://schemas.microsoft.com/office/drawing/2014/main" val="4130866576"/>
                    </a:ext>
                  </a:extLst>
                </a:gridCol>
                <a:gridCol w="1556762">
                  <a:extLst>
                    <a:ext uri="{9D8B030D-6E8A-4147-A177-3AD203B41FA5}">
                      <a16:colId xmlns:a16="http://schemas.microsoft.com/office/drawing/2014/main" val="2682145629"/>
                    </a:ext>
                  </a:extLst>
                </a:gridCol>
                <a:gridCol w="1556762">
                  <a:extLst>
                    <a:ext uri="{9D8B030D-6E8A-4147-A177-3AD203B41FA5}">
                      <a16:colId xmlns:a16="http://schemas.microsoft.com/office/drawing/2014/main" val="2873927588"/>
                    </a:ext>
                  </a:extLst>
                </a:gridCol>
                <a:gridCol w="1317756">
                  <a:extLst>
                    <a:ext uri="{9D8B030D-6E8A-4147-A177-3AD203B41FA5}">
                      <a16:colId xmlns:a16="http://schemas.microsoft.com/office/drawing/2014/main" val="1104623576"/>
                    </a:ext>
                  </a:extLst>
                </a:gridCol>
              </a:tblGrid>
              <a:tr h="345231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Weather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Demand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Address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ontime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264851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903319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868569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Overcast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817573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17346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79562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608193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Overcast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411973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211760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092834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625008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780227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Overcast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129710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Overcast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050934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59331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378B8A1F-085D-E143-93F9-5ACA1F1DBA4A}"/>
              </a:ext>
            </a:extLst>
          </p:cNvPr>
          <p:cNvSpPr/>
          <p:nvPr/>
        </p:nvSpPr>
        <p:spPr>
          <a:xfrm>
            <a:off x="10428308" y="1416507"/>
            <a:ext cx="1239609" cy="40413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7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ML Model: Decision Tree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294C39-C1C6-8B49-B8E7-2ACC2B5D6753}"/>
              </a:ext>
            </a:extLst>
          </p:cNvPr>
          <p:cNvGrpSpPr/>
          <p:nvPr/>
        </p:nvGrpSpPr>
        <p:grpSpPr>
          <a:xfrm>
            <a:off x="487510" y="1844046"/>
            <a:ext cx="4897662" cy="3586204"/>
            <a:chOff x="6749561" y="1706886"/>
            <a:chExt cx="4897662" cy="35862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CEC270-5F57-5946-91DA-6753FE3CFA2D}"/>
                </a:ext>
              </a:extLst>
            </p:cNvPr>
            <p:cNvSpPr/>
            <p:nvPr/>
          </p:nvSpPr>
          <p:spPr>
            <a:xfrm>
              <a:off x="8255067" y="1706886"/>
              <a:ext cx="1349829" cy="6400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Weather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235A18-CB7B-2E4D-A817-1AE01E6A423A}"/>
                </a:ext>
              </a:extLst>
            </p:cNvPr>
            <p:cNvSpPr/>
            <p:nvPr/>
          </p:nvSpPr>
          <p:spPr>
            <a:xfrm>
              <a:off x="7242696" y="3315335"/>
              <a:ext cx="1349829" cy="6400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Demand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92BF6D-44F6-7549-A12C-EA523866EEB9}"/>
                </a:ext>
              </a:extLst>
            </p:cNvPr>
            <p:cNvSpPr/>
            <p:nvPr/>
          </p:nvSpPr>
          <p:spPr>
            <a:xfrm>
              <a:off x="10052796" y="3313696"/>
              <a:ext cx="1349829" cy="6400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Address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BE41BC6-9DD5-1D43-B7BB-41454435EDB2}"/>
                </a:ext>
              </a:extLst>
            </p:cNvPr>
            <p:cNvCxnSpPr>
              <a:cxnSpLocks/>
              <a:stCxn id="6" idx="2"/>
              <a:endCxn id="9" idx="0"/>
            </p:cNvCxnSpPr>
            <p:nvPr/>
          </p:nvCxnSpPr>
          <p:spPr>
            <a:xfrm flipH="1">
              <a:off x="7917611" y="2346966"/>
              <a:ext cx="1012371" cy="9683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52203C-BD32-BE40-A3CF-878BB8498B63}"/>
                </a:ext>
              </a:extLst>
            </p:cNvPr>
            <p:cNvCxnSpPr>
              <a:cxnSpLocks/>
              <a:stCxn id="6" idx="2"/>
              <a:endCxn id="10" idx="0"/>
            </p:cNvCxnSpPr>
            <p:nvPr/>
          </p:nvCxnSpPr>
          <p:spPr>
            <a:xfrm>
              <a:off x="8929982" y="2346966"/>
              <a:ext cx="1797729" cy="9667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A2FDAE-9AB1-A04F-9D2B-980F8DE9B728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8929982" y="2346966"/>
              <a:ext cx="359539" cy="1429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95A3BF-4898-E244-B603-093773AE570E}"/>
                </a:ext>
              </a:extLst>
            </p:cNvPr>
            <p:cNvSpPr txBox="1"/>
            <p:nvPr/>
          </p:nvSpPr>
          <p:spPr>
            <a:xfrm>
              <a:off x="9034305" y="3730540"/>
              <a:ext cx="604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Yes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D25392-E92F-6B4D-82FA-C79B188EB5AB}"/>
                </a:ext>
              </a:extLst>
            </p:cNvPr>
            <p:cNvCxnSpPr>
              <a:cxnSpLocks/>
              <a:stCxn id="9" idx="2"/>
              <a:endCxn id="24" idx="0"/>
            </p:cNvCxnSpPr>
            <p:nvPr/>
          </p:nvCxnSpPr>
          <p:spPr>
            <a:xfrm flipH="1">
              <a:off x="7051903" y="3955415"/>
              <a:ext cx="865708" cy="9683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27063C5-A21F-B845-A912-FDB33C7EB89C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7917611" y="3955415"/>
              <a:ext cx="674913" cy="9615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3959270-BC08-584C-9FF2-4DC507F7289D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10727711" y="3953776"/>
              <a:ext cx="547941" cy="9699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87FED31-4F86-2445-9A39-D3E3B43CB969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H="1">
              <a:off x="10259486" y="3953776"/>
              <a:ext cx="468225" cy="9631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9E7915-2888-974B-A02C-E782775291AA}"/>
                </a:ext>
              </a:extLst>
            </p:cNvPr>
            <p:cNvSpPr txBox="1"/>
            <p:nvPr/>
          </p:nvSpPr>
          <p:spPr>
            <a:xfrm>
              <a:off x="8357954" y="4923758"/>
              <a:ext cx="604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Yes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E9CA36-D368-8D4A-B649-F28CB27D031B}"/>
                </a:ext>
              </a:extLst>
            </p:cNvPr>
            <p:cNvSpPr txBox="1"/>
            <p:nvPr/>
          </p:nvSpPr>
          <p:spPr>
            <a:xfrm>
              <a:off x="11042539" y="4923758"/>
              <a:ext cx="604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Yes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5835CD-09BF-774E-980E-1E08524971BA}"/>
                </a:ext>
              </a:extLst>
            </p:cNvPr>
            <p:cNvSpPr txBox="1"/>
            <p:nvPr/>
          </p:nvSpPr>
          <p:spPr>
            <a:xfrm>
              <a:off x="6749561" y="4923758"/>
              <a:ext cx="604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No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EDE568A-1F15-3046-BD82-5B213FBF6F87}"/>
                </a:ext>
              </a:extLst>
            </p:cNvPr>
            <p:cNvSpPr txBox="1"/>
            <p:nvPr/>
          </p:nvSpPr>
          <p:spPr>
            <a:xfrm>
              <a:off x="10024916" y="4923758"/>
              <a:ext cx="604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No</a:t>
              </a:r>
            </a:p>
          </p:txBody>
        </p:sp>
      </p:grpSp>
      <p:graphicFrame>
        <p:nvGraphicFramePr>
          <p:cNvPr id="32" name="Content Placeholder 1">
            <a:extLst>
              <a:ext uri="{FF2B5EF4-FFF2-40B4-BE49-F238E27FC236}">
                <a16:creationId xmlns:a16="http://schemas.microsoft.com/office/drawing/2014/main" id="{3FFFFF93-3E3C-8C4A-AD38-0F1FC23709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749688"/>
              </p:ext>
            </p:extLst>
          </p:nvPr>
        </p:nvGraphicFramePr>
        <p:xfrm>
          <a:off x="5955456" y="1434794"/>
          <a:ext cx="5749036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756">
                  <a:extLst>
                    <a:ext uri="{9D8B030D-6E8A-4147-A177-3AD203B41FA5}">
                      <a16:colId xmlns:a16="http://schemas.microsoft.com/office/drawing/2014/main" val="4130866576"/>
                    </a:ext>
                  </a:extLst>
                </a:gridCol>
                <a:gridCol w="1556762">
                  <a:extLst>
                    <a:ext uri="{9D8B030D-6E8A-4147-A177-3AD203B41FA5}">
                      <a16:colId xmlns:a16="http://schemas.microsoft.com/office/drawing/2014/main" val="2682145629"/>
                    </a:ext>
                  </a:extLst>
                </a:gridCol>
                <a:gridCol w="1556762">
                  <a:extLst>
                    <a:ext uri="{9D8B030D-6E8A-4147-A177-3AD203B41FA5}">
                      <a16:colId xmlns:a16="http://schemas.microsoft.com/office/drawing/2014/main" val="2873927588"/>
                    </a:ext>
                  </a:extLst>
                </a:gridCol>
                <a:gridCol w="1317756">
                  <a:extLst>
                    <a:ext uri="{9D8B030D-6E8A-4147-A177-3AD203B41FA5}">
                      <a16:colId xmlns:a16="http://schemas.microsoft.com/office/drawing/2014/main" val="1104623576"/>
                    </a:ext>
                  </a:extLst>
                </a:gridCol>
              </a:tblGrid>
              <a:tr h="345231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Weather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Demand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Address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ontime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264851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903319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868569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Overcast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817573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17346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79562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608193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Overcast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411973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211760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092834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625008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780227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Overcast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129710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Overcast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050934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59331"/>
                  </a:ext>
                </a:extLst>
              </a:tr>
            </a:tbl>
          </a:graphicData>
        </a:graphic>
      </p:graphicFrame>
      <p:sp>
        <p:nvSpPr>
          <p:cNvPr id="33" name="Oval 32">
            <a:extLst>
              <a:ext uri="{FF2B5EF4-FFF2-40B4-BE49-F238E27FC236}">
                <a16:creationId xmlns:a16="http://schemas.microsoft.com/office/drawing/2014/main" id="{5AFBEDEC-7100-354B-A3B9-22062CD03E77}"/>
              </a:ext>
            </a:extLst>
          </p:cNvPr>
          <p:cNvSpPr/>
          <p:nvPr/>
        </p:nvSpPr>
        <p:spPr>
          <a:xfrm>
            <a:off x="10428308" y="1416507"/>
            <a:ext cx="1239609" cy="40413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8B342D-8675-0649-9F19-D8C2B69C8110}"/>
              </a:ext>
            </a:extLst>
          </p:cNvPr>
          <p:cNvSpPr txBox="1"/>
          <p:nvPr/>
        </p:nvSpPr>
        <p:spPr>
          <a:xfrm>
            <a:off x="1412387" y="2660152"/>
            <a:ext cx="86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Sunny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C74E8A-674D-374E-A19F-D7E37AE96087}"/>
              </a:ext>
            </a:extLst>
          </p:cNvPr>
          <p:cNvSpPr txBox="1"/>
          <p:nvPr/>
        </p:nvSpPr>
        <p:spPr>
          <a:xfrm>
            <a:off x="3482304" y="2660152"/>
            <a:ext cx="86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Rainy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96003C-1F8C-7F49-B3BF-1964C5F07098}"/>
              </a:ext>
            </a:extLst>
          </p:cNvPr>
          <p:cNvSpPr txBox="1"/>
          <p:nvPr/>
        </p:nvSpPr>
        <p:spPr>
          <a:xfrm>
            <a:off x="2425301" y="3138159"/>
            <a:ext cx="120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Overcast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545D78-8CA2-8E43-AB8C-FE60CCE470FF}"/>
              </a:ext>
            </a:extLst>
          </p:cNvPr>
          <p:cNvSpPr txBox="1"/>
          <p:nvPr/>
        </p:nvSpPr>
        <p:spPr>
          <a:xfrm>
            <a:off x="547707" y="4355293"/>
            <a:ext cx="79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High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78DA4E-95FE-7841-B926-C9EC53CC08B3}"/>
              </a:ext>
            </a:extLst>
          </p:cNvPr>
          <p:cNvSpPr txBox="1"/>
          <p:nvPr/>
        </p:nvSpPr>
        <p:spPr>
          <a:xfrm>
            <a:off x="2027080" y="4343708"/>
            <a:ext cx="98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Normal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DA14EC-0A97-1143-8169-265E0373757F}"/>
              </a:ext>
            </a:extLst>
          </p:cNvPr>
          <p:cNvSpPr txBox="1"/>
          <p:nvPr/>
        </p:nvSpPr>
        <p:spPr>
          <a:xfrm>
            <a:off x="2992558" y="4343991"/>
            <a:ext cx="1302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Misspelled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F50A11-52BF-ED48-B293-875A70F85A57}"/>
              </a:ext>
            </a:extLst>
          </p:cNvPr>
          <p:cNvSpPr txBox="1"/>
          <p:nvPr/>
        </p:nvSpPr>
        <p:spPr>
          <a:xfrm>
            <a:off x="4693006" y="4327642"/>
            <a:ext cx="95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2793333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1FA2C00-13F4-9047-94C1-EEA083AF03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0883004" cy="459962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  <a:ea typeface="Amazon Ember Light" panose="020B0403020204020204" pitchFamily="34" charset="0"/>
                <a:cs typeface="Amazon Ember Light" panose="020B0403020204020204" pitchFamily="34" charset="0"/>
              </a:rPr>
              <a:t>Decision Trees </a:t>
            </a:r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are </a:t>
            </a:r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flowchart-like structures </a:t>
            </a:r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that can be used for classification or regression tasks. </a:t>
            </a:r>
          </a:p>
          <a:p>
            <a:pPr marL="0" indent="0">
              <a:buNone/>
            </a:pPr>
            <a:endParaRPr lang="en-US" sz="2400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Decision Trees</a:t>
            </a:r>
            <a:endParaRPr lang="en-US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BCA68E-E141-4849-9E2C-DDF9E689C946}"/>
              </a:ext>
            </a:extLst>
          </p:cNvPr>
          <p:cNvCxnSpPr>
            <a:cxnSpLocks/>
          </p:cNvCxnSpPr>
          <p:nvPr/>
        </p:nvCxnSpPr>
        <p:spPr>
          <a:xfrm flipH="1">
            <a:off x="1751964" y="3106988"/>
            <a:ext cx="1012371" cy="9683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D68D60-6E3C-0F4E-A252-905C5D15C0A3}"/>
              </a:ext>
            </a:extLst>
          </p:cNvPr>
          <p:cNvCxnSpPr>
            <a:cxnSpLocks/>
          </p:cNvCxnSpPr>
          <p:nvPr/>
        </p:nvCxnSpPr>
        <p:spPr>
          <a:xfrm>
            <a:off x="2764335" y="3106987"/>
            <a:ext cx="1797729" cy="9667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CC6F7C9-FFA8-AB4F-96B5-8D508461470C}"/>
              </a:ext>
            </a:extLst>
          </p:cNvPr>
          <p:cNvSpPr txBox="1"/>
          <p:nvPr/>
        </p:nvSpPr>
        <p:spPr>
          <a:xfrm>
            <a:off x="1518447" y="3321056"/>
            <a:ext cx="86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Sunny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26345C-C7C2-F044-9DB0-4EB0B5A4C21B}"/>
              </a:ext>
            </a:extLst>
          </p:cNvPr>
          <p:cNvSpPr txBox="1"/>
          <p:nvPr/>
        </p:nvSpPr>
        <p:spPr>
          <a:xfrm>
            <a:off x="3588364" y="3321056"/>
            <a:ext cx="86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Rainy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103352-91F0-094E-8315-CCBA62445D72}"/>
              </a:ext>
            </a:extLst>
          </p:cNvPr>
          <p:cNvCxnSpPr>
            <a:cxnSpLocks/>
          </p:cNvCxnSpPr>
          <p:nvPr/>
        </p:nvCxnSpPr>
        <p:spPr>
          <a:xfrm>
            <a:off x="2764335" y="3106987"/>
            <a:ext cx="359539" cy="14295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BBC9768-7A53-F14C-B749-66FEF5053D63}"/>
              </a:ext>
            </a:extLst>
          </p:cNvPr>
          <p:cNvSpPr txBox="1"/>
          <p:nvPr/>
        </p:nvSpPr>
        <p:spPr>
          <a:xfrm>
            <a:off x="2531361" y="3799063"/>
            <a:ext cx="120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Overcast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77281F-EED3-BD46-AF5D-81D6E5AD439C}"/>
              </a:ext>
            </a:extLst>
          </p:cNvPr>
          <p:cNvSpPr txBox="1"/>
          <p:nvPr/>
        </p:nvSpPr>
        <p:spPr>
          <a:xfrm>
            <a:off x="2834791" y="4541360"/>
            <a:ext cx="604684" cy="369332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Yes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DAB7E6-8542-F943-82C2-2A46FB962294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886255" y="4715437"/>
            <a:ext cx="865708" cy="8258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009400-797A-4A41-9DD7-D8A3DB5A9F1B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751964" y="4715437"/>
            <a:ext cx="742685" cy="8258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4E4F6A-0162-9F41-BF55-C661F4FDB8E7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562063" y="4713797"/>
            <a:ext cx="617170" cy="8274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B00137-3E8F-FD48-ACD3-A5CA64866A3F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4161611" y="4713797"/>
            <a:ext cx="400453" cy="8274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27030D0-7951-1149-AAED-5CAF1AFB90C1}"/>
              </a:ext>
            </a:extLst>
          </p:cNvPr>
          <p:cNvSpPr txBox="1"/>
          <p:nvPr/>
        </p:nvSpPr>
        <p:spPr>
          <a:xfrm>
            <a:off x="2192306" y="5541279"/>
            <a:ext cx="604684" cy="369332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Yes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C3C8E8-80F5-C746-A43B-C3D6A4249B0E}"/>
              </a:ext>
            </a:extLst>
          </p:cNvPr>
          <p:cNvSpPr txBox="1"/>
          <p:nvPr/>
        </p:nvSpPr>
        <p:spPr>
          <a:xfrm>
            <a:off x="4876891" y="5541279"/>
            <a:ext cx="604684" cy="369332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DB8CD0-0F14-8448-8CBB-6C93CEF9DC17}"/>
              </a:ext>
            </a:extLst>
          </p:cNvPr>
          <p:cNvSpPr txBox="1"/>
          <p:nvPr/>
        </p:nvSpPr>
        <p:spPr>
          <a:xfrm>
            <a:off x="583913" y="5541279"/>
            <a:ext cx="604684" cy="369332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2FF9CD-1894-044A-86F5-72CE429E140C}"/>
              </a:ext>
            </a:extLst>
          </p:cNvPr>
          <p:cNvSpPr txBox="1"/>
          <p:nvPr/>
        </p:nvSpPr>
        <p:spPr>
          <a:xfrm>
            <a:off x="3859268" y="5541279"/>
            <a:ext cx="604684" cy="369332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304A06-E575-D741-9CBF-C6B7F30F47E3}"/>
              </a:ext>
            </a:extLst>
          </p:cNvPr>
          <p:cNvSpPr txBox="1"/>
          <p:nvPr/>
        </p:nvSpPr>
        <p:spPr>
          <a:xfrm>
            <a:off x="546113" y="5004591"/>
            <a:ext cx="79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High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3C73AE-0838-8645-BFD0-60789C3191A3}"/>
              </a:ext>
            </a:extLst>
          </p:cNvPr>
          <p:cNvSpPr txBox="1"/>
          <p:nvPr/>
        </p:nvSpPr>
        <p:spPr>
          <a:xfrm>
            <a:off x="2205526" y="4993920"/>
            <a:ext cx="98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Normal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D71A98-8B66-494B-9A31-E0879A3E9D74}"/>
              </a:ext>
            </a:extLst>
          </p:cNvPr>
          <p:cNvSpPr txBox="1"/>
          <p:nvPr/>
        </p:nvSpPr>
        <p:spPr>
          <a:xfrm>
            <a:off x="3095670" y="5004591"/>
            <a:ext cx="1302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Misspelled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6822CF-3E85-6041-8E90-5452BF1ECA04}"/>
              </a:ext>
            </a:extLst>
          </p:cNvPr>
          <p:cNvSpPr txBox="1"/>
          <p:nvPr/>
        </p:nvSpPr>
        <p:spPr>
          <a:xfrm>
            <a:off x="4911698" y="4973387"/>
            <a:ext cx="95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Correct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69CBFF-062C-9747-AF90-52C9AD28CC60}"/>
              </a:ext>
            </a:extLst>
          </p:cNvPr>
          <p:cNvSpPr txBox="1"/>
          <p:nvPr/>
        </p:nvSpPr>
        <p:spPr>
          <a:xfrm>
            <a:off x="6155070" y="5042059"/>
            <a:ext cx="624790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Leaf or Terminal Nodes</a:t>
            </a:r>
          </a:p>
          <a:p>
            <a:pPr marL="650116" lvl="1" indent="-192916">
              <a:buFont typeface="Arial" panose="020B0604020202020204" pitchFamily="34" charset="0"/>
              <a:buChar char="•"/>
            </a:pPr>
            <a:r>
              <a:rPr lang="en-US" sz="1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exactly one incoming edge and no outgoing edges</a:t>
            </a:r>
          </a:p>
          <a:p>
            <a:pPr marL="650116" lvl="1" indent="-192916">
              <a:buFont typeface="Arial" panose="020B0604020202020204" pitchFamily="34" charset="0"/>
              <a:buChar char="•"/>
            </a:pPr>
            <a:r>
              <a:rPr lang="en-US" sz="1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it is assigned a class label (classification) or value (regression)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67EE8C-667F-D64F-96E7-D63675407414}"/>
              </a:ext>
            </a:extLst>
          </p:cNvPr>
          <p:cNvSpPr/>
          <p:nvPr/>
        </p:nvSpPr>
        <p:spPr>
          <a:xfrm>
            <a:off x="1071470" y="4085946"/>
            <a:ext cx="1349829" cy="64008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Demand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9D892D-B003-D043-9A25-F833547AD9E4}"/>
              </a:ext>
            </a:extLst>
          </p:cNvPr>
          <p:cNvSpPr/>
          <p:nvPr/>
        </p:nvSpPr>
        <p:spPr>
          <a:xfrm>
            <a:off x="3896943" y="4065038"/>
            <a:ext cx="1349829" cy="64008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Address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25F532-D7EF-2E44-A7F4-552B980E352E}"/>
              </a:ext>
            </a:extLst>
          </p:cNvPr>
          <p:cNvSpPr txBox="1"/>
          <p:nvPr/>
        </p:nvSpPr>
        <p:spPr>
          <a:xfrm>
            <a:off x="5713821" y="3750986"/>
            <a:ext cx="624790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Internal Nodes</a:t>
            </a:r>
          </a:p>
          <a:p>
            <a:pPr marL="650116" lvl="1" indent="-192916">
              <a:buFont typeface="Arial" panose="020B0604020202020204" pitchFamily="34" charset="0"/>
              <a:buChar char="•"/>
            </a:pPr>
            <a:r>
              <a:rPr lang="en-US" sz="1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exactly one incoming node and two or more outgoing edges</a:t>
            </a:r>
          </a:p>
          <a:p>
            <a:pPr marL="650116" lvl="1" indent="-192916">
              <a:buFont typeface="Arial" panose="020B0604020202020204" pitchFamily="34" charset="0"/>
              <a:buChar char="•"/>
            </a:pPr>
            <a:r>
              <a:rPr lang="en-US" sz="1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have attribute conditions to separate records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8D3CA2-BCDA-BD4C-84B3-F093A8F3C813}"/>
              </a:ext>
            </a:extLst>
          </p:cNvPr>
          <p:cNvSpPr/>
          <p:nvPr/>
        </p:nvSpPr>
        <p:spPr>
          <a:xfrm>
            <a:off x="2096144" y="2466907"/>
            <a:ext cx="1349829" cy="64008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Weather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B16DEB-E292-FD4C-A040-6B297DCBBDC9}"/>
              </a:ext>
            </a:extLst>
          </p:cNvPr>
          <p:cNvSpPr/>
          <p:nvPr/>
        </p:nvSpPr>
        <p:spPr>
          <a:xfrm>
            <a:off x="8970341" y="2366950"/>
            <a:ext cx="2769704" cy="95410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How to Learn a Decision Tree? 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130B8A1-6E02-8843-A681-E2FC6AB8BA46}"/>
              </a:ext>
            </a:extLst>
          </p:cNvPr>
          <p:cNvCxnSpPr>
            <a:cxnSpLocks/>
          </p:cNvCxnSpPr>
          <p:nvPr/>
        </p:nvCxnSpPr>
        <p:spPr>
          <a:xfrm flipH="1">
            <a:off x="6237648" y="2551449"/>
            <a:ext cx="243926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1134D65-682D-BC4F-96C5-33ED0102CEF3}"/>
              </a:ext>
            </a:extLst>
          </p:cNvPr>
          <p:cNvCxnSpPr>
            <a:cxnSpLocks/>
          </p:cNvCxnSpPr>
          <p:nvPr/>
        </p:nvCxnSpPr>
        <p:spPr>
          <a:xfrm>
            <a:off x="9726356" y="3404182"/>
            <a:ext cx="0" cy="168537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767CF22-77AD-8A47-BD53-63EBF9FEEC4D}"/>
              </a:ext>
            </a:extLst>
          </p:cNvPr>
          <p:cNvCxnSpPr>
            <a:cxnSpLocks/>
          </p:cNvCxnSpPr>
          <p:nvPr/>
        </p:nvCxnSpPr>
        <p:spPr>
          <a:xfrm flipH="1">
            <a:off x="8153360" y="3246516"/>
            <a:ext cx="734569" cy="575270"/>
          </a:xfrm>
          <a:prstGeom prst="straightConnector1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6D8014A-7761-5C40-98C7-90588D8D25F7}"/>
              </a:ext>
            </a:extLst>
          </p:cNvPr>
          <p:cNvSpPr txBox="1"/>
          <p:nvPr/>
        </p:nvSpPr>
        <p:spPr>
          <a:xfrm>
            <a:off x="4260211" y="2316425"/>
            <a:ext cx="225552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Root Node</a:t>
            </a:r>
          </a:p>
          <a:p>
            <a:pPr marL="650116" lvl="1" indent="-192916">
              <a:buFont typeface="Arial" panose="020B0604020202020204" pitchFamily="34" charset="0"/>
              <a:buChar char="•"/>
            </a:pPr>
            <a:r>
              <a:rPr lang="en-US" sz="1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the start node</a:t>
            </a:r>
          </a:p>
        </p:txBody>
      </p:sp>
    </p:spTree>
    <p:extLst>
      <p:ext uri="{BB962C8B-B14F-4D97-AF65-F5344CB8AC3E}">
        <p14:creationId xmlns:p14="http://schemas.microsoft.com/office/powerpoint/2010/main" val="1368711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Learn a Decision Tree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ID3* Algorithm</a:t>
            </a:r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    (Repeat the steps below)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3"/>
                </a:solidFill>
                <a:ea typeface="Amazon Ember Light" panose="020B0403020204020204" pitchFamily="34" charset="0"/>
                <a:cs typeface="Amazon Ember Light" panose="020B0403020204020204" pitchFamily="34" charset="0"/>
              </a:rPr>
              <a:t>Select</a:t>
            </a:r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“the best feature” to split (we will see how to select)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3"/>
                </a:solidFill>
                <a:ea typeface="Amazon Ember Light" panose="020B0403020204020204" pitchFamily="34" charset="0"/>
                <a:cs typeface="Amazon Ember Light" panose="020B0403020204020204" pitchFamily="34" charset="0"/>
              </a:rPr>
              <a:t>Separate </a:t>
            </a:r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the training samples according to the selected feature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3"/>
                </a:solidFill>
                <a:ea typeface="Amazon Ember Light" panose="020B0403020204020204" pitchFamily="34" charset="0"/>
                <a:cs typeface="Amazon Ember Light" panose="020B0403020204020204" pitchFamily="34" charset="0"/>
              </a:rPr>
              <a:t>Stop</a:t>
            </a:r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if we have samples from a single class or if we used all features, and note it as a leaf node</a:t>
            </a:r>
          </a:p>
          <a:p>
            <a:pPr marL="0" indent="0">
              <a:buNone/>
            </a:pPr>
            <a:endParaRPr lang="en-US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0" indent="0">
              <a:buNone/>
            </a:pPr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Top down approach</a:t>
            </a:r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: Grow the tree from root node to leaf nodes.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0" indent="0">
              <a:buNone/>
            </a:pPr>
            <a:endParaRPr lang="en-US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28220E-051B-6B4F-8804-46F4CC7FFC48}"/>
              </a:ext>
            </a:extLst>
          </p:cNvPr>
          <p:cNvSpPr/>
          <p:nvPr/>
        </p:nvSpPr>
        <p:spPr>
          <a:xfrm>
            <a:off x="694389" y="5363229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*ID3 (Iterative </a:t>
            </a:r>
            <a:r>
              <a:rPr lang="en-US" dirty="0" err="1">
                <a:solidFill>
                  <a:srgbClr val="22222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Dichotomiser</a:t>
            </a:r>
            <a:r>
              <a:rPr lang="en-US" dirty="0">
                <a:solidFill>
                  <a:srgbClr val="22222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3)</a:t>
            </a:r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44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Decision Trees: Numerical 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9920E1-9D4B-204B-BF63-D2167162BF1F}"/>
              </a:ext>
            </a:extLst>
          </p:cNvPr>
          <p:cNvSpPr/>
          <p:nvPr/>
        </p:nvSpPr>
        <p:spPr>
          <a:xfrm>
            <a:off x="697502" y="1434794"/>
            <a:ext cx="47793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Given this dataset, let’s predict the y class (1 vs. 2) using a </a:t>
            </a:r>
            <a:r>
              <a:rPr lang="en-US" sz="28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Decision Tree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Iteratively split 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the dataset into subsets from a root node, such that the leaf nodes contain mostly one class (as pure as possible).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CA9B3B60-A92F-A845-B933-A9E6FC4F07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610866"/>
              </p:ext>
            </p:extLst>
          </p:nvPr>
        </p:nvGraphicFramePr>
        <p:xfrm>
          <a:off x="6804747" y="1310105"/>
          <a:ext cx="443128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756">
                  <a:extLst>
                    <a:ext uri="{9D8B030D-6E8A-4147-A177-3AD203B41FA5}">
                      <a16:colId xmlns:a16="http://schemas.microsoft.com/office/drawing/2014/main" val="4130866576"/>
                    </a:ext>
                  </a:extLst>
                </a:gridCol>
                <a:gridCol w="1556762">
                  <a:extLst>
                    <a:ext uri="{9D8B030D-6E8A-4147-A177-3AD203B41FA5}">
                      <a16:colId xmlns:a16="http://schemas.microsoft.com/office/drawing/2014/main" val="2682145629"/>
                    </a:ext>
                  </a:extLst>
                </a:gridCol>
                <a:gridCol w="1556762">
                  <a:extLst>
                    <a:ext uri="{9D8B030D-6E8A-4147-A177-3AD203B41FA5}">
                      <a16:colId xmlns:a16="http://schemas.microsoft.com/office/drawing/2014/main" val="2873927588"/>
                    </a:ext>
                  </a:extLst>
                </a:gridCol>
              </a:tblGrid>
              <a:tr h="345231">
                <a:tc>
                  <a:txBody>
                    <a:bodyPr/>
                    <a:lstStyle/>
                    <a:p>
                      <a:pPr marL="0" marR="0" lvl="0" indent="0" algn="ctr" defTabSz="997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x</a:t>
                      </a:r>
                      <a:r>
                        <a:rPr lang="en-US" sz="2000" b="0" i="0" baseline="-2500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7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x</a:t>
                      </a:r>
                      <a:r>
                        <a:rPr lang="en-US" sz="2000" b="0" i="0" baseline="-2500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7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264851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3.5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903319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868569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817573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17346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79562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608193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411973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211760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092834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625008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07D9DB02-EDE4-A144-8893-3E0C7C08FFDA}"/>
              </a:ext>
            </a:extLst>
          </p:cNvPr>
          <p:cNvSpPr/>
          <p:nvPr/>
        </p:nvSpPr>
        <p:spPr>
          <a:xfrm>
            <a:off x="9788971" y="1298242"/>
            <a:ext cx="1239609" cy="40413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41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Decision Trees: Numerical Example</a:t>
            </a:r>
            <a:endParaRPr lang="en-US" b="1" dirty="0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CA9B3B60-A92F-A845-B933-A9E6FC4F07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42805"/>
              </p:ext>
            </p:extLst>
          </p:nvPr>
        </p:nvGraphicFramePr>
        <p:xfrm>
          <a:off x="6804747" y="1310105"/>
          <a:ext cx="443128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756">
                  <a:extLst>
                    <a:ext uri="{9D8B030D-6E8A-4147-A177-3AD203B41FA5}">
                      <a16:colId xmlns:a16="http://schemas.microsoft.com/office/drawing/2014/main" val="4130866576"/>
                    </a:ext>
                  </a:extLst>
                </a:gridCol>
                <a:gridCol w="1556762">
                  <a:extLst>
                    <a:ext uri="{9D8B030D-6E8A-4147-A177-3AD203B41FA5}">
                      <a16:colId xmlns:a16="http://schemas.microsoft.com/office/drawing/2014/main" val="2682145629"/>
                    </a:ext>
                  </a:extLst>
                </a:gridCol>
                <a:gridCol w="1556762">
                  <a:extLst>
                    <a:ext uri="{9D8B030D-6E8A-4147-A177-3AD203B41FA5}">
                      <a16:colId xmlns:a16="http://schemas.microsoft.com/office/drawing/2014/main" val="2873927588"/>
                    </a:ext>
                  </a:extLst>
                </a:gridCol>
              </a:tblGrid>
              <a:tr h="345231">
                <a:tc>
                  <a:txBody>
                    <a:bodyPr/>
                    <a:lstStyle/>
                    <a:p>
                      <a:pPr marL="0" marR="0" lvl="0" indent="0" algn="ctr" defTabSz="997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x</a:t>
                      </a:r>
                      <a:r>
                        <a:rPr lang="en-US" sz="2000" b="0" i="0" baseline="-2500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7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x</a:t>
                      </a:r>
                      <a:r>
                        <a:rPr lang="en-US" sz="2000" b="0" i="0" baseline="-2500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7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264851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3.5</a:t>
                      </a:r>
                    </a:p>
                  </a:txBody>
                  <a:tcPr>
                    <a:solidFill>
                      <a:srgbClr val="02A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02A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02A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903319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FFB0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2.5</a:t>
                      </a:r>
                    </a:p>
                  </a:txBody>
                  <a:tcPr>
                    <a:solidFill>
                      <a:srgbClr val="FFB0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FFB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868569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02A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02A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02A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817573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02A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02A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02A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17346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02A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02A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02A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579562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FFB0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FFB0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FFB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608193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FFB0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B0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FFB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1973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FFB0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B0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FFB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211760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02A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02A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02A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092834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FFB0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rgbClr val="FFB0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FFB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625008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9E089370-4966-8F4B-A662-723220AAA7AF}"/>
              </a:ext>
            </a:extLst>
          </p:cNvPr>
          <p:cNvGrpSpPr/>
          <p:nvPr/>
        </p:nvGrpSpPr>
        <p:grpSpPr>
          <a:xfrm>
            <a:off x="686261" y="1159265"/>
            <a:ext cx="5088442" cy="4975100"/>
            <a:chOff x="686261" y="1159265"/>
            <a:chExt cx="5088442" cy="4975100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C66E180-F5C8-5047-A135-1507621C06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1388" y="5698735"/>
              <a:ext cx="4586903" cy="200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4CD67BB-D05B-BB40-BF33-6443280298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1388" y="1173971"/>
              <a:ext cx="0" cy="45537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AD8EA75-D7E5-454B-8224-84B88C3273F9}"/>
                </a:ext>
              </a:extLst>
            </p:cNvPr>
            <p:cNvSpPr txBox="1"/>
            <p:nvPr/>
          </p:nvSpPr>
          <p:spPr>
            <a:xfrm>
              <a:off x="4395543" y="1159265"/>
              <a:ext cx="1372748" cy="861774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Class 1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Class 2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B36EDBA-6694-9449-9648-2826A8D108F4}"/>
                </a:ext>
              </a:extLst>
            </p:cNvPr>
            <p:cNvSpPr/>
            <p:nvPr/>
          </p:nvSpPr>
          <p:spPr>
            <a:xfrm>
              <a:off x="5362854" y="1273460"/>
              <a:ext cx="182880" cy="182880"/>
            </a:xfrm>
            <a:prstGeom prst="ellipse">
              <a:avLst/>
            </a:prstGeom>
            <a:solidFill>
              <a:srgbClr val="02A9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0221227-7405-4041-A168-87202F8DFE91}"/>
                </a:ext>
              </a:extLst>
            </p:cNvPr>
            <p:cNvSpPr/>
            <p:nvPr/>
          </p:nvSpPr>
          <p:spPr>
            <a:xfrm>
              <a:off x="5371486" y="1723523"/>
              <a:ext cx="182880" cy="182880"/>
            </a:xfrm>
            <a:prstGeom prst="ellipse">
              <a:avLst/>
            </a:prstGeom>
            <a:solidFill>
              <a:srgbClr val="FFB0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3A9BFC5-90B5-EF4C-8B35-ECB95EB26DB3}"/>
                </a:ext>
              </a:extLst>
            </p:cNvPr>
            <p:cNvSpPr/>
            <p:nvPr/>
          </p:nvSpPr>
          <p:spPr>
            <a:xfrm>
              <a:off x="2332893" y="4878083"/>
              <a:ext cx="182880" cy="182880"/>
            </a:xfrm>
            <a:prstGeom prst="ellipse">
              <a:avLst/>
            </a:prstGeom>
            <a:solidFill>
              <a:srgbClr val="FFB0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7AA0375-2C9E-D544-9C8B-213884A1FF02}"/>
                </a:ext>
              </a:extLst>
            </p:cNvPr>
            <p:cNvSpPr/>
            <p:nvPr/>
          </p:nvSpPr>
          <p:spPr>
            <a:xfrm>
              <a:off x="1418391" y="4510537"/>
              <a:ext cx="182880" cy="182880"/>
            </a:xfrm>
            <a:prstGeom prst="ellipse">
              <a:avLst/>
            </a:prstGeom>
            <a:solidFill>
              <a:srgbClr val="FFB0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935468F-1584-B340-ACD5-B20810BB4699}"/>
                </a:ext>
              </a:extLst>
            </p:cNvPr>
            <p:cNvSpPr/>
            <p:nvPr/>
          </p:nvSpPr>
          <p:spPr>
            <a:xfrm>
              <a:off x="1794074" y="4144777"/>
              <a:ext cx="182880" cy="182880"/>
            </a:xfrm>
            <a:prstGeom prst="ellipse">
              <a:avLst/>
            </a:prstGeom>
            <a:solidFill>
              <a:srgbClr val="FFB0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F981E55-1BEC-C841-A3A5-09FBC5D7E456}"/>
                </a:ext>
              </a:extLst>
            </p:cNvPr>
            <p:cNvSpPr/>
            <p:nvPr/>
          </p:nvSpPr>
          <p:spPr>
            <a:xfrm>
              <a:off x="2518730" y="4878083"/>
              <a:ext cx="182880" cy="182880"/>
            </a:xfrm>
            <a:prstGeom prst="ellipse">
              <a:avLst/>
            </a:prstGeom>
            <a:solidFill>
              <a:srgbClr val="FFB0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E036924-9F97-8443-9F5D-C60353F47406}"/>
                </a:ext>
              </a:extLst>
            </p:cNvPr>
            <p:cNvSpPr/>
            <p:nvPr/>
          </p:nvSpPr>
          <p:spPr>
            <a:xfrm>
              <a:off x="3259481" y="3414702"/>
              <a:ext cx="182880" cy="182880"/>
            </a:xfrm>
            <a:prstGeom prst="ellipse">
              <a:avLst/>
            </a:prstGeom>
            <a:solidFill>
              <a:srgbClr val="02A9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22485CD-4E30-BB40-B8D9-BD2684ECA447}"/>
                </a:ext>
              </a:extLst>
            </p:cNvPr>
            <p:cNvSpPr/>
            <p:nvPr/>
          </p:nvSpPr>
          <p:spPr>
            <a:xfrm>
              <a:off x="1794074" y="2301360"/>
              <a:ext cx="182880" cy="182880"/>
            </a:xfrm>
            <a:prstGeom prst="ellipse">
              <a:avLst/>
            </a:prstGeom>
            <a:solidFill>
              <a:srgbClr val="02A9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0F12DBB-E315-3E47-A3D7-A36919D703A7}"/>
                </a:ext>
              </a:extLst>
            </p:cNvPr>
            <p:cNvSpPr/>
            <p:nvPr/>
          </p:nvSpPr>
          <p:spPr>
            <a:xfrm>
              <a:off x="2518730" y="2301360"/>
              <a:ext cx="182880" cy="182880"/>
            </a:xfrm>
            <a:prstGeom prst="ellipse">
              <a:avLst/>
            </a:prstGeom>
            <a:solidFill>
              <a:srgbClr val="02A9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75B152E-34F4-4F4A-AC42-C1E90B9DCFC4}"/>
                </a:ext>
              </a:extLst>
            </p:cNvPr>
            <p:cNvSpPr/>
            <p:nvPr/>
          </p:nvSpPr>
          <p:spPr>
            <a:xfrm>
              <a:off x="2163834" y="2676100"/>
              <a:ext cx="182880" cy="182880"/>
            </a:xfrm>
            <a:prstGeom prst="ellipse">
              <a:avLst/>
            </a:prstGeom>
            <a:solidFill>
              <a:srgbClr val="02A9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4BF5377-FF39-934E-A67D-793945E7F14E}"/>
                </a:ext>
              </a:extLst>
            </p:cNvPr>
            <p:cNvCxnSpPr>
              <a:cxnSpLocks/>
            </p:cNvCxnSpPr>
            <p:nvPr/>
          </p:nvCxnSpPr>
          <p:spPr>
            <a:xfrm>
              <a:off x="1051161" y="5325544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2BE5576-6BEC-7B46-BFFC-681C8BE2D307}"/>
                </a:ext>
              </a:extLst>
            </p:cNvPr>
            <p:cNvCxnSpPr/>
            <p:nvPr/>
          </p:nvCxnSpPr>
          <p:spPr>
            <a:xfrm>
              <a:off x="1053249" y="4964378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38E7DC4-095E-4B4C-AF0E-CB5426B6E88A}"/>
                </a:ext>
              </a:extLst>
            </p:cNvPr>
            <p:cNvCxnSpPr/>
            <p:nvPr/>
          </p:nvCxnSpPr>
          <p:spPr>
            <a:xfrm>
              <a:off x="1055337" y="4590686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2C5D344-4E6D-F74D-8836-E507316CC103}"/>
                </a:ext>
              </a:extLst>
            </p:cNvPr>
            <p:cNvCxnSpPr/>
            <p:nvPr/>
          </p:nvCxnSpPr>
          <p:spPr>
            <a:xfrm>
              <a:off x="1057425" y="4204468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2F7B8CD-9B9C-4844-AFD8-A1E5E97859E4}"/>
                </a:ext>
              </a:extLst>
            </p:cNvPr>
            <p:cNvCxnSpPr>
              <a:cxnSpLocks/>
            </p:cNvCxnSpPr>
            <p:nvPr/>
          </p:nvCxnSpPr>
          <p:spPr>
            <a:xfrm>
              <a:off x="1053249" y="3486310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26142C3-DFC2-2D40-A221-FB00A98BE8FD}"/>
                </a:ext>
              </a:extLst>
            </p:cNvPr>
            <p:cNvCxnSpPr/>
            <p:nvPr/>
          </p:nvCxnSpPr>
          <p:spPr>
            <a:xfrm>
              <a:off x="1055337" y="3125144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E6D017C-DF2F-F243-95C9-F950AEC16956}"/>
                </a:ext>
              </a:extLst>
            </p:cNvPr>
            <p:cNvCxnSpPr/>
            <p:nvPr/>
          </p:nvCxnSpPr>
          <p:spPr>
            <a:xfrm>
              <a:off x="1057425" y="2751452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129CF33-43A0-6F42-8CB9-DD6D06D55B95}"/>
                </a:ext>
              </a:extLst>
            </p:cNvPr>
            <p:cNvCxnSpPr/>
            <p:nvPr/>
          </p:nvCxnSpPr>
          <p:spPr>
            <a:xfrm>
              <a:off x="1072039" y="2365234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9FC4D7F-5B62-294B-8CC1-325FB8E804D4}"/>
                </a:ext>
              </a:extLst>
            </p:cNvPr>
            <p:cNvCxnSpPr>
              <a:cxnSpLocks/>
            </p:cNvCxnSpPr>
            <p:nvPr/>
          </p:nvCxnSpPr>
          <p:spPr>
            <a:xfrm>
              <a:off x="1055337" y="3839126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542D243-FD20-0348-ACA4-6A6E93A473D0}"/>
                </a:ext>
              </a:extLst>
            </p:cNvPr>
            <p:cNvCxnSpPr>
              <a:cxnSpLocks/>
            </p:cNvCxnSpPr>
            <p:nvPr/>
          </p:nvCxnSpPr>
          <p:spPr>
            <a:xfrm>
              <a:off x="1491659" y="5703412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4882B44-4BF8-F749-9A0F-F78EFD6D6E94}"/>
                </a:ext>
              </a:extLst>
            </p:cNvPr>
            <p:cNvCxnSpPr>
              <a:cxnSpLocks/>
            </p:cNvCxnSpPr>
            <p:nvPr/>
          </p:nvCxnSpPr>
          <p:spPr>
            <a:xfrm>
              <a:off x="2232781" y="5705500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59198CF-3614-B247-81E4-69A1C77C3130}"/>
                </a:ext>
              </a:extLst>
            </p:cNvPr>
            <p:cNvCxnSpPr>
              <a:cxnSpLocks/>
            </p:cNvCxnSpPr>
            <p:nvPr/>
          </p:nvCxnSpPr>
          <p:spPr>
            <a:xfrm>
              <a:off x="1859089" y="5707588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E9B6C45-B563-3546-A561-45692A2FCD8E}"/>
                </a:ext>
              </a:extLst>
            </p:cNvPr>
            <p:cNvCxnSpPr>
              <a:cxnSpLocks/>
            </p:cNvCxnSpPr>
            <p:nvPr/>
          </p:nvCxnSpPr>
          <p:spPr>
            <a:xfrm>
              <a:off x="2587685" y="5722202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B7F6C05-80C1-274B-8848-8A7C44239037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07" y="5711764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6AF714B-78B4-0D47-94EB-24AF12E4BB40}"/>
                </a:ext>
              </a:extLst>
            </p:cNvPr>
            <p:cNvCxnSpPr>
              <a:cxnSpLocks/>
            </p:cNvCxnSpPr>
            <p:nvPr/>
          </p:nvCxnSpPr>
          <p:spPr>
            <a:xfrm>
              <a:off x="2978079" y="5711764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ACCE036-14E4-4546-9504-E6F21FA65E8C}"/>
                </a:ext>
              </a:extLst>
            </p:cNvPr>
            <p:cNvSpPr txBox="1"/>
            <p:nvPr/>
          </p:nvSpPr>
          <p:spPr>
            <a:xfrm>
              <a:off x="806115" y="2227202"/>
              <a:ext cx="345184" cy="326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9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8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7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6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5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4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3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2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CABE79A-B2D1-5A42-BD47-2DF79EACE3EF}"/>
                </a:ext>
              </a:extLst>
            </p:cNvPr>
            <p:cNvSpPr txBox="1"/>
            <p:nvPr/>
          </p:nvSpPr>
          <p:spPr>
            <a:xfrm>
              <a:off x="1348242" y="5826588"/>
              <a:ext cx="265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1      2      3     4      5      6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9691265-60DE-324C-A4D3-ECFB6B6D1F47}"/>
                </a:ext>
              </a:extLst>
            </p:cNvPr>
            <p:cNvSpPr/>
            <p:nvPr/>
          </p:nvSpPr>
          <p:spPr>
            <a:xfrm>
              <a:off x="2913292" y="4155410"/>
              <a:ext cx="182880" cy="182880"/>
            </a:xfrm>
            <a:prstGeom prst="ellipse">
              <a:avLst/>
            </a:prstGeom>
            <a:solidFill>
              <a:srgbClr val="FFB0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7EB7F99-1254-4B4E-B5A2-0B9FE4424BF6}"/>
                </a:ext>
              </a:extLst>
            </p:cNvPr>
            <p:cNvSpPr/>
            <p:nvPr/>
          </p:nvSpPr>
          <p:spPr>
            <a:xfrm>
              <a:off x="2913292" y="4731448"/>
              <a:ext cx="182880" cy="182880"/>
            </a:xfrm>
            <a:prstGeom prst="ellipse">
              <a:avLst/>
            </a:prstGeom>
            <a:solidFill>
              <a:srgbClr val="02A9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30D01F7-CBF7-504F-A97D-9F9DE65AAC43}"/>
                </a:ext>
              </a:extLst>
            </p:cNvPr>
            <p:cNvSpPr txBox="1"/>
            <p:nvPr/>
          </p:nvSpPr>
          <p:spPr>
            <a:xfrm>
              <a:off x="5365617" y="5699408"/>
              <a:ext cx="409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x</a:t>
              </a:r>
              <a:r>
                <a:rPr lang="en-US" sz="2000" baseline="-25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2BBF31-6DAA-0148-8341-00AEB0DBABBA}"/>
                </a:ext>
              </a:extLst>
            </p:cNvPr>
            <p:cNvSpPr txBox="1"/>
            <p:nvPr/>
          </p:nvSpPr>
          <p:spPr>
            <a:xfrm>
              <a:off x="686261" y="1270160"/>
              <a:ext cx="409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x</a:t>
              </a:r>
              <a:r>
                <a:rPr lang="en-US" sz="2000" baseline="-25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0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6CC3-B59D-0448-B8C0-10FF742F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Feature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AD258-0298-0E47-9ECD-559A85C3D29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52491" y="1291120"/>
            <a:ext cx="11152695" cy="4874129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sz="2800" b="1" dirty="0">
                <a:solidFill>
                  <a:schemeClr val="accent3"/>
                </a:solidFill>
              </a:rPr>
              <a:t>Feature engineering</a:t>
            </a:r>
            <a:r>
              <a:rPr lang="en-US" sz="2800" dirty="0"/>
              <a:t>: Use </a:t>
            </a:r>
            <a:r>
              <a:rPr lang="en-US" sz="2800" b="1" dirty="0"/>
              <a:t>domain and data knowledge </a:t>
            </a:r>
            <a:r>
              <a:rPr lang="en-US" sz="2800" dirty="0"/>
              <a:t>to create </a:t>
            </a:r>
            <a:r>
              <a:rPr lang="en-US" sz="2800" b="1" dirty="0"/>
              <a:t>novel </a:t>
            </a:r>
            <a:r>
              <a:rPr lang="en-US" sz="2800" b="1" dirty="0">
                <a:solidFill>
                  <a:schemeClr val="accent3"/>
                </a:solidFill>
              </a:rPr>
              <a:t>features</a:t>
            </a:r>
            <a:r>
              <a:rPr lang="en-US" sz="2800" b="1" dirty="0"/>
              <a:t> </a:t>
            </a:r>
            <a:r>
              <a:rPr lang="en-US" sz="2800" dirty="0"/>
              <a:t>as inputs for ML models from the </a:t>
            </a:r>
            <a:r>
              <a:rPr lang="en-US" sz="2800" b="1" dirty="0">
                <a:solidFill>
                  <a:schemeClr val="accent6"/>
                </a:solidFill>
              </a:rPr>
              <a:t>raw data </a:t>
            </a:r>
            <a:r>
              <a:rPr lang="en-US" sz="2800" dirty="0"/>
              <a:t>provided. </a:t>
            </a:r>
          </a:p>
          <a:p>
            <a:pPr>
              <a:spcBef>
                <a:spcPts val="900"/>
              </a:spcBef>
            </a:pPr>
            <a:endParaRPr lang="en-US" sz="2800" dirty="0"/>
          </a:p>
          <a:p>
            <a:pPr>
              <a:spcBef>
                <a:spcPts val="900"/>
              </a:spcBef>
            </a:pPr>
            <a:r>
              <a:rPr lang="en-US" sz="2800" dirty="0"/>
              <a:t>					</a:t>
            </a:r>
          </a:p>
          <a:p>
            <a:pPr>
              <a:spcBef>
                <a:spcPts val="900"/>
              </a:spcBef>
            </a:pPr>
            <a:endParaRPr lang="en-US" sz="2800" dirty="0"/>
          </a:p>
          <a:p>
            <a:pPr>
              <a:spcBef>
                <a:spcPts val="900"/>
              </a:spcBef>
            </a:pP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88E35A-950B-354E-8002-D569F8CBC11A}"/>
              </a:ext>
            </a:extLst>
          </p:cNvPr>
          <p:cNvSpPr/>
          <p:nvPr/>
        </p:nvSpPr>
        <p:spPr>
          <a:xfrm>
            <a:off x="2219328" y="2682390"/>
            <a:ext cx="2630496" cy="59063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Numerical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7876ED-DD2F-2B44-8E29-974679388C62}"/>
              </a:ext>
            </a:extLst>
          </p:cNvPr>
          <p:cNvSpPr/>
          <p:nvPr/>
        </p:nvSpPr>
        <p:spPr>
          <a:xfrm>
            <a:off x="8964184" y="3411185"/>
            <a:ext cx="2872911" cy="118345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Train ML Model using </a:t>
            </a:r>
            <a:r>
              <a:rPr lang="en-US" sz="2400" b="1" u="sng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meaningful</a:t>
            </a:r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lang="en-US" sz="2400" b="1" u="sng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numerical</a:t>
            </a:r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features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671C52-18BC-6E47-9700-D6FA7EF16D92}"/>
              </a:ext>
            </a:extLst>
          </p:cNvPr>
          <p:cNvCxnSpPr>
            <a:cxnSpLocks/>
          </p:cNvCxnSpPr>
          <p:nvPr/>
        </p:nvCxnSpPr>
        <p:spPr>
          <a:xfrm flipV="1">
            <a:off x="5349855" y="4014231"/>
            <a:ext cx="535582" cy="1"/>
          </a:xfrm>
          <a:prstGeom prst="straightConnector1">
            <a:avLst/>
          </a:prstGeom>
          <a:ln w="2222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C0ACAD6-4D1E-854F-902E-DC175215D071}"/>
              </a:ext>
            </a:extLst>
          </p:cNvPr>
          <p:cNvSpPr/>
          <p:nvPr/>
        </p:nvSpPr>
        <p:spPr>
          <a:xfrm>
            <a:off x="2219328" y="3446002"/>
            <a:ext cx="2630496" cy="59063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Categorical data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19F432-5491-8A4C-8BF9-2804448E387A}"/>
              </a:ext>
            </a:extLst>
          </p:cNvPr>
          <p:cNvSpPr/>
          <p:nvPr/>
        </p:nvSpPr>
        <p:spPr>
          <a:xfrm>
            <a:off x="2219327" y="4232797"/>
            <a:ext cx="2630495" cy="59063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Text data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36E944-B053-2A4A-8363-2627D4D4B13B}"/>
              </a:ext>
            </a:extLst>
          </p:cNvPr>
          <p:cNvSpPr/>
          <p:nvPr/>
        </p:nvSpPr>
        <p:spPr>
          <a:xfrm>
            <a:off x="3262704" y="484833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…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CAF1CB38-A994-9841-AEBF-C3D21E46F907}"/>
              </a:ext>
            </a:extLst>
          </p:cNvPr>
          <p:cNvSpPr/>
          <p:nvPr/>
        </p:nvSpPr>
        <p:spPr>
          <a:xfrm>
            <a:off x="4911841" y="2554949"/>
            <a:ext cx="300625" cy="2918564"/>
          </a:xfrm>
          <a:prstGeom prst="rightBrace">
            <a:avLst/>
          </a:prstGeom>
          <a:noFill/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BE937E81-638F-F444-9E75-9B9A34BA1965}"/>
              </a:ext>
            </a:extLst>
          </p:cNvPr>
          <p:cNvSpPr/>
          <p:nvPr/>
        </p:nvSpPr>
        <p:spPr>
          <a:xfrm rot="10800000">
            <a:off x="1856682" y="2554949"/>
            <a:ext cx="300625" cy="2918564"/>
          </a:xfrm>
          <a:prstGeom prst="rightBrace">
            <a:avLst/>
          </a:prstGeom>
          <a:noFill/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3FFB5A-A1B4-8F4F-A59D-201925BBAD1A}"/>
              </a:ext>
            </a:extLst>
          </p:cNvPr>
          <p:cNvSpPr/>
          <p:nvPr/>
        </p:nvSpPr>
        <p:spPr>
          <a:xfrm rot="16200000">
            <a:off x="3815" y="3719912"/>
            <a:ext cx="2668048" cy="58863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Tabular Raw Data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347EC50-D807-4547-8558-CFC35F5F6BD0}"/>
              </a:ext>
            </a:extLst>
          </p:cNvPr>
          <p:cNvCxnSpPr>
            <a:cxnSpLocks/>
          </p:cNvCxnSpPr>
          <p:nvPr/>
        </p:nvCxnSpPr>
        <p:spPr>
          <a:xfrm flipV="1">
            <a:off x="8346266" y="4014231"/>
            <a:ext cx="535582" cy="1"/>
          </a:xfrm>
          <a:prstGeom prst="straightConnector1">
            <a:avLst/>
          </a:prstGeom>
          <a:ln w="2222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E5F8A9-6A7B-9448-94C2-EC1261FF963F}"/>
              </a:ext>
            </a:extLst>
          </p:cNvPr>
          <p:cNvCxnSpPr>
            <a:cxnSpLocks/>
          </p:cNvCxnSpPr>
          <p:nvPr/>
        </p:nvCxnSpPr>
        <p:spPr>
          <a:xfrm flipV="1">
            <a:off x="6055330" y="4002910"/>
            <a:ext cx="535582" cy="1"/>
          </a:xfrm>
          <a:prstGeom prst="straightConnector1">
            <a:avLst/>
          </a:prstGeom>
          <a:ln w="2222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FFA774-4B62-A04B-99BB-433A735A6EEC}"/>
              </a:ext>
            </a:extLst>
          </p:cNvPr>
          <p:cNvCxnSpPr>
            <a:cxnSpLocks/>
          </p:cNvCxnSpPr>
          <p:nvPr/>
        </p:nvCxnSpPr>
        <p:spPr>
          <a:xfrm flipV="1">
            <a:off x="7585738" y="4014231"/>
            <a:ext cx="535582" cy="1"/>
          </a:xfrm>
          <a:prstGeom prst="straightConnector1">
            <a:avLst/>
          </a:prstGeom>
          <a:ln w="2222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409E7B-6385-F24B-998F-2E9C6E64A7CA}"/>
              </a:ext>
            </a:extLst>
          </p:cNvPr>
          <p:cNvCxnSpPr>
            <a:cxnSpLocks/>
          </p:cNvCxnSpPr>
          <p:nvPr/>
        </p:nvCxnSpPr>
        <p:spPr>
          <a:xfrm flipV="1">
            <a:off x="6825192" y="4002910"/>
            <a:ext cx="535582" cy="1"/>
          </a:xfrm>
          <a:prstGeom prst="straightConnector1">
            <a:avLst/>
          </a:prstGeom>
          <a:ln w="2222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224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Decision Trees: Numerical Example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8B0F97-1171-3C45-8006-1A88EFEB283A}"/>
              </a:ext>
            </a:extLst>
          </p:cNvPr>
          <p:cNvGrpSpPr/>
          <p:nvPr/>
        </p:nvGrpSpPr>
        <p:grpSpPr>
          <a:xfrm>
            <a:off x="7366757" y="1988208"/>
            <a:ext cx="3167885" cy="3705123"/>
            <a:chOff x="2118465" y="1971371"/>
            <a:chExt cx="3167885" cy="370512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6CDDF9D-F212-154F-B424-ABFBA8A13875}"/>
                </a:ext>
              </a:extLst>
            </p:cNvPr>
            <p:cNvSpPr/>
            <p:nvPr/>
          </p:nvSpPr>
          <p:spPr>
            <a:xfrm>
              <a:off x="3016037" y="1971371"/>
              <a:ext cx="1372739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Class: 1, 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E6CAF63-0C73-4D41-864D-27B71D3D5C6E}"/>
                </a:ext>
              </a:extLst>
            </p:cNvPr>
            <p:cNvSpPr txBox="1"/>
            <p:nvPr/>
          </p:nvSpPr>
          <p:spPr>
            <a:xfrm>
              <a:off x="2118465" y="2506395"/>
              <a:ext cx="3167885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What feature (x</a:t>
              </a:r>
              <a:r>
                <a:rPr lang="en-US" sz="2000" b="1" baseline="-25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1</a:t>
              </a:r>
              <a:r>
                <a:rPr lang="en-US" sz="2000" b="1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 or x</a:t>
              </a:r>
              <a:r>
                <a:rPr lang="en-US" sz="2000" b="1" baseline="-25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2</a:t>
              </a:r>
              <a:r>
                <a:rPr lang="en-US" sz="2000" b="1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) to use to split this dataset, to best separate class 1 from class 2?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en-US" sz="2000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[select the splits such that the descendent subsets are “purer” than their parents]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52F03EA-FDF5-5740-A5BA-27E22F22D717}"/>
              </a:ext>
            </a:extLst>
          </p:cNvPr>
          <p:cNvGrpSpPr/>
          <p:nvPr/>
        </p:nvGrpSpPr>
        <p:grpSpPr>
          <a:xfrm>
            <a:off x="686261" y="1159265"/>
            <a:ext cx="5088442" cy="4975100"/>
            <a:chOff x="686261" y="1159265"/>
            <a:chExt cx="5088442" cy="4975100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AE2B2255-6271-BB45-9884-59FC986C1D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1388" y="5698735"/>
              <a:ext cx="4586903" cy="200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7B12D3E-F74F-D74C-8ECC-F5DF4104FC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1388" y="1173971"/>
              <a:ext cx="0" cy="45537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5328E4B-C6FD-A64A-A9EA-2987CAB4C1AE}"/>
                </a:ext>
              </a:extLst>
            </p:cNvPr>
            <p:cNvSpPr txBox="1"/>
            <p:nvPr/>
          </p:nvSpPr>
          <p:spPr>
            <a:xfrm>
              <a:off x="4395543" y="1159265"/>
              <a:ext cx="1372748" cy="861774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Class 1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Class 2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3AB1387-2C90-D440-B41F-FD7D090FD564}"/>
                </a:ext>
              </a:extLst>
            </p:cNvPr>
            <p:cNvSpPr/>
            <p:nvPr/>
          </p:nvSpPr>
          <p:spPr>
            <a:xfrm>
              <a:off x="5362854" y="1273460"/>
              <a:ext cx="182880" cy="182880"/>
            </a:xfrm>
            <a:prstGeom prst="ellipse">
              <a:avLst/>
            </a:prstGeom>
            <a:solidFill>
              <a:srgbClr val="02A9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64D274E-18A3-AD4B-B64C-59AD22789C88}"/>
                </a:ext>
              </a:extLst>
            </p:cNvPr>
            <p:cNvSpPr/>
            <p:nvPr/>
          </p:nvSpPr>
          <p:spPr>
            <a:xfrm>
              <a:off x="5371486" y="1723523"/>
              <a:ext cx="182880" cy="182880"/>
            </a:xfrm>
            <a:prstGeom prst="ellipse">
              <a:avLst/>
            </a:prstGeom>
            <a:solidFill>
              <a:srgbClr val="FFB0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E2F51D0-87D2-5C4A-A272-429D6D900E99}"/>
                </a:ext>
              </a:extLst>
            </p:cNvPr>
            <p:cNvSpPr/>
            <p:nvPr/>
          </p:nvSpPr>
          <p:spPr>
            <a:xfrm>
              <a:off x="2332893" y="4878083"/>
              <a:ext cx="182880" cy="182880"/>
            </a:xfrm>
            <a:prstGeom prst="ellipse">
              <a:avLst/>
            </a:prstGeom>
            <a:solidFill>
              <a:srgbClr val="FFB0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AEB5396-69FC-F549-8FDB-1FC1F46DADD1}"/>
                </a:ext>
              </a:extLst>
            </p:cNvPr>
            <p:cNvSpPr/>
            <p:nvPr/>
          </p:nvSpPr>
          <p:spPr>
            <a:xfrm>
              <a:off x="1418391" y="4510537"/>
              <a:ext cx="182880" cy="182880"/>
            </a:xfrm>
            <a:prstGeom prst="ellipse">
              <a:avLst/>
            </a:prstGeom>
            <a:solidFill>
              <a:srgbClr val="FFB0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63ACFA9-617B-5E43-9E62-528B252BF88C}"/>
                </a:ext>
              </a:extLst>
            </p:cNvPr>
            <p:cNvSpPr/>
            <p:nvPr/>
          </p:nvSpPr>
          <p:spPr>
            <a:xfrm>
              <a:off x="1794074" y="4144777"/>
              <a:ext cx="182880" cy="182880"/>
            </a:xfrm>
            <a:prstGeom prst="ellipse">
              <a:avLst/>
            </a:prstGeom>
            <a:solidFill>
              <a:srgbClr val="FFB0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B8EC910-920B-7047-8E02-BB90E58A33B0}"/>
                </a:ext>
              </a:extLst>
            </p:cNvPr>
            <p:cNvSpPr/>
            <p:nvPr/>
          </p:nvSpPr>
          <p:spPr>
            <a:xfrm>
              <a:off x="2518730" y="4878083"/>
              <a:ext cx="182880" cy="182880"/>
            </a:xfrm>
            <a:prstGeom prst="ellipse">
              <a:avLst/>
            </a:prstGeom>
            <a:solidFill>
              <a:srgbClr val="FFB0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7040765-A3AD-E148-9AED-EF2D5CE2A1ED}"/>
                </a:ext>
              </a:extLst>
            </p:cNvPr>
            <p:cNvSpPr/>
            <p:nvPr/>
          </p:nvSpPr>
          <p:spPr>
            <a:xfrm>
              <a:off x="3259481" y="3414702"/>
              <a:ext cx="182880" cy="182880"/>
            </a:xfrm>
            <a:prstGeom prst="ellipse">
              <a:avLst/>
            </a:prstGeom>
            <a:solidFill>
              <a:srgbClr val="02A9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2424D8D-3B79-AE48-8DC4-B17012B7C801}"/>
                </a:ext>
              </a:extLst>
            </p:cNvPr>
            <p:cNvSpPr/>
            <p:nvPr/>
          </p:nvSpPr>
          <p:spPr>
            <a:xfrm>
              <a:off x="1794074" y="2301360"/>
              <a:ext cx="182880" cy="182880"/>
            </a:xfrm>
            <a:prstGeom prst="ellipse">
              <a:avLst/>
            </a:prstGeom>
            <a:solidFill>
              <a:srgbClr val="02A9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C7E9FFB-792B-0C45-A59D-6071278D10C1}"/>
                </a:ext>
              </a:extLst>
            </p:cNvPr>
            <p:cNvSpPr/>
            <p:nvPr/>
          </p:nvSpPr>
          <p:spPr>
            <a:xfrm>
              <a:off x="2518730" y="2301360"/>
              <a:ext cx="182880" cy="182880"/>
            </a:xfrm>
            <a:prstGeom prst="ellipse">
              <a:avLst/>
            </a:prstGeom>
            <a:solidFill>
              <a:srgbClr val="02A9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917B614-C11C-7640-9303-C0AECE264D97}"/>
                </a:ext>
              </a:extLst>
            </p:cNvPr>
            <p:cNvSpPr/>
            <p:nvPr/>
          </p:nvSpPr>
          <p:spPr>
            <a:xfrm>
              <a:off x="2163834" y="2676100"/>
              <a:ext cx="182880" cy="182880"/>
            </a:xfrm>
            <a:prstGeom prst="ellipse">
              <a:avLst/>
            </a:prstGeom>
            <a:solidFill>
              <a:srgbClr val="02A9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A2C0CF5-0CAA-FF47-A7EB-F378C38AFC56}"/>
                </a:ext>
              </a:extLst>
            </p:cNvPr>
            <p:cNvCxnSpPr>
              <a:cxnSpLocks/>
            </p:cNvCxnSpPr>
            <p:nvPr/>
          </p:nvCxnSpPr>
          <p:spPr>
            <a:xfrm>
              <a:off x="1051161" y="5325544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5F2D48D-9FF6-8149-97F0-56352BDF4D8E}"/>
                </a:ext>
              </a:extLst>
            </p:cNvPr>
            <p:cNvCxnSpPr/>
            <p:nvPr/>
          </p:nvCxnSpPr>
          <p:spPr>
            <a:xfrm>
              <a:off x="1053249" y="4964378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22DE97D-9906-C340-A279-3B1B60C20ABF}"/>
                </a:ext>
              </a:extLst>
            </p:cNvPr>
            <p:cNvCxnSpPr/>
            <p:nvPr/>
          </p:nvCxnSpPr>
          <p:spPr>
            <a:xfrm>
              <a:off x="1055337" y="4590686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084AC76-93D3-7340-BB3E-76E0BD251E26}"/>
                </a:ext>
              </a:extLst>
            </p:cNvPr>
            <p:cNvCxnSpPr/>
            <p:nvPr/>
          </p:nvCxnSpPr>
          <p:spPr>
            <a:xfrm>
              <a:off x="1057425" y="4204468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0B0E44-71EA-E049-A11B-CFEFFC580A64}"/>
                </a:ext>
              </a:extLst>
            </p:cNvPr>
            <p:cNvCxnSpPr>
              <a:cxnSpLocks/>
            </p:cNvCxnSpPr>
            <p:nvPr/>
          </p:nvCxnSpPr>
          <p:spPr>
            <a:xfrm>
              <a:off x="1053249" y="3486310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1994957-4C56-9E4D-95BE-5B8214BC63BE}"/>
                </a:ext>
              </a:extLst>
            </p:cNvPr>
            <p:cNvCxnSpPr/>
            <p:nvPr/>
          </p:nvCxnSpPr>
          <p:spPr>
            <a:xfrm>
              <a:off x="1055337" y="3125144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439AD2E-8108-8F46-8402-B658D46DC7A3}"/>
                </a:ext>
              </a:extLst>
            </p:cNvPr>
            <p:cNvCxnSpPr/>
            <p:nvPr/>
          </p:nvCxnSpPr>
          <p:spPr>
            <a:xfrm>
              <a:off x="1057425" y="2751452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7A9FC61-A8BA-7349-A963-6E169E127BA4}"/>
                </a:ext>
              </a:extLst>
            </p:cNvPr>
            <p:cNvCxnSpPr/>
            <p:nvPr/>
          </p:nvCxnSpPr>
          <p:spPr>
            <a:xfrm>
              <a:off x="1072039" y="2365234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1C77871-E8A2-7840-B15F-74829AC18185}"/>
                </a:ext>
              </a:extLst>
            </p:cNvPr>
            <p:cNvCxnSpPr>
              <a:cxnSpLocks/>
            </p:cNvCxnSpPr>
            <p:nvPr/>
          </p:nvCxnSpPr>
          <p:spPr>
            <a:xfrm>
              <a:off x="1055337" y="3839126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47C71F2-E631-B44A-BBEF-A32922866263}"/>
                </a:ext>
              </a:extLst>
            </p:cNvPr>
            <p:cNvCxnSpPr>
              <a:cxnSpLocks/>
            </p:cNvCxnSpPr>
            <p:nvPr/>
          </p:nvCxnSpPr>
          <p:spPr>
            <a:xfrm>
              <a:off x="1491659" y="5703412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FF03E9E-81E5-EA46-A0EF-6365CAB434C7}"/>
                </a:ext>
              </a:extLst>
            </p:cNvPr>
            <p:cNvCxnSpPr>
              <a:cxnSpLocks/>
            </p:cNvCxnSpPr>
            <p:nvPr/>
          </p:nvCxnSpPr>
          <p:spPr>
            <a:xfrm>
              <a:off x="2232781" y="5705500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9DF711C-2BA8-0C4B-A134-4C58A44318C4}"/>
                </a:ext>
              </a:extLst>
            </p:cNvPr>
            <p:cNvCxnSpPr>
              <a:cxnSpLocks/>
            </p:cNvCxnSpPr>
            <p:nvPr/>
          </p:nvCxnSpPr>
          <p:spPr>
            <a:xfrm>
              <a:off x="1859089" y="5707588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16C9BE5-6DC7-9D4E-9751-69C362BAD86A}"/>
                </a:ext>
              </a:extLst>
            </p:cNvPr>
            <p:cNvCxnSpPr>
              <a:cxnSpLocks/>
            </p:cNvCxnSpPr>
            <p:nvPr/>
          </p:nvCxnSpPr>
          <p:spPr>
            <a:xfrm>
              <a:off x="2587685" y="5722202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FC8B0AE-2BE0-3948-8E0E-352F7DD84D83}"/>
                </a:ext>
              </a:extLst>
            </p:cNvPr>
            <p:cNvCxnSpPr>
              <a:cxnSpLocks/>
            </p:cNvCxnSpPr>
            <p:nvPr/>
          </p:nvCxnSpPr>
          <p:spPr>
            <a:xfrm>
              <a:off x="3328807" y="5711764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3C01CDE-2C62-E945-869D-19E2ACD9B6A9}"/>
                </a:ext>
              </a:extLst>
            </p:cNvPr>
            <p:cNvCxnSpPr>
              <a:cxnSpLocks/>
            </p:cNvCxnSpPr>
            <p:nvPr/>
          </p:nvCxnSpPr>
          <p:spPr>
            <a:xfrm>
              <a:off x="2978079" y="5711764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05848AD-75E2-5B44-A3AE-631C8B17519A}"/>
                </a:ext>
              </a:extLst>
            </p:cNvPr>
            <p:cNvSpPr txBox="1"/>
            <p:nvPr/>
          </p:nvSpPr>
          <p:spPr>
            <a:xfrm>
              <a:off x="806115" y="2227202"/>
              <a:ext cx="345184" cy="326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9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8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7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6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5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4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3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2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179647A-B6D8-8B47-82AB-6C2E2FCC194A}"/>
                </a:ext>
              </a:extLst>
            </p:cNvPr>
            <p:cNvSpPr txBox="1"/>
            <p:nvPr/>
          </p:nvSpPr>
          <p:spPr>
            <a:xfrm>
              <a:off x="1348242" y="5826588"/>
              <a:ext cx="265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1      2      3     4      5      6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756AC9B-ACB6-D849-B8AC-1E044C6A1828}"/>
                </a:ext>
              </a:extLst>
            </p:cNvPr>
            <p:cNvSpPr/>
            <p:nvPr/>
          </p:nvSpPr>
          <p:spPr>
            <a:xfrm>
              <a:off x="2913292" y="4155410"/>
              <a:ext cx="182880" cy="182880"/>
            </a:xfrm>
            <a:prstGeom prst="ellipse">
              <a:avLst/>
            </a:prstGeom>
            <a:solidFill>
              <a:srgbClr val="FFB0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A1019D0-9A98-8045-8DFA-FBF3E55BB4F7}"/>
                </a:ext>
              </a:extLst>
            </p:cNvPr>
            <p:cNvSpPr/>
            <p:nvPr/>
          </p:nvSpPr>
          <p:spPr>
            <a:xfrm>
              <a:off x="2913292" y="4731448"/>
              <a:ext cx="182880" cy="182880"/>
            </a:xfrm>
            <a:prstGeom prst="ellipse">
              <a:avLst/>
            </a:prstGeom>
            <a:solidFill>
              <a:srgbClr val="02A9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FE5A862-491F-7042-A7F0-9425608275AC}"/>
                </a:ext>
              </a:extLst>
            </p:cNvPr>
            <p:cNvSpPr txBox="1"/>
            <p:nvPr/>
          </p:nvSpPr>
          <p:spPr>
            <a:xfrm>
              <a:off x="5365617" y="5699408"/>
              <a:ext cx="409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x</a:t>
              </a:r>
              <a:r>
                <a:rPr lang="en-US" sz="2000" baseline="-25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1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24EAAF7-B3BC-0342-A2FC-5F9246535C01}"/>
                </a:ext>
              </a:extLst>
            </p:cNvPr>
            <p:cNvSpPr txBox="1"/>
            <p:nvPr/>
          </p:nvSpPr>
          <p:spPr>
            <a:xfrm>
              <a:off x="686261" y="1270160"/>
              <a:ext cx="409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x</a:t>
              </a:r>
              <a:r>
                <a:rPr lang="en-US" sz="2000" baseline="-25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248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9FA91FB3-D362-9641-A9F6-EFD9C5E42B01}"/>
              </a:ext>
            </a:extLst>
          </p:cNvPr>
          <p:cNvSpPr/>
          <p:nvPr/>
        </p:nvSpPr>
        <p:spPr>
          <a:xfrm>
            <a:off x="1177225" y="3880255"/>
            <a:ext cx="3655156" cy="1828800"/>
          </a:xfrm>
          <a:prstGeom prst="rect">
            <a:avLst/>
          </a:prstGeom>
          <a:solidFill>
            <a:srgbClr val="FFB0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DCC1E04-903C-6A47-AE02-257A7C210B70}"/>
              </a:ext>
            </a:extLst>
          </p:cNvPr>
          <p:cNvSpPr/>
          <p:nvPr/>
        </p:nvSpPr>
        <p:spPr>
          <a:xfrm>
            <a:off x="1177649" y="2050108"/>
            <a:ext cx="3655156" cy="1828800"/>
          </a:xfrm>
          <a:prstGeom prst="rect">
            <a:avLst/>
          </a:prstGeom>
          <a:solidFill>
            <a:srgbClr val="02A9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Decision Trees: Numerical Example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26CD7F-D46C-6A4A-87C3-4E25C9939ED4}"/>
              </a:ext>
            </a:extLst>
          </p:cNvPr>
          <p:cNvGrpSpPr/>
          <p:nvPr/>
        </p:nvGrpSpPr>
        <p:grpSpPr>
          <a:xfrm>
            <a:off x="806115" y="1173971"/>
            <a:ext cx="4962176" cy="4700380"/>
            <a:chOff x="6338803" y="1255747"/>
            <a:chExt cx="4962176" cy="470038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C2DBDF3-89FB-CC48-B8E9-8C6EB63FE8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4076" y="5780511"/>
              <a:ext cx="4586903" cy="200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C8751DC-825D-5D42-8D2C-33CCFE4A5C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4076" y="1255747"/>
              <a:ext cx="0" cy="45537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C4221BF-1B64-574F-94FB-A7F1D9181B12}"/>
                </a:ext>
              </a:extLst>
            </p:cNvPr>
            <p:cNvGrpSpPr/>
            <p:nvPr/>
          </p:nvGrpSpPr>
          <p:grpSpPr>
            <a:xfrm>
              <a:off x="6951079" y="2369235"/>
              <a:ext cx="2023970" cy="2759603"/>
              <a:chOff x="7346939" y="2248856"/>
              <a:chExt cx="2023970" cy="275960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38DB574-BE62-5145-BEDE-2C13346E607B}"/>
                  </a:ext>
                </a:extLst>
              </p:cNvPr>
              <p:cNvSpPr/>
              <p:nvPr/>
            </p:nvSpPr>
            <p:spPr>
              <a:xfrm>
                <a:off x="8261441" y="4825579"/>
                <a:ext cx="182880" cy="182880"/>
              </a:xfrm>
              <a:prstGeom prst="ellipse">
                <a:avLst/>
              </a:prstGeom>
              <a:solidFill>
                <a:srgbClr val="FFB03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347344B-0086-414A-8CE3-6752A9C51025}"/>
                  </a:ext>
                </a:extLst>
              </p:cNvPr>
              <p:cNvSpPr/>
              <p:nvPr/>
            </p:nvSpPr>
            <p:spPr>
              <a:xfrm>
                <a:off x="7346939" y="4458033"/>
                <a:ext cx="182880" cy="182880"/>
              </a:xfrm>
              <a:prstGeom prst="ellipse">
                <a:avLst/>
              </a:prstGeom>
              <a:solidFill>
                <a:srgbClr val="FFB03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D653191-B402-3240-AA78-A9554190BAB8}"/>
                  </a:ext>
                </a:extLst>
              </p:cNvPr>
              <p:cNvSpPr/>
              <p:nvPr/>
            </p:nvSpPr>
            <p:spPr>
              <a:xfrm>
                <a:off x="7722622" y="4092273"/>
                <a:ext cx="182880" cy="182880"/>
              </a:xfrm>
              <a:prstGeom prst="ellipse">
                <a:avLst/>
              </a:prstGeom>
              <a:solidFill>
                <a:srgbClr val="FFB03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C648C53-9741-A74A-8120-EBBF7C9AF14B}"/>
                  </a:ext>
                </a:extLst>
              </p:cNvPr>
              <p:cNvSpPr/>
              <p:nvPr/>
            </p:nvSpPr>
            <p:spPr>
              <a:xfrm>
                <a:off x="8447278" y="4825579"/>
                <a:ext cx="182880" cy="182880"/>
              </a:xfrm>
              <a:prstGeom prst="ellipse">
                <a:avLst/>
              </a:prstGeom>
              <a:solidFill>
                <a:srgbClr val="FFB03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39EADDE-C2D0-8C43-9A95-8BD4A7EF004E}"/>
                  </a:ext>
                </a:extLst>
              </p:cNvPr>
              <p:cNvSpPr/>
              <p:nvPr/>
            </p:nvSpPr>
            <p:spPr>
              <a:xfrm>
                <a:off x="9188029" y="3362198"/>
                <a:ext cx="182880" cy="182880"/>
              </a:xfrm>
              <a:prstGeom prst="ellipse">
                <a:avLst/>
              </a:prstGeom>
              <a:solidFill>
                <a:srgbClr val="02A9E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E4BBFAD-6676-C441-B56A-C4AFCD8EA344}"/>
                  </a:ext>
                </a:extLst>
              </p:cNvPr>
              <p:cNvSpPr/>
              <p:nvPr/>
            </p:nvSpPr>
            <p:spPr>
              <a:xfrm>
                <a:off x="7722622" y="2248856"/>
                <a:ext cx="182880" cy="182880"/>
              </a:xfrm>
              <a:prstGeom prst="ellipse">
                <a:avLst/>
              </a:prstGeom>
              <a:solidFill>
                <a:srgbClr val="02A9E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18C75C8-1229-C44A-881D-167FF42B9485}"/>
                  </a:ext>
                </a:extLst>
              </p:cNvPr>
              <p:cNvSpPr/>
              <p:nvPr/>
            </p:nvSpPr>
            <p:spPr>
              <a:xfrm>
                <a:off x="8447278" y="2248856"/>
                <a:ext cx="182880" cy="182880"/>
              </a:xfrm>
              <a:prstGeom prst="ellipse">
                <a:avLst/>
              </a:prstGeom>
              <a:solidFill>
                <a:srgbClr val="02A9E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047A3DB-C26F-DD46-A339-2CE92E004D98}"/>
                  </a:ext>
                </a:extLst>
              </p:cNvPr>
              <p:cNvSpPr/>
              <p:nvPr/>
            </p:nvSpPr>
            <p:spPr>
              <a:xfrm>
                <a:off x="8092382" y="2623596"/>
                <a:ext cx="182880" cy="182880"/>
              </a:xfrm>
              <a:prstGeom prst="ellipse">
                <a:avLst/>
              </a:prstGeom>
              <a:solidFill>
                <a:srgbClr val="02A9E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2E8BBA-A402-624A-86E8-B4836CD6438A}"/>
                </a:ext>
              </a:extLst>
            </p:cNvPr>
            <p:cNvCxnSpPr>
              <a:cxnSpLocks/>
            </p:cNvCxnSpPr>
            <p:nvPr/>
          </p:nvCxnSpPr>
          <p:spPr>
            <a:xfrm>
              <a:off x="6583849" y="5407320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383CFB0-F754-D748-BB20-0C8F2E1D80B9}"/>
                </a:ext>
              </a:extLst>
            </p:cNvPr>
            <p:cNvCxnSpPr/>
            <p:nvPr/>
          </p:nvCxnSpPr>
          <p:spPr>
            <a:xfrm>
              <a:off x="6585937" y="5046154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7CC84E7-3E91-4741-AF42-4424B7768C7D}"/>
                </a:ext>
              </a:extLst>
            </p:cNvPr>
            <p:cNvCxnSpPr/>
            <p:nvPr/>
          </p:nvCxnSpPr>
          <p:spPr>
            <a:xfrm>
              <a:off x="6588025" y="4672462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4C82591-37F1-2748-8834-B2A77E8E6602}"/>
                </a:ext>
              </a:extLst>
            </p:cNvPr>
            <p:cNvCxnSpPr/>
            <p:nvPr/>
          </p:nvCxnSpPr>
          <p:spPr>
            <a:xfrm>
              <a:off x="6590113" y="4286244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BFE96C3-DE49-E645-B7E3-3F91B05CC0F7}"/>
                </a:ext>
              </a:extLst>
            </p:cNvPr>
            <p:cNvCxnSpPr>
              <a:cxnSpLocks/>
            </p:cNvCxnSpPr>
            <p:nvPr/>
          </p:nvCxnSpPr>
          <p:spPr>
            <a:xfrm>
              <a:off x="6585937" y="3568086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E842FC7-8348-F94C-8C41-E1D2DEA6DF18}"/>
                </a:ext>
              </a:extLst>
            </p:cNvPr>
            <p:cNvCxnSpPr/>
            <p:nvPr/>
          </p:nvCxnSpPr>
          <p:spPr>
            <a:xfrm>
              <a:off x="6588025" y="3206920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A53266-C362-EC43-BBF1-1265A32A0675}"/>
                </a:ext>
              </a:extLst>
            </p:cNvPr>
            <p:cNvCxnSpPr/>
            <p:nvPr/>
          </p:nvCxnSpPr>
          <p:spPr>
            <a:xfrm>
              <a:off x="6590113" y="2833228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B548524-A45A-D64F-AD67-BE8F4F12092D}"/>
                </a:ext>
              </a:extLst>
            </p:cNvPr>
            <p:cNvCxnSpPr/>
            <p:nvPr/>
          </p:nvCxnSpPr>
          <p:spPr>
            <a:xfrm>
              <a:off x="6604727" y="2447010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68A189-5CB4-B84E-9280-D8759D6A21B4}"/>
                </a:ext>
              </a:extLst>
            </p:cNvPr>
            <p:cNvCxnSpPr>
              <a:cxnSpLocks/>
            </p:cNvCxnSpPr>
            <p:nvPr/>
          </p:nvCxnSpPr>
          <p:spPr>
            <a:xfrm>
              <a:off x="6588025" y="3920902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DE7813-3EE5-D54E-B0B6-0A5CBF3C9169}"/>
                </a:ext>
              </a:extLst>
            </p:cNvPr>
            <p:cNvCxnSpPr>
              <a:cxnSpLocks/>
            </p:cNvCxnSpPr>
            <p:nvPr/>
          </p:nvCxnSpPr>
          <p:spPr>
            <a:xfrm>
              <a:off x="7024347" y="5785188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07C6522-BD29-DC4D-8C15-FC51E6461241}"/>
                </a:ext>
              </a:extLst>
            </p:cNvPr>
            <p:cNvCxnSpPr>
              <a:cxnSpLocks/>
            </p:cNvCxnSpPr>
            <p:nvPr/>
          </p:nvCxnSpPr>
          <p:spPr>
            <a:xfrm>
              <a:off x="7765469" y="5787276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5DBEEE-4B57-8F46-A661-AD0A49867B94}"/>
                </a:ext>
              </a:extLst>
            </p:cNvPr>
            <p:cNvCxnSpPr>
              <a:cxnSpLocks/>
            </p:cNvCxnSpPr>
            <p:nvPr/>
          </p:nvCxnSpPr>
          <p:spPr>
            <a:xfrm>
              <a:off x="7391777" y="5789364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F6448DF-83D2-4148-8504-1736BD5A2C02}"/>
                </a:ext>
              </a:extLst>
            </p:cNvPr>
            <p:cNvCxnSpPr>
              <a:cxnSpLocks/>
            </p:cNvCxnSpPr>
            <p:nvPr/>
          </p:nvCxnSpPr>
          <p:spPr>
            <a:xfrm>
              <a:off x="8120373" y="5803978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3A3D28A-F35C-C14B-90AF-293BB2645473}"/>
                </a:ext>
              </a:extLst>
            </p:cNvPr>
            <p:cNvCxnSpPr>
              <a:cxnSpLocks/>
            </p:cNvCxnSpPr>
            <p:nvPr/>
          </p:nvCxnSpPr>
          <p:spPr>
            <a:xfrm>
              <a:off x="8861495" y="5793540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C54AA88-A27E-1946-AF14-618259B968AC}"/>
                </a:ext>
              </a:extLst>
            </p:cNvPr>
            <p:cNvCxnSpPr>
              <a:cxnSpLocks/>
            </p:cNvCxnSpPr>
            <p:nvPr/>
          </p:nvCxnSpPr>
          <p:spPr>
            <a:xfrm>
              <a:off x="8510767" y="5793540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7789A6-95C0-9649-883F-22A142C17D7B}"/>
                </a:ext>
              </a:extLst>
            </p:cNvPr>
            <p:cNvSpPr txBox="1"/>
            <p:nvPr/>
          </p:nvSpPr>
          <p:spPr>
            <a:xfrm>
              <a:off x="6338803" y="2308978"/>
              <a:ext cx="345184" cy="326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9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8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7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6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5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4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3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2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/>
                <a:t>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62E7F76-51C7-CC4E-97C1-FF713D278AA8}"/>
                </a:ext>
              </a:extLst>
            </p:cNvPr>
            <p:cNvSpPr/>
            <p:nvPr/>
          </p:nvSpPr>
          <p:spPr>
            <a:xfrm>
              <a:off x="8445980" y="4223285"/>
              <a:ext cx="182880" cy="182880"/>
            </a:xfrm>
            <a:prstGeom prst="ellipse">
              <a:avLst/>
            </a:prstGeom>
            <a:solidFill>
              <a:srgbClr val="FFB0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6FE3150-CEF4-B34F-A747-65D0CC6EC611}"/>
                </a:ext>
              </a:extLst>
            </p:cNvPr>
            <p:cNvSpPr/>
            <p:nvPr/>
          </p:nvSpPr>
          <p:spPr>
            <a:xfrm>
              <a:off x="8445980" y="4799323"/>
              <a:ext cx="182880" cy="182880"/>
            </a:xfrm>
            <a:prstGeom prst="ellipse">
              <a:avLst/>
            </a:prstGeom>
            <a:solidFill>
              <a:srgbClr val="02A9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6CDDF9D-F212-154F-B424-ABFBA8A13875}"/>
                  </a:ext>
                </a:extLst>
              </p:cNvPr>
              <p:cNvSpPr/>
              <p:nvPr/>
            </p:nvSpPr>
            <p:spPr>
              <a:xfrm>
                <a:off x="8260931" y="1984922"/>
                <a:ext cx="1188720" cy="457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6CDDF9D-F212-154F-B424-ABFBA8A13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931" y="1984922"/>
                <a:ext cx="1188720" cy="457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D47D20C7-374B-6E47-915E-8BFB3D0693C9}"/>
              </a:ext>
            </a:extLst>
          </p:cNvPr>
          <p:cNvSpPr txBox="1"/>
          <p:nvPr/>
        </p:nvSpPr>
        <p:spPr>
          <a:xfrm>
            <a:off x="773178" y="3630220"/>
            <a:ext cx="33534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5</a:t>
            </a:r>
            <a:endParaRPr lang="en-US" sz="2000" b="1" baseline="-250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EAA2397-8593-104A-9DDE-04103170ABF1}"/>
              </a:ext>
            </a:extLst>
          </p:cNvPr>
          <p:cNvSpPr/>
          <p:nvPr/>
        </p:nvSpPr>
        <p:spPr>
          <a:xfrm>
            <a:off x="738085" y="3624343"/>
            <a:ext cx="374537" cy="40011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80E990D-6FA0-A142-BF95-EB9C653D0F2D}"/>
              </a:ext>
            </a:extLst>
          </p:cNvPr>
          <p:cNvGrpSpPr/>
          <p:nvPr/>
        </p:nvGrpSpPr>
        <p:grpSpPr>
          <a:xfrm>
            <a:off x="5966158" y="1779335"/>
            <a:ext cx="4938000" cy="2979892"/>
            <a:chOff x="715323" y="1752924"/>
            <a:chExt cx="4938000" cy="2979892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D8F357C-FAF8-0942-8566-28ECD3ECF7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6657" y="2425286"/>
              <a:ext cx="1320342" cy="4729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D19C96F-A2A8-464E-A3C1-818C42154804}"/>
                </a:ext>
              </a:extLst>
            </p:cNvPr>
            <p:cNvCxnSpPr>
              <a:cxnSpLocks/>
              <a:endCxn id="54" idx="0"/>
            </p:cNvCxnSpPr>
            <p:nvPr/>
          </p:nvCxnSpPr>
          <p:spPr>
            <a:xfrm>
              <a:off x="3606999" y="2425286"/>
              <a:ext cx="1386153" cy="451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718E76B-55FA-3A46-B57E-018150202ED4}"/>
                </a:ext>
              </a:extLst>
            </p:cNvPr>
            <p:cNvSpPr/>
            <p:nvPr/>
          </p:nvSpPr>
          <p:spPr>
            <a:xfrm>
              <a:off x="4332981" y="2876961"/>
              <a:ext cx="1320342" cy="457200"/>
            </a:xfrm>
            <a:prstGeom prst="rect">
              <a:avLst/>
            </a:prstGeom>
            <a:solidFill>
              <a:srgbClr val="02A9E7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Class = 1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2366E34-4EF8-C74F-AAFC-438C3C364404}"/>
                </a:ext>
              </a:extLst>
            </p:cNvPr>
            <p:cNvSpPr/>
            <p:nvPr/>
          </p:nvSpPr>
          <p:spPr>
            <a:xfrm>
              <a:off x="2747776" y="1752924"/>
              <a:ext cx="1709531" cy="883019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691D9B3-185F-3141-916D-3CAA66878198}"/>
                </a:ext>
              </a:extLst>
            </p:cNvPr>
            <p:cNvSpPr txBox="1"/>
            <p:nvPr/>
          </p:nvSpPr>
          <p:spPr>
            <a:xfrm>
              <a:off x="4457307" y="2369235"/>
              <a:ext cx="535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No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EECEE05-6244-7147-A5D4-A7920E432ED7}"/>
                </a:ext>
              </a:extLst>
            </p:cNvPr>
            <p:cNvSpPr txBox="1"/>
            <p:nvPr/>
          </p:nvSpPr>
          <p:spPr>
            <a:xfrm>
              <a:off x="2223412" y="2421927"/>
              <a:ext cx="535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Yes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B4DF0AD-1416-0846-A36B-21C937DEC7E9}"/>
                </a:ext>
              </a:extLst>
            </p:cNvPr>
            <p:cNvSpPr txBox="1"/>
            <p:nvPr/>
          </p:nvSpPr>
          <p:spPr>
            <a:xfrm>
              <a:off x="715323" y="3409377"/>
              <a:ext cx="31426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What feature (x</a:t>
              </a:r>
              <a:r>
                <a:rPr lang="en-US" sz="2000" b="1" baseline="-25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1</a:t>
              </a:r>
              <a:r>
                <a:rPr lang="en-US" sz="2000" b="1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 or x</a:t>
              </a:r>
              <a:r>
                <a:rPr lang="en-US" sz="2000" b="1" baseline="-25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2</a:t>
              </a:r>
              <a:r>
                <a:rPr lang="en-US" sz="2000" b="1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) to use to split this subset, to best separate class 1 from class 2?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71394174-1D97-194E-B6C7-EBE396513A8E}"/>
              </a:ext>
            </a:extLst>
          </p:cNvPr>
          <p:cNvSpPr txBox="1"/>
          <p:nvPr/>
        </p:nvSpPr>
        <p:spPr>
          <a:xfrm>
            <a:off x="5365617" y="5699408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x</a:t>
            </a:r>
            <a:r>
              <a:rPr lang="en-US" sz="2000" baseline="-25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F0FC2B7-FDB0-E24F-B533-1491774457BE}"/>
              </a:ext>
            </a:extLst>
          </p:cNvPr>
          <p:cNvSpPr txBox="1"/>
          <p:nvPr/>
        </p:nvSpPr>
        <p:spPr>
          <a:xfrm>
            <a:off x="686261" y="1270160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x</a:t>
            </a:r>
            <a:r>
              <a:rPr lang="en-US" sz="2000" baseline="-25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9A38E9-837B-654C-9FE6-E91D798CD237}"/>
              </a:ext>
            </a:extLst>
          </p:cNvPr>
          <p:cNvSpPr/>
          <p:nvPr/>
        </p:nvSpPr>
        <p:spPr>
          <a:xfrm>
            <a:off x="6851121" y="2928389"/>
            <a:ext cx="1372739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Class: 1, 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EDDEE3F-9D3C-1A41-905B-22C568C54EA4}"/>
              </a:ext>
            </a:extLst>
          </p:cNvPr>
          <p:cNvSpPr txBox="1"/>
          <p:nvPr/>
        </p:nvSpPr>
        <p:spPr>
          <a:xfrm>
            <a:off x="4395543" y="1159265"/>
            <a:ext cx="1372748" cy="86177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Class 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Class 2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B33C3D2-3FEE-AF4B-BC1F-B20202E0C00A}"/>
              </a:ext>
            </a:extLst>
          </p:cNvPr>
          <p:cNvSpPr/>
          <p:nvPr/>
        </p:nvSpPr>
        <p:spPr>
          <a:xfrm>
            <a:off x="5362854" y="1273460"/>
            <a:ext cx="182880" cy="182880"/>
          </a:xfrm>
          <a:prstGeom prst="ellipse">
            <a:avLst/>
          </a:prstGeom>
          <a:solidFill>
            <a:srgbClr val="02A9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502EB2C-47B2-E443-AC1A-02107E107E08}"/>
              </a:ext>
            </a:extLst>
          </p:cNvPr>
          <p:cNvSpPr/>
          <p:nvPr/>
        </p:nvSpPr>
        <p:spPr>
          <a:xfrm>
            <a:off x="5371486" y="1723523"/>
            <a:ext cx="182880" cy="182880"/>
          </a:xfrm>
          <a:prstGeom prst="ellipse">
            <a:avLst/>
          </a:prstGeom>
          <a:solidFill>
            <a:srgbClr val="FFB0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08D69C3-0FCD-0D4A-9ACC-6DD269FCF15D}"/>
              </a:ext>
            </a:extLst>
          </p:cNvPr>
          <p:cNvSpPr txBox="1"/>
          <p:nvPr/>
        </p:nvSpPr>
        <p:spPr>
          <a:xfrm>
            <a:off x="1348242" y="5826588"/>
            <a:ext cx="265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1      2      3     4      5      6</a:t>
            </a:r>
          </a:p>
        </p:txBody>
      </p:sp>
    </p:spTree>
    <p:extLst>
      <p:ext uri="{BB962C8B-B14F-4D97-AF65-F5344CB8AC3E}">
        <p14:creationId xmlns:p14="http://schemas.microsoft.com/office/powerpoint/2010/main" val="6980442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id="{F676BEAE-6FCD-1848-873E-D70C4D502C61}"/>
              </a:ext>
            </a:extLst>
          </p:cNvPr>
          <p:cNvSpPr txBox="1"/>
          <p:nvPr/>
        </p:nvSpPr>
        <p:spPr>
          <a:xfrm>
            <a:off x="1348242" y="5826588"/>
            <a:ext cx="265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1      2      3     4      5      6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A91FB3-D362-9641-A9F6-EFD9C5E42B01}"/>
              </a:ext>
            </a:extLst>
          </p:cNvPr>
          <p:cNvSpPr/>
          <p:nvPr/>
        </p:nvSpPr>
        <p:spPr>
          <a:xfrm>
            <a:off x="1177225" y="3880255"/>
            <a:ext cx="3655156" cy="1828800"/>
          </a:xfrm>
          <a:prstGeom prst="rect">
            <a:avLst/>
          </a:prstGeom>
          <a:solidFill>
            <a:srgbClr val="FFB0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588B64F-D0AA-9843-8E74-0CC29D616703}"/>
              </a:ext>
            </a:extLst>
          </p:cNvPr>
          <p:cNvSpPr/>
          <p:nvPr/>
        </p:nvSpPr>
        <p:spPr>
          <a:xfrm>
            <a:off x="2781628" y="3881680"/>
            <a:ext cx="20574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DCC1E04-903C-6A47-AE02-257A7C210B70}"/>
              </a:ext>
            </a:extLst>
          </p:cNvPr>
          <p:cNvSpPr/>
          <p:nvPr/>
        </p:nvSpPr>
        <p:spPr>
          <a:xfrm>
            <a:off x="1177649" y="2050108"/>
            <a:ext cx="3655156" cy="1828800"/>
          </a:xfrm>
          <a:prstGeom prst="rect">
            <a:avLst/>
          </a:prstGeom>
          <a:solidFill>
            <a:srgbClr val="02A9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Decision Trees: Numerical Example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26CD7F-D46C-6A4A-87C3-4E25C9939ED4}"/>
              </a:ext>
            </a:extLst>
          </p:cNvPr>
          <p:cNvGrpSpPr/>
          <p:nvPr/>
        </p:nvGrpSpPr>
        <p:grpSpPr>
          <a:xfrm>
            <a:off x="806115" y="1173971"/>
            <a:ext cx="4962176" cy="4700380"/>
            <a:chOff x="6338803" y="1255747"/>
            <a:chExt cx="4962176" cy="470038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C2DBDF3-89FB-CC48-B8E9-8C6EB63FE8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4076" y="5780511"/>
              <a:ext cx="4586903" cy="200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C8751DC-825D-5D42-8D2C-33CCFE4A5C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4076" y="1255747"/>
              <a:ext cx="0" cy="45537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2E8BBA-A402-624A-86E8-B4836CD6438A}"/>
                </a:ext>
              </a:extLst>
            </p:cNvPr>
            <p:cNvCxnSpPr>
              <a:cxnSpLocks/>
            </p:cNvCxnSpPr>
            <p:nvPr/>
          </p:nvCxnSpPr>
          <p:spPr>
            <a:xfrm>
              <a:off x="6583849" y="5407320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383CFB0-F754-D748-BB20-0C8F2E1D80B9}"/>
                </a:ext>
              </a:extLst>
            </p:cNvPr>
            <p:cNvCxnSpPr/>
            <p:nvPr/>
          </p:nvCxnSpPr>
          <p:spPr>
            <a:xfrm>
              <a:off x="6585937" y="5046154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7CC84E7-3E91-4741-AF42-4424B7768C7D}"/>
                </a:ext>
              </a:extLst>
            </p:cNvPr>
            <p:cNvCxnSpPr/>
            <p:nvPr/>
          </p:nvCxnSpPr>
          <p:spPr>
            <a:xfrm>
              <a:off x="6588025" y="4672462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4C82591-37F1-2748-8834-B2A77E8E6602}"/>
                </a:ext>
              </a:extLst>
            </p:cNvPr>
            <p:cNvCxnSpPr/>
            <p:nvPr/>
          </p:nvCxnSpPr>
          <p:spPr>
            <a:xfrm>
              <a:off x="6590113" y="4286244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BFE96C3-DE49-E645-B7E3-3F91B05CC0F7}"/>
                </a:ext>
              </a:extLst>
            </p:cNvPr>
            <p:cNvCxnSpPr>
              <a:cxnSpLocks/>
            </p:cNvCxnSpPr>
            <p:nvPr/>
          </p:nvCxnSpPr>
          <p:spPr>
            <a:xfrm>
              <a:off x="6585937" y="3568086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E842FC7-8348-F94C-8C41-E1D2DEA6DF18}"/>
                </a:ext>
              </a:extLst>
            </p:cNvPr>
            <p:cNvCxnSpPr/>
            <p:nvPr/>
          </p:nvCxnSpPr>
          <p:spPr>
            <a:xfrm>
              <a:off x="6588025" y="3206920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A53266-C362-EC43-BBF1-1265A32A0675}"/>
                </a:ext>
              </a:extLst>
            </p:cNvPr>
            <p:cNvCxnSpPr/>
            <p:nvPr/>
          </p:nvCxnSpPr>
          <p:spPr>
            <a:xfrm>
              <a:off x="6590113" y="2833228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B548524-A45A-D64F-AD67-BE8F4F12092D}"/>
                </a:ext>
              </a:extLst>
            </p:cNvPr>
            <p:cNvCxnSpPr/>
            <p:nvPr/>
          </p:nvCxnSpPr>
          <p:spPr>
            <a:xfrm>
              <a:off x="6604727" y="2447010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68A189-5CB4-B84E-9280-D8759D6A21B4}"/>
                </a:ext>
              </a:extLst>
            </p:cNvPr>
            <p:cNvCxnSpPr>
              <a:cxnSpLocks/>
            </p:cNvCxnSpPr>
            <p:nvPr/>
          </p:nvCxnSpPr>
          <p:spPr>
            <a:xfrm>
              <a:off x="6588025" y="3920902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DE7813-3EE5-D54E-B0B6-0A5CBF3C9169}"/>
                </a:ext>
              </a:extLst>
            </p:cNvPr>
            <p:cNvCxnSpPr>
              <a:cxnSpLocks/>
            </p:cNvCxnSpPr>
            <p:nvPr/>
          </p:nvCxnSpPr>
          <p:spPr>
            <a:xfrm>
              <a:off x="7024347" y="5785188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07C6522-BD29-DC4D-8C15-FC51E6461241}"/>
                </a:ext>
              </a:extLst>
            </p:cNvPr>
            <p:cNvCxnSpPr>
              <a:cxnSpLocks/>
            </p:cNvCxnSpPr>
            <p:nvPr/>
          </p:nvCxnSpPr>
          <p:spPr>
            <a:xfrm>
              <a:off x="7765469" y="5787276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5DBEEE-4B57-8F46-A661-AD0A49867B94}"/>
                </a:ext>
              </a:extLst>
            </p:cNvPr>
            <p:cNvCxnSpPr>
              <a:cxnSpLocks/>
            </p:cNvCxnSpPr>
            <p:nvPr/>
          </p:nvCxnSpPr>
          <p:spPr>
            <a:xfrm>
              <a:off x="7391777" y="5789364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F6448DF-83D2-4148-8504-1736BD5A2C02}"/>
                </a:ext>
              </a:extLst>
            </p:cNvPr>
            <p:cNvCxnSpPr>
              <a:cxnSpLocks/>
            </p:cNvCxnSpPr>
            <p:nvPr/>
          </p:nvCxnSpPr>
          <p:spPr>
            <a:xfrm>
              <a:off x="8120373" y="5803978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3A3D28A-F35C-C14B-90AF-293BB2645473}"/>
                </a:ext>
              </a:extLst>
            </p:cNvPr>
            <p:cNvCxnSpPr>
              <a:cxnSpLocks/>
            </p:cNvCxnSpPr>
            <p:nvPr/>
          </p:nvCxnSpPr>
          <p:spPr>
            <a:xfrm>
              <a:off x="8861495" y="5793540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C54AA88-A27E-1946-AF14-618259B968AC}"/>
                </a:ext>
              </a:extLst>
            </p:cNvPr>
            <p:cNvCxnSpPr>
              <a:cxnSpLocks/>
            </p:cNvCxnSpPr>
            <p:nvPr/>
          </p:nvCxnSpPr>
          <p:spPr>
            <a:xfrm>
              <a:off x="8510767" y="5793540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7789A6-95C0-9649-883F-22A142C17D7B}"/>
                </a:ext>
              </a:extLst>
            </p:cNvPr>
            <p:cNvSpPr txBox="1"/>
            <p:nvPr/>
          </p:nvSpPr>
          <p:spPr>
            <a:xfrm>
              <a:off x="6338803" y="2308978"/>
              <a:ext cx="345184" cy="326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9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8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7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6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5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4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3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2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6CDDF9D-F212-154F-B424-ABFBA8A13875}"/>
                  </a:ext>
                </a:extLst>
              </p:cNvPr>
              <p:cNvSpPr/>
              <p:nvPr/>
            </p:nvSpPr>
            <p:spPr>
              <a:xfrm>
                <a:off x="8260931" y="1984922"/>
                <a:ext cx="1188720" cy="457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6CDDF9D-F212-154F-B424-ABFBA8A13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931" y="1984922"/>
                <a:ext cx="1188720" cy="457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D47D20C7-374B-6E47-915E-8BFB3D0693C9}"/>
              </a:ext>
            </a:extLst>
          </p:cNvPr>
          <p:cNvSpPr txBox="1"/>
          <p:nvPr/>
        </p:nvSpPr>
        <p:spPr>
          <a:xfrm>
            <a:off x="773178" y="3630220"/>
            <a:ext cx="33534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5</a:t>
            </a:r>
            <a:endParaRPr lang="en-US" sz="2000" b="1" baseline="-250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EAA2397-8593-104A-9DDE-04103170ABF1}"/>
              </a:ext>
            </a:extLst>
          </p:cNvPr>
          <p:cNvSpPr/>
          <p:nvPr/>
        </p:nvSpPr>
        <p:spPr>
          <a:xfrm>
            <a:off x="738085" y="3624343"/>
            <a:ext cx="374537" cy="40011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95AE9FA-8344-E146-B6A7-8DED73C87A92}"/>
              </a:ext>
            </a:extLst>
          </p:cNvPr>
          <p:cNvGrpSpPr/>
          <p:nvPr/>
        </p:nvGrpSpPr>
        <p:grpSpPr>
          <a:xfrm>
            <a:off x="5930917" y="1981543"/>
            <a:ext cx="4313070" cy="3715845"/>
            <a:chOff x="680082" y="1968086"/>
            <a:chExt cx="4313070" cy="37158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1950DA6-BF33-C745-BE40-D33ECBD2974D}"/>
                    </a:ext>
                  </a:extLst>
                </p:cNvPr>
                <p:cNvSpPr/>
                <p:nvPr/>
              </p:nvSpPr>
              <p:spPr>
                <a:xfrm>
                  <a:off x="3012639" y="1968086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≤5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1950DA6-BF33-C745-BE40-D33ECBD297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2639" y="1968086"/>
                  <a:ext cx="1188720" cy="4572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D00E94E-507C-BB46-8CED-33EC5EF80D08}"/>
                </a:ext>
              </a:extLst>
            </p:cNvPr>
            <p:cNvCxnSpPr>
              <a:cxnSpLocks/>
              <a:stCxn id="61" idx="2"/>
              <a:endCxn id="67" idx="0"/>
            </p:cNvCxnSpPr>
            <p:nvPr/>
          </p:nvCxnSpPr>
          <p:spPr>
            <a:xfrm flipH="1">
              <a:off x="2286657" y="2425286"/>
              <a:ext cx="1320342" cy="4729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0E6C6B3-611E-F843-906D-831025F4D08A}"/>
                </a:ext>
              </a:extLst>
            </p:cNvPr>
            <p:cNvCxnSpPr>
              <a:cxnSpLocks/>
              <a:stCxn id="61" idx="2"/>
            </p:cNvCxnSpPr>
            <p:nvPr/>
          </p:nvCxnSpPr>
          <p:spPr>
            <a:xfrm>
              <a:off x="3606999" y="2425286"/>
              <a:ext cx="1386153" cy="451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B9AB7AC-B650-6542-A703-9F035EE7C4AE}"/>
                </a:ext>
              </a:extLst>
            </p:cNvPr>
            <p:cNvCxnSpPr>
              <a:cxnSpLocks/>
              <a:stCxn id="67" idx="2"/>
              <a:endCxn id="68" idx="0"/>
            </p:cNvCxnSpPr>
            <p:nvPr/>
          </p:nvCxnSpPr>
          <p:spPr>
            <a:xfrm flipH="1">
              <a:off x="1340253" y="3355456"/>
              <a:ext cx="946404" cy="4840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2663BFC-C55F-B14D-914B-FB03D159553C}"/>
                </a:ext>
              </a:extLst>
            </p:cNvPr>
            <p:cNvCxnSpPr>
              <a:cxnSpLocks/>
              <a:stCxn id="67" idx="2"/>
            </p:cNvCxnSpPr>
            <p:nvPr/>
          </p:nvCxnSpPr>
          <p:spPr>
            <a:xfrm>
              <a:off x="2286657" y="3355456"/>
              <a:ext cx="880593" cy="4840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9E0258DB-4E82-EF4F-952A-8CE0F060CA86}"/>
                    </a:ext>
                  </a:extLst>
                </p:cNvPr>
                <p:cNvSpPr/>
                <p:nvPr/>
              </p:nvSpPr>
              <p:spPr>
                <a:xfrm>
                  <a:off x="1692297" y="2898256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≤4.5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9E0258DB-4E82-EF4F-952A-8CE0F060CA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2297" y="2898256"/>
                  <a:ext cx="1188720" cy="457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1CA2791-EB75-EE49-8801-B645EC2C514E}"/>
                </a:ext>
              </a:extLst>
            </p:cNvPr>
            <p:cNvSpPr/>
            <p:nvPr/>
          </p:nvSpPr>
          <p:spPr>
            <a:xfrm>
              <a:off x="680082" y="3839497"/>
              <a:ext cx="1320342" cy="457200"/>
            </a:xfrm>
            <a:prstGeom prst="rect">
              <a:avLst/>
            </a:prstGeom>
            <a:solidFill>
              <a:srgbClr val="FFB03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Class = 2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D521C30-4D2C-694B-A1B9-CD5278BB2D0C}"/>
                </a:ext>
              </a:extLst>
            </p:cNvPr>
            <p:cNvSpPr/>
            <p:nvPr/>
          </p:nvSpPr>
          <p:spPr>
            <a:xfrm>
              <a:off x="1431680" y="2685347"/>
              <a:ext cx="1709531" cy="883019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61B9703-07B6-964C-A39E-DAADCB6D65D1}"/>
                </a:ext>
              </a:extLst>
            </p:cNvPr>
            <p:cNvSpPr txBox="1"/>
            <p:nvPr/>
          </p:nvSpPr>
          <p:spPr>
            <a:xfrm>
              <a:off x="4300075" y="2425286"/>
              <a:ext cx="535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No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38DB705-869E-E248-A9D0-400F1D9776D9}"/>
                </a:ext>
              </a:extLst>
            </p:cNvPr>
            <p:cNvSpPr txBox="1"/>
            <p:nvPr/>
          </p:nvSpPr>
          <p:spPr>
            <a:xfrm>
              <a:off x="2476341" y="2369219"/>
              <a:ext cx="535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Yes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A6F7151-3AC9-3449-BF57-37C01B69870A}"/>
                </a:ext>
              </a:extLst>
            </p:cNvPr>
            <p:cNvSpPr txBox="1"/>
            <p:nvPr/>
          </p:nvSpPr>
          <p:spPr>
            <a:xfrm>
              <a:off x="2913977" y="3396976"/>
              <a:ext cx="535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No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53B221C-727B-584A-95D1-BACE96D8894C}"/>
                </a:ext>
              </a:extLst>
            </p:cNvPr>
            <p:cNvSpPr txBox="1"/>
            <p:nvPr/>
          </p:nvSpPr>
          <p:spPr>
            <a:xfrm>
              <a:off x="1185710" y="3428359"/>
              <a:ext cx="535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Yes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372BDE-E558-9A41-A689-3B7E0EC422F1}"/>
                </a:ext>
              </a:extLst>
            </p:cNvPr>
            <p:cNvSpPr txBox="1"/>
            <p:nvPr/>
          </p:nvSpPr>
          <p:spPr>
            <a:xfrm>
              <a:off x="1692297" y="4360492"/>
              <a:ext cx="31436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What feature (x</a:t>
              </a:r>
              <a:r>
                <a:rPr lang="en-US" sz="2000" b="1" baseline="-25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1</a:t>
              </a:r>
              <a:r>
                <a:rPr lang="en-US" sz="2000" b="1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 or x</a:t>
              </a:r>
              <a:r>
                <a:rPr lang="en-US" sz="2000" b="1" baseline="-25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2</a:t>
              </a:r>
              <a:r>
                <a:rPr lang="en-US" sz="2000" b="1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) to use to split this subset, to best separate class 1 from class 2?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615B0371-6F0E-2E40-9B3A-D2DC37CF6F5A}"/>
              </a:ext>
            </a:extLst>
          </p:cNvPr>
          <p:cNvSpPr txBox="1"/>
          <p:nvPr/>
        </p:nvSpPr>
        <p:spPr>
          <a:xfrm>
            <a:off x="2516122" y="5753921"/>
            <a:ext cx="54053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4.5</a:t>
            </a:r>
            <a:endParaRPr lang="en-US" sz="2000" b="1" baseline="-250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EFC5E6B-415D-2445-98B4-2A510845746C}"/>
              </a:ext>
            </a:extLst>
          </p:cNvPr>
          <p:cNvSpPr/>
          <p:nvPr/>
        </p:nvSpPr>
        <p:spPr>
          <a:xfrm>
            <a:off x="2561166" y="5730959"/>
            <a:ext cx="405006" cy="40011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71AD96E-418A-124D-94E9-E8EAC06D5076}"/>
              </a:ext>
            </a:extLst>
          </p:cNvPr>
          <p:cNvSpPr txBox="1"/>
          <p:nvPr/>
        </p:nvSpPr>
        <p:spPr>
          <a:xfrm>
            <a:off x="5365617" y="5699408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x</a:t>
            </a:r>
            <a:r>
              <a:rPr lang="en-US" sz="2000" baseline="-25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C4D4A7A-4B8E-604E-8393-FFDB7BCD78B2}"/>
              </a:ext>
            </a:extLst>
          </p:cNvPr>
          <p:cNvSpPr txBox="1"/>
          <p:nvPr/>
        </p:nvSpPr>
        <p:spPr>
          <a:xfrm>
            <a:off x="686261" y="1270160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x</a:t>
            </a:r>
            <a:r>
              <a:rPr lang="en-US" sz="2000" baseline="-25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2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43FE6AB-87EA-0948-91C4-84A9425AFA53}"/>
              </a:ext>
            </a:extLst>
          </p:cNvPr>
          <p:cNvSpPr/>
          <p:nvPr/>
        </p:nvSpPr>
        <p:spPr>
          <a:xfrm>
            <a:off x="9583816" y="2903372"/>
            <a:ext cx="1320342" cy="457200"/>
          </a:xfrm>
          <a:prstGeom prst="rect">
            <a:avLst/>
          </a:prstGeom>
          <a:solidFill>
            <a:srgbClr val="02A9E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Class = 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1A9514D-D3AD-1D49-AF5B-1C7E890947FF}"/>
              </a:ext>
            </a:extLst>
          </p:cNvPr>
          <p:cNvSpPr/>
          <p:nvPr/>
        </p:nvSpPr>
        <p:spPr>
          <a:xfrm>
            <a:off x="7745294" y="3878908"/>
            <a:ext cx="1372739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Class: 1, 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82EB2B-F7F3-0C4A-9551-F05C94493F36}"/>
              </a:ext>
            </a:extLst>
          </p:cNvPr>
          <p:cNvSpPr txBox="1"/>
          <p:nvPr/>
        </p:nvSpPr>
        <p:spPr>
          <a:xfrm>
            <a:off x="4395543" y="1159265"/>
            <a:ext cx="1372748" cy="86177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Class 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Class 2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B7C7DF4-4341-B34F-8153-367812CEA35F}"/>
              </a:ext>
            </a:extLst>
          </p:cNvPr>
          <p:cNvSpPr/>
          <p:nvPr/>
        </p:nvSpPr>
        <p:spPr>
          <a:xfrm>
            <a:off x="5362854" y="1273460"/>
            <a:ext cx="182880" cy="182880"/>
          </a:xfrm>
          <a:prstGeom prst="ellipse">
            <a:avLst/>
          </a:prstGeom>
          <a:solidFill>
            <a:srgbClr val="02A9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30308A3-46EE-5C40-B395-AF541D76A0D3}"/>
              </a:ext>
            </a:extLst>
          </p:cNvPr>
          <p:cNvSpPr/>
          <p:nvPr/>
        </p:nvSpPr>
        <p:spPr>
          <a:xfrm>
            <a:off x="5371486" y="1723523"/>
            <a:ext cx="182880" cy="182880"/>
          </a:xfrm>
          <a:prstGeom prst="ellipse">
            <a:avLst/>
          </a:prstGeom>
          <a:solidFill>
            <a:srgbClr val="FFB0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3D1D0F8-BB11-8C40-BB38-A5ABFE776FAC}"/>
              </a:ext>
            </a:extLst>
          </p:cNvPr>
          <p:cNvSpPr/>
          <p:nvPr/>
        </p:nvSpPr>
        <p:spPr>
          <a:xfrm>
            <a:off x="3259481" y="3400801"/>
            <a:ext cx="182880" cy="182880"/>
          </a:xfrm>
          <a:prstGeom prst="ellipse">
            <a:avLst/>
          </a:prstGeom>
          <a:solidFill>
            <a:srgbClr val="02A9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912CABE-F2E2-A84E-BCB5-86C46E489E73}"/>
              </a:ext>
            </a:extLst>
          </p:cNvPr>
          <p:cNvSpPr/>
          <p:nvPr/>
        </p:nvSpPr>
        <p:spPr>
          <a:xfrm>
            <a:off x="1794074" y="2287459"/>
            <a:ext cx="182880" cy="182880"/>
          </a:xfrm>
          <a:prstGeom prst="ellipse">
            <a:avLst/>
          </a:prstGeom>
          <a:solidFill>
            <a:srgbClr val="02A9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5E844A3-868A-7A4B-9182-A0E91835E0F7}"/>
              </a:ext>
            </a:extLst>
          </p:cNvPr>
          <p:cNvSpPr/>
          <p:nvPr/>
        </p:nvSpPr>
        <p:spPr>
          <a:xfrm>
            <a:off x="2518730" y="2287459"/>
            <a:ext cx="182880" cy="182880"/>
          </a:xfrm>
          <a:prstGeom prst="ellipse">
            <a:avLst/>
          </a:prstGeom>
          <a:solidFill>
            <a:srgbClr val="02A9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61335BE3-FFB5-E14C-B850-68F19952A4A7}"/>
              </a:ext>
            </a:extLst>
          </p:cNvPr>
          <p:cNvSpPr/>
          <p:nvPr/>
        </p:nvSpPr>
        <p:spPr>
          <a:xfrm>
            <a:off x="2163834" y="2662199"/>
            <a:ext cx="182880" cy="182880"/>
          </a:xfrm>
          <a:prstGeom prst="ellipse">
            <a:avLst/>
          </a:prstGeom>
          <a:solidFill>
            <a:srgbClr val="02A9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012045E-4738-EA41-B0A5-D09E1257A3EA}"/>
              </a:ext>
            </a:extLst>
          </p:cNvPr>
          <p:cNvSpPr/>
          <p:nvPr/>
        </p:nvSpPr>
        <p:spPr>
          <a:xfrm>
            <a:off x="2332893" y="4864182"/>
            <a:ext cx="182880" cy="182880"/>
          </a:xfrm>
          <a:prstGeom prst="ellipse">
            <a:avLst/>
          </a:prstGeom>
          <a:solidFill>
            <a:srgbClr val="FFB0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C1BDEE5-485B-0541-A2C2-A7CB8757467B}"/>
              </a:ext>
            </a:extLst>
          </p:cNvPr>
          <p:cNvSpPr/>
          <p:nvPr/>
        </p:nvSpPr>
        <p:spPr>
          <a:xfrm>
            <a:off x="1418391" y="4496636"/>
            <a:ext cx="182880" cy="182880"/>
          </a:xfrm>
          <a:prstGeom prst="ellipse">
            <a:avLst/>
          </a:prstGeom>
          <a:solidFill>
            <a:srgbClr val="FFB0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4435401-34BC-A544-B762-E39194A17121}"/>
              </a:ext>
            </a:extLst>
          </p:cNvPr>
          <p:cNvSpPr/>
          <p:nvPr/>
        </p:nvSpPr>
        <p:spPr>
          <a:xfrm>
            <a:off x="1794074" y="4130876"/>
            <a:ext cx="182880" cy="182880"/>
          </a:xfrm>
          <a:prstGeom prst="ellipse">
            <a:avLst/>
          </a:prstGeom>
          <a:solidFill>
            <a:srgbClr val="FFB0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AE30B8E-DDBA-D440-A541-0095B493937E}"/>
              </a:ext>
            </a:extLst>
          </p:cNvPr>
          <p:cNvSpPr/>
          <p:nvPr/>
        </p:nvSpPr>
        <p:spPr>
          <a:xfrm>
            <a:off x="2518730" y="4864182"/>
            <a:ext cx="182880" cy="182880"/>
          </a:xfrm>
          <a:prstGeom prst="ellipse">
            <a:avLst/>
          </a:prstGeom>
          <a:solidFill>
            <a:srgbClr val="FFB0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EDF8EB7-A8E3-0F47-8A27-25202143CE21}"/>
              </a:ext>
            </a:extLst>
          </p:cNvPr>
          <p:cNvSpPr/>
          <p:nvPr/>
        </p:nvSpPr>
        <p:spPr>
          <a:xfrm>
            <a:off x="2913292" y="4141509"/>
            <a:ext cx="182880" cy="182880"/>
          </a:xfrm>
          <a:prstGeom prst="ellipse">
            <a:avLst/>
          </a:prstGeom>
          <a:solidFill>
            <a:srgbClr val="FFB0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8D1529C-F4D9-FB48-ABA4-8F77C7C302DD}"/>
              </a:ext>
            </a:extLst>
          </p:cNvPr>
          <p:cNvSpPr/>
          <p:nvPr/>
        </p:nvSpPr>
        <p:spPr>
          <a:xfrm>
            <a:off x="2913292" y="4717547"/>
            <a:ext cx="182880" cy="182880"/>
          </a:xfrm>
          <a:prstGeom prst="ellipse">
            <a:avLst/>
          </a:prstGeom>
          <a:solidFill>
            <a:srgbClr val="02A9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>
            <a:extLst>
              <a:ext uri="{FF2B5EF4-FFF2-40B4-BE49-F238E27FC236}">
                <a16:creationId xmlns:a16="http://schemas.microsoft.com/office/drawing/2014/main" id="{23758EF7-2B49-0841-870C-07DBD74D0300}"/>
              </a:ext>
            </a:extLst>
          </p:cNvPr>
          <p:cNvSpPr txBox="1"/>
          <p:nvPr/>
        </p:nvSpPr>
        <p:spPr>
          <a:xfrm>
            <a:off x="1348242" y="5826588"/>
            <a:ext cx="265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1      2      3     4      5      6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A91FB3-D362-9641-A9F6-EFD9C5E42B01}"/>
              </a:ext>
            </a:extLst>
          </p:cNvPr>
          <p:cNvSpPr/>
          <p:nvPr/>
        </p:nvSpPr>
        <p:spPr>
          <a:xfrm>
            <a:off x="1177225" y="3880255"/>
            <a:ext cx="3655156" cy="1828800"/>
          </a:xfrm>
          <a:prstGeom prst="rect">
            <a:avLst/>
          </a:prstGeom>
          <a:solidFill>
            <a:srgbClr val="FFB0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588B64F-D0AA-9843-8E74-0CC29D616703}"/>
              </a:ext>
            </a:extLst>
          </p:cNvPr>
          <p:cNvSpPr/>
          <p:nvPr/>
        </p:nvSpPr>
        <p:spPr>
          <a:xfrm>
            <a:off x="2781628" y="3881680"/>
            <a:ext cx="2057400" cy="18288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DCC1E04-903C-6A47-AE02-257A7C210B70}"/>
              </a:ext>
            </a:extLst>
          </p:cNvPr>
          <p:cNvSpPr/>
          <p:nvPr/>
        </p:nvSpPr>
        <p:spPr>
          <a:xfrm>
            <a:off x="1177649" y="2050108"/>
            <a:ext cx="3655156" cy="1828800"/>
          </a:xfrm>
          <a:prstGeom prst="rect">
            <a:avLst/>
          </a:prstGeom>
          <a:solidFill>
            <a:srgbClr val="02A9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Decision Trees: Numerical Example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26CD7F-D46C-6A4A-87C3-4E25C9939ED4}"/>
              </a:ext>
            </a:extLst>
          </p:cNvPr>
          <p:cNvGrpSpPr/>
          <p:nvPr/>
        </p:nvGrpSpPr>
        <p:grpSpPr>
          <a:xfrm>
            <a:off x="806115" y="1173971"/>
            <a:ext cx="4962176" cy="4700380"/>
            <a:chOff x="6338803" y="1255747"/>
            <a:chExt cx="4962176" cy="470038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C2DBDF3-89FB-CC48-B8E9-8C6EB63FE8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4076" y="5780511"/>
              <a:ext cx="4586903" cy="200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C8751DC-825D-5D42-8D2C-33CCFE4A5C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4076" y="1255747"/>
              <a:ext cx="0" cy="45537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2E8BBA-A402-624A-86E8-B4836CD6438A}"/>
                </a:ext>
              </a:extLst>
            </p:cNvPr>
            <p:cNvCxnSpPr>
              <a:cxnSpLocks/>
            </p:cNvCxnSpPr>
            <p:nvPr/>
          </p:nvCxnSpPr>
          <p:spPr>
            <a:xfrm>
              <a:off x="6583849" y="5407320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383CFB0-F754-D748-BB20-0C8F2E1D80B9}"/>
                </a:ext>
              </a:extLst>
            </p:cNvPr>
            <p:cNvCxnSpPr/>
            <p:nvPr/>
          </p:nvCxnSpPr>
          <p:spPr>
            <a:xfrm>
              <a:off x="6585937" y="5046154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7CC84E7-3E91-4741-AF42-4424B7768C7D}"/>
                </a:ext>
              </a:extLst>
            </p:cNvPr>
            <p:cNvCxnSpPr/>
            <p:nvPr/>
          </p:nvCxnSpPr>
          <p:spPr>
            <a:xfrm>
              <a:off x="6588025" y="4672462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4C82591-37F1-2748-8834-B2A77E8E6602}"/>
                </a:ext>
              </a:extLst>
            </p:cNvPr>
            <p:cNvCxnSpPr/>
            <p:nvPr/>
          </p:nvCxnSpPr>
          <p:spPr>
            <a:xfrm>
              <a:off x="6590113" y="4286244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BFE96C3-DE49-E645-B7E3-3F91B05CC0F7}"/>
                </a:ext>
              </a:extLst>
            </p:cNvPr>
            <p:cNvCxnSpPr>
              <a:cxnSpLocks/>
            </p:cNvCxnSpPr>
            <p:nvPr/>
          </p:nvCxnSpPr>
          <p:spPr>
            <a:xfrm>
              <a:off x="6585937" y="3568086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E842FC7-8348-F94C-8C41-E1D2DEA6DF18}"/>
                </a:ext>
              </a:extLst>
            </p:cNvPr>
            <p:cNvCxnSpPr/>
            <p:nvPr/>
          </p:nvCxnSpPr>
          <p:spPr>
            <a:xfrm>
              <a:off x="6588025" y="3206920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A53266-C362-EC43-BBF1-1265A32A0675}"/>
                </a:ext>
              </a:extLst>
            </p:cNvPr>
            <p:cNvCxnSpPr/>
            <p:nvPr/>
          </p:nvCxnSpPr>
          <p:spPr>
            <a:xfrm>
              <a:off x="6590113" y="2833228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B548524-A45A-D64F-AD67-BE8F4F12092D}"/>
                </a:ext>
              </a:extLst>
            </p:cNvPr>
            <p:cNvCxnSpPr/>
            <p:nvPr/>
          </p:nvCxnSpPr>
          <p:spPr>
            <a:xfrm>
              <a:off x="6604727" y="2447010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68A189-5CB4-B84E-9280-D8759D6A21B4}"/>
                </a:ext>
              </a:extLst>
            </p:cNvPr>
            <p:cNvCxnSpPr>
              <a:cxnSpLocks/>
            </p:cNvCxnSpPr>
            <p:nvPr/>
          </p:nvCxnSpPr>
          <p:spPr>
            <a:xfrm>
              <a:off x="6588025" y="3920902"/>
              <a:ext cx="1098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DE7813-3EE5-D54E-B0B6-0A5CBF3C9169}"/>
                </a:ext>
              </a:extLst>
            </p:cNvPr>
            <p:cNvCxnSpPr>
              <a:cxnSpLocks/>
            </p:cNvCxnSpPr>
            <p:nvPr/>
          </p:nvCxnSpPr>
          <p:spPr>
            <a:xfrm>
              <a:off x="7024347" y="5785188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07C6522-BD29-DC4D-8C15-FC51E6461241}"/>
                </a:ext>
              </a:extLst>
            </p:cNvPr>
            <p:cNvCxnSpPr>
              <a:cxnSpLocks/>
            </p:cNvCxnSpPr>
            <p:nvPr/>
          </p:nvCxnSpPr>
          <p:spPr>
            <a:xfrm>
              <a:off x="7765469" y="5787276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5DBEEE-4B57-8F46-A661-AD0A49867B94}"/>
                </a:ext>
              </a:extLst>
            </p:cNvPr>
            <p:cNvCxnSpPr>
              <a:cxnSpLocks/>
            </p:cNvCxnSpPr>
            <p:nvPr/>
          </p:nvCxnSpPr>
          <p:spPr>
            <a:xfrm>
              <a:off x="7391777" y="5789364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F6448DF-83D2-4148-8504-1736BD5A2C02}"/>
                </a:ext>
              </a:extLst>
            </p:cNvPr>
            <p:cNvCxnSpPr>
              <a:cxnSpLocks/>
            </p:cNvCxnSpPr>
            <p:nvPr/>
          </p:nvCxnSpPr>
          <p:spPr>
            <a:xfrm>
              <a:off x="8120373" y="5803978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3A3D28A-F35C-C14B-90AF-293BB2645473}"/>
                </a:ext>
              </a:extLst>
            </p:cNvPr>
            <p:cNvCxnSpPr>
              <a:cxnSpLocks/>
            </p:cNvCxnSpPr>
            <p:nvPr/>
          </p:nvCxnSpPr>
          <p:spPr>
            <a:xfrm>
              <a:off x="8861495" y="5793540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C54AA88-A27E-1946-AF14-618259B968AC}"/>
                </a:ext>
              </a:extLst>
            </p:cNvPr>
            <p:cNvCxnSpPr>
              <a:cxnSpLocks/>
            </p:cNvCxnSpPr>
            <p:nvPr/>
          </p:nvCxnSpPr>
          <p:spPr>
            <a:xfrm>
              <a:off x="8510767" y="5793540"/>
              <a:ext cx="0" cy="1521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7789A6-95C0-9649-883F-22A142C17D7B}"/>
                </a:ext>
              </a:extLst>
            </p:cNvPr>
            <p:cNvSpPr txBox="1"/>
            <p:nvPr/>
          </p:nvSpPr>
          <p:spPr>
            <a:xfrm>
              <a:off x="6338803" y="2308978"/>
              <a:ext cx="345184" cy="326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9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8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7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6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5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4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3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2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6CDDF9D-F212-154F-B424-ABFBA8A13875}"/>
                  </a:ext>
                </a:extLst>
              </p:cNvPr>
              <p:cNvSpPr/>
              <p:nvPr/>
            </p:nvSpPr>
            <p:spPr>
              <a:xfrm>
                <a:off x="8260931" y="1984922"/>
                <a:ext cx="1188720" cy="457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6CDDF9D-F212-154F-B424-ABFBA8A13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931" y="1984922"/>
                <a:ext cx="1188720" cy="457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>
            <a:extLst>
              <a:ext uri="{FF2B5EF4-FFF2-40B4-BE49-F238E27FC236}">
                <a16:creationId xmlns:a16="http://schemas.microsoft.com/office/drawing/2014/main" id="{3107208F-E12D-A148-8D7E-AA3CC29FA4E1}"/>
              </a:ext>
            </a:extLst>
          </p:cNvPr>
          <p:cNvSpPr/>
          <p:nvPr/>
        </p:nvSpPr>
        <p:spPr>
          <a:xfrm>
            <a:off x="2784636" y="3883222"/>
            <a:ext cx="2050699" cy="788968"/>
          </a:xfrm>
          <a:prstGeom prst="rect">
            <a:avLst/>
          </a:prstGeom>
          <a:solidFill>
            <a:srgbClr val="FFB0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4E91D68-E086-F94B-AEC3-E7EEDB1592E7}"/>
              </a:ext>
            </a:extLst>
          </p:cNvPr>
          <p:cNvSpPr/>
          <p:nvPr/>
        </p:nvSpPr>
        <p:spPr>
          <a:xfrm>
            <a:off x="4881528" y="4460835"/>
            <a:ext cx="374537" cy="40011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FFA6454-4A27-B142-AA23-7926C3003C44}"/>
              </a:ext>
            </a:extLst>
          </p:cNvPr>
          <p:cNvSpPr txBox="1"/>
          <p:nvPr/>
        </p:nvSpPr>
        <p:spPr>
          <a:xfrm>
            <a:off x="4905128" y="4477461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3</a:t>
            </a:r>
            <a:endParaRPr lang="en-US" sz="2000" b="1" baseline="-250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60781C9-071D-2841-90E9-B707A7D35E24}"/>
              </a:ext>
            </a:extLst>
          </p:cNvPr>
          <p:cNvGrpSpPr/>
          <p:nvPr/>
        </p:nvGrpSpPr>
        <p:grpSpPr>
          <a:xfrm>
            <a:off x="6435758" y="1981543"/>
            <a:ext cx="3807442" cy="2831797"/>
            <a:chOff x="1185710" y="1968086"/>
            <a:chExt cx="3807442" cy="28317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C0B163DE-BB73-8B43-B759-ACFB4A7F52D2}"/>
                    </a:ext>
                  </a:extLst>
                </p:cNvPr>
                <p:cNvSpPr/>
                <p:nvPr/>
              </p:nvSpPr>
              <p:spPr>
                <a:xfrm>
                  <a:off x="3012639" y="1968086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≤5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C0B163DE-BB73-8B43-B759-ACFB4A7F52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2639" y="1968086"/>
                  <a:ext cx="1188720" cy="4572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2C3EF07-769B-D045-A9C6-F1D9C9BF9410}"/>
                </a:ext>
              </a:extLst>
            </p:cNvPr>
            <p:cNvCxnSpPr>
              <a:cxnSpLocks/>
              <a:stCxn id="84" idx="2"/>
              <a:endCxn id="90" idx="0"/>
            </p:cNvCxnSpPr>
            <p:nvPr/>
          </p:nvCxnSpPr>
          <p:spPr>
            <a:xfrm flipH="1">
              <a:off x="2286657" y="2425286"/>
              <a:ext cx="1320342" cy="4729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BFDB22B-37B8-5A4F-B70D-F001F24921CA}"/>
                </a:ext>
              </a:extLst>
            </p:cNvPr>
            <p:cNvCxnSpPr>
              <a:cxnSpLocks/>
              <a:stCxn id="84" idx="2"/>
            </p:cNvCxnSpPr>
            <p:nvPr/>
          </p:nvCxnSpPr>
          <p:spPr>
            <a:xfrm>
              <a:off x="3606999" y="2425286"/>
              <a:ext cx="1386153" cy="451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E5013B5-A049-0A47-BE66-A3AFE8DD55FC}"/>
                </a:ext>
              </a:extLst>
            </p:cNvPr>
            <p:cNvCxnSpPr>
              <a:cxnSpLocks/>
              <a:stCxn id="90" idx="2"/>
            </p:cNvCxnSpPr>
            <p:nvPr/>
          </p:nvCxnSpPr>
          <p:spPr>
            <a:xfrm flipH="1">
              <a:off x="1340253" y="3355456"/>
              <a:ext cx="946404" cy="4840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64F13E5-6292-F547-9E1D-5B0794C72170}"/>
                </a:ext>
              </a:extLst>
            </p:cNvPr>
            <p:cNvCxnSpPr>
              <a:cxnSpLocks/>
              <a:stCxn id="90" idx="2"/>
              <a:endCxn id="92" idx="0"/>
            </p:cNvCxnSpPr>
            <p:nvPr/>
          </p:nvCxnSpPr>
          <p:spPr>
            <a:xfrm>
              <a:off x="2286657" y="3355456"/>
              <a:ext cx="880593" cy="4840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A6CB2154-44E5-2747-9D0A-089080FA6935}"/>
                    </a:ext>
                  </a:extLst>
                </p:cNvPr>
                <p:cNvSpPr/>
                <p:nvPr/>
              </p:nvSpPr>
              <p:spPr>
                <a:xfrm>
                  <a:off x="1692297" y="2898256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≤4.5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A6CB2154-44E5-2747-9D0A-089080FA69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2297" y="2898256"/>
                  <a:ext cx="1188720" cy="457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13DF09EE-604E-2849-B076-72A2FA3E28D7}"/>
                    </a:ext>
                  </a:extLst>
                </p:cNvPr>
                <p:cNvSpPr/>
                <p:nvPr/>
              </p:nvSpPr>
              <p:spPr>
                <a:xfrm>
                  <a:off x="2572890" y="3839497"/>
                  <a:ext cx="1188720" cy="457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≤3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13DF09EE-604E-2849-B076-72A2FA3E28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2890" y="3839497"/>
                  <a:ext cx="1188720" cy="4572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467D2EF-A8FE-F242-906E-58F88AAAAF73}"/>
                </a:ext>
              </a:extLst>
            </p:cNvPr>
            <p:cNvCxnSpPr>
              <a:cxnSpLocks/>
              <a:stCxn id="92" idx="2"/>
            </p:cNvCxnSpPr>
            <p:nvPr/>
          </p:nvCxnSpPr>
          <p:spPr>
            <a:xfrm flipH="1">
              <a:off x="2220846" y="4296697"/>
              <a:ext cx="946404" cy="5031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80A0C94-56BD-C147-8BF5-BB4221855611}"/>
                </a:ext>
              </a:extLst>
            </p:cNvPr>
            <p:cNvCxnSpPr>
              <a:cxnSpLocks/>
              <a:stCxn id="92" idx="2"/>
            </p:cNvCxnSpPr>
            <p:nvPr/>
          </p:nvCxnSpPr>
          <p:spPr>
            <a:xfrm>
              <a:off x="3167250" y="4296697"/>
              <a:ext cx="937623" cy="5031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8253D45-D048-A04A-9E96-B8AF59A2DA6B}"/>
                </a:ext>
              </a:extLst>
            </p:cNvPr>
            <p:cNvSpPr/>
            <p:nvPr/>
          </p:nvSpPr>
          <p:spPr>
            <a:xfrm>
              <a:off x="2309134" y="3638658"/>
              <a:ext cx="1709531" cy="883019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59BA53A-8A9A-7145-953A-01A79BDBCC89}"/>
                </a:ext>
              </a:extLst>
            </p:cNvPr>
            <p:cNvSpPr txBox="1"/>
            <p:nvPr/>
          </p:nvSpPr>
          <p:spPr>
            <a:xfrm>
              <a:off x="4300075" y="2425286"/>
              <a:ext cx="535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No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15C7588-05A5-CF46-9EA2-9B58167BD052}"/>
                </a:ext>
              </a:extLst>
            </p:cNvPr>
            <p:cNvSpPr txBox="1"/>
            <p:nvPr/>
          </p:nvSpPr>
          <p:spPr>
            <a:xfrm>
              <a:off x="2476341" y="2369219"/>
              <a:ext cx="535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Yes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75ACED4-1C46-344D-ADF4-775175ED469C}"/>
                </a:ext>
              </a:extLst>
            </p:cNvPr>
            <p:cNvSpPr txBox="1"/>
            <p:nvPr/>
          </p:nvSpPr>
          <p:spPr>
            <a:xfrm>
              <a:off x="2913977" y="3396976"/>
              <a:ext cx="535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No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21EE6A9-F786-4D47-B14A-C0B61030A9C4}"/>
                </a:ext>
              </a:extLst>
            </p:cNvPr>
            <p:cNvSpPr txBox="1"/>
            <p:nvPr/>
          </p:nvSpPr>
          <p:spPr>
            <a:xfrm>
              <a:off x="1185710" y="3428359"/>
              <a:ext cx="535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Yes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3816205-BB52-5340-A46D-4FB88733E3C3}"/>
                </a:ext>
              </a:extLst>
            </p:cNvPr>
            <p:cNvSpPr txBox="1"/>
            <p:nvPr/>
          </p:nvSpPr>
          <p:spPr>
            <a:xfrm>
              <a:off x="3850827" y="4353003"/>
              <a:ext cx="535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No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A9F8128-6C23-4743-B745-68E96A32DB4D}"/>
                </a:ext>
              </a:extLst>
            </p:cNvPr>
            <p:cNvSpPr txBox="1"/>
            <p:nvPr/>
          </p:nvSpPr>
          <p:spPr>
            <a:xfrm>
              <a:off x="2093193" y="4364685"/>
              <a:ext cx="535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Yes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9285FCCF-1908-454F-B21D-FD7ECD03BD42}"/>
              </a:ext>
            </a:extLst>
          </p:cNvPr>
          <p:cNvSpPr txBox="1"/>
          <p:nvPr/>
        </p:nvSpPr>
        <p:spPr>
          <a:xfrm>
            <a:off x="5365617" y="5699408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x</a:t>
            </a:r>
            <a:r>
              <a:rPr lang="en-US" sz="2000" baseline="-25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5AC3A22-7050-534F-B46B-FB93E5CF061D}"/>
              </a:ext>
            </a:extLst>
          </p:cNvPr>
          <p:cNvSpPr txBox="1"/>
          <p:nvPr/>
        </p:nvSpPr>
        <p:spPr>
          <a:xfrm>
            <a:off x="686261" y="1270160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x</a:t>
            </a:r>
            <a:r>
              <a:rPr lang="en-US" sz="2000" baseline="-25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1E41A48-3D99-2945-B983-CC7822A427CE}"/>
              </a:ext>
            </a:extLst>
          </p:cNvPr>
          <p:cNvSpPr/>
          <p:nvPr/>
        </p:nvSpPr>
        <p:spPr>
          <a:xfrm>
            <a:off x="9583816" y="2903372"/>
            <a:ext cx="1320342" cy="457200"/>
          </a:xfrm>
          <a:prstGeom prst="rect">
            <a:avLst/>
          </a:prstGeom>
          <a:solidFill>
            <a:srgbClr val="02A9E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Class = 1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D1E5423-58B2-1244-AD3F-DA5383B49C10}"/>
              </a:ext>
            </a:extLst>
          </p:cNvPr>
          <p:cNvSpPr/>
          <p:nvPr/>
        </p:nvSpPr>
        <p:spPr>
          <a:xfrm>
            <a:off x="5930917" y="3852954"/>
            <a:ext cx="1320342" cy="457200"/>
          </a:xfrm>
          <a:prstGeom prst="rect">
            <a:avLst/>
          </a:prstGeom>
          <a:solidFill>
            <a:srgbClr val="FFB03B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Class = 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D599B7C-DEFA-F148-9680-CB3A707DC43D}"/>
              </a:ext>
            </a:extLst>
          </p:cNvPr>
          <p:cNvSpPr/>
          <p:nvPr/>
        </p:nvSpPr>
        <p:spPr>
          <a:xfrm>
            <a:off x="8750201" y="4813340"/>
            <a:ext cx="1320342" cy="457200"/>
          </a:xfrm>
          <a:prstGeom prst="rect">
            <a:avLst/>
          </a:prstGeom>
          <a:solidFill>
            <a:srgbClr val="FFB03B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Class = 2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77A3117-4BFD-604D-A4D9-F9954C8FA14F}"/>
              </a:ext>
            </a:extLst>
          </p:cNvPr>
          <p:cNvSpPr/>
          <p:nvPr/>
        </p:nvSpPr>
        <p:spPr>
          <a:xfrm>
            <a:off x="6790644" y="4816549"/>
            <a:ext cx="1320342" cy="457200"/>
          </a:xfrm>
          <a:prstGeom prst="rect">
            <a:avLst/>
          </a:prstGeom>
          <a:solidFill>
            <a:srgbClr val="02A9E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Class = 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993A081-8BE6-EC44-A203-1BF2B6C64013}"/>
              </a:ext>
            </a:extLst>
          </p:cNvPr>
          <p:cNvSpPr txBox="1"/>
          <p:nvPr/>
        </p:nvSpPr>
        <p:spPr>
          <a:xfrm>
            <a:off x="773178" y="3630220"/>
            <a:ext cx="33534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5</a:t>
            </a:r>
            <a:endParaRPr lang="en-US" sz="2000" b="1" baseline="-250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9D067635-4E13-294D-A0E5-7F3CE55883C9}"/>
              </a:ext>
            </a:extLst>
          </p:cNvPr>
          <p:cNvSpPr/>
          <p:nvPr/>
        </p:nvSpPr>
        <p:spPr>
          <a:xfrm>
            <a:off x="738085" y="3624343"/>
            <a:ext cx="374537" cy="40011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06239F6-2385-334C-BE74-18421AE8FF1B}"/>
              </a:ext>
            </a:extLst>
          </p:cNvPr>
          <p:cNvSpPr txBox="1"/>
          <p:nvPr/>
        </p:nvSpPr>
        <p:spPr>
          <a:xfrm>
            <a:off x="2516122" y="5753921"/>
            <a:ext cx="54053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4.5</a:t>
            </a:r>
            <a:endParaRPr lang="en-US" sz="2000" b="1" baseline="-250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47E872-9FD7-9B42-98CA-BB63BAE8F90C}"/>
              </a:ext>
            </a:extLst>
          </p:cNvPr>
          <p:cNvSpPr/>
          <p:nvPr/>
        </p:nvSpPr>
        <p:spPr>
          <a:xfrm>
            <a:off x="2561166" y="5730959"/>
            <a:ext cx="405006" cy="40011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98392E4-8B2F-EA4E-A312-FC32024DD671}"/>
              </a:ext>
            </a:extLst>
          </p:cNvPr>
          <p:cNvSpPr txBox="1"/>
          <p:nvPr/>
        </p:nvSpPr>
        <p:spPr>
          <a:xfrm>
            <a:off x="4395543" y="1159265"/>
            <a:ext cx="1372748" cy="86177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Class 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Class 2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930A74F-005B-674E-A83B-63948411FA86}"/>
              </a:ext>
            </a:extLst>
          </p:cNvPr>
          <p:cNvSpPr/>
          <p:nvPr/>
        </p:nvSpPr>
        <p:spPr>
          <a:xfrm>
            <a:off x="5362854" y="1273460"/>
            <a:ext cx="182880" cy="182880"/>
          </a:xfrm>
          <a:prstGeom prst="ellipse">
            <a:avLst/>
          </a:prstGeom>
          <a:solidFill>
            <a:srgbClr val="02A9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81F9995-C706-A346-B856-725CAA8D3182}"/>
              </a:ext>
            </a:extLst>
          </p:cNvPr>
          <p:cNvSpPr/>
          <p:nvPr/>
        </p:nvSpPr>
        <p:spPr>
          <a:xfrm>
            <a:off x="5371486" y="1723523"/>
            <a:ext cx="182880" cy="182880"/>
          </a:xfrm>
          <a:prstGeom prst="ellipse">
            <a:avLst/>
          </a:prstGeom>
          <a:solidFill>
            <a:srgbClr val="FFB0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DFB80A2-9110-C04F-91CC-419128FA0B6B}"/>
              </a:ext>
            </a:extLst>
          </p:cNvPr>
          <p:cNvSpPr/>
          <p:nvPr/>
        </p:nvSpPr>
        <p:spPr>
          <a:xfrm>
            <a:off x="2332893" y="4864182"/>
            <a:ext cx="182880" cy="182880"/>
          </a:xfrm>
          <a:prstGeom prst="ellipse">
            <a:avLst/>
          </a:prstGeom>
          <a:solidFill>
            <a:srgbClr val="FFB0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C7C0F70-BB28-324F-9952-F0CF4201DA92}"/>
              </a:ext>
            </a:extLst>
          </p:cNvPr>
          <p:cNvSpPr/>
          <p:nvPr/>
        </p:nvSpPr>
        <p:spPr>
          <a:xfrm>
            <a:off x="1418391" y="4496636"/>
            <a:ext cx="182880" cy="182880"/>
          </a:xfrm>
          <a:prstGeom prst="ellipse">
            <a:avLst/>
          </a:prstGeom>
          <a:solidFill>
            <a:srgbClr val="FFB0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0F6FA43-A2BC-7041-BB14-B01F90B6097C}"/>
              </a:ext>
            </a:extLst>
          </p:cNvPr>
          <p:cNvSpPr/>
          <p:nvPr/>
        </p:nvSpPr>
        <p:spPr>
          <a:xfrm>
            <a:off x="1794074" y="4130876"/>
            <a:ext cx="182880" cy="182880"/>
          </a:xfrm>
          <a:prstGeom prst="ellipse">
            <a:avLst/>
          </a:prstGeom>
          <a:solidFill>
            <a:srgbClr val="FFB0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237CBCF-2601-B14D-AC21-5D99009378D3}"/>
              </a:ext>
            </a:extLst>
          </p:cNvPr>
          <p:cNvSpPr/>
          <p:nvPr/>
        </p:nvSpPr>
        <p:spPr>
          <a:xfrm>
            <a:off x="2518730" y="4864182"/>
            <a:ext cx="182880" cy="182880"/>
          </a:xfrm>
          <a:prstGeom prst="ellipse">
            <a:avLst/>
          </a:prstGeom>
          <a:solidFill>
            <a:srgbClr val="FFB0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8DE25D9-53DE-F741-B5FF-E143F6D51596}"/>
              </a:ext>
            </a:extLst>
          </p:cNvPr>
          <p:cNvSpPr/>
          <p:nvPr/>
        </p:nvSpPr>
        <p:spPr>
          <a:xfrm>
            <a:off x="3259481" y="3400801"/>
            <a:ext cx="182880" cy="182880"/>
          </a:xfrm>
          <a:prstGeom prst="ellipse">
            <a:avLst/>
          </a:prstGeom>
          <a:solidFill>
            <a:srgbClr val="02A9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5DE9DEC-0474-3D43-AC30-3840D7F1A478}"/>
              </a:ext>
            </a:extLst>
          </p:cNvPr>
          <p:cNvSpPr/>
          <p:nvPr/>
        </p:nvSpPr>
        <p:spPr>
          <a:xfrm>
            <a:off x="1794074" y="2287459"/>
            <a:ext cx="182880" cy="182880"/>
          </a:xfrm>
          <a:prstGeom prst="ellipse">
            <a:avLst/>
          </a:prstGeom>
          <a:solidFill>
            <a:srgbClr val="02A9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77945532-2E85-9C49-8B78-00FCB3CA944C}"/>
              </a:ext>
            </a:extLst>
          </p:cNvPr>
          <p:cNvSpPr/>
          <p:nvPr/>
        </p:nvSpPr>
        <p:spPr>
          <a:xfrm>
            <a:off x="2518730" y="2287459"/>
            <a:ext cx="182880" cy="182880"/>
          </a:xfrm>
          <a:prstGeom prst="ellipse">
            <a:avLst/>
          </a:prstGeom>
          <a:solidFill>
            <a:srgbClr val="02A9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9C7D445-553C-ED4A-BCAB-A7D5E0F44E2D}"/>
              </a:ext>
            </a:extLst>
          </p:cNvPr>
          <p:cNvSpPr/>
          <p:nvPr/>
        </p:nvSpPr>
        <p:spPr>
          <a:xfrm>
            <a:off x="2163834" y="2662199"/>
            <a:ext cx="182880" cy="182880"/>
          </a:xfrm>
          <a:prstGeom prst="ellipse">
            <a:avLst/>
          </a:prstGeom>
          <a:solidFill>
            <a:srgbClr val="02A9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CE6E09F-0CA6-CB4B-993F-F4391633F70C}"/>
              </a:ext>
            </a:extLst>
          </p:cNvPr>
          <p:cNvSpPr/>
          <p:nvPr/>
        </p:nvSpPr>
        <p:spPr>
          <a:xfrm>
            <a:off x="2913292" y="4141509"/>
            <a:ext cx="182880" cy="182880"/>
          </a:xfrm>
          <a:prstGeom prst="ellipse">
            <a:avLst/>
          </a:prstGeom>
          <a:solidFill>
            <a:srgbClr val="FFB0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76BF3EE-47E3-834F-BE04-16531026E5E0}"/>
              </a:ext>
            </a:extLst>
          </p:cNvPr>
          <p:cNvSpPr/>
          <p:nvPr/>
        </p:nvSpPr>
        <p:spPr>
          <a:xfrm>
            <a:off x="2913292" y="4717547"/>
            <a:ext cx="182880" cy="182880"/>
          </a:xfrm>
          <a:prstGeom prst="ellipse">
            <a:avLst/>
          </a:prstGeom>
          <a:solidFill>
            <a:srgbClr val="02A9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F964330-4A41-3D4A-9D01-2FE07F9CE1E2}"/>
              </a:ext>
            </a:extLst>
          </p:cNvPr>
          <p:cNvSpPr/>
          <p:nvPr/>
        </p:nvSpPr>
        <p:spPr>
          <a:xfrm>
            <a:off x="2405935" y="3937353"/>
            <a:ext cx="290543" cy="284963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?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431840A-5D30-CC42-84E9-FF966488F2BB}"/>
              </a:ext>
            </a:extLst>
          </p:cNvPr>
          <p:cNvCxnSpPr>
            <a:cxnSpLocks/>
          </p:cNvCxnSpPr>
          <p:nvPr/>
        </p:nvCxnSpPr>
        <p:spPr>
          <a:xfrm flipH="1">
            <a:off x="5961384" y="3167538"/>
            <a:ext cx="766335" cy="485789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96B92DFD-7FEB-6248-884F-95D0FF6A77A4}"/>
              </a:ext>
            </a:extLst>
          </p:cNvPr>
          <p:cNvCxnSpPr>
            <a:cxnSpLocks/>
          </p:cNvCxnSpPr>
          <p:nvPr/>
        </p:nvCxnSpPr>
        <p:spPr>
          <a:xfrm flipH="1">
            <a:off x="7277729" y="2168645"/>
            <a:ext cx="796848" cy="362220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1137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993BA575-2D6F-8543-8757-5C9DE88D4C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415986"/>
              </p:ext>
            </p:extLst>
          </p:nvPr>
        </p:nvGraphicFramePr>
        <p:xfrm>
          <a:off x="6647754" y="1854494"/>
          <a:ext cx="4596596" cy="420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814">
                  <a:extLst>
                    <a:ext uri="{9D8B030D-6E8A-4147-A177-3AD203B41FA5}">
                      <a16:colId xmlns:a16="http://schemas.microsoft.com/office/drawing/2014/main" val="4130866576"/>
                    </a:ext>
                  </a:extLst>
                </a:gridCol>
                <a:gridCol w="1085623">
                  <a:extLst>
                    <a:ext uri="{9D8B030D-6E8A-4147-A177-3AD203B41FA5}">
                      <a16:colId xmlns:a16="http://schemas.microsoft.com/office/drawing/2014/main" val="2682145629"/>
                    </a:ext>
                  </a:extLst>
                </a:gridCol>
                <a:gridCol w="1153529">
                  <a:extLst>
                    <a:ext uri="{9D8B030D-6E8A-4147-A177-3AD203B41FA5}">
                      <a16:colId xmlns:a16="http://schemas.microsoft.com/office/drawing/2014/main" val="2873927588"/>
                    </a:ext>
                  </a:extLst>
                </a:gridCol>
                <a:gridCol w="1248630">
                  <a:extLst>
                    <a:ext uri="{9D8B030D-6E8A-4147-A177-3AD203B41FA5}">
                      <a16:colId xmlns:a16="http://schemas.microsoft.com/office/drawing/2014/main" val="1104623576"/>
                    </a:ext>
                  </a:extLst>
                </a:gridCol>
              </a:tblGrid>
              <a:tr h="367805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Weather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Demand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Address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ontime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264851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903319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868569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Overcast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817573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17346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79562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608193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Overcast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411973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211760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092834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625008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780227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Overcast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129710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Overcast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050934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59331"/>
                  </a:ext>
                </a:extLst>
              </a:tr>
            </a:tbl>
          </a:graphicData>
        </a:graphic>
      </p:graphicFrame>
      <p:sp>
        <p:nvSpPr>
          <p:cNvPr id="32" name="Title 1">
            <a:extLst>
              <a:ext uri="{FF2B5EF4-FFF2-40B4-BE49-F238E27FC236}">
                <a16:creationId xmlns:a16="http://schemas.microsoft.com/office/drawing/2014/main" id="{541E3B80-815C-D14D-AC1B-8D32FF0D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Decision Trees: Example</a:t>
            </a:r>
            <a:endParaRPr lang="en-US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34609B-F5F7-F145-AE9B-2E453D0E7E9C}"/>
              </a:ext>
            </a:extLst>
          </p:cNvPr>
          <p:cNvGrpSpPr/>
          <p:nvPr/>
        </p:nvGrpSpPr>
        <p:grpSpPr>
          <a:xfrm>
            <a:off x="1727750" y="2011746"/>
            <a:ext cx="3219290" cy="4075672"/>
            <a:chOff x="2045831" y="1870498"/>
            <a:chExt cx="3219290" cy="407567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593AFC2-D5D1-304D-92DD-2D0D18545C8A}"/>
                </a:ext>
              </a:extLst>
            </p:cNvPr>
            <p:cNvSpPr/>
            <p:nvPr/>
          </p:nvSpPr>
          <p:spPr>
            <a:xfrm>
              <a:off x="2763159" y="1870498"/>
              <a:ext cx="1784634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Class: Yes, No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75C3549-8BF9-F74F-9161-9F5119EE72E9}"/>
                </a:ext>
              </a:extLst>
            </p:cNvPr>
            <p:cNvSpPr txBox="1"/>
            <p:nvPr/>
          </p:nvSpPr>
          <p:spPr>
            <a:xfrm>
              <a:off x="2045831" y="2468295"/>
              <a:ext cx="3219290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What feature (’Weather’, ‘Demand’ or ‘Address’) to use to split the dataset, to best separate class ‘No’ from class ‘Yes’?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en-US" sz="1000" dirty="0">
                <a:solidFill>
                  <a:srgbClr val="C00000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[select the splits such that the descendent subsets are “purer” than their parents]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2FF1D94C-BBAE-1646-9F13-22F63393776C}"/>
              </a:ext>
            </a:extLst>
          </p:cNvPr>
          <p:cNvSpPr/>
          <p:nvPr/>
        </p:nvSpPr>
        <p:spPr>
          <a:xfrm>
            <a:off x="10004742" y="1836207"/>
            <a:ext cx="1239609" cy="40413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177A8-FA87-C84E-8C7C-9445B6C31C86}"/>
              </a:ext>
            </a:extLst>
          </p:cNvPr>
          <p:cNvSpPr txBox="1"/>
          <p:nvPr/>
        </p:nvSpPr>
        <p:spPr>
          <a:xfrm>
            <a:off x="2902277" y="1379380"/>
            <a:ext cx="158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[9+, 5-]</a:t>
            </a:r>
          </a:p>
        </p:txBody>
      </p:sp>
    </p:spTree>
    <p:extLst>
      <p:ext uri="{BB962C8B-B14F-4D97-AF65-F5344CB8AC3E}">
        <p14:creationId xmlns:p14="http://schemas.microsoft.com/office/powerpoint/2010/main" val="1785030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Best Feature to Split with?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1113227" cy="45996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good split results in overall </a:t>
            </a:r>
            <a:r>
              <a:rPr lang="en-US" b="1" dirty="0">
                <a:solidFill>
                  <a:schemeClr val="accent3"/>
                </a:solidFill>
              </a:rPr>
              <a:t>less uncertainty (impurity)</a:t>
            </a:r>
            <a:r>
              <a:rPr lang="en-US" dirty="0"/>
              <a:t>.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For example: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97CA01-403C-8A46-B9B4-00FDCCC94844}"/>
              </a:ext>
            </a:extLst>
          </p:cNvPr>
          <p:cNvSpPr/>
          <p:nvPr/>
        </p:nvSpPr>
        <p:spPr>
          <a:xfrm>
            <a:off x="2880605" y="2864074"/>
            <a:ext cx="1349829" cy="6400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Weather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111964-C9C6-0645-A124-5469BB57D63F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1547205" y="3504154"/>
            <a:ext cx="2008314" cy="627274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839A3F-98EF-444F-BDAD-E3E540A90DF3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555519" y="3504155"/>
            <a:ext cx="1420000" cy="89976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409142A-F5B0-6B48-9F0A-2EE4C7EAC7E7}"/>
              </a:ext>
            </a:extLst>
          </p:cNvPr>
          <p:cNvSpPr txBox="1"/>
          <p:nvPr/>
        </p:nvSpPr>
        <p:spPr>
          <a:xfrm>
            <a:off x="1336738" y="3518170"/>
            <a:ext cx="86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Sunny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A3E3FE-A9CA-084B-9094-E6968BFC8165}"/>
              </a:ext>
            </a:extLst>
          </p:cNvPr>
          <p:cNvSpPr txBox="1"/>
          <p:nvPr/>
        </p:nvSpPr>
        <p:spPr>
          <a:xfrm>
            <a:off x="4258603" y="3603317"/>
            <a:ext cx="86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Rainy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9AF69-1C40-9143-9C13-171410BAE857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3337875" y="3504154"/>
            <a:ext cx="217644" cy="1211634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BE73972-51ED-024B-8C83-CF9E13331AB9}"/>
              </a:ext>
            </a:extLst>
          </p:cNvPr>
          <p:cNvSpPr txBox="1"/>
          <p:nvPr/>
        </p:nvSpPr>
        <p:spPr>
          <a:xfrm>
            <a:off x="2346309" y="3959173"/>
            <a:ext cx="109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Overcast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55767C-263B-8A49-8FAC-4E73BD502F1B}"/>
              </a:ext>
            </a:extLst>
          </p:cNvPr>
          <p:cNvSpPr txBox="1"/>
          <p:nvPr/>
        </p:nvSpPr>
        <p:spPr>
          <a:xfrm>
            <a:off x="2938983" y="4737035"/>
            <a:ext cx="98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[4+, 0-]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369FBD-ADE0-4249-A89B-B39A83685D30}"/>
              </a:ext>
            </a:extLst>
          </p:cNvPr>
          <p:cNvSpPr txBox="1"/>
          <p:nvPr/>
        </p:nvSpPr>
        <p:spPr>
          <a:xfrm>
            <a:off x="4537155" y="4467634"/>
            <a:ext cx="10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[3+, 2-]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24B6BE-C7F7-7B4A-9721-39FB4D35E856}"/>
              </a:ext>
            </a:extLst>
          </p:cNvPr>
          <p:cNvSpPr txBox="1"/>
          <p:nvPr/>
        </p:nvSpPr>
        <p:spPr>
          <a:xfrm>
            <a:off x="1088971" y="4187926"/>
            <a:ext cx="98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[2+, 3-]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CA0544-C64D-8641-AF53-BD9AAAC56623}"/>
              </a:ext>
            </a:extLst>
          </p:cNvPr>
          <p:cNvSpPr txBox="1"/>
          <p:nvPr/>
        </p:nvSpPr>
        <p:spPr>
          <a:xfrm>
            <a:off x="2651858" y="5116839"/>
            <a:ext cx="14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Absolutely sure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7000CE-9ECF-744C-8CE4-F366C233BDF6}"/>
              </a:ext>
            </a:extLst>
          </p:cNvPr>
          <p:cNvSpPr txBox="1"/>
          <p:nvPr/>
        </p:nvSpPr>
        <p:spPr>
          <a:xfrm>
            <a:off x="4342703" y="4849008"/>
            <a:ext cx="125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Not too sure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85621-8E36-E540-B9E8-6940D08011C8}"/>
              </a:ext>
            </a:extLst>
          </p:cNvPr>
          <p:cNvSpPr txBox="1"/>
          <p:nvPr/>
        </p:nvSpPr>
        <p:spPr>
          <a:xfrm>
            <a:off x="825165" y="4581270"/>
            <a:ext cx="125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Not too sure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DAC2C8-4822-C242-A13C-0D7B35C14C3B}"/>
              </a:ext>
            </a:extLst>
          </p:cNvPr>
          <p:cNvSpPr txBox="1"/>
          <p:nvPr/>
        </p:nvSpPr>
        <p:spPr>
          <a:xfrm>
            <a:off x="2738623" y="2163157"/>
            <a:ext cx="158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[9+, 5-]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B99E03-BAAA-7248-8394-0E85C226480D}"/>
              </a:ext>
            </a:extLst>
          </p:cNvPr>
          <p:cNvSpPr txBox="1"/>
          <p:nvPr/>
        </p:nvSpPr>
        <p:spPr>
          <a:xfrm>
            <a:off x="2651858" y="2101972"/>
            <a:ext cx="169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Not too sure</a:t>
            </a:r>
          </a:p>
        </p:txBody>
      </p:sp>
      <p:graphicFrame>
        <p:nvGraphicFramePr>
          <p:cNvPr id="32" name="Content Placeholder 1">
            <a:extLst>
              <a:ext uri="{FF2B5EF4-FFF2-40B4-BE49-F238E27FC236}">
                <a16:creationId xmlns:a16="http://schemas.microsoft.com/office/drawing/2014/main" id="{A050D3AB-DDA4-0641-B7E6-20274ABBB0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023873"/>
              </p:ext>
            </p:extLst>
          </p:nvPr>
        </p:nvGraphicFramePr>
        <p:xfrm>
          <a:off x="6647754" y="1854494"/>
          <a:ext cx="4596596" cy="420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814">
                  <a:extLst>
                    <a:ext uri="{9D8B030D-6E8A-4147-A177-3AD203B41FA5}">
                      <a16:colId xmlns:a16="http://schemas.microsoft.com/office/drawing/2014/main" val="4130866576"/>
                    </a:ext>
                  </a:extLst>
                </a:gridCol>
                <a:gridCol w="1085623">
                  <a:extLst>
                    <a:ext uri="{9D8B030D-6E8A-4147-A177-3AD203B41FA5}">
                      <a16:colId xmlns:a16="http://schemas.microsoft.com/office/drawing/2014/main" val="2682145629"/>
                    </a:ext>
                  </a:extLst>
                </a:gridCol>
                <a:gridCol w="1153529">
                  <a:extLst>
                    <a:ext uri="{9D8B030D-6E8A-4147-A177-3AD203B41FA5}">
                      <a16:colId xmlns:a16="http://schemas.microsoft.com/office/drawing/2014/main" val="2873927588"/>
                    </a:ext>
                  </a:extLst>
                </a:gridCol>
                <a:gridCol w="1248630">
                  <a:extLst>
                    <a:ext uri="{9D8B030D-6E8A-4147-A177-3AD203B41FA5}">
                      <a16:colId xmlns:a16="http://schemas.microsoft.com/office/drawing/2014/main" val="1104623576"/>
                    </a:ext>
                  </a:extLst>
                </a:gridCol>
              </a:tblGrid>
              <a:tr h="367805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Weather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Demand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Address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ontime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264851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903319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868569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Overcast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817573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17346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79562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608193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Overcast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411973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211760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092834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625008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780227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Overcast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129710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Overcast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050934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59331"/>
                  </a:ext>
                </a:extLst>
              </a:tr>
            </a:tbl>
          </a:graphicData>
        </a:graphic>
      </p:graphicFrame>
      <p:sp>
        <p:nvSpPr>
          <p:cNvPr id="33" name="Oval 32">
            <a:extLst>
              <a:ext uri="{FF2B5EF4-FFF2-40B4-BE49-F238E27FC236}">
                <a16:creationId xmlns:a16="http://schemas.microsoft.com/office/drawing/2014/main" id="{9F33320E-13EB-6245-9C19-BAD40612C6E3}"/>
              </a:ext>
            </a:extLst>
          </p:cNvPr>
          <p:cNvSpPr/>
          <p:nvPr/>
        </p:nvSpPr>
        <p:spPr>
          <a:xfrm>
            <a:off x="10004742" y="1836207"/>
            <a:ext cx="1239609" cy="40413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32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Best Feature to Split with?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1113227" cy="45996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good split results in overall </a:t>
            </a:r>
            <a:r>
              <a:rPr lang="en-US" b="1" dirty="0">
                <a:solidFill>
                  <a:schemeClr val="accent3"/>
                </a:solidFill>
              </a:rPr>
              <a:t>less uncertainty (impurity)</a:t>
            </a:r>
            <a:r>
              <a:rPr lang="en-US" dirty="0"/>
              <a:t>.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For example: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AB7B96-83CC-4249-9B65-EE3490A1F79C}"/>
              </a:ext>
            </a:extLst>
          </p:cNvPr>
          <p:cNvSpPr txBox="1"/>
          <p:nvPr/>
        </p:nvSpPr>
        <p:spPr>
          <a:xfrm>
            <a:off x="707054" y="4735952"/>
            <a:ext cx="9748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[3+, 4-]</a:t>
            </a:r>
          </a:p>
          <a:p>
            <a:endParaRPr lang="en-US" sz="16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EA0167-37CD-2741-BC3F-4AD74A7FFE93}"/>
              </a:ext>
            </a:extLst>
          </p:cNvPr>
          <p:cNvSpPr txBox="1"/>
          <p:nvPr/>
        </p:nvSpPr>
        <p:spPr>
          <a:xfrm>
            <a:off x="2242844" y="4735953"/>
            <a:ext cx="9748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[1+, 6-]</a:t>
            </a:r>
          </a:p>
          <a:p>
            <a:endParaRPr lang="en-US" sz="16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FD6AFE-0DF3-494C-930E-CA6962864552}"/>
              </a:ext>
            </a:extLst>
          </p:cNvPr>
          <p:cNvSpPr txBox="1"/>
          <p:nvPr/>
        </p:nvSpPr>
        <p:spPr>
          <a:xfrm>
            <a:off x="3594347" y="4735952"/>
            <a:ext cx="9748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[6+, 2-]</a:t>
            </a:r>
          </a:p>
          <a:p>
            <a:endParaRPr lang="en-US" sz="16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913CCF-B421-C449-B60F-41282FF7A725}"/>
              </a:ext>
            </a:extLst>
          </p:cNvPr>
          <p:cNvSpPr txBox="1"/>
          <p:nvPr/>
        </p:nvSpPr>
        <p:spPr>
          <a:xfrm>
            <a:off x="4978678" y="4739935"/>
            <a:ext cx="9748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[3+, 3-]</a:t>
            </a:r>
          </a:p>
          <a:p>
            <a:endParaRPr lang="en-US" sz="16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D9F7E4-442F-774D-81BD-C0317D8584FC}"/>
              </a:ext>
            </a:extLst>
          </p:cNvPr>
          <p:cNvSpPr>
            <a:spLocks noChangeAspect="1"/>
          </p:cNvSpPr>
          <p:nvPr/>
        </p:nvSpPr>
        <p:spPr>
          <a:xfrm>
            <a:off x="1165074" y="2938048"/>
            <a:ext cx="1156996" cy="5486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Demand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71F2F4-BB25-834E-900D-9C6D42168130}"/>
              </a:ext>
            </a:extLst>
          </p:cNvPr>
          <p:cNvSpPr/>
          <p:nvPr/>
        </p:nvSpPr>
        <p:spPr>
          <a:xfrm>
            <a:off x="3935458" y="2943110"/>
            <a:ext cx="1349829" cy="5486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Address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E461D90-6E8B-AF44-9ACD-24F3030A1349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974282" y="3486689"/>
            <a:ext cx="769291" cy="1059783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78A7002-9701-DF4B-837C-93A4B86870FD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1743572" y="3486689"/>
            <a:ext cx="771330" cy="1052965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D78FD70-C401-A842-A42E-663B2FDDFF7F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3860312" y="3491751"/>
            <a:ext cx="750060" cy="1052965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8A4D013-B498-E24D-BA47-FEF5F3AED101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4610372" y="3491751"/>
            <a:ext cx="604684" cy="1060405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E357351-2238-6D4D-BDCA-7D8B920DC331}"/>
              </a:ext>
            </a:extLst>
          </p:cNvPr>
          <p:cNvSpPr txBox="1"/>
          <p:nvPr/>
        </p:nvSpPr>
        <p:spPr>
          <a:xfrm>
            <a:off x="707054" y="3867042"/>
            <a:ext cx="79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High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C4B39F-36B4-8A49-8B51-029EACA336D1}"/>
              </a:ext>
            </a:extLst>
          </p:cNvPr>
          <p:cNvSpPr txBox="1"/>
          <p:nvPr/>
        </p:nvSpPr>
        <p:spPr>
          <a:xfrm>
            <a:off x="2201442" y="3867042"/>
            <a:ext cx="98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Normal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FF8A7B-823C-4447-AB21-0914B8F8000B}"/>
              </a:ext>
            </a:extLst>
          </p:cNvPr>
          <p:cNvSpPr txBox="1"/>
          <p:nvPr/>
        </p:nvSpPr>
        <p:spPr>
          <a:xfrm>
            <a:off x="3224432" y="3872104"/>
            <a:ext cx="97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Correct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6786D1-ABF8-2A4C-83D0-D86AD9D9F511}"/>
              </a:ext>
            </a:extLst>
          </p:cNvPr>
          <p:cNvSpPr txBox="1"/>
          <p:nvPr/>
        </p:nvSpPr>
        <p:spPr>
          <a:xfrm>
            <a:off x="4928178" y="3872104"/>
            <a:ext cx="130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Misspelled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DB6E111-C945-CB4B-A3AE-FE9D4CA5F0D0}"/>
              </a:ext>
            </a:extLst>
          </p:cNvPr>
          <p:cNvSpPr txBox="1"/>
          <p:nvPr/>
        </p:nvSpPr>
        <p:spPr>
          <a:xfrm>
            <a:off x="946349" y="2255124"/>
            <a:ext cx="15824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Not too sure</a:t>
            </a:r>
          </a:p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[9+, 5-]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0ECDFC-6725-5E4B-B7FB-A91C1D15BEAB}"/>
              </a:ext>
            </a:extLst>
          </p:cNvPr>
          <p:cNvSpPr txBox="1"/>
          <p:nvPr/>
        </p:nvSpPr>
        <p:spPr>
          <a:xfrm>
            <a:off x="3770957" y="2240346"/>
            <a:ext cx="15824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Not too sure</a:t>
            </a:r>
          </a:p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[9+, 5-]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76D8779-4C1A-7746-8EB9-803037921678}"/>
              </a:ext>
            </a:extLst>
          </p:cNvPr>
          <p:cNvSpPr txBox="1"/>
          <p:nvPr/>
        </p:nvSpPr>
        <p:spPr>
          <a:xfrm>
            <a:off x="495137" y="5186444"/>
            <a:ext cx="125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Not too sure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EADC05-0854-924B-90D1-AE6FB0DCC45B}"/>
              </a:ext>
            </a:extLst>
          </p:cNvPr>
          <p:cNvSpPr txBox="1"/>
          <p:nvPr/>
        </p:nvSpPr>
        <p:spPr>
          <a:xfrm>
            <a:off x="4831287" y="5180527"/>
            <a:ext cx="125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Not too sure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7A5305-2BDF-8445-A298-24E60442ACA6}"/>
              </a:ext>
            </a:extLst>
          </p:cNvPr>
          <p:cNvSpPr txBox="1"/>
          <p:nvPr/>
        </p:nvSpPr>
        <p:spPr>
          <a:xfrm>
            <a:off x="1941338" y="5186444"/>
            <a:ext cx="138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Somewhat sure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DD9C88E-F075-914C-B96B-50F90B0CA017}"/>
              </a:ext>
            </a:extLst>
          </p:cNvPr>
          <p:cNvSpPr txBox="1"/>
          <p:nvPr/>
        </p:nvSpPr>
        <p:spPr>
          <a:xfrm>
            <a:off x="3406544" y="5178366"/>
            <a:ext cx="135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Somewhat sure</a:t>
            </a:r>
          </a:p>
        </p:txBody>
      </p:sp>
      <p:graphicFrame>
        <p:nvGraphicFramePr>
          <p:cNvPr id="27" name="Content Placeholder 1">
            <a:extLst>
              <a:ext uri="{FF2B5EF4-FFF2-40B4-BE49-F238E27FC236}">
                <a16:creationId xmlns:a16="http://schemas.microsoft.com/office/drawing/2014/main" id="{39DBC884-45D3-3643-B4D7-E774AAF67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023873"/>
              </p:ext>
            </p:extLst>
          </p:nvPr>
        </p:nvGraphicFramePr>
        <p:xfrm>
          <a:off x="6647754" y="1854494"/>
          <a:ext cx="4596596" cy="420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814">
                  <a:extLst>
                    <a:ext uri="{9D8B030D-6E8A-4147-A177-3AD203B41FA5}">
                      <a16:colId xmlns:a16="http://schemas.microsoft.com/office/drawing/2014/main" val="4130866576"/>
                    </a:ext>
                  </a:extLst>
                </a:gridCol>
                <a:gridCol w="1085623">
                  <a:extLst>
                    <a:ext uri="{9D8B030D-6E8A-4147-A177-3AD203B41FA5}">
                      <a16:colId xmlns:a16="http://schemas.microsoft.com/office/drawing/2014/main" val="2682145629"/>
                    </a:ext>
                  </a:extLst>
                </a:gridCol>
                <a:gridCol w="1153529">
                  <a:extLst>
                    <a:ext uri="{9D8B030D-6E8A-4147-A177-3AD203B41FA5}">
                      <a16:colId xmlns:a16="http://schemas.microsoft.com/office/drawing/2014/main" val="2873927588"/>
                    </a:ext>
                  </a:extLst>
                </a:gridCol>
                <a:gridCol w="1248630">
                  <a:extLst>
                    <a:ext uri="{9D8B030D-6E8A-4147-A177-3AD203B41FA5}">
                      <a16:colId xmlns:a16="http://schemas.microsoft.com/office/drawing/2014/main" val="1104623576"/>
                    </a:ext>
                  </a:extLst>
                </a:gridCol>
              </a:tblGrid>
              <a:tr h="367805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Weather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Demand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Address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ontime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264851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903319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868569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Overcast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817573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17346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79562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608193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Overcast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411973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211760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092834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625008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780227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Overcast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129710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Overcast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050934"/>
                  </a:ext>
                </a:extLst>
              </a:tr>
              <a:tr h="26482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Rainy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Misspelled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59331"/>
                  </a:ext>
                </a:extLst>
              </a:tr>
            </a:tbl>
          </a:graphicData>
        </a:graphic>
      </p:graphicFrame>
      <p:sp>
        <p:nvSpPr>
          <p:cNvPr id="28" name="Oval 27">
            <a:extLst>
              <a:ext uri="{FF2B5EF4-FFF2-40B4-BE49-F238E27FC236}">
                <a16:creationId xmlns:a16="http://schemas.microsoft.com/office/drawing/2014/main" id="{2B7973D1-79D1-DF49-A861-C81F9E849AAC}"/>
              </a:ext>
            </a:extLst>
          </p:cNvPr>
          <p:cNvSpPr/>
          <p:nvPr/>
        </p:nvSpPr>
        <p:spPr>
          <a:xfrm>
            <a:off x="10004742" y="1836207"/>
            <a:ext cx="1239609" cy="40413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215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Best Feature to Split with?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1113227" cy="45996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split will results in overall </a:t>
            </a:r>
            <a:r>
              <a:rPr lang="en-US" b="1" dirty="0">
                <a:solidFill>
                  <a:schemeClr val="accent3"/>
                </a:solidFill>
              </a:rPr>
              <a:t>less uncertainty (impurity)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AB7B96-83CC-4249-9B65-EE3490A1F79C}"/>
              </a:ext>
            </a:extLst>
          </p:cNvPr>
          <p:cNvSpPr txBox="1"/>
          <p:nvPr/>
        </p:nvSpPr>
        <p:spPr>
          <a:xfrm>
            <a:off x="5844455" y="4571704"/>
            <a:ext cx="9748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[3+, 4-]</a:t>
            </a:r>
          </a:p>
          <a:p>
            <a:endParaRPr lang="en-US" sz="16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EA0167-37CD-2741-BC3F-4AD74A7FFE93}"/>
              </a:ext>
            </a:extLst>
          </p:cNvPr>
          <p:cNvSpPr txBox="1"/>
          <p:nvPr/>
        </p:nvSpPr>
        <p:spPr>
          <a:xfrm>
            <a:off x="7380245" y="4571705"/>
            <a:ext cx="9748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[1+, 6-]</a:t>
            </a:r>
          </a:p>
          <a:p>
            <a:endParaRPr lang="en-US" sz="16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FD6AFE-0DF3-494C-930E-CA6962864552}"/>
              </a:ext>
            </a:extLst>
          </p:cNvPr>
          <p:cNvSpPr txBox="1"/>
          <p:nvPr/>
        </p:nvSpPr>
        <p:spPr>
          <a:xfrm>
            <a:off x="9007320" y="4571704"/>
            <a:ext cx="9748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[6+, 2-]</a:t>
            </a:r>
          </a:p>
          <a:p>
            <a:endParaRPr lang="en-US" sz="16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913CCF-B421-C449-B60F-41282FF7A725}"/>
              </a:ext>
            </a:extLst>
          </p:cNvPr>
          <p:cNvSpPr txBox="1"/>
          <p:nvPr/>
        </p:nvSpPr>
        <p:spPr>
          <a:xfrm>
            <a:off x="10391651" y="4575687"/>
            <a:ext cx="9748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[3+, 3-]</a:t>
            </a:r>
          </a:p>
          <a:p>
            <a:endParaRPr lang="en-US" sz="16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D9F7E4-442F-774D-81BD-C0317D8584FC}"/>
              </a:ext>
            </a:extLst>
          </p:cNvPr>
          <p:cNvSpPr>
            <a:spLocks noChangeAspect="1"/>
          </p:cNvSpPr>
          <p:nvPr/>
        </p:nvSpPr>
        <p:spPr>
          <a:xfrm>
            <a:off x="6302475" y="2773800"/>
            <a:ext cx="1156996" cy="5486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Demand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71F2F4-BB25-834E-900D-9C6D42168130}"/>
              </a:ext>
            </a:extLst>
          </p:cNvPr>
          <p:cNvSpPr/>
          <p:nvPr/>
        </p:nvSpPr>
        <p:spPr>
          <a:xfrm>
            <a:off x="9348431" y="2778862"/>
            <a:ext cx="1349829" cy="5486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Address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E461D90-6E8B-AF44-9ACD-24F3030A1349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6111683" y="3322441"/>
            <a:ext cx="769291" cy="1059783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78A7002-9701-DF4B-837C-93A4B86870FD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6880973" y="3322441"/>
            <a:ext cx="771330" cy="1052965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D78FD70-C401-A842-A42E-663B2FDDFF7F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9273285" y="3327503"/>
            <a:ext cx="750060" cy="1052965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8A4D013-B498-E24D-BA47-FEF5F3AED101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10023345" y="3327503"/>
            <a:ext cx="604684" cy="1060405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E357351-2238-6D4D-BDCA-7D8B920DC331}"/>
              </a:ext>
            </a:extLst>
          </p:cNvPr>
          <p:cNvSpPr txBox="1"/>
          <p:nvPr/>
        </p:nvSpPr>
        <p:spPr>
          <a:xfrm>
            <a:off x="5844455" y="3702794"/>
            <a:ext cx="79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High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C4B39F-36B4-8A49-8B51-029EACA336D1}"/>
              </a:ext>
            </a:extLst>
          </p:cNvPr>
          <p:cNvSpPr txBox="1"/>
          <p:nvPr/>
        </p:nvSpPr>
        <p:spPr>
          <a:xfrm>
            <a:off x="7338843" y="3702794"/>
            <a:ext cx="98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Normal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FF8A7B-823C-4447-AB21-0914B8F8000B}"/>
              </a:ext>
            </a:extLst>
          </p:cNvPr>
          <p:cNvSpPr txBox="1"/>
          <p:nvPr/>
        </p:nvSpPr>
        <p:spPr>
          <a:xfrm>
            <a:off x="8637405" y="3707856"/>
            <a:ext cx="97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Correct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6786D1-ABF8-2A4C-83D0-D86AD9D9F511}"/>
              </a:ext>
            </a:extLst>
          </p:cNvPr>
          <p:cNvSpPr txBox="1"/>
          <p:nvPr/>
        </p:nvSpPr>
        <p:spPr>
          <a:xfrm>
            <a:off x="10341151" y="3707856"/>
            <a:ext cx="130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Misspelled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76D8779-4C1A-7746-8EB9-803037921678}"/>
              </a:ext>
            </a:extLst>
          </p:cNvPr>
          <p:cNvSpPr txBox="1"/>
          <p:nvPr/>
        </p:nvSpPr>
        <p:spPr>
          <a:xfrm>
            <a:off x="5666328" y="5022196"/>
            <a:ext cx="125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Not too sure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EADC05-0854-924B-90D1-AE6FB0DCC45B}"/>
              </a:ext>
            </a:extLst>
          </p:cNvPr>
          <p:cNvSpPr txBox="1"/>
          <p:nvPr/>
        </p:nvSpPr>
        <p:spPr>
          <a:xfrm>
            <a:off x="10244260" y="5006754"/>
            <a:ext cx="125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Not too sure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7A5305-2BDF-8445-A298-24E60442ACA6}"/>
              </a:ext>
            </a:extLst>
          </p:cNvPr>
          <p:cNvSpPr txBox="1"/>
          <p:nvPr/>
        </p:nvSpPr>
        <p:spPr>
          <a:xfrm>
            <a:off x="7065521" y="5022196"/>
            <a:ext cx="139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Somewhat sure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DD9C88E-F075-914C-B96B-50F90B0CA017}"/>
              </a:ext>
            </a:extLst>
          </p:cNvPr>
          <p:cNvSpPr txBox="1"/>
          <p:nvPr/>
        </p:nvSpPr>
        <p:spPr>
          <a:xfrm>
            <a:off x="8819517" y="5004593"/>
            <a:ext cx="139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Somewhat sure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C16ADD7-2F26-E148-ABD6-0589288A5FA8}"/>
              </a:ext>
            </a:extLst>
          </p:cNvPr>
          <p:cNvSpPr/>
          <p:nvPr/>
        </p:nvSpPr>
        <p:spPr>
          <a:xfrm>
            <a:off x="2559972" y="2848785"/>
            <a:ext cx="1349829" cy="6400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Weather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DAF2230-0788-3348-8A14-F22EEDF90FE8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1226572" y="3488865"/>
            <a:ext cx="2008314" cy="627274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D6ABB91-D9F0-6146-826F-3A2FF52DB950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3234886" y="3488866"/>
            <a:ext cx="1420000" cy="89976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A40CC528-C504-984A-82FB-1076864333C5}"/>
              </a:ext>
            </a:extLst>
          </p:cNvPr>
          <p:cNvSpPr txBox="1"/>
          <p:nvPr/>
        </p:nvSpPr>
        <p:spPr>
          <a:xfrm>
            <a:off x="1016105" y="3502881"/>
            <a:ext cx="86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Sunny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BF2DA00-DFA6-124B-9FFA-4373E8FCD0CC}"/>
              </a:ext>
            </a:extLst>
          </p:cNvPr>
          <p:cNvSpPr txBox="1"/>
          <p:nvPr/>
        </p:nvSpPr>
        <p:spPr>
          <a:xfrm>
            <a:off x="3937970" y="3588028"/>
            <a:ext cx="86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Rainy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D79CA59-1DC8-FF41-9C6E-6C003A7197A7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3017242" y="3488865"/>
            <a:ext cx="217644" cy="1211634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B3B03ED9-C0CC-544A-AFD2-64D908ED9365}"/>
              </a:ext>
            </a:extLst>
          </p:cNvPr>
          <p:cNvSpPr txBox="1"/>
          <p:nvPr/>
        </p:nvSpPr>
        <p:spPr>
          <a:xfrm>
            <a:off x="1984842" y="3943884"/>
            <a:ext cx="116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Overcast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E0823FB-9D15-3741-84F7-F3BFD8572304}"/>
              </a:ext>
            </a:extLst>
          </p:cNvPr>
          <p:cNvSpPr txBox="1"/>
          <p:nvPr/>
        </p:nvSpPr>
        <p:spPr>
          <a:xfrm>
            <a:off x="2618350" y="4721746"/>
            <a:ext cx="98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[4+, 0-]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0F3706-121F-7A4A-9549-FF12849B9C53}"/>
              </a:ext>
            </a:extLst>
          </p:cNvPr>
          <p:cNvSpPr txBox="1"/>
          <p:nvPr/>
        </p:nvSpPr>
        <p:spPr>
          <a:xfrm>
            <a:off x="4216522" y="4452345"/>
            <a:ext cx="10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[3+, 2-]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D9FE74F-6BD9-D94E-8CC9-8CECA614219D}"/>
              </a:ext>
            </a:extLst>
          </p:cNvPr>
          <p:cNvSpPr txBox="1"/>
          <p:nvPr/>
        </p:nvSpPr>
        <p:spPr>
          <a:xfrm>
            <a:off x="768338" y="4172637"/>
            <a:ext cx="98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[2+, 3-]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8E415DB-C562-2642-9121-3B934CAC9571}"/>
              </a:ext>
            </a:extLst>
          </p:cNvPr>
          <p:cNvSpPr txBox="1"/>
          <p:nvPr/>
        </p:nvSpPr>
        <p:spPr>
          <a:xfrm>
            <a:off x="2311025" y="5101550"/>
            <a:ext cx="14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Absolutely sure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4A3E74D-7E82-5E4F-B8E3-97E25506B7F2}"/>
              </a:ext>
            </a:extLst>
          </p:cNvPr>
          <p:cNvSpPr txBox="1"/>
          <p:nvPr/>
        </p:nvSpPr>
        <p:spPr>
          <a:xfrm>
            <a:off x="4062775" y="4833719"/>
            <a:ext cx="125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Not too sure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435B264-2692-3E4C-806C-B5CBC90FB573}"/>
              </a:ext>
            </a:extLst>
          </p:cNvPr>
          <p:cNvSpPr txBox="1"/>
          <p:nvPr/>
        </p:nvSpPr>
        <p:spPr>
          <a:xfrm>
            <a:off x="545237" y="4565981"/>
            <a:ext cx="125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Not too sure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E20D29-CD0B-D244-9B3B-EFBEFC527D7D}"/>
              </a:ext>
            </a:extLst>
          </p:cNvPr>
          <p:cNvGrpSpPr/>
          <p:nvPr/>
        </p:nvGrpSpPr>
        <p:grpSpPr>
          <a:xfrm>
            <a:off x="2373412" y="2162290"/>
            <a:ext cx="1691498" cy="645959"/>
            <a:chOff x="2329637" y="2086683"/>
            <a:chExt cx="1691498" cy="645959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348C0EB-192D-7345-8FBD-DFBFDC52F898}"/>
                </a:ext>
              </a:extLst>
            </p:cNvPr>
            <p:cNvSpPr txBox="1"/>
            <p:nvPr/>
          </p:nvSpPr>
          <p:spPr>
            <a:xfrm>
              <a:off x="2416402" y="2147867"/>
              <a:ext cx="1582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[9+, 5-]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3705824-7ECC-2142-B3E4-D1440AF71232}"/>
                </a:ext>
              </a:extLst>
            </p:cNvPr>
            <p:cNvSpPr txBox="1"/>
            <p:nvPr/>
          </p:nvSpPr>
          <p:spPr>
            <a:xfrm>
              <a:off x="2329637" y="2086683"/>
              <a:ext cx="1691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Not too sure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FEA45DD-53A2-AF48-B125-12613B8CC392}"/>
              </a:ext>
            </a:extLst>
          </p:cNvPr>
          <p:cNvGrpSpPr/>
          <p:nvPr/>
        </p:nvGrpSpPr>
        <p:grpSpPr>
          <a:xfrm>
            <a:off x="9136427" y="2095945"/>
            <a:ext cx="1691498" cy="645959"/>
            <a:chOff x="2329637" y="2086683"/>
            <a:chExt cx="1691498" cy="64595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02180A7-EC6A-C54C-9B5F-BB2D647E4082}"/>
                </a:ext>
              </a:extLst>
            </p:cNvPr>
            <p:cNvSpPr txBox="1"/>
            <p:nvPr/>
          </p:nvSpPr>
          <p:spPr>
            <a:xfrm>
              <a:off x="2416402" y="2147867"/>
              <a:ext cx="1582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[9+, 5-]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3346CCD-8401-C14F-B096-FB14A6E823B3}"/>
                </a:ext>
              </a:extLst>
            </p:cNvPr>
            <p:cNvSpPr txBox="1"/>
            <p:nvPr/>
          </p:nvSpPr>
          <p:spPr>
            <a:xfrm>
              <a:off x="2329637" y="2086683"/>
              <a:ext cx="1691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Not too sure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1C5BFAD-E4AE-194C-ACA7-E6ACD43EC843}"/>
              </a:ext>
            </a:extLst>
          </p:cNvPr>
          <p:cNvGrpSpPr/>
          <p:nvPr/>
        </p:nvGrpSpPr>
        <p:grpSpPr>
          <a:xfrm>
            <a:off x="6018763" y="2101106"/>
            <a:ext cx="1691498" cy="645959"/>
            <a:chOff x="2329637" y="2086683"/>
            <a:chExt cx="1691498" cy="64595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15B0895-7AF6-A648-A2B0-001C5EB68CC7}"/>
                </a:ext>
              </a:extLst>
            </p:cNvPr>
            <p:cNvSpPr txBox="1"/>
            <p:nvPr/>
          </p:nvSpPr>
          <p:spPr>
            <a:xfrm>
              <a:off x="2416402" y="2147867"/>
              <a:ext cx="1582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[9+, 5-]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EFFDFBC-EF7D-714A-8E38-75D0AF4D7EBE}"/>
                </a:ext>
              </a:extLst>
            </p:cNvPr>
            <p:cNvSpPr txBox="1"/>
            <p:nvPr/>
          </p:nvSpPr>
          <p:spPr>
            <a:xfrm>
              <a:off x="2329637" y="2086683"/>
              <a:ext cx="1691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Not too 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71631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0F88B872-5554-D14F-8808-B482AB1DB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82" y="1680573"/>
            <a:ext cx="4927600" cy="3289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How to Measure Uncertainty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80CAC6-258D-104B-B612-F14457E6BDE2}"/>
              </a:ext>
            </a:extLst>
          </p:cNvPr>
          <p:cNvSpPr/>
          <p:nvPr/>
        </p:nvSpPr>
        <p:spPr>
          <a:xfrm>
            <a:off x="524768" y="4172143"/>
            <a:ext cx="6114846" cy="817833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If we have only + samples or only – samples: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Low </a:t>
            </a:r>
            <a:r>
              <a:rPr lang="en-US" sz="24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uncertainty</a:t>
            </a:r>
            <a:endParaRPr lang="en-US" sz="2000" dirty="0">
              <a:solidFill>
                <a:schemeClr val="tx1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A0BB466-202C-694C-A0C0-6DAEC63F361E}"/>
              </a:ext>
            </a:extLst>
          </p:cNvPr>
          <p:cNvGrpSpPr/>
          <p:nvPr/>
        </p:nvGrpSpPr>
        <p:grpSpPr>
          <a:xfrm>
            <a:off x="6762333" y="1730407"/>
            <a:ext cx="4920985" cy="3877239"/>
            <a:chOff x="6760744" y="1730406"/>
            <a:chExt cx="4920985" cy="38772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3855A5-7332-1547-BE5E-1B501EC7AA54}"/>
                </a:ext>
              </a:extLst>
            </p:cNvPr>
            <p:cNvSpPr/>
            <p:nvPr/>
          </p:nvSpPr>
          <p:spPr>
            <a:xfrm>
              <a:off x="9338422" y="5069632"/>
              <a:ext cx="408079" cy="4080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B6AEE2-77C2-244D-B148-D5723149930B}"/>
                </a:ext>
              </a:extLst>
            </p:cNvPr>
            <p:cNvSpPr txBox="1"/>
            <p:nvPr/>
          </p:nvSpPr>
          <p:spPr>
            <a:xfrm>
              <a:off x="9332641" y="4962926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29DA17-1D7B-BC49-8B4C-BF62B73FB02E}"/>
                </a:ext>
              </a:extLst>
            </p:cNvPr>
            <p:cNvSpPr txBox="1"/>
            <p:nvPr/>
          </p:nvSpPr>
          <p:spPr>
            <a:xfrm>
              <a:off x="9485041" y="5115326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04D0AB-FC89-C54A-8C40-5289DD4FA9F3}"/>
                </a:ext>
              </a:extLst>
            </p:cNvPr>
            <p:cNvSpPr txBox="1"/>
            <p:nvPr/>
          </p:nvSpPr>
          <p:spPr>
            <a:xfrm>
              <a:off x="9558057" y="4964375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C5DE5D-2A90-6147-B6CC-1C735E4BD266}"/>
                </a:ext>
              </a:extLst>
            </p:cNvPr>
            <p:cNvSpPr txBox="1"/>
            <p:nvPr/>
          </p:nvSpPr>
          <p:spPr>
            <a:xfrm>
              <a:off x="9341605" y="5161020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A15056-AB0E-6442-BAB4-928655F84004}"/>
                </a:ext>
              </a:extLst>
            </p:cNvPr>
            <p:cNvSpPr txBox="1"/>
            <p:nvPr/>
          </p:nvSpPr>
          <p:spPr>
            <a:xfrm>
              <a:off x="9286339" y="5078256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95817E-F1C4-D241-B1A9-D49B43B6AB6E}"/>
                </a:ext>
              </a:extLst>
            </p:cNvPr>
            <p:cNvSpPr txBox="1"/>
            <p:nvPr/>
          </p:nvSpPr>
          <p:spPr>
            <a:xfrm>
              <a:off x="9414720" y="4953765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585D8B-E7F7-7F43-8048-0286F4383775}"/>
                </a:ext>
              </a:extLst>
            </p:cNvPr>
            <p:cNvSpPr txBox="1"/>
            <p:nvPr/>
          </p:nvSpPr>
          <p:spPr>
            <a:xfrm>
              <a:off x="9466803" y="5222382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78F103-30B2-6A48-B9EE-AE7639E8A216}"/>
                </a:ext>
              </a:extLst>
            </p:cNvPr>
            <p:cNvSpPr txBox="1"/>
            <p:nvPr/>
          </p:nvSpPr>
          <p:spPr>
            <a:xfrm>
              <a:off x="9557994" y="5069632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334F2C-A844-0F47-8CED-FBA7DE17B54A}"/>
                </a:ext>
              </a:extLst>
            </p:cNvPr>
            <p:cNvSpPr/>
            <p:nvPr/>
          </p:nvSpPr>
          <p:spPr>
            <a:xfrm>
              <a:off x="7403194" y="5069632"/>
              <a:ext cx="408079" cy="40807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301E53-EB31-6640-B964-A8E226561AC1}"/>
                </a:ext>
              </a:extLst>
            </p:cNvPr>
            <p:cNvSpPr txBox="1"/>
            <p:nvPr/>
          </p:nvSpPr>
          <p:spPr>
            <a:xfrm>
              <a:off x="7403194" y="4989975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27FB7B-18DF-744C-81FF-30371106442C}"/>
                </a:ext>
              </a:extLst>
            </p:cNvPr>
            <p:cNvSpPr txBox="1"/>
            <p:nvPr/>
          </p:nvSpPr>
          <p:spPr>
            <a:xfrm>
              <a:off x="7561587" y="5077986"/>
              <a:ext cx="137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83DE37-3E7A-834E-B92D-5C1B29EA8706}"/>
                </a:ext>
              </a:extLst>
            </p:cNvPr>
            <p:cNvSpPr txBox="1"/>
            <p:nvPr/>
          </p:nvSpPr>
          <p:spPr>
            <a:xfrm>
              <a:off x="7627677" y="4964623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28C7EA-DEE3-DE48-92C4-7A96E189A9F4}"/>
                </a:ext>
              </a:extLst>
            </p:cNvPr>
            <p:cNvSpPr txBox="1"/>
            <p:nvPr/>
          </p:nvSpPr>
          <p:spPr>
            <a:xfrm>
              <a:off x="7417006" y="5094984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9917AE-EFA5-8343-8491-2CB9825A9A65}"/>
                </a:ext>
              </a:extLst>
            </p:cNvPr>
            <p:cNvSpPr txBox="1"/>
            <p:nvPr/>
          </p:nvSpPr>
          <p:spPr>
            <a:xfrm>
              <a:off x="7514322" y="4981621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D18081-681B-FA4A-AF39-E2760A220B4C}"/>
                </a:ext>
              </a:extLst>
            </p:cNvPr>
            <p:cNvSpPr txBox="1"/>
            <p:nvPr/>
          </p:nvSpPr>
          <p:spPr>
            <a:xfrm>
              <a:off x="7645606" y="5061278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41BC54-3C71-DB46-AB09-B78CCD195DC8}"/>
                </a:ext>
              </a:extLst>
            </p:cNvPr>
            <p:cNvSpPr txBox="1"/>
            <p:nvPr/>
          </p:nvSpPr>
          <p:spPr>
            <a:xfrm>
              <a:off x="7393773" y="5222382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23FEF7-6AC6-3A45-9442-80DBEDCF194A}"/>
                </a:ext>
              </a:extLst>
            </p:cNvPr>
            <p:cNvSpPr txBox="1"/>
            <p:nvPr/>
          </p:nvSpPr>
          <p:spPr>
            <a:xfrm>
              <a:off x="7663535" y="5228946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1580329-420E-3A4B-BEF1-2F25E3C6D140}"/>
                </a:ext>
              </a:extLst>
            </p:cNvPr>
            <p:cNvSpPr/>
            <p:nvPr/>
          </p:nvSpPr>
          <p:spPr>
            <a:xfrm>
              <a:off x="11273650" y="5069632"/>
              <a:ext cx="408079" cy="40807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321E34-E02F-7340-80AF-CDBC24E7DE01}"/>
                </a:ext>
              </a:extLst>
            </p:cNvPr>
            <p:cNvSpPr txBox="1"/>
            <p:nvPr/>
          </p:nvSpPr>
          <p:spPr>
            <a:xfrm>
              <a:off x="11222864" y="4981621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F65919-1272-E943-A408-B03E2AA001D4}"/>
                </a:ext>
              </a:extLst>
            </p:cNvPr>
            <p:cNvSpPr txBox="1"/>
            <p:nvPr/>
          </p:nvSpPr>
          <p:spPr>
            <a:xfrm>
              <a:off x="11264602" y="5117270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87954C-DAB3-8C47-A13F-2A4E79440C47}"/>
                </a:ext>
              </a:extLst>
            </p:cNvPr>
            <p:cNvSpPr txBox="1"/>
            <p:nvPr/>
          </p:nvSpPr>
          <p:spPr>
            <a:xfrm>
              <a:off x="11331926" y="4952909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FE2E7D-A5D8-A341-B9B6-4CAAE160FCF7}"/>
                </a:ext>
              </a:extLst>
            </p:cNvPr>
            <p:cNvSpPr txBox="1"/>
            <p:nvPr/>
          </p:nvSpPr>
          <p:spPr>
            <a:xfrm>
              <a:off x="11467224" y="4952909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2BAE53-2838-0F4E-9244-269A91B8E612}"/>
                </a:ext>
              </a:extLst>
            </p:cNvPr>
            <p:cNvSpPr txBox="1"/>
            <p:nvPr/>
          </p:nvSpPr>
          <p:spPr>
            <a:xfrm>
              <a:off x="11360604" y="5077986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14E07D-2869-2340-83C6-680534292CC7}"/>
                </a:ext>
              </a:extLst>
            </p:cNvPr>
            <p:cNvSpPr txBox="1"/>
            <p:nvPr/>
          </p:nvSpPr>
          <p:spPr>
            <a:xfrm>
              <a:off x="11511716" y="5198498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326BEA-8A9C-C048-BDF3-24E8185943CB}"/>
                </a:ext>
              </a:extLst>
            </p:cNvPr>
            <p:cNvSpPr txBox="1"/>
            <p:nvPr/>
          </p:nvSpPr>
          <p:spPr>
            <a:xfrm>
              <a:off x="11288475" y="5238313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266BC1-B39B-4447-A344-2149D5AE6D23}"/>
                </a:ext>
              </a:extLst>
            </p:cNvPr>
            <p:cNvSpPr txBox="1"/>
            <p:nvPr/>
          </p:nvSpPr>
          <p:spPr>
            <a:xfrm>
              <a:off x="11457437" y="5089005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AD5F2BE-AED2-E443-B902-B0791B0BD7EC}"/>
                </a:ext>
              </a:extLst>
            </p:cNvPr>
            <p:cNvCxnSpPr>
              <a:cxnSpLocks/>
            </p:cNvCxnSpPr>
            <p:nvPr/>
          </p:nvCxnSpPr>
          <p:spPr>
            <a:xfrm>
              <a:off x="9562593" y="1730406"/>
              <a:ext cx="0" cy="316257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48CC8D2-35E0-7047-842B-EED1EA535E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0744" y="4257634"/>
              <a:ext cx="884862" cy="2908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8D6D5A3-880B-9844-9F99-5E176FDA5D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0744" y="4257632"/>
              <a:ext cx="4638329" cy="332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1C56EC3-B069-3B43-BCAB-AFD893124338}"/>
              </a:ext>
            </a:extLst>
          </p:cNvPr>
          <p:cNvSpPr/>
          <p:nvPr/>
        </p:nvSpPr>
        <p:spPr>
          <a:xfrm>
            <a:off x="10401959" y="1895708"/>
            <a:ext cx="1281358" cy="230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187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5C1104BB-2208-D541-9E15-B9130F33E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82" y="1680573"/>
            <a:ext cx="4927600" cy="3289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How to Measure Uncertainty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37FF5D-1A29-1949-9190-AD88601486A6}"/>
              </a:ext>
            </a:extLst>
          </p:cNvPr>
          <p:cNvSpPr/>
          <p:nvPr/>
        </p:nvSpPr>
        <p:spPr>
          <a:xfrm>
            <a:off x="524768" y="4172143"/>
            <a:ext cx="6114846" cy="817833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If we have mix of + and - samples: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High</a:t>
            </a:r>
            <a:r>
              <a:rPr lang="en-US" sz="24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uncertainty</a:t>
            </a:r>
            <a:endParaRPr lang="en-US" sz="2000" dirty="0">
              <a:solidFill>
                <a:schemeClr val="tx1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7DE3315-85D4-9C4D-B142-14648FFBA9B6}"/>
              </a:ext>
            </a:extLst>
          </p:cNvPr>
          <p:cNvGrpSpPr/>
          <p:nvPr/>
        </p:nvGrpSpPr>
        <p:grpSpPr>
          <a:xfrm>
            <a:off x="6799953" y="1730407"/>
            <a:ext cx="4883364" cy="3877239"/>
            <a:chOff x="6798365" y="1730406"/>
            <a:chExt cx="4883364" cy="38772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3855A5-7332-1547-BE5E-1B501EC7AA54}"/>
                </a:ext>
              </a:extLst>
            </p:cNvPr>
            <p:cNvSpPr/>
            <p:nvPr/>
          </p:nvSpPr>
          <p:spPr>
            <a:xfrm>
              <a:off x="9338422" y="5069632"/>
              <a:ext cx="408079" cy="4080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B6AEE2-77C2-244D-B148-D5723149930B}"/>
                </a:ext>
              </a:extLst>
            </p:cNvPr>
            <p:cNvSpPr txBox="1"/>
            <p:nvPr/>
          </p:nvSpPr>
          <p:spPr>
            <a:xfrm>
              <a:off x="9332641" y="4962926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29DA17-1D7B-BC49-8B4C-BF62B73FB02E}"/>
                </a:ext>
              </a:extLst>
            </p:cNvPr>
            <p:cNvSpPr txBox="1"/>
            <p:nvPr/>
          </p:nvSpPr>
          <p:spPr>
            <a:xfrm>
              <a:off x="9485041" y="5115326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04D0AB-FC89-C54A-8C40-5289DD4FA9F3}"/>
                </a:ext>
              </a:extLst>
            </p:cNvPr>
            <p:cNvSpPr txBox="1"/>
            <p:nvPr/>
          </p:nvSpPr>
          <p:spPr>
            <a:xfrm>
              <a:off x="9558057" y="4964375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C5DE5D-2A90-6147-B6CC-1C735E4BD266}"/>
                </a:ext>
              </a:extLst>
            </p:cNvPr>
            <p:cNvSpPr txBox="1"/>
            <p:nvPr/>
          </p:nvSpPr>
          <p:spPr>
            <a:xfrm>
              <a:off x="9341605" y="5161020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A15056-AB0E-6442-BAB4-928655F84004}"/>
                </a:ext>
              </a:extLst>
            </p:cNvPr>
            <p:cNvSpPr txBox="1"/>
            <p:nvPr/>
          </p:nvSpPr>
          <p:spPr>
            <a:xfrm>
              <a:off x="9286339" y="5078256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95817E-F1C4-D241-B1A9-D49B43B6AB6E}"/>
                </a:ext>
              </a:extLst>
            </p:cNvPr>
            <p:cNvSpPr txBox="1"/>
            <p:nvPr/>
          </p:nvSpPr>
          <p:spPr>
            <a:xfrm>
              <a:off x="9414720" y="4953765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585D8B-E7F7-7F43-8048-0286F4383775}"/>
                </a:ext>
              </a:extLst>
            </p:cNvPr>
            <p:cNvSpPr txBox="1"/>
            <p:nvPr/>
          </p:nvSpPr>
          <p:spPr>
            <a:xfrm>
              <a:off x="9466803" y="5222382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78F103-30B2-6A48-B9EE-AE7639E8A216}"/>
                </a:ext>
              </a:extLst>
            </p:cNvPr>
            <p:cNvSpPr txBox="1"/>
            <p:nvPr/>
          </p:nvSpPr>
          <p:spPr>
            <a:xfrm>
              <a:off x="9557994" y="5069632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334F2C-A844-0F47-8CED-FBA7DE17B54A}"/>
                </a:ext>
              </a:extLst>
            </p:cNvPr>
            <p:cNvSpPr/>
            <p:nvPr/>
          </p:nvSpPr>
          <p:spPr>
            <a:xfrm>
              <a:off x="7403194" y="5069632"/>
              <a:ext cx="408079" cy="40807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301E53-EB31-6640-B964-A8E226561AC1}"/>
                </a:ext>
              </a:extLst>
            </p:cNvPr>
            <p:cNvSpPr txBox="1"/>
            <p:nvPr/>
          </p:nvSpPr>
          <p:spPr>
            <a:xfrm>
              <a:off x="7403194" y="4989975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27FB7B-18DF-744C-81FF-30371106442C}"/>
                </a:ext>
              </a:extLst>
            </p:cNvPr>
            <p:cNvSpPr txBox="1"/>
            <p:nvPr/>
          </p:nvSpPr>
          <p:spPr>
            <a:xfrm>
              <a:off x="7561587" y="5077986"/>
              <a:ext cx="137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83DE37-3E7A-834E-B92D-5C1B29EA8706}"/>
                </a:ext>
              </a:extLst>
            </p:cNvPr>
            <p:cNvSpPr txBox="1"/>
            <p:nvPr/>
          </p:nvSpPr>
          <p:spPr>
            <a:xfrm>
              <a:off x="7627677" y="4964623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28C7EA-DEE3-DE48-92C4-7A96E189A9F4}"/>
                </a:ext>
              </a:extLst>
            </p:cNvPr>
            <p:cNvSpPr txBox="1"/>
            <p:nvPr/>
          </p:nvSpPr>
          <p:spPr>
            <a:xfrm>
              <a:off x="7417006" y="5094984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9917AE-EFA5-8343-8491-2CB9825A9A65}"/>
                </a:ext>
              </a:extLst>
            </p:cNvPr>
            <p:cNvSpPr txBox="1"/>
            <p:nvPr/>
          </p:nvSpPr>
          <p:spPr>
            <a:xfrm>
              <a:off x="7514322" y="4981621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D18081-681B-FA4A-AF39-E2760A220B4C}"/>
                </a:ext>
              </a:extLst>
            </p:cNvPr>
            <p:cNvSpPr txBox="1"/>
            <p:nvPr/>
          </p:nvSpPr>
          <p:spPr>
            <a:xfrm>
              <a:off x="7645606" y="5061278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41BC54-3C71-DB46-AB09-B78CCD195DC8}"/>
                </a:ext>
              </a:extLst>
            </p:cNvPr>
            <p:cNvSpPr txBox="1"/>
            <p:nvPr/>
          </p:nvSpPr>
          <p:spPr>
            <a:xfrm>
              <a:off x="7393773" y="5222382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23FEF7-6AC6-3A45-9442-80DBEDCF194A}"/>
                </a:ext>
              </a:extLst>
            </p:cNvPr>
            <p:cNvSpPr txBox="1"/>
            <p:nvPr/>
          </p:nvSpPr>
          <p:spPr>
            <a:xfrm>
              <a:off x="7663535" y="5228946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1580329-420E-3A4B-BEF1-2F25E3C6D140}"/>
                </a:ext>
              </a:extLst>
            </p:cNvPr>
            <p:cNvSpPr/>
            <p:nvPr/>
          </p:nvSpPr>
          <p:spPr>
            <a:xfrm>
              <a:off x="11273650" y="5069632"/>
              <a:ext cx="408079" cy="40807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321E34-E02F-7340-80AF-CDBC24E7DE01}"/>
                </a:ext>
              </a:extLst>
            </p:cNvPr>
            <p:cNvSpPr txBox="1"/>
            <p:nvPr/>
          </p:nvSpPr>
          <p:spPr>
            <a:xfrm>
              <a:off x="11222864" y="4981621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F65919-1272-E943-A408-B03E2AA001D4}"/>
                </a:ext>
              </a:extLst>
            </p:cNvPr>
            <p:cNvSpPr txBox="1"/>
            <p:nvPr/>
          </p:nvSpPr>
          <p:spPr>
            <a:xfrm>
              <a:off x="11264602" y="5117270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87954C-DAB3-8C47-A13F-2A4E79440C47}"/>
                </a:ext>
              </a:extLst>
            </p:cNvPr>
            <p:cNvSpPr txBox="1"/>
            <p:nvPr/>
          </p:nvSpPr>
          <p:spPr>
            <a:xfrm>
              <a:off x="11331926" y="4952909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FE2E7D-A5D8-A341-B9B6-4CAAE160FCF7}"/>
                </a:ext>
              </a:extLst>
            </p:cNvPr>
            <p:cNvSpPr txBox="1"/>
            <p:nvPr/>
          </p:nvSpPr>
          <p:spPr>
            <a:xfrm>
              <a:off x="11467224" y="4952909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2BAE53-2838-0F4E-9244-269A91B8E612}"/>
                </a:ext>
              </a:extLst>
            </p:cNvPr>
            <p:cNvSpPr txBox="1"/>
            <p:nvPr/>
          </p:nvSpPr>
          <p:spPr>
            <a:xfrm>
              <a:off x="11360604" y="5077986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14E07D-2869-2340-83C6-680534292CC7}"/>
                </a:ext>
              </a:extLst>
            </p:cNvPr>
            <p:cNvSpPr txBox="1"/>
            <p:nvPr/>
          </p:nvSpPr>
          <p:spPr>
            <a:xfrm>
              <a:off x="11511716" y="5198498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326BEA-8A9C-C048-BDF3-24E8185943CB}"/>
                </a:ext>
              </a:extLst>
            </p:cNvPr>
            <p:cNvSpPr txBox="1"/>
            <p:nvPr/>
          </p:nvSpPr>
          <p:spPr>
            <a:xfrm>
              <a:off x="11288475" y="5238313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266BC1-B39B-4447-A344-2149D5AE6D23}"/>
                </a:ext>
              </a:extLst>
            </p:cNvPr>
            <p:cNvSpPr txBox="1"/>
            <p:nvPr/>
          </p:nvSpPr>
          <p:spPr>
            <a:xfrm>
              <a:off x="11457437" y="5089005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AD5F2BE-AED2-E443-B902-B0791B0BD7EC}"/>
                </a:ext>
              </a:extLst>
            </p:cNvPr>
            <p:cNvCxnSpPr>
              <a:cxnSpLocks/>
            </p:cNvCxnSpPr>
            <p:nvPr/>
          </p:nvCxnSpPr>
          <p:spPr>
            <a:xfrm>
              <a:off x="9562593" y="1730406"/>
              <a:ext cx="0" cy="316257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8D6D5A3-880B-9844-9F99-5E176FDA5D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8365" y="2094272"/>
              <a:ext cx="2668438" cy="24976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CD975361-2528-CA4A-8313-ED1282890689}"/>
              </a:ext>
            </a:extLst>
          </p:cNvPr>
          <p:cNvSpPr/>
          <p:nvPr/>
        </p:nvSpPr>
        <p:spPr>
          <a:xfrm>
            <a:off x="10401959" y="1895708"/>
            <a:ext cx="1281358" cy="230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12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6CC3-B59D-0448-B8C0-10FF742F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Feature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AD258-0298-0E47-9ECD-559A85C3D29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52491" y="1291120"/>
            <a:ext cx="11152695" cy="4874129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sz="2800" b="1" dirty="0">
                <a:solidFill>
                  <a:schemeClr val="accent3"/>
                </a:solidFill>
              </a:rPr>
              <a:t>Feature engineering</a:t>
            </a:r>
            <a:r>
              <a:rPr lang="en-US" sz="2800" dirty="0"/>
              <a:t>: Use </a:t>
            </a:r>
            <a:r>
              <a:rPr lang="en-US" sz="2800" b="1" dirty="0"/>
              <a:t>domain and data knowledge </a:t>
            </a:r>
            <a:r>
              <a:rPr lang="en-US" sz="2800" dirty="0"/>
              <a:t>to create </a:t>
            </a:r>
            <a:r>
              <a:rPr lang="en-US" sz="2800" b="1" dirty="0"/>
              <a:t>novel </a:t>
            </a:r>
            <a:r>
              <a:rPr lang="en-US" sz="2800" b="1" dirty="0">
                <a:solidFill>
                  <a:schemeClr val="accent3"/>
                </a:solidFill>
              </a:rPr>
              <a:t>features</a:t>
            </a:r>
            <a:r>
              <a:rPr lang="en-US" sz="2800" b="1" dirty="0"/>
              <a:t> </a:t>
            </a:r>
            <a:r>
              <a:rPr lang="en-US" sz="2800" dirty="0"/>
              <a:t>as inputs for ML models from the </a:t>
            </a:r>
            <a:r>
              <a:rPr lang="en-US" sz="2800" b="1" dirty="0">
                <a:solidFill>
                  <a:schemeClr val="accent6"/>
                </a:solidFill>
              </a:rPr>
              <a:t>raw data </a:t>
            </a:r>
            <a:r>
              <a:rPr lang="en-US" sz="2800" dirty="0"/>
              <a:t>provided. </a:t>
            </a:r>
          </a:p>
          <a:p>
            <a:pPr>
              <a:spcBef>
                <a:spcPts val="900"/>
              </a:spcBef>
            </a:pPr>
            <a:endParaRPr lang="en-US" sz="2800" dirty="0"/>
          </a:p>
          <a:p>
            <a:pPr>
              <a:spcBef>
                <a:spcPts val="900"/>
              </a:spcBef>
            </a:pPr>
            <a:r>
              <a:rPr lang="en-US" sz="2800" dirty="0"/>
              <a:t>					</a:t>
            </a:r>
          </a:p>
          <a:p>
            <a:pPr>
              <a:spcBef>
                <a:spcPts val="900"/>
              </a:spcBef>
            </a:pPr>
            <a:endParaRPr lang="en-US" sz="2800" dirty="0"/>
          </a:p>
          <a:p>
            <a:pPr>
              <a:spcBef>
                <a:spcPts val="900"/>
              </a:spcBef>
            </a:pP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88E35A-950B-354E-8002-D569F8CBC11A}"/>
              </a:ext>
            </a:extLst>
          </p:cNvPr>
          <p:cNvSpPr/>
          <p:nvPr/>
        </p:nvSpPr>
        <p:spPr>
          <a:xfrm>
            <a:off x="2219328" y="2682390"/>
            <a:ext cx="2630496" cy="59063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Numerical 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154B30-3231-6C48-942B-01E926C7E679}"/>
              </a:ext>
            </a:extLst>
          </p:cNvPr>
          <p:cNvSpPr/>
          <p:nvPr/>
        </p:nvSpPr>
        <p:spPr>
          <a:xfrm>
            <a:off x="5994019" y="3409768"/>
            <a:ext cx="2217420" cy="118563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Feature Engineering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7876ED-DD2F-2B44-8E29-974679388C62}"/>
              </a:ext>
            </a:extLst>
          </p:cNvPr>
          <p:cNvSpPr/>
          <p:nvPr/>
        </p:nvSpPr>
        <p:spPr>
          <a:xfrm>
            <a:off x="8964184" y="3411185"/>
            <a:ext cx="2872911" cy="118345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Train ML Model using </a:t>
            </a:r>
            <a:r>
              <a:rPr lang="en-US" sz="2400" b="1" u="sng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meaningful</a:t>
            </a:r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lang="en-US" sz="2400" b="1" u="sng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numerical</a:t>
            </a:r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features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671C52-18BC-6E47-9700-D6FA7EF16D92}"/>
              </a:ext>
            </a:extLst>
          </p:cNvPr>
          <p:cNvCxnSpPr>
            <a:cxnSpLocks/>
          </p:cNvCxnSpPr>
          <p:nvPr/>
        </p:nvCxnSpPr>
        <p:spPr>
          <a:xfrm flipV="1">
            <a:off x="5349855" y="4014231"/>
            <a:ext cx="535582" cy="1"/>
          </a:xfrm>
          <a:prstGeom prst="straightConnector1">
            <a:avLst/>
          </a:prstGeom>
          <a:ln w="2222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C0ACAD6-4D1E-854F-902E-DC175215D071}"/>
              </a:ext>
            </a:extLst>
          </p:cNvPr>
          <p:cNvSpPr/>
          <p:nvPr/>
        </p:nvSpPr>
        <p:spPr>
          <a:xfrm>
            <a:off x="2219328" y="3446002"/>
            <a:ext cx="2630496" cy="59063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Categorical data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19F432-5491-8A4C-8BF9-2804448E387A}"/>
              </a:ext>
            </a:extLst>
          </p:cNvPr>
          <p:cNvSpPr/>
          <p:nvPr/>
        </p:nvSpPr>
        <p:spPr>
          <a:xfrm>
            <a:off x="2219327" y="4232797"/>
            <a:ext cx="2630495" cy="59063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Text data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36E944-B053-2A4A-8363-2627D4D4B13B}"/>
              </a:ext>
            </a:extLst>
          </p:cNvPr>
          <p:cNvSpPr/>
          <p:nvPr/>
        </p:nvSpPr>
        <p:spPr>
          <a:xfrm>
            <a:off x="3262704" y="484833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…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CAF1CB38-A994-9841-AEBF-C3D21E46F907}"/>
              </a:ext>
            </a:extLst>
          </p:cNvPr>
          <p:cNvSpPr/>
          <p:nvPr/>
        </p:nvSpPr>
        <p:spPr>
          <a:xfrm>
            <a:off x="4911841" y="2554949"/>
            <a:ext cx="300625" cy="2918564"/>
          </a:xfrm>
          <a:prstGeom prst="rightBrace">
            <a:avLst/>
          </a:prstGeom>
          <a:noFill/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BE937E81-638F-F444-9E75-9B9A34BA1965}"/>
              </a:ext>
            </a:extLst>
          </p:cNvPr>
          <p:cNvSpPr/>
          <p:nvPr/>
        </p:nvSpPr>
        <p:spPr>
          <a:xfrm rot="10800000">
            <a:off x="1856682" y="2554949"/>
            <a:ext cx="300625" cy="2918564"/>
          </a:xfrm>
          <a:prstGeom prst="rightBrace">
            <a:avLst/>
          </a:prstGeom>
          <a:noFill/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3FFB5A-A1B4-8F4F-A59D-201925BBAD1A}"/>
              </a:ext>
            </a:extLst>
          </p:cNvPr>
          <p:cNvSpPr/>
          <p:nvPr/>
        </p:nvSpPr>
        <p:spPr>
          <a:xfrm rot="16200000">
            <a:off x="3815" y="3719912"/>
            <a:ext cx="2668048" cy="58863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Tabular Raw Data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347EC50-D807-4547-8558-CFC35F5F6BD0}"/>
              </a:ext>
            </a:extLst>
          </p:cNvPr>
          <p:cNvCxnSpPr>
            <a:cxnSpLocks/>
          </p:cNvCxnSpPr>
          <p:nvPr/>
        </p:nvCxnSpPr>
        <p:spPr>
          <a:xfrm flipV="1">
            <a:off x="8346266" y="4014231"/>
            <a:ext cx="535582" cy="1"/>
          </a:xfrm>
          <a:prstGeom prst="straightConnector1">
            <a:avLst/>
          </a:prstGeom>
          <a:ln w="2222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CFEEDEF-585C-4D49-8FDC-55800179B168}"/>
              </a:ext>
            </a:extLst>
          </p:cNvPr>
          <p:cNvSpPr/>
          <p:nvPr/>
        </p:nvSpPr>
        <p:spPr>
          <a:xfrm>
            <a:off x="5461349" y="2458456"/>
            <a:ext cx="6862932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Intuition: What information would a human use to predict? </a:t>
            </a:r>
          </a:p>
          <a:p>
            <a:pPr>
              <a:spcBef>
                <a:spcPts val="900"/>
              </a:spcBef>
            </a:pP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Often more art than science!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248576-37AE-D945-A74F-A04D324D3AB6}"/>
              </a:ext>
            </a:extLst>
          </p:cNvPr>
          <p:cNvSpPr/>
          <p:nvPr/>
        </p:nvSpPr>
        <p:spPr>
          <a:xfrm>
            <a:off x="5994019" y="4711169"/>
            <a:ext cx="2196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Select</a:t>
            </a: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features</a:t>
            </a:r>
          </a:p>
          <a:p>
            <a:endParaRPr lang="en-US" sz="20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383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E46D77E1-43C8-984D-BFB9-7C24DB386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82" y="1680573"/>
            <a:ext cx="4927600" cy="3289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How to Measure Uncertainty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6251028" cy="4599628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We will use </a:t>
            </a:r>
            <a:r>
              <a:rPr lang="en-US" b="1" dirty="0"/>
              <a:t>Gini impurity</a:t>
            </a:r>
            <a:r>
              <a:rPr lang="en-US" dirty="0"/>
              <a:t>: </a:t>
            </a: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dirty="0"/>
              <a:t>: number of classes,      : prob. of picking a datapoint from class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Another measure: </a:t>
            </a:r>
          </a:p>
          <a:p>
            <a:pPr marL="0" indent="0">
              <a:buNone/>
            </a:pPr>
            <a:r>
              <a:rPr lang="en-US" dirty="0"/>
              <a:t>	Entropy: </a:t>
            </a:r>
            <a:r>
              <a:rPr lang="en-US" dirty="0">
                <a:hlinkClick r:id="rId4"/>
              </a:rPr>
              <a:t>More details</a:t>
            </a: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C176AB-C76C-534D-9B97-4A2E6DFB16B5}"/>
              </a:ext>
            </a:extLst>
          </p:cNvPr>
          <p:cNvGrpSpPr/>
          <p:nvPr/>
        </p:nvGrpSpPr>
        <p:grpSpPr>
          <a:xfrm>
            <a:off x="7395361" y="1277311"/>
            <a:ext cx="4287956" cy="4330335"/>
            <a:chOff x="7393773" y="1277310"/>
            <a:chExt cx="4287956" cy="433033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3855A5-7332-1547-BE5E-1B501EC7AA54}"/>
                </a:ext>
              </a:extLst>
            </p:cNvPr>
            <p:cNvSpPr/>
            <p:nvPr/>
          </p:nvSpPr>
          <p:spPr>
            <a:xfrm>
              <a:off x="9338422" y="5069632"/>
              <a:ext cx="408079" cy="4080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B6AEE2-77C2-244D-B148-D5723149930B}"/>
                </a:ext>
              </a:extLst>
            </p:cNvPr>
            <p:cNvSpPr txBox="1"/>
            <p:nvPr/>
          </p:nvSpPr>
          <p:spPr>
            <a:xfrm>
              <a:off x="9332641" y="4962926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29DA17-1D7B-BC49-8B4C-BF62B73FB02E}"/>
                </a:ext>
              </a:extLst>
            </p:cNvPr>
            <p:cNvSpPr txBox="1"/>
            <p:nvPr/>
          </p:nvSpPr>
          <p:spPr>
            <a:xfrm>
              <a:off x="9485041" y="5115326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04D0AB-FC89-C54A-8C40-5289DD4FA9F3}"/>
                </a:ext>
              </a:extLst>
            </p:cNvPr>
            <p:cNvSpPr txBox="1"/>
            <p:nvPr/>
          </p:nvSpPr>
          <p:spPr>
            <a:xfrm>
              <a:off x="9558057" y="4964375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C5DE5D-2A90-6147-B6CC-1C735E4BD266}"/>
                </a:ext>
              </a:extLst>
            </p:cNvPr>
            <p:cNvSpPr txBox="1"/>
            <p:nvPr/>
          </p:nvSpPr>
          <p:spPr>
            <a:xfrm>
              <a:off x="9341605" y="5161020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A15056-AB0E-6442-BAB4-928655F84004}"/>
                </a:ext>
              </a:extLst>
            </p:cNvPr>
            <p:cNvSpPr txBox="1"/>
            <p:nvPr/>
          </p:nvSpPr>
          <p:spPr>
            <a:xfrm>
              <a:off x="9286339" y="5078256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95817E-F1C4-D241-B1A9-D49B43B6AB6E}"/>
                </a:ext>
              </a:extLst>
            </p:cNvPr>
            <p:cNvSpPr txBox="1"/>
            <p:nvPr/>
          </p:nvSpPr>
          <p:spPr>
            <a:xfrm>
              <a:off x="9414720" y="4953765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585D8B-E7F7-7F43-8048-0286F4383775}"/>
                </a:ext>
              </a:extLst>
            </p:cNvPr>
            <p:cNvSpPr txBox="1"/>
            <p:nvPr/>
          </p:nvSpPr>
          <p:spPr>
            <a:xfrm>
              <a:off x="9466803" y="5222382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78F103-30B2-6A48-B9EE-AE7639E8A216}"/>
                </a:ext>
              </a:extLst>
            </p:cNvPr>
            <p:cNvSpPr txBox="1"/>
            <p:nvPr/>
          </p:nvSpPr>
          <p:spPr>
            <a:xfrm>
              <a:off x="9557994" y="5069632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334F2C-A844-0F47-8CED-FBA7DE17B54A}"/>
                </a:ext>
              </a:extLst>
            </p:cNvPr>
            <p:cNvSpPr/>
            <p:nvPr/>
          </p:nvSpPr>
          <p:spPr>
            <a:xfrm>
              <a:off x="7403194" y="5069632"/>
              <a:ext cx="408079" cy="40807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301E53-EB31-6640-B964-A8E226561AC1}"/>
                </a:ext>
              </a:extLst>
            </p:cNvPr>
            <p:cNvSpPr txBox="1"/>
            <p:nvPr/>
          </p:nvSpPr>
          <p:spPr>
            <a:xfrm>
              <a:off x="7403194" y="4989975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27FB7B-18DF-744C-81FF-30371106442C}"/>
                </a:ext>
              </a:extLst>
            </p:cNvPr>
            <p:cNvSpPr txBox="1"/>
            <p:nvPr/>
          </p:nvSpPr>
          <p:spPr>
            <a:xfrm>
              <a:off x="7561587" y="5077986"/>
              <a:ext cx="137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83DE37-3E7A-834E-B92D-5C1B29EA8706}"/>
                </a:ext>
              </a:extLst>
            </p:cNvPr>
            <p:cNvSpPr txBox="1"/>
            <p:nvPr/>
          </p:nvSpPr>
          <p:spPr>
            <a:xfrm>
              <a:off x="7627677" y="4964623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28C7EA-DEE3-DE48-92C4-7A96E189A9F4}"/>
                </a:ext>
              </a:extLst>
            </p:cNvPr>
            <p:cNvSpPr txBox="1"/>
            <p:nvPr/>
          </p:nvSpPr>
          <p:spPr>
            <a:xfrm>
              <a:off x="7417006" y="5094984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9917AE-EFA5-8343-8491-2CB9825A9A65}"/>
                </a:ext>
              </a:extLst>
            </p:cNvPr>
            <p:cNvSpPr txBox="1"/>
            <p:nvPr/>
          </p:nvSpPr>
          <p:spPr>
            <a:xfrm>
              <a:off x="7514322" y="4981621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D18081-681B-FA4A-AF39-E2760A220B4C}"/>
                </a:ext>
              </a:extLst>
            </p:cNvPr>
            <p:cNvSpPr txBox="1"/>
            <p:nvPr/>
          </p:nvSpPr>
          <p:spPr>
            <a:xfrm>
              <a:off x="7645606" y="5061278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41BC54-3C71-DB46-AB09-B78CCD195DC8}"/>
                </a:ext>
              </a:extLst>
            </p:cNvPr>
            <p:cNvSpPr txBox="1"/>
            <p:nvPr/>
          </p:nvSpPr>
          <p:spPr>
            <a:xfrm>
              <a:off x="7393773" y="5222382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23FEF7-6AC6-3A45-9442-80DBEDCF194A}"/>
                </a:ext>
              </a:extLst>
            </p:cNvPr>
            <p:cNvSpPr txBox="1"/>
            <p:nvPr/>
          </p:nvSpPr>
          <p:spPr>
            <a:xfrm>
              <a:off x="7663535" y="5228946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1580329-420E-3A4B-BEF1-2F25E3C6D140}"/>
                </a:ext>
              </a:extLst>
            </p:cNvPr>
            <p:cNvSpPr/>
            <p:nvPr/>
          </p:nvSpPr>
          <p:spPr>
            <a:xfrm>
              <a:off x="11273650" y="5069632"/>
              <a:ext cx="408079" cy="40807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321E34-E02F-7340-80AF-CDBC24E7DE01}"/>
                </a:ext>
              </a:extLst>
            </p:cNvPr>
            <p:cNvSpPr txBox="1"/>
            <p:nvPr/>
          </p:nvSpPr>
          <p:spPr>
            <a:xfrm>
              <a:off x="11222864" y="4981621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F65919-1272-E943-A408-B03E2AA001D4}"/>
                </a:ext>
              </a:extLst>
            </p:cNvPr>
            <p:cNvSpPr txBox="1"/>
            <p:nvPr/>
          </p:nvSpPr>
          <p:spPr>
            <a:xfrm>
              <a:off x="11264602" y="5117270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87954C-DAB3-8C47-A13F-2A4E79440C47}"/>
                </a:ext>
              </a:extLst>
            </p:cNvPr>
            <p:cNvSpPr txBox="1"/>
            <p:nvPr/>
          </p:nvSpPr>
          <p:spPr>
            <a:xfrm>
              <a:off x="11331926" y="4952909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FE2E7D-A5D8-A341-B9B6-4CAAE160FCF7}"/>
                </a:ext>
              </a:extLst>
            </p:cNvPr>
            <p:cNvSpPr txBox="1"/>
            <p:nvPr/>
          </p:nvSpPr>
          <p:spPr>
            <a:xfrm>
              <a:off x="11467224" y="4952909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2BAE53-2838-0F4E-9244-269A91B8E612}"/>
                </a:ext>
              </a:extLst>
            </p:cNvPr>
            <p:cNvSpPr txBox="1"/>
            <p:nvPr/>
          </p:nvSpPr>
          <p:spPr>
            <a:xfrm>
              <a:off x="11360604" y="5077986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14E07D-2869-2340-83C6-680534292CC7}"/>
                </a:ext>
              </a:extLst>
            </p:cNvPr>
            <p:cNvSpPr txBox="1"/>
            <p:nvPr/>
          </p:nvSpPr>
          <p:spPr>
            <a:xfrm>
              <a:off x="11511716" y="5198498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326BEA-8A9C-C048-BDF3-24E8185943CB}"/>
                </a:ext>
              </a:extLst>
            </p:cNvPr>
            <p:cNvSpPr txBox="1"/>
            <p:nvPr/>
          </p:nvSpPr>
          <p:spPr>
            <a:xfrm>
              <a:off x="11288475" y="5238313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266BC1-B39B-4447-A344-2149D5AE6D23}"/>
                </a:ext>
              </a:extLst>
            </p:cNvPr>
            <p:cNvSpPr txBox="1"/>
            <p:nvPr/>
          </p:nvSpPr>
          <p:spPr>
            <a:xfrm>
              <a:off x="11457437" y="5089005"/>
              <a:ext cx="134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AD5F2BE-AED2-E443-B902-B0791B0BD7EC}"/>
                </a:ext>
              </a:extLst>
            </p:cNvPr>
            <p:cNvCxnSpPr>
              <a:cxnSpLocks/>
            </p:cNvCxnSpPr>
            <p:nvPr/>
          </p:nvCxnSpPr>
          <p:spPr>
            <a:xfrm>
              <a:off x="9562593" y="1730406"/>
              <a:ext cx="0" cy="316257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775ACE-A9D2-1C4E-AF46-40218CE93065}"/>
                </a:ext>
              </a:extLst>
            </p:cNvPr>
            <p:cNvSpPr txBox="1"/>
            <p:nvPr/>
          </p:nvSpPr>
          <p:spPr>
            <a:xfrm>
              <a:off x="8259170" y="1277310"/>
              <a:ext cx="2684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Gini Impurity curve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3DF4F067-BE6A-FE45-9F80-C7A8557A2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919" y="3536043"/>
            <a:ext cx="371196" cy="2620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AC05C71-B541-1C4D-BE22-D2BEBFEDD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335" y="3914135"/>
            <a:ext cx="169849" cy="25976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6C88470-E2A5-6048-9921-C4D52CEE96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838" y="3552670"/>
            <a:ext cx="219587" cy="18664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471436-7FF2-AE46-9B05-66DA70913B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2559" y="2380124"/>
            <a:ext cx="4205776" cy="96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185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1" y="295897"/>
            <a:ext cx="11368268" cy="987472"/>
          </a:xfrm>
        </p:spPr>
        <p:txBody>
          <a:bodyPr/>
          <a:lstStyle/>
          <a:p>
            <a:r>
              <a:rPr lang="en-US" b="1" dirty="0"/>
              <a:t>Information Gain &amp; Feature Selection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0883004" cy="459962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Information Gain</a:t>
            </a:r>
            <a:r>
              <a:rPr lang="en-US" b="1" dirty="0"/>
              <a:t>: </a:t>
            </a:r>
            <a:r>
              <a:rPr lang="en-US" dirty="0"/>
              <a:t>Expected reduction in uncertainty due to selected feature.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704F90-4979-234C-BD74-0FE33FF69D7E}"/>
              </a:ext>
            </a:extLst>
          </p:cNvPr>
          <p:cNvSpPr/>
          <p:nvPr/>
        </p:nvSpPr>
        <p:spPr>
          <a:xfrm>
            <a:off x="1753031" y="2394720"/>
            <a:ext cx="621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Gain = 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D985C87-15FA-EB45-8A2B-7A540C19DD6D}"/>
              </a:ext>
            </a:extLst>
          </p:cNvPr>
          <p:cNvSpPr/>
          <p:nvPr/>
        </p:nvSpPr>
        <p:spPr>
          <a:xfrm rot="5400000">
            <a:off x="3611081" y="2188837"/>
            <a:ext cx="237841" cy="16525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B79ADFA-B78B-A44C-8B6A-499E8EAD2A64}"/>
              </a:ext>
            </a:extLst>
          </p:cNvPr>
          <p:cNvSpPr/>
          <p:nvPr/>
        </p:nvSpPr>
        <p:spPr>
          <a:xfrm rot="5400000">
            <a:off x="6552777" y="2190327"/>
            <a:ext cx="250685" cy="16525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EF916-51D2-944D-85E5-06ABD6075958}"/>
              </a:ext>
            </a:extLst>
          </p:cNvPr>
          <p:cNvSpPr txBox="1"/>
          <p:nvPr/>
        </p:nvSpPr>
        <p:spPr>
          <a:xfrm>
            <a:off x="2683592" y="3141944"/>
            <a:ext cx="236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Impurity before split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31399-0615-F64E-B4C1-4FF3F2A7D1E1}"/>
              </a:ext>
            </a:extLst>
          </p:cNvPr>
          <p:cNvSpPr txBox="1"/>
          <p:nvPr/>
        </p:nvSpPr>
        <p:spPr>
          <a:xfrm>
            <a:off x="5725496" y="3146927"/>
            <a:ext cx="246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Impurity after split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73FF4-CFAC-D74F-A94A-F5853E723DDF}"/>
              </a:ext>
            </a:extLst>
          </p:cNvPr>
          <p:cNvSpPr>
            <a:spLocks noChangeAspect="1"/>
          </p:cNvSpPr>
          <p:nvPr/>
        </p:nvSpPr>
        <p:spPr>
          <a:xfrm>
            <a:off x="4663228" y="4289595"/>
            <a:ext cx="1156996" cy="5486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Demand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4291B0-E3C1-3A4F-B98C-0987B4A92E98}"/>
              </a:ext>
            </a:extLst>
          </p:cNvPr>
          <p:cNvSpPr/>
          <p:nvPr/>
        </p:nvSpPr>
        <p:spPr>
          <a:xfrm>
            <a:off x="7218044" y="4273344"/>
            <a:ext cx="1349829" cy="5486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Address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32149F-81FD-4A46-85B0-FB692285A959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4472436" y="4838236"/>
            <a:ext cx="769291" cy="1059783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5D0371-9A9A-B644-BB4A-D8D5D04C7BE5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241726" y="4838236"/>
            <a:ext cx="771330" cy="1052965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B91FDC-0FC4-A048-ACF5-FD5389575F3B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142898" y="4821985"/>
            <a:ext cx="750060" cy="1052965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CF3DAC-2A86-FB4A-B9CE-5F747B2DBBE2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7892958" y="4821985"/>
            <a:ext cx="604684" cy="1060405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9501EAA-2FB9-9344-88A5-A8B3830D30A6}"/>
              </a:ext>
            </a:extLst>
          </p:cNvPr>
          <p:cNvSpPr txBox="1"/>
          <p:nvPr/>
        </p:nvSpPr>
        <p:spPr>
          <a:xfrm>
            <a:off x="4205208" y="5218589"/>
            <a:ext cx="79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High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DC2128-9FB3-3442-8DC9-0E6650C012CE}"/>
              </a:ext>
            </a:extLst>
          </p:cNvPr>
          <p:cNvSpPr txBox="1"/>
          <p:nvPr/>
        </p:nvSpPr>
        <p:spPr>
          <a:xfrm>
            <a:off x="5699596" y="5218589"/>
            <a:ext cx="98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Normal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48B248-AE77-BE42-AEE2-1672E7CE0107}"/>
              </a:ext>
            </a:extLst>
          </p:cNvPr>
          <p:cNvSpPr txBox="1"/>
          <p:nvPr/>
        </p:nvSpPr>
        <p:spPr>
          <a:xfrm>
            <a:off x="6698566" y="5034341"/>
            <a:ext cx="98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Correct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7ACEA9-A31A-E44E-B7F8-55AE4520BA3D}"/>
              </a:ext>
            </a:extLst>
          </p:cNvPr>
          <p:cNvSpPr txBox="1"/>
          <p:nvPr/>
        </p:nvSpPr>
        <p:spPr>
          <a:xfrm>
            <a:off x="8059402" y="4988716"/>
            <a:ext cx="134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Misspelled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B9505C-30D0-6042-B81B-14D92633B6A6}"/>
              </a:ext>
            </a:extLst>
          </p:cNvPr>
          <p:cNvSpPr txBox="1"/>
          <p:nvPr/>
        </p:nvSpPr>
        <p:spPr>
          <a:xfrm>
            <a:off x="4750941" y="3878027"/>
            <a:ext cx="115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[9+, 5-]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E33965-CA09-7C49-96D8-549504B9FEE9}"/>
              </a:ext>
            </a:extLst>
          </p:cNvPr>
          <p:cNvSpPr txBox="1"/>
          <p:nvPr/>
        </p:nvSpPr>
        <p:spPr>
          <a:xfrm>
            <a:off x="7404429" y="3846389"/>
            <a:ext cx="115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[9+, 5-]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8DFC33-0B18-8546-BC66-355A6F51C52C}"/>
              </a:ext>
            </a:extLst>
          </p:cNvPr>
          <p:cNvSpPr txBox="1"/>
          <p:nvPr/>
        </p:nvSpPr>
        <p:spPr>
          <a:xfrm>
            <a:off x="9517211" y="2229895"/>
            <a:ext cx="24626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“Weather”, “Demand” or “Address”, which one should we select as feature to split?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432320-6E05-1F47-89F3-B37BA5F556DF}"/>
              </a:ext>
            </a:extLst>
          </p:cNvPr>
          <p:cNvSpPr/>
          <p:nvPr/>
        </p:nvSpPr>
        <p:spPr>
          <a:xfrm>
            <a:off x="1766289" y="4262303"/>
            <a:ext cx="1349829" cy="5486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Weather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4114CF-2106-D74C-8102-5B84C6DEEFC7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432889" y="4810943"/>
            <a:ext cx="2008314" cy="627274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5AD475-89D6-0343-9445-3E50210E3FE4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2441203" y="4810944"/>
            <a:ext cx="1420000" cy="89976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2912DAF-0C74-014C-88DA-35B1AA04DC68}"/>
              </a:ext>
            </a:extLst>
          </p:cNvPr>
          <p:cNvSpPr txBox="1"/>
          <p:nvPr/>
        </p:nvSpPr>
        <p:spPr>
          <a:xfrm>
            <a:off x="263835" y="4865595"/>
            <a:ext cx="86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Sunny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39F2BA-2496-A947-8972-06700BF9FCCB}"/>
              </a:ext>
            </a:extLst>
          </p:cNvPr>
          <p:cNvSpPr txBox="1"/>
          <p:nvPr/>
        </p:nvSpPr>
        <p:spPr>
          <a:xfrm>
            <a:off x="3185700" y="4950742"/>
            <a:ext cx="86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Rainy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F42BC3-1697-9044-867B-AD6B40C09BA6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2223559" y="4810943"/>
            <a:ext cx="217644" cy="1211634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C443E11-7FB3-6147-80A2-280BF20ECE77}"/>
              </a:ext>
            </a:extLst>
          </p:cNvPr>
          <p:cNvSpPr txBox="1"/>
          <p:nvPr/>
        </p:nvSpPr>
        <p:spPr>
          <a:xfrm>
            <a:off x="1273406" y="5306598"/>
            <a:ext cx="110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Overcast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DD8DDF-829B-1348-9C1D-D3BCC99F2AC4}"/>
              </a:ext>
            </a:extLst>
          </p:cNvPr>
          <p:cNvSpPr txBox="1"/>
          <p:nvPr/>
        </p:nvSpPr>
        <p:spPr>
          <a:xfrm>
            <a:off x="1959121" y="3829810"/>
            <a:ext cx="115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[9+, 5-]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889CFCF-206B-0B41-9811-B4A53B644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236" y="2489983"/>
            <a:ext cx="528727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534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Calculating Gini Impurity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A6040F-356C-2942-A1C0-0FF3F3A2B7E8}"/>
              </a:ext>
            </a:extLst>
          </p:cNvPr>
          <p:cNvSpPr/>
          <p:nvPr/>
        </p:nvSpPr>
        <p:spPr>
          <a:xfrm>
            <a:off x="5799531" y="1649255"/>
            <a:ext cx="5278096" cy="92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Gini impurity: </a:t>
            </a:r>
          </a:p>
          <a:p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	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97B77-8992-234F-B49A-DF614485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806" y="3219910"/>
            <a:ext cx="4061803" cy="54949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724409F-556F-1242-8285-EB4790CFEDA6}"/>
              </a:ext>
            </a:extLst>
          </p:cNvPr>
          <p:cNvGrpSpPr/>
          <p:nvPr/>
        </p:nvGrpSpPr>
        <p:grpSpPr>
          <a:xfrm>
            <a:off x="500089" y="1649255"/>
            <a:ext cx="4769340" cy="3913652"/>
            <a:chOff x="502944" y="1366590"/>
            <a:chExt cx="4769340" cy="391365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8001141-651E-6345-8434-2F307404B909}"/>
                </a:ext>
              </a:extLst>
            </p:cNvPr>
            <p:cNvSpPr/>
            <p:nvPr/>
          </p:nvSpPr>
          <p:spPr>
            <a:xfrm>
              <a:off x="2558383" y="2381147"/>
              <a:ext cx="1349829" cy="6400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Weather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EED4C2E-8C9F-164B-9B62-61FC9BB9EBE0}"/>
                </a:ext>
              </a:extLst>
            </p:cNvPr>
            <p:cNvCxnSpPr>
              <a:cxnSpLocks/>
              <a:stCxn id="59" idx="2"/>
            </p:cNvCxnSpPr>
            <p:nvPr/>
          </p:nvCxnSpPr>
          <p:spPr>
            <a:xfrm flipH="1">
              <a:off x="1224984" y="3021227"/>
              <a:ext cx="2008314" cy="627274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7FE4059-ACF4-1A43-ADCB-4D6C3D411434}"/>
                </a:ext>
              </a:extLst>
            </p:cNvPr>
            <p:cNvCxnSpPr>
              <a:cxnSpLocks/>
              <a:stCxn id="59" idx="2"/>
            </p:cNvCxnSpPr>
            <p:nvPr/>
          </p:nvCxnSpPr>
          <p:spPr>
            <a:xfrm>
              <a:off x="3233298" y="3021227"/>
              <a:ext cx="1420000" cy="899767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88C5B8C-F7E9-3C49-B5FE-61A29B53151E}"/>
                </a:ext>
              </a:extLst>
            </p:cNvPr>
            <p:cNvSpPr txBox="1"/>
            <p:nvPr/>
          </p:nvSpPr>
          <p:spPr>
            <a:xfrm>
              <a:off x="1014517" y="3035243"/>
              <a:ext cx="862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Sunny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00DE6DA-CD08-C640-A90E-2C764758EA79}"/>
                </a:ext>
              </a:extLst>
            </p:cNvPr>
            <p:cNvSpPr txBox="1"/>
            <p:nvPr/>
          </p:nvSpPr>
          <p:spPr>
            <a:xfrm>
              <a:off x="3936382" y="3120390"/>
              <a:ext cx="862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Rainy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1B6512C-BB8F-CB49-8443-CBE18FBD55D1}"/>
                </a:ext>
              </a:extLst>
            </p:cNvPr>
            <p:cNvCxnSpPr>
              <a:cxnSpLocks/>
              <a:stCxn id="59" idx="2"/>
            </p:cNvCxnSpPr>
            <p:nvPr/>
          </p:nvCxnSpPr>
          <p:spPr>
            <a:xfrm flipH="1">
              <a:off x="3015654" y="3021227"/>
              <a:ext cx="217644" cy="1211634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863DDFF-E760-4745-A4FB-0B2612FE17E6}"/>
                </a:ext>
              </a:extLst>
            </p:cNvPr>
            <p:cNvSpPr txBox="1"/>
            <p:nvPr/>
          </p:nvSpPr>
          <p:spPr>
            <a:xfrm>
              <a:off x="2616761" y="4254108"/>
              <a:ext cx="980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[4+, 0-]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C057C5C-D1C6-304C-BC51-E125D2206397}"/>
                </a:ext>
              </a:extLst>
            </p:cNvPr>
            <p:cNvSpPr txBox="1"/>
            <p:nvPr/>
          </p:nvSpPr>
          <p:spPr>
            <a:xfrm>
              <a:off x="4214934" y="3984707"/>
              <a:ext cx="105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[3+, 2-]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47430D2-0044-7641-A70A-603085E8D0F8}"/>
                </a:ext>
              </a:extLst>
            </p:cNvPr>
            <p:cNvSpPr txBox="1"/>
            <p:nvPr/>
          </p:nvSpPr>
          <p:spPr>
            <a:xfrm>
              <a:off x="766750" y="3704999"/>
              <a:ext cx="987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[2+, 3-]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DDDD7BE-E7BE-2A40-96B9-9C8E9C24BCD1}"/>
                </a:ext>
              </a:extLst>
            </p:cNvPr>
            <p:cNvSpPr txBox="1"/>
            <p:nvPr/>
          </p:nvSpPr>
          <p:spPr>
            <a:xfrm>
              <a:off x="2329636" y="4633911"/>
              <a:ext cx="13403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Absolutely sure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F19A590-D5EE-964C-9203-777AC6335E61}"/>
                </a:ext>
              </a:extLst>
            </p:cNvPr>
            <p:cNvSpPr txBox="1"/>
            <p:nvPr/>
          </p:nvSpPr>
          <p:spPr>
            <a:xfrm>
              <a:off x="4020482" y="4366080"/>
              <a:ext cx="12518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Not too sure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DAE75D9-2F22-1A49-8929-04363BAB5C35}"/>
                </a:ext>
              </a:extLst>
            </p:cNvPr>
            <p:cNvSpPr txBox="1"/>
            <p:nvPr/>
          </p:nvSpPr>
          <p:spPr>
            <a:xfrm>
              <a:off x="502944" y="4098342"/>
              <a:ext cx="12518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Not too sure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18FBB31-7CCF-F144-AC7E-7F5E8471DDBC}"/>
                </a:ext>
              </a:extLst>
            </p:cNvPr>
            <p:cNvSpPr txBox="1"/>
            <p:nvPr/>
          </p:nvSpPr>
          <p:spPr>
            <a:xfrm>
              <a:off x="2414924" y="1993864"/>
              <a:ext cx="1582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[9+, 5-]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727CFDC-A495-1241-99BE-A283B75BC740}"/>
                </a:ext>
              </a:extLst>
            </p:cNvPr>
            <p:cNvSpPr txBox="1"/>
            <p:nvPr/>
          </p:nvSpPr>
          <p:spPr>
            <a:xfrm>
              <a:off x="2414924" y="1653894"/>
              <a:ext cx="1691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Not too sure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B7F2CF2-6194-A849-ACCE-28F44B97E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6571" y="1366590"/>
              <a:ext cx="1488204" cy="256341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29E36557-BC15-074B-B20D-73E852A0D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754" y="2111154"/>
            <a:ext cx="3815153" cy="8770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D131ECF-A9C4-1647-BC5D-AAE6941D35F1}"/>
              </a:ext>
            </a:extLst>
          </p:cNvPr>
          <p:cNvSpPr txBox="1"/>
          <p:nvPr/>
        </p:nvSpPr>
        <p:spPr>
          <a:xfrm>
            <a:off x="1969536" y="3758911"/>
            <a:ext cx="117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Overcast</a:t>
            </a:r>
          </a:p>
        </p:txBody>
      </p:sp>
    </p:spTree>
    <p:extLst>
      <p:ext uri="{BB962C8B-B14F-4D97-AF65-F5344CB8AC3E}">
        <p14:creationId xmlns:p14="http://schemas.microsoft.com/office/powerpoint/2010/main" val="30358167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Calculating Gini Impurity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A6040F-356C-2942-A1C0-0FF3F3A2B7E8}"/>
              </a:ext>
            </a:extLst>
          </p:cNvPr>
          <p:cNvSpPr/>
          <p:nvPr/>
        </p:nvSpPr>
        <p:spPr>
          <a:xfrm>
            <a:off x="5799531" y="1649255"/>
            <a:ext cx="5278096" cy="92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Gini impurity: </a:t>
            </a:r>
          </a:p>
          <a:p>
            <a:r>
              <a:rPr lang="en-US" sz="2400" dirty="0"/>
              <a:t>		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BCA56A-D93F-1D43-8B8E-1FC90D801B8C}"/>
              </a:ext>
            </a:extLst>
          </p:cNvPr>
          <p:cNvGrpSpPr/>
          <p:nvPr/>
        </p:nvGrpSpPr>
        <p:grpSpPr>
          <a:xfrm>
            <a:off x="6668731" y="3148064"/>
            <a:ext cx="3253099" cy="1778997"/>
            <a:chOff x="6506263" y="4029192"/>
            <a:chExt cx="3623281" cy="19567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10E4262-48AF-774E-86AB-C43ADCA32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6263" y="4750949"/>
              <a:ext cx="3385000" cy="5517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578FC33-A025-DE43-8043-A8B6A2995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6263" y="4029192"/>
              <a:ext cx="3623281" cy="56926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1C1BC8E-0493-2643-A165-E6EA975D3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10705" y="5448853"/>
              <a:ext cx="3360659" cy="53712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24409F-556F-1242-8285-EB4790CFEDA6}"/>
              </a:ext>
            </a:extLst>
          </p:cNvPr>
          <p:cNvGrpSpPr/>
          <p:nvPr/>
        </p:nvGrpSpPr>
        <p:grpSpPr>
          <a:xfrm>
            <a:off x="429936" y="1649256"/>
            <a:ext cx="5020818" cy="4155095"/>
            <a:chOff x="432791" y="1366590"/>
            <a:chExt cx="5020818" cy="41550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D008448-BE56-8349-8A2F-17FAAB521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791" y="4738990"/>
              <a:ext cx="1488204" cy="26134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224031D-3452-4840-A116-7CB436CF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33609" y="5000333"/>
              <a:ext cx="1420000" cy="25949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07BFA2-A96E-2D4C-A059-5FCAC68BB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97562" y="5279427"/>
              <a:ext cx="1476994" cy="24225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B7F2CF2-6194-A849-ACCE-28F44B97E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16571" y="1366590"/>
              <a:ext cx="1488204" cy="256341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29E36557-BC15-074B-B20D-73E852A0D2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754" y="2111154"/>
            <a:ext cx="3815153" cy="87704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7FFE08A-C8FA-1B4E-AB1A-A338F1A68926}"/>
              </a:ext>
            </a:extLst>
          </p:cNvPr>
          <p:cNvSpPr txBox="1"/>
          <p:nvPr/>
        </p:nvSpPr>
        <p:spPr>
          <a:xfrm>
            <a:off x="8146766" y="5662427"/>
            <a:ext cx="369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(Weighted sum of impurities)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7AB52D8-C7A1-7244-AFC4-7D98AEC741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3033" y="5073312"/>
            <a:ext cx="5034163" cy="4691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C72ABD-C32A-804D-992F-F23FFF7C20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7772" y="5761425"/>
            <a:ext cx="658995" cy="17133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F57F3A85-2CB3-8647-8658-F807150EC14A}"/>
              </a:ext>
            </a:extLst>
          </p:cNvPr>
          <p:cNvGrpSpPr/>
          <p:nvPr/>
        </p:nvGrpSpPr>
        <p:grpSpPr>
          <a:xfrm>
            <a:off x="500089" y="1649255"/>
            <a:ext cx="4769340" cy="3913652"/>
            <a:chOff x="502944" y="1366590"/>
            <a:chExt cx="4769340" cy="391365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08C5E67-492B-3549-96F1-0F173C674BA7}"/>
                </a:ext>
              </a:extLst>
            </p:cNvPr>
            <p:cNvSpPr/>
            <p:nvPr/>
          </p:nvSpPr>
          <p:spPr>
            <a:xfrm>
              <a:off x="2558383" y="2381147"/>
              <a:ext cx="1349829" cy="6400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Weather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C290656-D759-3D4C-B6A6-1C7827B7FE95}"/>
                </a:ext>
              </a:extLst>
            </p:cNvPr>
            <p:cNvCxnSpPr>
              <a:cxnSpLocks/>
              <a:stCxn id="35" idx="2"/>
            </p:cNvCxnSpPr>
            <p:nvPr/>
          </p:nvCxnSpPr>
          <p:spPr>
            <a:xfrm flipH="1">
              <a:off x="1224984" y="3021227"/>
              <a:ext cx="2008314" cy="627274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97CAA04-BEEC-9A4F-A2EA-42D2E95508C0}"/>
                </a:ext>
              </a:extLst>
            </p:cNvPr>
            <p:cNvCxnSpPr>
              <a:cxnSpLocks/>
              <a:stCxn id="35" idx="2"/>
            </p:cNvCxnSpPr>
            <p:nvPr/>
          </p:nvCxnSpPr>
          <p:spPr>
            <a:xfrm>
              <a:off x="3233298" y="3021227"/>
              <a:ext cx="1420000" cy="899767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31B0483-5721-1D45-BD8D-8052ECAB1C4E}"/>
                </a:ext>
              </a:extLst>
            </p:cNvPr>
            <p:cNvSpPr txBox="1"/>
            <p:nvPr/>
          </p:nvSpPr>
          <p:spPr>
            <a:xfrm>
              <a:off x="1014517" y="3035243"/>
              <a:ext cx="862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Sunny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21C1B4-B33D-2549-A202-0DA9ED70A22D}"/>
                </a:ext>
              </a:extLst>
            </p:cNvPr>
            <p:cNvSpPr txBox="1"/>
            <p:nvPr/>
          </p:nvSpPr>
          <p:spPr>
            <a:xfrm>
              <a:off x="3936382" y="3120390"/>
              <a:ext cx="862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Rainy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5D4D5A8-8CDC-9448-952F-48082E53AC06}"/>
                </a:ext>
              </a:extLst>
            </p:cNvPr>
            <p:cNvCxnSpPr>
              <a:cxnSpLocks/>
              <a:stCxn id="35" idx="2"/>
            </p:cNvCxnSpPr>
            <p:nvPr/>
          </p:nvCxnSpPr>
          <p:spPr>
            <a:xfrm flipH="1">
              <a:off x="3015654" y="3021227"/>
              <a:ext cx="217644" cy="1211634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82188F-CC67-BA44-9563-A416DC34BCB7}"/>
                </a:ext>
              </a:extLst>
            </p:cNvPr>
            <p:cNvSpPr txBox="1"/>
            <p:nvPr/>
          </p:nvSpPr>
          <p:spPr>
            <a:xfrm>
              <a:off x="1972391" y="3476246"/>
              <a:ext cx="1171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Overcast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6EBD324-2070-D44B-8217-5F032223724E}"/>
                </a:ext>
              </a:extLst>
            </p:cNvPr>
            <p:cNvSpPr txBox="1"/>
            <p:nvPr/>
          </p:nvSpPr>
          <p:spPr>
            <a:xfrm>
              <a:off x="2616761" y="4254108"/>
              <a:ext cx="980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[4+, 0-]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D2E9840-5672-3147-930D-B69830DE902F}"/>
                </a:ext>
              </a:extLst>
            </p:cNvPr>
            <p:cNvSpPr txBox="1"/>
            <p:nvPr/>
          </p:nvSpPr>
          <p:spPr>
            <a:xfrm>
              <a:off x="4214934" y="3984707"/>
              <a:ext cx="105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[3+, 2-]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4BB7F1-F03E-2D42-95E0-F32BD5164C70}"/>
                </a:ext>
              </a:extLst>
            </p:cNvPr>
            <p:cNvSpPr txBox="1"/>
            <p:nvPr/>
          </p:nvSpPr>
          <p:spPr>
            <a:xfrm>
              <a:off x="766750" y="3704999"/>
              <a:ext cx="987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[2+, 3-]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B72354A-A913-2346-BE2C-57C4DB70D2DA}"/>
                </a:ext>
              </a:extLst>
            </p:cNvPr>
            <p:cNvSpPr txBox="1"/>
            <p:nvPr/>
          </p:nvSpPr>
          <p:spPr>
            <a:xfrm>
              <a:off x="2329636" y="4633911"/>
              <a:ext cx="13403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Absolutely sure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2F33136-19A8-E74C-8CE5-96A99F055D69}"/>
                </a:ext>
              </a:extLst>
            </p:cNvPr>
            <p:cNvSpPr txBox="1"/>
            <p:nvPr/>
          </p:nvSpPr>
          <p:spPr>
            <a:xfrm>
              <a:off x="4020482" y="4366080"/>
              <a:ext cx="12518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Not too sure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915CA90-A841-EA4B-A903-56FEECB6E149}"/>
                </a:ext>
              </a:extLst>
            </p:cNvPr>
            <p:cNvSpPr txBox="1"/>
            <p:nvPr/>
          </p:nvSpPr>
          <p:spPr>
            <a:xfrm>
              <a:off x="502944" y="4098342"/>
              <a:ext cx="12518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Not too sure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BBD153E-2E45-5A45-AE0A-9D92BD8C5872}"/>
                </a:ext>
              </a:extLst>
            </p:cNvPr>
            <p:cNvSpPr txBox="1"/>
            <p:nvPr/>
          </p:nvSpPr>
          <p:spPr>
            <a:xfrm>
              <a:off x="2414924" y="1993864"/>
              <a:ext cx="1582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[9+, 5-]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9C6B112-8232-964B-AA69-37CED3B562F6}"/>
                </a:ext>
              </a:extLst>
            </p:cNvPr>
            <p:cNvSpPr txBox="1"/>
            <p:nvPr/>
          </p:nvSpPr>
          <p:spPr>
            <a:xfrm>
              <a:off x="2414924" y="1653894"/>
              <a:ext cx="1691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Not too sure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E12FB30-5394-9846-A141-ADD699F9A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16571" y="1366590"/>
              <a:ext cx="1488204" cy="256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68463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80D837DA-94EA-8A4D-99DB-BCCA11D1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Information Gain &amp; Feature Selection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3EF500-55E6-D449-B9BB-5C9E192518D4}"/>
              </a:ext>
            </a:extLst>
          </p:cNvPr>
          <p:cNvSpPr/>
          <p:nvPr/>
        </p:nvSpPr>
        <p:spPr>
          <a:xfrm>
            <a:off x="6366574" y="4275163"/>
            <a:ext cx="5391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Gain(“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Weather</a:t>
            </a:r>
            <a:r>
              <a:rPr lang="en-US" sz="2800" dirty="0"/>
              <a:t>”)  = 0.46-0.34=0.12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30FFDA-E277-6C45-A8DE-B13E3B9A1EE7}"/>
              </a:ext>
            </a:extLst>
          </p:cNvPr>
          <p:cNvGrpSpPr/>
          <p:nvPr/>
        </p:nvGrpSpPr>
        <p:grpSpPr>
          <a:xfrm>
            <a:off x="5530349" y="2271419"/>
            <a:ext cx="6461483" cy="1121539"/>
            <a:chOff x="5520555" y="2271418"/>
            <a:chExt cx="6461483" cy="112153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5645AEC-F279-D54B-B4A4-1021B9DA7202}"/>
                </a:ext>
              </a:extLst>
            </p:cNvPr>
            <p:cNvSpPr/>
            <p:nvPr/>
          </p:nvSpPr>
          <p:spPr>
            <a:xfrm>
              <a:off x="5520555" y="2271418"/>
              <a:ext cx="62111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Gain</a:t>
              </a:r>
              <a:r>
                <a:rPr lang="en-US" sz="2800" b="1" dirty="0"/>
                <a:t> = </a:t>
              </a:r>
              <a:endParaRPr lang="en-US" sz="2800" b="1" i="1" dirty="0"/>
            </a:p>
          </p:txBody>
        </p:sp>
        <p:sp>
          <p:nvSpPr>
            <p:cNvPr id="41" name="Right Brace 40">
              <a:extLst>
                <a:ext uri="{FF2B5EF4-FFF2-40B4-BE49-F238E27FC236}">
                  <a16:creationId xmlns:a16="http://schemas.microsoft.com/office/drawing/2014/main" id="{1EA04CF0-2B16-1948-85C6-CC74687E0BBF}"/>
                </a:ext>
              </a:extLst>
            </p:cNvPr>
            <p:cNvSpPr/>
            <p:nvPr/>
          </p:nvSpPr>
          <p:spPr>
            <a:xfrm rot="5400000">
              <a:off x="7378604" y="2065535"/>
              <a:ext cx="237841" cy="165255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Brace 41">
              <a:extLst>
                <a:ext uri="{FF2B5EF4-FFF2-40B4-BE49-F238E27FC236}">
                  <a16:creationId xmlns:a16="http://schemas.microsoft.com/office/drawing/2014/main" id="{35D85F60-470F-6F4A-B5E2-25D32BCC5ABF}"/>
                </a:ext>
              </a:extLst>
            </p:cNvPr>
            <p:cNvSpPr/>
            <p:nvPr/>
          </p:nvSpPr>
          <p:spPr>
            <a:xfrm rot="5400000">
              <a:off x="10320300" y="2067024"/>
              <a:ext cx="250685" cy="165255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25D7EE1-BAC9-A64C-9607-2822B63441FB}"/>
                </a:ext>
              </a:extLst>
            </p:cNvPr>
            <p:cNvSpPr txBox="1"/>
            <p:nvPr/>
          </p:nvSpPr>
          <p:spPr>
            <a:xfrm>
              <a:off x="6451116" y="3018642"/>
              <a:ext cx="2366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Impurity before split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FFBC7A4-0665-DE45-8F50-DC8BCE3C2275}"/>
                </a:ext>
              </a:extLst>
            </p:cNvPr>
            <p:cNvSpPr txBox="1"/>
            <p:nvPr/>
          </p:nvSpPr>
          <p:spPr>
            <a:xfrm>
              <a:off x="9493020" y="3023625"/>
              <a:ext cx="2462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Impurity after split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0DCB6D1-F67F-0D47-B7CE-C140A9FFE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4759" y="2366681"/>
              <a:ext cx="5287279" cy="369332"/>
            </a:xfrm>
            <a:prstGeom prst="rect">
              <a:avLst/>
            </a:prstGeom>
          </p:spPr>
        </p:pic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937029A-C600-124B-A1B4-61E503378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159" y="3621610"/>
            <a:ext cx="1488204" cy="2563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61983A-442F-A54C-9BAE-5AEDC3C32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160" y="3629042"/>
            <a:ext cx="1655426" cy="22215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61EF347-9470-D343-BC5E-EF07B4411AEF}"/>
              </a:ext>
            </a:extLst>
          </p:cNvPr>
          <p:cNvGrpSpPr/>
          <p:nvPr/>
        </p:nvGrpSpPr>
        <p:grpSpPr>
          <a:xfrm>
            <a:off x="429936" y="1649256"/>
            <a:ext cx="5020818" cy="4155095"/>
            <a:chOff x="432791" y="1366590"/>
            <a:chExt cx="5020818" cy="415509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3486D32-7757-9943-9B29-E3143595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791" y="4738990"/>
              <a:ext cx="1488204" cy="26134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D8A6F07-899A-724B-AD34-3D7DE2CCB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33609" y="5000333"/>
              <a:ext cx="1420000" cy="25949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1A0EEAF-EC6D-E646-B286-9F81CAEE4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97562" y="5279427"/>
              <a:ext cx="1476994" cy="24225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F5F11C2-0252-9041-91BA-2E2B75B15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6571" y="1366590"/>
              <a:ext cx="1488204" cy="256341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7ECE6FA-B227-E443-912A-07C9D92F0954}"/>
              </a:ext>
            </a:extLst>
          </p:cNvPr>
          <p:cNvGrpSpPr/>
          <p:nvPr/>
        </p:nvGrpSpPr>
        <p:grpSpPr>
          <a:xfrm>
            <a:off x="500089" y="1649255"/>
            <a:ext cx="4769340" cy="3913652"/>
            <a:chOff x="502944" y="1366590"/>
            <a:chExt cx="4769340" cy="391365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BBA4B34-FF6E-5547-9740-FBC856F55D5D}"/>
                </a:ext>
              </a:extLst>
            </p:cNvPr>
            <p:cNvSpPr/>
            <p:nvPr/>
          </p:nvSpPr>
          <p:spPr>
            <a:xfrm>
              <a:off x="2558383" y="2381147"/>
              <a:ext cx="1349829" cy="6400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Weather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A79D1B9-B687-4749-B331-5408288B5781}"/>
                </a:ext>
              </a:extLst>
            </p:cNvPr>
            <p:cNvCxnSpPr>
              <a:cxnSpLocks/>
              <a:stCxn id="39" idx="2"/>
            </p:cNvCxnSpPr>
            <p:nvPr/>
          </p:nvCxnSpPr>
          <p:spPr>
            <a:xfrm flipH="1">
              <a:off x="1224984" y="3021227"/>
              <a:ext cx="2008314" cy="627274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3DB1921-97ED-6A4F-9843-08BF386B65A7}"/>
                </a:ext>
              </a:extLst>
            </p:cNvPr>
            <p:cNvCxnSpPr>
              <a:cxnSpLocks/>
              <a:stCxn id="39" idx="2"/>
            </p:cNvCxnSpPr>
            <p:nvPr/>
          </p:nvCxnSpPr>
          <p:spPr>
            <a:xfrm>
              <a:off x="3233298" y="3021227"/>
              <a:ext cx="1420000" cy="899767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35C958E-77DF-D94D-B220-1F6608DCAA68}"/>
                </a:ext>
              </a:extLst>
            </p:cNvPr>
            <p:cNvSpPr txBox="1"/>
            <p:nvPr/>
          </p:nvSpPr>
          <p:spPr>
            <a:xfrm>
              <a:off x="1014517" y="3035243"/>
              <a:ext cx="862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Sunny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2911A4E-56EB-0B4E-A8B2-8D314D9B932F}"/>
                </a:ext>
              </a:extLst>
            </p:cNvPr>
            <p:cNvSpPr txBox="1"/>
            <p:nvPr/>
          </p:nvSpPr>
          <p:spPr>
            <a:xfrm>
              <a:off x="3936382" y="3120390"/>
              <a:ext cx="862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Rainy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6542DF5-B035-EB42-A2EE-B68687C9C32C}"/>
                </a:ext>
              </a:extLst>
            </p:cNvPr>
            <p:cNvCxnSpPr>
              <a:cxnSpLocks/>
              <a:stCxn id="39" idx="2"/>
            </p:cNvCxnSpPr>
            <p:nvPr/>
          </p:nvCxnSpPr>
          <p:spPr>
            <a:xfrm flipH="1">
              <a:off x="3015654" y="3021227"/>
              <a:ext cx="217644" cy="1211634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C3CF6B2-7DD1-D247-80CE-1132FF8ABBF3}"/>
                </a:ext>
              </a:extLst>
            </p:cNvPr>
            <p:cNvSpPr txBox="1"/>
            <p:nvPr/>
          </p:nvSpPr>
          <p:spPr>
            <a:xfrm>
              <a:off x="1972391" y="3476246"/>
              <a:ext cx="1171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Overcast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3962A1-E3A2-5A40-92B5-56E04EF22BB0}"/>
                </a:ext>
              </a:extLst>
            </p:cNvPr>
            <p:cNvSpPr txBox="1"/>
            <p:nvPr/>
          </p:nvSpPr>
          <p:spPr>
            <a:xfrm>
              <a:off x="2616761" y="4254108"/>
              <a:ext cx="980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[4+, 0-]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613101C-AD8C-3547-9FAE-A040938DEC74}"/>
                </a:ext>
              </a:extLst>
            </p:cNvPr>
            <p:cNvSpPr txBox="1"/>
            <p:nvPr/>
          </p:nvSpPr>
          <p:spPr>
            <a:xfrm>
              <a:off x="4214934" y="3984707"/>
              <a:ext cx="105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[3+, 2-]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C9C7E4D-442E-5944-8215-3AA58C09894E}"/>
                </a:ext>
              </a:extLst>
            </p:cNvPr>
            <p:cNvSpPr txBox="1"/>
            <p:nvPr/>
          </p:nvSpPr>
          <p:spPr>
            <a:xfrm>
              <a:off x="766750" y="3704999"/>
              <a:ext cx="987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[2+, 3-]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A07E803-0141-4D49-8D2A-FD0E9E50628F}"/>
                </a:ext>
              </a:extLst>
            </p:cNvPr>
            <p:cNvSpPr txBox="1"/>
            <p:nvPr/>
          </p:nvSpPr>
          <p:spPr>
            <a:xfrm>
              <a:off x="2329636" y="4633911"/>
              <a:ext cx="13403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Absolutely sure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23C146D-B111-8A44-847C-A0BF98F8A752}"/>
                </a:ext>
              </a:extLst>
            </p:cNvPr>
            <p:cNvSpPr txBox="1"/>
            <p:nvPr/>
          </p:nvSpPr>
          <p:spPr>
            <a:xfrm>
              <a:off x="4020482" y="4366080"/>
              <a:ext cx="12518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Not too sure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048609A-A354-6947-9B24-C8FC237CA48D}"/>
                </a:ext>
              </a:extLst>
            </p:cNvPr>
            <p:cNvSpPr txBox="1"/>
            <p:nvPr/>
          </p:nvSpPr>
          <p:spPr>
            <a:xfrm>
              <a:off x="502944" y="4098342"/>
              <a:ext cx="12518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Not too sure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7B08F2A-242B-6E40-AB36-D4F3DE783793}"/>
                </a:ext>
              </a:extLst>
            </p:cNvPr>
            <p:cNvSpPr txBox="1"/>
            <p:nvPr/>
          </p:nvSpPr>
          <p:spPr>
            <a:xfrm>
              <a:off x="2414924" y="1993864"/>
              <a:ext cx="1582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[9+, 5-]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DC72BAA-67D4-E540-ADF9-9F3CDA7357E6}"/>
                </a:ext>
              </a:extLst>
            </p:cNvPr>
            <p:cNvSpPr txBox="1"/>
            <p:nvPr/>
          </p:nvSpPr>
          <p:spPr>
            <a:xfrm>
              <a:off x="2414924" y="1653894"/>
              <a:ext cx="1691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Not too sure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01374EEF-0040-8F43-AF91-1801C4736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6571" y="1366590"/>
              <a:ext cx="1488204" cy="256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60825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Information Gain &amp; Feature Selection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E32860-854B-BC4F-B4A0-907EA60A35A5}"/>
              </a:ext>
            </a:extLst>
          </p:cNvPr>
          <p:cNvGrpSpPr/>
          <p:nvPr/>
        </p:nvGrpSpPr>
        <p:grpSpPr>
          <a:xfrm>
            <a:off x="6468656" y="1616831"/>
            <a:ext cx="5668604" cy="3570208"/>
            <a:chOff x="6467068" y="1616830"/>
            <a:chExt cx="5668604" cy="357020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E04D6A0-6B09-D648-8E98-1846B7F2C9B6}"/>
                </a:ext>
              </a:extLst>
            </p:cNvPr>
            <p:cNvSpPr/>
            <p:nvPr/>
          </p:nvSpPr>
          <p:spPr>
            <a:xfrm>
              <a:off x="6583698" y="1616830"/>
              <a:ext cx="5551974" cy="357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Comparing gains for each feature:</a:t>
              </a:r>
            </a:p>
            <a:p>
              <a:endPara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  <a:p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Gain(“Weather”) = 0.46-0.34 = 0.12</a:t>
              </a:r>
            </a:p>
            <a:p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Gain(“Demand”) = 0.46-0.37 = 0.09</a:t>
              </a:r>
            </a:p>
            <a:p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Gain(“Address”)  = 0.46-0.43 = 0.03</a:t>
              </a:r>
            </a:p>
            <a:p>
              <a:endPara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  <a:p>
              <a:pPr algn="ctr"/>
              <a:r>
                <a:rPr lang="en-US" sz="2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“Weather” has the highest gain of all, so we start the tree with the “Weather” feature as the root node!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E06F415-9FCA-AD4E-9F2B-EB022F8E8EB0}"/>
                </a:ext>
              </a:extLst>
            </p:cNvPr>
            <p:cNvSpPr/>
            <p:nvPr/>
          </p:nvSpPr>
          <p:spPr>
            <a:xfrm>
              <a:off x="6467068" y="2307862"/>
              <a:ext cx="5163938" cy="468057"/>
            </a:xfrm>
            <a:prstGeom prst="rect">
              <a:avLst/>
            </a:prstGeom>
            <a:noFill/>
            <a:ln w="38100">
              <a:solidFill>
                <a:srgbClr val="FFB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A6786F-729D-864A-ABAB-393C3BAE39E5}"/>
              </a:ext>
            </a:extLst>
          </p:cNvPr>
          <p:cNvGrpSpPr/>
          <p:nvPr/>
        </p:nvGrpSpPr>
        <p:grpSpPr>
          <a:xfrm>
            <a:off x="396334" y="1629250"/>
            <a:ext cx="6237331" cy="4071056"/>
            <a:chOff x="394745" y="1629250"/>
            <a:chExt cx="6237331" cy="407105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1892C9-26EA-724F-BEE2-F0636C1C1D38}"/>
                </a:ext>
              </a:extLst>
            </p:cNvPr>
            <p:cNvSpPr txBox="1"/>
            <p:nvPr/>
          </p:nvSpPr>
          <p:spPr>
            <a:xfrm>
              <a:off x="484909" y="4078252"/>
              <a:ext cx="1413552" cy="635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[3+, 4-]</a:t>
              </a:r>
            </a:p>
            <a:p>
              <a:endPara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ABE41A-405D-3E42-BB48-9AA241C41BAA}"/>
                </a:ext>
              </a:extLst>
            </p:cNvPr>
            <p:cNvSpPr txBox="1"/>
            <p:nvPr/>
          </p:nvSpPr>
          <p:spPr>
            <a:xfrm>
              <a:off x="1898461" y="4078253"/>
              <a:ext cx="153197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[1+, 6-]</a:t>
              </a:r>
            </a:p>
            <a:p>
              <a:endPara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112F72-EE6D-ED4C-BDD1-414FEF00ED10}"/>
                </a:ext>
              </a:extLst>
            </p:cNvPr>
            <p:cNvSpPr txBox="1"/>
            <p:nvPr/>
          </p:nvSpPr>
          <p:spPr>
            <a:xfrm>
              <a:off x="3430437" y="4078252"/>
              <a:ext cx="141355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[6+, 2-]</a:t>
              </a:r>
            </a:p>
            <a:p>
              <a:endPara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B9D651-54A3-AE4C-BEB0-AA508081F2C0}"/>
                </a:ext>
              </a:extLst>
            </p:cNvPr>
            <p:cNvSpPr txBox="1"/>
            <p:nvPr/>
          </p:nvSpPr>
          <p:spPr>
            <a:xfrm>
              <a:off x="4878455" y="4082235"/>
              <a:ext cx="1753621" cy="634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[3+, 3-]</a:t>
              </a:r>
            </a:p>
            <a:p>
              <a:endPara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9162B66-B55B-2C47-A2AB-C735FA9B4B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0166" y="2280349"/>
              <a:ext cx="1156996" cy="54864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Demand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22C205B-0B77-114A-A2A6-634E66FA8EFF}"/>
                </a:ext>
              </a:extLst>
            </p:cNvPr>
            <p:cNvSpPr/>
            <p:nvPr/>
          </p:nvSpPr>
          <p:spPr>
            <a:xfrm>
              <a:off x="4000549" y="2285411"/>
              <a:ext cx="1349829" cy="54864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Address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C03BBEF-5B3D-584E-9657-6AB8AB411162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 flipH="1">
              <a:off x="1039373" y="2828989"/>
              <a:ext cx="769291" cy="1059783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2F0C664-7C86-7446-A2CA-2EBDE39ABD29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>
              <a:off x="1808664" y="2828989"/>
              <a:ext cx="771330" cy="1052965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FEF4F28-5586-AA42-9F78-E0C66D1DD138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 flipH="1">
              <a:off x="3925404" y="2834051"/>
              <a:ext cx="750060" cy="1052965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2EB9A3D-6B2E-104C-A2DD-BD33355E165B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>
              <a:off x="4675464" y="2834051"/>
              <a:ext cx="604684" cy="1060405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77D651-0CEC-1840-ACA8-94821DE56338}"/>
                </a:ext>
              </a:extLst>
            </p:cNvPr>
            <p:cNvSpPr txBox="1"/>
            <p:nvPr/>
          </p:nvSpPr>
          <p:spPr>
            <a:xfrm>
              <a:off x="772146" y="3209343"/>
              <a:ext cx="795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High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9C9959B-746F-BF4E-81E9-036AE446CAA8}"/>
                </a:ext>
              </a:extLst>
            </p:cNvPr>
            <p:cNvSpPr txBox="1"/>
            <p:nvPr/>
          </p:nvSpPr>
          <p:spPr>
            <a:xfrm>
              <a:off x="2266533" y="3209343"/>
              <a:ext cx="988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Normal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2FB45E-454B-9F4D-A826-1E0A56482293}"/>
                </a:ext>
              </a:extLst>
            </p:cNvPr>
            <p:cNvSpPr txBox="1"/>
            <p:nvPr/>
          </p:nvSpPr>
          <p:spPr>
            <a:xfrm>
              <a:off x="3289524" y="3214405"/>
              <a:ext cx="974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Correct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569A80-6BC6-E943-B9A9-1AAB0ED9FE35}"/>
                </a:ext>
              </a:extLst>
            </p:cNvPr>
            <p:cNvSpPr txBox="1"/>
            <p:nvPr/>
          </p:nvSpPr>
          <p:spPr>
            <a:xfrm>
              <a:off x="4993269" y="3214405"/>
              <a:ext cx="1289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Misspelled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568B86-C321-0647-B3DF-113538CC05B9}"/>
                </a:ext>
              </a:extLst>
            </p:cNvPr>
            <p:cNvSpPr txBox="1"/>
            <p:nvPr/>
          </p:nvSpPr>
          <p:spPr>
            <a:xfrm>
              <a:off x="3795392" y="1898568"/>
              <a:ext cx="1582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[9+, 5-]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D91BB46-DB9C-9043-856C-3F8D56344B78}"/>
                </a:ext>
              </a:extLst>
            </p:cNvPr>
            <p:cNvSpPr txBox="1"/>
            <p:nvPr/>
          </p:nvSpPr>
          <p:spPr>
            <a:xfrm>
              <a:off x="979664" y="1879555"/>
              <a:ext cx="1582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[9+, 5-]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222009-19E2-D64C-9A1C-0848DC53C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1078" y="4904547"/>
              <a:ext cx="2957484" cy="46564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A90CDE-EE90-FE4D-9426-57BC3CFEA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7583" y="5486254"/>
              <a:ext cx="1458471" cy="20094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40B78D-797E-2D44-9390-9133EDC01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745" y="4879665"/>
              <a:ext cx="2957484" cy="43081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EEE748-8F67-FE45-BED4-7915B155B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4745" y="5514552"/>
              <a:ext cx="1366192" cy="1857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EC0BE5-6AC4-D942-B179-EBDE70B46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1198" y="4471629"/>
              <a:ext cx="1031150" cy="20396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A482AE-D993-5644-932F-99D1D52BF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00433" y="4472809"/>
              <a:ext cx="1467263" cy="19111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8105B3C-3841-D549-8E70-E8C360D28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21078" y="4484089"/>
              <a:ext cx="1197413" cy="17185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48774D1-C631-5544-A5B5-44168ABDD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34630" y="4452402"/>
              <a:ext cx="1566522" cy="22470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CDC9B69-46CF-5541-A267-435BFCD05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62174" y="1648716"/>
              <a:ext cx="1488204" cy="25634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CEC826A-A58E-1D41-9B83-4BB149778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73868" y="1629250"/>
              <a:ext cx="1488204" cy="256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9665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Recap ID3 Algorithm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1311B4-D745-F64B-ACF5-30F5E1B61596}"/>
              </a:ext>
            </a:extLst>
          </p:cNvPr>
          <p:cNvSpPr txBox="1">
            <a:spLocks/>
          </p:cNvSpPr>
          <p:nvPr/>
        </p:nvSpPr>
        <p:spPr>
          <a:xfrm>
            <a:off x="5810363" y="1346474"/>
            <a:ext cx="6370823" cy="4082776"/>
          </a:xfrm>
          <a:prstGeom prst="rect">
            <a:avLst/>
          </a:prstGeom>
        </p:spPr>
        <p:txBody>
          <a:bodyPr>
            <a:noAutofit/>
          </a:bodyPr>
          <a:lstStyle>
            <a:lvl1pPr marL="249500" indent="-249500" algn="l" defTabSz="997999" rtl="0" eaLnBrk="1" latinLnBrk="0" hangingPunct="1">
              <a:lnSpc>
                <a:spcPct val="90000"/>
              </a:lnSpc>
              <a:spcBef>
                <a:spcPts val="1092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8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7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6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5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8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ID3 Algorithm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*: </a:t>
            </a: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Repeat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Select</a:t>
            </a: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“the best feature” to split using Information Gain.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Separate</a:t>
            </a: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the training samples according to the selected feature.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Stop</a:t>
            </a: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if have samples from a single class or if all features used, and note a leaf node.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Assign</a:t>
            </a: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the leaf node the majority class of the samples in it.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985826-2C76-2B44-BF67-F4DE8F5A9B36}"/>
              </a:ext>
            </a:extLst>
          </p:cNvPr>
          <p:cNvSpPr/>
          <p:nvPr/>
        </p:nvSpPr>
        <p:spPr>
          <a:xfrm>
            <a:off x="1565049" y="1606525"/>
            <a:ext cx="2108820" cy="6400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Feature with highest Information Gain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480D06-A577-1B4B-831A-57C02FFE5796}"/>
              </a:ext>
            </a:extLst>
          </p:cNvPr>
          <p:cNvSpPr/>
          <p:nvPr/>
        </p:nvSpPr>
        <p:spPr>
          <a:xfrm>
            <a:off x="201316" y="3227466"/>
            <a:ext cx="2460322" cy="6400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Feature with highest Information Gain given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437738-073E-184A-9915-807558B6FCC1}"/>
              </a:ext>
            </a:extLst>
          </p:cNvPr>
          <p:cNvSpPr/>
          <p:nvPr/>
        </p:nvSpPr>
        <p:spPr>
          <a:xfrm>
            <a:off x="3272393" y="3223515"/>
            <a:ext cx="2471387" cy="6400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Feature with highest Information Gain given 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67D669-B5C1-9546-BEF3-71EB99C6736B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1431477" y="2246606"/>
            <a:ext cx="1187982" cy="980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DA4FDE-9D6E-ED48-885D-9215E8EC5A3F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2619460" y="2246605"/>
            <a:ext cx="1888627" cy="9769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2FB3C05-A95A-2541-AC38-16190DD4A72C}"/>
              </a:ext>
            </a:extLst>
          </p:cNvPr>
          <p:cNvSpPr txBox="1"/>
          <p:nvPr/>
        </p:nvSpPr>
        <p:spPr>
          <a:xfrm>
            <a:off x="1305077" y="2515204"/>
            <a:ext cx="86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9AEAFF-26C3-B04B-AD9B-FA9C6BFDA4B5}"/>
              </a:ext>
            </a:extLst>
          </p:cNvPr>
          <p:cNvSpPr txBox="1"/>
          <p:nvPr/>
        </p:nvSpPr>
        <p:spPr>
          <a:xfrm>
            <a:off x="3398136" y="2503014"/>
            <a:ext cx="86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12E0A3-B36E-D64B-A4C4-F933E3A03C6B}"/>
              </a:ext>
            </a:extLst>
          </p:cNvPr>
          <p:cNvCxnSpPr>
            <a:cxnSpLocks/>
            <a:stCxn id="5" idx="2"/>
            <a:endCxn id="14" idx="0"/>
          </p:cNvCxnSpPr>
          <p:nvPr/>
        </p:nvCxnSpPr>
        <p:spPr>
          <a:xfrm>
            <a:off x="2619459" y="2246605"/>
            <a:ext cx="320263" cy="18643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2BA4E64-E67D-B847-AC33-7A3B351EE97C}"/>
              </a:ext>
            </a:extLst>
          </p:cNvPr>
          <p:cNvSpPr txBox="1"/>
          <p:nvPr/>
        </p:nvSpPr>
        <p:spPr>
          <a:xfrm>
            <a:off x="2299529" y="2505232"/>
            <a:ext cx="1081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E3DFA6-9E45-DC44-A537-9C86E15369AB}"/>
              </a:ext>
            </a:extLst>
          </p:cNvPr>
          <p:cNvSpPr txBox="1"/>
          <p:nvPr/>
        </p:nvSpPr>
        <p:spPr>
          <a:xfrm>
            <a:off x="2524467" y="4110911"/>
            <a:ext cx="830510" cy="3077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Class 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473469-6E53-0B40-82CE-F8E0DF29DBF6}"/>
              </a:ext>
            </a:extLst>
          </p:cNvPr>
          <p:cNvCxnSpPr>
            <a:cxnSpLocks/>
            <a:stCxn id="6" idx="2"/>
            <a:endCxn id="21" idx="0"/>
          </p:cNvCxnSpPr>
          <p:nvPr/>
        </p:nvCxnSpPr>
        <p:spPr>
          <a:xfrm flipH="1">
            <a:off x="727540" y="3867546"/>
            <a:ext cx="703937" cy="9558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BD218D-0792-9947-B1F9-CB2D629BDFE6}"/>
              </a:ext>
            </a:extLst>
          </p:cNvPr>
          <p:cNvCxnSpPr>
            <a:cxnSpLocks/>
            <a:stCxn id="6" idx="2"/>
            <a:endCxn id="19" idx="0"/>
          </p:cNvCxnSpPr>
          <p:nvPr/>
        </p:nvCxnSpPr>
        <p:spPr>
          <a:xfrm>
            <a:off x="1431477" y="3867546"/>
            <a:ext cx="665715" cy="9558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89C63C-55AB-B949-ABFA-C8DC2D9EF1D9}"/>
              </a:ext>
            </a:extLst>
          </p:cNvPr>
          <p:cNvCxnSpPr>
            <a:cxnSpLocks/>
            <a:stCxn id="7" idx="2"/>
            <a:endCxn id="20" idx="0"/>
          </p:cNvCxnSpPr>
          <p:nvPr/>
        </p:nvCxnSpPr>
        <p:spPr>
          <a:xfrm>
            <a:off x="4508087" y="3863595"/>
            <a:ext cx="677560" cy="9654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773A01-EB22-9F41-A399-BF5B0FAA0387}"/>
              </a:ext>
            </a:extLst>
          </p:cNvPr>
          <p:cNvCxnSpPr>
            <a:cxnSpLocks/>
            <a:stCxn id="7" idx="2"/>
            <a:endCxn id="22" idx="0"/>
          </p:cNvCxnSpPr>
          <p:nvPr/>
        </p:nvCxnSpPr>
        <p:spPr>
          <a:xfrm flipH="1">
            <a:off x="3826912" y="3863595"/>
            <a:ext cx="681175" cy="9598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6A9FF5C-8E78-5C4C-95FA-814FC1F70887}"/>
              </a:ext>
            </a:extLst>
          </p:cNvPr>
          <p:cNvSpPr txBox="1"/>
          <p:nvPr/>
        </p:nvSpPr>
        <p:spPr>
          <a:xfrm>
            <a:off x="1682541" y="4823397"/>
            <a:ext cx="829301" cy="3077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Class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E5E60B-C61E-2E4C-842D-F6CA0617EA11}"/>
              </a:ext>
            </a:extLst>
          </p:cNvPr>
          <p:cNvSpPr txBox="1"/>
          <p:nvPr/>
        </p:nvSpPr>
        <p:spPr>
          <a:xfrm>
            <a:off x="4763963" y="4829071"/>
            <a:ext cx="843368" cy="3077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Class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3B004F-5DAC-4640-AF4E-85E863FFD675}"/>
              </a:ext>
            </a:extLst>
          </p:cNvPr>
          <p:cNvSpPr txBox="1"/>
          <p:nvPr/>
        </p:nvSpPr>
        <p:spPr>
          <a:xfrm>
            <a:off x="298764" y="4823397"/>
            <a:ext cx="857552" cy="3077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Class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A0CBF1-636A-CA42-9620-DAF8969BFBDA}"/>
              </a:ext>
            </a:extLst>
          </p:cNvPr>
          <p:cNvSpPr txBox="1"/>
          <p:nvPr/>
        </p:nvSpPr>
        <p:spPr>
          <a:xfrm>
            <a:off x="3398136" y="4823397"/>
            <a:ext cx="857552" cy="3077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Class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8DC1E1-6CDE-0746-A24D-1A0AE5BAC8EF}"/>
              </a:ext>
            </a:extLst>
          </p:cNvPr>
          <p:cNvSpPr txBox="1"/>
          <p:nvPr/>
        </p:nvSpPr>
        <p:spPr>
          <a:xfrm>
            <a:off x="506533" y="4096136"/>
            <a:ext cx="795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FE70FF-6D4C-0648-A8AB-7C7CE5567331}"/>
              </a:ext>
            </a:extLst>
          </p:cNvPr>
          <p:cNvSpPr txBox="1"/>
          <p:nvPr/>
        </p:nvSpPr>
        <p:spPr>
          <a:xfrm>
            <a:off x="1415054" y="4085593"/>
            <a:ext cx="988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F0A299-7E1E-5149-9E2C-3AC2490DDF32}"/>
              </a:ext>
            </a:extLst>
          </p:cNvPr>
          <p:cNvSpPr txBox="1"/>
          <p:nvPr/>
        </p:nvSpPr>
        <p:spPr>
          <a:xfrm>
            <a:off x="3342945" y="4095970"/>
            <a:ext cx="1302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8D2BD4-CB02-3F4D-A8D0-4CDEA9D95B46}"/>
              </a:ext>
            </a:extLst>
          </p:cNvPr>
          <p:cNvSpPr txBox="1"/>
          <p:nvPr/>
        </p:nvSpPr>
        <p:spPr>
          <a:xfrm>
            <a:off x="4537879" y="4095970"/>
            <a:ext cx="952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5B105-E304-C647-8685-5B7289EA5F36}"/>
              </a:ext>
            </a:extLst>
          </p:cNvPr>
          <p:cNvSpPr txBox="1"/>
          <p:nvPr/>
        </p:nvSpPr>
        <p:spPr>
          <a:xfrm>
            <a:off x="332101" y="5584128"/>
            <a:ext cx="118598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*To build a Decision Tree Regressor: 1. Replace the Information Gain with Standard Deviation Reduction. 3. Stop when numerical values are homogeneous (standard deviation is zero) or if used all features, and note it as a leaf node. 4. Assign the leaf node the average value of its samples.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119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0883004" cy="482522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  <a:cs typeface="Consolas" panose="020B0609020204030204" pitchFamily="49" charset="0"/>
              </a:rPr>
              <a:t>DecisionTreeClassifier</a:t>
            </a:r>
            <a:r>
              <a:rPr lang="en-US" dirty="0"/>
              <a:t>:</a:t>
            </a:r>
            <a:r>
              <a:rPr lang="en-US" b="1" dirty="0"/>
              <a:t> sklearn </a:t>
            </a:r>
            <a:r>
              <a:rPr lang="en-US" dirty="0"/>
              <a:t>Decision Tree classifier (there is also a Regressor version) - </a:t>
            </a:r>
          </a:p>
          <a:p>
            <a:endParaRPr lang="en-US" sz="800" dirty="0"/>
          </a:p>
          <a:p>
            <a:pPr marL="435957" lvl="1" indent="0">
              <a:buNone/>
            </a:pPr>
            <a:r>
              <a:rPr lang="en-US" sz="2800" b="1" dirty="0"/>
              <a:t>DecisionTreeClassifier</a:t>
            </a:r>
            <a:r>
              <a:rPr lang="en-US" sz="2800" dirty="0"/>
              <a:t>(</a:t>
            </a:r>
            <a:r>
              <a:rPr lang="en-US" sz="2800" i="1" dirty="0"/>
              <a:t>criterion='</a:t>
            </a:r>
            <a:r>
              <a:rPr lang="en-US" sz="2800" i="1" dirty="0" err="1"/>
              <a:t>gini</a:t>
            </a:r>
            <a:r>
              <a:rPr lang="en-US" sz="2800" i="1" dirty="0"/>
              <a:t>’</a:t>
            </a:r>
            <a:r>
              <a:rPr lang="en-US" sz="2800" dirty="0"/>
              <a:t>, </a:t>
            </a:r>
          </a:p>
          <a:p>
            <a:pPr marL="435957" lvl="1" indent="0">
              <a:buNone/>
            </a:pPr>
            <a:r>
              <a:rPr lang="en-US" sz="2800" i="1" dirty="0"/>
              <a:t>	</a:t>
            </a:r>
            <a:r>
              <a:rPr lang="en-US" sz="2800" i="1" dirty="0" err="1"/>
              <a:t>max_depth</a:t>
            </a:r>
            <a:r>
              <a:rPr lang="en-US" sz="2800" i="1" dirty="0"/>
              <a:t>=None</a:t>
            </a:r>
            <a:r>
              <a:rPr lang="en-US" sz="2800" dirty="0"/>
              <a:t>, </a:t>
            </a:r>
            <a:r>
              <a:rPr lang="en-US" sz="2800" i="1" dirty="0" err="1"/>
              <a:t>min_samples_split</a:t>
            </a:r>
            <a:r>
              <a:rPr lang="en-US" sz="2800" i="1" dirty="0"/>
              <a:t>=2</a:t>
            </a:r>
            <a:r>
              <a:rPr lang="en-US" sz="2800" dirty="0"/>
              <a:t>, </a:t>
            </a:r>
          </a:p>
          <a:p>
            <a:pPr marL="435957" lvl="1" indent="0">
              <a:buNone/>
            </a:pPr>
            <a:r>
              <a:rPr lang="en-US" sz="2800" i="1" dirty="0"/>
              <a:t>	</a:t>
            </a:r>
            <a:r>
              <a:rPr lang="en-US" sz="2800" i="1" dirty="0" err="1"/>
              <a:t>min_samples_leaf</a:t>
            </a:r>
            <a:r>
              <a:rPr lang="en-US" sz="2800" i="1" dirty="0"/>
              <a:t>=1</a:t>
            </a:r>
            <a:r>
              <a:rPr lang="en-US" sz="2800" dirty="0"/>
              <a:t>, </a:t>
            </a:r>
            <a:r>
              <a:rPr lang="en-US" sz="2800" i="1" dirty="0" err="1"/>
              <a:t>class_weight</a:t>
            </a:r>
            <a:r>
              <a:rPr lang="en-US" sz="2800" i="1" dirty="0"/>
              <a:t>=None</a:t>
            </a:r>
            <a:r>
              <a:rPr lang="en-US" sz="2800" dirty="0"/>
              <a:t>)</a:t>
            </a:r>
            <a:endParaRPr lang="en-US" sz="2800" dirty="0"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The full interface is larger.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</a:rPr>
              <a:t>Decision Trees in sklearn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6DF8B-5DB1-8641-8E1A-D6FC7DDBDAB0}"/>
              </a:ext>
            </a:extLst>
          </p:cNvPr>
          <p:cNvSpPr/>
          <p:nvPr/>
        </p:nvSpPr>
        <p:spPr>
          <a:xfrm>
            <a:off x="3905471" y="1796466"/>
            <a:ext cx="2492350" cy="43540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.fit(), .</a:t>
            </a:r>
            <a:r>
              <a:rPr lang="en-US" sz="28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predict</a:t>
            </a:r>
            <a:r>
              <a:rPr lang="en-US" sz="2800" dirty="0">
                <a:solidFill>
                  <a:schemeClr val="tx1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2509420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D5F91-F97A-5F41-A21E-3EB716E07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964" y="1836544"/>
            <a:ext cx="9518073" cy="2735457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Ensemble Methods: Bagging</a:t>
            </a:r>
          </a:p>
        </p:txBody>
      </p:sp>
    </p:spTree>
    <p:extLst>
      <p:ext uri="{BB962C8B-B14F-4D97-AF65-F5344CB8AC3E}">
        <p14:creationId xmlns:p14="http://schemas.microsoft.com/office/powerpoint/2010/main" val="10106456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Ensemble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Ensemble</a:t>
            </a:r>
            <a:r>
              <a:rPr lang="en-US" dirty="0"/>
              <a:t> methods create a </a:t>
            </a:r>
            <a:r>
              <a:rPr lang="en-US" b="1" dirty="0">
                <a:solidFill>
                  <a:schemeClr val="accent3"/>
                </a:solidFill>
              </a:rPr>
              <a:t>strong model </a:t>
            </a:r>
            <a:r>
              <a:rPr lang="en-US" dirty="0"/>
              <a:t>by combining the predictions of </a:t>
            </a:r>
            <a:r>
              <a:rPr lang="en-US" b="1" dirty="0">
                <a:solidFill>
                  <a:schemeClr val="accent3"/>
                </a:solidFill>
              </a:rPr>
              <a:t>multiple weak models </a:t>
            </a:r>
            <a:r>
              <a:rPr lang="en-US" dirty="0"/>
              <a:t>(aka </a:t>
            </a:r>
            <a:r>
              <a:rPr lang="en-US" b="1" dirty="0"/>
              <a:t>weak learners </a:t>
            </a:r>
            <a:r>
              <a:rPr lang="en-US" dirty="0"/>
              <a:t>or</a:t>
            </a:r>
            <a:r>
              <a:rPr lang="en-US" b="1" dirty="0"/>
              <a:t> base estimators) </a:t>
            </a:r>
            <a:r>
              <a:rPr lang="en-US" dirty="0"/>
              <a:t>built with a given dataset and a given learning algorithm.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discuss </a:t>
            </a:r>
            <a:r>
              <a:rPr lang="en-US" b="1" dirty="0">
                <a:solidFill>
                  <a:schemeClr val="accent3"/>
                </a:solidFill>
              </a:rPr>
              <a:t>Bagging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3"/>
                </a:solidFill>
              </a:rPr>
              <a:t>Boosting</a:t>
            </a:r>
            <a:r>
              <a:rPr lang="en-US" dirty="0"/>
              <a:t> ensemble models.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D6C070-4795-E445-9DC8-8CFFE4793DD3}"/>
              </a:ext>
            </a:extLst>
          </p:cNvPr>
          <p:cNvGrpSpPr/>
          <p:nvPr/>
        </p:nvGrpSpPr>
        <p:grpSpPr>
          <a:xfrm>
            <a:off x="2486349" y="2998879"/>
            <a:ext cx="7725121" cy="1986912"/>
            <a:chOff x="1944200" y="3044599"/>
            <a:chExt cx="7725121" cy="19869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4AE9C73-06C9-3C40-9EB8-F9F97E625E23}"/>
                </a:ext>
              </a:extLst>
            </p:cNvPr>
            <p:cNvSpPr/>
            <p:nvPr/>
          </p:nvSpPr>
          <p:spPr>
            <a:xfrm>
              <a:off x="1944200" y="3829917"/>
              <a:ext cx="1247922" cy="44846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Data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A843A3-FA12-9C40-8C86-F57A4D8519B2}"/>
                </a:ext>
              </a:extLst>
            </p:cNvPr>
            <p:cNvSpPr/>
            <p:nvPr/>
          </p:nvSpPr>
          <p:spPr>
            <a:xfrm>
              <a:off x="4308824" y="3044599"/>
              <a:ext cx="2498065" cy="448468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Weak Model 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BD2072-D004-8342-B936-0A1B306B35EA}"/>
                </a:ext>
              </a:extLst>
            </p:cNvPr>
            <p:cNvSpPr/>
            <p:nvPr/>
          </p:nvSpPr>
          <p:spPr>
            <a:xfrm>
              <a:off x="4315173" y="3655785"/>
              <a:ext cx="2475571" cy="448468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Weak Model 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4D2BF3-114F-DC46-AD5B-DE0CA1F1AFAC}"/>
                </a:ext>
              </a:extLst>
            </p:cNvPr>
            <p:cNvSpPr/>
            <p:nvPr/>
          </p:nvSpPr>
          <p:spPr>
            <a:xfrm>
              <a:off x="4308824" y="4583043"/>
              <a:ext cx="2498064" cy="448468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Weak Model 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A93EF7-9F39-DA4D-A6EB-A88384ACEE9A}"/>
                </a:ext>
              </a:extLst>
            </p:cNvPr>
            <p:cNvSpPr txBox="1"/>
            <p:nvPr/>
          </p:nvSpPr>
          <p:spPr>
            <a:xfrm>
              <a:off x="7937319" y="3688754"/>
              <a:ext cx="1732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Ensemble Prediction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54AB2B5-41FB-544B-B2D7-67B15BDA196E}"/>
                </a:ext>
              </a:extLst>
            </p:cNvPr>
            <p:cNvSpPr txBox="1"/>
            <p:nvPr/>
          </p:nvSpPr>
          <p:spPr>
            <a:xfrm>
              <a:off x="5072782" y="3875475"/>
              <a:ext cx="522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…</a:t>
              </a:r>
            </a:p>
          </p:txBody>
        </p:sp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0C8DC8AA-22C3-2A4B-BE5E-E6732CD193AF}"/>
                </a:ext>
              </a:extLst>
            </p:cNvPr>
            <p:cNvSpPr/>
            <p:nvPr/>
          </p:nvSpPr>
          <p:spPr>
            <a:xfrm>
              <a:off x="3589453" y="3335853"/>
              <a:ext cx="332509" cy="1436596"/>
            </a:xfrm>
            <a:prstGeom prst="leftBrac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D00A58E2-D469-074A-8451-683D0F487D81}"/>
                </a:ext>
              </a:extLst>
            </p:cNvPr>
            <p:cNvSpPr/>
            <p:nvPr/>
          </p:nvSpPr>
          <p:spPr>
            <a:xfrm rot="10800000">
              <a:off x="7193750" y="3336455"/>
              <a:ext cx="332509" cy="1436596"/>
            </a:xfrm>
            <a:prstGeom prst="leftBrace">
              <a:avLst>
                <a:gd name="adj1" fmla="val 8333"/>
                <a:gd name="adj2" fmla="val 49204"/>
              </a:avLst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548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6CC3-B59D-0448-B8C0-10FF742F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Feature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AD258-0298-0E47-9ECD-559A85C3D29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52491" y="1291120"/>
            <a:ext cx="11152695" cy="4874129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sz="2800" b="1" dirty="0">
                <a:solidFill>
                  <a:schemeClr val="accent3"/>
                </a:solidFill>
              </a:rPr>
              <a:t>Feature engineering</a:t>
            </a:r>
            <a:r>
              <a:rPr lang="en-US" sz="2800" dirty="0"/>
              <a:t>: Use </a:t>
            </a:r>
            <a:r>
              <a:rPr lang="en-US" sz="2800" b="1" dirty="0"/>
              <a:t>domain and data knowledge </a:t>
            </a:r>
            <a:r>
              <a:rPr lang="en-US" sz="2800" dirty="0"/>
              <a:t>to create </a:t>
            </a:r>
            <a:r>
              <a:rPr lang="en-US" sz="2800" b="1" dirty="0"/>
              <a:t>novel </a:t>
            </a:r>
            <a:r>
              <a:rPr lang="en-US" sz="2800" b="1" dirty="0">
                <a:solidFill>
                  <a:schemeClr val="accent3"/>
                </a:solidFill>
              </a:rPr>
              <a:t>features</a:t>
            </a:r>
            <a:r>
              <a:rPr lang="en-US" sz="2800" b="1" dirty="0"/>
              <a:t> </a:t>
            </a:r>
            <a:r>
              <a:rPr lang="en-US" sz="2800" dirty="0"/>
              <a:t>as inputs for ML models from the </a:t>
            </a:r>
            <a:r>
              <a:rPr lang="en-US" sz="2800" b="1" dirty="0">
                <a:solidFill>
                  <a:schemeClr val="accent6"/>
                </a:solidFill>
              </a:rPr>
              <a:t>raw data </a:t>
            </a:r>
            <a:r>
              <a:rPr lang="en-US" sz="2800" dirty="0"/>
              <a:t>provided. </a:t>
            </a:r>
          </a:p>
          <a:p>
            <a:pPr>
              <a:spcBef>
                <a:spcPts val="900"/>
              </a:spcBef>
            </a:pPr>
            <a:endParaRPr lang="en-US" sz="2800" dirty="0"/>
          </a:p>
          <a:p>
            <a:pPr>
              <a:spcBef>
                <a:spcPts val="900"/>
              </a:spcBef>
            </a:pPr>
            <a:r>
              <a:rPr lang="en-US" sz="2800" dirty="0"/>
              <a:t>					</a:t>
            </a:r>
          </a:p>
          <a:p>
            <a:pPr>
              <a:spcBef>
                <a:spcPts val="900"/>
              </a:spcBef>
            </a:pPr>
            <a:endParaRPr lang="en-US" sz="2800" dirty="0"/>
          </a:p>
          <a:p>
            <a:pPr>
              <a:spcBef>
                <a:spcPts val="900"/>
              </a:spcBef>
            </a:pP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88E35A-950B-354E-8002-D569F8CBC11A}"/>
              </a:ext>
            </a:extLst>
          </p:cNvPr>
          <p:cNvSpPr/>
          <p:nvPr/>
        </p:nvSpPr>
        <p:spPr>
          <a:xfrm>
            <a:off x="2219328" y="2682390"/>
            <a:ext cx="2630496" cy="59063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Numerical 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154B30-3231-6C48-942B-01E926C7E679}"/>
              </a:ext>
            </a:extLst>
          </p:cNvPr>
          <p:cNvSpPr/>
          <p:nvPr/>
        </p:nvSpPr>
        <p:spPr>
          <a:xfrm>
            <a:off x="5994019" y="3409768"/>
            <a:ext cx="2217420" cy="118563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Feature Engineering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7876ED-DD2F-2B44-8E29-974679388C62}"/>
              </a:ext>
            </a:extLst>
          </p:cNvPr>
          <p:cNvSpPr/>
          <p:nvPr/>
        </p:nvSpPr>
        <p:spPr>
          <a:xfrm>
            <a:off x="8964184" y="3411185"/>
            <a:ext cx="2872911" cy="118345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Train ML Model using </a:t>
            </a:r>
            <a:r>
              <a:rPr lang="en-US" sz="2400" b="1" u="sng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meaningful</a:t>
            </a:r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lang="en-US" sz="2400" b="1" u="sng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numerical</a:t>
            </a:r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features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671C52-18BC-6E47-9700-D6FA7EF16D92}"/>
              </a:ext>
            </a:extLst>
          </p:cNvPr>
          <p:cNvCxnSpPr>
            <a:cxnSpLocks/>
          </p:cNvCxnSpPr>
          <p:nvPr/>
        </p:nvCxnSpPr>
        <p:spPr>
          <a:xfrm flipV="1">
            <a:off x="5349855" y="4014231"/>
            <a:ext cx="535582" cy="1"/>
          </a:xfrm>
          <a:prstGeom prst="straightConnector1">
            <a:avLst/>
          </a:prstGeom>
          <a:ln w="2222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356A8D2-3FF8-134C-B09E-060BCFFBDADA}"/>
              </a:ext>
            </a:extLst>
          </p:cNvPr>
          <p:cNvSpPr/>
          <p:nvPr/>
        </p:nvSpPr>
        <p:spPr>
          <a:xfrm>
            <a:off x="5994019" y="4711169"/>
            <a:ext cx="57230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Select</a:t>
            </a: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Feature </a:t>
            </a:r>
            <a:r>
              <a:rPr lang="en-US" sz="20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construction </a:t>
            </a: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(multiplication, squaring, </a:t>
            </a:r>
          </a:p>
          <a:p>
            <a:pPr lvl="1"/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polynomial features, logs, other kernels, etc.)</a:t>
            </a:r>
          </a:p>
          <a:p>
            <a:endParaRPr lang="en-US" sz="20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0ACAD6-4D1E-854F-902E-DC175215D071}"/>
              </a:ext>
            </a:extLst>
          </p:cNvPr>
          <p:cNvSpPr/>
          <p:nvPr/>
        </p:nvSpPr>
        <p:spPr>
          <a:xfrm>
            <a:off x="2219328" y="3446002"/>
            <a:ext cx="2630496" cy="59063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Categorical data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19F432-5491-8A4C-8BF9-2804448E387A}"/>
              </a:ext>
            </a:extLst>
          </p:cNvPr>
          <p:cNvSpPr/>
          <p:nvPr/>
        </p:nvSpPr>
        <p:spPr>
          <a:xfrm>
            <a:off x="2219327" y="4232797"/>
            <a:ext cx="2630495" cy="59063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Text data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CAF1CB38-A994-9841-AEBF-C3D21E46F907}"/>
              </a:ext>
            </a:extLst>
          </p:cNvPr>
          <p:cNvSpPr/>
          <p:nvPr/>
        </p:nvSpPr>
        <p:spPr>
          <a:xfrm>
            <a:off x="4911841" y="2554949"/>
            <a:ext cx="300625" cy="2918564"/>
          </a:xfrm>
          <a:prstGeom prst="rightBrace">
            <a:avLst/>
          </a:prstGeom>
          <a:noFill/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BE937E81-638F-F444-9E75-9B9A34BA1965}"/>
              </a:ext>
            </a:extLst>
          </p:cNvPr>
          <p:cNvSpPr/>
          <p:nvPr/>
        </p:nvSpPr>
        <p:spPr>
          <a:xfrm rot="10800000">
            <a:off x="1856682" y="2554949"/>
            <a:ext cx="300625" cy="2918564"/>
          </a:xfrm>
          <a:prstGeom prst="rightBrace">
            <a:avLst/>
          </a:prstGeom>
          <a:noFill/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3FFB5A-A1B4-8F4F-A59D-201925BBAD1A}"/>
              </a:ext>
            </a:extLst>
          </p:cNvPr>
          <p:cNvSpPr/>
          <p:nvPr/>
        </p:nvSpPr>
        <p:spPr>
          <a:xfrm rot="16200000">
            <a:off x="3815" y="3719912"/>
            <a:ext cx="2668048" cy="58863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Tabular Raw Data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347EC50-D807-4547-8558-CFC35F5F6BD0}"/>
              </a:ext>
            </a:extLst>
          </p:cNvPr>
          <p:cNvCxnSpPr>
            <a:cxnSpLocks/>
          </p:cNvCxnSpPr>
          <p:nvPr/>
        </p:nvCxnSpPr>
        <p:spPr>
          <a:xfrm flipV="1">
            <a:off x="8346266" y="4014231"/>
            <a:ext cx="535582" cy="1"/>
          </a:xfrm>
          <a:prstGeom prst="straightConnector1">
            <a:avLst/>
          </a:prstGeom>
          <a:ln w="2222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6BCBDD8-478C-CE49-A51D-F8ECE392EA16}"/>
              </a:ext>
            </a:extLst>
          </p:cNvPr>
          <p:cNvSpPr/>
          <p:nvPr/>
        </p:nvSpPr>
        <p:spPr>
          <a:xfrm>
            <a:off x="3262704" y="484833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D02C29-46AD-AF46-9854-52AE10A86262}"/>
              </a:ext>
            </a:extLst>
          </p:cNvPr>
          <p:cNvSpPr/>
          <p:nvPr/>
        </p:nvSpPr>
        <p:spPr>
          <a:xfrm>
            <a:off x="5461349" y="2458456"/>
            <a:ext cx="6862932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Intuition: What information would a human use to predict? </a:t>
            </a:r>
          </a:p>
          <a:p>
            <a:pPr>
              <a:spcBef>
                <a:spcPts val="900"/>
              </a:spcBef>
            </a:pP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Often more art than science!</a:t>
            </a:r>
          </a:p>
        </p:txBody>
      </p:sp>
    </p:spTree>
    <p:extLst>
      <p:ext uri="{BB962C8B-B14F-4D97-AF65-F5344CB8AC3E}">
        <p14:creationId xmlns:p14="http://schemas.microsoft.com/office/powerpoint/2010/main" val="3440500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Bagging (Bootstrap Aggregating)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1282844" cy="459962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Bagging</a:t>
            </a:r>
            <a:r>
              <a:rPr lang="en-US" b="1" dirty="0"/>
              <a:t> (</a:t>
            </a:r>
            <a:r>
              <a:rPr lang="en-US" b="1" dirty="0">
                <a:solidFill>
                  <a:schemeClr val="accent3"/>
                </a:solidFill>
              </a:rPr>
              <a:t>B</a:t>
            </a:r>
            <a:r>
              <a:rPr lang="en-US" dirty="0"/>
              <a:t>ootstrap </a:t>
            </a:r>
            <a:r>
              <a:rPr lang="en-US" b="1" dirty="0">
                <a:solidFill>
                  <a:schemeClr val="accent3"/>
                </a:solidFill>
              </a:rPr>
              <a:t>Agg</a:t>
            </a:r>
            <a:r>
              <a:rPr lang="en-US" dirty="0"/>
              <a:t>regat</a:t>
            </a:r>
            <a:r>
              <a:rPr lang="en-US" b="1" dirty="0">
                <a:solidFill>
                  <a:schemeClr val="accent3"/>
                </a:solidFill>
              </a:rPr>
              <a:t>ing</a:t>
            </a:r>
            <a:r>
              <a:rPr lang="en-US" dirty="0"/>
              <a:t>) </a:t>
            </a:r>
            <a:r>
              <a:rPr lang="en-US" b="1" dirty="0"/>
              <a:t>method:</a:t>
            </a:r>
            <a:endParaRPr lang="en-US" dirty="0"/>
          </a:p>
          <a:p>
            <a:r>
              <a:rPr lang="en-US" dirty="0"/>
              <a:t>Randomly draw N samples of a fix size from the training set (with replacement)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/>
              <a:t>- bootstrap technique</a:t>
            </a:r>
          </a:p>
          <a:p>
            <a:pPr marL="456971" lvl="1" indent="0">
              <a:buNone/>
            </a:pPr>
            <a:r>
              <a:rPr lang="en-US" sz="2800" b="1" dirty="0"/>
              <a:t>Example</a:t>
            </a:r>
            <a:r>
              <a:rPr lang="en-US" sz="2800" dirty="0"/>
              <a:t>: given data </a:t>
            </a:r>
            <a:r>
              <a:rPr lang="en-US" sz="2800" dirty="0">
                <a:cs typeface="Consolas" panose="020B0609020204030204" pitchFamily="49" charset="0"/>
              </a:rPr>
              <a:t>[1, 2, 3, 4, 5, 6, 7, 8, 9], </a:t>
            </a:r>
            <a:r>
              <a:rPr lang="en-US" sz="2800" dirty="0"/>
              <a:t>samples of size 6 are: </a:t>
            </a:r>
          </a:p>
          <a:p>
            <a:pPr marL="456971" lvl="1" indent="0">
              <a:buNone/>
            </a:pPr>
            <a:r>
              <a:rPr lang="en-US" sz="2800" dirty="0">
                <a:cs typeface="Consolas" panose="020B0609020204030204" pitchFamily="49" charset="0"/>
              </a:rPr>
              <a:t>[ 1, 1, 2, 4, 9, 9]; [ 2, 4, 5, 5, 7, 7]; [ 1, 1, 1, 1, 1, 1]; [ 1, 2, 4, 5, 7,9]</a:t>
            </a:r>
            <a:endParaRPr lang="en-US" sz="2800" dirty="0"/>
          </a:p>
          <a:p>
            <a:r>
              <a:rPr lang="en-US" dirty="0"/>
              <a:t>Build </a:t>
            </a:r>
            <a:r>
              <a:rPr lang="en-US" b="1" dirty="0"/>
              <a:t>independent</a:t>
            </a:r>
            <a:r>
              <a:rPr lang="en-US" dirty="0"/>
              <a:t> estimators of same type on each subset</a:t>
            </a:r>
          </a:p>
          <a:p>
            <a:r>
              <a:rPr lang="en-US" dirty="0"/>
              <a:t>Majority vote or average the predictions from all estimators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Bagging Decision Trees: </a:t>
            </a:r>
            <a:r>
              <a:rPr lang="en-US" b="1" dirty="0">
                <a:solidFill>
                  <a:schemeClr val="accent3"/>
                </a:solidFill>
              </a:rPr>
              <a:t>Random Forest</a:t>
            </a:r>
          </a:p>
        </p:txBody>
      </p:sp>
    </p:spTree>
    <p:extLst>
      <p:ext uri="{BB962C8B-B14F-4D97-AF65-F5344CB8AC3E}">
        <p14:creationId xmlns:p14="http://schemas.microsoft.com/office/powerpoint/2010/main" val="24219268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Bagging trees: Random Forest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  <a:ea typeface="Amazon Ember Light" panose="020B0403020204020204" pitchFamily="34" charset="0"/>
                <a:cs typeface="Amazon Ember Light" panose="020B0403020204020204" pitchFamily="34" charset="0"/>
              </a:rPr>
              <a:t>Random Forest</a:t>
            </a:r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: Bagging Decision Trees</a:t>
            </a:r>
          </a:p>
          <a:p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Draw random subsets (with replacement) from the original dataset</a:t>
            </a:r>
          </a:p>
          <a:p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Build a </a:t>
            </a:r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decision tree </a:t>
            </a:r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on each bootstrapped subset</a:t>
            </a:r>
          </a:p>
          <a:p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Combine predictions from each tree for final prediction</a:t>
            </a:r>
          </a:p>
          <a:p>
            <a:pPr marL="0" indent="0">
              <a:buNone/>
            </a:pPr>
            <a:endParaRPr lang="en-US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179E0AD-1149-6B49-8365-988CEE28DB3E}"/>
              </a:ext>
            </a:extLst>
          </p:cNvPr>
          <p:cNvGrpSpPr/>
          <p:nvPr/>
        </p:nvGrpSpPr>
        <p:grpSpPr>
          <a:xfrm>
            <a:off x="1034220" y="3826992"/>
            <a:ext cx="10463391" cy="1809576"/>
            <a:chOff x="1034220" y="3189038"/>
            <a:chExt cx="10463391" cy="180957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77E62DB-77FD-354A-9AC2-8E211C31819E}"/>
                </a:ext>
              </a:extLst>
            </p:cNvPr>
            <p:cNvSpPr/>
            <p:nvPr/>
          </p:nvSpPr>
          <p:spPr>
            <a:xfrm>
              <a:off x="3133673" y="3217443"/>
              <a:ext cx="1509957" cy="42703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Data 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43841B6-CEF0-F04A-8F63-05628B6517D8}"/>
                </a:ext>
              </a:extLst>
            </p:cNvPr>
            <p:cNvSpPr/>
            <p:nvPr/>
          </p:nvSpPr>
          <p:spPr>
            <a:xfrm>
              <a:off x="3140023" y="3771479"/>
              <a:ext cx="1496361" cy="42703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Data 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814764A-8CDA-124A-8485-9BE9A3AFAF91}"/>
                </a:ext>
              </a:extLst>
            </p:cNvPr>
            <p:cNvSpPr/>
            <p:nvPr/>
          </p:nvSpPr>
          <p:spPr>
            <a:xfrm>
              <a:off x="3133673" y="4570525"/>
              <a:ext cx="1509957" cy="428089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Data N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8FA0F42-FD55-584A-9762-50F69736A0E2}"/>
                </a:ext>
              </a:extLst>
            </p:cNvPr>
            <p:cNvCxnSpPr>
              <a:cxnSpLocks/>
              <a:stCxn id="48" idx="3"/>
              <a:endCxn id="56" idx="1"/>
            </p:cNvCxnSpPr>
            <p:nvPr/>
          </p:nvCxnSpPr>
          <p:spPr>
            <a:xfrm flipV="1">
              <a:off x="4643630" y="3420677"/>
              <a:ext cx="709872" cy="10284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B8BF399-035B-A842-92D0-61D2B0A69C98}"/>
                </a:ext>
              </a:extLst>
            </p:cNvPr>
            <p:cNvCxnSpPr>
              <a:cxnSpLocks/>
              <a:stCxn id="50" idx="3"/>
              <a:endCxn id="57" idx="1"/>
            </p:cNvCxnSpPr>
            <p:nvPr/>
          </p:nvCxnSpPr>
          <p:spPr>
            <a:xfrm flipV="1">
              <a:off x="4636384" y="3976996"/>
              <a:ext cx="723467" cy="8001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C68F979-0054-2948-8FAC-11283143021C}"/>
                </a:ext>
              </a:extLst>
            </p:cNvPr>
            <p:cNvCxnSpPr>
              <a:cxnSpLocks/>
              <a:stCxn id="51" idx="3"/>
              <a:endCxn id="58" idx="1"/>
            </p:cNvCxnSpPr>
            <p:nvPr/>
          </p:nvCxnSpPr>
          <p:spPr>
            <a:xfrm flipV="1">
              <a:off x="4643630" y="4776700"/>
              <a:ext cx="709872" cy="7870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CC44545-D2EA-1249-A9E1-578FB228A3AB}"/>
                </a:ext>
              </a:extLst>
            </p:cNvPr>
            <p:cNvSpPr txBox="1"/>
            <p:nvPr/>
          </p:nvSpPr>
          <p:spPr>
            <a:xfrm>
              <a:off x="3601513" y="3945477"/>
              <a:ext cx="522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…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9C1579C-9D99-8F49-8144-0C5C73EDFCDE}"/>
                </a:ext>
              </a:extLst>
            </p:cNvPr>
            <p:cNvSpPr/>
            <p:nvPr/>
          </p:nvSpPr>
          <p:spPr>
            <a:xfrm>
              <a:off x="5353502" y="3204876"/>
              <a:ext cx="1294763" cy="431602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Tree 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B60685A-332C-9740-A67A-3297B6D9DFA1}"/>
                </a:ext>
              </a:extLst>
            </p:cNvPr>
            <p:cNvSpPr/>
            <p:nvPr/>
          </p:nvSpPr>
          <p:spPr>
            <a:xfrm>
              <a:off x="5359851" y="3763478"/>
              <a:ext cx="1344969" cy="42703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Tree 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086E507-192C-924B-B6A1-E9C3E65FEEF8}"/>
                </a:ext>
              </a:extLst>
            </p:cNvPr>
            <p:cNvSpPr/>
            <p:nvPr/>
          </p:nvSpPr>
          <p:spPr>
            <a:xfrm>
              <a:off x="5353502" y="4562655"/>
              <a:ext cx="1328660" cy="428089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Tree N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7634690-7546-CA42-BC66-50CC99943E30}"/>
                </a:ext>
              </a:extLst>
            </p:cNvPr>
            <p:cNvSpPr txBox="1"/>
            <p:nvPr/>
          </p:nvSpPr>
          <p:spPr>
            <a:xfrm>
              <a:off x="5740146" y="3926676"/>
              <a:ext cx="522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…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7833FC25-729D-7445-94E3-E96D3F0391F9}"/>
                </a:ext>
              </a:extLst>
            </p:cNvPr>
            <p:cNvCxnSpPr>
              <a:cxnSpLocks/>
              <a:stCxn id="56" idx="3"/>
              <a:endCxn id="66" idx="1"/>
            </p:cNvCxnSpPr>
            <p:nvPr/>
          </p:nvCxnSpPr>
          <p:spPr>
            <a:xfrm flipV="1">
              <a:off x="6648265" y="3419871"/>
              <a:ext cx="709871" cy="806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B619879-DCF9-B347-99BB-551DCFC2E1E0}"/>
                </a:ext>
              </a:extLst>
            </p:cNvPr>
            <p:cNvCxnSpPr>
              <a:cxnSpLocks/>
              <a:stCxn id="57" idx="3"/>
              <a:endCxn id="68" idx="1"/>
            </p:cNvCxnSpPr>
            <p:nvPr/>
          </p:nvCxnSpPr>
          <p:spPr>
            <a:xfrm flipV="1">
              <a:off x="6704820" y="3971005"/>
              <a:ext cx="653316" cy="5991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5AD455E-F9E2-FC4C-B4F9-B56518358A07}"/>
                </a:ext>
              </a:extLst>
            </p:cNvPr>
            <p:cNvCxnSpPr>
              <a:cxnSpLocks/>
              <a:stCxn id="58" idx="3"/>
              <a:endCxn id="65" idx="1"/>
            </p:cNvCxnSpPr>
            <p:nvPr/>
          </p:nvCxnSpPr>
          <p:spPr>
            <a:xfrm flipV="1">
              <a:off x="6682162" y="4767068"/>
              <a:ext cx="715181" cy="9632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0D72E27-DE73-674C-A8FB-0229EBA06AA8}"/>
                </a:ext>
              </a:extLst>
            </p:cNvPr>
            <p:cNvSpPr txBox="1"/>
            <p:nvPr/>
          </p:nvSpPr>
          <p:spPr>
            <a:xfrm>
              <a:off x="9900274" y="3747754"/>
              <a:ext cx="15973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Prediction</a:t>
              </a:r>
            </a:p>
          </p:txBody>
        </p:sp>
        <p:sp>
          <p:nvSpPr>
            <p:cNvPr id="64" name="Left Brace 63">
              <a:extLst>
                <a:ext uri="{FF2B5EF4-FFF2-40B4-BE49-F238E27FC236}">
                  <a16:creationId xmlns:a16="http://schemas.microsoft.com/office/drawing/2014/main" id="{19042D0E-50C4-194A-8B36-8AEF4093E99B}"/>
                </a:ext>
              </a:extLst>
            </p:cNvPr>
            <p:cNvSpPr/>
            <p:nvPr/>
          </p:nvSpPr>
          <p:spPr>
            <a:xfrm>
              <a:off x="2602948" y="3427366"/>
              <a:ext cx="332509" cy="1436596"/>
            </a:xfrm>
            <a:prstGeom prst="leftBrac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30442DC-752C-934D-BF36-51212B7BCC70}"/>
                </a:ext>
              </a:extLst>
            </p:cNvPr>
            <p:cNvSpPr txBox="1"/>
            <p:nvPr/>
          </p:nvSpPr>
          <p:spPr>
            <a:xfrm>
              <a:off x="7397343" y="4536235"/>
              <a:ext cx="1851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Prediction 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6AB8DD2-B3CC-DD49-B65F-9A19E6D8D606}"/>
                </a:ext>
              </a:extLst>
            </p:cNvPr>
            <p:cNvSpPr txBox="1"/>
            <p:nvPr/>
          </p:nvSpPr>
          <p:spPr>
            <a:xfrm>
              <a:off x="7358136" y="3189038"/>
              <a:ext cx="17937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Prediction 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39E1278-FBD8-A84F-A124-F011A9080ED3}"/>
                </a:ext>
              </a:extLst>
            </p:cNvPr>
            <p:cNvSpPr txBox="1"/>
            <p:nvPr/>
          </p:nvSpPr>
          <p:spPr>
            <a:xfrm>
              <a:off x="7358136" y="3740172"/>
              <a:ext cx="17937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Prediction 2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53BD70B-95AC-A647-9631-4C73DD53241D}"/>
                </a:ext>
              </a:extLst>
            </p:cNvPr>
            <p:cNvCxnSpPr>
              <a:cxnSpLocks/>
              <a:stCxn id="66" idx="3"/>
              <a:endCxn id="63" idx="1"/>
            </p:cNvCxnSpPr>
            <p:nvPr/>
          </p:nvCxnSpPr>
          <p:spPr>
            <a:xfrm>
              <a:off x="9151898" y="3419871"/>
              <a:ext cx="748376" cy="558716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E8F870C-9535-EC4F-81E7-7D49B21B42B2}"/>
                </a:ext>
              </a:extLst>
            </p:cNvPr>
            <p:cNvCxnSpPr>
              <a:cxnSpLocks/>
              <a:stCxn id="68" idx="3"/>
              <a:endCxn id="63" idx="1"/>
            </p:cNvCxnSpPr>
            <p:nvPr/>
          </p:nvCxnSpPr>
          <p:spPr>
            <a:xfrm>
              <a:off x="9151898" y="3971005"/>
              <a:ext cx="748376" cy="7582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08D4753-9565-F14B-A690-EDC056B7B713}"/>
                </a:ext>
              </a:extLst>
            </p:cNvPr>
            <p:cNvCxnSpPr>
              <a:cxnSpLocks/>
              <a:stCxn id="65" idx="3"/>
              <a:endCxn id="63" idx="1"/>
            </p:cNvCxnSpPr>
            <p:nvPr/>
          </p:nvCxnSpPr>
          <p:spPr>
            <a:xfrm flipV="1">
              <a:off x="9248637" y="3978587"/>
              <a:ext cx="651637" cy="788481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0DACF96-151B-E840-B052-A9D24628367A}"/>
                </a:ext>
              </a:extLst>
            </p:cNvPr>
            <p:cNvSpPr txBox="1"/>
            <p:nvPr/>
          </p:nvSpPr>
          <p:spPr>
            <a:xfrm>
              <a:off x="7914202" y="3924195"/>
              <a:ext cx="522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…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1E55624-63AA-4644-B932-090B5F7EB2F5}"/>
                </a:ext>
              </a:extLst>
            </p:cNvPr>
            <p:cNvSpPr/>
            <p:nvPr/>
          </p:nvSpPr>
          <p:spPr>
            <a:xfrm>
              <a:off x="1034220" y="3924316"/>
              <a:ext cx="1247922" cy="44846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23146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0883004" cy="482522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  <a:cs typeface="Consolas" panose="020B0609020204030204" pitchFamily="49" charset="0"/>
              </a:rPr>
              <a:t>RandomForestClassifier</a:t>
            </a:r>
            <a:r>
              <a:rPr lang="en-US" dirty="0"/>
              <a:t>:</a:t>
            </a:r>
            <a:r>
              <a:rPr lang="en-US" b="1" dirty="0"/>
              <a:t> sklearn </a:t>
            </a:r>
            <a:r>
              <a:rPr lang="en-US" dirty="0"/>
              <a:t>Random Forest classifier (there is also a Regressor version) - </a:t>
            </a:r>
          </a:p>
          <a:p>
            <a:endParaRPr lang="en-US" sz="800" dirty="0"/>
          </a:p>
          <a:p>
            <a:pPr marL="435957" lvl="1" indent="0">
              <a:buNone/>
            </a:pPr>
            <a:r>
              <a:rPr lang="en-US" sz="2800" b="1" dirty="0"/>
              <a:t>RandomForestClassifier</a:t>
            </a:r>
            <a:r>
              <a:rPr lang="en-US" sz="2800" dirty="0"/>
              <a:t>(</a:t>
            </a:r>
            <a:r>
              <a:rPr lang="en-US" sz="2800" i="1" dirty="0" err="1"/>
              <a:t>n_estimators</a:t>
            </a:r>
            <a:r>
              <a:rPr lang="en-US" sz="2800" i="1" dirty="0"/>
              <a:t>=100</a:t>
            </a:r>
            <a:r>
              <a:rPr lang="en-US" sz="2800" dirty="0"/>
              <a:t>, </a:t>
            </a:r>
          </a:p>
          <a:p>
            <a:pPr marL="892928" lvl="2" indent="0">
              <a:buNone/>
            </a:pPr>
            <a:r>
              <a:rPr lang="en-US" sz="2800" i="1" dirty="0" err="1"/>
              <a:t>max_samples</a:t>
            </a:r>
            <a:r>
              <a:rPr lang="en-US" sz="2800" i="1" dirty="0"/>
              <a:t>=None, </a:t>
            </a:r>
            <a:r>
              <a:rPr lang="en-US" sz="2800" i="1" dirty="0" err="1"/>
              <a:t>max_features</a:t>
            </a:r>
            <a:r>
              <a:rPr lang="en-US" sz="2800" i="1" dirty="0"/>
              <a:t>='auto’,</a:t>
            </a:r>
          </a:p>
          <a:p>
            <a:pPr marL="892928" lvl="2" indent="0">
              <a:buNone/>
            </a:pPr>
            <a:r>
              <a:rPr lang="en-US" sz="2800" i="1" dirty="0"/>
              <a:t>criterion='</a:t>
            </a:r>
            <a:r>
              <a:rPr lang="en-US" sz="2800" i="1" dirty="0" err="1"/>
              <a:t>gini</a:t>
            </a:r>
            <a:r>
              <a:rPr lang="en-US" sz="2800" i="1" dirty="0"/>
              <a:t>’</a:t>
            </a:r>
            <a:r>
              <a:rPr lang="en-US" sz="2800" dirty="0"/>
              <a:t>, </a:t>
            </a:r>
            <a:r>
              <a:rPr lang="en-US" sz="2800" i="1" dirty="0" err="1"/>
              <a:t>max_depth</a:t>
            </a:r>
            <a:r>
              <a:rPr lang="en-US" sz="2800" i="1" dirty="0"/>
              <a:t>=None</a:t>
            </a:r>
            <a:r>
              <a:rPr lang="en-US" sz="2800" dirty="0"/>
              <a:t>, </a:t>
            </a:r>
            <a:r>
              <a:rPr lang="en-US" sz="2800" i="1" dirty="0" err="1"/>
              <a:t>min_samples_split</a:t>
            </a:r>
            <a:r>
              <a:rPr lang="en-US" sz="2800" i="1" dirty="0"/>
              <a:t>=2</a:t>
            </a:r>
            <a:r>
              <a:rPr lang="en-US" sz="2800" dirty="0"/>
              <a:t>,</a:t>
            </a:r>
          </a:p>
          <a:p>
            <a:pPr marL="892928" lvl="2" indent="0">
              <a:buNone/>
            </a:pPr>
            <a:r>
              <a:rPr lang="en-US" sz="2800" i="1" dirty="0" err="1"/>
              <a:t>min_samples_leaf</a:t>
            </a:r>
            <a:r>
              <a:rPr lang="en-US" sz="2800" i="1" dirty="0"/>
              <a:t>=1</a:t>
            </a:r>
            <a:r>
              <a:rPr lang="en-US" sz="2800" dirty="0"/>
              <a:t>, </a:t>
            </a:r>
            <a:r>
              <a:rPr lang="en-US" sz="2800" i="1" dirty="0" err="1"/>
              <a:t>class_weight</a:t>
            </a:r>
            <a:r>
              <a:rPr lang="en-US" sz="2800" i="1" dirty="0"/>
              <a:t>=None</a:t>
            </a:r>
            <a:r>
              <a:rPr lang="en-US" sz="2800" dirty="0"/>
              <a:t>)</a:t>
            </a:r>
          </a:p>
          <a:p>
            <a:pPr marL="435957" lvl="1" indent="0">
              <a:buNone/>
            </a:pPr>
            <a:endParaRPr lang="en-US" sz="2800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The full interface is larger.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</a:rPr>
              <a:t>Random Forest in sklearn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6DF8B-5DB1-8641-8E1A-D6FC7DDBDAB0}"/>
              </a:ext>
            </a:extLst>
          </p:cNvPr>
          <p:cNvSpPr/>
          <p:nvPr/>
        </p:nvSpPr>
        <p:spPr>
          <a:xfrm>
            <a:off x="4891123" y="1784590"/>
            <a:ext cx="2492350" cy="43540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.fit(), .predict()</a:t>
            </a:r>
          </a:p>
        </p:txBody>
      </p:sp>
    </p:spTree>
    <p:extLst>
      <p:ext uri="{BB962C8B-B14F-4D97-AF65-F5344CB8AC3E}">
        <p14:creationId xmlns:p14="http://schemas.microsoft.com/office/powerpoint/2010/main" val="36684083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0883004" cy="482522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  <a:cs typeface="Consolas" panose="020B0609020204030204" pitchFamily="49" charset="0"/>
              </a:rPr>
              <a:t>BaggingClassifier</a:t>
            </a:r>
            <a:r>
              <a:rPr lang="en-US" b="1" dirty="0"/>
              <a:t>: sklearn </a:t>
            </a:r>
            <a:r>
              <a:rPr lang="en-US" dirty="0"/>
              <a:t>very general interface for bagging which can be provided </a:t>
            </a:r>
            <a:r>
              <a:rPr lang="en-US" b="1" dirty="0">
                <a:solidFill>
                  <a:schemeClr val="accent3"/>
                </a:solidFill>
              </a:rPr>
              <a:t>any </a:t>
            </a:r>
            <a:r>
              <a:rPr lang="en-US" b="1" i="1" dirty="0" err="1">
                <a:solidFill>
                  <a:schemeClr val="accent3"/>
                </a:solidFill>
                <a:cs typeface="Consolas" panose="020B0609020204030204" pitchFamily="49" charset="0"/>
              </a:rPr>
              <a:t>base_estimator</a:t>
            </a:r>
            <a:r>
              <a:rPr lang="en-US" b="1" i="1" dirty="0">
                <a:solidFill>
                  <a:schemeClr val="accent3"/>
                </a:solidFill>
                <a:cs typeface="Consolas" panose="020B0609020204030204" pitchFamily="49" charset="0"/>
              </a:rPr>
              <a:t> </a:t>
            </a:r>
            <a:r>
              <a:rPr lang="en-US" dirty="0"/>
              <a:t>- </a:t>
            </a:r>
          </a:p>
          <a:p>
            <a:endParaRPr lang="en-US" sz="800" dirty="0"/>
          </a:p>
          <a:p>
            <a:pPr marL="435957" lvl="1" indent="0">
              <a:buNone/>
            </a:pPr>
            <a:r>
              <a:rPr lang="en-US" sz="2800" b="1" dirty="0">
                <a:cs typeface="Consolas" panose="020B0609020204030204" pitchFamily="49" charset="0"/>
              </a:rPr>
              <a:t>BaggingClassifier</a:t>
            </a:r>
            <a:r>
              <a:rPr lang="en-US" sz="2800" dirty="0">
                <a:cs typeface="Consolas" panose="020B0609020204030204" pitchFamily="49" charset="0"/>
              </a:rPr>
              <a:t>(</a:t>
            </a:r>
            <a:r>
              <a:rPr lang="en-US" sz="2800" i="1" dirty="0" err="1">
                <a:cs typeface="Consolas" panose="020B0609020204030204" pitchFamily="49" charset="0"/>
              </a:rPr>
              <a:t>base_estimator</a:t>
            </a:r>
            <a:r>
              <a:rPr lang="en-US" sz="2800" i="1" dirty="0">
                <a:cs typeface="Consolas" panose="020B0609020204030204" pitchFamily="49" charset="0"/>
              </a:rPr>
              <a:t>=None</a:t>
            </a:r>
            <a:r>
              <a:rPr lang="en-US" sz="2800" dirty="0">
                <a:cs typeface="Consolas" panose="020B0609020204030204" pitchFamily="49" charset="0"/>
              </a:rPr>
              <a:t>, </a:t>
            </a:r>
            <a:r>
              <a:rPr lang="en-US" sz="2800" i="1" dirty="0" err="1">
                <a:cs typeface="Consolas" panose="020B0609020204030204" pitchFamily="49" charset="0"/>
              </a:rPr>
              <a:t>n_estimators</a:t>
            </a:r>
            <a:r>
              <a:rPr lang="en-US" sz="2800" i="1" dirty="0">
                <a:cs typeface="Consolas" panose="020B0609020204030204" pitchFamily="49" charset="0"/>
              </a:rPr>
              <a:t>=10</a:t>
            </a:r>
            <a:r>
              <a:rPr lang="en-US" sz="2800" dirty="0">
                <a:cs typeface="Consolas" panose="020B0609020204030204" pitchFamily="49" charset="0"/>
              </a:rPr>
              <a:t>, </a:t>
            </a:r>
          </a:p>
          <a:p>
            <a:pPr marL="435957" lvl="1" indent="0">
              <a:buNone/>
            </a:pPr>
            <a:r>
              <a:rPr lang="en-US" sz="2800" i="1" dirty="0">
                <a:cs typeface="Consolas" panose="020B0609020204030204" pitchFamily="49" charset="0"/>
              </a:rPr>
              <a:t>		</a:t>
            </a:r>
            <a:r>
              <a:rPr lang="en-US" sz="2800" i="1" dirty="0" err="1">
                <a:cs typeface="Consolas" panose="020B0609020204030204" pitchFamily="49" charset="0"/>
              </a:rPr>
              <a:t>max_samples</a:t>
            </a:r>
            <a:r>
              <a:rPr lang="en-US" sz="2800" i="1" dirty="0">
                <a:cs typeface="Consolas" panose="020B0609020204030204" pitchFamily="49" charset="0"/>
              </a:rPr>
              <a:t>=1.0</a:t>
            </a:r>
            <a:r>
              <a:rPr lang="en-US" sz="2800" dirty="0">
                <a:cs typeface="Consolas" panose="020B0609020204030204" pitchFamily="49" charset="0"/>
              </a:rPr>
              <a:t>, </a:t>
            </a:r>
            <a:r>
              <a:rPr lang="en-US" sz="2800" i="1" dirty="0">
                <a:cs typeface="Consolas" panose="020B0609020204030204" pitchFamily="49" charset="0"/>
              </a:rPr>
              <a:t>bootstrap=True</a:t>
            </a:r>
            <a:r>
              <a:rPr lang="en-US" sz="2800" dirty="0"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The full interface is larger.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</a:rPr>
              <a:t>Bagging in sklearn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6DF8B-5DB1-8641-8E1A-D6FC7DDBDAB0}"/>
              </a:ext>
            </a:extLst>
          </p:cNvPr>
          <p:cNvSpPr/>
          <p:nvPr/>
        </p:nvSpPr>
        <p:spPr>
          <a:xfrm>
            <a:off x="6674234" y="1780463"/>
            <a:ext cx="2492350" cy="43540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.fit(), .predict()</a:t>
            </a:r>
          </a:p>
        </p:txBody>
      </p:sp>
    </p:spTree>
    <p:extLst>
      <p:ext uri="{BB962C8B-B14F-4D97-AF65-F5344CB8AC3E}">
        <p14:creationId xmlns:p14="http://schemas.microsoft.com/office/powerpoint/2010/main" val="5368354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D5F91-F97A-5F41-A21E-3EB716E07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964" y="1836544"/>
            <a:ext cx="9518073" cy="2735457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Hyperparameter Tuning</a:t>
            </a:r>
          </a:p>
        </p:txBody>
      </p:sp>
    </p:spTree>
    <p:extLst>
      <p:ext uri="{BB962C8B-B14F-4D97-AF65-F5344CB8AC3E}">
        <p14:creationId xmlns:p14="http://schemas.microsoft.com/office/powerpoint/2010/main" val="27733647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Hyperparameter Tuning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389" y="1310105"/>
            <a:ext cx="11113227" cy="4599628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Hyperparameters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are </a:t>
            </a:r>
            <a:r>
              <a:rPr lang="en-US" b="1" dirty="0"/>
              <a:t>ML algorithms parameters </a:t>
            </a:r>
            <a:r>
              <a:rPr lang="en-US" dirty="0"/>
              <a:t>that affect the structure of the algorithms and the performance of the models.</a:t>
            </a:r>
          </a:p>
          <a:p>
            <a:pPr marL="456857" lvl="1" indent="0">
              <a:buNone/>
            </a:pPr>
            <a:r>
              <a:rPr lang="en-US" sz="2800" b="1" dirty="0"/>
              <a:t>Examples</a:t>
            </a:r>
            <a:r>
              <a:rPr lang="en-US" sz="2800" dirty="0"/>
              <a:t> of hyperparameters: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b="1" dirty="0"/>
              <a:t>K Nearest Neighbors</a:t>
            </a:r>
            <a:r>
              <a:rPr lang="en-US" sz="2400" dirty="0"/>
              <a:t>: n_neighbors, metric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b="1" dirty="0"/>
              <a:t>Decision trees: </a:t>
            </a:r>
            <a:r>
              <a:rPr lang="en-US" sz="2400" dirty="0"/>
              <a:t>max_depth, min_samples_leaf, class_weight, criterion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b="1" dirty="0"/>
              <a:t>Random Forest</a:t>
            </a:r>
            <a:r>
              <a:rPr lang="en-US" sz="2400" dirty="0"/>
              <a:t>: n_estimators, </a:t>
            </a:r>
            <a:r>
              <a:rPr lang="en-US" sz="2400" dirty="0" err="1"/>
              <a:t>max_samples</a:t>
            </a:r>
            <a:endParaRPr lang="en-US" sz="2400" dirty="0"/>
          </a:p>
          <a:p>
            <a:pPr lvl="2">
              <a:buFont typeface="Wingdings" pitchFamily="2" charset="2"/>
              <a:buChar char="§"/>
            </a:pPr>
            <a:r>
              <a:rPr lang="en-US" sz="2400" b="1" dirty="0"/>
              <a:t>Ensemble Bagging: </a:t>
            </a:r>
            <a:r>
              <a:rPr lang="en-US" sz="2400" dirty="0" err="1">
                <a:cs typeface="Consolas" panose="020B0609020204030204" pitchFamily="49" charset="0"/>
              </a:rPr>
              <a:t>base_estimator</a:t>
            </a:r>
            <a:r>
              <a:rPr lang="en-US" sz="2400" dirty="0">
                <a:cs typeface="Consolas" panose="020B0609020204030204" pitchFamily="49" charset="0"/>
              </a:rPr>
              <a:t>, </a:t>
            </a:r>
            <a:r>
              <a:rPr lang="en-US" sz="2400" dirty="0" err="1">
                <a:cs typeface="Consolas" panose="020B0609020204030204" pitchFamily="49" charset="0"/>
              </a:rPr>
              <a:t>n_estimators</a:t>
            </a:r>
            <a:endParaRPr lang="en-US" sz="2400" dirty="0">
              <a:cs typeface="Consolas" panose="020B0609020204030204" pitchFamily="49" charset="0"/>
            </a:endParaRPr>
          </a:p>
          <a:p>
            <a:pPr lvl="2">
              <a:buFont typeface="Wingdings" pitchFamily="2" charset="2"/>
              <a:buChar char="§"/>
            </a:pPr>
            <a:endParaRPr lang="en-US" sz="800" dirty="0">
              <a:cs typeface="Consolas" panose="020B0609020204030204" pitchFamily="49" charset="0"/>
            </a:endParaRPr>
          </a:p>
          <a:p>
            <a:r>
              <a:rPr lang="en-US" b="1" dirty="0">
                <a:solidFill>
                  <a:schemeClr val="accent3"/>
                </a:solidFill>
              </a:rPr>
              <a:t>Hyperparameter tuning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looks for the </a:t>
            </a:r>
            <a:r>
              <a:rPr lang="en-US" b="1" dirty="0"/>
              <a:t>best combination of hyperparameters </a:t>
            </a:r>
            <a:r>
              <a:rPr lang="en-US" dirty="0"/>
              <a:t>(combination that maximizes model performance).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035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Grid Search in sklearn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0800411" cy="459962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GridSearchCV</a:t>
            </a:r>
            <a:r>
              <a:rPr lang="en-US" dirty="0"/>
              <a:t>: </a:t>
            </a:r>
            <a:r>
              <a:rPr lang="en-US" b="1" dirty="0"/>
              <a:t>sklearn</a:t>
            </a:r>
            <a:r>
              <a:rPr lang="en-US" dirty="0"/>
              <a:t> basic hyperparameter tuning method, finds the </a:t>
            </a:r>
            <a:r>
              <a:rPr lang="en-US" b="1" dirty="0"/>
              <a:t>optimum combination of hyperparameters</a:t>
            </a:r>
            <a:r>
              <a:rPr lang="en-US" dirty="0"/>
              <a:t> by </a:t>
            </a:r>
            <a:r>
              <a:rPr lang="en-US" b="1" dirty="0"/>
              <a:t>exhaustive search </a:t>
            </a:r>
            <a:r>
              <a:rPr lang="en-US" dirty="0"/>
              <a:t>over specified parameter values 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GridSearchCV</a:t>
            </a:r>
            <a:r>
              <a:rPr lang="en-US" dirty="0"/>
              <a:t>(</a:t>
            </a:r>
            <a:r>
              <a:rPr lang="en-US" i="1" dirty="0"/>
              <a:t>estimator</a:t>
            </a:r>
            <a:r>
              <a:rPr lang="en-US" dirty="0"/>
              <a:t>, </a:t>
            </a:r>
            <a:r>
              <a:rPr lang="en-US" i="1" dirty="0" err="1"/>
              <a:t>param_grid</a:t>
            </a:r>
            <a:r>
              <a:rPr lang="en-US" dirty="0"/>
              <a:t>, </a:t>
            </a:r>
            <a:r>
              <a:rPr lang="en-US" i="1" dirty="0"/>
              <a:t>scoring=None)</a:t>
            </a:r>
            <a:endParaRPr lang="en-US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Example</a:t>
            </a:r>
            <a:r>
              <a:rPr lang="en-US" sz="2400" dirty="0"/>
              <a:t>: Hyperparameters for a Decision Tree:</a:t>
            </a:r>
            <a:endParaRPr lang="en-US" sz="1800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 err="1"/>
              <a:t>param_grid</a:t>
            </a:r>
            <a:r>
              <a:rPr lang="en-US" sz="2000" i="1" dirty="0"/>
              <a:t> </a:t>
            </a:r>
            <a:r>
              <a:rPr lang="en-US" sz="2000" dirty="0"/>
              <a:t>={max_depth: [5, 10, 50, 100, 250],</a:t>
            </a:r>
          </a:p>
          <a:p>
            <a:pPr marL="457189" lvl="1" indent="0">
              <a:buNone/>
            </a:pPr>
            <a:r>
              <a:rPr lang="en-US" sz="2000" dirty="0"/>
              <a:t>  	</a:t>
            </a:r>
            <a:r>
              <a:rPr lang="en-US" sz="2000" dirty="0" err="1"/>
              <a:t>min_samples_leaf</a:t>
            </a:r>
            <a:r>
              <a:rPr lang="en-US" sz="2000" dirty="0"/>
              <a:t>: [15, 20, 25, 30, 35]}</a:t>
            </a:r>
          </a:p>
          <a:p>
            <a:pPr marL="457189" lvl="1" indent="0">
              <a:buNone/>
            </a:pPr>
            <a:r>
              <a:rPr lang="en-US" sz="2000" dirty="0"/>
              <a:t>  </a:t>
            </a:r>
          </a:p>
          <a:p>
            <a:pPr marL="21232" indent="0">
              <a:buNone/>
            </a:pPr>
            <a:endParaRPr lang="en-US" sz="800" b="1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BABC7645-BCCC-CD48-B1BD-E9F0FADC3689}"/>
              </a:ext>
            </a:extLst>
          </p:cNvPr>
          <p:cNvSpPr/>
          <p:nvPr/>
        </p:nvSpPr>
        <p:spPr>
          <a:xfrm>
            <a:off x="6254115" y="5181599"/>
            <a:ext cx="230768" cy="638801"/>
          </a:xfrm>
          <a:prstGeom prst="rightBrace">
            <a:avLst>
              <a:gd name="adj1" fmla="val 8333"/>
              <a:gd name="adj2" fmla="val 52576"/>
            </a:avLst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A9AC54-529B-9E47-8756-BB4BDEC7EDFF}"/>
              </a:ext>
            </a:extLst>
          </p:cNvPr>
          <p:cNvSpPr txBox="1"/>
          <p:nvPr/>
        </p:nvSpPr>
        <p:spPr>
          <a:xfrm>
            <a:off x="9837984" y="4385598"/>
            <a:ext cx="1792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Hyperparameter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BC181-D074-3440-9590-DF817E676819}"/>
              </a:ext>
            </a:extLst>
          </p:cNvPr>
          <p:cNvSpPr txBox="1"/>
          <p:nvPr/>
        </p:nvSpPr>
        <p:spPr>
          <a:xfrm rot="16200000">
            <a:off x="8863685" y="3316025"/>
            <a:ext cx="17192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Hyperparameter 2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432D7E3-43E3-A64A-A20B-F55952920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388995"/>
              </p:ext>
            </p:extLst>
          </p:nvPr>
        </p:nvGraphicFramePr>
        <p:xfrm>
          <a:off x="9970523" y="2746740"/>
          <a:ext cx="153619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048">
                  <a:extLst>
                    <a:ext uri="{9D8B030D-6E8A-4147-A177-3AD203B41FA5}">
                      <a16:colId xmlns:a16="http://schemas.microsoft.com/office/drawing/2014/main" val="150511732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2049702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133083108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064915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400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149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64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474091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34A3DD4D-BE6B-E54B-B3DA-3F055FD18FA5}"/>
              </a:ext>
            </a:extLst>
          </p:cNvPr>
          <p:cNvSpPr/>
          <p:nvPr/>
        </p:nvSpPr>
        <p:spPr>
          <a:xfrm>
            <a:off x="10677387" y="3829923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C6C57D-CD5C-F24D-8EC7-75E43224B105}"/>
              </a:ext>
            </a:extLst>
          </p:cNvPr>
          <p:cNvSpPr/>
          <p:nvPr/>
        </p:nvSpPr>
        <p:spPr>
          <a:xfrm>
            <a:off x="10289007" y="3427333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02BE68-FBF7-874C-A51E-270F0C0D8B63}"/>
              </a:ext>
            </a:extLst>
          </p:cNvPr>
          <p:cNvSpPr/>
          <p:nvPr/>
        </p:nvSpPr>
        <p:spPr>
          <a:xfrm>
            <a:off x="11062080" y="3055982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CE8CCF-3D05-D041-BA85-FC2F4C4D31F2}"/>
              </a:ext>
            </a:extLst>
          </p:cNvPr>
          <p:cNvSpPr/>
          <p:nvPr/>
        </p:nvSpPr>
        <p:spPr>
          <a:xfrm>
            <a:off x="11055381" y="3427333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057175A-B527-2F45-87FD-83FF15B1A93A}"/>
              </a:ext>
            </a:extLst>
          </p:cNvPr>
          <p:cNvSpPr/>
          <p:nvPr/>
        </p:nvSpPr>
        <p:spPr>
          <a:xfrm>
            <a:off x="10677387" y="3056763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43E52F-AFF3-4E44-8D11-1A86FE465049}"/>
              </a:ext>
            </a:extLst>
          </p:cNvPr>
          <p:cNvSpPr/>
          <p:nvPr/>
        </p:nvSpPr>
        <p:spPr>
          <a:xfrm>
            <a:off x="10289007" y="2673525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7AA382-92B1-8643-BF46-C4B5178F980B}"/>
              </a:ext>
            </a:extLst>
          </p:cNvPr>
          <p:cNvSpPr/>
          <p:nvPr/>
        </p:nvSpPr>
        <p:spPr>
          <a:xfrm>
            <a:off x="10669228" y="2673525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8D124DB-B62B-5F41-808E-99DE45439F77}"/>
              </a:ext>
            </a:extLst>
          </p:cNvPr>
          <p:cNvSpPr/>
          <p:nvPr/>
        </p:nvSpPr>
        <p:spPr>
          <a:xfrm>
            <a:off x="11046007" y="2676054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8DFF74D-A58E-8045-8F23-1A519278AEE7}"/>
              </a:ext>
            </a:extLst>
          </p:cNvPr>
          <p:cNvSpPr/>
          <p:nvPr/>
        </p:nvSpPr>
        <p:spPr>
          <a:xfrm>
            <a:off x="11434329" y="2677525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F5EDAF1-C9F2-2C4C-9610-3EB296EF050D}"/>
              </a:ext>
            </a:extLst>
          </p:cNvPr>
          <p:cNvSpPr/>
          <p:nvPr/>
        </p:nvSpPr>
        <p:spPr>
          <a:xfrm>
            <a:off x="9904510" y="2673525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DDFDAE5-9B70-EF41-860E-7EDB20C5A831}"/>
              </a:ext>
            </a:extLst>
          </p:cNvPr>
          <p:cNvSpPr/>
          <p:nvPr/>
        </p:nvSpPr>
        <p:spPr>
          <a:xfrm>
            <a:off x="11434329" y="3055172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1FBE8A0-C205-2E4C-A60C-5F097B3DD894}"/>
              </a:ext>
            </a:extLst>
          </p:cNvPr>
          <p:cNvSpPr/>
          <p:nvPr/>
        </p:nvSpPr>
        <p:spPr>
          <a:xfrm>
            <a:off x="11434329" y="3427333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F47EA7-2683-7747-B278-52A93B982D81}"/>
              </a:ext>
            </a:extLst>
          </p:cNvPr>
          <p:cNvSpPr/>
          <p:nvPr/>
        </p:nvSpPr>
        <p:spPr>
          <a:xfrm>
            <a:off x="11434329" y="3827337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BE8B277-3FFF-9647-AA88-BDEF1319F144}"/>
              </a:ext>
            </a:extLst>
          </p:cNvPr>
          <p:cNvSpPr/>
          <p:nvPr/>
        </p:nvSpPr>
        <p:spPr>
          <a:xfrm>
            <a:off x="11434329" y="4195429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6A49646-43BC-2942-A029-DB7CB1A54BB2}"/>
              </a:ext>
            </a:extLst>
          </p:cNvPr>
          <p:cNvSpPr/>
          <p:nvPr/>
        </p:nvSpPr>
        <p:spPr>
          <a:xfrm>
            <a:off x="10670992" y="3429000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C323455-2ED3-DA45-B2D3-75A284DBCD62}"/>
              </a:ext>
            </a:extLst>
          </p:cNvPr>
          <p:cNvSpPr/>
          <p:nvPr/>
        </p:nvSpPr>
        <p:spPr>
          <a:xfrm>
            <a:off x="10665673" y="4195429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5E76006-A92A-4640-A7E2-E737CA30FD63}"/>
              </a:ext>
            </a:extLst>
          </p:cNvPr>
          <p:cNvSpPr/>
          <p:nvPr/>
        </p:nvSpPr>
        <p:spPr>
          <a:xfrm>
            <a:off x="11057831" y="3829669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FD4794C-0261-994C-B1FA-3EABE4C07A72}"/>
              </a:ext>
            </a:extLst>
          </p:cNvPr>
          <p:cNvSpPr/>
          <p:nvPr/>
        </p:nvSpPr>
        <p:spPr>
          <a:xfrm>
            <a:off x="10289007" y="3052429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F968863-C8EC-D246-8924-8B57BBEA0330}"/>
              </a:ext>
            </a:extLst>
          </p:cNvPr>
          <p:cNvSpPr/>
          <p:nvPr/>
        </p:nvSpPr>
        <p:spPr>
          <a:xfrm>
            <a:off x="9907998" y="3427333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4A22BFB-1767-6047-8C1F-C2CE7E830BB0}"/>
              </a:ext>
            </a:extLst>
          </p:cNvPr>
          <p:cNvSpPr/>
          <p:nvPr/>
        </p:nvSpPr>
        <p:spPr>
          <a:xfrm>
            <a:off x="9907998" y="3052429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288B3C7-B477-414C-B1BB-DE694F6BFAC1}"/>
              </a:ext>
            </a:extLst>
          </p:cNvPr>
          <p:cNvSpPr/>
          <p:nvPr/>
        </p:nvSpPr>
        <p:spPr>
          <a:xfrm>
            <a:off x="9901943" y="3828013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7CFA50D-214B-A24E-8396-8A24963D5AAA}"/>
              </a:ext>
            </a:extLst>
          </p:cNvPr>
          <p:cNvSpPr/>
          <p:nvPr/>
        </p:nvSpPr>
        <p:spPr>
          <a:xfrm>
            <a:off x="10287073" y="3827337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98AB49C-D51B-FB44-A23C-99C892072B0B}"/>
              </a:ext>
            </a:extLst>
          </p:cNvPr>
          <p:cNvSpPr/>
          <p:nvPr/>
        </p:nvSpPr>
        <p:spPr>
          <a:xfrm>
            <a:off x="9901943" y="4195429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C40BF0F-15F4-FE43-A382-8E7C66D30DEE}"/>
              </a:ext>
            </a:extLst>
          </p:cNvPr>
          <p:cNvSpPr/>
          <p:nvPr/>
        </p:nvSpPr>
        <p:spPr>
          <a:xfrm>
            <a:off x="10294350" y="4195429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622D0A6-60ED-6E47-A493-2CCBFAD1F35B}"/>
              </a:ext>
            </a:extLst>
          </p:cNvPr>
          <p:cNvSpPr/>
          <p:nvPr/>
        </p:nvSpPr>
        <p:spPr>
          <a:xfrm>
            <a:off x="11055381" y="4192382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DF7402-2477-5643-96D7-4845C355A6B9}"/>
              </a:ext>
            </a:extLst>
          </p:cNvPr>
          <p:cNvSpPr/>
          <p:nvPr/>
        </p:nvSpPr>
        <p:spPr>
          <a:xfrm>
            <a:off x="6691279" y="4983490"/>
            <a:ext cx="4344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Total hyperparameters combinations </a:t>
            </a:r>
            <a:endParaRPr lang="en-US" sz="2000" dirty="0">
              <a:solidFill>
                <a:schemeClr val="accent1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algn="ctr"/>
            <a:r>
              <a:rPr lang="en-US" sz="20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5 x 5 = 25</a:t>
            </a:r>
          </a:p>
          <a:p>
            <a:pPr algn="ctr"/>
            <a:endParaRPr lang="en-US" sz="800" b="1" dirty="0">
              <a:solidFill>
                <a:schemeClr val="accent1"/>
              </a:solidFill>
            </a:endParaRPr>
          </a:p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[5, 15], [5, 20], [5, 25], [10, 15], …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539270-AF26-1541-A565-32C42BE20512}"/>
              </a:ext>
            </a:extLst>
          </p:cNvPr>
          <p:cNvSpPr/>
          <p:nvPr/>
        </p:nvSpPr>
        <p:spPr>
          <a:xfrm>
            <a:off x="6009068" y="2234243"/>
            <a:ext cx="2492350" cy="43540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.fit(), .predict()</a:t>
            </a:r>
          </a:p>
        </p:txBody>
      </p:sp>
    </p:spTree>
    <p:extLst>
      <p:ext uri="{BB962C8B-B14F-4D97-AF65-F5344CB8AC3E}">
        <p14:creationId xmlns:p14="http://schemas.microsoft.com/office/powerpoint/2010/main" val="37988707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Randomized Search in sklearn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6560" y="1310105"/>
            <a:ext cx="10989793" cy="52519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RandomizedSearchCV</a:t>
            </a:r>
            <a:r>
              <a:rPr lang="en-US" dirty="0"/>
              <a:t>: randomized search on hyperparameters </a:t>
            </a:r>
          </a:p>
          <a:p>
            <a:pPr lvl="1"/>
            <a:r>
              <a:rPr lang="en-US" dirty="0"/>
              <a:t>Chooses a </a:t>
            </a:r>
            <a:r>
              <a:rPr lang="en-US" b="1" dirty="0"/>
              <a:t>fixed number</a:t>
            </a:r>
            <a:r>
              <a:rPr lang="en-US" dirty="0"/>
              <a:t> (given by parameter </a:t>
            </a:r>
            <a:r>
              <a:rPr lang="en-US" i="1" dirty="0"/>
              <a:t>n_iter</a:t>
            </a:r>
            <a:r>
              <a:rPr lang="en-US" dirty="0"/>
              <a:t>) </a:t>
            </a:r>
            <a:r>
              <a:rPr lang="en-US" b="1" dirty="0"/>
              <a:t>of random combinations</a:t>
            </a:r>
            <a:r>
              <a:rPr lang="en-US" dirty="0"/>
              <a:t> of hyperparameter values and only tries those.</a:t>
            </a:r>
          </a:p>
          <a:p>
            <a:pPr lvl="1"/>
            <a:r>
              <a:rPr lang="en-US" dirty="0"/>
              <a:t>Can sample from distributions (sampling with replacement is used), if at least one parameter is given as a distribution.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b="1" dirty="0" err="1"/>
              <a:t>RandomizedSearchCV</a:t>
            </a:r>
            <a:r>
              <a:rPr lang="en-US" sz="2400" dirty="0"/>
              <a:t>(</a:t>
            </a:r>
            <a:r>
              <a:rPr lang="en-US" sz="2400" i="1" dirty="0"/>
              <a:t>estimator</a:t>
            </a:r>
            <a:r>
              <a:rPr lang="en-US" sz="2400" dirty="0"/>
              <a:t>, </a:t>
            </a:r>
            <a:r>
              <a:rPr lang="en-US" sz="2400" i="1" dirty="0" err="1"/>
              <a:t>param_distributions</a:t>
            </a:r>
            <a:r>
              <a:rPr lang="en-US" sz="2400" dirty="0"/>
              <a:t>, </a:t>
            </a:r>
          </a:p>
          <a:p>
            <a:pPr marL="0" indent="0">
              <a:buNone/>
            </a:pPr>
            <a:r>
              <a:rPr lang="en-US" sz="2400" i="1" dirty="0"/>
              <a:t>			</a:t>
            </a:r>
            <a:r>
              <a:rPr lang="en-US" sz="2400" i="1" dirty="0" err="1"/>
              <a:t>n_iter</a:t>
            </a:r>
            <a:r>
              <a:rPr lang="en-US" sz="2400" i="1" dirty="0"/>
              <a:t>=10, scoring=None)</a:t>
            </a:r>
            <a:endParaRPr lang="en-US" sz="2400" b="1" i="1" dirty="0"/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Example</a:t>
            </a:r>
            <a:r>
              <a:rPr lang="en-US" sz="2400" dirty="0"/>
              <a:t>: Hyperparameters for a Decision Tree:</a:t>
            </a:r>
            <a:endParaRPr lang="en-US" sz="2000" i="1" dirty="0"/>
          </a:p>
          <a:p>
            <a:pPr marL="0" indent="0">
              <a:buNone/>
            </a:pPr>
            <a:r>
              <a:rPr lang="en-US" sz="2000" i="1" dirty="0" err="1"/>
              <a:t>param_grid</a:t>
            </a:r>
            <a:r>
              <a:rPr lang="en-US" sz="2000" i="1" dirty="0"/>
              <a:t> </a:t>
            </a:r>
            <a:r>
              <a:rPr lang="en-US" sz="2000" dirty="0"/>
              <a:t>={max_depth: [5, 10, 50, 100, 250],</a:t>
            </a:r>
          </a:p>
          <a:p>
            <a:pPr marL="457189" lvl="1" indent="0">
              <a:buNone/>
            </a:pPr>
            <a:r>
              <a:rPr lang="en-US" sz="2000" dirty="0"/>
              <a:t>  	         </a:t>
            </a:r>
            <a:r>
              <a:rPr lang="en-US" sz="2000" dirty="0" err="1"/>
              <a:t>min_samples_leaf</a:t>
            </a:r>
            <a:r>
              <a:rPr lang="en-US" sz="2000" dirty="0"/>
              <a:t>: uniform(15,35,5)}</a:t>
            </a:r>
          </a:p>
          <a:p>
            <a:pPr marL="457189" lvl="1" indent="0">
              <a:buNone/>
            </a:pPr>
            <a:r>
              <a:rPr lang="en-US" sz="2000" dirty="0"/>
              <a:t>  </a:t>
            </a:r>
          </a:p>
          <a:p>
            <a:pPr marL="21232" indent="0">
              <a:buNone/>
            </a:pPr>
            <a:endParaRPr lang="en-US" sz="800" b="1" dirty="0"/>
          </a:p>
          <a:p>
            <a:pPr marL="21232" indent="0">
              <a:buNone/>
            </a:pPr>
            <a:endParaRPr lang="en-US" sz="8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501635-92A4-CF4E-90A9-BC7F70E4DB62}"/>
              </a:ext>
            </a:extLst>
          </p:cNvPr>
          <p:cNvSpPr txBox="1"/>
          <p:nvPr/>
        </p:nvSpPr>
        <p:spPr>
          <a:xfrm>
            <a:off x="9836329" y="5025777"/>
            <a:ext cx="1751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Hyperparameter 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3C6AE0-9E0F-7844-8093-3D82A637C56E}"/>
              </a:ext>
            </a:extLst>
          </p:cNvPr>
          <p:cNvSpPr txBox="1"/>
          <p:nvPr/>
        </p:nvSpPr>
        <p:spPr>
          <a:xfrm rot="16200000">
            <a:off x="8812107" y="4107374"/>
            <a:ext cx="1664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Hyperparameter 2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879FF295-883E-B141-A169-6818EA064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201899"/>
              </p:ext>
            </p:extLst>
          </p:nvPr>
        </p:nvGraphicFramePr>
        <p:xfrm>
          <a:off x="9891182" y="3470999"/>
          <a:ext cx="153619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048">
                  <a:extLst>
                    <a:ext uri="{9D8B030D-6E8A-4147-A177-3AD203B41FA5}">
                      <a16:colId xmlns:a16="http://schemas.microsoft.com/office/drawing/2014/main" val="150511732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2049702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133083108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064915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400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149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64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474091"/>
                  </a:ext>
                </a:extLst>
              </a:tr>
            </a:tbl>
          </a:graphicData>
        </a:graphic>
      </p:graphicFrame>
      <p:sp>
        <p:nvSpPr>
          <p:cNvPr id="49" name="Oval 48">
            <a:extLst>
              <a:ext uri="{FF2B5EF4-FFF2-40B4-BE49-F238E27FC236}">
                <a16:creationId xmlns:a16="http://schemas.microsoft.com/office/drawing/2014/main" id="{FA0FE166-2929-2B4B-96C4-D42245DDD0FD}"/>
              </a:ext>
            </a:extLst>
          </p:cNvPr>
          <p:cNvSpPr/>
          <p:nvPr/>
        </p:nvSpPr>
        <p:spPr>
          <a:xfrm>
            <a:off x="10769596" y="4446612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A61B325-BF74-6D41-BC92-DC2EEA5E2589}"/>
              </a:ext>
            </a:extLst>
          </p:cNvPr>
          <p:cNvSpPr/>
          <p:nvPr/>
        </p:nvSpPr>
        <p:spPr>
          <a:xfrm>
            <a:off x="10053136" y="3632605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E029A56-8B9B-C44B-99F0-FDF6F51A1647}"/>
              </a:ext>
            </a:extLst>
          </p:cNvPr>
          <p:cNvSpPr/>
          <p:nvPr/>
        </p:nvSpPr>
        <p:spPr>
          <a:xfrm>
            <a:off x="10333291" y="3930484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7F4EADC-1542-3F4B-93F0-E021230B1074}"/>
              </a:ext>
            </a:extLst>
          </p:cNvPr>
          <p:cNvSpPr/>
          <p:nvPr/>
        </p:nvSpPr>
        <p:spPr>
          <a:xfrm>
            <a:off x="10484398" y="3520033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10EC063-989A-6249-AF94-8F79BC2B458E}"/>
              </a:ext>
            </a:extLst>
          </p:cNvPr>
          <p:cNvSpPr/>
          <p:nvPr/>
        </p:nvSpPr>
        <p:spPr>
          <a:xfrm>
            <a:off x="11122087" y="4400940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F90C545-2027-AF44-9876-82F620DD86D3}"/>
              </a:ext>
            </a:extLst>
          </p:cNvPr>
          <p:cNvSpPr/>
          <p:nvPr/>
        </p:nvSpPr>
        <p:spPr>
          <a:xfrm>
            <a:off x="10302497" y="4261263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61D86AF-0E27-2647-9E3C-F894E270DAD7}"/>
              </a:ext>
            </a:extLst>
          </p:cNvPr>
          <p:cNvSpPr/>
          <p:nvPr/>
        </p:nvSpPr>
        <p:spPr>
          <a:xfrm>
            <a:off x="10808133" y="3982482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545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Bayesian 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Bayesian Search </a:t>
            </a:r>
            <a:r>
              <a:rPr lang="en-US" dirty="0"/>
              <a:t>method keeps track of previous hyperparameter evaluations and builds a probabilistic model.</a:t>
            </a:r>
          </a:p>
          <a:p>
            <a:r>
              <a:rPr lang="en-US" dirty="0"/>
              <a:t>It tries to balance exploration (uncertain hyperparameter set) and exploitation (hyperparameters with a good chance of being optimum)</a:t>
            </a:r>
          </a:p>
          <a:p>
            <a:r>
              <a:rPr lang="en-US" dirty="0"/>
              <a:t>It prefers points near the ones that worked well</a:t>
            </a:r>
          </a:p>
          <a:p>
            <a:r>
              <a:rPr lang="en-US" b="1" dirty="0"/>
              <a:t>AWS SageMaker </a:t>
            </a:r>
            <a:r>
              <a:rPr lang="en-US" dirty="0"/>
              <a:t>uses Bayesian Search for hyperparameter optimization.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591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D5F91-F97A-5F41-A21E-3EB716E07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964" y="1836544"/>
            <a:ext cx="9518073" cy="2735457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Data Preprocessing with</a:t>
            </a:r>
          </a:p>
          <a:p>
            <a:r>
              <a:rPr lang="en-US" sz="48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Pipeline (</a:t>
            </a:r>
            <a:r>
              <a:rPr lang="en-US" sz="4800" b="1" dirty="0" err="1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sklean</a:t>
            </a:r>
            <a:r>
              <a:rPr lang="en-US" sz="48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351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6CC3-B59D-0448-B8C0-10FF742F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Feature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AD258-0298-0E47-9ECD-559A85C3D29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52491" y="1291120"/>
            <a:ext cx="11152695" cy="4874129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sz="2800" b="1" dirty="0">
                <a:solidFill>
                  <a:schemeClr val="accent3"/>
                </a:solidFill>
              </a:rPr>
              <a:t>Feature engineering</a:t>
            </a:r>
            <a:r>
              <a:rPr lang="en-US" sz="2800" dirty="0"/>
              <a:t>: Use </a:t>
            </a:r>
            <a:r>
              <a:rPr lang="en-US" sz="2800" b="1" dirty="0"/>
              <a:t>domain and data knowledge </a:t>
            </a:r>
            <a:r>
              <a:rPr lang="en-US" sz="2800" dirty="0"/>
              <a:t>to create </a:t>
            </a:r>
            <a:r>
              <a:rPr lang="en-US" sz="2800" b="1" dirty="0"/>
              <a:t>novel </a:t>
            </a:r>
            <a:r>
              <a:rPr lang="en-US" sz="2800" b="1" dirty="0">
                <a:solidFill>
                  <a:schemeClr val="accent3"/>
                </a:solidFill>
              </a:rPr>
              <a:t>features</a:t>
            </a:r>
            <a:r>
              <a:rPr lang="en-US" sz="2800" b="1" dirty="0"/>
              <a:t> </a:t>
            </a:r>
            <a:r>
              <a:rPr lang="en-US" sz="2800" dirty="0"/>
              <a:t>as inputs for ML models from the </a:t>
            </a:r>
            <a:r>
              <a:rPr lang="en-US" sz="2800" b="1" dirty="0">
                <a:solidFill>
                  <a:schemeClr val="accent6"/>
                </a:solidFill>
              </a:rPr>
              <a:t>raw data </a:t>
            </a:r>
            <a:r>
              <a:rPr lang="en-US" sz="2800" dirty="0"/>
              <a:t>provided. </a:t>
            </a:r>
          </a:p>
          <a:p>
            <a:pPr>
              <a:spcBef>
                <a:spcPts val="900"/>
              </a:spcBef>
            </a:pPr>
            <a:endParaRPr lang="en-US" sz="2800" dirty="0"/>
          </a:p>
          <a:p>
            <a:pPr>
              <a:spcBef>
                <a:spcPts val="900"/>
              </a:spcBef>
            </a:pPr>
            <a:r>
              <a:rPr lang="en-US" sz="2800" dirty="0"/>
              <a:t>					</a:t>
            </a:r>
          </a:p>
          <a:p>
            <a:pPr>
              <a:spcBef>
                <a:spcPts val="900"/>
              </a:spcBef>
            </a:pPr>
            <a:endParaRPr lang="en-US" sz="2800" dirty="0"/>
          </a:p>
          <a:p>
            <a:pPr>
              <a:spcBef>
                <a:spcPts val="900"/>
              </a:spcBef>
            </a:pP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88E35A-950B-354E-8002-D569F8CBC11A}"/>
              </a:ext>
            </a:extLst>
          </p:cNvPr>
          <p:cNvSpPr/>
          <p:nvPr/>
        </p:nvSpPr>
        <p:spPr>
          <a:xfrm>
            <a:off x="2219328" y="2682390"/>
            <a:ext cx="2630496" cy="59063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Numerical 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154B30-3231-6C48-942B-01E926C7E679}"/>
              </a:ext>
            </a:extLst>
          </p:cNvPr>
          <p:cNvSpPr/>
          <p:nvPr/>
        </p:nvSpPr>
        <p:spPr>
          <a:xfrm>
            <a:off x="5994019" y="3409768"/>
            <a:ext cx="2217420" cy="118563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Feature Engineering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7876ED-DD2F-2B44-8E29-974679388C62}"/>
              </a:ext>
            </a:extLst>
          </p:cNvPr>
          <p:cNvSpPr/>
          <p:nvPr/>
        </p:nvSpPr>
        <p:spPr>
          <a:xfrm>
            <a:off x="8964184" y="3411185"/>
            <a:ext cx="2872911" cy="118345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Train ML Model using </a:t>
            </a:r>
            <a:r>
              <a:rPr lang="en-US" sz="2400" b="1" u="sng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meaningful</a:t>
            </a:r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lang="en-US" sz="2400" b="1" u="sng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numerical</a:t>
            </a:r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features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671C52-18BC-6E47-9700-D6FA7EF16D92}"/>
              </a:ext>
            </a:extLst>
          </p:cNvPr>
          <p:cNvCxnSpPr>
            <a:cxnSpLocks/>
          </p:cNvCxnSpPr>
          <p:nvPr/>
        </p:nvCxnSpPr>
        <p:spPr>
          <a:xfrm flipV="1">
            <a:off x="5349855" y="4014231"/>
            <a:ext cx="535582" cy="1"/>
          </a:xfrm>
          <a:prstGeom prst="straightConnector1">
            <a:avLst/>
          </a:prstGeom>
          <a:ln w="2222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356A8D2-3FF8-134C-B09E-060BCFFBDADA}"/>
              </a:ext>
            </a:extLst>
          </p:cNvPr>
          <p:cNvSpPr/>
          <p:nvPr/>
        </p:nvSpPr>
        <p:spPr>
          <a:xfrm>
            <a:off x="5994019" y="4711169"/>
            <a:ext cx="613501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Select</a:t>
            </a: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Feature </a:t>
            </a:r>
            <a:r>
              <a:rPr lang="en-US" sz="20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construction </a:t>
            </a: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(multiplication, squaring, </a:t>
            </a:r>
            <a:r>
              <a:rPr lang="en-US" sz="2000" dirty="0" err="1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etc</a:t>
            </a: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Feature </a:t>
            </a:r>
            <a:r>
              <a:rPr lang="en-US" sz="20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extraction</a:t>
            </a: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(encoding, vectorization)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Feature </a:t>
            </a:r>
            <a:r>
              <a:rPr lang="en-US" sz="20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selection</a:t>
            </a: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(dimensionality reduction)</a:t>
            </a:r>
          </a:p>
          <a:p>
            <a:endParaRPr lang="en-US" sz="20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0ACAD6-4D1E-854F-902E-DC175215D071}"/>
              </a:ext>
            </a:extLst>
          </p:cNvPr>
          <p:cNvSpPr/>
          <p:nvPr/>
        </p:nvSpPr>
        <p:spPr>
          <a:xfrm>
            <a:off x="2219328" y="3446002"/>
            <a:ext cx="2630496" cy="59063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Categorical data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19F432-5491-8A4C-8BF9-2804448E387A}"/>
              </a:ext>
            </a:extLst>
          </p:cNvPr>
          <p:cNvSpPr/>
          <p:nvPr/>
        </p:nvSpPr>
        <p:spPr>
          <a:xfrm>
            <a:off x="2219327" y="4232797"/>
            <a:ext cx="2630495" cy="59063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Text data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CAF1CB38-A994-9841-AEBF-C3D21E46F907}"/>
              </a:ext>
            </a:extLst>
          </p:cNvPr>
          <p:cNvSpPr/>
          <p:nvPr/>
        </p:nvSpPr>
        <p:spPr>
          <a:xfrm>
            <a:off x="4911841" y="2554949"/>
            <a:ext cx="300625" cy="2918564"/>
          </a:xfrm>
          <a:prstGeom prst="rightBrace">
            <a:avLst/>
          </a:prstGeom>
          <a:noFill/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BE937E81-638F-F444-9E75-9B9A34BA1965}"/>
              </a:ext>
            </a:extLst>
          </p:cNvPr>
          <p:cNvSpPr/>
          <p:nvPr/>
        </p:nvSpPr>
        <p:spPr>
          <a:xfrm rot="10800000">
            <a:off x="1856682" y="2554949"/>
            <a:ext cx="300625" cy="2918564"/>
          </a:xfrm>
          <a:prstGeom prst="rightBrace">
            <a:avLst/>
          </a:prstGeom>
          <a:noFill/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3FFB5A-A1B4-8F4F-A59D-201925BBAD1A}"/>
              </a:ext>
            </a:extLst>
          </p:cNvPr>
          <p:cNvSpPr/>
          <p:nvPr/>
        </p:nvSpPr>
        <p:spPr>
          <a:xfrm rot="16200000">
            <a:off x="3815" y="3719912"/>
            <a:ext cx="2668048" cy="58863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Tabular Raw Data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347EC50-D807-4547-8558-CFC35F5F6BD0}"/>
              </a:ext>
            </a:extLst>
          </p:cNvPr>
          <p:cNvCxnSpPr>
            <a:cxnSpLocks/>
          </p:cNvCxnSpPr>
          <p:nvPr/>
        </p:nvCxnSpPr>
        <p:spPr>
          <a:xfrm flipV="1">
            <a:off x="8346266" y="4014231"/>
            <a:ext cx="535582" cy="1"/>
          </a:xfrm>
          <a:prstGeom prst="straightConnector1">
            <a:avLst/>
          </a:prstGeom>
          <a:ln w="2222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0ABFFB7-1442-B947-822B-58BE836D1380}"/>
              </a:ext>
            </a:extLst>
          </p:cNvPr>
          <p:cNvSpPr/>
          <p:nvPr/>
        </p:nvSpPr>
        <p:spPr>
          <a:xfrm>
            <a:off x="3262704" y="484833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9EED6B-FA89-5246-8963-D44B6FF15358}"/>
              </a:ext>
            </a:extLst>
          </p:cNvPr>
          <p:cNvSpPr/>
          <p:nvPr/>
        </p:nvSpPr>
        <p:spPr>
          <a:xfrm>
            <a:off x="5461349" y="2458456"/>
            <a:ext cx="6862932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Intuition: What information would a human use to predict? </a:t>
            </a:r>
          </a:p>
          <a:p>
            <a:pPr>
              <a:spcBef>
                <a:spcPts val="900"/>
              </a:spcBef>
            </a:pP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Often more art than science!</a:t>
            </a:r>
          </a:p>
        </p:txBody>
      </p:sp>
    </p:spTree>
    <p:extLst>
      <p:ext uri="{BB962C8B-B14F-4D97-AF65-F5344CB8AC3E}">
        <p14:creationId xmlns:p14="http://schemas.microsoft.com/office/powerpoint/2010/main" val="31191920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</a:rPr>
              <a:t>Transformers in sklearn</a:t>
            </a:r>
            <a:endParaRPr lang="en-US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CF856C-3EC9-A44A-95C7-5A12D6CC660C}"/>
              </a:ext>
            </a:extLst>
          </p:cNvPr>
          <p:cNvSpPr txBox="1">
            <a:spLocks/>
          </p:cNvSpPr>
          <p:nvPr/>
        </p:nvSpPr>
        <p:spPr>
          <a:xfrm>
            <a:off x="704346" y="1344472"/>
            <a:ext cx="10889253" cy="4495890"/>
          </a:xfrm>
          <a:prstGeom prst="rect">
            <a:avLst/>
          </a:prstGeom>
        </p:spPr>
        <p:txBody>
          <a:bodyPr>
            <a:noAutofit/>
          </a:bodyPr>
          <a:lstStyle>
            <a:lvl1pPr marL="249500" indent="-249500" algn="l" defTabSz="997999" rtl="0" eaLnBrk="1" latinLnBrk="0" hangingPunct="1">
              <a:lnSpc>
                <a:spcPct val="90000"/>
              </a:lnSpc>
              <a:spcBef>
                <a:spcPts val="1092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8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7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6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5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8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SimpleImputer, StandardScaler, MinMaxScaler, LabelEncoder, OrdinalEncoder, OneHotEncoder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, and </a:t>
            </a:r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CountVectorizer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belong to sklearn’s </a:t>
            </a:r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transformers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class, all have: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.fit() 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method: learns the transformation from the </a:t>
            </a:r>
            <a:r>
              <a:rPr lang="en-US" sz="28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training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dataset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</a:t>
            </a:r>
            <a:r>
              <a:rPr lang="en-US" sz="2800" b="1" dirty="0">
                <a:solidFill>
                  <a:schemeClr val="accent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transform() 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method: applies the transformation to any dataset (</a:t>
            </a:r>
            <a:r>
              <a:rPr lang="en-US" sz="2800" b="1" dirty="0">
                <a:solidFill>
                  <a:schemeClr val="accent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training, validation, test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) for preprocessing</a:t>
            </a:r>
          </a:p>
          <a:p>
            <a:pPr marL="499000" lvl="1" indent="0">
              <a:buNone/>
            </a:pPr>
            <a:endParaRPr lang="en-US" sz="28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499000" lvl="1" indent="0">
              <a:buNone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On training set can also apply </a:t>
            </a:r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.fit_transform()</a:t>
            </a:r>
          </a:p>
          <a:p>
            <a:pPr lvl="1">
              <a:buFont typeface="Wingdings" pitchFamily="2" charset="2"/>
              <a:buChar char="§"/>
            </a:pPr>
            <a:endParaRPr lang="en-US" sz="2800" dirty="0">
              <a:solidFill>
                <a:schemeClr val="accent6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360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7" y="1310105"/>
            <a:ext cx="11143565" cy="482522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ColumnTransformer</a:t>
            </a:r>
            <a:r>
              <a:rPr lang="en-US" b="1" dirty="0"/>
              <a:t>: </a:t>
            </a:r>
            <a:r>
              <a:rPr lang="en-US" dirty="0"/>
              <a:t>applies transformers to columns of an array or pandas </a:t>
            </a:r>
            <a:r>
              <a:rPr lang="en-US" dirty="0" err="1"/>
              <a:t>DataFrame</a:t>
            </a:r>
            <a:r>
              <a:rPr lang="en-US" dirty="0"/>
              <a:t> - </a:t>
            </a:r>
          </a:p>
          <a:p>
            <a:pPr marL="893157" lvl="1" indent="-457200">
              <a:buFont typeface="Wingdings" pitchFamily="2" charset="2"/>
              <a:buChar char="§"/>
            </a:pPr>
            <a:r>
              <a:rPr lang="en-US" sz="2800" dirty="0"/>
              <a:t>Allows </a:t>
            </a:r>
            <a:r>
              <a:rPr lang="en-US" sz="2800" b="1" dirty="0"/>
              <a:t>different columns </a:t>
            </a:r>
            <a:r>
              <a:rPr lang="en-US" sz="2800" dirty="0"/>
              <a:t>or column subsets of the input  (numerical, categorical, text) to be </a:t>
            </a:r>
            <a:r>
              <a:rPr lang="en-US" sz="2800" b="1" dirty="0"/>
              <a:t>transformed separately</a:t>
            </a:r>
            <a:r>
              <a:rPr lang="en-US" sz="2800" dirty="0"/>
              <a:t>.</a:t>
            </a:r>
          </a:p>
          <a:p>
            <a:pPr marL="893157" lvl="1" indent="-457200">
              <a:buFont typeface="Wingdings" pitchFamily="2" charset="2"/>
              <a:buChar char="§"/>
            </a:pPr>
            <a:r>
              <a:rPr lang="en-US" sz="2800" dirty="0"/>
              <a:t>The features generated by each transformer will be </a:t>
            </a:r>
            <a:r>
              <a:rPr lang="en-US" sz="2800" b="1" dirty="0"/>
              <a:t>concatenated</a:t>
            </a:r>
            <a:r>
              <a:rPr lang="en-US" sz="2800" dirty="0"/>
              <a:t> to form a </a:t>
            </a:r>
            <a:r>
              <a:rPr lang="en-US" sz="2800" b="1" dirty="0"/>
              <a:t>single feature space</a:t>
            </a:r>
            <a:r>
              <a:rPr lang="en-US" sz="2800" dirty="0"/>
              <a:t>. </a:t>
            </a:r>
          </a:p>
          <a:p>
            <a:pPr marL="893157" lvl="1" indent="-457200">
              <a:buFont typeface="Wingdings" pitchFamily="2" charset="2"/>
              <a:buChar char="§"/>
            </a:pPr>
            <a:r>
              <a:rPr lang="en-US" sz="2800" dirty="0"/>
              <a:t>This is useful for mixed tabular datasets, to combine several feature extraction mechanisms or transformations into a single transformer.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</a:rPr>
              <a:t>ColumnTransformer in sklearn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CDBEB-5C48-814C-ABB6-9DE0BD0A7F33}"/>
              </a:ext>
            </a:extLst>
          </p:cNvPr>
          <p:cNvSpPr/>
          <p:nvPr/>
        </p:nvSpPr>
        <p:spPr>
          <a:xfrm>
            <a:off x="3995836" y="1773165"/>
            <a:ext cx="2959838" cy="43540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.fit(), .transform()</a:t>
            </a:r>
          </a:p>
        </p:txBody>
      </p:sp>
    </p:spTree>
    <p:extLst>
      <p:ext uri="{BB962C8B-B14F-4D97-AF65-F5344CB8AC3E}">
        <p14:creationId xmlns:p14="http://schemas.microsoft.com/office/powerpoint/2010/main" val="2563667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DBCC91-64E4-DC4A-94D4-D13CF7EA9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907" y="2962279"/>
            <a:ext cx="4102100" cy="24003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0883004" cy="4825224"/>
          </a:xfrm>
        </p:spPr>
        <p:txBody>
          <a:bodyPr/>
          <a:lstStyle/>
          <a:p>
            <a:pPr marL="0" indent="0">
              <a:buNone/>
            </a:pPr>
            <a:endParaRPr lang="en-US" sz="800" dirty="0"/>
          </a:p>
          <a:p>
            <a:pPr marL="913942" lvl="2" indent="0">
              <a:buNone/>
            </a:pP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</a:rPr>
              <a:t>ColumnTransformer and Pipeline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19D344-FD82-F947-A5BA-B91F2EE3F59C}"/>
              </a:ext>
            </a:extLst>
          </p:cNvPr>
          <p:cNvSpPr/>
          <p:nvPr/>
        </p:nvSpPr>
        <p:spPr>
          <a:xfrm>
            <a:off x="470970" y="1367972"/>
            <a:ext cx="6550330" cy="437632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numerical_processing = Pipeline([</a:t>
            </a:r>
          </a:p>
          <a:p>
            <a:r>
              <a:rPr lang="en-US" sz="16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   (‘num_imputer’, SimpleImputer(strategy='mean’)),</a:t>
            </a:r>
          </a:p>
          <a:p>
            <a:r>
              <a:rPr lang="en-US" sz="16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   (‘num_scaler’, MinMaxScaler())])</a:t>
            </a:r>
          </a:p>
          <a:p>
            <a:r>
              <a:rPr lang="en-US" sz="16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                 </a:t>
            </a:r>
          </a:p>
          <a:p>
            <a:r>
              <a:rPr lang="en-US" sz="16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categorical_processing = Pipeline([</a:t>
            </a:r>
          </a:p>
          <a:p>
            <a:r>
              <a:rPr lang="en-US" sz="16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   (‘cat_imputer’, Imputer(strategy='constant', fill_value='missing’)),</a:t>
            </a:r>
          </a:p>
          <a:p>
            <a:r>
              <a:rPr lang="en-US" sz="16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   (‘cat_encoder’, OneHotEncoder(handle_unknown='ignore’))])</a:t>
            </a:r>
          </a:p>
          <a:p>
            <a:endParaRPr lang="en-US" sz="1600" dirty="0">
              <a:solidFill>
                <a:schemeClr val="tx1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processor = ColumnTransformer(transformers =[</a:t>
            </a:r>
          </a:p>
          <a:p>
            <a:r>
              <a:rPr lang="en-US" sz="16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    (‘num_processing’, numerical_processing, ('feature1', 'feature3')), </a:t>
            </a:r>
          </a:p>
          <a:p>
            <a:r>
              <a:rPr lang="en-US" sz="16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    (‘cat_processing’, categorical_processing, ('feature0', 'feature2’))]) </a:t>
            </a:r>
          </a:p>
          <a:p>
            <a:endParaRPr lang="en-US" sz="1600" dirty="0">
              <a:solidFill>
                <a:schemeClr val="tx1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pipeline = Pipeline([(‘data_processing’, processor),</a:t>
            </a:r>
          </a:p>
          <a:p>
            <a:r>
              <a:rPr lang="en-US" sz="16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		(‘estimator’, KNeighborsClassifier())])</a:t>
            </a:r>
          </a:p>
          <a:p>
            <a:endParaRPr lang="en-US" sz="1600" dirty="0">
              <a:solidFill>
                <a:schemeClr val="tx1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pipeline</a:t>
            </a:r>
            <a:r>
              <a:rPr lang="en-US" sz="16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.fit(X_train, y_train)</a:t>
            </a:r>
          </a:p>
          <a:p>
            <a:r>
              <a:rPr lang="en-US" sz="16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predictions = pipeline</a:t>
            </a:r>
            <a:r>
              <a:rPr lang="en-US" sz="1600" b="1" dirty="0">
                <a:solidFill>
                  <a:schemeClr val="accent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.predict(X_test)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9F66A8-E0BA-9941-9B79-16F61062D103}"/>
              </a:ext>
            </a:extLst>
          </p:cNvPr>
          <p:cNvGrpSpPr/>
          <p:nvPr/>
        </p:nvGrpSpPr>
        <p:grpSpPr>
          <a:xfrm>
            <a:off x="7165505" y="2006184"/>
            <a:ext cx="4877486" cy="3059926"/>
            <a:chOff x="7100854" y="2254183"/>
            <a:chExt cx="4877486" cy="305992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5CBC07F-9437-4D4B-AB8A-E2F45152EBBD}"/>
                </a:ext>
              </a:extLst>
            </p:cNvPr>
            <p:cNvSpPr/>
            <p:nvPr/>
          </p:nvSpPr>
          <p:spPr>
            <a:xfrm>
              <a:off x="7100854" y="2725588"/>
              <a:ext cx="1397469" cy="435407"/>
            </a:xfrm>
            <a:prstGeom prst="rect">
              <a:avLst/>
            </a:prstGeom>
            <a:solidFill>
              <a:srgbClr val="FFA72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bg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X_train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D42789E-7362-4149-939B-5810976E9BD0}"/>
                </a:ext>
              </a:extLst>
            </p:cNvPr>
            <p:cNvSpPr/>
            <p:nvPr/>
          </p:nvSpPr>
          <p:spPr>
            <a:xfrm>
              <a:off x="7414590" y="2254183"/>
              <a:ext cx="1316240" cy="435407"/>
            </a:xfrm>
            <a:prstGeom prst="rect">
              <a:avLst/>
            </a:prstGeom>
            <a:solidFill>
              <a:srgbClr val="FFA72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bg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y_train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F8AF6B8-D5D8-4B48-95C3-A06F8098D8CC}"/>
                </a:ext>
              </a:extLst>
            </p:cNvPr>
            <p:cNvSpPr/>
            <p:nvPr/>
          </p:nvSpPr>
          <p:spPr>
            <a:xfrm>
              <a:off x="7253158" y="3181184"/>
              <a:ext cx="101021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chemeClr val="accent3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pipeline.fit</a:t>
              </a:r>
              <a:endParaRPr lang="en-US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EDF2890-5705-4547-B290-28E787FD7D28}"/>
                </a:ext>
              </a:extLst>
            </p:cNvPr>
            <p:cNvSpPr/>
            <p:nvPr/>
          </p:nvSpPr>
          <p:spPr>
            <a:xfrm>
              <a:off x="10611139" y="2700459"/>
              <a:ext cx="1316422" cy="4354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bg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X_test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5293559-3063-7F48-A652-CCEE0CBFD754}"/>
                </a:ext>
              </a:extLst>
            </p:cNvPr>
            <p:cNvSpPr/>
            <p:nvPr/>
          </p:nvSpPr>
          <p:spPr>
            <a:xfrm>
              <a:off x="10574288" y="3144678"/>
              <a:ext cx="139012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pipeline.predict</a:t>
              </a:r>
              <a:endParaRPr lang="en-US" b="1" dirty="0">
                <a:solidFill>
                  <a:schemeClr val="accent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52D22A3-33B8-2040-B7DD-AA66BD3EF356}"/>
                </a:ext>
              </a:extLst>
            </p:cNvPr>
            <p:cNvSpPr/>
            <p:nvPr/>
          </p:nvSpPr>
          <p:spPr>
            <a:xfrm>
              <a:off x="7178422" y="4370109"/>
              <a:ext cx="1069451" cy="104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>
                  <a:solidFill>
                    <a:schemeClr val="accent3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.fit_transform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98F23D9-6860-534E-AFAB-FBE2A83D84C1}"/>
                </a:ext>
              </a:extLst>
            </p:cNvPr>
            <p:cNvSpPr/>
            <p:nvPr/>
          </p:nvSpPr>
          <p:spPr>
            <a:xfrm>
              <a:off x="7188933" y="4931182"/>
              <a:ext cx="373949" cy="133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>
                  <a:solidFill>
                    <a:schemeClr val="accent3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.fit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6CDD9DC-16B7-6D43-B04E-2F30755F8A67}"/>
                </a:ext>
              </a:extLst>
            </p:cNvPr>
            <p:cNvSpPr/>
            <p:nvPr/>
          </p:nvSpPr>
          <p:spPr>
            <a:xfrm>
              <a:off x="7184332" y="3804131"/>
              <a:ext cx="1069451" cy="133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>
                  <a:solidFill>
                    <a:schemeClr val="accent3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.fit_transform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1EB49F8-D6C3-8747-9D8D-18C4E6C590CD}"/>
                </a:ext>
              </a:extLst>
            </p:cNvPr>
            <p:cNvSpPr/>
            <p:nvPr/>
          </p:nvSpPr>
          <p:spPr>
            <a:xfrm>
              <a:off x="11289149" y="4937184"/>
              <a:ext cx="683754" cy="127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>
                  <a:solidFill>
                    <a:schemeClr val="accent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.predict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166B91F-AA8C-5843-BE33-23E6767E7A68}"/>
                </a:ext>
              </a:extLst>
            </p:cNvPr>
            <p:cNvSpPr/>
            <p:nvPr/>
          </p:nvSpPr>
          <p:spPr>
            <a:xfrm>
              <a:off x="11089124" y="4381364"/>
              <a:ext cx="868517" cy="135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>
                  <a:solidFill>
                    <a:schemeClr val="accent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.transform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12D0F1B-25F8-C94E-9542-53AEE54329BB}"/>
                </a:ext>
              </a:extLst>
            </p:cNvPr>
            <p:cNvSpPr/>
            <p:nvPr/>
          </p:nvSpPr>
          <p:spPr>
            <a:xfrm>
              <a:off x="11089124" y="3816428"/>
              <a:ext cx="879027" cy="143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>
                  <a:solidFill>
                    <a:schemeClr val="accent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.transform</a:t>
              </a:r>
            </a:p>
          </p:txBody>
        </p:sp>
        <p:sp>
          <p:nvSpPr>
            <p:cNvPr id="15" name="Curved Right Arrow 14">
              <a:extLst>
                <a:ext uri="{FF2B5EF4-FFF2-40B4-BE49-F238E27FC236}">
                  <a16:creationId xmlns:a16="http://schemas.microsoft.com/office/drawing/2014/main" id="{3D900BD9-E232-A54B-83F5-A93FF091463A}"/>
                </a:ext>
              </a:extLst>
            </p:cNvPr>
            <p:cNvSpPr/>
            <p:nvPr/>
          </p:nvSpPr>
          <p:spPr>
            <a:xfrm flipH="1">
              <a:off x="11487329" y="3652316"/>
              <a:ext cx="481127" cy="562686"/>
            </a:xfrm>
            <a:prstGeom prst="curvedRightArrow">
              <a:avLst>
                <a:gd name="adj1" fmla="val 25000"/>
                <a:gd name="adj2" fmla="val 50000"/>
                <a:gd name="adj3" fmla="val 2864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Curved Right Arrow 15">
              <a:extLst>
                <a:ext uri="{FF2B5EF4-FFF2-40B4-BE49-F238E27FC236}">
                  <a16:creationId xmlns:a16="http://schemas.microsoft.com/office/drawing/2014/main" id="{A15C995D-6946-8842-9803-E54E7F62F4D2}"/>
                </a:ext>
              </a:extLst>
            </p:cNvPr>
            <p:cNvSpPr/>
            <p:nvPr/>
          </p:nvSpPr>
          <p:spPr>
            <a:xfrm flipH="1">
              <a:off x="11492320" y="4209558"/>
              <a:ext cx="481127" cy="562685"/>
            </a:xfrm>
            <a:prstGeom prst="curved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Curved Right Arrow 16">
              <a:extLst>
                <a:ext uri="{FF2B5EF4-FFF2-40B4-BE49-F238E27FC236}">
                  <a16:creationId xmlns:a16="http://schemas.microsoft.com/office/drawing/2014/main" id="{D51B7FA8-3F29-F240-9E86-24F546741333}"/>
                </a:ext>
              </a:extLst>
            </p:cNvPr>
            <p:cNvSpPr/>
            <p:nvPr/>
          </p:nvSpPr>
          <p:spPr>
            <a:xfrm flipH="1">
              <a:off x="11497213" y="4751424"/>
              <a:ext cx="481127" cy="562685"/>
            </a:xfrm>
            <a:prstGeom prst="curved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Curved Right Arrow 12">
              <a:extLst>
                <a:ext uri="{FF2B5EF4-FFF2-40B4-BE49-F238E27FC236}">
                  <a16:creationId xmlns:a16="http://schemas.microsoft.com/office/drawing/2014/main" id="{6D30FF45-653B-E948-8528-9304154B5FCE}"/>
                </a:ext>
              </a:extLst>
            </p:cNvPr>
            <p:cNvSpPr/>
            <p:nvPr/>
          </p:nvSpPr>
          <p:spPr>
            <a:xfrm>
              <a:off x="7151640" y="4196270"/>
              <a:ext cx="482545" cy="562685"/>
            </a:xfrm>
            <a:prstGeom prst="curvedRightArrow">
              <a:avLst/>
            </a:prstGeom>
            <a:solidFill>
              <a:srgbClr val="FFB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Curved Right Arrow 13">
              <a:extLst>
                <a:ext uri="{FF2B5EF4-FFF2-40B4-BE49-F238E27FC236}">
                  <a16:creationId xmlns:a16="http://schemas.microsoft.com/office/drawing/2014/main" id="{C45AA108-665B-4F4D-86A6-D456102F1DEE}"/>
                </a:ext>
              </a:extLst>
            </p:cNvPr>
            <p:cNvSpPr/>
            <p:nvPr/>
          </p:nvSpPr>
          <p:spPr>
            <a:xfrm>
              <a:off x="7151643" y="4738136"/>
              <a:ext cx="482545" cy="562685"/>
            </a:xfrm>
            <a:prstGeom prst="curvedRightArrow">
              <a:avLst/>
            </a:prstGeom>
            <a:solidFill>
              <a:srgbClr val="FFB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Curved Right Arrow 11">
              <a:extLst>
                <a:ext uri="{FF2B5EF4-FFF2-40B4-BE49-F238E27FC236}">
                  <a16:creationId xmlns:a16="http://schemas.microsoft.com/office/drawing/2014/main" id="{0FDC4FC2-8AAA-5146-89CA-56C7CDA74393}"/>
                </a:ext>
              </a:extLst>
            </p:cNvPr>
            <p:cNvSpPr/>
            <p:nvPr/>
          </p:nvSpPr>
          <p:spPr>
            <a:xfrm>
              <a:off x="7147589" y="3639028"/>
              <a:ext cx="482545" cy="562686"/>
            </a:xfrm>
            <a:prstGeom prst="curvedRightArrow">
              <a:avLst>
                <a:gd name="adj1" fmla="val 25000"/>
                <a:gd name="adj2" fmla="val 50000"/>
                <a:gd name="adj3" fmla="val 28644"/>
              </a:avLst>
            </a:prstGeom>
            <a:solidFill>
              <a:srgbClr val="FFB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664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81AD-E71F-3747-B82D-76E12397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Putting it all together</a:t>
            </a:r>
          </a:p>
        </p:txBody>
      </p:sp>
      <p:pic>
        <p:nvPicPr>
          <p:cNvPr id="36" name="Picture">
            <a:hlinkClick r:id="rId3"/>
            <a:extLst>
              <a:ext uri="{FF2B5EF4-FFF2-40B4-BE49-F238E27FC236}">
                <a16:creationId xmlns:a16="http://schemas.microsoft.com/office/drawing/2014/main" id="{F0B05508-79DE-9E4F-BCD3-B2B27D0DA2AD}"/>
              </a:ext>
            </a:extLst>
          </p:cNvPr>
          <p:cNvPicPr/>
          <p:nvPr/>
        </p:nvPicPr>
        <p:blipFill>
          <a:blip r:embed="rId4"/>
          <a:srcRect t="14249" b="17540"/>
          <a:stretch>
            <a:fillRect/>
          </a:stretch>
        </p:blipFill>
        <p:spPr>
          <a:xfrm>
            <a:off x="0" y="5156670"/>
            <a:ext cx="2834640" cy="8204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2A9035-A545-F648-9258-171ACE30677F}"/>
              </a:ext>
            </a:extLst>
          </p:cNvPr>
          <p:cNvSpPr/>
          <p:nvPr/>
        </p:nvSpPr>
        <p:spPr>
          <a:xfrm>
            <a:off x="2087857" y="5449604"/>
            <a:ext cx="5564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MLA-TAB-Lecture2-Trees.ipynb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985A159-FBEE-7A4A-BD19-3FC98DDDDA1A}"/>
              </a:ext>
            </a:extLst>
          </p:cNvPr>
          <p:cNvSpPr txBox="1">
            <a:spLocks/>
          </p:cNvSpPr>
          <p:nvPr/>
        </p:nvSpPr>
        <p:spPr>
          <a:xfrm>
            <a:off x="852491" y="1291120"/>
            <a:ext cx="11231353" cy="48741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In this notebook, we continue to work with our review dataset to predict the </a:t>
            </a:r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target 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The notebook covers the following tasks: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Exploratory Data Analysis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Splitting dataset into training and test sets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Categoricals encoding and text vectorization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Train a Decision Tree Classifier, and Hyperparameter Tuning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Check the performance metrics on test set</a:t>
            </a:r>
          </a:p>
        </p:txBody>
      </p:sp>
    </p:spTree>
    <p:extLst>
      <p:ext uri="{BB962C8B-B14F-4D97-AF65-F5344CB8AC3E}">
        <p14:creationId xmlns:p14="http://schemas.microsoft.com/office/powerpoint/2010/main" val="18002366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D5F91-F97A-5F41-A21E-3EB716E07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964" y="1836544"/>
            <a:ext cx="9518073" cy="2735457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AWS SageMaker</a:t>
            </a:r>
          </a:p>
        </p:txBody>
      </p:sp>
    </p:spTree>
    <p:extLst>
      <p:ext uri="{BB962C8B-B14F-4D97-AF65-F5344CB8AC3E}">
        <p14:creationId xmlns:p14="http://schemas.microsoft.com/office/powerpoint/2010/main" val="28997970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81AD-E71F-3747-B82D-76E12397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AWS SageMaker: Train and Deploy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985A159-FBEE-7A4A-BD19-3FC98DDDDA1A}"/>
              </a:ext>
            </a:extLst>
          </p:cNvPr>
          <p:cNvSpPr txBox="1">
            <a:spLocks/>
          </p:cNvSpPr>
          <p:nvPr/>
        </p:nvSpPr>
        <p:spPr>
          <a:xfrm>
            <a:off x="852492" y="1291120"/>
            <a:ext cx="10681242" cy="48741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SageMaker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is an AWS service to easily build, train, tune and deploy ML models: 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hlinkClick r:id="rId3"/>
              </a:rPr>
              <a:t>https://aws.amazon.com/sagemaker/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</a:p>
        </p:txBody>
      </p:sp>
      <p:pic>
        <p:nvPicPr>
          <p:cNvPr id="7" name="Picture">
            <a:hlinkClick r:id="rId3"/>
            <a:extLst>
              <a:ext uri="{FF2B5EF4-FFF2-40B4-BE49-F238E27FC236}">
                <a16:creationId xmlns:a16="http://schemas.microsoft.com/office/drawing/2014/main" id="{E0CEE41B-2D16-5C47-89C8-737C501ACFFC}"/>
              </a:ext>
            </a:extLst>
          </p:cNvPr>
          <p:cNvPicPr/>
          <p:nvPr/>
        </p:nvPicPr>
        <p:blipFill>
          <a:blip r:embed="rId4"/>
          <a:srcRect t="14249" b="17540"/>
          <a:stretch>
            <a:fillRect/>
          </a:stretch>
        </p:blipFill>
        <p:spPr>
          <a:xfrm>
            <a:off x="0" y="5156670"/>
            <a:ext cx="2834640" cy="8204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13669E-6C8B-B942-8EE5-0632AE47A6E3}"/>
              </a:ext>
            </a:extLst>
          </p:cNvPr>
          <p:cNvSpPr/>
          <p:nvPr/>
        </p:nvSpPr>
        <p:spPr>
          <a:xfrm>
            <a:off x="2087857" y="5449604"/>
            <a:ext cx="6452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MLA-TAB-Lecture2-SageMaker.ipynb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7BA6A-9816-7D4F-A479-D1D8CA6B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15" y="2256059"/>
            <a:ext cx="7841996" cy="31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589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D5F91-F97A-5F41-A21E-3EB716E07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964" y="1836544"/>
            <a:ext cx="9518073" cy="2735457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AWS SageMaker </a:t>
            </a:r>
          </a:p>
          <a:p>
            <a:r>
              <a:rPr lang="en-US" sz="48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GroundTruth</a:t>
            </a:r>
          </a:p>
        </p:txBody>
      </p:sp>
    </p:spTree>
    <p:extLst>
      <p:ext uri="{BB962C8B-B14F-4D97-AF65-F5344CB8AC3E}">
        <p14:creationId xmlns:p14="http://schemas.microsoft.com/office/powerpoint/2010/main" val="39944506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81AD-E71F-3747-B82D-76E12397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SageMaker GroundTruth: Data Labeling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985A159-FBEE-7A4A-BD19-3FC98DDDDA1A}"/>
              </a:ext>
            </a:extLst>
          </p:cNvPr>
          <p:cNvSpPr txBox="1">
            <a:spLocks/>
          </p:cNvSpPr>
          <p:nvPr/>
        </p:nvSpPr>
        <p:spPr>
          <a:xfrm>
            <a:off x="852492" y="1291120"/>
            <a:ext cx="10681242" cy="48741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Machine learning can be applied in many different areas. With this, we usually have many different types of labels.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We will use </a:t>
            </a:r>
            <a:r>
              <a:rPr lang="en-US" sz="28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SageMaker GroundTruth 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tool and label some sample data.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GroundTruth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allows users to create labeling tasks and assign them to internal team members or outsource them. </a:t>
            </a:r>
          </a:p>
        </p:txBody>
      </p:sp>
    </p:spTree>
    <p:extLst>
      <p:ext uri="{BB962C8B-B14F-4D97-AF65-F5344CB8AC3E}">
        <p14:creationId xmlns:p14="http://schemas.microsoft.com/office/powerpoint/2010/main" val="18011274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81AD-E71F-3747-B82D-76E12397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SageMaker GroundTruth: Text Tasks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76784-20EC-5248-8F9D-DBFBFA433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89" y="1225495"/>
            <a:ext cx="8501019" cy="49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009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81AD-E71F-3747-B82D-76E12397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SageMaker GroundTruth: Image Tasks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6FC91-DFF5-E043-9171-6EF99E875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68" y="1224076"/>
            <a:ext cx="5647101" cy="486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23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D5F91-F97A-5F41-A21E-3EB716E07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964" y="1836544"/>
            <a:ext cx="9518073" cy="2735457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Encoding </a:t>
            </a:r>
            <a:r>
              <a:rPr lang="en-US" sz="4800" b="1" dirty="0" err="1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Categoricals</a:t>
            </a:r>
            <a:endParaRPr lang="en-US" sz="4800" b="1" dirty="0">
              <a:solidFill>
                <a:schemeClr val="bg1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065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81AD-E71F-3747-B82D-76E12397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SageMaker GroundTruth: Demo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985A159-FBEE-7A4A-BD19-3FC98DDDDA1A}"/>
              </a:ext>
            </a:extLst>
          </p:cNvPr>
          <p:cNvSpPr txBox="1">
            <a:spLocks/>
          </p:cNvSpPr>
          <p:nvPr/>
        </p:nvSpPr>
        <p:spPr>
          <a:xfrm>
            <a:off x="852492" y="1291120"/>
            <a:ext cx="10681242" cy="48741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Assume we will label these 5 images from our final project.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There are two classes: </a:t>
            </a:r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Software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and </a:t>
            </a:r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Video game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DA159D-3DCD-DB48-8EE1-352E2F3E3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2" y="2728884"/>
            <a:ext cx="1786854" cy="21790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8FD54F-DE9B-1348-96CB-172E8B874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288" y="2678998"/>
            <a:ext cx="1551367" cy="22289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B9830F-F3E3-0244-99CD-A2505A657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345" y="2630448"/>
            <a:ext cx="2375957" cy="23759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F21CA6-9067-B941-AE89-EDC17356F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3044" y="2966831"/>
            <a:ext cx="2267833" cy="17031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CDBE9B-715B-F546-8E9C-D96595FC6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0422" y="2897986"/>
            <a:ext cx="2523015" cy="17459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EFBA73C-5C92-DB41-B965-1938D3C2B506}"/>
              </a:ext>
            </a:extLst>
          </p:cNvPr>
          <p:cNvSpPr txBox="1"/>
          <p:nvPr/>
        </p:nvSpPr>
        <p:spPr>
          <a:xfrm>
            <a:off x="1230764" y="5006405"/>
            <a:ext cx="10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6843AB-FB90-DD46-9111-DB4A3B9AEE54}"/>
              </a:ext>
            </a:extLst>
          </p:cNvPr>
          <p:cNvSpPr txBox="1"/>
          <p:nvPr/>
        </p:nvSpPr>
        <p:spPr>
          <a:xfrm>
            <a:off x="3422168" y="5006405"/>
            <a:ext cx="10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29DECF-00A2-9E44-B4C9-9E1A72C2A064}"/>
              </a:ext>
            </a:extLst>
          </p:cNvPr>
          <p:cNvSpPr txBox="1"/>
          <p:nvPr/>
        </p:nvSpPr>
        <p:spPr>
          <a:xfrm>
            <a:off x="5969945" y="5006405"/>
            <a:ext cx="10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838A9D-0920-ED49-B8A0-D3948A22548C}"/>
              </a:ext>
            </a:extLst>
          </p:cNvPr>
          <p:cNvSpPr txBox="1"/>
          <p:nvPr/>
        </p:nvSpPr>
        <p:spPr>
          <a:xfrm>
            <a:off x="8151816" y="5009612"/>
            <a:ext cx="10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567A51-783C-1B4F-AFE9-D1FFCAA9CB9B}"/>
              </a:ext>
            </a:extLst>
          </p:cNvPr>
          <p:cNvSpPr txBox="1"/>
          <p:nvPr/>
        </p:nvSpPr>
        <p:spPr>
          <a:xfrm>
            <a:off x="10306774" y="5006405"/>
            <a:ext cx="10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5583200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81AD-E71F-3747-B82D-76E12397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SageMaker GroundTruth: Demo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A0353-0820-1249-AC57-28F5AEF9C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3" y="1152035"/>
            <a:ext cx="8223443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384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81AD-E71F-3747-B82D-76E12397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SageMaker GroundTruth: Demo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954F0-D278-4C45-A89C-40CB97BD2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1" y="1106314"/>
            <a:ext cx="6940710" cy="4937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3997B0-37DA-6A4C-BCFE-01CC77CD73E8}"/>
              </a:ext>
            </a:extLst>
          </p:cNvPr>
          <p:cNvSpPr txBox="1"/>
          <p:nvPr/>
        </p:nvSpPr>
        <p:spPr>
          <a:xfrm>
            <a:off x="8113493" y="2090380"/>
            <a:ext cx="3578527" cy="237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Checkout this video walkthrough for more details: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hlinkClick r:id="rId4"/>
              </a:rPr>
              <a:t>https://youtu.be/8J7y513oSsE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50313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D5F91-F97A-5F41-A21E-3EB716E07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964" y="1836544"/>
            <a:ext cx="9518073" cy="2735457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Looking Ahead: Lecture 3</a:t>
            </a:r>
          </a:p>
        </p:txBody>
      </p:sp>
    </p:spTree>
    <p:extLst>
      <p:ext uri="{BB962C8B-B14F-4D97-AF65-F5344CB8AC3E}">
        <p14:creationId xmlns:p14="http://schemas.microsoft.com/office/powerpoint/2010/main" val="97538872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81AD-E71F-3747-B82D-76E12397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Looking Ahead: Lecture 3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985A159-FBEE-7A4A-BD19-3FC98DDDDA1A}"/>
              </a:ext>
            </a:extLst>
          </p:cNvPr>
          <p:cNvSpPr txBox="1">
            <a:spLocks/>
          </p:cNvSpPr>
          <p:nvPr/>
        </p:nvSpPr>
        <p:spPr>
          <a:xfrm>
            <a:off x="852492" y="1291120"/>
            <a:ext cx="10980920" cy="48741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Optimization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: Model training by Gradient Descent</a:t>
            </a:r>
          </a:p>
          <a:p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Regression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: Linear and Logistic Regression</a:t>
            </a:r>
          </a:p>
          <a:p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Regularization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: balance overfitting/underfitting</a:t>
            </a:r>
          </a:p>
          <a:p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Boosting: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Gradient Boosting Machine (GBM)</a:t>
            </a:r>
          </a:p>
          <a:p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Neural Networks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: More advanced ML models</a:t>
            </a:r>
          </a:p>
          <a:p>
            <a:r>
              <a:rPr lang="en-US" sz="2800" b="1" dirty="0" err="1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MXNet</a:t>
            </a:r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, Gluon, and </a:t>
            </a:r>
            <a:r>
              <a:rPr lang="en-US" sz="2800" b="1" dirty="0" err="1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AutoGluon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: More Amazon ML tools that helps you build, train and deploy deep learning models and </a:t>
            </a:r>
            <a:r>
              <a:rPr lang="en-US" sz="2800" dirty="0" err="1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AutoML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models on AWS</a:t>
            </a:r>
          </a:p>
        </p:txBody>
      </p:sp>
    </p:spTree>
    <p:extLst>
      <p:ext uri="{BB962C8B-B14F-4D97-AF65-F5344CB8AC3E}">
        <p14:creationId xmlns:p14="http://schemas.microsoft.com/office/powerpoint/2010/main" val="346170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6CC3-B59D-0448-B8C0-10FF742F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Encoding Categorical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AD258-0298-0E47-9ECD-559A85C3D296}"/>
                  </a:ext>
                </a:extLst>
              </p:cNvPr>
              <p:cNvSpPr>
                <a:spLocks noGrp="1"/>
              </p:cNvSpPr>
              <p:nvPr>
                <p:ph sz="half" idx="10"/>
              </p:nvPr>
            </p:nvSpPr>
            <p:spPr>
              <a:xfrm>
                <a:off x="852491" y="1291120"/>
                <a:ext cx="11152695" cy="4874129"/>
              </a:xfrm>
            </p:spPr>
            <p:txBody>
              <a:bodyPr/>
              <a:lstStyle/>
              <a:p>
                <a:r>
                  <a:rPr lang="en-US" sz="2800" b="1" dirty="0">
                    <a:solidFill>
                      <a:schemeClr val="accent3"/>
                    </a:solidFill>
                  </a:rPr>
                  <a:t>Categorical</a:t>
                </a:r>
                <a:r>
                  <a:rPr lang="en-US" sz="2800" dirty="0">
                    <a:solidFill>
                      <a:schemeClr val="accent3"/>
                    </a:solidFill>
                  </a:rPr>
                  <a:t> (also called </a:t>
                </a:r>
                <a:r>
                  <a:rPr lang="en-US" sz="2800" b="1" dirty="0">
                    <a:solidFill>
                      <a:schemeClr val="accent3"/>
                    </a:solidFill>
                  </a:rPr>
                  <a:t>discrete</a:t>
                </a:r>
                <a:r>
                  <a:rPr lang="en-US" sz="2800" dirty="0">
                    <a:solidFill>
                      <a:schemeClr val="accent3"/>
                    </a:solidFill>
                  </a:rPr>
                  <a:t>) </a:t>
                </a:r>
                <a:r>
                  <a:rPr lang="en-US" sz="2800" b="1" dirty="0">
                    <a:solidFill>
                      <a:schemeClr val="accent3"/>
                    </a:solidFill>
                  </a:rPr>
                  <a:t>features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accent3"/>
                    </a:solidFill>
                  </a:rPr>
                  <a:t> </a:t>
                </a:r>
                <a:r>
                  <a:rPr lang="en-US" sz="2800" dirty="0"/>
                  <a:t>These features don’t have a natural numerical representation. </a:t>
                </a:r>
              </a:p>
              <a:p>
                <a:pPr lvl="1"/>
                <a:r>
                  <a:rPr lang="en-US" sz="2800" b="1" dirty="0"/>
                  <a:t>Example</a:t>
                </a:r>
                <a:r>
                  <a:rPr lang="en-US" sz="2800" dirty="0"/>
                  <a:t>: color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</m:oMath>
                </a14:m>
                <a:r>
                  <a:rPr lang="en-US" sz="2800" dirty="0"/>
                  <a:t> {green, red, blue}, isFraud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</m:oMath>
                </a14:m>
                <a:r>
                  <a:rPr lang="en-US" sz="2800" dirty="0"/>
                  <a:t> {false, true}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Most ML models require converting categorical features to numerical ones.</a:t>
                </a:r>
              </a:p>
              <a:p>
                <a:pPr lvl="1"/>
                <a:endParaRPr lang="en-US" sz="800" dirty="0"/>
              </a:p>
              <a:p>
                <a:r>
                  <a:rPr lang="en-US" sz="2800" b="1" dirty="0">
                    <a:solidFill>
                      <a:schemeClr val="accent3"/>
                    </a:solidFill>
                  </a:rPr>
                  <a:t>Encode/define a mapping</a:t>
                </a:r>
                <a:r>
                  <a:rPr lang="en-US" sz="2800" dirty="0">
                    <a:solidFill>
                      <a:schemeClr val="accent3"/>
                    </a:solidFill>
                  </a:rPr>
                  <a:t>: </a:t>
                </a:r>
                <a:r>
                  <a:rPr lang="en-US" sz="2800" dirty="0"/>
                  <a:t>Assign a number to each category.</a:t>
                </a:r>
              </a:p>
              <a:p>
                <a:pPr lvl="1"/>
                <a:r>
                  <a:rPr lang="en-US" sz="2800" b="1" dirty="0"/>
                  <a:t>Ordinals</a:t>
                </a:r>
                <a:r>
                  <a:rPr lang="en-US" sz="2800" dirty="0"/>
                  <a:t>:</a:t>
                </a:r>
                <a:r>
                  <a:rPr lang="en-US" sz="2800" b="1" dirty="0"/>
                  <a:t> </a:t>
                </a:r>
                <a:r>
                  <a:rPr lang="en-US" sz="2800" dirty="0"/>
                  <a:t>Categories are ordered, e.g., size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</m:oMath>
                </a14:m>
                <a:r>
                  <a:rPr lang="en-US" sz="2800" dirty="0"/>
                  <a:t> {L &gt; M &gt; S}. We can assign L-&gt;3, M-&gt;2, S-&gt;1.</a:t>
                </a:r>
              </a:p>
              <a:p>
                <a:pPr lvl="1"/>
                <a:r>
                  <a:rPr lang="en-US" sz="2800" b="1" dirty="0"/>
                  <a:t>Nominals</a:t>
                </a:r>
                <a:r>
                  <a:rPr lang="en-US" sz="2800" dirty="0"/>
                  <a:t>:</a:t>
                </a:r>
                <a:r>
                  <a:rPr lang="en-US" sz="2800" b="1" dirty="0"/>
                  <a:t> </a:t>
                </a:r>
                <a:r>
                  <a:rPr lang="en-US" sz="2800" dirty="0"/>
                  <a:t>Categories are unordered, e.g., color. We can assign the numbers randomly.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AD258-0298-0E47-9ECD-559A85C3D2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xfrm>
                <a:off x="852491" y="1291120"/>
                <a:ext cx="11152695" cy="4874129"/>
              </a:xfrm>
              <a:blipFill>
                <a:blip r:embed="rId3"/>
                <a:stretch>
                  <a:fillRect l="-1024" t="-2083" r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04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1">
  <a:themeElements>
    <a:clrScheme name="Custom 16">
      <a:dk1>
        <a:srgbClr val="373737"/>
      </a:dk1>
      <a:lt1>
        <a:srgbClr val="FFFFFF"/>
      </a:lt1>
      <a:dk2>
        <a:srgbClr val="373737"/>
      </a:dk2>
      <a:lt2>
        <a:srgbClr val="FFFFFF"/>
      </a:lt2>
      <a:accent1>
        <a:srgbClr val="008DC4"/>
      </a:accent1>
      <a:accent2>
        <a:srgbClr val="008DC4"/>
      </a:accent2>
      <a:accent3>
        <a:srgbClr val="FF9900"/>
      </a:accent3>
      <a:accent4>
        <a:srgbClr val="FF9500"/>
      </a:accent4>
      <a:accent5>
        <a:srgbClr val="F4F4F4"/>
      </a:accent5>
      <a:accent6>
        <a:srgbClr val="008DC4"/>
      </a:accent6>
      <a:hlink>
        <a:srgbClr val="008DC4"/>
      </a:hlink>
      <a:folHlink>
        <a:srgbClr val="008D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A-TAB-DAY1-2" id="{AF0FDF8E-D980-3145-9396-0977E7B96FFC}" vid="{A6012D1C-7B02-EC48-A907-90DE97DC6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5049</TotalTime>
  <Words>5513</Words>
  <Application>Microsoft Macintosh PowerPoint</Application>
  <PresentationFormat>Widescreen</PresentationFormat>
  <Paragraphs>1615</Paragraphs>
  <Slides>84</Slides>
  <Notes>84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5" baseType="lpstr">
      <vt:lpstr>Amazon Ember</vt:lpstr>
      <vt:lpstr>Amazon Ember Display Light</vt:lpstr>
      <vt:lpstr>Amazon Ember Light</vt:lpstr>
      <vt:lpstr>Amazon Ember Regular</vt:lpstr>
      <vt:lpstr>Arial</vt:lpstr>
      <vt:lpstr>Calibri</vt:lpstr>
      <vt:lpstr>Cambria Math</vt:lpstr>
      <vt:lpstr>Courier New</vt:lpstr>
      <vt:lpstr>Lucida Grande</vt:lpstr>
      <vt:lpstr>Wingdings</vt:lpstr>
      <vt:lpstr>Theme1</vt:lpstr>
      <vt:lpstr>PowerPoint Presentation</vt:lpstr>
      <vt:lpstr>Course Overview</vt:lpstr>
      <vt:lpstr>PowerPoint Presentation</vt:lpstr>
      <vt:lpstr>Feature Engineering</vt:lpstr>
      <vt:lpstr>Feature Engineering</vt:lpstr>
      <vt:lpstr>Feature Engineering</vt:lpstr>
      <vt:lpstr>Feature Engineering</vt:lpstr>
      <vt:lpstr>PowerPoint Presentation</vt:lpstr>
      <vt:lpstr>Encoding Categorical Features</vt:lpstr>
      <vt:lpstr>Encoding Categorical Features</vt:lpstr>
      <vt:lpstr>Encoding Categorical Features</vt:lpstr>
      <vt:lpstr>Encoding Categorical Features</vt:lpstr>
      <vt:lpstr>Encoding Categorical Features</vt:lpstr>
      <vt:lpstr>Encoding with many categories</vt:lpstr>
      <vt:lpstr>Encoding with many categories</vt:lpstr>
      <vt:lpstr>PowerPoint Presentation</vt:lpstr>
      <vt:lpstr>Machine Learning with Text Data</vt:lpstr>
      <vt:lpstr>Cleaning Text Data</vt:lpstr>
      <vt:lpstr>Tokenization</vt:lpstr>
      <vt:lpstr>Stop Words Removal</vt:lpstr>
      <vt:lpstr>Stop Words Removal</vt:lpstr>
      <vt:lpstr>Stemming</vt:lpstr>
      <vt:lpstr>PowerPoint Presentation</vt:lpstr>
      <vt:lpstr>Text Vectorization: Bag of Words</vt:lpstr>
      <vt:lpstr>Bag of Words: Binary</vt:lpstr>
      <vt:lpstr>Bag of Words: Counts</vt:lpstr>
      <vt:lpstr>Term Frequency (TF)</vt:lpstr>
      <vt:lpstr>Inverse Document Frequency (IDF)</vt:lpstr>
      <vt:lpstr>Inverse Doc. Freq. (TF-IDF)</vt:lpstr>
      <vt:lpstr>Bag of Words in sklearn</vt:lpstr>
      <vt:lpstr>Bag of Words in sklearn</vt:lpstr>
      <vt:lpstr>Text Preprocessing Hands-on </vt:lpstr>
      <vt:lpstr>PowerPoint Presentation</vt:lpstr>
      <vt:lpstr>Problem: Package Delivery Prediction</vt:lpstr>
      <vt:lpstr>ML Model: Decision Tree</vt:lpstr>
      <vt:lpstr>Decision Trees</vt:lpstr>
      <vt:lpstr>Learn a Decision Tree</vt:lpstr>
      <vt:lpstr>Decision Trees: Numerical Example</vt:lpstr>
      <vt:lpstr>Decision Trees: Numerical Example</vt:lpstr>
      <vt:lpstr>Decision Trees: Numerical Example</vt:lpstr>
      <vt:lpstr>Decision Trees: Numerical Example</vt:lpstr>
      <vt:lpstr>Decision Trees: Numerical Example</vt:lpstr>
      <vt:lpstr>Decision Trees: Numerical Example</vt:lpstr>
      <vt:lpstr>Decision Trees: Example</vt:lpstr>
      <vt:lpstr>Best Feature to Split with?</vt:lpstr>
      <vt:lpstr>Best Feature to Split with?</vt:lpstr>
      <vt:lpstr>Best Feature to Split with?</vt:lpstr>
      <vt:lpstr>How to Measure Uncertainty</vt:lpstr>
      <vt:lpstr>How to Measure Uncertainty</vt:lpstr>
      <vt:lpstr>How to Measure Uncertainty</vt:lpstr>
      <vt:lpstr>Information Gain &amp; Feature Selection</vt:lpstr>
      <vt:lpstr>Calculating Gini Impurity</vt:lpstr>
      <vt:lpstr>Calculating Gini Impurity</vt:lpstr>
      <vt:lpstr>Information Gain &amp; Feature Selection</vt:lpstr>
      <vt:lpstr>Information Gain &amp; Feature Selection</vt:lpstr>
      <vt:lpstr>Recap ID3 Algorithm</vt:lpstr>
      <vt:lpstr>Decision Trees in sklearn</vt:lpstr>
      <vt:lpstr>PowerPoint Presentation</vt:lpstr>
      <vt:lpstr>Ensemble Learning</vt:lpstr>
      <vt:lpstr>Bagging (Bootstrap Aggregating)</vt:lpstr>
      <vt:lpstr>Bagging trees: Random Forest</vt:lpstr>
      <vt:lpstr>Random Forest in sklearn</vt:lpstr>
      <vt:lpstr>Bagging in sklearn</vt:lpstr>
      <vt:lpstr>PowerPoint Presentation</vt:lpstr>
      <vt:lpstr>Hyperparameter Tuning</vt:lpstr>
      <vt:lpstr>Grid Search in sklearn</vt:lpstr>
      <vt:lpstr>Randomized Search in sklearn</vt:lpstr>
      <vt:lpstr>Bayesian Search</vt:lpstr>
      <vt:lpstr>PowerPoint Presentation</vt:lpstr>
      <vt:lpstr>Transformers in sklearn</vt:lpstr>
      <vt:lpstr>ColumnTransformer in sklearn</vt:lpstr>
      <vt:lpstr>ColumnTransformer and Pipeline</vt:lpstr>
      <vt:lpstr>Putting it all together</vt:lpstr>
      <vt:lpstr>PowerPoint Presentation</vt:lpstr>
      <vt:lpstr>AWS SageMaker: Train and Deploy</vt:lpstr>
      <vt:lpstr>PowerPoint Presentation</vt:lpstr>
      <vt:lpstr>SageMaker GroundTruth: Data Labeling</vt:lpstr>
      <vt:lpstr>SageMaker GroundTruth: Text Tasks</vt:lpstr>
      <vt:lpstr>SageMaker GroundTruth: Image Tasks</vt:lpstr>
      <vt:lpstr>SageMaker GroundTruth: Demo</vt:lpstr>
      <vt:lpstr>SageMaker GroundTruth: Demo</vt:lpstr>
      <vt:lpstr>SageMaker GroundTruth: Demo</vt:lpstr>
      <vt:lpstr>PowerPoint Presentation</vt:lpstr>
      <vt:lpstr>Looking Ahead: Lecture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237</cp:revision>
  <dcterms:created xsi:type="dcterms:W3CDTF">2020-06-22T21:14:59Z</dcterms:created>
  <dcterms:modified xsi:type="dcterms:W3CDTF">2020-08-04T21:46:53Z</dcterms:modified>
</cp:coreProperties>
</file>